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7.xml"/>
  <Override ContentType="application/vnd.openxmlformats-officedocument.presentationml.notesSlide+xml" PartName="/ppt/notesSlides/notesSlide59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76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41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50.xml"/>
  <Override ContentType="application/vnd.openxmlformats-officedocument.presentationml.notesSlide+xml" PartName="/ppt/notesSlides/notesSlide68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42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51.xml"/>
  <Override ContentType="application/vnd.openxmlformats-officedocument.presentationml.notesSlide+xml" PartName="/ppt/notesSlides/notesSlide77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43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73.xml"/>
  <Override ContentType="application/vnd.openxmlformats-officedocument.presentationml.notesSlide+xml" PartName="/ppt/notesSlides/notesSlide56.xml"/>
  <Override ContentType="application/vnd.openxmlformats-officedocument.presentationml.notesSlide+xml" PartName="/ppt/notesSlides/notesSlide8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69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39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80.xml"/>
  <Override ContentType="application/vnd.openxmlformats-officedocument.presentationml.notesSlide+xml" PartName="/ppt/notesSlides/notesSlide61.xml"/>
  <Override ContentType="application/vnd.openxmlformats-officedocument.presentationml.notesSlide+xml" PartName="/ppt/notesSlides/notesSlide74.xml"/>
  <Override ContentType="application/vnd.openxmlformats-officedocument.presentationml.notesSlide+xml" PartName="/ppt/notesSlides/notesSlide57.xml"/>
  <Override ContentType="application/vnd.openxmlformats-officedocument.presentationml.notesSlide+xml" PartName="/ppt/notesSlides/notesSlide44.xml"/>
  <Override ContentType="application/vnd.openxmlformats-officedocument.presentationml.notesSlide+xml" PartName="/ppt/notesSlides/notesSlide58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75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37.xml"/>
  <Override ContentType="application/vnd.openxmlformats-officedocument.presentationml.notesSlide+xml" PartName="/ppt/notesSlides/notesSlide62.xml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54.xml"/>
  <Override ContentType="application/vnd.openxmlformats-officedocument.presentationml.notesSlide+xml" PartName="/ppt/notesSlides/notesSlide45.xml"/>
  <Override ContentType="application/vnd.openxmlformats-officedocument.presentationml.notesSlide+xml" PartName="/ppt/notesSlides/notesSlide70.xml"/>
  <Override ContentType="application/vnd.openxmlformats-officedocument.presentationml.notesSlide+xml" PartName="/ppt/notesSlides/notesSlide46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63.xml"/>
  <Override ContentType="application/vnd.openxmlformats-officedocument.presentationml.notesSlide+xml" PartName="/ppt/notesSlides/notesSlide5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47.xml"/>
  <Override ContentType="application/vnd.openxmlformats-officedocument.presentationml.notesSlide+xml" PartName="/ppt/notesSlides/notesSlide72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60.xml"/>
  <Override ContentType="application/vnd.openxmlformats-officedocument.presentationml.notesSlide+xml" PartName="/ppt/notesSlides/notesSlide38.xml"/>
  <Override ContentType="application/vnd.openxmlformats-officedocument.presentationml.notesSlide+xml" PartName="/ppt/notesSlides/notesSlide64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48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5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35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65.xml"/>
  <Override ContentType="application/vnd.openxmlformats-officedocument.presentationml.notesSlide+xml" PartName="/ppt/notesSlides/notesSlide78.xml"/>
  <Override ContentType="application/vnd.openxmlformats-officedocument.presentationml.notesSlide+xml" PartName="/ppt/notesSlides/notesSlide79.xml"/>
  <Override ContentType="application/vnd.openxmlformats-officedocument.presentationml.notesSlide+xml" PartName="/ppt/notesSlides/notesSlide36.xml"/>
  <Override ContentType="application/vnd.openxmlformats-officedocument.presentationml.notesSlide+xml" PartName="/ppt/notesSlides/notesSlide49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71.xml"/>
  <Override ContentType="application/vnd.openxmlformats-officedocument.presentationml.notesSlide+xml" PartName="/ppt/notesSlides/notesSlide53.xml"/>
  <Override ContentType="application/vnd.openxmlformats-officedocument.presentationml.notesSlide+xml" PartName="/ppt/notesSlides/notesSlide40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66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43.xml"/>
  <Override ContentType="application/vnd.openxmlformats-officedocument.presentationml.slide+xml" PartName="/ppt/slides/slide78.xml"/>
  <Override ContentType="application/vnd.openxmlformats-officedocument.presentationml.slide+xml" PartName="/ppt/slides/slide35.xml"/>
  <Override ContentType="application/vnd.openxmlformats-officedocument.presentationml.slide+xml" PartName="/ppt/slides/slide60.xml"/>
  <Override ContentType="application/vnd.openxmlformats-officedocument.presentationml.slide+xml" PartName="/ppt/slides/slide5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5.xml"/>
  <Override ContentType="application/vnd.openxmlformats-officedocument.presentationml.slide+xml" PartName="/ppt/slides/slide69.xml"/>
  <Override ContentType="application/vnd.openxmlformats-officedocument.presentationml.slide+xml" PartName="/ppt/slides/slide17.xml"/>
  <Override ContentType="application/vnd.openxmlformats-officedocument.presentationml.slide+xml" PartName="/ppt/slides/slide42.xml"/>
  <Override ContentType="application/vnd.openxmlformats-officedocument.presentationml.slide+xml" PartName="/ppt/slides/slide25.xml"/>
  <Override ContentType="application/vnd.openxmlformats-officedocument.presentationml.slide+xml" PartName="/ppt/slides/slide50.xml"/>
  <Override ContentType="application/vnd.openxmlformats-officedocument.presentationml.slide+xml" PartName="/ppt/slides/slide77.xml"/>
  <Override ContentType="application/vnd.openxmlformats-officedocument.presentationml.slide+xml" PartName="/ppt/slides/slide34.xml"/>
  <Override ContentType="application/vnd.openxmlformats-officedocument.presentationml.slide+xml" PartName="/ppt/slides/slide33.xml"/>
  <Override ContentType="application/vnd.openxmlformats-officedocument.presentationml.slide+xml" PartName="/ppt/slides/slide51.xml"/>
  <Override ContentType="application/vnd.openxmlformats-officedocument.presentationml.slide+xml" PartName="/ppt/slides/slide16.xml"/>
  <Override ContentType="application/vnd.openxmlformats-officedocument.presentationml.slide+xml" PartName="/ppt/slides/slide68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7.xml"/>
  <Override ContentType="application/vnd.openxmlformats-officedocument.presentationml.slide+xml" PartName="/ppt/slides/slide71.xml"/>
  <Override ContentType="application/vnd.openxmlformats-officedocument.presentationml.slide+xml" PartName="/ppt/slides/slide41.xml"/>
  <Override ContentType="application/vnd.openxmlformats-officedocument.presentationml.slide+xml" PartName="/ppt/slides/slide67.xml"/>
  <Override ContentType="application/vnd.openxmlformats-officedocument.presentationml.slide+xml" PartName="/ppt/slides/slide7.xml"/>
  <Override ContentType="application/vnd.openxmlformats-officedocument.presentationml.slide+xml" PartName="/ppt/slides/slide54.xml"/>
  <Override ContentType="application/vnd.openxmlformats-officedocument.presentationml.slide+xml" PartName="/ppt/slides/slide36.xml"/>
  <Override ContentType="application/vnd.openxmlformats-officedocument.presentationml.slide+xml" PartName="/ppt/slides/slide66.xml"/>
  <Override ContentType="application/vnd.openxmlformats-officedocument.presentationml.slide+xml" PartName="/ppt/slides/slide79.xml"/>
  <Override ContentType="application/vnd.openxmlformats-officedocument.presentationml.slide+xml" PartName="/ppt/slides/slide23.xml"/>
  <Override ContentType="application/vnd.openxmlformats-officedocument.presentationml.slide+xml" PartName="/ppt/slides/slide49.xml"/>
  <Override ContentType="application/vnd.openxmlformats-officedocument.presentationml.slide+xml" PartName="/ppt/slides/slide10.xml"/>
  <Override ContentType="application/vnd.openxmlformats-officedocument.presentationml.slide+xml" PartName="/ppt/slides/slide70.xml"/>
  <Override ContentType="application/vnd.openxmlformats-officedocument.presentationml.slide+xml" PartName="/ppt/slides/slide6.xml"/>
  <Override ContentType="application/vnd.openxmlformats-officedocument.presentationml.slide+xml" PartName="/ppt/slides/slide53.xml"/>
  <Override ContentType="application/vnd.openxmlformats-officedocument.presentationml.slide+xml" PartName="/ppt/slides/slide40.xml"/>
  <Override ContentType="application/vnd.openxmlformats-officedocument.presentationml.slide+xml" PartName="/ppt/slides/slide48.xml"/>
  <Override ContentType="application/vnd.openxmlformats-officedocument.presentationml.slide+xml" PartName="/ppt/slides/slide73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39.xml"/>
  <Override ContentType="application/vnd.openxmlformats-officedocument.presentationml.slide+xml" PartName="/ppt/slides/slide65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6.xml"/>
  <Override ContentType="application/vnd.openxmlformats-officedocument.presentationml.slide+xml" PartName="/ppt/slides/slide12.xml"/>
  <Override ContentType="application/vnd.openxmlformats-officedocument.presentationml.slide+xml" PartName="/ppt/slides/slide47.xml"/>
  <Override ContentType="application/vnd.openxmlformats-officedocument.presentationml.slide+xml" PartName="/ppt/slides/slide72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8.xml"/>
  <Override ContentType="application/vnd.openxmlformats-officedocument.presentationml.slide+xml" PartName="/ppt/slides/slide46.xml"/>
  <Override ContentType="application/vnd.openxmlformats-officedocument.presentationml.slide+xml" PartName="/ppt/slides/slide64.xml"/>
  <Override ContentType="application/vnd.openxmlformats-officedocument.presentationml.slide+xml" PartName="/ppt/slides/slide81.xml"/>
  <Override ContentType="application/vnd.openxmlformats-officedocument.presentationml.slide+xml" PartName="/ppt/slides/slide8.xml"/>
  <Override ContentType="application/vnd.openxmlformats-officedocument.presentationml.slide+xml" PartName="/ppt/slides/slide55.xml"/>
  <Override ContentType="application/vnd.openxmlformats-officedocument.presentationml.slide+xml" PartName="/ppt/slides/slide29.xml"/>
  <Override ContentType="application/vnd.openxmlformats-officedocument.presentationml.slide+xml" PartName="/ppt/slides/slide59.xml"/>
  <Override ContentType="application/vnd.openxmlformats-officedocument.presentationml.slide+xml" PartName="/ppt/slides/slide32.xml"/>
  <Override ContentType="application/vnd.openxmlformats-officedocument.presentationml.slide+xml" PartName="/ppt/slides/slide62.xml"/>
  <Override ContentType="application/vnd.openxmlformats-officedocument.presentationml.slide+xml" PartName="/ppt/slides/slide75.xml"/>
  <Override ContentType="application/vnd.openxmlformats-officedocument.presentationml.slide+xml" PartName="/ppt/slides/slide76.xml"/>
  <Override ContentType="application/vnd.openxmlformats-officedocument.presentationml.slide+xml" PartName="/ppt/slides/slide1.xml"/>
  <Override ContentType="application/vnd.openxmlformats-officedocument.presentationml.slide+xml" PartName="/ppt/slides/slide58.xml"/>
  <Override ContentType="application/vnd.openxmlformats-officedocument.presentationml.slide+xml" PartName="/ppt/slides/slide63.xml"/>
  <Override ContentType="application/vnd.openxmlformats-officedocument.presentationml.slide+xml" PartName="/ppt/slides/slide45.xml"/>
  <Override ContentType="application/vnd.openxmlformats-officedocument.presentationml.slide+xml" PartName="/ppt/slides/slide28.xml"/>
  <Override ContentType="application/vnd.openxmlformats-officedocument.presentationml.slide+xml" PartName="/ppt/slides/slide80.xml"/>
  <Override ContentType="application/vnd.openxmlformats-officedocument.presentationml.slide+xml" PartName="/ppt/slides/slide15.xml"/>
  <Override ContentType="application/vnd.openxmlformats-officedocument.presentationml.slide+xml" PartName="/ppt/slides/slide61.xml"/>
  <Override ContentType="application/vnd.openxmlformats-officedocument.presentationml.slide+xml" PartName="/ppt/slides/slide31.xml"/>
  <Override ContentType="application/vnd.openxmlformats-officedocument.presentationml.slide+xml" PartName="/ppt/slides/slide74.xml"/>
  <Override ContentType="application/vnd.openxmlformats-officedocument.presentationml.slide+xml" PartName="/ppt/slides/slide27.xml"/>
  <Override ContentType="application/vnd.openxmlformats-officedocument.presentationml.slide+xml" PartName="/ppt/slides/slide57.xml"/>
  <Override ContentType="application/vnd.openxmlformats-officedocument.presentationml.slide+xml" PartName="/ppt/slides/slide2.xml"/>
  <Override ContentType="application/vnd.openxmlformats-officedocument.presentationml.slide+xml" PartName="/ppt/slides/slide44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6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  <p:sldId id="287" r:id="rId38"/>
    <p:sldId id="288" r:id="rId39"/>
    <p:sldId id="289" r:id="rId40"/>
    <p:sldId id="290" r:id="rId41"/>
    <p:sldId id="291" r:id="rId42"/>
    <p:sldId id="292" r:id="rId43"/>
    <p:sldId id="293" r:id="rId44"/>
    <p:sldId id="294" r:id="rId45"/>
    <p:sldId id="295" r:id="rId46"/>
    <p:sldId id="296" r:id="rId47"/>
    <p:sldId id="297" r:id="rId48"/>
    <p:sldId id="298" r:id="rId49"/>
    <p:sldId id="299" r:id="rId50"/>
    <p:sldId id="300" r:id="rId51"/>
    <p:sldId id="301" r:id="rId52"/>
    <p:sldId id="302" r:id="rId53"/>
    <p:sldId id="303" r:id="rId54"/>
    <p:sldId id="304" r:id="rId55"/>
    <p:sldId id="305" r:id="rId56"/>
    <p:sldId id="306" r:id="rId57"/>
    <p:sldId id="307" r:id="rId58"/>
    <p:sldId id="308" r:id="rId59"/>
    <p:sldId id="309" r:id="rId60"/>
    <p:sldId id="310" r:id="rId61"/>
    <p:sldId id="311" r:id="rId62"/>
    <p:sldId id="312" r:id="rId63"/>
    <p:sldId id="313" r:id="rId64"/>
    <p:sldId id="314" r:id="rId65"/>
    <p:sldId id="315" r:id="rId66"/>
    <p:sldId id="316" r:id="rId67"/>
    <p:sldId id="317" r:id="rId68"/>
    <p:sldId id="318" r:id="rId69"/>
    <p:sldId id="319" r:id="rId70"/>
    <p:sldId id="320" r:id="rId71"/>
    <p:sldId id="321" r:id="rId72"/>
    <p:sldId id="322" r:id="rId73"/>
    <p:sldId id="323" r:id="rId74"/>
    <p:sldId id="324" r:id="rId75"/>
    <p:sldId id="325" r:id="rId76"/>
    <p:sldId id="326" r:id="rId77"/>
    <p:sldId id="327" r:id="rId78"/>
    <p:sldId id="328" r:id="rId79"/>
    <p:sldId id="329" r:id="rId80"/>
    <p:sldId id="330" r:id="rId81"/>
    <p:sldId id="331" r:id="rId82"/>
    <p:sldId id="332" r:id="rId83"/>
    <p:sldId id="333" r:id="rId84"/>
    <p:sldId id="334" r:id="rId85"/>
    <p:sldId id="335" r:id="rId86"/>
    <p:sldId id="336" r:id="rId87"/>
  </p:sldIdLst>
  <p:sldSz cy="5143500" cx="9144000"/>
  <p:notesSz cx="6858000" cy="9144000"/>
  <p:embeddedFontLst>
    <p:embeddedFont>
      <p:font typeface="Lato"/>
      <p:regular r:id="rId88"/>
      <p:bold r:id="rId89"/>
      <p:italic r:id="rId90"/>
      <p:boldItalic r:id="rId91"/>
    </p:embeddedFont>
    <p:embeddedFont>
      <p:font typeface="Source Code Pro"/>
      <p:regular r:id="rId92"/>
      <p:bold r:id="rId93"/>
      <p:italic r:id="rId94"/>
      <p:boldItalic r:id="rId95"/>
    </p:embeddedFont>
    <p:embeddedFont>
      <p:font typeface="Ubuntu Mono"/>
      <p:regular r:id="rId96"/>
      <p:bold r:id="rId97"/>
      <p:italic r:id="rId98"/>
      <p:boldItalic r:id="rId99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C813EE11-B671-4CF2-8851-217C400EBBDD}">
  <a:tblStyle styleId="{C813EE11-B671-4CF2-8851-217C400EBBDD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  <a:tblStyle styleId="{E1231EBA-52F4-4CE2-A2E0-0240E2B097AF}" styleName="Table_1">
    <a:wholeTbl>
      <a:tcTxStyle>
        <a:font>
          <a:latin typeface="Arial"/>
          <a:ea typeface="Arial"/>
          <a:cs typeface="Arial"/>
        </a:font>
        <a:srgbClr val="000000"/>
      </a:tcTx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34.xml"/><Relationship Id="rId42" Type="http://schemas.openxmlformats.org/officeDocument/2006/relationships/slide" Target="slides/slide36.xml"/><Relationship Id="rId41" Type="http://schemas.openxmlformats.org/officeDocument/2006/relationships/slide" Target="slides/slide35.xml"/><Relationship Id="rId44" Type="http://schemas.openxmlformats.org/officeDocument/2006/relationships/slide" Target="slides/slide38.xml"/><Relationship Id="rId43" Type="http://schemas.openxmlformats.org/officeDocument/2006/relationships/slide" Target="slides/slide37.xml"/><Relationship Id="rId46" Type="http://schemas.openxmlformats.org/officeDocument/2006/relationships/slide" Target="slides/slide40.xml"/><Relationship Id="rId45" Type="http://schemas.openxmlformats.org/officeDocument/2006/relationships/slide" Target="slides/slide39.xml"/><Relationship Id="rId48" Type="http://schemas.openxmlformats.org/officeDocument/2006/relationships/slide" Target="slides/slide42.xml"/><Relationship Id="rId47" Type="http://schemas.openxmlformats.org/officeDocument/2006/relationships/slide" Target="slides/slide41.xml"/><Relationship Id="rId49" Type="http://schemas.openxmlformats.org/officeDocument/2006/relationships/slide" Target="slides/slide43.xml"/><Relationship Id="rId31" Type="http://schemas.openxmlformats.org/officeDocument/2006/relationships/slide" Target="slides/slide25.xml"/><Relationship Id="rId30" Type="http://schemas.openxmlformats.org/officeDocument/2006/relationships/slide" Target="slides/slide24.xml"/><Relationship Id="rId33" Type="http://schemas.openxmlformats.org/officeDocument/2006/relationships/slide" Target="slides/slide27.xml"/><Relationship Id="rId32" Type="http://schemas.openxmlformats.org/officeDocument/2006/relationships/slide" Target="slides/slide26.xml"/><Relationship Id="rId35" Type="http://schemas.openxmlformats.org/officeDocument/2006/relationships/slide" Target="slides/slide29.xml"/><Relationship Id="rId34" Type="http://schemas.openxmlformats.org/officeDocument/2006/relationships/slide" Target="slides/slide28.xml"/><Relationship Id="rId37" Type="http://schemas.openxmlformats.org/officeDocument/2006/relationships/slide" Target="slides/slide31.xml"/><Relationship Id="rId36" Type="http://schemas.openxmlformats.org/officeDocument/2006/relationships/slide" Target="slides/slide30.xml"/><Relationship Id="rId39" Type="http://schemas.openxmlformats.org/officeDocument/2006/relationships/slide" Target="slides/slide33.xml"/><Relationship Id="rId38" Type="http://schemas.openxmlformats.org/officeDocument/2006/relationships/slide" Target="slides/slide32.xml"/><Relationship Id="rId20" Type="http://schemas.openxmlformats.org/officeDocument/2006/relationships/slide" Target="slides/slide14.xml"/><Relationship Id="rId22" Type="http://schemas.openxmlformats.org/officeDocument/2006/relationships/slide" Target="slides/slide16.xml"/><Relationship Id="rId21" Type="http://schemas.openxmlformats.org/officeDocument/2006/relationships/slide" Target="slides/slide15.xml"/><Relationship Id="rId24" Type="http://schemas.openxmlformats.org/officeDocument/2006/relationships/slide" Target="slides/slide18.xml"/><Relationship Id="rId23" Type="http://schemas.openxmlformats.org/officeDocument/2006/relationships/slide" Target="slides/slide17.xml"/><Relationship Id="rId26" Type="http://schemas.openxmlformats.org/officeDocument/2006/relationships/slide" Target="slides/slide20.xml"/><Relationship Id="rId25" Type="http://schemas.openxmlformats.org/officeDocument/2006/relationships/slide" Target="slides/slide19.xml"/><Relationship Id="rId28" Type="http://schemas.openxmlformats.org/officeDocument/2006/relationships/slide" Target="slides/slide22.xml"/><Relationship Id="rId27" Type="http://schemas.openxmlformats.org/officeDocument/2006/relationships/slide" Target="slides/slide21.xml"/><Relationship Id="rId29" Type="http://schemas.openxmlformats.org/officeDocument/2006/relationships/slide" Target="slides/slide23.xml"/><Relationship Id="rId95" Type="http://schemas.openxmlformats.org/officeDocument/2006/relationships/font" Target="fonts/SourceCodePro-boldItalic.fntdata"/><Relationship Id="rId94" Type="http://schemas.openxmlformats.org/officeDocument/2006/relationships/font" Target="fonts/SourceCodePro-italic.fntdata"/><Relationship Id="rId97" Type="http://schemas.openxmlformats.org/officeDocument/2006/relationships/font" Target="fonts/UbuntuMono-bold.fntdata"/><Relationship Id="rId96" Type="http://schemas.openxmlformats.org/officeDocument/2006/relationships/font" Target="fonts/UbuntuMono-regular.fntdata"/><Relationship Id="rId11" Type="http://schemas.openxmlformats.org/officeDocument/2006/relationships/slide" Target="slides/slide5.xml"/><Relationship Id="rId99" Type="http://schemas.openxmlformats.org/officeDocument/2006/relationships/font" Target="fonts/UbuntuMono-boldItalic.fntdata"/><Relationship Id="rId10" Type="http://schemas.openxmlformats.org/officeDocument/2006/relationships/slide" Target="slides/slide4.xml"/><Relationship Id="rId98" Type="http://schemas.openxmlformats.org/officeDocument/2006/relationships/font" Target="fonts/UbuntuMono-italic.fntdata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91" Type="http://schemas.openxmlformats.org/officeDocument/2006/relationships/font" Target="fonts/Lato-boldItalic.fntdata"/><Relationship Id="rId90" Type="http://schemas.openxmlformats.org/officeDocument/2006/relationships/font" Target="fonts/Lato-italic.fntdata"/><Relationship Id="rId93" Type="http://schemas.openxmlformats.org/officeDocument/2006/relationships/font" Target="fonts/SourceCodePro-bold.fntdata"/><Relationship Id="rId92" Type="http://schemas.openxmlformats.org/officeDocument/2006/relationships/font" Target="fonts/SourceCodePro-regular.fntdata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19" Type="http://schemas.openxmlformats.org/officeDocument/2006/relationships/slide" Target="slides/slide13.xml"/><Relationship Id="rId18" Type="http://schemas.openxmlformats.org/officeDocument/2006/relationships/slide" Target="slides/slide12.xml"/><Relationship Id="rId84" Type="http://schemas.openxmlformats.org/officeDocument/2006/relationships/slide" Target="slides/slide78.xml"/><Relationship Id="rId83" Type="http://schemas.openxmlformats.org/officeDocument/2006/relationships/slide" Target="slides/slide77.xml"/><Relationship Id="rId86" Type="http://schemas.openxmlformats.org/officeDocument/2006/relationships/slide" Target="slides/slide80.xml"/><Relationship Id="rId85" Type="http://schemas.openxmlformats.org/officeDocument/2006/relationships/slide" Target="slides/slide79.xml"/><Relationship Id="rId88" Type="http://schemas.openxmlformats.org/officeDocument/2006/relationships/font" Target="fonts/Lato-regular.fntdata"/><Relationship Id="rId87" Type="http://schemas.openxmlformats.org/officeDocument/2006/relationships/slide" Target="slides/slide81.xml"/><Relationship Id="rId89" Type="http://schemas.openxmlformats.org/officeDocument/2006/relationships/font" Target="fonts/Lato-bold.fntdata"/><Relationship Id="rId80" Type="http://schemas.openxmlformats.org/officeDocument/2006/relationships/slide" Target="slides/slide74.xml"/><Relationship Id="rId82" Type="http://schemas.openxmlformats.org/officeDocument/2006/relationships/slide" Target="slides/slide76.xml"/><Relationship Id="rId81" Type="http://schemas.openxmlformats.org/officeDocument/2006/relationships/slide" Target="slides/slide75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3.xml"/><Relationship Id="rId5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73" Type="http://schemas.openxmlformats.org/officeDocument/2006/relationships/slide" Target="slides/slide67.xml"/><Relationship Id="rId72" Type="http://schemas.openxmlformats.org/officeDocument/2006/relationships/slide" Target="slides/slide66.xml"/><Relationship Id="rId75" Type="http://schemas.openxmlformats.org/officeDocument/2006/relationships/slide" Target="slides/slide69.xml"/><Relationship Id="rId74" Type="http://schemas.openxmlformats.org/officeDocument/2006/relationships/slide" Target="slides/slide68.xml"/><Relationship Id="rId77" Type="http://schemas.openxmlformats.org/officeDocument/2006/relationships/slide" Target="slides/slide71.xml"/><Relationship Id="rId76" Type="http://schemas.openxmlformats.org/officeDocument/2006/relationships/slide" Target="slides/slide70.xml"/><Relationship Id="rId79" Type="http://schemas.openxmlformats.org/officeDocument/2006/relationships/slide" Target="slides/slide73.xml"/><Relationship Id="rId78" Type="http://schemas.openxmlformats.org/officeDocument/2006/relationships/slide" Target="slides/slide72.xml"/><Relationship Id="rId71" Type="http://schemas.openxmlformats.org/officeDocument/2006/relationships/slide" Target="slides/slide65.xml"/><Relationship Id="rId70" Type="http://schemas.openxmlformats.org/officeDocument/2006/relationships/slide" Target="slides/slide64.xml"/><Relationship Id="rId62" Type="http://schemas.openxmlformats.org/officeDocument/2006/relationships/slide" Target="slides/slide56.xml"/><Relationship Id="rId61" Type="http://schemas.openxmlformats.org/officeDocument/2006/relationships/slide" Target="slides/slide55.xml"/><Relationship Id="rId64" Type="http://schemas.openxmlformats.org/officeDocument/2006/relationships/slide" Target="slides/slide58.xml"/><Relationship Id="rId63" Type="http://schemas.openxmlformats.org/officeDocument/2006/relationships/slide" Target="slides/slide57.xml"/><Relationship Id="rId66" Type="http://schemas.openxmlformats.org/officeDocument/2006/relationships/slide" Target="slides/slide60.xml"/><Relationship Id="rId65" Type="http://schemas.openxmlformats.org/officeDocument/2006/relationships/slide" Target="slides/slide59.xml"/><Relationship Id="rId68" Type="http://schemas.openxmlformats.org/officeDocument/2006/relationships/slide" Target="slides/slide62.xml"/><Relationship Id="rId67" Type="http://schemas.openxmlformats.org/officeDocument/2006/relationships/slide" Target="slides/slide61.xml"/><Relationship Id="rId60" Type="http://schemas.openxmlformats.org/officeDocument/2006/relationships/slide" Target="slides/slide54.xml"/><Relationship Id="rId69" Type="http://schemas.openxmlformats.org/officeDocument/2006/relationships/slide" Target="slides/slide63.xml"/><Relationship Id="rId51" Type="http://schemas.openxmlformats.org/officeDocument/2006/relationships/slide" Target="slides/slide45.xml"/><Relationship Id="rId50" Type="http://schemas.openxmlformats.org/officeDocument/2006/relationships/slide" Target="slides/slide44.xml"/><Relationship Id="rId53" Type="http://schemas.openxmlformats.org/officeDocument/2006/relationships/slide" Target="slides/slide47.xml"/><Relationship Id="rId52" Type="http://schemas.openxmlformats.org/officeDocument/2006/relationships/slide" Target="slides/slide46.xml"/><Relationship Id="rId55" Type="http://schemas.openxmlformats.org/officeDocument/2006/relationships/slide" Target="slides/slide49.xml"/><Relationship Id="rId54" Type="http://schemas.openxmlformats.org/officeDocument/2006/relationships/slide" Target="slides/slide48.xml"/><Relationship Id="rId57" Type="http://schemas.openxmlformats.org/officeDocument/2006/relationships/slide" Target="slides/slide51.xml"/><Relationship Id="rId56" Type="http://schemas.openxmlformats.org/officeDocument/2006/relationships/slide" Target="slides/slide50.xml"/><Relationship Id="rId59" Type="http://schemas.openxmlformats.org/officeDocument/2006/relationships/slide" Target="slides/slide53.xml"/><Relationship Id="rId58" Type="http://schemas.openxmlformats.org/officeDocument/2006/relationships/slide" Target="slides/slide5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g10e7a9b619b_0_2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3" name="Google Shape;43;g10e7a9b619b_0_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g14b4f85f300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1" name="Google Shape;51;g14b4f85f300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110811bac39_0_11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g110811bac39_0_1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g110811bac39_0_11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" name="Google Shape;63;g110811bac39_0_1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g110811bac39_0_13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" name="Google Shape;73;g110811bac39_0_1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g110811bac39_0_14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1" name="Google Shape;81;g110811bac39_0_14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g110811bac39_0_15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0" name="Google Shape;90;g110811bac39_0_15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g2668930a32f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6" name="Google Shape;96;g2668930a32f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g110811bac39_0_16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2" name="Google Shape;102;g110811bac39_0_16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g2668930a32f_0_14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8" name="Google Shape;108;g2668930a32f_0_14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g2668930a32f_0_15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4" name="Google Shape;114;g2668930a32f_0_15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g110811bac39_0_18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0" name="Google Shape;120;g110811bac39_0_18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g110811bac39_0_43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6" name="Google Shape;126;g110811bac39_0_4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g110811bac39_0_43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1" name="Google Shape;131;g110811bac39_0_43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g110811bac39_0_44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8" name="Google Shape;138;g110811bac39_0_44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g110811bac39_0_44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5" name="Google Shape;145;g110811bac39_0_44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g2668930a32f_0_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2" name="Google Shape;152;g2668930a32f_0_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g2668930a32f_0_2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9" name="Google Shape;159;g2668930a32f_0_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g2668930a32f_0_3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6" name="Google Shape;166;g2668930a32f_0_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g2668930a32f_0_3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3" name="Google Shape;173;g2668930a32f_0_3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8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g110811bac39_0_45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0" name="Google Shape;180;g110811bac39_0_45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5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110811bac39_0_46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110811bac39_0_46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g110811bac39_0_47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5" name="Google Shape;195;g110811bac39_0_47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2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g110811bac39_0_48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4" name="Google Shape;204;g110811bac39_0_48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g110811bac39_0_49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3" name="Google Shape;213;g110811bac39_0_49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g110811bac39_0_50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3" name="Google Shape;223;g110811bac39_0_50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g110811bac39_0_50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3" name="Google Shape;233;g110811bac39_0_50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2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g110811bac39_0_51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4" name="Google Shape;244;g110811bac39_0_5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3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g110811bac39_0_52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5" name="Google Shape;255;g110811bac39_0_5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4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Google Shape;265;g110811bac39_0_53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6" name="Google Shape;266;g110811bac39_0_53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5" name="Shape 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Google Shape;276;g110811bac39_0_54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7" name="Google Shape;277;g110811bac39_0_54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6" name="Shape 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Google Shape;287;g110811bac39_0_55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8" name="Google Shape;288;g110811bac39_0_55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7" name="Shape 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Google Shape;298;g110811bac39_0_56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9" name="Google Shape;299;g110811bac39_0_56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9" name="Shape 3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" name="Google Shape;310;g110811bac39_0_58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1" name="Google Shape;311;g110811bac39_0_58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1" name="Shape 3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" name="Google Shape;322;g110811bac39_0_59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3" name="Google Shape;323;g110811bac39_0_59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3" name="Shape 3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4" name="Google Shape;334;g110811bac39_0_91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5" name="Google Shape;335;g110811bac39_0_9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5" name="Shape 3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6" name="Google Shape;346;g110811bac39_0_93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7" name="Google Shape;347;g110811bac39_0_9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7" name="Shape 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" name="Google Shape;358;g110811bac39_0_94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9" name="Google Shape;359;g110811bac39_0_94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9" name="Shape 3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0" name="Google Shape;370;g110811bac39_0_95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1" name="Google Shape;371;g110811bac39_0_95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2" name="Shape 3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3" name="Google Shape;383;g110811bac39_0_96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4" name="Google Shape;384;g110811bac39_0_96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5" name="Shape 3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6" name="Google Shape;396;g110811bac39_0_97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7" name="Google Shape;397;g110811bac39_0_97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9" name="Shape 4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" name="Google Shape;410;g110811bac39_0_98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1" name="Google Shape;411;g110811bac39_0_98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3" name="Shape 4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4" name="Google Shape;424;g110811bac39_0_100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25" name="Google Shape;425;g110811bac39_0_100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7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g110811bac39_0_10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39" name="Google Shape;439;g110811bac39_0_10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51" name="Shape 4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2" name="Google Shape;452;g110811bac39_0_102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53" name="Google Shape;453;g110811bac39_0_10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65" name="Shape 4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6" name="Google Shape;466;g110811bac39_0_104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67" name="Google Shape;467;g110811bac39_0_104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79" name="Shape 4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0" name="Google Shape;480;g110811bac39_0_105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81" name="Google Shape;481;g110811bac39_0_105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94" name="Shape 4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5" name="Google Shape;495;g110811bac39_0_106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96" name="Google Shape;496;g110811bac39_0_106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9" name="Shape 5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0" name="Google Shape;510;g110811bac39_0_108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11" name="Google Shape;511;g110811bac39_0_108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24" name="Shape 5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5" name="Google Shape;525;g110811bac39_0_109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6" name="Google Shape;526;g110811bac39_0_109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39" name="Shape 5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0" name="Google Shape;540;g110811bac39_0_11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41" name="Google Shape;541;g110811bac39_0_11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4" name="Shape 5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5" name="Google Shape;555;g110811bac39_0_112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56" name="Google Shape;556;g110811bac39_0_11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9" name="Shape 5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0" name="Google Shape;570;g110811bac39_0_113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1" name="Google Shape;571;g110811bac39_0_11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4" name="Shape 5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5" name="Google Shape;585;g110811bac39_0_135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6" name="Google Shape;586;g110811bac39_0_135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1" name="Shape 5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2" name="Google Shape;592;g110811bac39_0_136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3" name="Google Shape;593;g110811bac39_0_136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8" name="Shape 5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9" name="Google Shape;599;g110811bac39_0_136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0" name="Google Shape;600;g110811bac39_0_136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05" name="Shape 6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6" name="Google Shape;606;g110811bac39_0_137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7" name="Google Shape;607;g110811bac39_0_137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12" name="Shape 6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3" name="Google Shape;613;g110811bac39_0_137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4" name="Google Shape;614;g110811bac39_0_137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19" name="Shape 6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0" name="Google Shape;620;g110811bac39_0_138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1" name="Google Shape;621;g110811bac39_0_138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6" name="Shape 6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7" name="Google Shape;627;g110811bac39_0_139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8" name="Google Shape;628;g110811bac39_0_139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33" name="Shape 6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" name="Google Shape;634;g110811bac39_0_139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5" name="Google Shape;635;g110811bac39_0_139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39" name="Shape 6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0" name="Google Shape;640;g110811bac39_0_140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1" name="Google Shape;641;g110811bac39_0_140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45" name="Shape 6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6" name="Google Shape;646;g110811bac39_0_140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7" name="Google Shape;647;g110811bac39_0_140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51" name="Shape 6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2" name="Google Shape;652;g110811bac39_0_14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3" name="Google Shape;653;g110811bac39_0_14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58" name="Shape 6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9" name="Google Shape;659;g110811bac39_0_141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0" name="Google Shape;660;g110811bac39_0_14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65" name="Shape 6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6" name="Google Shape;666;g110811bac39_0_317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7" name="Google Shape;667;g110811bac39_0_317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70" name="Shape 6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1" name="Google Shape;671;g110811bac39_0_317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2" name="Google Shape;672;g110811bac39_0_317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77" name="Shape 6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8" name="Google Shape;678;g2b357ef00a0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9" name="Google Shape;679;g2b357ef00a0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84" name="Shape 6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5" name="Google Shape;685;g2b357ef00a0_0_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6" name="Google Shape;686;g2b357ef00a0_0_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6" name="Shape 7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7" name="Google Shape;707;g2b357ef00a0_0_14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8" name="Google Shape;708;g2b357ef00a0_0_1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43" name="Shape 7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4" name="Google Shape;744;g2b357ef00a0_0_31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45" name="Google Shape;745;g2b357ef00a0_0_3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80" name="Shape 7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1" name="Google Shape;781;g2b357ef00a0_0_22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2" name="Google Shape;782;g2b357ef00a0_0_2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15" name="Shape 8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6" name="Google Shape;816;g2b357ef00a0_0_26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17" name="Google Shape;817;g2b357ef00a0_0_26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3" name="Shape 8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4" name="Google Shape;854;g2668930a32f_0_5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55" name="Google Shape;855;g2668930a32f_0_5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60" name="Shape 8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1" name="Google Shape;861;g2668930a32f_0_7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62" name="Google Shape;862;g2668930a32f_0_7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67" name="Shape 8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8" name="Google Shape;868;g2668930a32f_0_9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69" name="Google Shape;869;g2668930a32f_0_9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74" name="Shape 8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5" name="Google Shape;875;g2668930a32f_0_10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76" name="Google Shape;876;g2668930a32f_0_10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81" name="Shape 8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2" name="Google Shape;882;g2668930a32f_0_1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3" name="Google Shape;883;g2668930a32f_0_1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88" name="Shape 8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9" name="Google Shape;889;g2668930a32f_0_11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0" name="Google Shape;890;g2668930a32f_0_1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95" name="Shape 8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6" name="Google Shape;896;g2668930a32f_0_12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7" name="Google Shape;897;g2668930a32f_0_1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2" name="Shape 9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3" name="Google Shape;903;g2668930a32f_0_13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04" name="Google Shape;904;g2668930a32f_0_1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8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oogle Shape;9;p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365763" y="1089050"/>
            <a:ext cx="2560320" cy="2765146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Google Shape;10;p2"/>
          <p:cNvSpPr txBox="1"/>
          <p:nvPr>
            <p:ph type="title"/>
          </p:nvPr>
        </p:nvSpPr>
        <p:spPr>
          <a:xfrm>
            <a:off x="3291850" y="1291350"/>
            <a:ext cx="5486400" cy="640200"/>
          </a:xfrm>
          <a:prstGeom prst="rect">
            <a:avLst/>
          </a:prstGeom>
        </p:spPr>
        <p:txBody>
          <a:bodyPr anchorCtr="0" anchor="ctr" bIns="45700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291850" y="1931550"/>
            <a:ext cx="5486400" cy="640200"/>
          </a:xfrm>
          <a:prstGeom prst="rect">
            <a:avLst/>
          </a:prstGeom>
        </p:spPr>
        <p:txBody>
          <a:bodyPr anchorCtr="0" anchor="ctr" bIns="91425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12" name="Google Shape;12;p2"/>
          <p:cNvSpPr txBox="1"/>
          <p:nvPr>
            <p:ph idx="2" type="subTitle"/>
          </p:nvPr>
        </p:nvSpPr>
        <p:spPr>
          <a:xfrm>
            <a:off x="3291850" y="2571750"/>
            <a:ext cx="5486400" cy="640200"/>
          </a:xfrm>
          <a:prstGeom prst="rect">
            <a:avLst/>
          </a:prstGeom>
        </p:spPr>
        <p:txBody>
          <a:bodyPr anchorCtr="0" anchor="ctr" bIns="45700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13" name="Google Shape;13;p2"/>
          <p:cNvSpPr txBox="1"/>
          <p:nvPr>
            <p:ph idx="3" type="subTitle"/>
          </p:nvPr>
        </p:nvSpPr>
        <p:spPr>
          <a:xfrm>
            <a:off x="3291850" y="3211950"/>
            <a:ext cx="5486400" cy="640200"/>
          </a:xfrm>
          <a:prstGeom prst="rect">
            <a:avLst/>
          </a:prstGeom>
        </p:spPr>
        <p:txBody>
          <a:bodyPr anchorCtr="0" anchor="ctr" bIns="91425" lIns="91425" spcFirstLastPara="1" rIns="91425" wrap="square" tIns="457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9pPr>
          </a:lstStyle>
          <a:p/>
        </p:txBody>
      </p:sp>
      <p:cxnSp>
        <p:nvCxnSpPr>
          <p:cNvPr id="14" name="Google Shape;14;p2"/>
          <p:cNvCxnSpPr/>
          <p:nvPr/>
        </p:nvCxnSpPr>
        <p:spPr>
          <a:xfrm>
            <a:off x="3291850" y="2571750"/>
            <a:ext cx="5486400" cy="0"/>
          </a:xfrm>
          <a:prstGeom prst="straightConnector1">
            <a:avLst/>
          </a:prstGeom>
          <a:noFill/>
          <a:ln cap="flat" cmpd="sng" w="38100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5" name="Google Shape;15;p2"/>
          <p:cNvSpPr/>
          <p:nvPr/>
        </p:nvSpPr>
        <p:spPr>
          <a:xfrm>
            <a:off x="0" y="4837176"/>
            <a:ext cx="9144000" cy="2973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A7B17"/>
          </p15:clr>
        </p15:guide>
        <p15:guide id="2" pos="1958">
          <p15:clr>
            <a:srgbClr val="FA7B17"/>
          </p15:clr>
        </p15:guide>
        <p15:guide id="3" pos="1037">
          <p15:clr>
            <a:srgbClr val="FA7B17"/>
          </p15:clr>
        </p15:guide>
        <p15:guide id="4" pos="5647">
          <p15:clr>
            <a:srgbClr val="FA7B17"/>
          </p15:clr>
        </p15:guide>
        <p15:guide id="5" pos="3802">
          <p15:clr>
            <a:srgbClr val="FA7B17"/>
          </p15:clr>
        </p15:guide>
        <p15:guide id="6" pos="113">
          <p15:clr>
            <a:srgbClr val="FA7B17"/>
          </p15:clr>
        </p15:guide>
        <p15:guide id="7" orient="horz" pos="2428">
          <p15:clr>
            <a:srgbClr val="FA7B17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8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4"/>
          <p:cNvSpPr txBox="1"/>
          <p:nvPr>
            <p:ph idx="1" type="body"/>
          </p:nvPr>
        </p:nvSpPr>
        <p:spPr>
          <a:xfrm>
            <a:off x="182850" y="823868"/>
            <a:ext cx="8778300" cy="4206300"/>
          </a:xfrm>
          <a:prstGeom prst="rect">
            <a:avLst/>
          </a:prstGeom>
        </p:spPr>
        <p:txBody>
          <a:bodyPr anchorCtr="0" anchor="t" bIns="45700" lIns="45700" spcFirstLastPara="1" rIns="45700" wrap="square" tIns="45700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9pPr>
          </a:lstStyle>
          <a:p/>
        </p:txBody>
      </p:sp>
      <p:sp>
        <p:nvSpPr>
          <p:cNvPr id="20" name="Google Shape;20;p4"/>
          <p:cNvSpPr/>
          <p:nvPr/>
        </p:nvSpPr>
        <p:spPr>
          <a:xfrm>
            <a:off x="0" y="0"/>
            <a:ext cx="9144000" cy="685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" name="Google Shape;21;p4"/>
          <p:cNvSpPr txBox="1"/>
          <p:nvPr>
            <p:ph type="title"/>
          </p:nvPr>
        </p:nvSpPr>
        <p:spPr>
          <a:xfrm>
            <a:off x="182850" y="114300"/>
            <a:ext cx="8778300" cy="457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115">
          <p15:clr>
            <a:srgbClr val="FA7B17"/>
          </p15:clr>
        </p15:guide>
        <p15:guide id="2" pos="5645">
          <p15:clr>
            <a:srgbClr val="FA7B17"/>
          </p15:clr>
        </p15:guide>
        <p15:guide id="3" pos="1498">
          <p15:clr>
            <a:srgbClr val="FA7B17"/>
          </p15:clr>
        </p15:guide>
        <p15:guide id="4" pos="4205">
          <p15:clr>
            <a:srgbClr val="FA7B17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2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5"/>
          <p:cNvSpPr txBox="1"/>
          <p:nvPr>
            <p:ph idx="1" type="body"/>
          </p:nvPr>
        </p:nvSpPr>
        <p:spPr>
          <a:xfrm>
            <a:off x="182850" y="822963"/>
            <a:ext cx="4297800" cy="4206300"/>
          </a:xfrm>
          <a:prstGeom prst="rect">
            <a:avLst/>
          </a:prstGeom>
        </p:spPr>
        <p:txBody>
          <a:bodyPr anchorCtr="0" anchor="t" bIns="45700" lIns="45700" spcFirstLastPara="1" rIns="45700" wrap="square" tIns="45700">
            <a:noAutofit/>
          </a:bodyPr>
          <a:lstStyle>
            <a:lvl1pPr indent="-292100" lvl="0" marL="45720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1pPr>
            <a:lvl2pPr indent="-292100" lvl="1" marL="91440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2pPr>
            <a:lvl3pPr indent="-292100" lvl="2" marL="137160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3pPr>
            <a:lvl4pPr indent="-292100" lvl="3" marL="182880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4pPr>
            <a:lvl5pPr indent="-292100" lvl="4" marL="228600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5pPr>
            <a:lvl6pPr indent="-292100" lvl="5" marL="274320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6pPr>
            <a:lvl7pPr indent="-292100" lvl="6" marL="320040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7pPr>
            <a:lvl8pPr indent="-292100" lvl="7" marL="365760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8pPr>
            <a:lvl9pPr indent="-292100" lvl="8" marL="411480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9pPr>
          </a:lstStyle>
          <a:p/>
        </p:txBody>
      </p:sp>
      <p:sp>
        <p:nvSpPr>
          <p:cNvPr id="24" name="Google Shape;24;p5"/>
          <p:cNvSpPr txBox="1"/>
          <p:nvPr>
            <p:ph idx="2" type="body"/>
          </p:nvPr>
        </p:nvSpPr>
        <p:spPr>
          <a:xfrm>
            <a:off x="4663325" y="822963"/>
            <a:ext cx="4297800" cy="4206300"/>
          </a:xfrm>
          <a:prstGeom prst="rect">
            <a:avLst/>
          </a:prstGeom>
        </p:spPr>
        <p:txBody>
          <a:bodyPr anchorCtr="0" anchor="t" bIns="45700" lIns="45700" spcFirstLastPara="1" rIns="45700" wrap="square" tIns="45700">
            <a:noAutofit/>
          </a:bodyPr>
          <a:lstStyle>
            <a:lvl1pPr indent="-292100" lvl="0" marL="457200" rtl="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1pPr>
            <a:lvl2pPr indent="-292100" lvl="1" marL="914400" rtl="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2pPr>
            <a:lvl3pPr indent="-292100" lvl="2" marL="1371600" rtl="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3pPr>
            <a:lvl4pPr indent="-292100" lvl="3" marL="1828800" rtl="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4pPr>
            <a:lvl5pPr indent="-292100" lvl="4" marL="2286000" rtl="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5pPr>
            <a:lvl6pPr indent="-292100" lvl="5" marL="2743200" rtl="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6pPr>
            <a:lvl7pPr indent="-292100" lvl="6" marL="3200400" rtl="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7pPr>
            <a:lvl8pPr indent="-292100" lvl="7" marL="3657600" rtl="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8pPr>
            <a:lvl9pPr indent="-292100" lvl="8" marL="4114800" rtl="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9pPr>
          </a:lstStyle>
          <a:p/>
        </p:txBody>
      </p:sp>
      <p:sp>
        <p:nvSpPr>
          <p:cNvPr id="25" name="Google Shape;25;p5"/>
          <p:cNvSpPr/>
          <p:nvPr/>
        </p:nvSpPr>
        <p:spPr>
          <a:xfrm>
            <a:off x="0" y="0"/>
            <a:ext cx="9144000" cy="685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" name="Google Shape;26;p5"/>
          <p:cNvSpPr txBox="1"/>
          <p:nvPr>
            <p:ph type="title"/>
          </p:nvPr>
        </p:nvSpPr>
        <p:spPr>
          <a:xfrm>
            <a:off x="182850" y="114300"/>
            <a:ext cx="8778300" cy="457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2880">
          <p15:clr>
            <a:srgbClr val="FA7B17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hree columns">
  <p:cSld name="TITLE_AND_TWO_COLUMNS_1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6"/>
          <p:cNvSpPr txBox="1"/>
          <p:nvPr>
            <p:ph idx="1" type="body"/>
          </p:nvPr>
        </p:nvSpPr>
        <p:spPr>
          <a:xfrm>
            <a:off x="182850" y="822963"/>
            <a:ext cx="2834700" cy="4206300"/>
          </a:xfrm>
          <a:prstGeom prst="rect">
            <a:avLst/>
          </a:prstGeom>
        </p:spPr>
        <p:txBody>
          <a:bodyPr anchorCtr="0" anchor="t" bIns="45700" lIns="45700" spcFirstLastPara="1" rIns="45700" wrap="square" tIns="45700">
            <a:noAutofit/>
          </a:bodyPr>
          <a:lstStyle>
            <a:lvl1pPr indent="-292100" lvl="0" marL="45720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1pPr>
            <a:lvl2pPr indent="-292100" lvl="1" marL="91440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2pPr>
            <a:lvl3pPr indent="-292100" lvl="2" marL="137160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3pPr>
            <a:lvl4pPr indent="-292100" lvl="3" marL="182880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4pPr>
            <a:lvl5pPr indent="-292100" lvl="4" marL="228600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5pPr>
            <a:lvl6pPr indent="-292100" lvl="5" marL="274320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6pPr>
            <a:lvl7pPr indent="-292100" lvl="6" marL="320040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7pPr>
            <a:lvl8pPr indent="-292100" lvl="7" marL="365760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8pPr>
            <a:lvl9pPr indent="-292100" lvl="8" marL="411480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9pPr>
          </a:lstStyle>
          <a:p/>
        </p:txBody>
      </p:sp>
      <p:sp>
        <p:nvSpPr>
          <p:cNvPr id="29" name="Google Shape;29;p6"/>
          <p:cNvSpPr txBox="1"/>
          <p:nvPr>
            <p:ph idx="2" type="body"/>
          </p:nvPr>
        </p:nvSpPr>
        <p:spPr>
          <a:xfrm>
            <a:off x="3154680" y="822963"/>
            <a:ext cx="2834700" cy="4206300"/>
          </a:xfrm>
          <a:prstGeom prst="rect">
            <a:avLst/>
          </a:prstGeom>
        </p:spPr>
        <p:txBody>
          <a:bodyPr anchorCtr="0" anchor="t" bIns="45700" lIns="45700" spcFirstLastPara="1" rIns="45700" wrap="square" tIns="45700">
            <a:noAutofit/>
          </a:bodyPr>
          <a:lstStyle>
            <a:lvl1pPr indent="-292100" lvl="0" marL="457200" rtl="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1pPr>
            <a:lvl2pPr indent="-292100" lvl="1" marL="914400" rtl="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2pPr>
            <a:lvl3pPr indent="-292100" lvl="2" marL="1371600" rtl="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3pPr>
            <a:lvl4pPr indent="-292100" lvl="3" marL="1828800" rtl="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4pPr>
            <a:lvl5pPr indent="-292100" lvl="4" marL="2286000" rtl="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5pPr>
            <a:lvl6pPr indent="-292100" lvl="5" marL="2743200" rtl="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6pPr>
            <a:lvl7pPr indent="-292100" lvl="6" marL="3200400" rtl="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7pPr>
            <a:lvl8pPr indent="-292100" lvl="7" marL="3657600" rtl="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8pPr>
            <a:lvl9pPr indent="-292100" lvl="8" marL="4114800" rtl="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9pPr>
          </a:lstStyle>
          <a:p/>
        </p:txBody>
      </p:sp>
      <p:sp>
        <p:nvSpPr>
          <p:cNvPr id="30" name="Google Shape;30;p6"/>
          <p:cNvSpPr/>
          <p:nvPr/>
        </p:nvSpPr>
        <p:spPr>
          <a:xfrm>
            <a:off x="0" y="0"/>
            <a:ext cx="9144000" cy="685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" name="Google Shape;31;p6"/>
          <p:cNvSpPr txBox="1"/>
          <p:nvPr>
            <p:ph type="title"/>
          </p:nvPr>
        </p:nvSpPr>
        <p:spPr>
          <a:xfrm>
            <a:off x="182850" y="114300"/>
            <a:ext cx="8778300" cy="457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9pPr>
          </a:lstStyle>
          <a:p/>
        </p:txBody>
      </p:sp>
      <p:sp>
        <p:nvSpPr>
          <p:cNvPr id="32" name="Google Shape;32;p6"/>
          <p:cNvSpPr txBox="1"/>
          <p:nvPr>
            <p:ph idx="3" type="body"/>
          </p:nvPr>
        </p:nvSpPr>
        <p:spPr>
          <a:xfrm>
            <a:off x="6126505" y="822963"/>
            <a:ext cx="2834700" cy="4206300"/>
          </a:xfrm>
          <a:prstGeom prst="rect">
            <a:avLst/>
          </a:prstGeom>
        </p:spPr>
        <p:txBody>
          <a:bodyPr anchorCtr="0" anchor="t" bIns="45700" lIns="45700" spcFirstLastPara="1" rIns="45700" wrap="square" tIns="45700">
            <a:noAutofit/>
          </a:bodyPr>
          <a:lstStyle>
            <a:lvl1pPr indent="-292100" lvl="0" marL="457200" rtl="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1pPr>
            <a:lvl2pPr indent="-292100" lvl="1" marL="914400" rtl="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2pPr>
            <a:lvl3pPr indent="-292100" lvl="2" marL="1371600" rtl="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3pPr>
            <a:lvl4pPr indent="-292100" lvl="3" marL="1828800" rtl="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4pPr>
            <a:lvl5pPr indent="-292100" lvl="4" marL="2286000" rtl="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5pPr>
            <a:lvl6pPr indent="-292100" lvl="5" marL="2743200" rtl="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6pPr>
            <a:lvl7pPr indent="-292100" lvl="6" marL="3200400" rtl="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7pPr>
            <a:lvl8pPr indent="-292100" lvl="7" marL="3657600" rtl="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8pPr>
            <a:lvl9pPr indent="-292100" lvl="8" marL="4114800" rtl="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2880">
          <p15:clr>
            <a:srgbClr val="FA7B17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7"/>
          <p:cNvSpPr/>
          <p:nvPr/>
        </p:nvSpPr>
        <p:spPr>
          <a:xfrm>
            <a:off x="0" y="0"/>
            <a:ext cx="9144000" cy="685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" name="Google Shape;35;p7"/>
          <p:cNvSpPr txBox="1"/>
          <p:nvPr>
            <p:ph type="title"/>
          </p:nvPr>
        </p:nvSpPr>
        <p:spPr>
          <a:xfrm>
            <a:off x="182850" y="114300"/>
            <a:ext cx="8778300" cy="457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196">
          <p15:clr>
            <a:srgbClr val="FA7B17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 1">
  <p:cSld name="TITLE_1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9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39" name="Google Shape;39;p9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45700" lIns="45700" spcFirstLastPara="1" rIns="45700" wrap="square" tIns="4570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ato"/>
              <a:buNone/>
              <a:defRPr sz="24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ato"/>
              <a:buNone/>
              <a:defRPr sz="24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ato"/>
              <a:buNone/>
              <a:defRPr sz="24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ato"/>
              <a:buNone/>
              <a:defRPr sz="24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ato"/>
              <a:buNone/>
              <a:defRPr sz="24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ato"/>
              <a:buNone/>
              <a:defRPr sz="24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ato"/>
              <a:buNone/>
              <a:defRPr sz="24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ato"/>
              <a:buNone/>
              <a:defRPr sz="24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ato"/>
              <a:buNone/>
              <a:defRPr sz="24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875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noAutofit/>
          </a:bodyPr>
          <a:lstStyle>
            <a:lvl1pPr indent="-292100" lvl="0" marL="45720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Lato"/>
              <a:buChar char="●"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indent="-292100" lvl="1" marL="91440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Lato"/>
              <a:buChar char="○"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indent="-292100" lvl="2" marL="137160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Lato"/>
              <a:buChar char="■"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indent="-292100" lvl="3" marL="182880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Lato"/>
              <a:buChar char="●"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indent="-292100" lvl="4" marL="228600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Lato"/>
              <a:buChar char="○"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indent="-292100" lvl="5" marL="274320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Lato"/>
              <a:buChar char="■"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indent="-292100" lvl="6" marL="320040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Lato"/>
              <a:buChar char="●"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indent="-292100" lvl="7" marL="365760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Lato"/>
              <a:buChar char="○"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indent="-292100" lvl="8" marL="411480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Lato"/>
              <a:buChar char="■"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5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0.xml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1.xml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2.xml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3.xml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4.xml"/></Relationships>
</file>

<file path=ppt/slides/_rels/slide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5.xml"/></Relationships>
</file>

<file path=ppt/slides/_rels/slide3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6.xml"/></Relationships>
</file>

<file path=ppt/slides/_rels/slide3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7.xml"/></Relationships>
</file>

<file path=ppt/slides/_rels/slide3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8.xml"/></Relationships>
</file>

<file path=ppt/slides/_rels/slide3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9.xml"/></Relationships>
</file>

<file path=ppt/slides/_rels/slide4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0.xml"/></Relationships>
</file>

<file path=ppt/slides/_rels/slide4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1.xml"/></Relationships>
</file>

<file path=ppt/slides/_rels/slide4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2.xml"/></Relationships>
</file>

<file path=ppt/slides/_rels/slide4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3.xml"/></Relationships>
</file>

<file path=ppt/slides/_rels/slide4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4.xml"/></Relationships>
</file>

<file path=ppt/slides/_rels/slide4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5.xml"/></Relationships>
</file>

<file path=ppt/slides/_rels/slide4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6.xml"/></Relationships>
</file>

<file path=ppt/slides/_rels/slide4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7.xml"/></Relationships>
</file>

<file path=ppt/slides/_rels/slide4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8.xml"/></Relationships>
</file>

<file path=ppt/slides/_rels/slide4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9.xml"/></Relationships>
</file>

<file path=ppt/slides/_rels/slide5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50.xml"/></Relationships>
</file>

<file path=ppt/slides/_rels/slide5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51.xml"/></Relationships>
</file>

<file path=ppt/slides/_rels/slide5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52.xml"/></Relationships>
</file>

<file path=ppt/slides/_rels/slide5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53.xml"/></Relationships>
</file>

<file path=ppt/slides/_rels/slide5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54.xml"/></Relationships>
</file>

<file path=ppt/slides/_rels/slide5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55.xml"/></Relationships>
</file>

<file path=ppt/slides/_rels/slide5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56.xml"/></Relationships>
</file>

<file path=ppt/slides/_rels/slide5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57.xml"/></Relationships>
</file>

<file path=ppt/slides/_rels/slide5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58.xml"/></Relationships>
</file>

<file path=ppt/slides/_rels/slide5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59.xml"/></Relationships>
</file>

<file path=ppt/slides/_rels/slide6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0.xml"/></Relationships>
</file>

<file path=ppt/slides/_rels/slide6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1.xml"/></Relationships>
</file>

<file path=ppt/slides/_rels/slide6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2.xml"/></Relationships>
</file>

<file path=ppt/slides/_rels/slide6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3.xml"/></Relationships>
</file>

<file path=ppt/slides/_rels/slide6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4.xml"/></Relationships>
</file>

<file path=ppt/slides/_rels/slide6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5.xml"/></Relationships>
</file>

<file path=ppt/slides/_rels/slide6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6.xml"/></Relationships>
</file>

<file path=ppt/slides/_rels/slide6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7.xml"/></Relationships>
</file>

<file path=ppt/slides/_rels/slide6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8.xml"/></Relationships>
</file>

<file path=ppt/slides/_rels/slide6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9.xml"/></Relationships>
</file>

<file path=ppt/slides/_rels/slide7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70.xml"/></Relationships>
</file>

<file path=ppt/slides/_rels/slide7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71.xml"/></Relationships>
</file>

<file path=ppt/slides/_rels/slide7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72.xml"/></Relationships>
</file>

<file path=ppt/slides/_rels/slide7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73.xml"/></Relationships>
</file>

<file path=ppt/slides/_rels/slide7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74.xml"/></Relationships>
</file>

<file path=ppt/slides/_rels/slide7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75.xml"/></Relationships>
</file>

<file path=ppt/slides/_rels/slide7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76.xml"/></Relationships>
</file>

<file path=ppt/slides/_rels/slide7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77.xml"/></Relationships>
</file>

<file path=ppt/slides/_rels/slide7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78.xml"/></Relationships>
</file>

<file path=ppt/slides/_rels/slide7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79.xml"/></Relationships>
</file>

<file path=ppt/slides/_rels/slide8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80.xml"/></Relationships>
</file>

<file path=ppt/slides/_rels/slide8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81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0"/>
          <p:cNvSpPr txBox="1"/>
          <p:nvPr>
            <p:ph type="title"/>
          </p:nvPr>
        </p:nvSpPr>
        <p:spPr>
          <a:xfrm>
            <a:off x="3291850" y="1291350"/>
            <a:ext cx="5486400" cy="640200"/>
          </a:xfrm>
          <a:prstGeom prst="rect">
            <a:avLst/>
          </a:prstGeom>
        </p:spPr>
        <p:txBody>
          <a:bodyPr anchorCtr="0" anchor="ctr" bIns="45700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Discussion 1</a:t>
            </a:r>
            <a:endParaRPr/>
          </a:p>
        </p:txBody>
      </p:sp>
      <p:sp>
        <p:nvSpPr>
          <p:cNvPr id="46" name="Google Shape;46;p10"/>
          <p:cNvSpPr txBox="1"/>
          <p:nvPr>
            <p:ph idx="1" type="subTitle"/>
          </p:nvPr>
        </p:nvSpPr>
        <p:spPr>
          <a:xfrm>
            <a:off x="3291850" y="1931550"/>
            <a:ext cx="5486400" cy="640200"/>
          </a:xfrm>
          <a:prstGeom prst="rect">
            <a:avLst/>
          </a:prstGeom>
        </p:spPr>
        <p:txBody>
          <a:bodyPr anchorCtr="0" anchor="ctr" bIns="91425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rPr lang="en"/>
              <a:t>Fundamentals, Processes, Pintos Lists</a:t>
            </a:r>
            <a:endParaRPr/>
          </a:p>
        </p:txBody>
      </p:sp>
      <p:sp>
        <p:nvSpPr>
          <p:cNvPr id="47" name="Google Shape;47;p10"/>
          <p:cNvSpPr txBox="1"/>
          <p:nvPr>
            <p:ph idx="2" type="subTitle"/>
          </p:nvPr>
        </p:nvSpPr>
        <p:spPr>
          <a:xfrm>
            <a:off x="3291850" y="2571750"/>
            <a:ext cx="5486400" cy="640200"/>
          </a:xfrm>
          <a:prstGeom prst="rect">
            <a:avLst/>
          </a:prstGeom>
        </p:spPr>
        <p:txBody>
          <a:bodyPr anchorCtr="0" anchor="ctr" bIns="45700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rPr lang="en"/>
              <a:t>01/26/24</a:t>
            </a:r>
            <a:endParaRPr/>
          </a:p>
        </p:txBody>
      </p:sp>
      <p:sp>
        <p:nvSpPr>
          <p:cNvPr id="48" name="Google Shape;48;p10"/>
          <p:cNvSpPr txBox="1"/>
          <p:nvPr>
            <p:ph idx="3" type="subTitle"/>
          </p:nvPr>
        </p:nvSpPr>
        <p:spPr>
          <a:xfrm>
            <a:off x="3291850" y="3211950"/>
            <a:ext cx="5486400" cy="640200"/>
          </a:xfrm>
          <a:prstGeom prst="rect">
            <a:avLst/>
          </a:prstGeom>
        </p:spPr>
        <p:txBody>
          <a:bodyPr anchorCtr="0" anchor="ctr" bIns="91425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1"/>
          <p:cNvSpPr txBox="1"/>
          <p:nvPr>
            <p:ph idx="1" type="body"/>
          </p:nvPr>
        </p:nvSpPr>
        <p:spPr>
          <a:xfrm>
            <a:off x="182850" y="3641746"/>
            <a:ext cx="8778300" cy="1388400"/>
          </a:xfrm>
          <a:prstGeom prst="rect">
            <a:avLst/>
          </a:prstGeom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4" name="Google Shape;54;p11"/>
          <p:cNvSpPr txBox="1"/>
          <p:nvPr>
            <p:ph type="title"/>
          </p:nvPr>
        </p:nvSpPr>
        <p:spPr>
          <a:xfrm>
            <a:off x="182850" y="114300"/>
            <a:ext cx="8778300" cy="457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Announcements</a:t>
            </a:r>
            <a:endParaRPr/>
          </a:p>
        </p:txBody>
      </p:sp>
      <p:graphicFrame>
        <p:nvGraphicFramePr>
          <p:cNvPr id="55" name="Google Shape;55;p11"/>
          <p:cNvGraphicFramePr/>
          <p:nvPr/>
        </p:nvGraphicFramePr>
        <p:xfrm>
          <a:off x="182825" y="8238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{C813EE11-B671-4CF2-8851-217C400EBBDD}</a:tableStyleId>
              </a:tblPr>
              <a:tblGrid>
                <a:gridCol w="1254050"/>
                <a:gridCol w="1254050"/>
                <a:gridCol w="1254050"/>
                <a:gridCol w="1254050"/>
                <a:gridCol w="1254050"/>
                <a:gridCol w="1254050"/>
                <a:gridCol w="1254050"/>
              </a:tblGrid>
              <a:tr h="100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Sunday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45700" marB="45700" marR="45700" marL="4570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Monday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45700" marB="45700" marR="45700" marL="4570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Tuesday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45700" marB="45700" marR="45700" marL="4570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Wednesday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45700" marB="45700" marR="45700" marL="4570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Thursday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45700" marB="45700" marR="45700" marL="4570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Friday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45700" marB="45700" marR="45700" marL="4570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Saturday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45700" marB="45700" marR="45700" marL="45700" anchor="ctr"/>
                </a:tc>
              </a:tr>
              <a:tr h="8580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8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45700" marB="45700" marR="45700" marL="45700" anchor="ctr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latin typeface="Lato"/>
                          <a:ea typeface="Lato"/>
                          <a:cs typeface="Lato"/>
                          <a:sym typeface="Lato"/>
                        </a:rPr>
                        <a:t>Project 0 Release</a:t>
                      </a:r>
                      <a:endParaRPr sz="8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45700" marB="45700" marR="45700" marL="45700" anchor="ctr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45700" marB="45700" marR="45700" marL="45700" anchor="ctr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dk1"/>
                        </a:solidFill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Homework 0 Due</a:t>
                      </a:r>
                      <a:endParaRPr sz="800">
                        <a:solidFill>
                          <a:schemeClr val="dk1"/>
                        </a:solidFill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45700" marB="45700" marR="45700" marL="45700" anchor="ctr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latin typeface="Lato"/>
                          <a:ea typeface="Lato"/>
                          <a:cs typeface="Lato"/>
                          <a:sym typeface="Lato"/>
                        </a:rPr>
                        <a:t>Homework 1 Release</a:t>
                      </a:r>
                      <a:endParaRPr sz="8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45700" marB="45700" marR="45700" marL="45700" anchor="ctr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800">
                          <a:solidFill>
                            <a:srgbClr val="FF0000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Early Drop Deadline</a:t>
                      </a:r>
                      <a:endParaRPr sz="800">
                        <a:solidFill>
                          <a:srgbClr val="FF0000"/>
                        </a:solidFill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45700" marB="45700" marR="45700" marL="4570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Group Formation Deadline</a:t>
                      </a:r>
                      <a:endParaRPr sz="800">
                        <a:solidFill>
                          <a:schemeClr val="dk1"/>
                        </a:solidFill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45700" marB="45700" marR="45700" marL="45700" anchor="ctr"/>
                </a:tc>
              </a:tr>
              <a:tr h="8580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45700" marB="45700" marR="45700" marL="45700" anchor="ctr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45700" marB="45700" marR="45700" marL="45700" anchor="ctr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latin typeface="Lato"/>
                          <a:ea typeface="Lato"/>
                          <a:cs typeface="Lato"/>
                          <a:sym typeface="Lato"/>
                        </a:rPr>
                        <a:t>Project 0 Due</a:t>
                      </a:r>
                      <a:endParaRPr sz="8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45700" marB="45700" marR="45700" marL="45700" anchor="ctr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latin typeface="Lato"/>
                          <a:ea typeface="Lato"/>
                          <a:cs typeface="Lato"/>
                          <a:sym typeface="Lato"/>
                        </a:rPr>
                        <a:t>Project 1 Release</a:t>
                      </a:r>
                      <a:endParaRPr sz="8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45700" marB="45700" marR="45700" marL="45700" anchor="ctr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45700" marB="45700" marR="45700" marL="45700" anchor="ctr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dk1"/>
                        </a:solidFill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45700" marB="45700" marR="45700" marL="45700" anchor="ctr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45700" marB="45700" marR="45700" marL="45700" anchor="ctr"/>
                </a:tc>
              </a:tr>
              <a:tr h="8580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45700" marB="45700" marR="45700" marL="45700" anchor="ctr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45700" marB="45700" marR="45700" marL="45700" anchor="ctr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45700" marB="45700" marR="45700" marL="45700" anchor="ctr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latin typeface="Lato"/>
                          <a:ea typeface="Lato"/>
                          <a:cs typeface="Lato"/>
                          <a:sym typeface="Lato"/>
                        </a:rPr>
                        <a:t>Homework 1 Due</a:t>
                      </a:r>
                      <a:endParaRPr sz="8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45700" marB="45700" marR="45700" marL="45700" anchor="ctr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45700" marB="45700" marR="45700" marL="45700" anchor="ctr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45700" marB="45700" marR="45700" marL="45700" anchor="ctr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45700" marB="45700" marR="45700" marL="45700" anchor="ctr"/>
                </a:tc>
              </a:tr>
            </a:tbl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2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Fundamentals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3"/>
          <p:cNvSpPr txBox="1"/>
          <p:nvPr>
            <p:ph idx="1" type="body"/>
          </p:nvPr>
        </p:nvSpPr>
        <p:spPr>
          <a:xfrm>
            <a:off x="182850" y="822963"/>
            <a:ext cx="4297800" cy="4206300"/>
          </a:xfrm>
          <a:prstGeom prst="rect">
            <a:avLst/>
          </a:prstGeom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Operating systems</a:t>
            </a:r>
            <a:r>
              <a:rPr lang="en"/>
              <a:t> </a:t>
            </a:r>
            <a:r>
              <a:rPr b="1" lang="en"/>
              <a:t>(OS)</a:t>
            </a:r>
            <a:r>
              <a:rPr lang="en"/>
              <a:t> provide hardware abstractions (e.g. file systems, processes) to software applications and manage hardware resources (e.g. memory, CPU).</a:t>
            </a:r>
            <a:endParaRPr/>
          </a:p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SzPts val="1000"/>
              <a:buChar char="●"/>
            </a:pPr>
            <a:r>
              <a:rPr lang="en"/>
              <a:t>Not a well-defined term!</a:t>
            </a:r>
            <a:endParaRPr/>
          </a:p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SzPts val="1000"/>
              <a:buChar char="●"/>
            </a:pPr>
            <a:r>
              <a:rPr lang="en"/>
              <a:t>Special layer of software that provides application software access to hardware resources.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Plays three roles.</a:t>
            </a:r>
            <a:endParaRPr/>
          </a:p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SzPts val="1000"/>
              <a:buChar char="●"/>
            </a:pPr>
            <a:r>
              <a:rPr lang="en"/>
              <a:t>Referee: manage protection, isolation, and sharing of resources.</a:t>
            </a:r>
            <a:endParaRPr/>
          </a:p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SzPts val="1000"/>
              <a:buChar char="●"/>
            </a:pPr>
            <a:r>
              <a:rPr lang="en"/>
              <a:t>Illusionist: provide clean, easy-to-use abstractions of physical resources.</a:t>
            </a:r>
            <a:endParaRPr/>
          </a:p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SzPts val="1000"/>
              <a:buChar char="●"/>
            </a:pPr>
            <a:r>
              <a:rPr lang="en"/>
              <a:t>Glue: provide common services.</a:t>
            </a:r>
            <a:endParaRPr/>
          </a:p>
        </p:txBody>
      </p:sp>
      <p:sp>
        <p:nvSpPr>
          <p:cNvPr id="66" name="Google Shape;66;p13"/>
          <p:cNvSpPr txBox="1"/>
          <p:nvPr>
            <p:ph idx="2" type="body"/>
          </p:nvPr>
        </p:nvSpPr>
        <p:spPr>
          <a:xfrm>
            <a:off x="4663325" y="822963"/>
            <a:ext cx="4297800" cy="4206300"/>
          </a:xfrm>
          <a:prstGeom prst="rect">
            <a:avLst/>
          </a:prstGeom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7" name="Google Shape;67;p13"/>
          <p:cNvSpPr txBox="1"/>
          <p:nvPr>
            <p:ph type="title"/>
          </p:nvPr>
        </p:nvSpPr>
        <p:spPr>
          <a:xfrm>
            <a:off x="182850" y="114300"/>
            <a:ext cx="8778300" cy="457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Operating systems</a:t>
            </a:r>
            <a:endParaRPr/>
          </a:p>
        </p:txBody>
      </p:sp>
      <p:pic>
        <p:nvPicPr>
          <p:cNvPr id="68" name="Google Shape;68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070238" y="822975"/>
            <a:ext cx="1483975" cy="1204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9" name="Google Shape;69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089512" y="2323863"/>
            <a:ext cx="1445430" cy="1204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0" name="Google Shape;70;p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920888" y="3824775"/>
            <a:ext cx="1782691" cy="12045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4"/>
          <p:cNvSpPr txBox="1"/>
          <p:nvPr>
            <p:ph idx="1" type="body"/>
          </p:nvPr>
        </p:nvSpPr>
        <p:spPr>
          <a:xfrm>
            <a:off x="182850" y="822963"/>
            <a:ext cx="4297800" cy="4206300"/>
          </a:xfrm>
          <a:prstGeom prst="rect">
            <a:avLst/>
          </a:prstGeom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Address space </a:t>
            </a:r>
            <a:r>
              <a:rPr lang="en"/>
              <a:t>is the set of accessible addresses and associated states.</a:t>
            </a:r>
            <a:endParaRPr/>
          </a:p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SzPts val="1000"/>
              <a:buChar char="●"/>
            </a:pPr>
            <a:r>
              <a:rPr lang="en"/>
              <a:t>32-bit processor has 2</a:t>
            </a:r>
            <a:r>
              <a:rPr baseline="30000" lang="en"/>
              <a:t>3</a:t>
            </a:r>
            <a:r>
              <a:rPr baseline="30000" lang="en"/>
              <a:t>2</a:t>
            </a:r>
            <a:r>
              <a:rPr lang="en"/>
              <a:t> ≈ 4 billion addresses.</a:t>
            </a:r>
            <a:endParaRPr/>
          </a:p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SzPts val="1000"/>
              <a:buChar char="●"/>
            </a:pPr>
            <a:r>
              <a:rPr lang="en"/>
              <a:t>Entire address space isn’t real locations but potential spaces.</a:t>
            </a:r>
            <a:endParaRPr/>
          </a:p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SzPts val="1000"/>
              <a:buChar char="●"/>
            </a:pPr>
            <a:r>
              <a:rPr lang="en"/>
              <a:t>Exception/fault (e.g. segfault) if trying to access restricted memory.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Programs operate with </a:t>
            </a:r>
            <a:r>
              <a:rPr b="1" lang="en"/>
              <a:t>virtual memory</a:t>
            </a:r>
            <a:r>
              <a:rPr lang="en"/>
              <a:t>.</a:t>
            </a:r>
            <a:endParaRPr/>
          </a:p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SzPts val="1000"/>
              <a:buChar char="●"/>
            </a:pPr>
            <a:r>
              <a:rPr lang="en"/>
              <a:t>Instead of accessing physical memory directly, programs request a </a:t>
            </a:r>
            <a:r>
              <a:rPr b="1" lang="en"/>
              <a:t>virtual address</a:t>
            </a:r>
            <a:r>
              <a:rPr lang="en"/>
              <a:t> which is translated into a </a:t>
            </a:r>
            <a:r>
              <a:rPr b="1" lang="en"/>
              <a:t>physical address</a:t>
            </a:r>
            <a:r>
              <a:rPr lang="en"/>
              <a:t>.</a:t>
            </a:r>
            <a:endParaRPr/>
          </a:p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SzPts val="1000"/>
              <a:buChar char="●"/>
            </a:pPr>
            <a:r>
              <a:rPr lang="en"/>
              <a:t>Examples include </a:t>
            </a:r>
            <a:r>
              <a:rPr b="1" lang="en"/>
              <a:t>base and bound</a:t>
            </a:r>
            <a:r>
              <a:rPr lang="en"/>
              <a:t> (shown on right), </a:t>
            </a:r>
            <a:r>
              <a:rPr b="1" lang="en"/>
              <a:t>segmentation,</a:t>
            </a:r>
            <a:r>
              <a:rPr lang="en"/>
              <a:t> </a:t>
            </a:r>
            <a:r>
              <a:rPr b="1" lang="en"/>
              <a:t>page tables</a:t>
            </a:r>
            <a:endParaRPr b="1"/>
          </a:p>
        </p:txBody>
      </p:sp>
      <p:sp>
        <p:nvSpPr>
          <p:cNvPr id="76" name="Google Shape;76;p14"/>
          <p:cNvSpPr txBox="1"/>
          <p:nvPr>
            <p:ph idx="2" type="body"/>
          </p:nvPr>
        </p:nvSpPr>
        <p:spPr>
          <a:xfrm>
            <a:off x="4663325" y="822963"/>
            <a:ext cx="4297800" cy="4206300"/>
          </a:xfrm>
          <a:prstGeom prst="rect">
            <a:avLst/>
          </a:prstGeom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7" name="Google Shape;77;p14"/>
          <p:cNvSpPr txBox="1"/>
          <p:nvPr>
            <p:ph type="title"/>
          </p:nvPr>
        </p:nvSpPr>
        <p:spPr>
          <a:xfrm>
            <a:off x="182850" y="114300"/>
            <a:ext cx="8778300" cy="457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Address Space</a:t>
            </a:r>
            <a:endParaRPr/>
          </a:p>
        </p:txBody>
      </p:sp>
      <p:pic>
        <p:nvPicPr>
          <p:cNvPr id="78" name="Google Shape;78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755425" y="1484338"/>
            <a:ext cx="4205725" cy="28835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15"/>
          <p:cNvSpPr txBox="1"/>
          <p:nvPr>
            <p:ph idx="1" type="body"/>
          </p:nvPr>
        </p:nvSpPr>
        <p:spPr>
          <a:xfrm>
            <a:off x="182850" y="822963"/>
            <a:ext cx="4297800" cy="4206300"/>
          </a:xfrm>
          <a:prstGeom prst="rect">
            <a:avLst/>
          </a:prstGeom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Hardware provides two modes.</a:t>
            </a:r>
            <a:endParaRPr/>
          </a:p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SzPts val="1000"/>
              <a:buChar char="●"/>
            </a:pPr>
            <a:r>
              <a:rPr b="1" lang="en"/>
              <a:t>Kernel/supervisor/privileged mode </a:t>
            </a:r>
            <a:r>
              <a:rPr lang="en"/>
              <a:t>has the most privileges (i.e. kernel and other parts of OS operate in this mode).</a:t>
            </a:r>
            <a:endParaRPr/>
          </a:p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SzPts val="1000"/>
              <a:buChar char="●"/>
            </a:pPr>
            <a:r>
              <a:rPr b="1" lang="en"/>
              <a:t>User mode</a:t>
            </a:r>
            <a:r>
              <a:rPr lang="en"/>
              <a:t> prohibits certain operations (i.e. user programs execute)</a:t>
            </a:r>
            <a:endParaRPr/>
          </a:p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SzPts val="1000"/>
              <a:buChar char="●"/>
            </a:pPr>
            <a:r>
              <a:rPr lang="en"/>
              <a:t>Restricted user mode is important to make sure user process cannot maliciously corrupt the system.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Three main ways of </a:t>
            </a:r>
            <a:r>
              <a:rPr b="1" lang="en"/>
              <a:t>mode transfers</a:t>
            </a:r>
            <a:r>
              <a:rPr lang="en"/>
              <a:t> (switch from user to kernel mode).</a:t>
            </a:r>
            <a:endParaRPr/>
          </a:p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SzPts val="1000"/>
              <a:buChar char="●"/>
            </a:pPr>
            <a:r>
              <a:rPr lang="en"/>
              <a:t>Processes request a system service through a </a:t>
            </a:r>
            <a:r>
              <a:rPr b="1" lang="en"/>
              <a:t>system call (syscall)</a:t>
            </a:r>
            <a:r>
              <a:rPr lang="en"/>
              <a:t> which encompass functionality that require kernel mode privileges.</a:t>
            </a:r>
            <a:endParaRPr/>
          </a:p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SzPts val="1000"/>
              <a:buChar char="●"/>
            </a:pPr>
            <a:r>
              <a:rPr b="1" lang="en"/>
              <a:t>Interrupts</a:t>
            </a:r>
            <a:r>
              <a:rPr lang="en"/>
              <a:t> (hardware interrupts) are external asynchronous events </a:t>
            </a:r>
            <a:r>
              <a:rPr lang="en"/>
              <a:t>(e.g. timer, I/O) </a:t>
            </a:r>
            <a:r>
              <a:rPr lang="en"/>
              <a:t>that trigger a mode switch.</a:t>
            </a:r>
            <a:endParaRPr/>
          </a:p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SzPts val="1000"/>
              <a:buChar char="●"/>
            </a:pPr>
            <a:r>
              <a:rPr b="1" lang="en"/>
              <a:t>Traps</a:t>
            </a:r>
            <a:r>
              <a:rPr lang="en"/>
              <a:t> (software interrupts or </a:t>
            </a:r>
            <a:r>
              <a:rPr b="1" lang="en"/>
              <a:t>exceptions</a:t>
            </a:r>
            <a:r>
              <a:rPr lang="en"/>
              <a:t>) are internal synchronous events </a:t>
            </a:r>
            <a:r>
              <a:rPr lang="en"/>
              <a:t>(e.g. segfault, divide by zero)</a:t>
            </a:r>
            <a:r>
              <a:rPr lang="en"/>
              <a:t> that trigger a mode switch.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All three modes known as </a:t>
            </a:r>
            <a:r>
              <a:rPr b="1" lang="en"/>
              <a:t>unprogrammed control transfer</a:t>
            </a:r>
            <a:r>
              <a:rPr lang="en"/>
              <a:t>.</a:t>
            </a:r>
            <a:endParaRPr/>
          </a:p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SzPts val="1000"/>
              <a:buChar char="●"/>
            </a:pPr>
            <a:r>
              <a:rPr lang="en"/>
              <a:t>Process doesn’t identify the specific address but rather an index into the </a:t>
            </a:r>
            <a:r>
              <a:rPr b="1" lang="en"/>
              <a:t>interrupt vector table (IVT)</a:t>
            </a:r>
            <a:r>
              <a:rPr lang="en"/>
              <a:t> which contains the address and properties of each interrupt handler.</a:t>
            </a:r>
            <a:endParaRPr/>
          </a:p>
        </p:txBody>
      </p:sp>
      <p:sp>
        <p:nvSpPr>
          <p:cNvPr id="84" name="Google Shape;84;p15"/>
          <p:cNvSpPr txBox="1"/>
          <p:nvPr>
            <p:ph idx="2" type="body"/>
          </p:nvPr>
        </p:nvSpPr>
        <p:spPr>
          <a:xfrm>
            <a:off x="4663325" y="822963"/>
            <a:ext cx="4297800" cy="4206300"/>
          </a:xfrm>
          <a:prstGeom prst="rect">
            <a:avLst/>
          </a:prstGeom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5" name="Google Shape;85;p15"/>
          <p:cNvSpPr txBox="1"/>
          <p:nvPr>
            <p:ph type="title"/>
          </p:nvPr>
        </p:nvSpPr>
        <p:spPr>
          <a:xfrm>
            <a:off x="182850" y="114300"/>
            <a:ext cx="8778300" cy="457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Dual Mode Operation</a:t>
            </a:r>
            <a:endParaRPr/>
          </a:p>
        </p:txBody>
      </p:sp>
      <p:pic>
        <p:nvPicPr>
          <p:cNvPr id="86" name="Google Shape;86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969563" y="822975"/>
            <a:ext cx="3685325" cy="1411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87" name="Google Shape;87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024838" y="3156125"/>
            <a:ext cx="3574775" cy="18731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16"/>
          <p:cNvSpPr txBox="1"/>
          <p:nvPr>
            <p:ph idx="1" type="body"/>
          </p:nvPr>
        </p:nvSpPr>
        <p:spPr>
          <a:xfrm>
            <a:off x="182850" y="823868"/>
            <a:ext cx="8778300" cy="4206300"/>
          </a:xfrm>
          <a:prstGeom prst="rect">
            <a:avLst/>
          </a:prstGeom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SzPts val="1000"/>
              <a:buAutoNum type="arabicPeriod"/>
            </a:pPr>
            <a:r>
              <a:rPr lang="en"/>
              <a:t>What is the importance of address translation?</a:t>
            </a:r>
            <a:br>
              <a:rPr lang="en"/>
            </a:br>
            <a:br>
              <a:rPr lang="en"/>
            </a:br>
            <a:endParaRPr/>
          </a:p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SzPts val="1000"/>
              <a:buAutoNum type="arabicPeriod"/>
            </a:pPr>
            <a:r>
              <a:rPr lang="en"/>
              <a:t>Similar to what’s done in the prologue at calling convention, what needs to happen before a mode transfer occurs?</a:t>
            </a:r>
            <a:endParaRPr/>
          </a:p>
        </p:txBody>
      </p:sp>
      <p:sp>
        <p:nvSpPr>
          <p:cNvPr id="93" name="Google Shape;93;p16"/>
          <p:cNvSpPr txBox="1"/>
          <p:nvPr>
            <p:ph type="title"/>
          </p:nvPr>
        </p:nvSpPr>
        <p:spPr>
          <a:xfrm>
            <a:off x="182850" y="114300"/>
            <a:ext cx="8778300" cy="457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Concept Check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17"/>
          <p:cNvSpPr txBox="1"/>
          <p:nvPr>
            <p:ph idx="1" type="body"/>
          </p:nvPr>
        </p:nvSpPr>
        <p:spPr>
          <a:xfrm>
            <a:off x="182850" y="823868"/>
            <a:ext cx="8778300" cy="4206300"/>
          </a:xfrm>
          <a:prstGeom prst="rect">
            <a:avLst/>
          </a:prstGeom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Clr>
                <a:srgbClr val="1155CC"/>
              </a:buClr>
              <a:buSzPts val="1000"/>
              <a:buAutoNum type="arabicPeriod"/>
            </a:pPr>
            <a:r>
              <a:rPr b="1" lang="en">
                <a:solidFill>
                  <a:srgbClr val="1155CC"/>
                </a:solidFill>
              </a:rPr>
              <a:t>What is the importance of address translation?</a:t>
            </a:r>
            <a:br>
              <a:rPr b="1" lang="en">
                <a:solidFill>
                  <a:srgbClr val="1155CC"/>
                </a:solidFill>
              </a:rPr>
            </a:br>
            <a:r>
              <a:rPr b="1" lang="en">
                <a:solidFill>
                  <a:srgbClr val="1155CC"/>
                </a:solidFill>
              </a:rPr>
              <a:t>Necessary for idea of virtual memory</a:t>
            </a:r>
            <a:endParaRPr b="1">
              <a:solidFill>
                <a:srgbClr val="1155CC"/>
              </a:solidFill>
            </a:endParaRPr>
          </a:p>
          <a:p>
            <a:pPr indent="-292100" lvl="1" marL="914400" rtl="0" algn="l">
              <a:spcBef>
                <a:spcPts val="0"/>
              </a:spcBef>
              <a:spcAft>
                <a:spcPts val="0"/>
              </a:spcAft>
              <a:buClr>
                <a:srgbClr val="1155CC"/>
              </a:buClr>
              <a:buSzPts val="1000"/>
              <a:buAutoNum type="alphaLcPeriod"/>
            </a:pPr>
            <a:r>
              <a:rPr b="1" lang="en">
                <a:solidFill>
                  <a:srgbClr val="1155CC"/>
                </a:solidFill>
              </a:rPr>
              <a:t>Isolation/protection between different processes’ address spaces</a:t>
            </a:r>
            <a:endParaRPr b="1">
              <a:solidFill>
                <a:srgbClr val="1155CC"/>
              </a:solidFill>
            </a:endParaRPr>
          </a:p>
          <a:p>
            <a:pPr indent="-292100" lvl="1" marL="914400" rtl="0" algn="l">
              <a:spcBef>
                <a:spcPts val="0"/>
              </a:spcBef>
              <a:spcAft>
                <a:spcPts val="0"/>
              </a:spcAft>
              <a:buClr>
                <a:srgbClr val="1155CC"/>
              </a:buClr>
              <a:buSzPts val="1000"/>
              <a:buAutoNum type="alphaLcPeriod"/>
            </a:pPr>
            <a:r>
              <a:rPr b="1" lang="en">
                <a:solidFill>
                  <a:srgbClr val="1155CC"/>
                </a:solidFill>
              </a:rPr>
              <a:t>Illusion to processor as sole user of address space</a:t>
            </a:r>
            <a:endParaRPr b="1">
              <a:solidFill>
                <a:srgbClr val="1155CC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0000"/>
              </a:solidFill>
            </a:endParaRPr>
          </a:p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AutoNum type="arabicPeriod"/>
            </a:pPr>
            <a:r>
              <a:rPr lang="en">
                <a:solidFill>
                  <a:srgbClr val="000000"/>
                </a:solidFill>
              </a:rPr>
              <a:t>Similar to what’s done in the prologue at calling convention, what needs to happen before a mode transfer occurs?</a:t>
            </a:r>
            <a:br>
              <a:rPr lang="en">
                <a:solidFill>
                  <a:srgbClr val="000000"/>
                </a:solidFill>
              </a:rPr>
            </a:br>
            <a:endParaRPr>
              <a:solidFill>
                <a:srgbClr val="000000"/>
              </a:solidFill>
            </a:endParaRPr>
          </a:p>
        </p:txBody>
      </p:sp>
      <p:sp>
        <p:nvSpPr>
          <p:cNvPr id="99" name="Google Shape;99;p17"/>
          <p:cNvSpPr txBox="1"/>
          <p:nvPr>
            <p:ph type="title"/>
          </p:nvPr>
        </p:nvSpPr>
        <p:spPr>
          <a:xfrm>
            <a:off x="182850" y="114300"/>
            <a:ext cx="8778300" cy="457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Concept Check</a:t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18"/>
          <p:cNvSpPr txBox="1"/>
          <p:nvPr>
            <p:ph idx="1" type="body"/>
          </p:nvPr>
        </p:nvSpPr>
        <p:spPr>
          <a:xfrm>
            <a:off x="182850" y="823868"/>
            <a:ext cx="8778300" cy="4206300"/>
          </a:xfrm>
          <a:prstGeom prst="rect">
            <a:avLst/>
          </a:prstGeom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SzPts val="1000"/>
              <a:buAutoNum type="arabicPeriod"/>
            </a:pPr>
            <a:r>
              <a:rPr lang="en">
                <a:solidFill>
                  <a:srgbClr val="000000"/>
                </a:solidFill>
              </a:rPr>
              <a:t>What is the importance of address translation?</a:t>
            </a:r>
            <a:br>
              <a:rPr lang="en">
                <a:solidFill>
                  <a:srgbClr val="000000"/>
                </a:solidFill>
              </a:rPr>
            </a:br>
            <a:r>
              <a:rPr lang="en">
                <a:solidFill>
                  <a:srgbClr val="000000"/>
                </a:solidFill>
              </a:rPr>
              <a:t>Necessary for idea of virtual memory</a:t>
            </a:r>
            <a:endParaRPr>
              <a:solidFill>
                <a:srgbClr val="000000"/>
              </a:solidFill>
            </a:endParaRPr>
          </a:p>
          <a:p>
            <a:pPr indent="-292100" lvl="1" marL="9144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AutoNum type="alphaLcPeriod"/>
            </a:pPr>
            <a:r>
              <a:rPr lang="en">
                <a:solidFill>
                  <a:srgbClr val="000000"/>
                </a:solidFill>
              </a:rPr>
              <a:t>Isolation/protection between different processes’ address spaces</a:t>
            </a:r>
            <a:endParaRPr>
              <a:solidFill>
                <a:srgbClr val="000000"/>
              </a:solidFill>
            </a:endParaRPr>
          </a:p>
          <a:p>
            <a:pPr indent="-292100" lvl="1" marL="9144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AutoNum type="alphaLcPeriod"/>
            </a:pPr>
            <a:r>
              <a:rPr lang="en">
                <a:solidFill>
                  <a:srgbClr val="000000"/>
                </a:solidFill>
              </a:rPr>
              <a:t>Illusion to processor as sole user of address space</a:t>
            </a:r>
            <a:endParaRPr>
              <a:solidFill>
                <a:srgbClr val="0000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0000"/>
              </a:solidFill>
            </a:endParaRPr>
          </a:p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SzPts val="1000"/>
              <a:buAutoNum type="arabicPeriod"/>
            </a:pPr>
            <a:r>
              <a:rPr b="1" lang="en">
                <a:solidFill>
                  <a:srgbClr val="1155CC"/>
                </a:solidFill>
              </a:rPr>
              <a:t>Similar to what’s done in the prologue at calling convention, what needs to happen before a mode transfer occurs?</a:t>
            </a:r>
            <a:br>
              <a:rPr b="1" lang="en">
                <a:solidFill>
                  <a:srgbClr val="1155CC"/>
                </a:solidFill>
              </a:rPr>
            </a:br>
            <a:r>
              <a:rPr b="1" lang="en">
                <a:solidFill>
                  <a:srgbClr val="1155CC"/>
                </a:solidFill>
              </a:rPr>
              <a:t>Need to save processor state (e.g. registers) in the thread control block (TCB) since kernel may overwrite it.</a:t>
            </a:r>
            <a:endParaRPr b="1">
              <a:solidFill>
                <a:srgbClr val="1155CC"/>
              </a:solidFill>
            </a:endParaRPr>
          </a:p>
        </p:txBody>
      </p:sp>
      <p:sp>
        <p:nvSpPr>
          <p:cNvPr id="105" name="Google Shape;105;p18"/>
          <p:cNvSpPr txBox="1"/>
          <p:nvPr>
            <p:ph type="title"/>
          </p:nvPr>
        </p:nvSpPr>
        <p:spPr>
          <a:xfrm>
            <a:off x="182850" y="114300"/>
            <a:ext cx="8778300" cy="457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Concept Check</a:t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19"/>
          <p:cNvSpPr txBox="1"/>
          <p:nvPr>
            <p:ph idx="1" type="body"/>
          </p:nvPr>
        </p:nvSpPr>
        <p:spPr>
          <a:xfrm>
            <a:off x="182850" y="823868"/>
            <a:ext cx="8778300" cy="4206300"/>
          </a:xfrm>
          <a:prstGeom prst="rect">
            <a:avLst/>
          </a:prstGeom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AutoNum type="arabicPeriod" startAt="3"/>
            </a:pPr>
            <a:r>
              <a:rPr lang="en">
                <a:solidFill>
                  <a:srgbClr val="000000"/>
                </a:solidFill>
              </a:rPr>
              <a:t>How does the syscall handler protect the kernel from corrupt or malicious user code?</a:t>
            </a:r>
            <a:br>
              <a:rPr lang="en">
                <a:solidFill>
                  <a:srgbClr val="000000"/>
                </a:solidFill>
              </a:rPr>
            </a:br>
            <a:br>
              <a:rPr lang="en">
                <a:solidFill>
                  <a:srgbClr val="000000"/>
                </a:solidFill>
              </a:rPr>
            </a:br>
            <a:endParaRPr>
              <a:solidFill>
                <a:srgbClr val="0000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0000"/>
                </a:solidFill>
              </a:rPr>
              <a:t>	</a:t>
            </a:r>
            <a:endParaRPr>
              <a:solidFill>
                <a:srgbClr val="000000"/>
              </a:solidFill>
            </a:endParaRPr>
          </a:p>
          <a:p>
            <a:pPr indent="45720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0000"/>
              </a:solidFill>
            </a:endParaRPr>
          </a:p>
          <a:p>
            <a:pPr indent="45720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rgbClr val="000000"/>
              </a:solidFill>
            </a:endParaRPr>
          </a:p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AutoNum type="arabicPeriod" startAt="3"/>
            </a:pPr>
            <a:r>
              <a:rPr lang="en">
                <a:solidFill>
                  <a:srgbClr val="000000"/>
                </a:solidFill>
              </a:rPr>
              <a:t>Trivia: Contrary to the answer above, in Linux the /dev/kmem file, which contains the entirety of kernel virtual memory, can be read. Why do we let a user program read kernel memory?</a:t>
            </a:r>
            <a:endParaRPr>
              <a:solidFill>
                <a:srgbClr val="0000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rgbClr val="1155CC"/>
              </a:solidFill>
            </a:endParaRPr>
          </a:p>
        </p:txBody>
      </p:sp>
      <p:sp>
        <p:nvSpPr>
          <p:cNvPr id="111" name="Google Shape;111;p19"/>
          <p:cNvSpPr txBox="1"/>
          <p:nvPr>
            <p:ph type="title"/>
          </p:nvPr>
        </p:nvSpPr>
        <p:spPr>
          <a:xfrm>
            <a:off x="182850" y="114300"/>
            <a:ext cx="8778300" cy="457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Concept Check</a:t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0"/>
          <p:cNvSpPr txBox="1"/>
          <p:nvPr>
            <p:ph idx="1" type="body"/>
          </p:nvPr>
        </p:nvSpPr>
        <p:spPr>
          <a:xfrm>
            <a:off x="182850" y="823868"/>
            <a:ext cx="8778300" cy="4206300"/>
          </a:xfrm>
          <a:prstGeom prst="rect">
            <a:avLst/>
          </a:prstGeom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Clr>
                <a:srgbClr val="1155CC"/>
              </a:buClr>
              <a:buSzPts val="1000"/>
              <a:buAutoNum type="arabicPeriod" startAt="3"/>
            </a:pPr>
            <a:r>
              <a:rPr b="1" lang="en">
                <a:solidFill>
                  <a:srgbClr val="1155CC"/>
                </a:solidFill>
              </a:rPr>
              <a:t>How does the syscall handler protect the kernel from corrupt or malicious user code?</a:t>
            </a:r>
            <a:br>
              <a:rPr b="1" lang="en">
                <a:solidFill>
                  <a:srgbClr val="1155CC"/>
                </a:solidFill>
              </a:rPr>
            </a:br>
            <a:r>
              <a:rPr b="1" lang="en">
                <a:solidFill>
                  <a:srgbClr val="1155CC"/>
                </a:solidFill>
              </a:rPr>
              <a:t>User program specifies an index instead of direct address of the handler.</a:t>
            </a:r>
            <a:br>
              <a:rPr b="1" lang="en">
                <a:solidFill>
                  <a:srgbClr val="1155CC"/>
                </a:solidFill>
              </a:rPr>
            </a:br>
            <a:r>
              <a:rPr b="1" lang="en">
                <a:solidFill>
                  <a:srgbClr val="1155CC"/>
                </a:solidFill>
              </a:rPr>
              <a:t>Arguments are validated and copied over to kernel stack to prevent time-of-check to time-of-use (TOCTTOU)  attacks.</a:t>
            </a:r>
            <a:endParaRPr b="1">
              <a:solidFill>
                <a:srgbClr val="1155CC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1155CC"/>
                </a:solidFill>
              </a:rPr>
              <a:t>	After the syscall finishes, the results are copied back in to user memory.</a:t>
            </a:r>
            <a:endParaRPr b="1">
              <a:solidFill>
                <a:srgbClr val="1155CC"/>
              </a:solidFill>
            </a:endParaRPr>
          </a:p>
          <a:p>
            <a:pPr indent="45720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1155CC"/>
                </a:solidFill>
              </a:rPr>
              <a:t>The user process is not allowed to access the results stored in kernel memory for security reasons.</a:t>
            </a:r>
            <a:endParaRPr b="1">
              <a:solidFill>
                <a:srgbClr val="1155CC"/>
              </a:solidFill>
            </a:endParaRPr>
          </a:p>
          <a:p>
            <a:pPr indent="45720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0000"/>
              </a:solidFill>
            </a:endParaRPr>
          </a:p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AutoNum type="arabicPeriod" startAt="3"/>
            </a:pPr>
            <a:r>
              <a:rPr lang="en">
                <a:solidFill>
                  <a:srgbClr val="000000"/>
                </a:solidFill>
              </a:rPr>
              <a:t>Trivia: Contrary to the answer above, in Linux the /dev/kmem file, which contains the entirety of kernel virtual memory, can be read. Why do we let a user program read kernel memory?</a:t>
            </a:r>
            <a:endParaRPr>
              <a:solidFill>
                <a:srgbClr val="0000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rgbClr val="1155CC"/>
              </a:solidFill>
            </a:endParaRPr>
          </a:p>
        </p:txBody>
      </p:sp>
      <p:sp>
        <p:nvSpPr>
          <p:cNvPr id="117" name="Google Shape;117;p20"/>
          <p:cNvSpPr txBox="1"/>
          <p:nvPr>
            <p:ph type="title"/>
          </p:nvPr>
        </p:nvSpPr>
        <p:spPr>
          <a:xfrm>
            <a:off x="182850" y="114300"/>
            <a:ext cx="8778300" cy="457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Concept Check</a:t>
            </a: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1"/>
          <p:cNvSpPr txBox="1"/>
          <p:nvPr>
            <p:ph idx="1" type="body"/>
          </p:nvPr>
        </p:nvSpPr>
        <p:spPr>
          <a:xfrm>
            <a:off x="182850" y="823868"/>
            <a:ext cx="8778300" cy="4206300"/>
          </a:xfrm>
          <a:prstGeom prst="rect">
            <a:avLst/>
          </a:prstGeom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AutoNum type="arabicPeriod" startAt="3"/>
            </a:pPr>
            <a:r>
              <a:rPr lang="en">
                <a:solidFill>
                  <a:srgbClr val="000000"/>
                </a:solidFill>
              </a:rPr>
              <a:t>How does the syscall handler protect the kernel from corrupt or malicious user code?</a:t>
            </a:r>
            <a:br>
              <a:rPr lang="en">
                <a:solidFill>
                  <a:srgbClr val="000000"/>
                </a:solidFill>
              </a:rPr>
            </a:br>
            <a:r>
              <a:rPr lang="en">
                <a:solidFill>
                  <a:srgbClr val="000000"/>
                </a:solidFill>
              </a:rPr>
              <a:t>User program specifies an index instead of direct address of the handler.</a:t>
            </a:r>
            <a:br>
              <a:rPr lang="en">
                <a:solidFill>
                  <a:srgbClr val="000000"/>
                </a:solidFill>
              </a:rPr>
            </a:br>
            <a:r>
              <a:rPr lang="en">
                <a:solidFill>
                  <a:srgbClr val="000000"/>
                </a:solidFill>
              </a:rPr>
              <a:t>Arguments are validated and copied over to kernel stack to prevent time-of-check to time-of-use (TOCTTOU)  attacks.</a:t>
            </a:r>
            <a:endParaRPr>
              <a:solidFill>
                <a:srgbClr val="0000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0000"/>
                </a:solidFill>
              </a:rPr>
              <a:t>	After the syscall finishes, the results are copied back in to user memory.</a:t>
            </a:r>
            <a:endParaRPr>
              <a:solidFill>
                <a:srgbClr val="000000"/>
              </a:solidFill>
            </a:endParaRPr>
          </a:p>
          <a:p>
            <a:pPr indent="45720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0000"/>
                </a:solidFill>
              </a:rPr>
              <a:t>The user process is not allowed to access the results stored in kernel memory for security reasons.</a:t>
            </a:r>
            <a:endParaRPr>
              <a:solidFill>
                <a:srgbClr val="000000"/>
              </a:solidFill>
            </a:endParaRPr>
          </a:p>
          <a:p>
            <a:pPr indent="45720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rgbClr val="000000"/>
              </a:solidFill>
            </a:endParaRPr>
          </a:p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Clr>
                <a:srgbClr val="1155CC"/>
              </a:buClr>
              <a:buSzPts val="1000"/>
              <a:buAutoNum type="arabicPeriod" startAt="3"/>
            </a:pPr>
            <a:r>
              <a:rPr b="1" lang="en">
                <a:solidFill>
                  <a:srgbClr val="1155CC"/>
                </a:solidFill>
              </a:rPr>
              <a:t>Trivia: Contrary to the answer above, in Linux the /dev/kmem file, which contains the entirety of kernel virtual memory, can be read. Why do we let a user program read kernel memory?</a:t>
            </a:r>
            <a:endParaRPr b="1">
              <a:solidFill>
                <a:srgbClr val="1155CC"/>
              </a:solidFill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1155CC"/>
                </a:solidFill>
              </a:rPr>
              <a:t>This isn't violating any of the OS principles of memory protection. Opening and reading files is a privileged operation, and you need to be running as a user with root privileges in the first place (`sudo` or </a:t>
            </a:r>
            <a:r>
              <a:rPr b="1" i="1" lang="en">
                <a:solidFill>
                  <a:srgbClr val="1155CC"/>
                </a:solidFill>
              </a:rPr>
              <a:t>superuser</a:t>
            </a:r>
            <a:r>
              <a:rPr b="1" lang="en">
                <a:solidFill>
                  <a:srgbClr val="1155CC"/>
                </a:solidFill>
              </a:rPr>
              <a:t>) that can make a syscall to read /dev/kmem.</a:t>
            </a:r>
            <a:endParaRPr b="1">
              <a:solidFill>
                <a:srgbClr val="1155CC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rgbClr val="1155CC"/>
              </a:solidFill>
            </a:endParaRPr>
          </a:p>
        </p:txBody>
      </p:sp>
      <p:sp>
        <p:nvSpPr>
          <p:cNvPr id="123" name="Google Shape;123;p21"/>
          <p:cNvSpPr txBox="1"/>
          <p:nvPr>
            <p:ph type="title"/>
          </p:nvPr>
        </p:nvSpPr>
        <p:spPr>
          <a:xfrm>
            <a:off x="182850" y="114300"/>
            <a:ext cx="8778300" cy="457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Concept Check</a:t>
            </a: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22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Processes</a:t>
            </a:r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23"/>
          <p:cNvSpPr txBox="1"/>
          <p:nvPr>
            <p:ph idx="1" type="body"/>
          </p:nvPr>
        </p:nvSpPr>
        <p:spPr>
          <a:xfrm>
            <a:off x="182850" y="822963"/>
            <a:ext cx="4297800" cy="4206300"/>
          </a:xfrm>
          <a:prstGeom prst="rect">
            <a:avLst/>
          </a:prstGeom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OS needs to run many programs, meaning it needs mechanisms such as</a:t>
            </a:r>
            <a:endParaRPr/>
          </a:p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SzPts val="1000"/>
              <a:buChar char="●"/>
            </a:pPr>
            <a:r>
              <a:rPr lang="en"/>
              <a:t>Switching between user processes and the kernel.</a:t>
            </a:r>
            <a:endParaRPr/>
          </a:p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SzPts val="1000"/>
              <a:buChar char="●"/>
            </a:pPr>
            <a:r>
              <a:rPr lang="en"/>
              <a:t>Switching among user processes through the kernel.</a:t>
            </a:r>
            <a:endParaRPr/>
          </a:p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SzPts val="1000"/>
              <a:buChar char="●"/>
            </a:pPr>
            <a:r>
              <a:rPr lang="en"/>
              <a:t>Protecting the OS from user processes and protecting processes from each other.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Kernel represents each process with a </a:t>
            </a:r>
            <a:r>
              <a:rPr b="1" lang="en"/>
              <a:t>process control block (PCB)</a:t>
            </a:r>
            <a:r>
              <a:rPr lang="en"/>
              <a:t>.</a:t>
            </a:r>
            <a:endParaRPr/>
          </a:p>
        </p:txBody>
      </p:sp>
      <p:sp>
        <p:nvSpPr>
          <p:cNvPr id="134" name="Google Shape;134;p23"/>
          <p:cNvSpPr txBox="1"/>
          <p:nvPr>
            <p:ph idx="2" type="body"/>
          </p:nvPr>
        </p:nvSpPr>
        <p:spPr>
          <a:xfrm>
            <a:off x="4663325" y="822963"/>
            <a:ext cx="4297800" cy="4206300"/>
          </a:xfrm>
          <a:prstGeom prst="rect">
            <a:avLst/>
          </a:prstGeom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35" name="Google Shape;135;p23"/>
          <p:cNvSpPr txBox="1"/>
          <p:nvPr>
            <p:ph type="title"/>
          </p:nvPr>
        </p:nvSpPr>
        <p:spPr>
          <a:xfrm>
            <a:off x="182850" y="114300"/>
            <a:ext cx="8778300" cy="457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Process Control Block</a:t>
            </a:r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24"/>
          <p:cNvSpPr txBox="1"/>
          <p:nvPr>
            <p:ph idx="1" type="body"/>
          </p:nvPr>
        </p:nvSpPr>
        <p:spPr>
          <a:xfrm>
            <a:off x="182850" y="822963"/>
            <a:ext cx="4297800" cy="4206300"/>
          </a:xfrm>
          <a:prstGeom prst="rect">
            <a:avLst/>
          </a:prstGeom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OS provides library/API that implements process management syscalls.</a:t>
            </a:r>
            <a:endParaRPr/>
          </a:p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SzPts val="1000"/>
              <a:buChar char="●"/>
            </a:pPr>
            <a:r>
              <a:rPr lang="en"/>
              <a:t>Unix puts it as part of C standard library </a:t>
            </a:r>
            <a:r>
              <a:rPr lang="en"/>
              <a:t>(libc).</a:t>
            </a:r>
            <a:endParaRPr/>
          </a:p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SzPts val="1000"/>
              <a:buChar char="●"/>
            </a:pPr>
            <a:r>
              <a:rPr lang="en"/>
              <a:t>Use man pages for full documentation.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void exit(int status)</a:t>
            </a:r>
            <a:r>
              <a:rPr lang="en"/>
              <a:t> terminates calling process with exit code 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status</a:t>
            </a:r>
            <a:r>
              <a:rPr lang="en"/>
              <a:t>.</a:t>
            </a:r>
            <a:endParaRPr/>
          </a:p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SzPts val="1000"/>
              <a:buChar char="●"/>
            </a:pPr>
            <a:r>
              <a:rPr lang="en"/>
              <a:t>Exit code 0 = no errors, nonzero means otherwise.</a:t>
            </a:r>
            <a:endParaRPr/>
          </a:p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SzPts val="1000"/>
              <a:buChar char="●"/>
            </a:pPr>
            <a:r>
              <a:rPr lang="en"/>
              <a:t>Usually not explicitly called by 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main</a:t>
            </a:r>
            <a:r>
              <a:rPr lang="en"/>
              <a:t> since OS implicitly calls it once 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main</a:t>
            </a:r>
            <a:r>
              <a:rPr lang="en"/>
              <a:t> returns.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pid_t fork(void)</a:t>
            </a:r>
            <a:r>
              <a:rPr lang="en"/>
              <a:t> creates a new process by copying the current process.</a:t>
            </a:r>
            <a:endParaRPr/>
          </a:p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SzPts val="1000"/>
              <a:buChar char="●"/>
            </a:pPr>
            <a:r>
              <a:rPr lang="en"/>
              <a:t>Process created from 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fork</a:t>
            </a:r>
            <a:r>
              <a:rPr lang="en"/>
              <a:t> is </a:t>
            </a:r>
            <a:r>
              <a:rPr b="1" lang="en"/>
              <a:t>child process</a:t>
            </a:r>
            <a:r>
              <a:rPr lang="en"/>
              <a:t>, process calling 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fork</a:t>
            </a:r>
            <a:r>
              <a:rPr lang="en"/>
              <a:t> is </a:t>
            </a:r>
            <a:r>
              <a:rPr b="1" lang="en"/>
              <a:t>parent process</a:t>
            </a:r>
            <a:r>
              <a:rPr lang="en"/>
              <a:t>.</a:t>
            </a:r>
            <a:endParaRPr/>
          </a:p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SzPts val="1000"/>
              <a:buChar char="●"/>
            </a:pPr>
            <a:r>
              <a:rPr lang="en"/>
              <a:t>Parent and child are identical (e.g. same address space) except for PID and a few other things.</a:t>
            </a:r>
            <a:endParaRPr/>
          </a:p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SzPts val="1000"/>
              <a:buChar char="●"/>
            </a:pPr>
            <a:r>
              <a:rPr lang="en"/>
              <a:t>Return type is pid_t (signed integer).</a:t>
            </a:r>
            <a:endParaRPr/>
          </a:p>
          <a:p>
            <a:pPr indent="-292100" lvl="1" marL="914400" rtl="0" algn="l">
              <a:spcBef>
                <a:spcPts val="0"/>
              </a:spcBef>
              <a:spcAft>
                <a:spcPts val="0"/>
              </a:spcAft>
              <a:buSzPts val="1000"/>
              <a:buChar char="○"/>
            </a:pPr>
            <a:r>
              <a:rPr lang="en"/>
              <a:t>&gt; 0 means current process is parent.</a:t>
            </a:r>
            <a:endParaRPr/>
          </a:p>
          <a:p>
            <a:pPr indent="-292100" lvl="1" marL="914400" rtl="0" algn="l">
              <a:spcBef>
                <a:spcPts val="0"/>
              </a:spcBef>
              <a:spcAft>
                <a:spcPts val="0"/>
              </a:spcAft>
              <a:buSzPts val="1000"/>
              <a:buChar char="○"/>
            </a:pPr>
            <a:r>
              <a:rPr lang="en"/>
              <a:t>= 0 means current process is child.</a:t>
            </a:r>
            <a:endParaRPr/>
          </a:p>
          <a:p>
            <a:pPr indent="-292100" lvl="1" marL="914400" rtl="0" algn="l">
              <a:spcBef>
                <a:spcPts val="0"/>
              </a:spcBef>
              <a:spcAft>
                <a:spcPts val="0"/>
              </a:spcAft>
              <a:buSzPts val="1000"/>
              <a:buChar char="○"/>
            </a:pPr>
            <a:r>
              <a:rPr lang="en"/>
              <a:t>-1 means error has occurred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1" name="Google Shape;141;p24"/>
          <p:cNvSpPr txBox="1"/>
          <p:nvPr>
            <p:ph idx="2" type="body"/>
          </p:nvPr>
        </p:nvSpPr>
        <p:spPr>
          <a:xfrm>
            <a:off x="4663325" y="822963"/>
            <a:ext cx="4297800" cy="4206300"/>
          </a:xfrm>
          <a:prstGeom prst="rect">
            <a:avLst/>
          </a:prstGeom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int</a:t>
            </a: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main() {</a:t>
            </a:r>
            <a:endParaRPr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</a:t>
            </a:r>
            <a:r>
              <a:rPr lang="en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pid_t</a:t>
            </a: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fork_ret = fork();</a:t>
            </a:r>
            <a:endParaRPr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</a:t>
            </a:r>
            <a:r>
              <a:rPr lang="en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if</a:t>
            </a: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(fork_ret &gt; </a:t>
            </a:r>
            <a:r>
              <a:rPr lang="en">
                <a:solidFill>
                  <a:srgbClr val="098658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0</a:t>
            </a: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) {</a:t>
            </a:r>
            <a:endParaRPr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 </a:t>
            </a:r>
            <a:r>
              <a:rPr lang="en">
                <a:solidFill>
                  <a:srgbClr val="008000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/* parent process logic */</a:t>
            </a:r>
            <a:endParaRPr>
              <a:solidFill>
                <a:srgbClr val="008000"/>
              </a:solidFill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} </a:t>
            </a:r>
            <a:r>
              <a:rPr lang="en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else</a:t>
            </a: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</a:t>
            </a:r>
            <a:r>
              <a:rPr lang="en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if</a:t>
            </a: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(fork_ret == </a:t>
            </a:r>
            <a:r>
              <a:rPr lang="en">
                <a:solidFill>
                  <a:srgbClr val="098658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0</a:t>
            </a: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) {</a:t>
            </a:r>
            <a:endParaRPr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 </a:t>
            </a:r>
            <a:r>
              <a:rPr lang="en">
                <a:solidFill>
                  <a:srgbClr val="008000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/* child process logic */</a:t>
            </a:r>
            <a:endParaRPr>
              <a:solidFill>
                <a:srgbClr val="008000"/>
              </a:solidFill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} </a:t>
            </a:r>
            <a:r>
              <a:rPr lang="en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else</a:t>
            </a: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{</a:t>
            </a:r>
            <a:endParaRPr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 </a:t>
            </a:r>
            <a:r>
              <a:rPr lang="en">
                <a:solidFill>
                  <a:srgbClr val="008000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/* error handling */</a:t>
            </a:r>
            <a:endParaRPr>
              <a:solidFill>
                <a:srgbClr val="008000"/>
              </a:solidFill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}</a:t>
            </a:r>
            <a:endParaRPr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}</a:t>
            </a:r>
            <a:endParaRPr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lang="en"/>
              <a:t>Typical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fork </a:t>
            </a:r>
            <a:r>
              <a:rPr lang="en"/>
              <a:t>workflow</a:t>
            </a:r>
            <a:endParaRPr/>
          </a:p>
        </p:txBody>
      </p:sp>
      <p:sp>
        <p:nvSpPr>
          <p:cNvPr id="142" name="Google Shape;142;p24"/>
          <p:cNvSpPr txBox="1"/>
          <p:nvPr>
            <p:ph type="title"/>
          </p:nvPr>
        </p:nvSpPr>
        <p:spPr>
          <a:xfrm>
            <a:off x="182850" y="114300"/>
            <a:ext cx="8778300" cy="457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Syscall</a:t>
            </a:r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25"/>
          <p:cNvSpPr txBox="1"/>
          <p:nvPr>
            <p:ph idx="1" type="body"/>
          </p:nvPr>
        </p:nvSpPr>
        <p:spPr>
          <a:xfrm>
            <a:off x="182850" y="822963"/>
            <a:ext cx="4297800" cy="4206300"/>
          </a:xfrm>
          <a:prstGeom prst="rect">
            <a:avLst/>
          </a:prstGeom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exec</a:t>
            </a:r>
            <a:r>
              <a:rPr lang="en"/>
              <a:t> changes the program being run by the current process.</a:t>
            </a:r>
            <a:endParaRPr/>
          </a:p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SzPts val="1000"/>
              <a:buChar char="●"/>
            </a:pPr>
            <a:r>
              <a:rPr i="1" lang="en"/>
              <a:t>Does not create a new process like fork</a:t>
            </a:r>
            <a:r>
              <a:rPr lang="en"/>
              <a:t>.</a:t>
            </a:r>
            <a:endParaRPr/>
          </a:p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SzPts val="1000"/>
              <a:buChar char="●"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exec</a:t>
            </a:r>
            <a:r>
              <a:rPr lang="en"/>
              <a:t> is a family of functions with different signatures.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pid_t wait(int *wstatus)</a:t>
            </a:r>
            <a:r>
              <a:rPr lang="en"/>
              <a:t> waits for a child process to finish.</a:t>
            </a:r>
            <a:endParaRPr/>
          </a:p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SzPts val="1000"/>
              <a:buChar char="●"/>
            </a:pPr>
            <a:r>
              <a:rPr lang="en"/>
              <a:t>Returns PID of terminated child process if successful, -1 on error.</a:t>
            </a:r>
            <a:endParaRPr/>
          </a:p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SzPts val="1000"/>
              <a:buChar char="●"/>
            </a:pPr>
            <a:r>
              <a:rPr lang="en"/>
              <a:t>Store status information in 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wstatus</a:t>
            </a:r>
            <a:r>
              <a:rPr lang="en"/>
              <a:t> if not 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NULL</a:t>
            </a:r>
            <a:r>
              <a:rPr lang="en"/>
              <a:t>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int kill(pid_t pid, int sig)</a:t>
            </a:r>
            <a:r>
              <a:rPr lang="en"/>
              <a:t> sends a signal (interrupt-like notification) to another process.</a:t>
            </a:r>
            <a:endParaRPr/>
          </a:p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SzPts val="1000"/>
              <a:buChar char="●"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SIGINT</a:t>
            </a:r>
            <a:r>
              <a:rPr lang="en"/>
              <a:t> (Ctrl - C), 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SIGKILL</a:t>
            </a:r>
            <a:r>
              <a:rPr lang="en"/>
              <a:t> (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kill</a:t>
            </a:r>
            <a:r>
              <a:rPr lang="en"/>
              <a:t> on command line), 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SIGSTOP</a:t>
            </a:r>
            <a:r>
              <a:rPr lang="en"/>
              <a:t> (Ctrl - Z).</a:t>
            </a:r>
            <a:endParaRPr/>
          </a:p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SzPts val="1000"/>
              <a:buChar char="●"/>
            </a:pPr>
            <a:r>
              <a:rPr lang="en"/>
              <a:t>Signal handler defines the behavior when a process receives a signal.</a:t>
            </a:r>
            <a:endParaRPr/>
          </a:p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SzPts val="1000"/>
              <a:buChar char="●"/>
            </a:pPr>
            <a:r>
              <a:rPr lang="en"/>
              <a:t>Custom signal handler can be written for most signals except 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SIGKILL</a:t>
            </a:r>
            <a:r>
              <a:rPr lang="en"/>
              <a:t> and 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SIGSTOP</a:t>
            </a:r>
            <a:r>
              <a:rPr lang="en"/>
              <a:t> using 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sigaction</a:t>
            </a:r>
            <a:r>
              <a:rPr lang="en"/>
              <a:t>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8" name="Google Shape;148;p25"/>
          <p:cNvSpPr txBox="1"/>
          <p:nvPr>
            <p:ph idx="2" type="body"/>
          </p:nvPr>
        </p:nvSpPr>
        <p:spPr>
          <a:xfrm>
            <a:off x="4663325" y="822963"/>
            <a:ext cx="4297800" cy="4206300"/>
          </a:xfrm>
          <a:prstGeom prst="rect">
            <a:avLst/>
          </a:prstGeom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49" name="Google Shape;149;p25"/>
          <p:cNvSpPr txBox="1"/>
          <p:nvPr>
            <p:ph type="title"/>
          </p:nvPr>
        </p:nvSpPr>
        <p:spPr>
          <a:xfrm>
            <a:off x="182850" y="114300"/>
            <a:ext cx="8778300" cy="457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Syscall</a:t>
            </a:r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26"/>
          <p:cNvSpPr txBox="1"/>
          <p:nvPr>
            <p:ph idx="1" type="body"/>
          </p:nvPr>
        </p:nvSpPr>
        <p:spPr>
          <a:xfrm>
            <a:off x="182850" y="822975"/>
            <a:ext cx="6536400" cy="4206300"/>
          </a:xfrm>
          <a:prstGeom prst="rect">
            <a:avLst/>
          </a:prstGeom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50">
                <a:solidFill>
                  <a:srgbClr val="0000FF"/>
                </a:solidFill>
                <a:highlight>
                  <a:schemeClr val="lt1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int</a:t>
            </a:r>
            <a:r>
              <a:rPr lang="en" sz="1050">
                <a:highlight>
                  <a:schemeClr val="lt1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main(</a:t>
            </a:r>
            <a:r>
              <a:rPr lang="en" sz="1050">
                <a:solidFill>
                  <a:srgbClr val="0000FF"/>
                </a:solidFill>
                <a:highlight>
                  <a:schemeClr val="lt1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void</a:t>
            </a:r>
            <a:r>
              <a:rPr lang="en" sz="1050">
                <a:highlight>
                  <a:schemeClr val="lt1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) {</a:t>
            </a:r>
            <a:endParaRPr sz="1050">
              <a:highlight>
                <a:schemeClr val="lt1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50">
                <a:highlight>
                  <a:schemeClr val="lt1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</a:t>
            </a:r>
            <a:r>
              <a:rPr lang="en" sz="1050">
                <a:solidFill>
                  <a:srgbClr val="0000FF"/>
                </a:solidFill>
                <a:highlight>
                  <a:schemeClr val="lt1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int</a:t>
            </a:r>
            <a:r>
              <a:rPr lang="en" sz="1050">
                <a:highlight>
                  <a:schemeClr val="lt1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a = 1;</a:t>
            </a:r>
            <a:endParaRPr sz="1050">
              <a:highlight>
                <a:schemeClr val="lt1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50">
                <a:highlight>
                  <a:schemeClr val="lt1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</a:t>
            </a:r>
            <a:r>
              <a:rPr lang="en" sz="1050">
                <a:solidFill>
                  <a:srgbClr val="0000FF"/>
                </a:solidFill>
                <a:highlight>
                  <a:schemeClr val="lt1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pid_t</a:t>
            </a:r>
            <a:r>
              <a:rPr lang="en" sz="1050">
                <a:highlight>
                  <a:schemeClr val="lt1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fork_ret = fork();</a:t>
            </a:r>
            <a:endParaRPr sz="1050">
              <a:highlight>
                <a:schemeClr val="lt1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50">
                <a:highlight>
                  <a:schemeClr val="lt1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</a:t>
            </a:r>
            <a:r>
              <a:rPr lang="en" sz="1050">
                <a:solidFill>
                  <a:srgbClr val="0000FF"/>
                </a:solidFill>
                <a:highlight>
                  <a:schemeClr val="lt1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if </a:t>
            </a:r>
            <a:r>
              <a:rPr lang="en" sz="1050">
                <a:solidFill>
                  <a:srgbClr val="000000"/>
                </a:solidFill>
                <a:highlight>
                  <a:schemeClr val="lt1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(fork_ret) &gt; 0 {</a:t>
            </a:r>
            <a:endParaRPr sz="1050">
              <a:solidFill>
                <a:srgbClr val="000000"/>
              </a:solidFill>
              <a:highlight>
                <a:schemeClr val="lt1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50">
                <a:solidFill>
                  <a:srgbClr val="000000"/>
                </a:solidFill>
                <a:highlight>
                  <a:schemeClr val="lt1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  a++;</a:t>
            </a:r>
            <a:endParaRPr sz="1050">
              <a:solidFill>
                <a:srgbClr val="000000"/>
              </a:solidFill>
              <a:highlight>
                <a:schemeClr val="lt1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50">
                <a:solidFill>
                  <a:srgbClr val="000000"/>
                </a:solidFill>
                <a:highlight>
                  <a:schemeClr val="lt1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  fprintf(stdout,</a:t>
            </a:r>
            <a:r>
              <a:rPr lang="en" sz="1050">
                <a:solidFill>
                  <a:srgbClr val="0000FF"/>
                </a:solidFill>
                <a:highlight>
                  <a:schemeClr val="lt1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</a:t>
            </a:r>
            <a:r>
              <a:rPr lang="en">
                <a:solidFill>
                  <a:srgbClr val="A31515"/>
                </a:solidFill>
                <a:highlight>
                  <a:schemeClr val="lt1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"</a:t>
            </a:r>
            <a:r>
              <a:rPr lang="en" sz="1050">
                <a:solidFill>
                  <a:srgbClr val="A31515"/>
                </a:solidFill>
                <a:highlight>
                  <a:schemeClr val="lt1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Parent: int a is %d at %p\n</a:t>
            </a:r>
            <a:r>
              <a:rPr lang="en">
                <a:solidFill>
                  <a:srgbClr val="A31515"/>
                </a:solidFill>
                <a:highlight>
                  <a:schemeClr val="lt1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"</a:t>
            </a:r>
            <a:r>
              <a:rPr lang="en" sz="1050">
                <a:solidFill>
                  <a:srgbClr val="000000"/>
                </a:solidFill>
                <a:highlight>
                  <a:schemeClr val="lt1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, a, &amp;a</a:t>
            </a:r>
            <a:r>
              <a:rPr lang="en" sz="1050">
                <a:solidFill>
                  <a:srgbClr val="0000FF"/>
                </a:solidFill>
                <a:highlight>
                  <a:schemeClr val="lt1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);</a:t>
            </a:r>
            <a:endParaRPr sz="1050">
              <a:highlight>
                <a:schemeClr val="lt1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50">
                <a:highlight>
                  <a:schemeClr val="lt1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} </a:t>
            </a:r>
            <a:r>
              <a:rPr lang="en" sz="1050">
                <a:solidFill>
                  <a:srgbClr val="0000FF"/>
                </a:solidFill>
                <a:highlight>
                  <a:schemeClr val="lt1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else if</a:t>
            </a:r>
            <a:r>
              <a:rPr lang="en" sz="1050">
                <a:highlight>
                  <a:schemeClr val="lt1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(fork_ret == 0) {</a:t>
            </a:r>
            <a:endParaRPr sz="1050">
              <a:highlight>
                <a:schemeClr val="lt1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50">
                <a:highlight>
                  <a:schemeClr val="lt1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  a++;</a:t>
            </a:r>
            <a:endParaRPr sz="1050">
              <a:highlight>
                <a:schemeClr val="lt1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50">
                <a:highlight>
                  <a:schemeClr val="lt1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 </a:t>
            </a:r>
            <a:r>
              <a:rPr lang="en" sz="1050">
                <a:solidFill>
                  <a:srgbClr val="000000"/>
                </a:solidFill>
                <a:highlight>
                  <a:schemeClr val="lt1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fprintf(stdout, </a:t>
            </a:r>
            <a:r>
              <a:rPr lang="en">
                <a:solidFill>
                  <a:srgbClr val="A31515"/>
                </a:solidFill>
                <a:highlight>
                  <a:schemeClr val="lt1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"</a:t>
            </a:r>
            <a:r>
              <a:rPr lang="en" sz="1050">
                <a:solidFill>
                  <a:srgbClr val="A31515"/>
                </a:solidFill>
                <a:highlight>
                  <a:schemeClr val="lt1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Child: int a is %d at %p\n</a:t>
            </a:r>
            <a:r>
              <a:rPr lang="en">
                <a:solidFill>
                  <a:srgbClr val="A31515"/>
                </a:solidFill>
                <a:highlight>
                  <a:schemeClr val="lt1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"</a:t>
            </a:r>
            <a:r>
              <a:rPr lang="en" sz="1050">
                <a:solidFill>
                  <a:srgbClr val="000000"/>
                </a:solidFill>
                <a:highlight>
                  <a:schemeClr val="lt1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, a, &amp;a);</a:t>
            </a:r>
            <a:endParaRPr sz="1050">
              <a:solidFill>
                <a:srgbClr val="000000"/>
              </a:solidFill>
              <a:highlight>
                <a:schemeClr val="lt1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50">
                <a:highlight>
                  <a:schemeClr val="lt1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} </a:t>
            </a:r>
            <a:r>
              <a:rPr lang="en" sz="1050">
                <a:solidFill>
                  <a:srgbClr val="0000FF"/>
                </a:solidFill>
                <a:highlight>
                  <a:schemeClr val="lt1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else</a:t>
            </a:r>
            <a:r>
              <a:rPr lang="en" sz="1050">
                <a:highlight>
                  <a:schemeClr val="lt1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{</a:t>
            </a:r>
            <a:endParaRPr sz="1050">
              <a:highlight>
                <a:schemeClr val="lt1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50">
                <a:highlight>
                  <a:schemeClr val="lt1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  printf(</a:t>
            </a:r>
            <a:r>
              <a:rPr lang="en">
                <a:solidFill>
                  <a:srgbClr val="A31515"/>
                </a:solidFill>
                <a:highlight>
                  <a:schemeClr val="lt1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"Oedipus"</a:t>
            </a:r>
            <a:r>
              <a:rPr lang="en" sz="1050">
                <a:highlight>
                  <a:schemeClr val="lt1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);</a:t>
            </a:r>
            <a:endParaRPr sz="1050">
              <a:highlight>
                <a:schemeClr val="lt1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50">
                <a:highlight>
                  <a:schemeClr val="lt1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}</a:t>
            </a:r>
            <a:endParaRPr sz="1050">
              <a:highlight>
                <a:schemeClr val="lt1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50">
                <a:highlight>
                  <a:schemeClr val="lt1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</a:t>
            </a:r>
            <a:r>
              <a:rPr lang="en" sz="1050">
                <a:solidFill>
                  <a:srgbClr val="0000FF"/>
                </a:solidFill>
                <a:highlight>
                  <a:schemeClr val="lt1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return</a:t>
            </a:r>
            <a:r>
              <a:rPr lang="en" sz="1050">
                <a:highlight>
                  <a:schemeClr val="lt1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</a:t>
            </a:r>
            <a:r>
              <a:rPr lang="en" sz="1050">
                <a:solidFill>
                  <a:srgbClr val="098658"/>
                </a:solidFill>
                <a:highlight>
                  <a:schemeClr val="lt1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0</a:t>
            </a:r>
            <a:r>
              <a:rPr lang="en" sz="1050">
                <a:highlight>
                  <a:schemeClr val="lt1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;</a:t>
            </a:r>
            <a:endParaRPr sz="1050">
              <a:highlight>
                <a:schemeClr val="lt1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050">
                <a:highlight>
                  <a:schemeClr val="lt1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}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5" name="Google Shape;155;p26"/>
          <p:cNvSpPr txBox="1"/>
          <p:nvPr>
            <p:ph type="title"/>
          </p:nvPr>
        </p:nvSpPr>
        <p:spPr>
          <a:xfrm>
            <a:off x="182850" y="114300"/>
            <a:ext cx="8778300" cy="457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Concept Check</a:t>
            </a:r>
            <a:endParaRPr/>
          </a:p>
        </p:txBody>
      </p:sp>
      <p:sp>
        <p:nvSpPr>
          <p:cNvPr id="156" name="Google Shape;156;p26"/>
          <p:cNvSpPr txBox="1"/>
          <p:nvPr>
            <p:ph idx="2" type="body"/>
          </p:nvPr>
        </p:nvSpPr>
        <p:spPr>
          <a:xfrm>
            <a:off x="4828375" y="822975"/>
            <a:ext cx="4442700" cy="4206300"/>
          </a:xfrm>
          <a:prstGeom prst="rect">
            <a:avLst/>
          </a:prstGeom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SzPts val="1000"/>
              <a:buAutoNum type="arabicPeriod"/>
            </a:pPr>
            <a:r>
              <a:rPr lang="en"/>
              <a:t>Will the parent and child print the same value for a?</a:t>
            </a:r>
            <a:br>
              <a:rPr lang="en"/>
            </a:b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292100" lvl="0" marL="457200" rtl="0" algn="l">
              <a:spcBef>
                <a:spcPts val="1200"/>
              </a:spcBef>
              <a:spcAft>
                <a:spcPts val="0"/>
              </a:spcAft>
              <a:buSzPts val="1000"/>
              <a:buAutoNum type="arabicPeriod"/>
            </a:pPr>
            <a:r>
              <a:rPr lang="en"/>
              <a:t>Will they print the same address for a?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292100" lvl="0" marL="457200" rtl="0" algn="l">
              <a:spcBef>
                <a:spcPts val="1200"/>
              </a:spcBef>
              <a:spcAft>
                <a:spcPts val="0"/>
              </a:spcAft>
              <a:buSzPts val="1000"/>
              <a:buAutoNum type="arabicPeriod"/>
            </a:pPr>
            <a:r>
              <a:rPr lang="en"/>
              <a:t>Will they even write to the same STDOUT?</a:t>
            </a:r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27"/>
          <p:cNvSpPr txBox="1"/>
          <p:nvPr>
            <p:ph idx="1" type="body"/>
          </p:nvPr>
        </p:nvSpPr>
        <p:spPr>
          <a:xfrm>
            <a:off x="182850" y="822975"/>
            <a:ext cx="6536400" cy="4206300"/>
          </a:xfrm>
          <a:prstGeom prst="rect">
            <a:avLst/>
          </a:prstGeom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50">
                <a:solidFill>
                  <a:srgbClr val="0000FF"/>
                </a:solidFill>
                <a:highlight>
                  <a:schemeClr val="lt1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int</a:t>
            </a:r>
            <a:r>
              <a:rPr lang="en" sz="1050">
                <a:highlight>
                  <a:schemeClr val="lt1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main(</a:t>
            </a:r>
            <a:r>
              <a:rPr lang="en" sz="1050">
                <a:solidFill>
                  <a:srgbClr val="0000FF"/>
                </a:solidFill>
                <a:highlight>
                  <a:schemeClr val="lt1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void</a:t>
            </a:r>
            <a:r>
              <a:rPr lang="en" sz="1050">
                <a:highlight>
                  <a:schemeClr val="lt1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) {</a:t>
            </a:r>
            <a:endParaRPr sz="1050">
              <a:highlight>
                <a:schemeClr val="lt1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50">
                <a:highlight>
                  <a:schemeClr val="lt1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</a:t>
            </a:r>
            <a:r>
              <a:rPr lang="en" sz="1050">
                <a:solidFill>
                  <a:srgbClr val="0000FF"/>
                </a:solidFill>
                <a:highlight>
                  <a:schemeClr val="lt1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int</a:t>
            </a:r>
            <a:r>
              <a:rPr lang="en" sz="1050">
                <a:highlight>
                  <a:schemeClr val="lt1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a = 1;</a:t>
            </a:r>
            <a:endParaRPr sz="1050">
              <a:highlight>
                <a:schemeClr val="lt1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50">
                <a:highlight>
                  <a:schemeClr val="lt1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</a:t>
            </a:r>
            <a:r>
              <a:rPr lang="en" sz="1050">
                <a:solidFill>
                  <a:srgbClr val="0000FF"/>
                </a:solidFill>
                <a:highlight>
                  <a:schemeClr val="lt1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pid_t</a:t>
            </a:r>
            <a:r>
              <a:rPr lang="en" sz="1050">
                <a:highlight>
                  <a:schemeClr val="lt1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fork_ret = fork();</a:t>
            </a:r>
            <a:endParaRPr sz="1050">
              <a:highlight>
                <a:schemeClr val="lt1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50">
                <a:highlight>
                  <a:schemeClr val="lt1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</a:t>
            </a:r>
            <a:r>
              <a:rPr lang="en" sz="1050">
                <a:solidFill>
                  <a:srgbClr val="0000FF"/>
                </a:solidFill>
                <a:highlight>
                  <a:schemeClr val="lt1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if </a:t>
            </a:r>
            <a:r>
              <a:rPr lang="en" sz="1050">
                <a:solidFill>
                  <a:srgbClr val="000000"/>
                </a:solidFill>
                <a:highlight>
                  <a:schemeClr val="lt1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(fork_ret) &gt; 0 {</a:t>
            </a:r>
            <a:endParaRPr sz="1050">
              <a:solidFill>
                <a:srgbClr val="000000"/>
              </a:solidFill>
              <a:highlight>
                <a:schemeClr val="lt1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50">
                <a:solidFill>
                  <a:srgbClr val="000000"/>
                </a:solidFill>
                <a:highlight>
                  <a:schemeClr val="lt1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  a++;</a:t>
            </a:r>
            <a:endParaRPr sz="1050">
              <a:solidFill>
                <a:srgbClr val="000000"/>
              </a:solidFill>
              <a:highlight>
                <a:schemeClr val="lt1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50">
                <a:solidFill>
                  <a:srgbClr val="000000"/>
                </a:solidFill>
                <a:highlight>
                  <a:schemeClr val="lt1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  fprintf(stdout,</a:t>
            </a:r>
            <a:r>
              <a:rPr lang="en" sz="1050">
                <a:solidFill>
                  <a:srgbClr val="0000FF"/>
                </a:solidFill>
                <a:highlight>
                  <a:schemeClr val="lt1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</a:t>
            </a:r>
            <a:r>
              <a:rPr lang="en">
                <a:solidFill>
                  <a:srgbClr val="A31515"/>
                </a:solidFill>
                <a:highlight>
                  <a:schemeClr val="lt1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"</a:t>
            </a:r>
            <a:r>
              <a:rPr lang="en" sz="1050">
                <a:solidFill>
                  <a:srgbClr val="A31515"/>
                </a:solidFill>
                <a:highlight>
                  <a:schemeClr val="lt1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Parent: int a is %d at %p\n</a:t>
            </a:r>
            <a:r>
              <a:rPr lang="en">
                <a:solidFill>
                  <a:srgbClr val="A31515"/>
                </a:solidFill>
                <a:highlight>
                  <a:schemeClr val="lt1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"</a:t>
            </a:r>
            <a:r>
              <a:rPr lang="en" sz="1050">
                <a:solidFill>
                  <a:srgbClr val="000000"/>
                </a:solidFill>
                <a:highlight>
                  <a:schemeClr val="lt1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, a, &amp;a</a:t>
            </a:r>
            <a:r>
              <a:rPr lang="en" sz="1050">
                <a:solidFill>
                  <a:srgbClr val="0000FF"/>
                </a:solidFill>
                <a:highlight>
                  <a:schemeClr val="lt1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);</a:t>
            </a:r>
            <a:endParaRPr sz="1050">
              <a:highlight>
                <a:schemeClr val="lt1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50">
                <a:highlight>
                  <a:schemeClr val="lt1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} </a:t>
            </a:r>
            <a:r>
              <a:rPr lang="en" sz="1050">
                <a:solidFill>
                  <a:srgbClr val="0000FF"/>
                </a:solidFill>
                <a:highlight>
                  <a:schemeClr val="lt1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else if</a:t>
            </a:r>
            <a:r>
              <a:rPr lang="en" sz="1050">
                <a:highlight>
                  <a:schemeClr val="lt1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(fork_ret == 0) {</a:t>
            </a:r>
            <a:endParaRPr sz="1050">
              <a:highlight>
                <a:schemeClr val="lt1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50">
                <a:highlight>
                  <a:schemeClr val="lt1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  a++;</a:t>
            </a:r>
            <a:endParaRPr sz="1050">
              <a:highlight>
                <a:schemeClr val="lt1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50">
                <a:highlight>
                  <a:schemeClr val="lt1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 </a:t>
            </a:r>
            <a:r>
              <a:rPr lang="en" sz="1050">
                <a:solidFill>
                  <a:srgbClr val="000000"/>
                </a:solidFill>
                <a:highlight>
                  <a:schemeClr val="lt1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fprintf(stdout, </a:t>
            </a:r>
            <a:r>
              <a:rPr lang="en">
                <a:solidFill>
                  <a:srgbClr val="A31515"/>
                </a:solidFill>
                <a:highlight>
                  <a:schemeClr val="lt1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"</a:t>
            </a:r>
            <a:r>
              <a:rPr lang="en" sz="1050">
                <a:solidFill>
                  <a:srgbClr val="A31515"/>
                </a:solidFill>
                <a:highlight>
                  <a:schemeClr val="lt1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Child: int a is %d at %p\n</a:t>
            </a:r>
            <a:r>
              <a:rPr lang="en">
                <a:solidFill>
                  <a:srgbClr val="A31515"/>
                </a:solidFill>
                <a:highlight>
                  <a:schemeClr val="lt1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"</a:t>
            </a:r>
            <a:r>
              <a:rPr lang="en" sz="1050">
                <a:solidFill>
                  <a:srgbClr val="000000"/>
                </a:solidFill>
                <a:highlight>
                  <a:schemeClr val="lt1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, a, &amp;a);</a:t>
            </a:r>
            <a:endParaRPr sz="1050">
              <a:solidFill>
                <a:srgbClr val="000000"/>
              </a:solidFill>
              <a:highlight>
                <a:schemeClr val="lt1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50">
                <a:highlight>
                  <a:schemeClr val="lt1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} </a:t>
            </a:r>
            <a:r>
              <a:rPr lang="en" sz="1050">
                <a:solidFill>
                  <a:srgbClr val="0000FF"/>
                </a:solidFill>
                <a:highlight>
                  <a:schemeClr val="lt1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else</a:t>
            </a:r>
            <a:r>
              <a:rPr lang="en" sz="1050">
                <a:highlight>
                  <a:schemeClr val="lt1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{</a:t>
            </a:r>
            <a:endParaRPr sz="1050">
              <a:highlight>
                <a:schemeClr val="lt1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50">
                <a:highlight>
                  <a:schemeClr val="lt1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  printf(</a:t>
            </a:r>
            <a:r>
              <a:rPr lang="en">
                <a:solidFill>
                  <a:srgbClr val="A31515"/>
                </a:solidFill>
                <a:highlight>
                  <a:schemeClr val="lt1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"Oedipus"</a:t>
            </a:r>
            <a:r>
              <a:rPr lang="en" sz="1050">
                <a:highlight>
                  <a:schemeClr val="lt1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);</a:t>
            </a:r>
            <a:endParaRPr sz="1050">
              <a:highlight>
                <a:schemeClr val="lt1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50">
                <a:highlight>
                  <a:schemeClr val="lt1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}</a:t>
            </a:r>
            <a:endParaRPr sz="1050">
              <a:highlight>
                <a:schemeClr val="lt1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50">
                <a:highlight>
                  <a:schemeClr val="lt1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</a:t>
            </a:r>
            <a:r>
              <a:rPr lang="en" sz="1050">
                <a:solidFill>
                  <a:srgbClr val="0000FF"/>
                </a:solidFill>
                <a:highlight>
                  <a:schemeClr val="lt1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return</a:t>
            </a:r>
            <a:r>
              <a:rPr lang="en" sz="1050">
                <a:highlight>
                  <a:schemeClr val="lt1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</a:t>
            </a:r>
            <a:r>
              <a:rPr lang="en" sz="1050">
                <a:solidFill>
                  <a:srgbClr val="098658"/>
                </a:solidFill>
                <a:highlight>
                  <a:schemeClr val="lt1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0</a:t>
            </a:r>
            <a:r>
              <a:rPr lang="en" sz="1050">
                <a:highlight>
                  <a:schemeClr val="lt1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;</a:t>
            </a:r>
            <a:endParaRPr sz="1050">
              <a:highlight>
                <a:schemeClr val="lt1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50">
                <a:highlight>
                  <a:schemeClr val="lt1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}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2" name="Google Shape;162;p27"/>
          <p:cNvSpPr txBox="1"/>
          <p:nvPr>
            <p:ph idx="2" type="body"/>
          </p:nvPr>
        </p:nvSpPr>
        <p:spPr>
          <a:xfrm>
            <a:off x="4828375" y="822975"/>
            <a:ext cx="4442700" cy="4206300"/>
          </a:xfrm>
          <a:prstGeom prst="rect">
            <a:avLst/>
          </a:prstGeom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Clr>
                <a:srgbClr val="1155CC"/>
              </a:buClr>
              <a:buSzPts val="1000"/>
              <a:buAutoNum type="arabicPeriod"/>
            </a:pPr>
            <a:r>
              <a:rPr b="1" lang="en">
                <a:solidFill>
                  <a:srgbClr val="1155CC"/>
                </a:solidFill>
              </a:rPr>
              <a:t>Will the parent and child print the same value for a?</a:t>
            </a:r>
            <a:br>
              <a:rPr b="1" lang="en">
                <a:solidFill>
                  <a:srgbClr val="1155CC"/>
                </a:solidFill>
              </a:rPr>
            </a:br>
            <a:r>
              <a:rPr b="1" lang="en">
                <a:solidFill>
                  <a:srgbClr val="1155CC"/>
                </a:solidFill>
              </a:rPr>
              <a:t>Yes. Processes do not share the same memory space, so a is 2 for both.</a:t>
            </a:r>
            <a:endParaRPr b="1">
              <a:solidFill>
                <a:srgbClr val="1155CC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292100" lvl="0" marL="457200" rtl="0" algn="l">
              <a:spcBef>
                <a:spcPts val="1200"/>
              </a:spcBef>
              <a:spcAft>
                <a:spcPts val="0"/>
              </a:spcAft>
              <a:buSzPts val="1000"/>
              <a:buAutoNum type="arabicPeriod"/>
            </a:pPr>
            <a:r>
              <a:rPr lang="en"/>
              <a:t>Will they print the same address for a?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292100" lvl="0" marL="457200" rtl="0" algn="l">
              <a:spcBef>
                <a:spcPts val="1200"/>
              </a:spcBef>
              <a:spcAft>
                <a:spcPts val="0"/>
              </a:spcAft>
              <a:buSzPts val="1000"/>
              <a:buAutoNum type="arabicPeriod"/>
            </a:pPr>
            <a:r>
              <a:rPr lang="en"/>
              <a:t>Will they even write to the same STDOUT?</a:t>
            </a:r>
            <a:endParaRPr/>
          </a:p>
        </p:txBody>
      </p:sp>
      <p:sp>
        <p:nvSpPr>
          <p:cNvPr id="163" name="Google Shape;163;p27"/>
          <p:cNvSpPr txBox="1"/>
          <p:nvPr>
            <p:ph type="title"/>
          </p:nvPr>
        </p:nvSpPr>
        <p:spPr>
          <a:xfrm>
            <a:off x="182850" y="114300"/>
            <a:ext cx="8778300" cy="457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Concept Check</a:t>
            </a:r>
            <a:endParaRPr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28"/>
          <p:cNvSpPr txBox="1"/>
          <p:nvPr>
            <p:ph idx="1" type="body"/>
          </p:nvPr>
        </p:nvSpPr>
        <p:spPr>
          <a:xfrm>
            <a:off x="182850" y="822975"/>
            <a:ext cx="6536400" cy="4206300"/>
          </a:xfrm>
          <a:prstGeom prst="rect">
            <a:avLst/>
          </a:prstGeom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50">
                <a:solidFill>
                  <a:srgbClr val="0000FF"/>
                </a:solidFill>
                <a:highlight>
                  <a:schemeClr val="lt1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int</a:t>
            </a:r>
            <a:r>
              <a:rPr lang="en" sz="1050">
                <a:highlight>
                  <a:schemeClr val="lt1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main(</a:t>
            </a:r>
            <a:r>
              <a:rPr lang="en" sz="1050">
                <a:solidFill>
                  <a:srgbClr val="0000FF"/>
                </a:solidFill>
                <a:highlight>
                  <a:schemeClr val="lt1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void</a:t>
            </a:r>
            <a:r>
              <a:rPr lang="en" sz="1050">
                <a:highlight>
                  <a:schemeClr val="lt1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) {</a:t>
            </a:r>
            <a:endParaRPr sz="1050">
              <a:highlight>
                <a:schemeClr val="lt1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50">
                <a:highlight>
                  <a:schemeClr val="lt1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</a:t>
            </a:r>
            <a:r>
              <a:rPr lang="en" sz="1050">
                <a:solidFill>
                  <a:srgbClr val="0000FF"/>
                </a:solidFill>
                <a:highlight>
                  <a:schemeClr val="lt1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int</a:t>
            </a:r>
            <a:r>
              <a:rPr lang="en" sz="1050">
                <a:highlight>
                  <a:schemeClr val="lt1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a = 1;</a:t>
            </a:r>
            <a:endParaRPr sz="1050">
              <a:highlight>
                <a:schemeClr val="lt1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50">
                <a:highlight>
                  <a:schemeClr val="lt1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</a:t>
            </a:r>
            <a:r>
              <a:rPr lang="en" sz="1050">
                <a:solidFill>
                  <a:srgbClr val="0000FF"/>
                </a:solidFill>
                <a:highlight>
                  <a:schemeClr val="lt1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pid_t</a:t>
            </a:r>
            <a:r>
              <a:rPr lang="en" sz="1050">
                <a:highlight>
                  <a:schemeClr val="lt1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fork_ret = fork();</a:t>
            </a:r>
            <a:endParaRPr sz="1050">
              <a:highlight>
                <a:schemeClr val="lt1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50">
                <a:highlight>
                  <a:schemeClr val="lt1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</a:t>
            </a:r>
            <a:r>
              <a:rPr lang="en" sz="1050">
                <a:solidFill>
                  <a:srgbClr val="0000FF"/>
                </a:solidFill>
                <a:highlight>
                  <a:schemeClr val="lt1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if </a:t>
            </a:r>
            <a:r>
              <a:rPr lang="en" sz="1050">
                <a:solidFill>
                  <a:srgbClr val="000000"/>
                </a:solidFill>
                <a:highlight>
                  <a:schemeClr val="lt1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(fork_ret) &gt; 0 {</a:t>
            </a:r>
            <a:endParaRPr sz="1050">
              <a:solidFill>
                <a:srgbClr val="000000"/>
              </a:solidFill>
              <a:highlight>
                <a:schemeClr val="lt1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50">
                <a:solidFill>
                  <a:srgbClr val="000000"/>
                </a:solidFill>
                <a:highlight>
                  <a:schemeClr val="lt1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  a++;</a:t>
            </a:r>
            <a:endParaRPr sz="1050">
              <a:solidFill>
                <a:srgbClr val="000000"/>
              </a:solidFill>
              <a:highlight>
                <a:schemeClr val="lt1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50">
                <a:solidFill>
                  <a:srgbClr val="000000"/>
                </a:solidFill>
                <a:highlight>
                  <a:schemeClr val="lt1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  fprintf(stdout,</a:t>
            </a:r>
            <a:r>
              <a:rPr lang="en" sz="1050">
                <a:solidFill>
                  <a:srgbClr val="0000FF"/>
                </a:solidFill>
                <a:highlight>
                  <a:schemeClr val="lt1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</a:t>
            </a:r>
            <a:r>
              <a:rPr lang="en">
                <a:solidFill>
                  <a:srgbClr val="A31515"/>
                </a:solidFill>
                <a:highlight>
                  <a:schemeClr val="lt1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"</a:t>
            </a:r>
            <a:r>
              <a:rPr lang="en" sz="1050">
                <a:solidFill>
                  <a:srgbClr val="A31515"/>
                </a:solidFill>
                <a:highlight>
                  <a:schemeClr val="lt1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Parent: int a is %d at %p\n</a:t>
            </a:r>
            <a:r>
              <a:rPr lang="en">
                <a:solidFill>
                  <a:srgbClr val="A31515"/>
                </a:solidFill>
                <a:highlight>
                  <a:schemeClr val="lt1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"</a:t>
            </a:r>
            <a:r>
              <a:rPr lang="en" sz="1050">
                <a:solidFill>
                  <a:srgbClr val="000000"/>
                </a:solidFill>
                <a:highlight>
                  <a:schemeClr val="lt1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, a, &amp;a</a:t>
            </a:r>
            <a:r>
              <a:rPr lang="en" sz="1050">
                <a:solidFill>
                  <a:srgbClr val="0000FF"/>
                </a:solidFill>
                <a:highlight>
                  <a:schemeClr val="lt1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);</a:t>
            </a:r>
            <a:endParaRPr sz="1050">
              <a:highlight>
                <a:schemeClr val="lt1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50">
                <a:highlight>
                  <a:schemeClr val="lt1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} </a:t>
            </a:r>
            <a:r>
              <a:rPr lang="en" sz="1050">
                <a:solidFill>
                  <a:srgbClr val="0000FF"/>
                </a:solidFill>
                <a:highlight>
                  <a:schemeClr val="lt1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else if</a:t>
            </a:r>
            <a:r>
              <a:rPr lang="en" sz="1050">
                <a:highlight>
                  <a:schemeClr val="lt1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(fork_ret == 0) {</a:t>
            </a:r>
            <a:endParaRPr sz="1050">
              <a:highlight>
                <a:schemeClr val="lt1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50">
                <a:highlight>
                  <a:schemeClr val="lt1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  a++;</a:t>
            </a:r>
            <a:endParaRPr sz="1050">
              <a:highlight>
                <a:schemeClr val="lt1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50">
                <a:highlight>
                  <a:schemeClr val="lt1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 </a:t>
            </a:r>
            <a:r>
              <a:rPr lang="en" sz="1050">
                <a:solidFill>
                  <a:srgbClr val="000000"/>
                </a:solidFill>
                <a:highlight>
                  <a:schemeClr val="lt1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fprintf(stdout, </a:t>
            </a:r>
            <a:r>
              <a:rPr lang="en">
                <a:solidFill>
                  <a:srgbClr val="A31515"/>
                </a:solidFill>
                <a:highlight>
                  <a:schemeClr val="lt1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"</a:t>
            </a:r>
            <a:r>
              <a:rPr lang="en" sz="1050">
                <a:solidFill>
                  <a:srgbClr val="A31515"/>
                </a:solidFill>
                <a:highlight>
                  <a:schemeClr val="lt1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Child: int a is %d at %p\n</a:t>
            </a:r>
            <a:r>
              <a:rPr lang="en">
                <a:solidFill>
                  <a:srgbClr val="A31515"/>
                </a:solidFill>
                <a:highlight>
                  <a:schemeClr val="lt1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"</a:t>
            </a:r>
            <a:r>
              <a:rPr lang="en" sz="1050">
                <a:solidFill>
                  <a:srgbClr val="000000"/>
                </a:solidFill>
                <a:highlight>
                  <a:schemeClr val="lt1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, a, &amp;a);</a:t>
            </a:r>
            <a:endParaRPr sz="1050">
              <a:solidFill>
                <a:srgbClr val="000000"/>
              </a:solidFill>
              <a:highlight>
                <a:schemeClr val="lt1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50">
                <a:highlight>
                  <a:schemeClr val="lt1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} </a:t>
            </a:r>
            <a:r>
              <a:rPr lang="en" sz="1050">
                <a:solidFill>
                  <a:srgbClr val="0000FF"/>
                </a:solidFill>
                <a:highlight>
                  <a:schemeClr val="lt1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else</a:t>
            </a:r>
            <a:r>
              <a:rPr lang="en" sz="1050">
                <a:highlight>
                  <a:schemeClr val="lt1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{</a:t>
            </a:r>
            <a:endParaRPr sz="1050">
              <a:highlight>
                <a:schemeClr val="lt1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50">
                <a:highlight>
                  <a:schemeClr val="lt1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  printf(</a:t>
            </a:r>
            <a:r>
              <a:rPr lang="en">
                <a:solidFill>
                  <a:srgbClr val="A31515"/>
                </a:solidFill>
                <a:highlight>
                  <a:schemeClr val="lt1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"Oedipus"</a:t>
            </a:r>
            <a:r>
              <a:rPr lang="en" sz="1050">
                <a:highlight>
                  <a:schemeClr val="lt1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);</a:t>
            </a:r>
            <a:endParaRPr sz="1050">
              <a:highlight>
                <a:schemeClr val="lt1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50">
                <a:highlight>
                  <a:schemeClr val="lt1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}</a:t>
            </a:r>
            <a:endParaRPr sz="1050">
              <a:highlight>
                <a:schemeClr val="lt1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50">
                <a:highlight>
                  <a:schemeClr val="lt1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</a:t>
            </a:r>
            <a:r>
              <a:rPr lang="en" sz="1050">
                <a:solidFill>
                  <a:srgbClr val="0000FF"/>
                </a:solidFill>
                <a:highlight>
                  <a:schemeClr val="lt1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return</a:t>
            </a:r>
            <a:r>
              <a:rPr lang="en" sz="1050">
                <a:highlight>
                  <a:schemeClr val="lt1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</a:t>
            </a:r>
            <a:r>
              <a:rPr lang="en" sz="1050">
                <a:solidFill>
                  <a:srgbClr val="098658"/>
                </a:solidFill>
                <a:highlight>
                  <a:schemeClr val="lt1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0</a:t>
            </a:r>
            <a:r>
              <a:rPr lang="en" sz="1050">
                <a:highlight>
                  <a:schemeClr val="lt1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;</a:t>
            </a:r>
            <a:endParaRPr sz="1050">
              <a:highlight>
                <a:schemeClr val="lt1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50">
                <a:highlight>
                  <a:schemeClr val="lt1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}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9" name="Google Shape;169;p28"/>
          <p:cNvSpPr txBox="1"/>
          <p:nvPr>
            <p:ph type="title"/>
          </p:nvPr>
        </p:nvSpPr>
        <p:spPr>
          <a:xfrm>
            <a:off x="182850" y="114300"/>
            <a:ext cx="8778300" cy="457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Concept Check</a:t>
            </a:r>
            <a:endParaRPr/>
          </a:p>
        </p:txBody>
      </p:sp>
      <p:sp>
        <p:nvSpPr>
          <p:cNvPr id="170" name="Google Shape;170;p28"/>
          <p:cNvSpPr txBox="1"/>
          <p:nvPr>
            <p:ph idx="2" type="body"/>
          </p:nvPr>
        </p:nvSpPr>
        <p:spPr>
          <a:xfrm>
            <a:off x="4828375" y="822975"/>
            <a:ext cx="4442700" cy="4206300"/>
          </a:xfrm>
          <a:prstGeom prst="rect">
            <a:avLst/>
          </a:prstGeom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SzPts val="1000"/>
              <a:buAutoNum type="arabicPeriod"/>
            </a:pPr>
            <a:r>
              <a:rPr lang="en"/>
              <a:t>Will the parent and child print the same value for a?</a:t>
            </a:r>
            <a:br>
              <a:rPr lang="en"/>
            </a:br>
            <a:r>
              <a:rPr lang="en"/>
              <a:t>Yes. Processes do not share the same memory space, so a is 2 for both.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292100" lvl="0" marL="457200" rtl="0" algn="l">
              <a:spcBef>
                <a:spcPts val="1200"/>
              </a:spcBef>
              <a:spcAft>
                <a:spcPts val="0"/>
              </a:spcAft>
              <a:buClr>
                <a:srgbClr val="1155CC"/>
              </a:buClr>
              <a:buSzPts val="1000"/>
              <a:buAutoNum type="arabicPeriod"/>
            </a:pPr>
            <a:r>
              <a:rPr b="1" lang="en">
                <a:solidFill>
                  <a:srgbClr val="1155CC"/>
                </a:solidFill>
              </a:rPr>
              <a:t>Will they print the same address for a?</a:t>
            </a:r>
            <a:br>
              <a:rPr b="1" lang="en">
                <a:solidFill>
                  <a:srgbClr val="1155CC"/>
                </a:solidFill>
              </a:rPr>
            </a:br>
            <a:r>
              <a:rPr b="1" lang="en">
                <a:solidFill>
                  <a:srgbClr val="1155CC"/>
                </a:solidFill>
              </a:rPr>
              <a:t>Yes. Fork copies the address space of the parent to the child.</a:t>
            </a:r>
            <a:endParaRPr b="1">
              <a:solidFill>
                <a:srgbClr val="1155CC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br>
              <a:rPr lang="en"/>
            </a:br>
            <a:endParaRPr/>
          </a:p>
          <a:p>
            <a:pPr indent="-292100" lvl="0" marL="457200" rtl="0" algn="l">
              <a:spcBef>
                <a:spcPts val="1200"/>
              </a:spcBef>
              <a:spcAft>
                <a:spcPts val="0"/>
              </a:spcAft>
              <a:buSzPts val="1000"/>
              <a:buAutoNum type="arabicPeriod"/>
            </a:pPr>
            <a:r>
              <a:rPr lang="en"/>
              <a:t>Will they even write to the same STDOUT?</a:t>
            </a:r>
            <a:endParaRPr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4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29"/>
          <p:cNvSpPr txBox="1"/>
          <p:nvPr>
            <p:ph idx="1" type="body"/>
          </p:nvPr>
        </p:nvSpPr>
        <p:spPr>
          <a:xfrm>
            <a:off x="182850" y="822975"/>
            <a:ext cx="6536400" cy="4206300"/>
          </a:xfrm>
          <a:prstGeom prst="rect">
            <a:avLst/>
          </a:prstGeom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50">
                <a:solidFill>
                  <a:srgbClr val="0000FF"/>
                </a:solidFill>
                <a:highlight>
                  <a:schemeClr val="lt1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int</a:t>
            </a:r>
            <a:r>
              <a:rPr lang="en" sz="1050">
                <a:highlight>
                  <a:schemeClr val="lt1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main(</a:t>
            </a:r>
            <a:r>
              <a:rPr lang="en" sz="1050">
                <a:solidFill>
                  <a:srgbClr val="0000FF"/>
                </a:solidFill>
                <a:highlight>
                  <a:schemeClr val="lt1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void</a:t>
            </a:r>
            <a:r>
              <a:rPr lang="en" sz="1050">
                <a:highlight>
                  <a:schemeClr val="lt1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) {</a:t>
            </a:r>
            <a:endParaRPr sz="1050">
              <a:highlight>
                <a:schemeClr val="lt1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50">
                <a:highlight>
                  <a:schemeClr val="lt1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</a:t>
            </a:r>
            <a:r>
              <a:rPr lang="en" sz="1050">
                <a:solidFill>
                  <a:srgbClr val="0000FF"/>
                </a:solidFill>
                <a:highlight>
                  <a:schemeClr val="lt1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int</a:t>
            </a:r>
            <a:r>
              <a:rPr lang="en" sz="1050">
                <a:highlight>
                  <a:schemeClr val="lt1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a = 1;</a:t>
            </a:r>
            <a:endParaRPr sz="1050">
              <a:highlight>
                <a:schemeClr val="lt1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50">
                <a:highlight>
                  <a:schemeClr val="lt1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</a:t>
            </a:r>
            <a:r>
              <a:rPr lang="en" sz="1050">
                <a:solidFill>
                  <a:srgbClr val="0000FF"/>
                </a:solidFill>
                <a:highlight>
                  <a:schemeClr val="lt1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pid_t</a:t>
            </a:r>
            <a:r>
              <a:rPr lang="en" sz="1050">
                <a:highlight>
                  <a:schemeClr val="lt1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fork_ret = fork();</a:t>
            </a:r>
            <a:endParaRPr sz="1050">
              <a:highlight>
                <a:schemeClr val="lt1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50">
                <a:highlight>
                  <a:schemeClr val="lt1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</a:t>
            </a:r>
            <a:r>
              <a:rPr lang="en" sz="1050">
                <a:solidFill>
                  <a:srgbClr val="0000FF"/>
                </a:solidFill>
                <a:highlight>
                  <a:schemeClr val="lt1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if </a:t>
            </a:r>
            <a:r>
              <a:rPr lang="en" sz="1050">
                <a:solidFill>
                  <a:srgbClr val="000000"/>
                </a:solidFill>
                <a:highlight>
                  <a:schemeClr val="lt1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(fork_ret) &gt; 0 {</a:t>
            </a:r>
            <a:endParaRPr sz="1050">
              <a:solidFill>
                <a:srgbClr val="000000"/>
              </a:solidFill>
              <a:highlight>
                <a:schemeClr val="lt1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50">
                <a:solidFill>
                  <a:srgbClr val="000000"/>
                </a:solidFill>
                <a:highlight>
                  <a:schemeClr val="lt1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  a++;</a:t>
            </a:r>
            <a:endParaRPr sz="1050">
              <a:solidFill>
                <a:srgbClr val="000000"/>
              </a:solidFill>
              <a:highlight>
                <a:schemeClr val="lt1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50">
                <a:solidFill>
                  <a:srgbClr val="000000"/>
                </a:solidFill>
                <a:highlight>
                  <a:schemeClr val="lt1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  fprintf(stdout,</a:t>
            </a:r>
            <a:r>
              <a:rPr lang="en" sz="1050">
                <a:solidFill>
                  <a:srgbClr val="0000FF"/>
                </a:solidFill>
                <a:highlight>
                  <a:schemeClr val="lt1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</a:t>
            </a:r>
            <a:r>
              <a:rPr lang="en">
                <a:solidFill>
                  <a:srgbClr val="A31515"/>
                </a:solidFill>
                <a:highlight>
                  <a:schemeClr val="lt1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"</a:t>
            </a:r>
            <a:r>
              <a:rPr lang="en" sz="1050">
                <a:solidFill>
                  <a:srgbClr val="A31515"/>
                </a:solidFill>
                <a:highlight>
                  <a:schemeClr val="lt1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Parent: int a is %d at %p\n</a:t>
            </a:r>
            <a:r>
              <a:rPr lang="en">
                <a:solidFill>
                  <a:srgbClr val="A31515"/>
                </a:solidFill>
                <a:highlight>
                  <a:schemeClr val="lt1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"</a:t>
            </a:r>
            <a:r>
              <a:rPr lang="en" sz="1050">
                <a:solidFill>
                  <a:srgbClr val="000000"/>
                </a:solidFill>
                <a:highlight>
                  <a:schemeClr val="lt1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, a, &amp;a</a:t>
            </a:r>
            <a:r>
              <a:rPr lang="en" sz="1050">
                <a:solidFill>
                  <a:srgbClr val="0000FF"/>
                </a:solidFill>
                <a:highlight>
                  <a:schemeClr val="lt1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);</a:t>
            </a:r>
            <a:endParaRPr sz="1050">
              <a:highlight>
                <a:schemeClr val="lt1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50">
                <a:highlight>
                  <a:schemeClr val="lt1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} </a:t>
            </a:r>
            <a:r>
              <a:rPr lang="en" sz="1050">
                <a:solidFill>
                  <a:srgbClr val="0000FF"/>
                </a:solidFill>
                <a:highlight>
                  <a:schemeClr val="lt1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else if</a:t>
            </a:r>
            <a:r>
              <a:rPr lang="en" sz="1050">
                <a:highlight>
                  <a:schemeClr val="lt1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(fork_ret == 0) {</a:t>
            </a:r>
            <a:endParaRPr sz="1050">
              <a:highlight>
                <a:schemeClr val="lt1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50">
                <a:highlight>
                  <a:schemeClr val="lt1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  a++;</a:t>
            </a:r>
            <a:endParaRPr sz="1050">
              <a:highlight>
                <a:schemeClr val="lt1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50">
                <a:highlight>
                  <a:schemeClr val="lt1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 </a:t>
            </a:r>
            <a:r>
              <a:rPr lang="en" sz="1050">
                <a:solidFill>
                  <a:srgbClr val="000000"/>
                </a:solidFill>
                <a:highlight>
                  <a:schemeClr val="lt1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fprintf(stdout, </a:t>
            </a:r>
            <a:r>
              <a:rPr lang="en">
                <a:solidFill>
                  <a:srgbClr val="A31515"/>
                </a:solidFill>
                <a:highlight>
                  <a:schemeClr val="lt1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"</a:t>
            </a:r>
            <a:r>
              <a:rPr lang="en" sz="1050">
                <a:solidFill>
                  <a:srgbClr val="A31515"/>
                </a:solidFill>
                <a:highlight>
                  <a:schemeClr val="lt1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Child: int a is %d at %p\n</a:t>
            </a:r>
            <a:r>
              <a:rPr lang="en">
                <a:solidFill>
                  <a:srgbClr val="A31515"/>
                </a:solidFill>
                <a:highlight>
                  <a:schemeClr val="lt1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"</a:t>
            </a:r>
            <a:r>
              <a:rPr lang="en" sz="1050">
                <a:solidFill>
                  <a:srgbClr val="000000"/>
                </a:solidFill>
                <a:highlight>
                  <a:schemeClr val="lt1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, a, &amp;a);</a:t>
            </a:r>
            <a:endParaRPr sz="1050">
              <a:solidFill>
                <a:srgbClr val="000000"/>
              </a:solidFill>
              <a:highlight>
                <a:schemeClr val="lt1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50">
                <a:highlight>
                  <a:schemeClr val="lt1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} </a:t>
            </a:r>
            <a:r>
              <a:rPr lang="en" sz="1050">
                <a:solidFill>
                  <a:srgbClr val="0000FF"/>
                </a:solidFill>
                <a:highlight>
                  <a:schemeClr val="lt1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else</a:t>
            </a:r>
            <a:r>
              <a:rPr lang="en" sz="1050">
                <a:highlight>
                  <a:schemeClr val="lt1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{</a:t>
            </a:r>
            <a:endParaRPr sz="1050">
              <a:highlight>
                <a:schemeClr val="lt1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50">
                <a:highlight>
                  <a:schemeClr val="lt1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  printf(</a:t>
            </a:r>
            <a:r>
              <a:rPr lang="en">
                <a:solidFill>
                  <a:srgbClr val="A31515"/>
                </a:solidFill>
                <a:highlight>
                  <a:schemeClr val="lt1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"Oedipus"</a:t>
            </a:r>
            <a:r>
              <a:rPr lang="en" sz="1050">
                <a:highlight>
                  <a:schemeClr val="lt1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);</a:t>
            </a:r>
            <a:endParaRPr sz="1050">
              <a:highlight>
                <a:schemeClr val="lt1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50">
                <a:highlight>
                  <a:schemeClr val="lt1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}</a:t>
            </a:r>
            <a:endParaRPr sz="1050">
              <a:highlight>
                <a:schemeClr val="lt1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50">
                <a:highlight>
                  <a:schemeClr val="lt1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</a:t>
            </a:r>
            <a:r>
              <a:rPr lang="en" sz="1050">
                <a:solidFill>
                  <a:srgbClr val="0000FF"/>
                </a:solidFill>
                <a:highlight>
                  <a:schemeClr val="lt1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return</a:t>
            </a:r>
            <a:r>
              <a:rPr lang="en" sz="1050">
                <a:highlight>
                  <a:schemeClr val="lt1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</a:t>
            </a:r>
            <a:r>
              <a:rPr lang="en" sz="1050">
                <a:solidFill>
                  <a:srgbClr val="098658"/>
                </a:solidFill>
                <a:highlight>
                  <a:schemeClr val="lt1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0</a:t>
            </a:r>
            <a:r>
              <a:rPr lang="en" sz="1050">
                <a:highlight>
                  <a:schemeClr val="lt1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;</a:t>
            </a:r>
            <a:endParaRPr sz="1050">
              <a:highlight>
                <a:schemeClr val="lt1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50">
                <a:highlight>
                  <a:schemeClr val="lt1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}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6" name="Google Shape;176;p29"/>
          <p:cNvSpPr txBox="1"/>
          <p:nvPr>
            <p:ph type="title"/>
          </p:nvPr>
        </p:nvSpPr>
        <p:spPr>
          <a:xfrm>
            <a:off x="182850" y="114300"/>
            <a:ext cx="8778300" cy="457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Concept Check</a:t>
            </a:r>
            <a:endParaRPr/>
          </a:p>
        </p:txBody>
      </p:sp>
      <p:sp>
        <p:nvSpPr>
          <p:cNvPr id="177" name="Google Shape;177;p29"/>
          <p:cNvSpPr txBox="1"/>
          <p:nvPr>
            <p:ph idx="2" type="body"/>
          </p:nvPr>
        </p:nvSpPr>
        <p:spPr>
          <a:xfrm>
            <a:off x="4828375" y="822975"/>
            <a:ext cx="4442700" cy="4206300"/>
          </a:xfrm>
          <a:prstGeom prst="rect">
            <a:avLst/>
          </a:prstGeom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SzPts val="1000"/>
              <a:buAutoNum type="arabicPeriod"/>
            </a:pPr>
            <a:r>
              <a:rPr lang="en"/>
              <a:t>Will the parent and child print the same value for a?</a:t>
            </a:r>
            <a:br>
              <a:rPr lang="en"/>
            </a:br>
            <a:r>
              <a:rPr lang="en"/>
              <a:t>Yes. Processes do not share the same memory space, so a is 2 for both.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292100" lvl="0" marL="457200" rtl="0" algn="l"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000"/>
              <a:buAutoNum type="arabicPeriod"/>
            </a:pPr>
            <a:r>
              <a:rPr lang="en">
                <a:solidFill>
                  <a:srgbClr val="000000"/>
                </a:solidFill>
              </a:rPr>
              <a:t>Will they print the same address for a?</a:t>
            </a:r>
            <a:br>
              <a:rPr lang="en">
                <a:solidFill>
                  <a:srgbClr val="000000"/>
                </a:solidFill>
              </a:rPr>
            </a:br>
            <a:r>
              <a:rPr lang="en">
                <a:solidFill>
                  <a:srgbClr val="000000"/>
                </a:solidFill>
              </a:rPr>
              <a:t>Yes. Fork copies the address space of the parent to the child.</a:t>
            </a:r>
            <a:br>
              <a:rPr lang="en">
                <a:solidFill>
                  <a:srgbClr val="000000"/>
                </a:solidFill>
              </a:rPr>
            </a:b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292100" lvl="0" marL="457200" rtl="0" algn="l">
              <a:spcBef>
                <a:spcPts val="1200"/>
              </a:spcBef>
              <a:spcAft>
                <a:spcPts val="0"/>
              </a:spcAft>
              <a:buClr>
                <a:srgbClr val="1155CC"/>
              </a:buClr>
              <a:buSzPts val="1000"/>
              <a:buAutoNum type="arabicPeriod"/>
            </a:pPr>
            <a:r>
              <a:rPr b="1" lang="en">
                <a:solidFill>
                  <a:srgbClr val="1155CC"/>
                </a:solidFill>
              </a:rPr>
              <a:t>Will they even write to the same STDOUT?</a:t>
            </a:r>
            <a:br>
              <a:rPr b="1" lang="en">
                <a:solidFill>
                  <a:srgbClr val="1155CC"/>
                </a:solidFill>
              </a:rPr>
            </a:br>
            <a:r>
              <a:rPr b="1" lang="en">
                <a:solidFill>
                  <a:srgbClr val="1155CC"/>
                </a:solidFill>
              </a:rPr>
              <a:t>Yes. File descriptors are copied over to the new process, so both STDOUTs will reference the same "file".</a:t>
            </a:r>
            <a:endParaRPr b="1">
              <a:solidFill>
                <a:srgbClr val="1155CC"/>
              </a:solidFill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30"/>
          <p:cNvSpPr txBox="1"/>
          <p:nvPr>
            <p:ph idx="1" type="body"/>
          </p:nvPr>
        </p:nvSpPr>
        <p:spPr>
          <a:xfrm>
            <a:off x="182850" y="822963"/>
            <a:ext cx="4297800" cy="4206300"/>
          </a:xfrm>
          <a:prstGeom prst="rect">
            <a:avLst/>
          </a:prstGeom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50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int</a:t>
            </a:r>
            <a:r>
              <a:rPr lang="en" sz="105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main(</a:t>
            </a:r>
            <a:r>
              <a:rPr lang="en" sz="1050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void</a:t>
            </a:r>
            <a:r>
              <a:rPr lang="en" sz="105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) {</a:t>
            </a:r>
            <a:endParaRPr sz="1050"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5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</a:t>
            </a:r>
            <a:r>
              <a:rPr lang="en" sz="1050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for</a:t>
            </a:r>
            <a:r>
              <a:rPr lang="en" sz="105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(</a:t>
            </a:r>
            <a:r>
              <a:rPr lang="en" sz="1050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int</a:t>
            </a:r>
            <a:r>
              <a:rPr lang="en" sz="105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i = </a:t>
            </a:r>
            <a:r>
              <a:rPr lang="en" sz="1050">
                <a:solidFill>
                  <a:srgbClr val="098658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0</a:t>
            </a:r>
            <a:r>
              <a:rPr lang="en" sz="105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; i &lt; </a:t>
            </a:r>
            <a:r>
              <a:rPr lang="en" sz="1050">
                <a:solidFill>
                  <a:srgbClr val="098658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3</a:t>
            </a:r>
            <a:r>
              <a:rPr lang="en" sz="105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; i++)</a:t>
            </a:r>
            <a:endParaRPr sz="1050"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5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 sz="1050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pid_t</a:t>
            </a:r>
            <a:r>
              <a:rPr lang="en" sz="105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fork_ret = fork();</a:t>
            </a:r>
            <a:endParaRPr sz="1050"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5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</a:t>
            </a:r>
            <a:r>
              <a:rPr lang="en" sz="1050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return</a:t>
            </a:r>
            <a:r>
              <a:rPr lang="en" sz="105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</a:t>
            </a:r>
            <a:r>
              <a:rPr lang="en" sz="1050">
                <a:solidFill>
                  <a:srgbClr val="098658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0</a:t>
            </a:r>
            <a:r>
              <a:rPr lang="en" sz="105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;</a:t>
            </a:r>
            <a:endParaRPr sz="1050"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5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}</a:t>
            </a:r>
            <a:endParaRPr sz="1050"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183" name="Google Shape;183;p30"/>
          <p:cNvSpPr txBox="1"/>
          <p:nvPr>
            <p:ph idx="2" type="body"/>
          </p:nvPr>
        </p:nvSpPr>
        <p:spPr>
          <a:xfrm>
            <a:off x="4663325" y="822963"/>
            <a:ext cx="4297800" cy="4206300"/>
          </a:xfrm>
          <a:prstGeom prst="rect">
            <a:avLst/>
          </a:prstGeom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SzPts val="1000"/>
              <a:buAutoNum type="arabicPeriod"/>
            </a:pPr>
            <a:r>
              <a:rPr lang="en"/>
              <a:t>How many new processes (not including the original process) are created when the following program is run? Assume all 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fork</a:t>
            </a:r>
            <a:r>
              <a:rPr lang="en"/>
              <a:t> calls succeed.</a:t>
            </a:r>
            <a:endParaRPr/>
          </a:p>
        </p:txBody>
      </p:sp>
      <p:sp>
        <p:nvSpPr>
          <p:cNvPr id="184" name="Google Shape;184;p30"/>
          <p:cNvSpPr txBox="1"/>
          <p:nvPr>
            <p:ph type="title"/>
          </p:nvPr>
        </p:nvSpPr>
        <p:spPr>
          <a:xfrm>
            <a:off x="182850" y="114300"/>
            <a:ext cx="8778300" cy="457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Fork and Friends</a:t>
            </a:r>
            <a:endParaRPr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8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31"/>
          <p:cNvSpPr txBox="1"/>
          <p:nvPr>
            <p:ph idx="1" type="body"/>
          </p:nvPr>
        </p:nvSpPr>
        <p:spPr>
          <a:xfrm>
            <a:off x="182850" y="822963"/>
            <a:ext cx="4297800" cy="4206300"/>
          </a:xfrm>
          <a:prstGeom prst="rect">
            <a:avLst/>
          </a:prstGeom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50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int</a:t>
            </a:r>
            <a:r>
              <a:rPr lang="en" sz="105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main(</a:t>
            </a:r>
            <a:r>
              <a:rPr lang="en" sz="1050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void</a:t>
            </a:r>
            <a:r>
              <a:rPr lang="en" sz="105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) {</a:t>
            </a:r>
            <a:endParaRPr sz="1050"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5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</a:t>
            </a:r>
            <a:r>
              <a:rPr b="1" lang="en" sz="1050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for</a:t>
            </a:r>
            <a:r>
              <a:rPr b="1" lang="en" sz="105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(</a:t>
            </a:r>
            <a:r>
              <a:rPr b="1" lang="en" sz="1050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int</a:t>
            </a:r>
            <a:r>
              <a:rPr b="1" lang="en" sz="105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i = </a:t>
            </a:r>
            <a:r>
              <a:rPr b="1" lang="en" sz="1050">
                <a:solidFill>
                  <a:srgbClr val="098658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0</a:t>
            </a:r>
            <a:r>
              <a:rPr b="1" lang="en" sz="105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; i &lt; </a:t>
            </a:r>
            <a:r>
              <a:rPr b="1" lang="en" sz="1050">
                <a:solidFill>
                  <a:srgbClr val="098658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3</a:t>
            </a:r>
            <a:r>
              <a:rPr b="1" lang="en" sz="105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; i++)</a:t>
            </a:r>
            <a:endParaRPr b="1" sz="1050"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5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 sz="1050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pid_t</a:t>
            </a:r>
            <a:r>
              <a:rPr lang="en" sz="105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fork_ret = fork();</a:t>
            </a:r>
            <a:endParaRPr sz="1050"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5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</a:t>
            </a:r>
            <a:r>
              <a:rPr lang="en" sz="1050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return</a:t>
            </a:r>
            <a:r>
              <a:rPr lang="en" sz="105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</a:t>
            </a:r>
            <a:r>
              <a:rPr lang="en" sz="1050">
                <a:solidFill>
                  <a:srgbClr val="098658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0</a:t>
            </a:r>
            <a:r>
              <a:rPr lang="en" sz="105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;</a:t>
            </a:r>
            <a:endParaRPr sz="1050"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5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}</a:t>
            </a:r>
            <a:endParaRPr sz="1050"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190" name="Google Shape;190;p31"/>
          <p:cNvSpPr txBox="1"/>
          <p:nvPr>
            <p:ph idx="2" type="body"/>
          </p:nvPr>
        </p:nvSpPr>
        <p:spPr>
          <a:xfrm>
            <a:off x="4663325" y="822963"/>
            <a:ext cx="4297800" cy="4206300"/>
          </a:xfrm>
          <a:prstGeom prst="rect">
            <a:avLst/>
          </a:prstGeom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SzPts val="1000"/>
              <a:buAutoNum type="arabicPeriod"/>
            </a:pPr>
            <a:r>
              <a:rPr lang="en"/>
              <a:t>How many new processes (not including the original process) are created when the following program is run? Assume all 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fork</a:t>
            </a:r>
            <a:r>
              <a:rPr lang="en"/>
              <a:t> calls succeed.</a:t>
            </a:r>
            <a:endParaRPr/>
          </a:p>
        </p:txBody>
      </p:sp>
      <p:sp>
        <p:nvSpPr>
          <p:cNvPr id="191" name="Google Shape;191;p31"/>
          <p:cNvSpPr txBox="1"/>
          <p:nvPr>
            <p:ph type="title"/>
          </p:nvPr>
        </p:nvSpPr>
        <p:spPr>
          <a:xfrm>
            <a:off x="182850" y="114300"/>
            <a:ext cx="8778300" cy="457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Fork and Friends</a:t>
            </a:r>
            <a:endParaRPr/>
          </a:p>
        </p:txBody>
      </p:sp>
      <p:graphicFrame>
        <p:nvGraphicFramePr>
          <p:cNvPr id="192" name="Google Shape;192;p31"/>
          <p:cNvGraphicFramePr/>
          <p:nvPr/>
        </p:nvGraphicFramePr>
        <p:xfrm>
          <a:off x="182850" y="32971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{E1231EBA-52F4-4CE2-A2E0-0240E2B097AF}</a:tableStyleId>
              </a:tblPr>
              <a:tblGrid>
                <a:gridCol w="754750"/>
                <a:gridCol w="754750"/>
              </a:tblGrid>
              <a:tr h="152400">
                <a:tc gridSpan="2"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Original Process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FE2F3"/>
                    </a:solidFill>
                  </a:tcPr>
                </a:tc>
                <a:tc hMerge="1"/>
              </a:tr>
              <a:tr h="15240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i</a:t>
                      </a:r>
                      <a:endParaRPr sz="1000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CEADB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0</a:t>
                      </a:r>
                      <a:endParaRPr sz="1000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CEADB"/>
                    </a:solidFill>
                  </a:tcPr>
                </a:tc>
              </a:tr>
              <a:tr h="15240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fork_ret</a:t>
                      </a:r>
                      <a:endParaRPr sz="1000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CEADB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CEADB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6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32"/>
          <p:cNvSpPr txBox="1"/>
          <p:nvPr>
            <p:ph idx="1" type="body"/>
          </p:nvPr>
        </p:nvSpPr>
        <p:spPr>
          <a:xfrm>
            <a:off x="182850" y="822963"/>
            <a:ext cx="4297800" cy="4206300"/>
          </a:xfrm>
          <a:prstGeom prst="rect">
            <a:avLst/>
          </a:prstGeom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50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int</a:t>
            </a:r>
            <a:r>
              <a:rPr lang="en" sz="105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main(</a:t>
            </a:r>
            <a:r>
              <a:rPr lang="en" sz="1050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void</a:t>
            </a:r>
            <a:r>
              <a:rPr lang="en" sz="105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) {</a:t>
            </a:r>
            <a:endParaRPr sz="1050"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5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</a:t>
            </a:r>
            <a:r>
              <a:rPr lang="en" sz="1050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for</a:t>
            </a:r>
            <a:r>
              <a:rPr lang="en" sz="105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(</a:t>
            </a:r>
            <a:r>
              <a:rPr lang="en" sz="1050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int</a:t>
            </a:r>
            <a:r>
              <a:rPr lang="en" sz="105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i = </a:t>
            </a:r>
            <a:r>
              <a:rPr lang="en" sz="1050">
                <a:solidFill>
                  <a:srgbClr val="098658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0</a:t>
            </a:r>
            <a:r>
              <a:rPr lang="en" sz="105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; i &lt; </a:t>
            </a:r>
            <a:r>
              <a:rPr lang="en" sz="1050">
                <a:solidFill>
                  <a:srgbClr val="098658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3</a:t>
            </a:r>
            <a:r>
              <a:rPr lang="en" sz="105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; </a:t>
            </a:r>
            <a:r>
              <a:rPr lang="en" sz="105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i++)</a:t>
            </a:r>
            <a:endParaRPr sz="1050"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5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b="1" lang="en" sz="1050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pid_t</a:t>
            </a:r>
            <a:r>
              <a:rPr b="1" lang="en" sz="105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fork_ret = fork();</a:t>
            </a:r>
            <a:endParaRPr b="1" sz="1050"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5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</a:t>
            </a:r>
            <a:r>
              <a:rPr lang="en" sz="1050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return</a:t>
            </a:r>
            <a:r>
              <a:rPr lang="en" sz="105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</a:t>
            </a:r>
            <a:r>
              <a:rPr lang="en" sz="1050">
                <a:solidFill>
                  <a:srgbClr val="098658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0</a:t>
            </a:r>
            <a:r>
              <a:rPr lang="en" sz="105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;</a:t>
            </a:r>
            <a:endParaRPr sz="1050"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5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}</a:t>
            </a:r>
            <a:endParaRPr sz="1050"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198" name="Google Shape;198;p32"/>
          <p:cNvSpPr txBox="1"/>
          <p:nvPr>
            <p:ph idx="2" type="body"/>
          </p:nvPr>
        </p:nvSpPr>
        <p:spPr>
          <a:xfrm>
            <a:off x="4663325" y="822963"/>
            <a:ext cx="4297800" cy="4206300"/>
          </a:xfrm>
          <a:prstGeom prst="rect">
            <a:avLst/>
          </a:prstGeom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SzPts val="1000"/>
              <a:buAutoNum type="arabicPeriod"/>
            </a:pPr>
            <a:r>
              <a:rPr lang="en"/>
              <a:t>How many new processes (not including the original process) are created when the following program is run? Assume all 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fork</a:t>
            </a:r>
            <a:r>
              <a:rPr lang="en"/>
              <a:t> calls succeed.</a:t>
            </a:r>
            <a:endParaRPr/>
          </a:p>
        </p:txBody>
      </p:sp>
      <p:sp>
        <p:nvSpPr>
          <p:cNvPr id="199" name="Google Shape;199;p32"/>
          <p:cNvSpPr txBox="1"/>
          <p:nvPr>
            <p:ph type="title"/>
          </p:nvPr>
        </p:nvSpPr>
        <p:spPr>
          <a:xfrm>
            <a:off x="182850" y="114300"/>
            <a:ext cx="8778300" cy="457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Fork and Friends</a:t>
            </a:r>
            <a:endParaRPr/>
          </a:p>
        </p:txBody>
      </p:sp>
      <p:graphicFrame>
        <p:nvGraphicFramePr>
          <p:cNvPr id="200" name="Google Shape;200;p32"/>
          <p:cNvGraphicFramePr/>
          <p:nvPr/>
        </p:nvGraphicFramePr>
        <p:xfrm>
          <a:off x="182850" y="32971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{E1231EBA-52F4-4CE2-A2E0-0240E2B097AF}</a:tableStyleId>
              </a:tblPr>
              <a:tblGrid>
                <a:gridCol w="754750"/>
                <a:gridCol w="754750"/>
              </a:tblGrid>
              <a:tr h="152400">
                <a:tc gridSpan="2"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Original Process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FE2F3"/>
                    </a:solidFill>
                  </a:tcPr>
                </a:tc>
                <a:tc hMerge="1"/>
              </a:tr>
              <a:tr h="15240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i</a:t>
                      </a:r>
                      <a:endParaRPr sz="1000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CEADB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0</a:t>
                      </a:r>
                      <a:endParaRPr sz="1000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CEADB"/>
                    </a:solidFill>
                  </a:tcPr>
                </a:tc>
              </a:tr>
              <a:tr h="15240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fork_ret</a:t>
                      </a:r>
                      <a:endParaRPr sz="1000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CEADB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8</a:t>
                      </a:r>
                      <a:endParaRPr sz="1000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CEADB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01" name="Google Shape;201;p32"/>
          <p:cNvGraphicFramePr/>
          <p:nvPr/>
        </p:nvGraphicFramePr>
        <p:xfrm>
          <a:off x="2605783" y="23145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{E1231EBA-52F4-4CE2-A2E0-0240E2B097AF}</a:tableStyleId>
              </a:tblPr>
              <a:tblGrid>
                <a:gridCol w="754750"/>
                <a:gridCol w="754750"/>
              </a:tblGrid>
              <a:tr h="152400">
                <a:tc gridSpan="2"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Process 8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</a:tr>
              <a:tr h="15240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i</a:t>
                      </a:r>
                      <a:endParaRPr sz="1000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CEADB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0</a:t>
                      </a:r>
                      <a:endParaRPr sz="1000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CEADB"/>
                    </a:solidFill>
                  </a:tcPr>
                </a:tc>
              </a:tr>
              <a:tr h="15240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fork_ret</a:t>
                      </a:r>
                      <a:endParaRPr sz="1000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CEADB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0</a:t>
                      </a:r>
                      <a:endParaRPr sz="1000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CEADB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5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33"/>
          <p:cNvSpPr txBox="1"/>
          <p:nvPr>
            <p:ph idx="1" type="body"/>
          </p:nvPr>
        </p:nvSpPr>
        <p:spPr>
          <a:xfrm>
            <a:off x="182850" y="822963"/>
            <a:ext cx="4297800" cy="4206300"/>
          </a:xfrm>
          <a:prstGeom prst="rect">
            <a:avLst/>
          </a:prstGeom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50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int</a:t>
            </a:r>
            <a:r>
              <a:rPr lang="en" sz="105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main(</a:t>
            </a:r>
            <a:r>
              <a:rPr lang="en" sz="1050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void</a:t>
            </a:r>
            <a:r>
              <a:rPr lang="en" sz="105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) {</a:t>
            </a:r>
            <a:endParaRPr sz="1050"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5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</a:t>
            </a:r>
            <a:r>
              <a:rPr b="1" lang="en" sz="1050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for</a:t>
            </a:r>
            <a:r>
              <a:rPr b="1" lang="en" sz="105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(</a:t>
            </a:r>
            <a:r>
              <a:rPr b="1" lang="en" sz="1050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int</a:t>
            </a:r>
            <a:r>
              <a:rPr b="1" lang="en" sz="105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i = </a:t>
            </a:r>
            <a:r>
              <a:rPr b="1" lang="en" sz="1050">
                <a:solidFill>
                  <a:srgbClr val="098658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0</a:t>
            </a:r>
            <a:r>
              <a:rPr b="1" lang="en" sz="105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; i &lt; </a:t>
            </a:r>
            <a:r>
              <a:rPr b="1" lang="en" sz="1050">
                <a:solidFill>
                  <a:srgbClr val="098658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3</a:t>
            </a:r>
            <a:r>
              <a:rPr b="1" lang="en" sz="105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; i++)</a:t>
            </a:r>
            <a:endParaRPr b="1" sz="1050"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5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 sz="1050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pid_t</a:t>
            </a:r>
            <a:r>
              <a:rPr lang="en" sz="105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fork_ret = fork();</a:t>
            </a:r>
            <a:endParaRPr sz="1050"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5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</a:t>
            </a:r>
            <a:r>
              <a:rPr lang="en" sz="1050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return</a:t>
            </a:r>
            <a:r>
              <a:rPr lang="en" sz="105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</a:t>
            </a:r>
            <a:r>
              <a:rPr lang="en" sz="1050">
                <a:solidFill>
                  <a:srgbClr val="098658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0</a:t>
            </a:r>
            <a:r>
              <a:rPr lang="en" sz="105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;</a:t>
            </a:r>
            <a:endParaRPr sz="1050"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5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}</a:t>
            </a:r>
            <a:endParaRPr sz="1050"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207" name="Google Shape;207;p33"/>
          <p:cNvSpPr txBox="1"/>
          <p:nvPr>
            <p:ph idx="2" type="body"/>
          </p:nvPr>
        </p:nvSpPr>
        <p:spPr>
          <a:xfrm>
            <a:off x="4663325" y="822963"/>
            <a:ext cx="4297800" cy="4206300"/>
          </a:xfrm>
          <a:prstGeom prst="rect">
            <a:avLst/>
          </a:prstGeom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SzPts val="1000"/>
              <a:buAutoNum type="arabicPeriod"/>
            </a:pPr>
            <a:r>
              <a:rPr lang="en"/>
              <a:t>How many new processes (not including the original process) are created when the following program is run? Assume all 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fork</a:t>
            </a:r>
            <a:r>
              <a:rPr lang="en"/>
              <a:t> calls succeed.</a:t>
            </a:r>
            <a:endParaRPr/>
          </a:p>
        </p:txBody>
      </p:sp>
      <p:sp>
        <p:nvSpPr>
          <p:cNvPr id="208" name="Google Shape;208;p33"/>
          <p:cNvSpPr txBox="1"/>
          <p:nvPr>
            <p:ph type="title"/>
          </p:nvPr>
        </p:nvSpPr>
        <p:spPr>
          <a:xfrm>
            <a:off x="182850" y="114300"/>
            <a:ext cx="8778300" cy="457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Fork and Friends</a:t>
            </a:r>
            <a:endParaRPr/>
          </a:p>
        </p:txBody>
      </p:sp>
      <p:graphicFrame>
        <p:nvGraphicFramePr>
          <p:cNvPr id="209" name="Google Shape;209;p33"/>
          <p:cNvGraphicFramePr/>
          <p:nvPr/>
        </p:nvGraphicFramePr>
        <p:xfrm>
          <a:off x="182850" y="32971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{E1231EBA-52F4-4CE2-A2E0-0240E2B097AF}</a:tableStyleId>
              </a:tblPr>
              <a:tblGrid>
                <a:gridCol w="754750"/>
                <a:gridCol w="754750"/>
              </a:tblGrid>
              <a:tr h="152400">
                <a:tc gridSpan="2"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Original Process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</a:tr>
              <a:tr h="15240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i</a:t>
                      </a:r>
                      <a:endParaRPr sz="1000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CEADB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0</a:t>
                      </a:r>
                      <a:endParaRPr sz="1000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CEADB"/>
                    </a:solidFill>
                  </a:tcPr>
                </a:tc>
              </a:tr>
              <a:tr h="15240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fork_ret</a:t>
                      </a:r>
                      <a:endParaRPr sz="1000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CEADB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8</a:t>
                      </a:r>
                      <a:endParaRPr sz="1000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CEADB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10" name="Google Shape;210;p33"/>
          <p:cNvGraphicFramePr/>
          <p:nvPr/>
        </p:nvGraphicFramePr>
        <p:xfrm>
          <a:off x="2605783" y="23145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{E1231EBA-52F4-4CE2-A2E0-0240E2B097AF}</a:tableStyleId>
              </a:tblPr>
              <a:tblGrid>
                <a:gridCol w="754750"/>
                <a:gridCol w="754750"/>
              </a:tblGrid>
              <a:tr h="152400">
                <a:tc gridSpan="2"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Process 8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FE2F3"/>
                    </a:solidFill>
                  </a:tcPr>
                </a:tc>
                <a:tc hMerge="1"/>
              </a:tr>
              <a:tr h="15240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i</a:t>
                      </a:r>
                      <a:endParaRPr sz="1000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CEADB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1</a:t>
                      </a:r>
                      <a:endParaRPr sz="1000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CEADB"/>
                    </a:solidFill>
                  </a:tcPr>
                </a:tc>
              </a:tr>
              <a:tr h="15240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fork_ret</a:t>
                      </a:r>
                      <a:endParaRPr sz="1000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CEADB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0</a:t>
                      </a:r>
                      <a:endParaRPr sz="1000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CEADB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4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34"/>
          <p:cNvSpPr txBox="1"/>
          <p:nvPr>
            <p:ph idx="1" type="body"/>
          </p:nvPr>
        </p:nvSpPr>
        <p:spPr>
          <a:xfrm>
            <a:off x="182850" y="822963"/>
            <a:ext cx="4297800" cy="4206300"/>
          </a:xfrm>
          <a:prstGeom prst="rect">
            <a:avLst/>
          </a:prstGeom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50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int</a:t>
            </a:r>
            <a:r>
              <a:rPr lang="en" sz="105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main(</a:t>
            </a:r>
            <a:r>
              <a:rPr lang="en" sz="1050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void</a:t>
            </a:r>
            <a:r>
              <a:rPr lang="en" sz="105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) {</a:t>
            </a:r>
            <a:endParaRPr sz="1050"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5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</a:t>
            </a:r>
            <a:r>
              <a:rPr lang="en" sz="1050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for</a:t>
            </a:r>
            <a:r>
              <a:rPr lang="en" sz="105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(</a:t>
            </a:r>
            <a:r>
              <a:rPr lang="en" sz="1050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int</a:t>
            </a:r>
            <a:r>
              <a:rPr lang="en" sz="105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i = </a:t>
            </a:r>
            <a:r>
              <a:rPr lang="en" sz="1050">
                <a:solidFill>
                  <a:srgbClr val="098658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0</a:t>
            </a:r>
            <a:r>
              <a:rPr lang="en" sz="105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; i &lt; </a:t>
            </a:r>
            <a:r>
              <a:rPr lang="en" sz="1050">
                <a:solidFill>
                  <a:srgbClr val="098658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3</a:t>
            </a:r>
            <a:r>
              <a:rPr lang="en" sz="105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; i++)</a:t>
            </a:r>
            <a:endParaRPr sz="1050"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5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b="1" lang="en" sz="1050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pid_t</a:t>
            </a:r>
            <a:r>
              <a:rPr b="1" lang="en" sz="105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fork_ret = fork();</a:t>
            </a:r>
            <a:endParaRPr b="1" sz="1050"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5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</a:t>
            </a:r>
            <a:r>
              <a:rPr lang="en" sz="1050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return</a:t>
            </a:r>
            <a:r>
              <a:rPr lang="en" sz="105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</a:t>
            </a:r>
            <a:r>
              <a:rPr lang="en" sz="1050">
                <a:solidFill>
                  <a:srgbClr val="098658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0</a:t>
            </a:r>
            <a:r>
              <a:rPr lang="en" sz="105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;</a:t>
            </a:r>
            <a:endParaRPr sz="1050"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5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}</a:t>
            </a:r>
            <a:endParaRPr sz="1050"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216" name="Google Shape;216;p34"/>
          <p:cNvSpPr txBox="1"/>
          <p:nvPr>
            <p:ph idx="2" type="body"/>
          </p:nvPr>
        </p:nvSpPr>
        <p:spPr>
          <a:xfrm>
            <a:off x="4663325" y="822963"/>
            <a:ext cx="4297800" cy="4206300"/>
          </a:xfrm>
          <a:prstGeom prst="rect">
            <a:avLst/>
          </a:prstGeom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SzPts val="1000"/>
              <a:buAutoNum type="arabicPeriod"/>
            </a:pPr>
            <a:r>
              <a:rPr lang="en"/>
              <a:t>How many new processes (not including the original process) are created when the following program is run? Assume all 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fork</a:t>
            </a:r>
            <a:r>
              <a:rPr lang="en"/>
              <a:t> calls succeed.</a:t>
            </a:r>
            <a:endParaRPr/>
          </a:p>
        </p:txBody>
      </p:sp>
      <p:sp>
        <p:nvSpPr>
          <p:cNvPr id="217" name="Google Shape;217;p34"/>
          <p:cNvSpPr txBox="1"/>
          <p:nvPr>
            <p:ph type="title"/>
          </p:nvPr>
        </p:nvSpPr>
        <p:spPr>
          <a:xfrm>
            <a:off x="182850" y="114300"/>
            <a:ext cx="8778300" cy="457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Fork and Friends</a:t>
            </a:r>
            <a:endParaRPr/>
          </a:p>
        </p:txBody>
      </p:sp>
      <p:graphicFrame>
        <p:nvGraphicFramePr>
          <p:cNvPr id="218" name="Google Shape;218;p34"/>
          <p:cNvGraphicFramePr/>
          <p:nvPr/>
        </p:nvGraphicFramePr>
        <p:xfrm>
          <a:off x="182850" y="32971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{E1231EBA-52F4-4CE2-A2E0-0240E2B097AF}</a:tableStyleId>
              </a:tblPr>
              <a:tblGrid>
                <a:gridCol w="754750"/>
                <a:gridCol w="754750"/>
              </a:tblGrid>
              <a:tr h="152400">
                <a:tc gridSpan="2"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Original Process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</a:tr>
              <a:tr h="15240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i</a:t>
                      </a:r>
                      <a:endParaRPr sz="1000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CEADB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0</a:t>
                      </a:r>
                      <a:endParaRPr sz="1000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CEADB"/>
                    </a:solidFill>
                  </a:tcPr>
                </a:tc>
              </a:tr>
              <a:tr h="15240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fork_ret</a:t>
                      </a:r>
                      <a:endParaRPr sz="1000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CEADB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8</a:t>
                      </a:r>
                      <a:endParaRPr sz="1000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CEADB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19" name="Google Shape;219;p34"/>
          <p:cNvGraphicFramePr/>
          <p:nvPr/>
        </p:nvGraphicFramePr>
        <p:xfrm>
          <a:off x="2605775" y="23145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{E1231EBA-52F4-4CE2-A2E0-0240E2B097AF}</a:tableStyleId>
              </a:tblPr>
              <a:tblGrid>
                <a:gridCol w="754750"/>
                <a:gridCol w="754750"/>
              </a:tblGrid>
              <a:tr h="152400">
                <a:tc gridSpan="2"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Process 8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FE2F3"/>
                    </a:solidFill>
                  </a:tcPr>
                </a:tc>
                <a:tc hMerge="1"/>
              </a:tr>
              <a:tr h="15240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i</a:t>
                      </a:r>
                      <a:endParaRPr sz="1000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CEADB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1</a:t>
                      </a:r>
                      <a:endParaRPr sz="1000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CEADB"/>
                    </a:solidFill>
                  </a:tcPr>
                </a:tc>
              </a:tr>
              <a:tr h="15240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fork_ret</a:t>
                      </a:r>
                      <a:endParaRPr sz="1000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CEADB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23</a:t>
                      </a:r>
                      <a:endParaRPr sz="1000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CEADB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20" name="Google Shape;220;p34"/>
          <p:cNvGraphicFramePr/>
          <p:nvPr/>
        </p:nvGraphicFramePr>
        <p:xfrm>
          <a:off x="5028700" y="19865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{E1231EBA-52F4-4CE2-A2E0-0240E2B097AF}</a:tableStyleId>
              </a:tblPr>
              <a:tblGrid>
                <a:gridCol w="754750"/>
                <a:gridCol w="754750"/>
              </a:tblGrid>
              <a:tr h="152400">
                <a:tc gridSpan="2"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Process 23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</a:tr>
              <a:tr h="15240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i</a:t>
                      </a:r>
                      <a:endParaRPr sz="1000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CEADB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1</a:t>
                      </a:r>
                      <a:endParaRPr sz="1000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CEADB"/>
                    </a:solidFill>
                  </a:tcPr>
                </a:tc>
              </a:tr>
              <a:tr h="15240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fork_ret</a:t>
                      </a:r>
                      <a:endParaRPr sz="1000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CEADB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0</a:t>
                      </a:r>
                      <a:endParaRPr sz="1000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CEADB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4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p35"/>
          <p:cNvSpPr txBox="1"/>
          <p:nvPr>
            <p:ph idx="1" type="body"/>
          </p:nvPr>
        </p:nvSpPr>
        <p:spPr>
          <a:xfrm>
            <a:off x="182850" y="822963"/>
            <a:ext cx="4297800" cy="4206300"/>
          </a:xfrm>
          <a:prstGeom prst="rect">
            <a:avLst/>
          </a:prstGeom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50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int</a:t>
            </a:r>
            <a:r>
              <a:rPr lang="en" sz="105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main(</a:t>
            </a:r>
            <a:r>
              <a:rPr lang="en" sz="1050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void</a:t>
            </a:r>
            <a:r>
              <a:rPr lang="en" sz="105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) {</a:t>
            </a:r>
            <a:endParaRPr sz="1050"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5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</a:t>
            </a:r>
            <a:r>
              <a:rPr b="1" lang="en" sz="1050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for</a:t>
            </a:r>
            <a:r>
              <a:rPr b="1" lang="en" sz="105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(</a:t>
            </a:r>
            <a:r>
              <a:rPr b="1" lang="en" sz="1050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int</a:t>
            </a:r>
            <a:r>
              <a:rPr b="1" lang="en" sz="105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i = </a:t>
            </a:r>
            <a:r>
              <a:rPr b="1" lang="en" sz="1050">
                <a:solidFill>
                  <a:srgbClr val="098658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0</a:t>
            </a:r>
            <a:r>
              <a:rPr b="1" lang="en" sz="105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; i &lt; </a:t>
            </a:r>
            <a:r>
              <a:rPr b="1" lang="en" sz="1050">
                <a:solidFill>
                  <a:srgbClr val="098658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3</a:t>
            </a:r>
            <a:r>
              <a:rPr b="1" lang="en" sz="105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; i++)</a:t>
            </a:r>
            <a:endParaRPr b="1" sz="1050"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5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 sz="1050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pid_t</a:t>
            </a:r>
            <a:r>
              <a:rPr lang="en" sz="105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fork_ret = fork();</a:t>
            </a:r>
            <a:endParaRPr sz="1050"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5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</a:t>
            </a:r>
            <a:r>
              <a:rPr lang="en" sz="1050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return</a:t>
            </a:r>
            <a:r>
              <a:rPr lang="en" sz="105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</a:t>
            </a:r>
            <a:r>
              <a:rPr lang="en" sz="1050">
                <a:solidFill>
                  <a:srgbClr val="098658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0</a:t>
            </a:r>
            <a:r>
              <a:rPr lang="en" sz="105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;</a:t>
            </a:r>
            <a:endParaRPr sz="1050"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5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}</a:t>
            </a:r>
            <a:endParaRPr sz="1050"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226" name="Google Shape;226;p35"/>
          <p:cNvSpPr txBox="1"/>
          <p:nvPr>
            <p:ph idx="2" type="body"/>
          </p:nvPr>
        </p:nvSpPr>
        <p:spPr>
          <a:xfrm>
            <a:off x="4663325" y="822963"/>
            <a:ext cx="4297800" cy="4206300"/>
          </a:xfrm>
          <a:prstGeom prst="rect">
            <a:avLst/>
          </a:prstGeom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SzPts val="1000"/>
              <a:buAutoNum type="arabicPeriod"/>
            </a:pPr>
            <a:r>
              <a:rPr lang="en"/>
              <a:t>How many new processes (not including the original process) are created when the following program is run? Assume all 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fork</a:t>
            </a:r>
            <a:r>
              <a:rPr lang="en"/>
              <a:t> calls succeed.</a:t>
            </a:r>
            <a:endParaRPr/>
          </a:p>
        </p:txBody>
      </p:sp>
      <p:sp>
        <p:nvSpPr>
          <p:cNvPr id="227" name="Google Shape;227;p35"/>
          <p:cNvSpPr txBox="1"/>
          <p:nvPr>
            <p:ph type="title"/>
          </p:nvPr>
        </p:nvSpPr>
        <p:spPr>
          <a:xfrm>
            <a:off x="182850" y="114300"/>
            <a:ext cx="8778300" cy="457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Fork and Friends</a:t>
            </a:r>
            <a:endParaRPr/>
          </a:p>
        </p:txBody>
      </p:sp>
      <p:graphicFrame>
        <p:nvGraphicFramePr>
          <p:cNvPr id="228" name="Google Shape;228;p35"/>
          <p:cNvGraphicFramePr/>
          <p:nvPr/>
        </p:nvGraphicFramePr>
        <p:xfrm>
          <a:off x="182850" y="32971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{E1231EBA-52F4-4CE2-A2E0-0240E2B097AF}</a:tableStyleId>
              </a:tblPr>
              <a:tblGrid>
                <a:gridCol w="754750"/>
                <a:gridCol w="754750"/>
              </a:tblGrid>
              <a:tr h="152400">
                <a:tc gridSpan="2"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Original Process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</a:tr>
              <a:tr h="15240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i</a:t>
                      </a:r>
                      <a:endParaRPr sz="1000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CEADB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0</a:t>
                      </a:r>
                      <a:endParaRPr sz="1000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CEADB"/>
                    </a:solidFill>
                  </a:tcPr>
                </a:tc>
              </a:tr>
              <a:tr h="15240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fork_ret</a:t>
                      </a:r>
                      <a:endParaRPr sz="1000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CEADB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8</a:t>
                      </a:r>
                      <a:endParaRPr sz="1000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CEADB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29" name="Google Shape;229;p35"/>
          <p:cNvGraphicFramePr/>
          <p:nvPr/>
        </p:nvGraphicFramePr>
        <p:xfrm>
          <a:off x="2605775" y="23145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{E1231EBA-52F4-4CE2-A2E0-0240E2B097AF}</a:tableStyleId>
              </a:tblPr>
              <a:tblGrid>
                <a:gridCol w="754750"/>
                <a:gridCol w="754750"/>
              </a:tblGrid>
              <a:tr h="152400">
                <a:tc gridSpan="2"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Process 8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</a:tr>
              <a:tr h="15240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i</a:t>
                      </a:r>
                      <a:endParaRPr sz="1000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CEADB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1</a:t>
                      </a:r>
                      <a:endParaRPr sz="1000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CEADB"/>
                    </a:solidFill>
                  </a:tcPr>
                </a:tc>
              </a:tr>
              <a:tr h="15240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fork_ret</a:t>
                      </a:r>
                      <a:endParaRPr sz="1000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CEADB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23</a:t>
                      </a:r>
                      <a:endParaRPr sz="1000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CEADB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30" name="Google Shape;230;p35"/>
          <p:cNvGraphicFramePr/>
          <p:nvPr/>
        </p:nvGraphicFramePr>
        <p:xfrm>
          <a:off x="5028700" y="19865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{E1231EBA-52F4-4CE2-A2E0-0240E2B097AF}</a:tableStyleId>
              </a:tblPr>
              <a:tblGrid>
                <a:gridCol w="754750"/>
                <a:gridCol w="754750"/>
              </a:tblGrid>
              <a:tr h="152400">
                <a:tc gridSpan="2"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Process 23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FE2F3"/>
                    </a:solidFill>
                  </a:tcPr>
                </a:tc>
                <a:tc hMerge="1"/>
              </a:tr>
              <a:tr h="15240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i</a:t>
                      </a:r>
                      <a:endParaRPr sz="1000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CEADB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2</a:t>
                      </a:r>
                      <a:endParaRPr sz="1000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CEADB"/>
                    </a:solidFill>
                  </a:tcPr>
                </a:tc>
              </a:tr>
              <a:tr h="15240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fork_ret</a:t>
                      </a:r>
                      <a:endParaRPr sz="1000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CEADB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0</a:t>
                      </a:r>
                      <a:endParaRPr sz="1000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CEADB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4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p36"/>
          <p:cNvSpPr txBox="1"/>
          <p:nvPr>
            <p:ph idx="1" type="body"/>
          </p:nvPr>
        </p:nvSpPr>
        <p:spPr>
          <a:xfrm>
            <a:off x="182850" y="822963"/>
            <a:ext cx="4297800" cy="4206300"/>
          </a:xfrm>
          <a:prstGeom prst="rect">
            <a:avLst/>
          </a:prstGeom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50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int</a:t>
            </a:r>
            <a:r>
              <a:rPr lang="en" sz="105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main(</a:t>
            </a:r>
            <a:r>
              <a:rPr lang="en" sz="1050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void</a:t>
            </a:r>
            <a:r>
              <a:rPr lang="en" sz="105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) {</a:t>
            </a:r>
            <a:endParaRPr sz="1050"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5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</a:t>
            </a:r>
            <a:r>
              <a:rPr lang="en" sz="1050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for</a:t>
            </a:r>
            <a:r>
              <a:rPr lang="en" sz="105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(</a:t>
            </a:r>
            <a:r>
              <a:rPr lang="en" sz="1050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int</a:t>
            </a:r>
            <a:r>
              <a:rPr lang="en" sz="105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i = </a:t>
            </a:r>
            <a:r>
              <a:rPr lang="en" sz="1050">
                <a:solidFill>
                  <a:srgbClr val="098658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0</a:t>
            </a:r>
            <a:r>
              <a:rPr lang="en" sz="105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; i &lt; </a:t>
            </a:r>
            <a:r>
              <a:rPr lang="en" sz="1050">
                <a:solidFill>
                  <a:srgbClr val="098658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3</a:t>
            </a:r>
            <a:r>
              <a:rPr lang="en" sz="105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; i++)</a:t>
            </a:r>
            <a:endParaRPr sz="1050"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5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b="1" lang="en" sz="1050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pid_t</a:t>
            </a:r>
            <a:r>
              <a:rPr b="1" lang="en" sz="105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fork_ret = fork();</a:t>
            </a:r>
            <a:endParaRPr b="1" sz="1050"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5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</a:t>
            </a:r>
            <a:r>
              <a:rPr lang="en" sz="1050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return</a:t>
            </a:r>
            <a:r>
              <a:rPr lang="en" sz="105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</a:t>
            </a:r>
            <a:r>
              <a:rPr lang="en" sz="1050">
                <a:solidFill>
                  <a:srgbClr val="098658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0</a:t>
            </a:r>
            <a:r>
              <a:rPr lang="en" sz="105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;</a:t>
            </a:r>
            <a:endParaRPr sz="1050"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5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}</a:t>
            </a:r>
            <a:endParaRPr sz="1050"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236" name="Google Shape;236;p36"/>
          <p:cNvSpPr txBox="1"/>
          <p:nvPr>
            <p:ph idx="2" type="body"/>
          </p:nvPr>
        </p:nvSpPr>
        <p:spPr>
          <a:xfrm>
            <a:off x="4663325" y="822963"/>
            <a:ext cx="4297800" cy="4206300"/>
          </a:xfrm>
          <a:prstGeom prst="rect">
            <a:avLst/>
          </a:prstGeom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SzPts val="1000"/>
              <a:buAutoNum type="arabicPeriod"/>
            </a:pPr>
            <a:r>
              <a:rPr lang="en"/>
              <a:t>How many new processes (not including the original process) are created when the following program is run? Assume all 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fork</a:t>
            </a:r>
            <a:r>
              <a:rPr lang="en"/>
              <a:t> calls succeed.</a:t>
            </a:r>
            <a:endParaRPr/>
          </a:p>
        </p:txBody>
      </p:sp>
      <p:sp>
        <p:nvSpPr>
          <p:cNvPr id="237" name="Google Shape;237;p36"/>
          <p:cNvSpPr txBox="1"/>
          <p:nvPr>
            <p:ph type="title"/>
          </p:nvPr>
        </p:nvSpPr>
        <p:spPr>
          <a:xfrm>
            <a:off x="182850" y="114300"/>
            <a:ext cx="8778300" cy="457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Fork and Friends</a:t>
            </a:r>
            <a:endParaRPr/>
          </a:p>
        </p:txBody>
      </p:sp>
      <p:graphicFrame>
        <p:nvGraphicFramePr>
          <p:cNvPr id="238" name="Google Shape;238;p36"/>
          <p:cNvGraphicFramePr/>
          <p:nvPr/>
        </p:nvGraphicFramePr>
        <p:xfrm>
          <a:off x="182850" y="32971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{E1231EBA-52F4-4CE2-A2E0-0240E2B097AF}</a:tableStyleId>
              </a:tblPr>
              <a:tblGrid>
                <a:gridCol w="754750"/>
                <a:gridCol w="754750"/>
              </a:tblGrid>
              <a:tr h="152400">
                <a:tc gridSpan="2"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Original Process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</a:tr>
              <a:tr h="15240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i</a:t>
                      </a:r>
                      <a:endParaRPr sz="1000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CEADB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0</a:t>
                      </a:r>
                      <a:endParaRPr sz="1000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CEADB"/>
                    </a:solidFill>
                  </a:tcPr>
                </a:tc>
              </a:tr>
              <a:tr h="15240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fork_ret</a:t>
                      </a:r>
                      <a:endParaRPr sz="1000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CEADB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8</a:t>
                      </a:r>
                      <a:endParaRPr sz="1000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CEADB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39" name="Google Shape;239;p36"/>
          <p:cNvGraphicFramePr/>
          <p:nvPr/>
        </p:nvGraphicFramePr>
        <p:xfrm>
          <a:off x="2605775" y="23145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{E1231EBA-52F4-4CE2-A2E0-0240E2B097AF}</a:tableStyleId>
              </a:tblPr>
              <a:tblGrid>
                <a:gridCol w="754750"/>
                <a:gridCol w="754750"/>
              </a:tblGrid>
              <a:tr h="152400">
                <a:tc gridSpan="2"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Process 8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</a:tr>
              <a:tr h="15240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i</a:t>
                      </a:r>
                      <a:endParaRPr sz="1000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CEADB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1</a:t>
                      </a:r>
                      <a:endParaRPr sz="1000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CEADB"/>
                    </a:solidFill>
                  </a:tcPr>
                </a:tc>
              </a:tr>
              <a:tr h="15240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fork_ret</a:t>
                      </a:r>
                      <a:endParaRPr sz="1000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CEADB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23</a:t>
                      </a:r>
                      <a:endParaRPr sz="1000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CEADB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40" name="Google Shape;240;p36"/>
          <p:cNvGraphicFramePr/>
          <p:nvPr/>
        </p:nvGraphicFramePr>
        <p:xfrm>
          <a:off x="5028700" y="19865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{E1231EBA-52F4-4CE2-A2E0-0240E2B097AF}</a:tableStyleId>
              </a:tblPr>
              <a:tblGrid>
                <a:gridCol w="754750"/>
                <a:gridCol w="754750"/>
              </a:tblGrid>
              <a:tr h="152400">
                <a:tc gridSpan="2"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Process 23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FE2F3"/>
                    </a:solidFill>
                  </a:tcPr>
                </a:tc>
                <a:tc hMerge="1"/>
              </a:tr>
              <a:tr h="15240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i</a:t>
                      </a:r>
                      <a:endParaRPr sz="1000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CEADB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2</a:t>
                      </a:r>
                      <a:endParaRPr sz="1000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CEADB"/>
                    </a:solidFill>
                  </a:tcPr>
                </a:tc>
              </a:tr>
              <a:tr h="15240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fork_ret</a:t>
                      </a:r>
                      <a:endParaRPr sz="1000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CEADB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25</a:t>
                      </a:r>
                      <a:endParaRPr sz="1000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CEADB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41" name="Google Shape;241;p36"/>
          <p:cNvGraphicFramePr/>
          <p:nvPr/>
        </p:nvGraphicFramePr>
        <p:xfrm>
          <a:off x="7451625" y="19865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{E1231EBA-52F4-4CE2-A2E0-0240E2B097AF}</a:tableStyleId>
              </a:tblPr>
              <a:tblGrid>
                <a:gridCol w="754750"/>
                <a:gridCol w="754750"/>
              </a:tblGrid>
              <a:tr h="152400">
                <a:tc gridSpan="2"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Process 25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</a:tr>
              <a:tr h="15240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i</a:t>
                      </a:r>
                      <a:endParaRPr sz="1000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CEADB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2</a:t>
                      </a:r>
                      <a:endParaRPr sz="1000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CEADB"/>
                    </a:solidFill>
                  </a:tcPr>
                </a:tc>
              </a:tr>
              <a:tr h="15240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fork_ret</a:t>
                      </a:r>
                      <a:endParaRPr sz="1000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CEADB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0</a:t>
                      </a:r>
                      <a:endParaRPr sz="1000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CEADB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5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p37"/>
          <p:cNvSpPr txBox="1"/>
          <p:nvPr>
            <p:ph idx="1" type="body"/>
          </p:nvPr>
        </p:nvSpPr>
        <p:spPr>
          <a:xfrm>
            <a:off x="182850" y="822963"/>
            <a:ext cx="4297800" cy="4206300"/>
          </a:xfrm>
          <a:prstGeom prst="rect">
            <a:avLst/>
          </a:prstGeom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50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int</a:t>
            </a:r>
            <a:r>
              <a:rPr lang="en" sz="105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main(</a:t>
            </a:r>
            <a:r>
              <a:rPr lang="en" sz="1050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void</a:t>
            </a:r>
            <a:r>
              <a:rPr lang="en" sz="105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) {</a:t>
            </a:r>
            <a:endParaRPr sz="1050"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5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</a:t>
            </a:r>
            <a:r>
              <a:rPr b="1" lang="en" sz="1050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for</a:t>
            </a:r>
            <a:r>
              <a:rPr b="1" lang="en" sz="105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(</a:t>
            </a:r>
            <a:r>
              <a:rPr b="1" lang="en" sz="1050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int</a:t>
            </a:r>
            <a:r>
              <a:rPr b="1" lang="en" sz="105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i = </a:t>
            </a:r>
            <a:r>
              <a:rPr b="1" lang="en" sz="1050">
                <a:solidFill>
                  <a:srgbClr val="098658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0</a:t>
            </a:r>
            <a:r>
              <a:rPr b="1" lang="en" sz="105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; i &lt; </a:t>
            </a:r>
            <a:r>
              <a:rPr b="1" lang="en" sz="1050">
                <a:solidFill>
                  <a:srgbClr val="098658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3</a:t>
            </a:r>
            <a:r>
              <a:rPr b="1" lang="en" sz="105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; i++)</a:t>
            </a:r>
            <a:endParaRPr b="1" sz="1050"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5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 sz="1050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pid_t</a:t>
            </a:r>
            <a:r>
              <a:rPr lang="en" sz="105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fork_ret = fork();</a:t>
            </a:r>
            <a:endParaRPr sz="1050"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5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</a:t>
            </a:r>
            <a:r>
              <a:rPr lang="en" sz="1050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return</a:t>
            </a:r>
            <a:r>
              <a:rPr lang="en" sz="105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</a:t>
            </a:r>
            <a:r>
              <a:rPr lang="en" sz="1050">
                <a:solidFill>
                  <a:srgbClr val="098658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0</a:t>
            </a:r>
            <a:r>
              <a:rPr lang="en" sz="105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;</a:t>
            </a:r>
            <a:endParaRPr sz="1050"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5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}</a:t>
            </a:r>
            <a:endParaRPr sz="1050"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247" name="Google Shape;247;p37"/>
          <p:cNvSpPr txBox="1"/>
          <p:nvPr>
            <p:ph idx="2" type="body"/>
          </p:nvPr>
        </p:nvSpPr>
        <p:spPr>
          <a:xfrm>
            <a:off x="4663325" y="822963"/>
            <a:ext cx="4297800" cy="4206300"/>
          </a:xfrm>
          <a:prstGeom prst="rect">
            <a:avLst/>
          </a:prstGeom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SzPts val="1000"/>
              <a:buAutoNum type="arabicPeriod"/>
            </a:pPr>
            <a:r>
              <a:rPr lang="en"/>
              <a:t>How many new processes (not including the original process) are created when the following program is run? Assume all 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fork</a:t>
            </a:r>
            <a:r>
              <a:rPr lang="en"/>
              <a:t> calls succeed.</a:t>
            </a:r>
            <a:endParaRPr/>
          </a:p>
        </p:txBody>
      </p:sp>
      <p:sp>
        <p:nvSpPr>
          <p:cNvPr id="248" name="Google Shape;248;p37"/>
          <p:cNvSpPr txBox="1"/>
          <p:nvPr>
            <p:ph type="title"/>
          </p:nvPr>
        </p:nvSpPr>
        <p:spPr>
          <a:xfrm>
            <a:off x="182850" y="114300"/>
            <a:ext cx="8778300" cy="457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Fork and Friends</a:t>
            </a:r>
            <a:endParaRPr/>
          </a:p>
        </p:txBody>
      </p:sp>
      <p:graphicFrame>
        <p:nvGraphicFramePr>
          <p:cNvPr id="249" name="Google Shape;249;p37"/>
          <p:cNvGraphicFramePr/>
          <p:nvPr/>
        </p:nvGraphicFramePr>
        <p:xfrm>
          <a:off x="182850" y="32971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{E1231EBA-52F4-4CE2-A2E0-0240E2B097AF}</a:tableStyleId>
              </a:tblPr>
              <a:tblGrid>
                <a:gridCol w="754750"/>
                <a:gridCol w="754750"/>
              </a:tblGrid>
              <a:tr h="152400">
                <a:tc gridSpan="2"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Original Process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</a:tr>
              <a:tr h="15240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i</a:t>
                      </a:r>
                      <a:endParaRPr sz="1000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CEADB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0</a:t>
                      </a:r>
                      <a:endParaRPr sz="1000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CEADB"/>
                    </a:solidFill>
                  </a:tcPr>
                </a:tc>
              </a:tr>
              <a:tr h="15240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fork_ret</a:t>
                      </a:r>
                      <a:endParaRPr sz="1000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CEADB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8</a:t>
                      </a:r>
                      <a:endParaRPr sz="1000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CEADB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50" name="Google Shape;250;p37"/>
          <p:cNvGraphicFramePr/>
          <p:nvPr/>
        </p:nvGraphicFramePr>
        <p:xfrm>
          <a:off x="2605775" y="23145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{E1231EBA-52F4-4CE2-A2E0-0240E2B097AF}</a:tableStyleId>
              </a:tblPr>
              <a:tblGrid>
                <a:gridCol w="754750"/>
                <a:gridCol w="754750"/>
              </a:tblGrid>
              <a:tr h="152400">
                <a:tc gridSpan="2"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Process 8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</a:tr>
              <a:tr h="15240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i</a:t>
                      </a:r>
                      <a:endParaRPr sz="1000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CEADB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1</a:t>
                      </a:r>
                      <a:endParaRPr sz="1000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CEADB"/>
                    </a:solidFill>
                  </a:tcPr>
                </a:tc>
              </a:tr>
              <a:tr h="15240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fork_ret</a:t>
                      </a:r>
                      <a:endParaRPr sz="1000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CEADB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23</a:t>
                      </a:r>
                      <a:endParaRPr sz="1000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CEADB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51" name="Google Shape;251;p37"/>
          <p:cNvGraphicFramePr/>
          <p:nvPr/>
        </p:nvGraphicFramePr>
        <p:xfrm>
          <a:off x="5028700" y="19865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{E1231EBA-52F4-4CE2-A2E0-0240E2B097AF}</a:tableStyleId>
              </a:tblPr>
              <a:tblGrid>
                <a:gridCol w="754750"/>
                <a:gridCol w="754750"/>
              </a:tblGrid>
              <a:tr h="152400">
                <a:tc gridSpan="2"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Process 23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</a:tr>
              <a:tr h="15240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i</a:t>
                      </a:r>
                      <a:endParaRPr sz="1000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CEADB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2</a:t>
                      </a:r>
                      <a:endParaRPr sz="1000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CEADB"/>
                    </a:solidFill>
                  </a:tcPr>
                </a:tc>
              </a:tr>
              <a:tr h="15240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fork_ret</a:t>
                      </a:r>
                      <a:endParaRPr sz="1000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CEADB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25</a:t>
                      </a:r>
                      <a:endParaRPr sz="1000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CEADB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52" name="Google Shape;252;p37"/>
          <p:cNvGraphicFramePr/>
          <p:nvPr/>
        </p:nvGraphicFramePr>
        <p:xfrm>
          <a:off x="7451625" y="19865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{E1231EBA-52F4-4CE2-A2E0-0240E2B097AF}</a:tableStyleId>
              </a:tblPr>
              <a:tblGrid>
                <a:gridCol w="754750"/>
                <a:gridCol w="754750"/>
              </a:tblGrid>
              <a:tr h="152400">
                <a:tc gridSpan="2"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Process 25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FE2F3"/>
                    </a:solidFill>
                  </a:tcPr>
                </a:tc>
                <a:tc hMerge="1"/>
              </a:tr>
              <a:tr h="15240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i</a:t>
                      </a:r>
                      <a:endParaRPr sz="1000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CEADB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3</a:t>
                      </a:r>
                      <a:endParaRPr sz="1000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CEADB"/>
                    </a:solidFill>
                  </a:tcPr>
                </a:tc>
              </a:tr>
              <a:tr h="15240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fork_ret</a:t>
                      </a:r>
                      <a:endParaRPr sz="1000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CEADB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0</a:t>
                      </a:r>
                      <a:endParaRPr sz="1000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CEADB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6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Google Shape;257;p38"/>
          <p:cNvSpPr txBox="1"/>
          <p:nvPr>
            <p:ph idx="1" type="body"/>
          </p:nvPr>
        </p:nvSpPr>
        <p:spPr>
          <a:xfrm>
            <a:off x="182850" y="822963"/>
            <a:ext cx="4297800" cy="4206300"/>
          </a:xfrm>
          <a:prstGeom prst="rect">
            <a:avLst/>
          </a:prstGeom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50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int</a:t>
            </a:r>
            <a:r>
              <a:rPr lang="en" sz="105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main(</a:t>
            </a:r>
            <a:r>
              <a:rPr lang="en" sz="1050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void</a:t>
            </a:r>
            <a:r>
              <a:rPr lang="en" sz="105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) {</a:t>
            </a:r>
            <a:endParaRPr sz="1050"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5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</a:t>
            </a:r>
            <a:r>
              <a:rPr lang="en" sz="1050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for</a:t>
            </a:r>
            <a:r>
              <a:rPr lang="en" sz="105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(</a:t>
            </a:r>
            <a:r>
              <a:rPr lang="en" sz="1050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int</a:t>
            </a:r>
            <a:r>
              <a:rPr lang="en" sz="105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i = </a:t>
            </a:r>
            <a:r>
              <a:rPr lang="en" sz="1050">
                <a:solidFill>
                  <a:srgbClr val="098658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0</a:t>
            </a:r>
            <a:r>
              <a:rPr lang="en" sz="105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; i &lt; </a:t>
            </a:r>
            <a:r>
              <a:rPr lang="en" sz="1050">
                <a:solidFill>
                  <a:srgbClr val="098658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3</a:t>
            </a:r>
            <a:r>
              <a:rPr lang="en" sz="105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; i++)</a:t>
            </a:r>
            <a:endParaRPr sz="1050"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5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 sz="1050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pid_t</a:t>
            </a:r>
            <a:r>
              <a:rPr lang="en" sz="105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fork_ret = fork();</a:t>
            </a:r>
            <a:endParaRPr sz="1050"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5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</a:t>
            </a:r>
            <a:r>
              <a:rPr b="1" lang="en" sz="1050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return</a:t>
            </a:r>
            <a:r>
              <a:rPr b="1" lang="en" sz="105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</a:t>
            </a:r>
            <a:r>
              <a:rPr b="1" lang="en" sz="1050">
                <a:solidFill>
                  <a:srgbClr val="098658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0</a:t>
            </a:r>
            <a:r>
              <a:rPr b="1" lang="en" sz="105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;</a:t>
            </a:r>
            <a:endParaRPr b="1" sz="1050"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5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}</a:t>
            </a:r>
            <a:endParaRPr sz="1050"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258" name="Google Shape;258;p38"/>
          <p:cNvSpPr txBox="1"/>
          <p:nvPr>
            <p:ph idx="2" type="body"/>
          </p:nvPr>
        </p:nvSpPr>
        <p:spPr>
          <a:xfrm>
            <a:off x="4663325" y="822963"/>
            <a:ext cx="4297800" cy="4206300"/>
          </a:xfrm>
          <a:prstGeom prst="rect">
            <a:avLst/>
          </a:prstGeom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SzPts val="1000"/>
              <a:buAutoNum type="arabicPeriod"/>
            </a:pPr>
            <a:r>
              <a:rPr lang="en"/>
              <a:t>How many new processes (not including the original process) are created when the following program is run? Assume all 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fork</a:t>
            </a:r>
            <a:r>
              <a:rPr lang="en"/>
              <a:t> calls succeed.</a:t>
            </a:r>
            <a:endParaRPr/>
          </a:p>
        </p:txBody>
      </p:sp>
      <p:sp>
        <p:nvSpPr>
          <p:cNvPr id="259" name="Google Shape;259;p38"/>
          <p:cNvSpPr txBox="1"/>
          <p:nvPr>
            <p:ph type="title"/>
          </p:nvPr>
        </p:nvSpPr>
        <p:spPr>
          <a:xfrm>
            <a:off x="182850" y="114300"/>
            <a:ext cx="8778300" cy="457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Fork and Friends</a:t>
            </a:r>
            <a:endParaRPr/>
          </a:p>
        </p:txBody>
      </p:sp>
      <p:graphicFrame>
        <p:nvGraphicFramePr>
          <p:cNvPr id="260" name="Google Shape;260;p38"/>
          <p:cNvGraphicFramePr/>
          <p:nvPr/>
        </p:nvGraphicFramePr>
        <p:xfrm>
          <a:off x="182850" y="32971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{E1231EBA-52F4-4CE2-A2E0-0240E2B097AF}</a:tableStyleId>
              </a:tblPr>
              <a:tblGrid>
                <a:gridCol w="754750"/>
                <a:gridCol w="754750"/>
              </a:tblGrid>
              <a:tr h="152400">
                <a:tc gridSpan="2"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Original Process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</a:tr>
              <a:tr h="15240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i</a:t>
                      </a:r>
                      <a:endParaRPr sz="1000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CEADB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0</a:t>
                      </a:r>
                      <a:endParaRPr sz="1000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CEADB"/>
                    </a:solidFill>
                  </a:tcPr>
                </a:tc>
              </a:tr>
              <a:tr h="15240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fork_ret</a:t>
                      </a:r>
                      <a:endParaRPr sz="1000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CEADB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8</a:t>
                      </a:r>
                      <a:endParaRPr sz="1000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CEADB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61" name="Google Shape;261;p38"/>
          <p:cNvGraphicFramePr/>
          <p:nvPr/>
        </p:nvGraphicFramePr>
        <p:xfrm>
          <a:off x="2605775" y="23145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{E1231EBA-52F4-4CE2-A2E0-0240E2B097AF}</a:tableStyleId>
              </a:tblPr>
              <a:tblGrid>
                <a:gridCol w="754750"/>
                <a:gridCol w="754750"/>
              </a:tblGrid>
              <a:tr h="152400">
                <a:tc gridSpan="2"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Process 8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</a:tr>
              <a:tr h="15240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i</a:t>
                      </a:r>
                      <a:endParaRPr sz="1000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CEADB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1</a:t>
                      </a:r>
                      <a:endParaRPr sz="1000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CEADB"/>
                    </a:solidFill>
                  </a:tcPr>
                </a:tc>
              </a:tr>
              <a:tr h="15240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fork_ret</a:t>
                      </a:r>
                      <a:endParaRPr sz="1000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CEADB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23</a:t>
                      </a:r>
                      <a:endParaRPr sz="1000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CEADB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62" name="Google Shape;262;p38"/>
          <p:cNvGraphicFramePr/>
          <p:nvPr/>
        </p:nvGraphicFramePr>
        <p:xfrm>
          <a:off x="5028700" y="19865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{E1231EBA-52F4-4CE2-A2E0-0240E2B097AF}</a:tableStyleId>
              </a:tblPr>
              <a:tblGrid>
                <a:gridCol w="754750"/>
                <a:gridCol w="754750"/>
              </a:tblGrid>
              <a:tr h="152400">
                <a:tc gridSpan="2"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Process 23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</a:tr>
              <a:tr h="15240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i</a:t>
                      </a:r>
                      <a:endParaRPr sz="1000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CEADB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2</a:t>
                      </a:r>
                      <a:endParaRPr sz="1000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CEADB"/>
                    </a:solidFill>
                  </a:tcPr>
                </a:tc>
              </a:tr>
              <a:tr h="15240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fork_ret</a:t>
                      </a:r>
                      <a:endParaRPr sz="1000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CEADB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25</a:t>
                      </a:r>
                      <a:endParaRPr sz="1000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CEADB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63" name="Google Shape;263;p38"/>
          <p:cNvGraphicFramePr/>
          <p:nvPr/>
        </p:nvGraphicFramePr>
        <p:xfrm>
          <a:off x="7451625" y="19865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{E1231EBA-52F4-4CE2-A2E0-0240E2B097AF}</a:tableStyleId>
              </a:tblPr>
              <a:tblGrid>
                <a:gridCol w="754750"/>
                <a:gridCol w="754750"/>
              </a:tblGrid>
              <a:tr h="152400">
                <a:tc gridSpan="2"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Process 25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FE2F3"/>
                    </a:solidFill>
                  </a:tcPr>
                </a:tc>
                <a:tc hMerge="1"/>
              </a:tr>
              <a:tr h="15240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i</a:t>
                      </a:r>
                      <a:endParaRPr sz="1000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CEADB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3</a:t>
                      </a:r>
                      <a:endParaRPr sz="1000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CEADB"/>
                    </a:solidFill>
                  </a:tcPr>
                </a:tc>
              </a:tr>
              <a:tr h="15240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fork_ret</a:t>
                      </a:r>
                      <a:endParaRPr sz="1000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CEADB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0</a:t>
                      </a:r>
                      <a:endParaRPr sz="1000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CEADB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7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Google Shape;268;p39"/>
          <p:cNvSpPr txBox="1"/>
          <p:nvPr>
            <p:ph idx="1" type="body"/>
          </p:nvPr>
        </p:nvSpPr>
        <p:spPr>
          <a:xfrm>
            <a:off x="182850" y="822963"/>
            <a:ext cx="4297800" cy="4206300"/>
          </a:xfrm>
          <a:prstGeom prst="rect">
            <a:avLst/>
          </a:prstGeom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50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int</a:t>
            </a:r>
            <a:r>
              <a:rPr lang="en" sz="105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main(</a:t>
            </a:r>
            <a:r>
              <a:rPr lang="en" sz="1050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void</a:t>
            </a:r>
            <a:r>
              <a:rPr lang="en" sz="105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) {</a:t>
            </a:r>
            <a:endParaRPr sz="1050"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5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</a:t>
            </a:r>
            <a:r>
              <a:rPr b="1" lang="en" sz="1050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for</a:t>
            </a:r>
            <a:r>
              <a:rPr b="1" lang="en" sz="105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(</a:t>
            </a:r>
            <a:r>
              <a:rPr b="1" lang="en" sz="1050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int</a:t>
            </a:r>
            <a:r>
              <a:rPr b="1" lang="en" sz="105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i = </a:t>
            </a:r>
            <a:r>
              <a:rPr b="1" lang="en" sz="1050">
                <a:solidFill>
                  <a:srgbClr val="098658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0</a:t>
            </a:r>
            <a:r>
              <a:rPr b="1" lang="en" sz="105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; i &lt; </a:t>
            </a:r>
            <a:r>
              <a:rPr b="1" lang="en" sz="1050">
                <a:solidFill>
                  <a:srgbClr val="098658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3</a:t>
            </a:r>
            <a:r>
              <a:rPr b="1" lang="en" sz="105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; i++)</a:t>
            </a:r>
            <a:endParaRPr b="1" sz="1050"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5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 sz="1050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pid_t</a:t>
            </a:r>
            <a:r>
              <a:rPr lang="en" sz="105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fork_ret = fork();</a:t>
            </a:r>
            <a:endParaRPr sz="1050"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5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</a:t>
            </a:r>
            <a:r>
              <a:rPr lang="en" sz="1050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return</a:t>
            </a:r>
            <a:r>
              <a:rPr lang="en" sz="105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</a:t>
            </a:r>
            <a:r>
              <a:rPr lang="en" sz="1050">
                <a:solidFill>
                  <a:srgbClr val="098658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0</a:t>
            </a:r>
            <a:r>
              <a:rPr lang="en" sz="105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;</a:t>
            </a:r>
            <a:endParaRPr sz="1050"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5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}</a:t>
            </a:r>
            <a:endParaRPr sz="1050"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269" name="Google Shape;269;p39"/>
          <p:cNvSpPr txBox="1"/>
          <p:nvPr>
            <p:ph idx="2" type="body"/>
          </p:nvPr>
        </p:nvSpPr>
        <p:spPr>
          <a:xfrm>
            <a:off x="4663325" y="822963"/>
            <a:ext cx="4297800" cy="4206300"/>
          </a:xfrm>
          <a:prstGeom prst="rect">
            <a:avLst/>
          </a:prstGeom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SzPts val="1000"/>
              <a:buAutoNum type="arabicPeriod"/>
            </a:pPr>
            <a:r>
              <a:rPr lang="en"/>
              <a:t>How many new processes (not including the original process) are created when the following program is run? Assume all 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fork</a:t>
            </a:r>
            <a:r>
              <a:rPr lang="en"/>
              <a:t> calls succeed.</a:t>
            </a:r>
            <a:endParaRPr/>
          </a:p>
        </p:txBody>
      </p:sp>
      <p:sp>
        <p:nvSpPr>
          <p:cNvPr id="270" name="Google Shape;270;p39"/>
          <p:cNvSpPr txBox="1"/>
          <p:nvPr>
            <p:ph type="title"/>
          </p:nvPr>
        </p:nvSpPr>
        <p:spPr>
          <a:xfrm>
            <a:off x="182850" y="114300"/>
            <a:ext cx="8778300" cy="457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Fork and Friends</a:t>
            </a:r>
            <a:endParaRPr/>
          </a:p>
        </p:txBody>
      </p:sp>
      <p:graphicFrame>
        <p:nvGraphicFramePr>
          <p:cNvPr id="271" name="Google Shape;271;p39"/>
          <p:cNvGraphicFramePr/>
          <p:nvPr/>
        </p:nvGraphicFramePr>
        <p:xfrm>
          <a:off x="182850" y="32971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{E1231EBA-52F4-4CE2-A2E0-0240E2B097AF}</a:tableStyleId>
              </a:tblPr>
              <a:tblGrid>
                <a:gridCol w="754750"/>
                <a:gridCol w="754750"/>
              </a:tblGrid>
              <a:tr h="152400">
                <a:tc gridSpan="2"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Original Process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</a:tr>
              <a:tr h="15240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i</a:t>
                      </a:r>
                      <a:endParaRPr sz="1000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CEADB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0</a:t>
                      </a:r>
                      <a:endParaRPr sz="1000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CEADB"/>
                    </a:solidFill>
                  </a:tcPr>
                </a:tc>
              </a:tr>
              <a:tr h="15240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fork_ret</a:t>
                      </a:r>
                      <a:endParaRPr sz="1000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CEADB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8</a:t>
                      </a:r>
                      <a:endParaRPr sz="1000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CEADB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72" name="Google Shape;272;p39"/>
          <p:cNvGraphicFramePr/>
          <p:nvPr/>
        </p:nvGraphicFramePr>
        <p:xfrm>
          <a:off x="2605775" y="23145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{E1231EBA-52F4-4CE2-A2E0-0240E2B097AF}</a:tableStyleId>
              </a:tblPr>
              <a:tblGrid>
                <a:gridCol w="754750"/>
                <a:gridCol w="754750"/>
              </a:tblGrid>
              <a:tr h="152400">
                <a:tc gridSpan="2"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Process 8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</a:tr>
              <a:tr h="15240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i</a:t>
                      </a:r>
                      <a:endParaRPr sz="1000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CEADB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1</a:t>
                      </a:r>
                      <a:endParaRPr sz="1000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CEADB"/>
                    </a:solidFill>
                  </a:tcPr>
                </a:tc>
              </a:tr>
              <a:tr h="15240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fork_ret</a:t>
                      </a:r>
                      <a:endParaRPr sz="1000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CEADB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23</a:t>
                      </a:r>
                      <a:endParaRPr sz="1000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CEADB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73" name="Google Shape;273;p39"/>
          <p:cNvGraphicFramePr/>
          <p:nvPr/>
        </p:nvGraphicFramePr>
        <p:xfrm>
          <a:off x="5028700" y="19865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{E1231EBA-52F4-4CE2-A2E0-0240E2B097AF}</a:tableStyleId>
              </a:tblPr>
              <a:tblGrid>
                <a:gridCol w="754750"/>
                <a:gridCol w="754750"/>
              </a:tblGrid>
              <a:tr h="152400">
                <a:tc gridSpan="2"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Process 23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FE2F3"/>
                    </a:solidFill>
                  </a:tcPr>
                </a:tc>
                <a:tc hMerge="1"/>
              </a:tr>
              <a:tr h="15240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i</a:t>
                      </a:r>
                      <a:endParaRPr sz="1000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CEADB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3</a:t>
                      </a:r>
                      <a:endParaRPr sz="1000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CEADB"/>
                    </a:solidFill>
                  </a:tcPr>
                </a:tc>
              </a:tr>
              <a:tr h="15240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fork_ret</a:t>
                      </a:r>
                      <a:endParaRPr sz="1000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CEADB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25</a:t>
                      </a:r>
                      <a:endParaRPr sz="1000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CEADB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74" name="Google Shape;274;p39"/>
          <p:cNvGraphicFramePr/>
          <p:nvPr/>
        </p:nvGraphicFramePr>
        <p:xfrm>
          <a:off x="7451625" y="19865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{E1231EBA-52F4-4CE2-A2E0-0240E2B097AF}</a:tableStyleId>
              </a:tblPr>
              <a:tblGrid>
                <a:gridCol w="754750"/>
                <a:gridCol w="754750"/>
              </a:tblGrid>
              <a:tr h="152400">
                <a:tc gridSpan="2"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strike="sngStrike">
                          <a:latin typeface="Lato"/>
                          <a:ea typeface="Lato"/>
                          <a:cs typeface="Lato"/>
                          <a:sym typeface="Lato"/>
                        </a:rPr>
                        <a:t>Process 25</a:t>
                      </a:r>
                      <a:endParaRPr sz="1000" strike="sngStrike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  <a:tc hMerge="1"/>
              </a:tr>
              <a:tr h="15240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strike="sngStrike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i</a:t>
                      </a:r>
                      <a:endParaRPr sz="1000" strike="sngStrike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strike="sngStrike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3</a:t>
                      </a:r>
                      <a:endParaRPr sz="1000" strike="sngStrike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</a:tr>
              <a:tr h="15240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strike="sngStrike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fork_ret</a:t>
                      </a:r>
                      <a:endParaRPr sz="1000" strike="sngStrike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strike="sngStrike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0</a:t>
                      </a:r>
                      <a:endParaRPr sz="1000" strike="sngStrike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8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Google Shape;279;p40"/>
          <p:cNvSpPr txBox="1"/>
          <p:nvPr>
            <p:ph idx="1" type="body"/>
          </p:nvPr>
        </p:nvSpPr>
        <p:spPr>
          <a:xfrm>
            <a:off x="182850" y="822963"/>
            <a:ext cx="4297800" cy="4206300"/>
          </a:xfrm>
          <a:prstGeom prst="rect">
            <a:avLst/>
          </a:prstGeom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50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int</a:t>
            </a:r>
            <a:r>
              <a:rPr lang="en" sz="105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main(</a:t>
            </a:r>
            <a:r>
              <a:rPr lang="en" sz="1050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void</a:t>
            </a:r>
            <a:r>
              <a:rPr lang="en" sz="105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) {</a:t>
            </a:r>
            <a:endParaRPr sz="1050"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5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</a:t>
            </a:r>
            <a:r>
              <a:rPr lang="en" sz="1050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for</a:t>
            </a:r>
            <a:r>
              <a:rPr lang="en" sz="105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(</a:t>
            </a:r>
            <a:r>
              <a:rPr lang="en" sz="1050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int</a:t>
            </a:r>
            <a:r>
              <a:rPr lang="en" sz="105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i = </a:t>
            </a:r>
            <a:r>
              <a:rPr lang="en" sz="1050">
                <a:solidFill>
                  <a:srgbClr val="098658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0</a:t>
            </a:r>
            <a:r>
              <a:rPr lang="en" sz="105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; i &lt; </a:t>
            </a:r>
            <a:r>
              <a:rPr lang="en" sz="1050">
                <a:solidFill>
                  <a:srgbClr val="098658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3</a:t>
            </a:r>
            <a:r>
              <a:rPr lang="en" sz="105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; i++)</a:t>
            </a:r>
            <a:endParaRPr sz="1050"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5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 sz="1050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pid_t</a:t>
            </a:r>
            <a:r>
              <a:rPr lang="en" sz="105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fork_ret = fork();</a:t>
            </a:r>
            <a:endParaRPr sz="1050"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5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</a:t>
            </a:r>
            <a:r>
              <a:rPr b="1" lang="en" sz="1050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return</a:t>
            </a:r>
            <a:r>
              <a:rPr b="1" lang="en" sz="105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</a:t>
            </a:r>
            <a:r>
              <a:rPr b="1" lang="en" sz="1050">
                <a:solidFill>
                  <a:srgbClr val="098658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0</a:t>
            </a:r>
            <a:r>
              <a:rPr b="1" lang="en" sz="105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;</a:t>
            </a:r>
            <a:endParaRPr b="1" sz="1050"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5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}</a:t>
            </a:r>
            <a:endParaRPr sz="1050"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280" name="Google Shape;280;p40"/>
          <p:cNvSpPr txBox="1"/>
          <p:nvPr>
            <p:ph idx="2" type="body"/>
          </p:nvPr>
        </p:nvSpPr>
        <p:spPr>
          <a:xfrm>
            <a:off x="4663325" y="822963"/>
            <a:ext cx="4297800" cy="4206300"/>
          </a:xfrm>
          <a:prstGeom prst="rect">
            <a:avLst/>
          </a:prstGeom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SzPts val="1000"/>
              <a:buAutoNum type="arabicPeriod"/>
            </a:pPr>
            <a:r>
              <a:rPr lang="en"/>
              <a:t>How many new processes (not including the original process) are created when the following program is run? Assume all 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fork</a:t>
            </a:r>
            <a:r>
              <a:rPr lang="en"/>
              <a:t> calls succeed.</a:t>
            </a:r>
            <a:endParaRPr/>
          </a:p>
        </p:txBody>
      </p:sp>
      <p:sp>
        <p:nvSpPr>
          <p:cNvPr id="281" name="Google Shape;281;p40"/>
          <p:cNvSpPr txBox="1"/>
          <p:nvPr>
            <p:ph type="title"/>
          </p:nvPr>
        </p:nvSpPr>
        <p:spPr>
          <a:xfrm>
            <a:off x="182850" y="114300"/>
            <a:ext cx="8778300" cy="457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Fork and Friends</a:t>
            </a:r>
            <a:endParaRPr/>
          </a:p>
        </p:txBody>
      </p:sp>
      <p:graphicFrame>
        <p:nvGraphicFramePr>
          <p:cNvPr id="282" name="Google Shape;282;p40"/>
          <p:cNvGraphicFramePr/>
          <p:nvPr/>
        </p:nvGraphicFramePr>
        <p:xfrm>
          <a:off x="182850" y="32971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{E1231EBA-52F4-4CE2-A2E0-0240E2B097AF}</a:tableStyleId>
              </a:tblPr>
              <a:tblGrid>
                <a:gridCol w="754750"/>
                <a:gridCol w="754750"/>
              </a:tblGrid>
              <a:tr h="152400">
                <a:tc gridSpan="2"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Original Process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</a:tr>
              <a:tr h="15240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i</a:t>
                      </a:r>
                      <a:endParaRPr sz="1000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CEADB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0</a:t>
                      </a:r>
                      <a:endParaRPr sz="1000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CEADB"/>
                    </a:solidFill>
                  </a:tcPr>
                </a:tc>
              </a:tr>
              <a:tr h="15240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fork_ret</a:t>
                      </a:r>
                      <a:endParaRPr sz="1000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CEADB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8</a:t>
                      </a:r>
                      <a:endParaRPr sz="1000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CEADB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83" name="Google Shape;283;p40"/>
          <p:cNvGraphicFramePr/>
          <p:nvPr/>
        </p:nvGraphicFramePr>
        <p:xfrm>
          <a:off x="2605775" y="23145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{E1231EBA-52F4-4CE2-A2E0-0240E2B097AF}</a:tableStyleId>
              </a:tblPr>
              <a:tblGrid>
                <a:gridCol w="754750"/>
                <a:gridCol w="754750"/>
              </a:tblGrid>
              <a:tr h="152400">
                <a:tc gridSpan="2"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Process 8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</a:tr>
              <a:tr h="15240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i</a:t>
                      </a:r>
                      <a:endParaRPr sz="1000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CEADB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1</a:t>
                      </a:r>
                      <a:endParaRPr sz="1000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CEADB"/>
                    </a:solidFill>
                  </a:tcPr>
                </a:tc>
              </a:tr>
              <a:tr h="15240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fork_ret</a:t>
                      </a:r>
                      <a:endParaRPr sz="1000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CEADB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23</a:t>
                      </a:r>
                      <a:endParaRPr sz="1000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CEADB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84" name="Google Shape;284;p40"/>
          <p:cNvGraphicFramePr/>
          <p:nvPr/>
        </p:nvGraphicFramePr>
        <p:xfrm>
          <a:off x="5028700" y="19865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{E1231EBA-52F4-4CE2-A2E0-0240E2B097AF}</a:tableStyleId>
              </a:tblPr>
              <a:tblGrid>
                <a:gridCol w="754750"/>
                <a:gridCol w="754750"/>
              </a:tblGrid>
              <a:tr h="152400">
                <a:tc gridSpan="2"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Process 23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FE2F3"/>
                    </a:solidFill>
                  </a:tcPr>
                </a:tc>
                <a:tc hMerge="1"/>
              </a:tr>
              <a:tr h="15240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i</a:t>
                      </a:r>
                      <a:endParaRPr sz="1000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CEADB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3</a:t>
                      </a:r>
                      <a:endParaRPr sz="1000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CEADB"/>
                    </a:solidFill>
                  </a:tcPr>
                </a:tc>
              </a:tr>
              <a:tr h="15240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fork_ret</a:t>
                      </a:r>
                      <a:endParaRPr sz="1000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CEADB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25</a:t>
                      </a:r>
                      <a:endParaRPr sz="1000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CEADB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85" name="Google Shape;285;p40"/>
          <p:cNvGraphicFramePr/>
          <p:nvPr/>
        </p:nvGraphicFramePr>
        <p:xfrm>
          <a:off x="7451625" y="19865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{E1231EBA-52F4-4CE2-A2E0-0240E2B097AF}</a:tableStyleId>
              </a:tblPr>
              <a:tblGrid>
                <a:gridCol w="754750"/>
                <a:gridCol w="754750"/>
              </a:tblGrid>
              <a:tr h="152400">
                <a:tc gridSpan="2"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strike="sngStrike">
                          <a:latin typeface="Lato"/>
                          <a:ea typeface="Lato"/>
                          <a:cs typeface="Lato"/>
                          <a:sym typeface="Lato"/>
                        </a:rPr>
                        <a:t>Process 25</a:t>
                      </a:r>
                      <a:endParaRPr sz="1000" strike="sngStrike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  <a:tc hMerge="1"/>
              </a:tr>
              <a:tr h="15240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strike="sngStrike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i</a:t>
                      </a:r>
                      <a:endParaRPr sz="1000" strike="sngStrike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strike="sngStrike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3</a:t>
                      </a:r>
                      <a:endParaRPr sz="1000" strike="sngStrike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</a:tr>
              <a:tr h="15240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strike="sngStrike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fork_ret</a:t>
                      </a:r>
                      <a:endParaRPr sz="1000" strike="sngStrike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strike="sngStrike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0</a:t>
                      </a:r>
                      <a:endParaRPr sz="1000" strike="sngStrike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9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Google Shape;290;p41"/>
          <p:cNvSpPr txBox="1"/>
          <p:nvPr>
            <p:ph idx="1" type="body"/>
          </p:nvPr>
        </p:nvSpPr>
        <p:spPr>
          <a:xfrm>
            <a:off x="182850" y="822963"/>
            <a:ext cx="4297800" cy="4206300"/>
          </a:xfrm>
          <a:prstGeom prst="rect">
            <a:avLst/>
          </a:prstGeom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50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int</a:t>
            </a:r>
            <a:r>
              <a:rPr lang="en" sz="105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main(</a:t>
            </a:r>
            <a:r>
              <a:rPr lang="en" sz="1050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void</a:t>
            </a:r>
            <a:r>
              <a:rPr lang="en" sz="105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) {</a:t>
            </a:r>
            <a:endParaRPr sz="1050"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5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</a:t>
            </a:r>
            <a:r>
              <a:rPr b="1" lang="en" sz="1050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for</a:t>
            </a:r>
            <a:r>
              <a:rPr b="1" lang="en" sz="105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(</a:t>
            </a:r>
            <a:r>
              <a:rPr b="1" lang="en" sz="1050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int</a:t>
            </a:r>
            <a:r>
              <a:rPr b="1" lang="en" sz="105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i = </a:t>
            </a:r>
            <a:r>
              <a:rPr b="1" lang="en" sz="1050">
                <a:solidFill>
                  <a:srgbClr val="098658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0</a:t>
            </a:r>
            <a:r>
              <a:rPr b="1" lang="en" sz="105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; i &lt; </a:t>
            </a:r>
            <a:r>
              <a:rPr b="1" lang="en" sz="1050">
                <a:solidFill>
                  <a:srgbClr val="098658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3</a:t>
            </a:r>
            <a:r>
              <a:rPr b="1" lang="en" sz="105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; i++)</a:t>
            </a:r>
            <a:endParaRPr b="1" sz="1050"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5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 sz="1050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pid_t</a:t>
            </a:r>
            <a:r>
              <a:rPr lang="en" sz="105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fork_ret = fork();</a:t>
            </a:r>
            <a:endParaRPr sz="1050"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5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</a:t>
            </a:r>
            <a:r>
              <a:rPr lang="en" sz="1050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return</a:t>
            </a:r>
            <a:r>
              <a:rPr lang="en" sz="105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</a:t>
            </a:r>
            <a:r>
              <a:rPr lang="en" sz="1050">
                <a:solidFill>
                  <a:srgbClr val="098658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0</a:t>
            </a:r>
            <a:r>
              <a:rPr lang="en" sz="105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;</a:t>
            </a:r>
            <a:endParaRPr sz="1050"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5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}</a:t>
            </a:r>
            <a:endParaRPr sz="1050"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291" name="Google Shape;291;p41"/>
          <p:cNvSpPr txBox="1"/>
          <p:nvPr>
            <p:ph idx="2" type="body"/>
          </p:nvPr>
        </p:nvSpPr>
        <p:spPr>
          <a:xfrm>
            <a:off x="4663325" y="822963"/>
            <a:ext cx="4297800" cy="4206300"/>
          </a:xfrm>
          <a:prstGeom prst="rect">
            <a:avLst/>
          </a:prstGeom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SzPts val="1000"/>
              <a:buAutoNum type="arabicPeriod"/>
            </a:pPr>
            <a:r>
              <a:rPr lang="en"/>
              <a:t>How many new processes (not including the original process) are created when the following program is run? Assume all 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fork</a:t>
            </a:r>
            <a:r>
              <a:rPr lang="en"/>
              <a:t> calls succeed.</a:t>
            </a:r>
            <a:endParaRPr/>
          </a:p>
        </p:txBody>
      </p:sp>
      <p:sp>
        <p:nvSpPr>
          <p:cNvPr id="292" name="Google Shape;292;p41"/>
          <p:cNvSpPr txBox="1"/>
          <p:nvPr>
            <p:ph type="title"/>
          </p:nvPr>
        </p:nvSpPr>
        <p:spPr>
          <a:xfrm>
            <a:off x="182850" y="114300"/>
            <a:ext cx="8778300" cy="457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Fork and Friends</a:t>
            </a:r>
            <a:endParaRPr/>
          </a:p>
        </p:txBody>
      </p:sp>
      <p:graphicFrame>
        <p:nvGraphicFramePr>
          <p:cNvPr id="293" name="Google Shape;293;p41"/>
          <p:cNvGraphicFramePr/>
          <p:nvPr/>
        </p:nvGraphicFramePr>
        <p:xfrm>
          <a:off x="182850" y="32971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{E1231EBA-52F4-4CE2-A2E0-0240E2B097AF}</a:tableStyleId>
              </a:tblPr>
              <a:tblGrid>
                <a:gridCol w="754750"/>
                <a:gridCol w="754750"/>
              </a:tblGrid>
              <a:tr h="152400">
                <a:tc gridSpan="2"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Original Process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</a:tr>
              <a:tr h="15240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i</a:t>
                      </a:r>
                      <a:endParaRPr sz="1000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CEADB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0</a:t>
                      </a:r>
                      <a:endParaRPr sz="1000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CEADB"/>
                    </a:solidFill>
                  </a:tcPr>
                </a:tc>
              </a:tr>
              <a:tr h="15240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fork_ret</a:t>
                      </a:r>
                      <a:endParaRPr sz="1000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CEADB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8</a:t>
                      </a:r>
                      <a:endParaRPr sz="1000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CEADB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94" name="Google Shape;294;p41"/>
          <p:cNvGraphicFramePr/>
          <p:nvPr/>
        </p:nvGraphicFramePr>
        <p:xfrm>
          <a:off x="2605775" y="23145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{E1231EBA-52F4-4CE2-A2E0-0240E2B097AF}</a:tableStyleId>
              </a:tblPr>
              <a:tblGrid>
                <a:gridCol w="754750"/>
                <a:gridCol w="754750"/>
              </a:tblGrid>
              <a:tr h="152400">
                <a:tc gridSpan="2"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Process 8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FE2F3"/>
                    </a:solidFill>
                  </a:tcPr>
                </a:tc>
                <a:tc hMerge="1"/>
              </a:tr>
              <a:tr h="15240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i</a:t>
                      </a:r>
                      <a:endParaRPr sz="1000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CEADB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2</a:t>
                      </a:r>
                      <a:endParaRPr sz="1000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CEADB"/>
                    </a:solidFill>
                  </a:tcPr>
                </a:tc>
              </a:tr>
              <a:tr h="15240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fork_ret</a:t>
                      </a:r>
                      <a:endParaRPr sz="1000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CEADB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23</a:t>
                      </a:r>
                      <a:endParaRPr sz="1000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CEADB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95" name="Google Shape;295;p41"/>
          <p:cNvGraphicFramePr/>
          <p:nvPr/>
        </p:nvGraphicFramePr>
        <p:xfrm>
          <a:off x="5028700" y="19865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{E1231EBA-52F4-4CE2-A2E0-0240E2B097AF}</a:tableStyleId>
              </a:tblPr>
              <a:tblGrid>
                <a:gridCol w="754750"/>
                <a:gridCol w="754750"/>
              </a:tblGrid>
              <a:tr h="152400">
                <a:tc gridSpan="2"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strike="sngStrike">
                          <a:latin typeface="Lato"/>
                          <a:ea typeface="Lato"/>
                          <a:cs typeface="Lato"/>
                          <a:sym typeface="Lato"/>
                        </a:rPr>
                        <a:t>Process 23</a:t>
                      </a:r>
                      <a:endParaRPr sz="1000" strike="sngStrike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  <a:tc hMerge="1"/>
              </a:tr>
              <a:tr h="15240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strike="sngStrike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i</a:t>
                      </a:r>
                      <a:endParaRPr sz="1000" strike="sngStrike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strike="sngStrike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3</a:t>
                      </a:r>
                      <a:endParaRPr sz="1000" strike="sngStrike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</a:tr>
              <a:tr h="15240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strike="sngStrike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fork_ret</a:t>
                      </a:r>
                      <a:endParaRPr sz="1000" strike="sngStrike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strike="sngStrike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25</a:t>
                      </a:r>
                      <a:endParaRPr sz="1000" strike="sngStrike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96" name="Google Shape;296;p41"/>
          <p:cNvGraphicFramePr/>
          <p:nvPr/>
        </p:nvGraphicFramePr>
        <p:xfrm>
          <a:off x="7451625" y="19865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{E1231EBA-52F4-4CE2-A2E0-0240E2B097AF}</a:tableStyleId>
              </a:tblPr>
              <a:tblGrid>
                <a:gridCol w="754750"/>
                <a:gridCol w="754750"/>
              </a:tblGrid>
              <a:tr h="152400">
                <a:tc gridSpan="2"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strike="sngStrike">
                          <a:latin typeface="Lato"/>
                          <a:ea typeface="Lato"/>
                          <a:cs typeface="Lato"/>
                          <a:sym typeface="Lato"/>
                        </a:rPr>
                        <a:t>Process 25</a:t>
                      </a:r>
                      <a:endParaRPr sz="1000" strike="sngStrike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  <a:tc hMerge="1"/>
              </a:tr>
              <a:tr h="15240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strike="sngStrike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i</a:t>
                      </a:r>
                      <a:endParaRPr sz="1000" strike="sngStrike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strike="sngStrike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3</a:t>
                      </a:r>
                      <a:endParaRPr sz="1000" strike="sngStrike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</a:tr>
              <a:tr h="15240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strike="sngStrike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fork_ret</a:t>
                      </a:r>
                      <a:endParaRPr sz="1000" strike="sngStrike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strike="sngStrike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0</a:t>
                      </a:r>
                      <a:endParaRPr sz="1000" strike="sngStrike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0" name="Shape 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" name="Google Shape;301;p42"/>
          <p:cNvSpPr txBox="1"/>
          <p:nvPr>
            <p:ph idx="1" type="body"/>
          </p:nvPr>
        </p:nvSpPr>
        <p:spPr>
          <a:xfrm>
            <a:off x="182850" y="822963"/>
            <a:ext cx="4297800" cy="4206300"/>
          </a:xfrm>
          <a:prstGeom prst="rect">
            <a:avLst/>
          </a:prstGeom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50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int</a:t>
            </a:r>
            <a:r>
              <a:rPr lang="en" sz="105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main(</a:t>
            </a:r>
            <a:r>
              <a:rPr lang="en" sz="1050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void</a:t>
            </a:r>
            <a:r>
              <a:rPr lang="en" sz="105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) {</a:t>
            </a:r>
            <a:endParaRPr sz="1050"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5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</a:t>
            </a:r>
            <a:r>
              <a:rPr lang="en" sz="1050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for</a:t>
            </a:r>
            <a:r>
              <a:rPr lang="en" sz="105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(</a:t>
            </a:r>
            <a:r>
              <a:rPr lang="en" sz="1050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int</a:t>
            </a:r>
            <a:r>
              <a:rPr lang="en" sz="105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i = </a:t>
            </a:r>
            <a:r>
              <a:rPr lang="en" sz="1050">
                <a:solidFill>
                  <a:srgbClr val="098658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0</a:t>
            </a:r>
            <a:r>
              <a:rPr lang="en" sz="105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; i &lt; </a:t>
            </a:r>
            <a:r>
              <a:rPr lang="en" sz="1050">
                <a:solidFill>
                  <a:srgbClr val="098658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3</a:t>
            </a:r>
            <a:r>
              <a:rPr lang="en" sz="105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; i++)</a:t>
            </a:r>
            <a:endParaRPr sz="1050"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5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b="1" lang="en" sz="1050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pid_t</a:t>
            </a:r>
            <a:r>
              <a:rPr b="1" lang="en" sz="105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fork_ret = fork();</a:t>
            </a:r>
            <a:endParaRPr b="1" sz="1050"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5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</a:t>
            </a:r>
            <a:r>
              <a:rPr lang="en" sz="1050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return</a:t>
            </a:r>
            <a:r>
              <a:rPr lang="en" sz="105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</a:t>
            </a:r>
            <a:r>
              <a:rPr lang="en" sz="1050">
                <a:solidFill>
                  <a:srgbClr val="098658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0</a:t>
            </a:r>
            <a:r>
              <a:rPr lang="en" sz="105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;</a:t>
            </a:r>
            <a:endParaRPr sz="1050"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5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}</a:t>
            </a:r>
            <a:endParaRPr sz="1050"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302" name="Google Shape;302;p42"/>
          <p:cNvSpPr txBox="1"/>
          <p:nvPr>
            <p:ph idx="2" type="body"/>
          </p:nvPr>
        </p:nvSpPr>
        <p:spPr>
          <a:xfrm>
            <a:off x="4663325" y="822963"/>
            <a:ext cx="4297800" cy="4206300"/>
          </a:xfrm>
          <a:prstGeom prst="rect">
            <a:avLst/>
          </a:prstGeom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SzPts val="1000"/>
              <a:buAutoNum type="arabicPeriod"/>
            </a:pPr>
            <a:r>
              <a:rPr lang="en"/>
              <a:t>How many new processes (not including the original process) are created when the following program is run? Assume all 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fork</a:t>
            </a:r>
            <a:r>
              <a:rPr lang="en"/>
              <a:t> calls succeed.</a:t>
            </a:r>
            <a:endParaRPr/>
          </a:p>
        </p:txBody>
      </p:sp>
      <p:sp>
        <p:nvSpPr>
          <p:cNvPr id="303" name="Google Shape;303;p42"/>
          <p:cNvSpPr txBox="1"/>
          <p:nvPr>
            <p:ph type="title"/>
          </p:nvPr>
        </p:nvSpPr>
        <p:spPr>
          <a:xfrm>
            <a:off x="182850" y="114300"/>
            <a:ext cx="8778300" cy="457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Fork and Friends</a:t>
            </a:r>
            <a:endParaRPr/>
          </a:p>
        </p:txBody>
      </p:sp>
      <p:graphicFrame>
        <p:nvGraphicFramePr>
          <p:cNvPr id="304" name="Google Shape;304;p42"/>
          <p:cNvGraphicFramePr/>
          <p:nvPr/>
        </p:nvGraphicFramePr>
        <p:xfrm>
          <a:off x="182850" y="32971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{E1231EBA-52F4-4CE2-A2E0-0240E2B097AF}</a:tableStyleId>
              </a:tblPr>
              <a:tblGrid>
                <a:gridCol w="754750"/>
                <a:gridCol w="754750"/>
              </a:tblGrid>
              <a:tr h="152400">
                <a:tc gridSpan="2"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Original Process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</a:tr>
              <a:tr h="15240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i</a:t>
                      </a:r>
                      <a:endParaRPr sz="1000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CEADB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0</a:t>
                      </a:r>
                      <a:endParaRPr sz="1000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CEADB"/>
                    </a:solidFill>
                  </a:tcPr>
                </a:tc>
              </a:tr>
              <a:tr h="15240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fork_ret</a:t>
                      </a:r>
                      <a:endParaRPr sz="1000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CEADB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8</a:t>
                      </a:r>
                      <a:endParaRPr sz="1000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CEADB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305" name="Google Shape;305;p42"/>
          <p:cNvGraphicFramePr/>
          <p:nvPr/>
        </p:nvGraphicFramePr>
        <p:xfrm>
          <a:off x="2605775" y="23145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{E1231EBA-52F4-4CE2-A2E0-0240E2B097AF}</a:tableStyleId>
              </a:tblPr>
              <a:tblGrid>
                <a:gridCol w="754750"/>
                <a:gridCol w="754750"/>
              </a:tblGrid>
              <a:tr h="152400">
                <a:tc gridSpan="2"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Process 8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FE2F3"/>
                    </a:solidFill>
                  </a:tcPr>
                </a:tc>
                <a:tc hMerge="1"/>
              </a:tr>
              <a:tr h="15240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i</a:t>
                      </a:r>
                      <a:endParaRPr sz="1000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CEADB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2</a:t>
                      </a:r>
                      <a:endParaRPr sz="1000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CEADB"/>
                    </a:solidFill>
                  </a:tcPr>
                </a:tc>
              </a:tr>
              <a:tr h="15240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fork_ret</a:t>
                      </a:r>
                      <a:endParaRPr sz="1000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CEADB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5</a:t>
                      </a:r>
                      <a:endParaRPr sz="1000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CEADB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306" name="Google Shape;306;p42"/>
          <p:cNvGraphicFramePr/>
          <p:nvPr/>
        </p:nvGraphicFramePr>
        <p:xfrm>
          <a:off x="5028700" y="19865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{E1231EBA-52F4-4CE2-A2E0-0240E2B097AF}</a:tableStyleId>
              </a:tblPr>
              <a:tblGrid>
                <a:gridCol w="754750"/>
                <a:gridCol w="754750"/>
              </a:tblGrid>
              <a:tr h="152400">
                <a:tc gridSpan="2"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strike="sngStrike">
                          <a:latin typeface="Lato"/>
                          <a:ea typeface="Lato"/>
                          <a:cs typeface="Lato"/>
                          <a:sym typeface="Lato"/>
                        </a:rPr>
                        <a:t>Process 23</a:t>
                      </a:r>
                      <a:endParaRPr sz="1000" strike="sngStrike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  <a:tc hMerge="1"/>
              </a:tr>
              <a:tr h="15240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strike="sngStrike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i</a:t>
                      </a:r>
                      <a:endParaRPr sz="1000" strike="sngStrike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strike="sngStrike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3</a:t>
                      </a:r>
                      <a:endParaRPr sz="1000" strike="sngStrike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</a:tr>
              <a:tr h="15240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strike="sngStrike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fork_ret</a:t>
                      </a:r>
                      <a:endParaRPr sz="1000" strike="sngStrike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strike="sngStrike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25</a:t>
                      </a:r>
                      <a:endParaRPr sz="1000" strike="sngStrike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307" name="Google Shape;307;p42"/>
          <p:cNvGraphicFramePr/>
          <p:nvPr/>
        </p:nvGraphicFramePr>
        <p:xfrm>
          <a:off x="5028708" y="26418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{E1231EBA-52F4-4CE2-A2E0-0240E2B097AF}</a:tableStyleId>
              </a:tblPr>
              <a:tblGrid>
                <a:gridCol w="754750"/>
                <a:gridCol w="754750"/>
              </a:tblGrid>
              <a:tr h="152400">
                <a:tc gridSpan="2"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Process 5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</a:tr>
              <a:tr h="15240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i</a:t>
                      </a:r>
                      <a:endParaRPr sz="1000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CEADB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2</a:t>
                      </a:r>
                      <a:endParaRPr sz="1000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CEADB"/>
                    </a:solidFill>
                  </a:tcPr>
                </a:tc>
              </a:tr>
              <a:tr h="15240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fork_ret</a:t>
                      </a:r>
                      <a:endParaRPr sz="1000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CEADB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0</a:t>
                      </a:r>
                      <a:endParaRPr sz="1000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CEADB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308" name="Google Shape;308;p42"/>
          <p:cNvGraphicFramePr/>
          <p:nvPr/>
        </p:nvGraphicFramePr>
        <p:xfrm>
          <a:off x="7451625" y="19865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{E1231EBA-52F4-4CE2-A2E0-0240E2B097AF}</a:tableStyleId>
              </a:tblPr>
              <a:tblGrid>
                <a:gridCol w="754750"/>
                <a:gridCol w="754750"/>
              </a:tblGrid>
              <a:tr h="152400">
                <a:tc gridSpan="2"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strike="sngStrike">
                          <a:latin typeface="Lato"/>
                          <a:ea typeface="Lato"/>
                          <a:cs typeface="Lato"/>
                          <a:sym typeface="Lato"/>
                        </a:rPr>
                        <a:t>Process 25</a:t>
                      </a:r>
                      <a:endParaRPr sz="1000" strike="sngStrike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  <a:tc hMerge="1"/>
              </a:tr>
              <a:tr h="15240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strike="sngStrike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i</a:t>
                      </a:r>
                      <a:endParaRPr sz="1000" strike="sngStrike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strike="sngStrike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3</a:t>
                      </a:r>
                      <a:endParaRPr sz="1000" strike="sngStrike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</a:tr>
              <a:tr h="15240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strike="sngStrike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fork_ret</a:t>
                      </a:r>
                      <a:endParaRPr sz="1000" strike="sngStrike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strike="sngStrike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0</a:t>
                      </a:r>
                      <a:endParaRPr sz="1000" strike="sngStrike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2" name="Shape 3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3" name="Google Shape;313;p43"/>
          <p:cNvSpPr txBox="1"/>
          <p:nvPr>
            <p:ph idx="1" type="body"/>
          </p:nvPr>
        </p:nvSpPr>
        <p:spPr>
          <a:xfrm>
            <a:off x="182850" y="822963"/>
            <a:ext cx="4297800" cy="4206300"/>
          </a:xfrm>
          <a:prstGeom prst="rect">
            <a:avLst/>
          </a:prstGeom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50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int</a:t>
            </a:r>
            <a:r>
              <a:rPr lang="en" sz="105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main(</a:t>
            </a:r>
            <a:r>
              <a:rPr lang="en" sz="1050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void</a:t>
            </a:r>
            <a:r>
              <a:rPr lang="en" sz="105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) {</a:t>
            </a:r>
            <a:endParaRPr sz="1050"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5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</a:t>
            </a:r>
            <a:r>
              <a:rPr b="1" lang="en" sz="1050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for</a:t>
            </a:r>
            <a:r>
              <a:rPr b="1" lang="en" sz="105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(</a:t>
            </a:r>
            <a:r>
              <a:rPr b="1" lang="en" sz="1050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int</a:t>
            </a:r>
            <a:r>
              <a:rPr b="1" lang="en" sz="105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i = </a:t>
            </a:r>
            <a:r>
              <a:rPr b="1" lang="en" sz="1050">
                <a:solidFill>
                  <a:srgbClr val="098658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0</a:t>
            </a:r>
            <a:r>
              <a:rPr b="1" lang="en" sz="105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; i &lt; </a:t>
            </a:r>
            <a:r>
              <a:rPr b="1" lang="en" sz="1050">
                <a:solidFill>
                  <a:srgbClr val="098658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3</a:t>
            </a:r>
            <a:r>
              <a:rPr b="1" lang="en" sz="105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; i++)</a:t>
            </a:r>
            <a:endParaRPr b="1" sz="1050"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5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 sz="1050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pid_t</a:t>
            </a:r>
            <a:r>
              <a:rPr lang="en" sz="105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fork_ret = fork();</a:t>
            </a:r>
            <a:endParaRPr sz="1050"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5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</a:t>
            </a:r>
            <a:r>
              <a:rPr lang="en" sz="1050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return</a:t>
            </a:r>
            <a:r>
              <a:rPr lang="en" sz="105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</a:t>
            </a:r>
            <a:r>
              <a:rPr lang="en" sz="1050">
                <a:solidFill>
                  <a:srgbClr val="098658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0</a:t>
            </a:r>
            <a:r>
              <a:rPr lang="en" sz="105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;</a:t>
            </a:r>
            <a:endParaRPr sz="1050"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5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}</a:t>
            </a:r>
            <a:endParaRPr sz="1050"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314" name="Google Shape;314;p43"/>
          <p:cNvSpPr txBox="1"/>
          <p:nvPr>
            <p:ph idx="2" type="body"/>
          </p:nvPr>
        </p:nvSpPr>
        <p:spPr>
          <a:xfrm>
            <a:off x="4663325" y="822963"/>
            <a:ext cx="4297800" cy="4206300"/>
          </a:xfrm>
          <a:prstGeom prst="rect">
            <a:avLst/>
          </a:prstGeom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SzPts val="1000"/>
              <a:buAutoNum type="arabicPeriod"/>
            </a:pPr>
            <a:r>
              <a:rPr lang="en"/>
              <a:t>How many new processes (not including the original process) are created when the following program is run? Assume all 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fork</a:t>
            </a:r>
            <a:r>
              <a:rPr lang="en"/>
              <a:t> calls succeed.</a:t>
            </a:r>
            <a:endParaRPr/>
          </a:p>
        </p:txBody>
      </p:sp>
      <p:sp>
        <p:nvSpPr>
          <p:cNvPr id="315" name="Google Shape;315;p43"/>
          <p:cNvSpPr txBox="1"/>
          <p:nvPr>
            <p:ph type="title"/>
          </p:nvPr>
        </p:nvSpPr>
        <p:spPr>
          <a:xfrm>
            <a:off x="182850" y="114300"/>
            <a:ext cx="8778300" cy="457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Fork and Friends</a:t>
            </a:r>
            <a:endParaRPr/>
          </a:p>
        </p:txBody>
      </p:sp>
      <p:graphicFrame>
        <p:nvGraphicFramePr>
          <p:cNvPr id="316" name="Google Shape;316;p43"/>
          <p:cNvGraphicFramePr/>
          <p:nvPr/>
        </p:nvGraphicFramePr>
        <p:xfrm>
          <a:off x="182850" y="32971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{E1231EBA-52F4-4CE2-A2E0-0240E2B097AF}</a:tableStyleId>
              </a:tblPr>
              <a:tblGrid>
                <a:gridCol w="754750"/>
                <a:gridCol w="754750"/>
              </a:tblGrid>
              <a:tr h="152400">
                <a:tc gridSpan="2"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Original Process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</a:tr>
              <a:tr h="15240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i</a:t>
                      </a:r>
                      <a:endParaRPr sz="1000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CEADB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0</a:t>
                      </a:r>
                      <a:endParaRPr sz="1000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CEADB"/>
                    </a:solidFill>
                  </a:tcPr>
                </a:tc>
              </a:tr>
              <a:tr h="15240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fork_ret</a:t>
                      </a:r>
                      <a:endParaRPr sz="1000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CEADB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8</a:t>
                      </a:r>
                      <a:endParaRPr sz="1000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CEADB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317" name="Google Shape;317;p43"/>
          <p:cNvGraphicFramePr/>
          <p:nvPr/>
        </p:nvGraphicFramePr>
        <p:xfrm>
          <a:off x="2605775" y="23145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{E1231EBA-52F4-4CE2-A2E0-0240E2B097AF}</a:tableStyleId>
              </a:tblPr>
              <a:tblGrid>
                <a:gridCol w="754750"/>
                <a:gridCol w="754750"/>
              </a:tblGrid>
              <a:tr h="152400">
                <a:tc gridSpan="2"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Process 8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</a:tr>
              <a:tr h="15240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i</a:t>
                      </a:r>
                      <a:endParaRPr sz="1000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CEADB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2</a:t>
                      </a:r>
                      <a:endParaRPr sz="1000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CEADB"/>
                    </a:solidFill>
                  </a:tcPr>
                </a:tc>
              </a:tr>
              <a:tr h="15240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fork_ret</a:t>
                      </a:r>
                      <a:endParaRPr sz="1000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CEADB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5</a:t>
                      </a:r>
                      <a:endParaRPr sz="1000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CEADB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318" name="Google Shape;318;p43"/>
          <p:cNvGraphicFramePr/>
          <p:nvPr/>
        </p:nvGraphicFramePr>
        <p:xfrm>
          <a:off x="5028700" y="19865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{E1231EBA-52F4-4CE2-A2E0-0240E2B097AF}</a:tableStyleId>
              </a:tblPr>
              <a:tblGrid>
                <a:gridCol w="754750"/>
                <a:gridCol w="754750"/>
              </a:tblGrid>
              <a:tr h="152400">
                <a:tc gridSpan="2"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strike="sngStrike">
                          <a:latin typeface="Lato"/>
                          <a:ea typeface="Lato"/>
                          <a:cs typeface="Lato"/>
                          <a:sym typeface="Lato"/>
                        </a:rPr>
                        <a:t>Process 23</a:t>
                      </a:r>
                      <a:endParaRPr sz="1000" strike="sngStrike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  <a:tc hMerge="1"/>
              </a:tr>
              <a:tr h="15240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strike="sngStrike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i</a:t>
                      </a:r>
                      <a:endParaRPr sz="1000" strike="sngStrike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strike="sngStrike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3</a:t>
                      </a:r>
                      <a:endParaRPr sz="1000" strike="sngStrike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</a:tr>
              <a:tr h="15240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strike="sngStrike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fork_ret</a:t>
                      </a:r>
                      <a:endParaRPr sz="1000" strike="sngStrike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strike="sngStrike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25</a:t>
                      </a:r>
                      <a:endParaRPr sz="1000" strike="sngStrike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319" name="Google Shape;319;p43"/>
          <p:cNvGraphicFramePr/>
          <p:nvPr/>
        </p:nvGraphicFramePr>
        <p:xfrm>
          <a:off x="5028708" y="26418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{E1231EBA-52F4-4CE2-A2E0-0240E2B097AF}</a:tableStyleId>
              </a:tblPr>
              <a:tblGrid>
                <a:gridCol w="754750"/>
                <a:gridCol w="754750"/>
              </a:tblGrid>
              <a:tr h="152400">
                <a:tc gridSpan="2"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Process 5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FE2F3"/>
                    </a:solidFill>
                  </a:tcPr>
                </a:tc>
                <a:tc hMerge="1"/>
              </a:tr>
              <a:tr h="15240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i</a:t>
                      </a:r>
                      <a:endParaRPr sz="1000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CEADB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3</a:t>
                      </a:r>
                      <a:endParaRPr sz="1000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CEADB"/>
                    </a:solidFill>
                  </a:tcPr>
                </a:tc>
              </a:tr>
              <a:tr h="15240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fork_ret</a:t>
                      </a:r>
                      <a:endParaRPr sz="1000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CEADB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0</a:t>
                      </a:r>
                      <a:endParaRPr sz="1000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CEADB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320" name="Google Shape;320;p43"/>
          <p:cNvGraphicFramePr/>
          <p:nvPr/>
        </p:nvGraphicFramePr>
        <p:xfrm>
          <a:off x="7451625" y="19865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{E1231EBA-52F4-4CE2-A2E0-0240E2B097AF}</a:tableStyleId>
              </a:tblPr>
              <a:tblGrid>
                <a:gridCol w="754750"/>
                <a:gridCol w="754750"/>
              </a:tblGrid>
              <a:tr h="152400">
                <a:tc gridSpan="2"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strike="sngStrike">
                          <a:latin typeface="Lato"/>
                          <a:ea typeface="Lato"/>
                          <a:cs typeface="Lato"/>
                          <a:sym typeface="Lato"/>
                        </a:rPr>
                        <a:t>Process 25</a:t>
                      </a:r>
                      <a:endParaRPr sz="1000" strike="sngStrike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  <a:tc hMerge="1"/>
              </a:tr>
              <a:tr h="15240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strike="sngStrike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i</a:t>
                      </a:r>
                      <a:endParaRPr sz="1000" strike="sngStrike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strike="sngStrike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3</a:t>
                      </a:r>
                      <a:endParaRPr sz="1000" strike="sngStrike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</a:tr>
              <a:tr h="15240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strike="sngStrike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fork_ret</a:t>
                      </a:r>
                      <a:endParaRPr sz="1000" strike="sngStrike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strike="sngStrike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0</a:t>
                      </a:r>
                      <a:endParaRPr sz="1000" strike="sngStrike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4" name="Shape 3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5" name="Google Shape;325;p44"/>
          <p:cNvSpPr txBox="1"/>
          <p:nvPr>
            <p:ph idx="1" type="body"/>
          </p:nvPr>
        </p:nvSpPr>
        <p:spPr>
          <a:xfrm>
            <a:off x="182850" y="822963"/>
            <a:ext cx="4297800" cy="4206300"/>
          </a:xfrm>
          <a:prstGeom prst="rect">
            <a:avLst/>
          </a:prstGeom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50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int</a:t>
            </a:r>
            <a:r>
              <a:rPr lang="en" sz="105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main(</a:t>
            </a:r>
            <a:r>
              <a:rPr lang="en" sz="1050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void</a:t>
            </a:r>
            <a:r>
              <a:rPr lang="en" sz="105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) {</a:t>
            </a:r>
            <a:endParaRPr sz="1050"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5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</a:t>
            </a:r>
            <a:r>
              <a:rPr lang="en" sz="1050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for</a:t>
            </a:r>
            <a:r>
              <a:rPr lang="en" sz="105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(</a:t>
            </a:r>
            <a:r>
              <a:rPr lang="en" sz="1050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int</a:t>
            </a:r>
            <a:r>
              <a:rPr lang="en" sz="105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i = </a:t>
            </a:r>
            <a:r>
              <a:rPr lang="en" sz="1050">
                <a:solidFill>
                  <a:srgbClr val="098658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0</a:t>
            </a:r>
            <a:r>
              <a:rPr lang="en" sz="105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; i &lt; </a:t>
            </a:r>
            <a:r>
              <a:rPr lang="en" sz="1050">
                <a:solidFill>
                  <a:srgbClr val="098658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3</a:t>
            </a:r>
            <a:r>
              <a:rPr lang="en" sz="105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; i++)</a:t>
            </a:r>
            <a:endParaRPr sz="1050"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5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 sz="1050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pid_t</a:t>
            </a:r>
            <a:r>
              <a:rPr lang="en" sz="105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fork_ret = fork();</a:t>
            </a:r>
            <a:endParaRPr sz="1050"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5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</a:t>
            </a:r>
            <a:r>
              <a:rPr b="1" lang="en" sz="1050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return</a:t>
            </a:r>
            <a:r>
              <a:rPr b="1" lang="en" sz="105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</a:t>
            </a:r>
            <a:r>
              <a:rPr b="1" lang="en" sz="1050">
                <a:solidFill>
                  <a:srgbClr val="098658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0</a:t>
            </a:r>
            <a:r>
              <a:rPr b="1" lang="en" sz="105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;</a:t>
            </a:r>
            <a:endParaRPr b="1" sz="1050"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5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}</a:t>
            </a:r>
            <a:endParaRPr sz="1050"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326" name="Google Shape;326;p44"/>
          <p:cNvSpPr txBox="1"/>
          <p:nvPr>
            <p:ph idx="2" type="body"/>
          </p:nvPr>
        </p:nvSpPr>
        <p:spPr>
          <a:xfrm>
            <a:off x="4663325" y="822963"/>
            <a:ext cx="4297800" cy="4206300"/>
          </a:xfrm>
          <a:prstGeom prst="rect">
            <a:avLst/>
          </a:prstGeom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SzPts val="1000"/>
              <a:buAutoNum type="arabicPeriod"/>
            </a:pPr>
            <a:r>
              <a:rPr lang="en"/>
              <a:t>How many new processes (not including the original process) are created when the following program is run? Assume all 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fork</a:t>
            </a:r>
            <a:r>
              <a:rPr lang="en"/>
              <a:t> calls succeed.</a:t>
            </a:r>
            <a:endParaRPr/>
          </a:p>
        </p:txBody>
      </p:sp>
      <p:sp>
        <p:nvSpPr>
          <p:cNvPr id="327" name="Google Shape;327;p44"/>
          <p:cNvSpPr txBox="1"/>
          <p:nvPr>
            <p:ph type="title"/>
          </p:nvPr>
        </p:nvSpPr>
        <p:spPr>
          <a:xfrm>
            <a:off x="182850" y="114300"/>
            <a:ext cx="8778300" cy="457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Fork and Friends</a:t>
            </a:r>
            <a:endParaRPr/>
          </a:p>
        </p:txBody>
      </p:sp>
      <p:graphicFrame>
        <p:nvGraphicFramePr>
          <p:cNvPr id="328" name="Google Shape;328;p44"/>
          <p:cNvGraphicFramePr/>
          <p:nvPr/>
        </p:nvGraphicFramePr>
        <p:xfrm>
          <a:off x="182850" y="32971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{E1231EBA-52F4-4CE2-A2E0-0240E2B097AF}</a:tableStyleId>
              </a:tblPr>
              <a:tblGrid>
                <a:gridCol w="754750"/>
                <a:gridCol w="754750"/>
              </a:tblGrid>
              <a:tr h="152400">
                <a:tc gridSpan="2"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Original Process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</a:tr>
              <a:tr h="15240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i</a:t>
                      </a:r>
                      <a:endParaRPr sz="1000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CEADB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0</a:t>
                      </a:r>
                      <a:endParaRPr sz="1000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CEADB"/>
                    </a:solidFill>
                  </a:tcPr>
                </a:tc>
              </a:tr>
              <a:tr h="15240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fork_ret</a:t>
                      </a:r>
                      <a:endParaRPr sz="1000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CEADB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8</a:t>
                      </a:r>
                      <a:endParaRPr sz="1000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CEADB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329" name="Google Shape;329;p44"/>
          <p:cNvGraphicFramePr/>
          <p:nvPr/>
        </p:nvGraphicFramePr>
        <p:xfrm>
          <a:off x="2605775" y="23145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{E1231EBA-52F4-4CE2-A2E0-0240E2B097AF}</a:tableStyleId>
              </a:tblPr>
              <a:tblGrid>
                <a:gridCol w="754750"/>
                <a:gridCol w="754750"/>
              </a:tblGrid>
              <a:tr h="152400">
                <a:tc gridSpan="2"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Process 8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</a:tr>
              <a:tr h="15240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i</a:t>
                      </a:r>
                      <a:endParaRPr sz="1000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CEADB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2</a:t>
                      </a:r>
                      <a:endParaRPr sz="1000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CEADB"/>
                    </a:solidFill>
                  </a:tcPr>
                </a:tc>
              </a:tr>
              <a:tr h="15240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fork_ret</a:t>
                      </a:r>
                      <a:endParaRPr sz="1000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CEADB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5</a:t>
                      </a:r>
                      <a:endParaRPr sz="1000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CEADB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330" name="Google Shape;330;p44"/>
          <p:cNvGraphicFramePr/>
          <p:nvPr/>
        </p:nvGraphicFramePr>
        <p:xfrm>
          <a:off x="5028700" y="19865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{E1231EBA-52F4-4CE2-A2E0-0240E2B097AF}</a:tableStyleId>
              </a:tblPr>
              <a:tblGrid>
                <a:gridCol w="754750"/>
                <a:gridCol w="754750"/>
              </a:tblGrid>
              <a:tr h="152400">
                <a:tc gridSpan="2"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strike="sngStrike">
                          <a:latin typeface="Lato"/>
                          <a:ea typeface="Lato"/>
                          <a:cs typeface="Lato"/>
                          <a:sym typeface="Lato"/>
                        </a:rPr>
                        <a:t>Process 23</a:t>
                      </a:r>
                      <a:endParaRPr sz="1000" strike="sngStrike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  <a:tc hMerge="1"/>
              </a:tr>
              <a:tr h="15240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strike="sngStrike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i</a:t>
                      </a:r>
                      <a:endParaRPr sz="1000" strike="sngStrike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strike="sngStrike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3</a:t>
                      </a:r>
                      <a:endParaRPr sz="1000" strike="sngStrike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</a:tr>
              <a:tr h="15240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strike="sngStrike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fork_ret</a:t>
                      </a:r>
                      <a:endParaRPr sz="1000" strike="sngStrike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strike="sngStrike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25</a:t>
                      </a:r>
                      <a:endParaRPr sz="1000" strike="sngStrike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331" name="Google Shape;331;p44"/>
          <p:cNvGraphicFramePr/>
          <p:nvPr/>
        </p:nvGraphicFramePr>
        <p:xfrm>
          <a:off x="5028708" y="26418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{E1231EBA-52F4-4CE2-A2E0-0240E2B097AF}</a:tableStyleId>
              </a:tblPr>
              <a:tblGrid>
                <a:gridCol w="754750"/>
                <a:gridCol w="754750"/>
              </a:tblGrid>
              <a:tr h="152400">
                <a:tc gridSpan="2"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Process 5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FE2F3"/>
                    </a:solidFill>
                  </a:tcPr>
                </a:tc>
                <a:tc hMerge="1"/>
              </a:tr>
              <a:tr h="15240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i</a:t>
                      </a:r>
                      <a:endParaRPr sz="1000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CEADB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3</a:t>
                      </a:r>
                      <a:endParaRPr sz="1000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CEADB"/>
                    </a:solidFill>
                  </a:tcPr>
                </a:tc>
              </a:tr>
              <a:tr h="15240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fork_ret</a:t>
                      </a:r>
                      <a:endParaRPr sz="1000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CEADB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0</a:t>
                      </a:r>
                      <a:endParaRPr sz="1000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CEADB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332" name="Google Shape;332;p44"/>
          <p:cNvGraphicFramePr/>
          <p:nvPr/>
        </p:nvGraphicFramePr>
        <p:xfrm>
          <a:off x="7451625" y="19865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{E1231EBA-52F4-4CE2-A2E0-0240E2B097AF}</a:tableStyleId>
              </a:tblPr>
              <a:tblGrid>
                <a:gridCol w="754750"/>
                <a:gridCol w="754750"/>
              </a:tblGrid>
              <a:tr h="152400">
                <a:tc gridSpan="2"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strike="sngStrike">
                          <a:latin typeface="Lato"/>
                          <a:ea typeface="Lato"/>
                          <a:cs typeface="Lato"/>
                          <a:sym typeface="Lato"/>
                        </a:rPr>
                        <a:t>Process 25</a:t>
                      </a:r>
                      <a:endParaRPr sz="1000" strike="sngStrike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  <a:tc hMerge="1"/>
              </a:tr>
              <a:tr h="15240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strike="sngStrike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i</a:t>
                      </a:r>
                      <a:endParaRPr sz="1000" strike="sngStrike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strike="sngStrike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3</a:t>
                      </a:r>
                      <a:endParaRPr sz="1000" strike="sngStrike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</a:tr>
              <a:tr h="15240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strike="sngStrike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fork_ret</a:t>
                      </a:r>
                      <a:endParaRPr sz="1000" strike="sngStrike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strike="sngStrike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0</a:t>
                      </a:r>
                      <a:endParaRPr sz="1000" strike="sngStrike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6" name="Shape 3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" name="Google Shape;337;p45"/>
          <p:cNvSpPr txBox="1"/>
          <p:nvPr>
            <p:ph idx="1" type="body"/>
          </p:nvPr>
        </p:nvSpPr>
        <p:spPr>
          <a:xfrm>
            <a:off x="182850" y="822963"/>
            <a:ext cx="4297800" cy="4206300"/>
          </a:xfrm>
          <a:prstGeom prst="rect">
            <a:avLst/>
          </a:prstGeom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50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int</a:t>
            </a:r>
            <a:r>
              <a:rPr lang="en" sz="105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main(</a:t>
            </a:r>
            <a:r>
              <a:rPr lang="en" sz="1050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void</a:t>
            </a:r>
            <a:r>
              <a:rPr lang="en" sz="105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) {</a:t>
            </a:r>
            <a:endParaRPr sz="1050"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5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</a:t>
            </a:r>
            <a:r>
              <a:rPr b="1" lang="en" sz="1050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for</a:t>
            </a:r>
            <a:r>
              <a:rPr b="1" lang="en" sz="105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(</a:t>
            </a:r>
            <a:r>
              <a:rPr b="1" lang="en" sz="1050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int</a:t>
            </a:r>
            <a:r>
              <a:rPr b="1" lang="en" sz="105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i = </a:t>
            </a:r>
            <a:r>
              <a:rPr b="1" lang="en" sz="1050">
                <a:solidFill>
                  <a:srgbClr val="098658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0</a:t>
            </a:r>
            <a:r>
              <a:rPr b="1" lang="en" sz="105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; i &lt; </a:t>
            </a:r>
            <a:r>
              <a:rPr b="1" lang="en" sz="1050">
                <a:solidFill>
                  <a:srgbClr val="098658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3</a:t>
            </a:r>
            <a:r>
              <a:rPr b="1" lang="en" sz="105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; i++)</a:t>
            </a:r>
            <a:endParaRPr b="1" sz="1050"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5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 sz="1050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pid_t</a:t>
            </a:r>
            <a:r>
              <a:rPr lang="en" sz="105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fork_ret = fork();</a:t>
            </a:r>
            <a:endParaRPr sz="1050"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5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</a:t>
            </a:r>
            <a:r>
              <a:rPr lang="en" sz="1050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return</a:t>
            </a:r>
            <a:r>
              <a:rPr lang="en" sz="105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</a:t>
            </a:r>
            <a:r>
              <a:rPr lang="en" sz="1050">
                <a:solidFill>
                  <a:srgbClr val="098658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0</a:t>
            </a:r>
            <a:r>
              <a:rPr lang="en" sz="105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;</a:t>
            </a:r>
            <a:endParaRPr sz="1050"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5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}</a:t>
            </a:r>
            <a:endParaRPr sz="1050"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338" name="Google Shape;338;p45"/>
          <p:cNvSpPr txBox="1"/>
          <p:nvPr>
            <p:ph idx="2" type="body"/>
          </p:nvPr>
        </p:nvSpPr>
        <p:spPr>
          <a:xfrm>
            <a:off x="4663325" y="822963"/>
            <a:ext cx="4297800" cy="4206300"/>
          </a:xfrm>
          <a:prstGeom prst="rect">
            <a:avLst/>
          </a:prstGeom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SzPts val="1000"/>
              <a:buAutoNum type="arabicPeriod"/>
            </a:pPr>
            <a:r>
              <a:rPr lang="en"/>
              <a:t>How many new processes (not including the original process) are created when the following program is run? Assume all 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fork</a:t>
            </a:r>
            <a:r>
              <a:rPr lang="en"/>
              <a:t> calls succeed.</a:t>
            </a:r>
            <a:endParaRPr/>
          </a:p>
        </p:txBody>
      </p:sp>
      <p:sp>
        <p:nvSpPr>
          <p:cNvPr id="339" name="Google Shape;339;p45"/>
          <p:cNvSpPr txBox="1"/>
          <p:nvPr>
            <p:ph type="title"/>
          </p:nvPr>
        </p:nvSpPr>
        <p:spPr>
          <a:xfrm>
            <a:off x="182850" y="114300"/>
            <a:ext cx="8778300" cy="457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Fork and Friends</a:t>
            </a:r>
            <a:endParaRPr/>
          </a:p>
        </p:txBody>
      </p:sp>
      <p:graphicFrame>
        <p:nvGraphicFramePr>
          <p:cNvPr id="340" name="Google Shape;340;p45"/>
          <p:cNvGraphicFramePr/>
          <p:nvPr/>
        </p:nvGraphicFramePr>
        <p:xfrm>
          <a:off x="182850" y="32971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{E1231EBA-52F4-4CE2-A2E0-0240E2B097AF}</a:tableStyleId>
              </a:tblPr>
              <a:tblGrid>
                <a:gridCol w="754750"/>
                <a:gridCol w="754750"/>
              </a:tblGrid>
              <a:tr h="152400">
                <a:tc gridSpan="2"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Original Process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</a:tr>
              <a:tr h="15240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i</a:t>
                      </a:r>
                      <a:endParaRPr sz="1000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CEADB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0</a:t>
                      </a:r>
                      <a:endParaRPr sz="1000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CEADB"/>
                    </a:solidFill>
                  </a:tcPr>
                </a:tc>
              </a:tr>
              <a:tr h="15240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fork_ret</a:t>
                      </a:r>
                      <a:endParaRPr sz="1000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CEADB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8</a:t>
                      </a:r>
                      <a:endParaRPr sz="1000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CEADB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341" name="Google Shape;341;p45"/>
          <p:cNvGraphicFramePr/>
          <p:nvPr/>
        </p:nvGraphicFramePr>
        <p:xfrm>
          <a:off x="2605775" y="23145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{E1231EBA-52F4-4CE2-A2E0-0240E2B097AF}</a:tableStyleId>
              </a:tblPr>
              <a:tblGrid>
                <a:gridCol w="754750"/>
                <a:gridCol w="754750"/>
              </a:tblGrid>
              <a:tr h="152400">
                <a:tc gridSpan="2"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Process 8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FE2F3"/>
                    </a:solidFill>
                  </a:tcPr>
                </a:tc>
                <a:tc hMerge="1"/>
              </a:tr>
              <a:tr h="15240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i</a:t>
                      </a:r>
                      <a:endParaRPr sz="1000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CEADB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3</a:t>
                      </a:r>
                      <a:endParaRPr sz="1000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CEADB"/>
                    </a:solidFill>
                  </a:tcPr>
                </a:tc>
              </a:tr>
              <a:tr h="15240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fork_ret</a:t>
                      </a:r>
                      <a:endParaRPr sz="1000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CEADB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5</a:t>
                      </a:r>
                      <a:endParaRPr sz="1000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CEADB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342" name="Google Shape;342;p45"/>
          <p:cNvGraphicFramePr/>
          <p:nvPr/>
        </p:nvGraphicFramePr>
        <p:xfrm>
          <a:off x="5028700" y="19865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{E1231EBA-52F4-4CE2-A2E0-0240E2B097AF}</a:tableStyleId>
              </a:tblPr>
              <a:tblGrid>
                <a:gridCol w="754750"/>
                <a:gridCol w="754750"/>
              </a:tblGrid>
              <a:tr h="152400">
                <a:tc gridSpan="2"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strike="sngStrike">
                          <a:latin typeface="Lato"/>
                          <a:ea typeface="Lato"/>
                          <a:cs typeface="Lato"/>
                          <a:sym typeface="Lato"/>
                        </a:rPr>
                        <a:t>Process 23</a:t>
                      </a:r>
                      <a:endParaRPr sz="1000" strike="sngStrike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  <a:tc hMerge="1"/>
              </a:tr>
              <a:tr h="15240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strike="sngStrike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i</a:t>
                      </a:r>
                      <a:endParaRPr sz="1000" strike="sngStrike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strike="sngStrike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3</a:t>
                      </a:r>
                      <a:endParaRPr sz="1000" strike="sngStrike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</a:tr>
              <a:tr h="15240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strike="sngStrike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fork_ret</a:t>
                      </a:r>
                      <a:endParaRPr sz="1000" strike="sngStrike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strike="sngStrike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25</a:t>
                      </a:r>
                      <a:endParaRPr sz="1000" strike="sngStrike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343" name="Google Shape;343;p45"/>
          <p:cNvGraphicFramePr/>
          <p:nvPr/>
        </p:nvGraphicFramePr>
        <p:xfrm>
          <a:off x="5028708" y="26418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{E1231EBA-52F4-4CE2-A2E0-0240E2B097AF}</a:tableStyleId>
              </a:tblPr>
              <a:tblGrid>
                <a:gridCol w="754750"/>
                <a:gridCol w="754750"/>
              </a:tblGrid>
              <a:tr h="152400">
                <a:tc gridSpan="2"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strike="sngStrike">
                          <a:latin typeface="Lato"/>
                          <a:ea typeface="Lato"/>
                          <a:cs typeface="Lato"/>
                          <a:sym typeface="Lato"/>
                        </a:rPr>
                        <a:t>Process 5</a:t>
                      </a:r>
                      <a:endParaRPr sz="1000" strike="sngStrike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  <a:tc hMerge="1"/>
              </a:tr>
              <a:tr h="15240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strike="sngStrike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i</a:t>
                      </a:r>
                      <a:endParaRPr sz="1000" strike="sngStrike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strike="sngStrike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3</a:t>
                      </a:r>
                      <a:endParaRPr sz="1000" strike="sngStrike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</a:tr>
              <a:tr h="15240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strike="sngStrike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fork_ret</a:t>
                      </a:r>
                      <a:endParaRPr sz="1000" strike="sngStrike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strike="sngStrike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0</a:t>
                      </a:r>
                      <a:endParaRPr sz="1000" strike="sngStrike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344" name="Google Shape;344;p45"/>
          <p:cNvGraphicFramePr/>
          <p:nvPr/>
        </p:nvGraphicFramePr>
        <p:xfrm>
          <a:off x="7451625" y="19865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{E1231EBA-52F4-4CE2-A2E0-0240E2B097AF}</a:tableStyleId>
              </a:tblPr>
              <a:tblGrid>
                <a:gridCol w="754750"/>
                <a:gridCol w="754750"/>
              </a:tblGrid>
              <a:tr h="152400">
                <a:tc gridSpan="2"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strike="sngStrike">
                          <a:latin typeface="Lato"/>
                          <a:ea typeface="Lato"/>
                          <a:cs typeface="Lato"/>
                          <a:sym typeface="Lato"/>
                        </a:rPr>
                        <a:t>Process 25</a:t>
                      </a:r>
                      <a:endParaRPr sz="1000" strike="sngStrike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  <a:tc hMerge="1"/>
              </a:tr>
              <a:tr h="15240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strike="sngStrike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i</a:t>
                      </a:r>
                      <a:endParaRPr sz="1000" strike="sngStrike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strike="sngStrike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3</a:t>
                      </a:r>
                      <a:endParaRPr sz="1000" strike="sngStrike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</a:tr>
              <a:tr h="15240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strike="sngStrike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fork_ret</a:t>
                      </a:r>
                      <a:endParaRPr sz="1000" strike="sngStrike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strike="sngStrike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0</a:t>
                      </a:r>
                      <a:endParaRPr sz="1000" strike="sngStrike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8" name="Shape 3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9" name="Google Shape;349;p46"/>
          <p:cNvSpPr txBox="1"/>
          <p:nvPr>
            <p:ph idx="1" type="body"/>
          </p:nvPr>
        </p:nvSpPr>
        <p:spPr>
          <a:xfrm>
            <a:off x="182850" y="822963"/>
            <a:ext cx="4297800" cy="4206300"/>
          </a:xfrm>
          <a:prstGeom prst="rect">
            <a:avLst/>
          </a:prstGeom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50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int</a:t>
            </a:r>
            <a:r>
              <a:rPr lang="en" sz="105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main(</a:t>
            </a:r>
            <a:r>
              <a:rPr lang="en" sz="1050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void</a:t>
            </a:r>
            <a:r>
              <a:rPr lang="en" sz="105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) {</a:t>
            </a:r>
            <a:endParaRPr sz="1050"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5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</a:t>
            </a:r>
            <a:r>
              <a:rPr lang="en" sz="1050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for</a:t>
            </a:r>
            <a:r>
              <a:rPr lang="en" sz="105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(</a:t>
            </a:r>
            <a:r>
              <a:rPr lang="en" sz="1050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int</a:t>
            </a:r>
            <a:r>
              <a:rPr lang="en" sz="105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i = </a:t>
            </a:r>
            <a:r>
              <a:rPr lang="en" sz="1050">
                <a:solidFill>
                  <a:srgbClr val="098658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0</a:t>
            </a:r>
            <a:r>
              <a:rPr lang="en" sz="105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; i &lt; </a:t>
            </a:r>
            <a:r>
              <a:rPr lang="en" sz="1050">
                <a:solidFill>
                  <a:srgbClr val="098658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3</a:t>
            </a:r>
            <a:r>
              <a:rPr lang="en" sz="105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; i++)</a:t>
            </a:r>
            <a:endParaRPr sz="1050"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5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 sz="1050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pid_t</a:t>
            </a:r>
            <a:r>
              <a:rPr lang="en" sz="105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fork_ret = fork();</a:t>
            </a:r>
            <a:endParaRPr sz="1050"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5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</a:t>
            </a:r>
            <a:r>
              <a:rPr b="1" lang="en" sz="1050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return</a:t>
            </a:r>
            <a:r>
              <a:rPr b="1" lang="en" sz="105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</a:t>
            </a:r>
            <a:r>
              <a:rPr b="1" lang="en" sz="1050">
                <a:solidFill>
                  <a:srgbClr val="098658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0</a:t>
            </a:r>
            <a:r>
              <a:rPr b="1" lang="en" sz="105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;</a:t>
            </a:r>
            <a:endParaRPr b="1" sz="1050"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5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}</a:t>
            </a:r>
            <a:endParaRPr sz="1050"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350" name="Google Shape;350;p46"/>
          <p:cNvSpPr txBox="1"/>
          <p:nvPr>
            <p:ph idx="2" type="body"/>
          </p:nvPr>
        </p:nvSpPr>
        <p:spPr>
          <a:xfrm>
            <a:off x="4663325" y="822963"/>
            <a:ext cx="4297800" cy="4206300"/>
          </a:xfrm>
          <a:prstGeom prst="rect">
            <a:avLst/>
          </a:prstGeom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SzPts val="1000"/>
              <a:buAutoNum type="arabicPeriod"/>
            </a:pPr>
            <a:r>
              <a:rPr lang="en"/>
              <a:t>How many new processes (not including the original process) are created when the following program is run? Assume all 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fork</a:t>
            </a:r>
            <a:r>
              <a:rPr lang="en"/>
              <a:t> calls succeed.</a:t>
            </a:r>
            <a:endParaRPr/>
          </a:p>
        </p:txBody>
      </p:sp>
      <p:sp>
        <p:nvSpPr>
          <p:cNvPr id="351" name="Google Shape;351;p46"/>
          <p:cNvSpPr txBox="1"/>
          <p:nvPr>
            <p:ph type="title"/>
          </p:nvPr>
        </p:nvSpPr>
        <p:spPr>
          <a:xfrm>
            <a:off x="182850" y="114300"/>
            <a:ext cx="8778300" cy="457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Fork and Friends</a:t>
            </a:r>
            <a:endParaRPr/>
          </a:p>
        </p:txBody>
      </p:sp>
      <p:graphicFrame>
        <p:nvGraphicFramePr>
          <p:cNvPr id="352" name="Google Shape;352;p46"/>
          <p:cNvGraphicFramePr/>
          <p:nvPr/>
        </p:nvGraphicFramePr>
        <p:xfrm>
          <a:off x="182850" y="32971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{E1231EBA-52F4-4CE2-A2E0-0240E2B097AF}</a:tableStyleId>
              </a:tblPr>
              <a:tblGrid>
                <a:gridCol w="754750"/>
                <a:gridCol w="754750"/>
              </a:tblGrid>
              <a:tr h="152400">
                <a:tc gridSpan="2"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Original Process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</a:tr>
              <a:tr h="15240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i</a:t>
                      </a:r>
                      <a:endParaRPr sz="1000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CEADB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0</a:t>
                      </a:r>
                      <a:endParaRPr sz="1000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CEADB"/>
                    </a:solidFill>
                  </a:tcPr>
                </a:tc>
              </a:tr>
              <a:tr h="15240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fork_ret</a:t>
                      </a:r>
                      <a:endParaRPr sz="1000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CEADB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8</a:t>
                      </a:r>
                      <a:endParaRPr sz="1000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CEADB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353" name="Google Shape;353;p46"/>
          <p:cNvGraphicFramePr/>
          <p:nvPr/>
        </p:nvGraphicFramePr>
        <p:xfrm>
          <a:off x="2605775" y="23145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{E1231EBA-52F4-4CE2-A2E0-0240E2B097AF}</a:tableStyleId>
              </a:tblPr>
              <a:tblGrid>
                <a:gridCol w="754750"/>
                <a:gridCol w="754750"/>
              </a:tblGrid>
              <a:tr h="152400">
                <a:tc gridSpan="2"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Process 8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FE2F3"/>
                    </a:solidFill>
                  </a:tcPr>
                </a:tc>
                <a:tc hMerge="1"/>
              </a:tr>
              <a:tr h="15240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i</a:t>
                      </a:r>
                      <a:endParaRPr sz="1000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CEADB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3</a:t>
                      </a:r>
                      <a:endParaRPr sz="1000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CEADB"/>
                    </a:solidFill>
                  </a:tcPr>
                </a:tc>
              </a:tr>
              <a:tr h="15240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fork_ret</a:t>
                      </a:r>
                      <a:endParaRPr sz="1000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CEADB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5</a:t>
                      </a:r>
                      <a:endParaRPr sz="1000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CEADB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354" name="Google Shape;354;p46"/>
          <p:cNvGraphicFramePr/>
          <p:nvPr/>
        </p:nvGraphicFramePr>
        <p:xfrm>
          <a:off x="5028700" y="19865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{E1231EBA-52F4-4CE2-A2E0-0240E2B097AF}</a:tableStyleId>
              </a:tblPr>
              <a:tblGrid>
                <a:gridCol w="754750"/>
                <a:gridCol w="754750"/>
              </a:tblGrid>
              <a:tr h="152400">
                <a:tc gridSpan="2"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strike="sngStrike">
                          <a:latin typeface="Lato"/>
                          <a:ea typeface="Lato"/>
                          <a:cs typeface="Lato"/>
                          <a:sym typeface="Lato"/>
                        </a:rPr>
                        <a:t>Process 23</a:t>
                      </a:r>
                      <a:endParaRPr sz="1000" strike="sngStrike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  <a:tc hMerge="1"/>
              </a:tr>
              <a:tr h="15240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strike="sngStrike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i</a:t>
                      </a:r>
                      <a:endParaRPr sz="1000" strike="sngStrike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strike="sngStrike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3</a:t>
                      </a:r>
                      <a:endParaRPr sz="1000" strike="sngStrike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</a:tr>
              <a:tr h="15240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strike="sngStrike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fork_ret</a:t>
                      </a:r>
                      <a:endParaRPr sz="1000" strike="sngStrike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strike="sngStrike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25</a:t>
                      </a:r>
                      <a:endParaRPr sz="1000" strike="sngStrike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355" name="Google Shape;355;p46"/>
          <p:cNvGraphicFramePr/>
          <p:nvPr/>
        </p:nvGraphicFramePr>
        <p:xfrm>
          <a:off x="5028708" y="26418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{E1231EBA-52F4-4CE2-A2E0-0240E2B097AF}</a:tableStyleId>
              </a:tblPr>
              <a:tblGrid>
                <a:gridCol w="754750"/>
                <a:gridCol w="754750"/>
              </a:tblGrid>
              <a:tr h="152400">
                <a:tc gridSpan="2"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strike="sngStrike">
                          <a:latin typeface="Lato"/>
                          <a:ea typeface="Lato"/>
                          <a:cs typeface="Lato"/>
                          <a:sym typeface="Lato"/>
                        </a:rPr>
                        <a:t>Process 5</a:t>
                      </a:r>
                      <a:endParaRPr sz="1000" strike="sngStrike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  <a:tc hMerge="1"/>
              </a:tr>
              <a:tr h="15240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strike="sngStrike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i</a:t>
                      </a:r>
                      <a:endParaRPr sz="1000" strike="sngStrike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strike="sngStrike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3</a:t>
                      </a:r>
                      <a:endParaRPr sz="1000" strike="sngStrike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</a:tr>
              <a:tr h="15240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strike="sngStrike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fork_ret</a:t>
                      </a:r>
                      <a:endParaRPr sz="1000" strike="sngStrike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strike="sngStrike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0</a:t>
                      </a:r>
                      <a:endParaRPr sz="1000" strike="sngStrike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356" name="Google Shape;356;p46"/>
          <p:cNvGraphicFramePr/>
          <p:nvPr/>
        </p:nvGraphicFramePr>
        <p:xfrm>
          <a:off x="7451625" y="19865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{E1231EBA-52F4-4CE2-A2E0-0240E2B097AF}</a:tableStyleId>
              </a:tblPr>
              <a:tblGrid>
                <a:gridCol w="754750"/>
                <a:gridCol w="754750"/>
              </a:tblGrid>
              <a:tr h="152400">
                <a:tc gridSpan="2"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strike="sngStrike">
                          <a:latin typeface="Lato"/>
                          <a:ea typeface="Lato"/>
                          <a:cs typeface="Lato"/>
                          <a:sym typeface="Lato"/>
                        </a:rPr>
                        <a:t>Process 25</a:t>
                      </a:r>
                      <a:endParaRPr sz="1000" strike="sngStrike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  <a:tc hMerge="1"/>
              </a:tr>
              <a:tr h="15240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strike="sngStrike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i</a:t>
                      </a:r>
                      <a:endParaRPr sz="1000" strike="sngStrike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strike="sngStrike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3</a:t>
                      </a:r>
                      <a:endParaRPr sz="1000" strike="sngStrike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</a:tr>
              <a:tr h="15240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strike="sngStrike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fork_ret</a:t>
                      </a:r>
                      <a:endParaRPr sz="1000" strike="sngStrike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strike="sngStrike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0</a:t>
                      </a:r>
                      <a:endParaRPr sz="1000" strike="sngStrike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0" name="Shape 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" name="Google Shape;361;p47"/>
          <p:cNvSpPr txBox="1"/>
          <p:nvPr>
            <p:ph idx="1" type="body"/>
          </p:nvPr>
        </p:nvSpPr>
        <p:spPr>
          <a:xfrm>
            <a:off x="182850" y="822963"/>
            <a:ext cx="4297800" cy="4206300"/>
          </a:xfrm>
          <a:prstGeom prst="rect">
            <a:avLst/>
          </a:prstGeom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50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int</a:t>
            </a:r>
            <a:r>
              <a:rPr lang="en" sz="105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main(</a:t>
            </a:r>
            <a:r>
              <a:rPr lang="en" sz="1050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void</a:t>
            </a:r>
            <a:r>
              <a:rPr lang="en" sz="105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) {</a:t>
            </a:r>
            <a:endParaRPr sz="1050"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5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</a:t>
            </a:r>
            <a:r>
              <a:rPr b="1" lang="en" sz="1050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for</a:t>
            </a:r>
            <a:r>
              <a:rPr b="1" lang="en" sz="105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(</a:t>
            </a:r>
            <a:r>
              <a:rPr b="1" lang="en" sz="1050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int</a:t>
            </a:r>
            <a:r>
              <a:rPr b="1" lang="en" sz="105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i = </a:t>
            </a:r>
            <a:r>
              <a:rPr b="1" lang="en" sz="1050">
                <a:solidFill>
                  <a:srgbClr val="098658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0</a:t>
            </a:r>
            <a:r>
              <a:rPr b="1" lang="en" sz="105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; i &lt; </a:t>
            </a:r>
            <a:r>
              <a:rPr b="1" lang="en" sz="1050">
                <a:solidFill>
                  <a:srgbClr val="098658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3</a:t>
            </a:r>
            <a:r>
              <a:rPr b="1" lang="en" sz="105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; i++)</a:t>
            </a:r>
            <a:endParaRPr b="1" sz="1050"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5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 sz="1050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pid_t</a:t>
            </a:r>
            <a:r>
              <a:rPr lang="en" sz="105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fork_ret = fork();</a:t>
            </a:r>
            <a:endParaRPr sz="1050"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5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</a:t>
            </a:r>
            <a:r>
              <a:rPr lang="en" sz="1050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return</a:t>
            </a:r>
            <a:r>
              <a:rPr lang="en" sz="105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</a:t>
            </a:r>
            <a:r>
              <a:rPr lang="en" sz="1050">
                <a:solidFill>
                  <a:srgbClr val="098658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0</a:t>
            </a:r>
            <a:r>
              <a:rPr lang="en" sz="105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;</a:t>
            </a:r>
            <a:endParaRPr sz="1050"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5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}</a:t>
            </a:r>
            <a:endParaRPr sz="1050"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362" name="Google Shape;362;p47"/>
          <p:cNvSpPr txBox="1"/>
          <p:nvPr>
            <p:ph idx="2" type="body"/>
          </p:nvPr>
        </p:nvSpPr>
        <p:spPr>
          <a:xfrm>
            <a:off x="4663325" y="822963"/>
            <a:ext cx="4297800" cy="4206300"/>
          </a:xfrm>
          <a:prstGeom prst="rect">
            <a:avLst/>
          </a:prstGeom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SzPts val="1000"/>
              <a:buAutoNum type="arabicPeriod"/>
            </a:pPr>
            <a:r>
              <a:rPr lang="en"/>
              <a:t>How many new processes (not including the original process) are created when the following program is run? Assume all 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fork</a:t>
            </a:r>
            <a:r>
              <a:rPr lang="en"/>
              <a:t> calls succeed.</a:t>
            </a:r>
            <a:endParaRPr/>
          </a:p>
        </p:txBody>
      </p:sp>
      <p:sp>
        <p:nvSpPr>
          <p:cNvPr id="363" name="Google Shape;363;p47"/>
          <p:cNvSpPr txBox="1"/>
          <p:nvPr>
            <p:ph type="title"/>
          </p:nvPr>
        </p:nvSpPr>
        <p:spPr>
          <a:xfrm>
            <a:off x="182850" y="114300"/>
            <a:ext cx="8778300" cy="457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Fork and Friends</a:t>
            </a:r>
            <a:endParaRPr/>
          </a:p>
        </p:txBody>
      </p:sp>
      <p:graphicFrame>
        <p:nvGraphicFramePr>
          <p:cNvPr id="364" name="Google Shape;364;p47"/>
          <p:cNvGraphicFramePr/>
          <p:nvPr/>
        </p:nvGraphicFramePr>
        <p:xfrm>
          <a:off x="182850" y="32971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{E1231EBA-52F4-4CE2-A2E0-0240E2B097AF}</a:tableStyleId>
              </a:tblPr>
              <a:tblGrid>
                <a:gridCol w="754750"/>
                <a:gridCol w="754750"/>
              </a:tblGrid>
              <a:tr h="152400">
                <a:tc gridSpan="2"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Original Process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FE2F3"/>
                    </a:solidFill>
                  </a:tcPr>
                </a:tc>
                <a:tc hMerge="1"/>
              </a:tr>
              <a:tr h="15240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i</a:t>
                      </a:r>
                      <a:endParaRPr sz="1000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CEADB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1</a:t>
                      </a:r>
                      <a:endParaRPr sz="1000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CEADB"/>
                    </a:solidFill>
                  </a:tcPr>
                </a:tc>
              </a:tr>
              <a:tr h="15240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fork_ret</a:t>
                      </a:r>
                      <a:endParaRPr sz="1000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CEADB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8</a:t>
                      </a:r>
                      <a:endParaRPr sz="1000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CEADB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365" name="Google Shape;365;p47"/>
          <p:cNvGraphicFramePr/>
          <p:nvPr/>
        </p:nvGraphicFramePr>
        <p:xfrm>
          <a:off x="2605775" y="23145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{E1231EBA-52F4-4CE2-A2E0-0240E2B097AF}</a:tableStyleId>
              </a:tblPr>
              <a:tblGrid>
                <a:gridCol w="754750"/>
                <a:gridCol w="754750"/>
              </a:tblGrid>
              <a:tr h="152400">
                <a:tc gridSpan="2"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strike="sngStrike">
                          <a:latin typeface="Lato"/>
                          <a:ea typeface="Lato"/>
                          <a:cs typeface="Lato"/>
                          <a:sym typeface="Lato"/>
                        </a:rPr>
                        <a:t>Process 8</a:t>
                      </a:r>
                      <a:endParaRPr sz="1000" strike="sngStrike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  <a:tc hMerge="1"/>
              </a:tr>
              <a:tr h="15240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strike="sngStrike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i</a:t>
                      </a:r>
                      <a:endParaRPr sz="1000" strike="sngStrike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strike="sngStrike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3</a:t>
                      </a:r>
                      <a:endParaRPr sz="1000" strike="sngStrike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</a:tr>
              <a:tr h="15240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strike="sngStrike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fork_ret</a:t>
                      </a:r>
                      <a:endParaRPr sz="1000" strike="sngStrike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strike="sngStrike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5</a:t>
                      </a:r>
                      <a:endParaRPr sz="1000" strike="sngStrike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366" name="Google Shape;366;p47"/>
          <p:cNvGraphicFramePr/>
          <p:nvPr/>
        </p:nvGraphicFramePr>
        <p:xfrm>
          <a:off x="5028700" y="19865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{E1231EBA-52F4-4CE2-A2E0-0240E2B097AF}</a:tableStyleId>
              </a:tblPr>
              <a:tblGrid>
                <a:gridCol w="754750"/>
                <a:gridCol w="754750"/>
              </a:tblGrid>
              <a:tr h="152400">
                <a:tc gridSpan="2"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strike="sngStrike">
                          <a:latin typeface="Lato"/>
                          <a:ea typeface="Lato"/>
                          <a:cs typeface="Lato"/>
                          <a:sym typeface="Lato"/>
                        </a:rPr>
                        <a:t>Process 23</a:t>
                      </a:r>
                      <a:endParaRPr sz="1000" strike="sngStrike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  <a:tc hMerge="1"/>
              </a:tr>
              <a:tr h="15240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strike="sngStrike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i</a:t>
                      </a:r>
                      <a:endParaRPr sz="1000" strike="sngStrike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strike="sngStrike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3</a:t>
                      </a:r>
                      <a:endParaRPr sz="1000" strike="sngStrike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</a:tr>
              <a:tr h="15240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strike="sngStrike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fork_ret</a:t>
                      </a:r>
                      <a:endParaRPr sz="1000" strike="sngStrike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strike="sngStrike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25</a:t>
                      </a:r>
                      <a:endParaRPr sz="1000" strike="sngStrike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367" name="Google Shape;367;p47"/>
          <p:cNvGraphicFramePr/>
          <p:nvPr/>
        </p:nvGraphicFramePr>
        <p:xfrm>
          <a:off x="5028708" y="26418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{E1231EBA-52F4-4CE2-A2E0-0240E2B097AF}</a:tableStyleId>
              </a:tblPr>
              <a:tblGrid>
                <a:gridCol w="754750"/>
                <a:gridCol w="754750"/>
              </a:tblGrid>
              <a:tr h="152400">
                <a:tc gridSpan="2"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strike="sngStrike">
                          <a:latin typeface="Lato"/>
                          <a:ea typeface="Lato"/>
                          <a:cs typeface="Lato"/>
                          <a:sym typeface="Lato"/>
                        </a:rPr>
                        <a:t>Process 5</a:t>
                      </a:r>
                      <a:endParaRPr sz="1000" strike="sngStrike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  <a:tc hMerge="1"/>
              </a:tr>
              <a:tr h="15240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strike="sngStrike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i</a:t>
                      </a:r>
                      <a:endParaRPr sz="1000" strike="sngStrike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strike="sngStrike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3</a:t>
                      </a:r>
                      <a:endParaRPr sz="1000" strike="sngStrike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</a:tr>
              <a:tr h="15240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strike="sngStrike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fork_ret</a:t>
                      </a:r>
                      <a:endParaRPr sz="1000" strike="sngStrike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strike="sngStrike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0</a:t>
                      </a:r>
                      <a:endParaRPr sz="1000" strike="sngStrike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368" name="Google Shape;368;p47"/>
          <p:cNvGraphicFramePr/>
          <p:nvPr/>
        </p:nvGraphicFramePr>
        <p:xfrm>
          <a:off x="7451625" y="19865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{E1231EBA-52F4-4CE2-A2E0-0240E2B097AF}</a:tableStyleId>
              </a:tblPr>
              <a:tblGrid>
                <a:gridCol w="754750"/>
                <a:gridCol w="754750"/>
              </a:tblGrid>
              <a:tr h="152400">
                <a:tc gridSpan="2"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strike="sngStrike">
                          <a:latin typeface="Lato"/>
                          <a:ea typeface="Lato"/>
                          <a:cs typeface="Lato"/>
                          <a:sym typeface="Lato"/>
                        </a:rPr>
                        <a:t>Process 25</a:t>
                      </a:r>
                      <a:endParaRPr sz="1000" strike="sngStrike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  <a:tc hMerge="1"/>
              </a:tr>
              <a:tr h="15240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strike="sngStrike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i</a:t>
                      </a:r>
                      <a:endParaRPr sz="1000" strike="sngStrike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strike="sngStrike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3</a:t>
                      </a:r>
                      <a:endParaRPr sz="1000" strike="sngStrike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</a:tr>
              <a:tr h="15240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strike="sngStrike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fork_ret</a:t>
                      </a:r>
                      <a:endParaRPr sz="1000" strike="sngStrike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strike="sngStrike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0</a:t>
                      </a:r>
                      <a:endParaRPr sz="1000" strike="sngStrike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2" name="Shape 3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3" name="Google Shape;373;p48"/>
          <p:cNvSpPr txBox="1"/>
          <p:nvPr>
            <p:ph idx="1" type="body"/>
          </p:nvPr>
        </p:nvSpPr>
        <p:spPr>
          <a:xfrm>
            <a:off x="182850" y="822963"/>
            <a:ext cx="4297800" cy="4206300"/>
          </a:xfrm>
          <a:prstGeom prst="rect">
            <a:avLst/>
          </a:prstGeom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50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int</a:t>
            </a:r>
            <a:r>
              <a:rPr lang="en" sz="105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main(</a:t>
            </a:r>
            <a:r>
              <a:rPr lang="en" sz="1050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void</a:t>
            </a:r>
            <a:r>
              <a:rPr lang="en" sz="105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) {</a:t>
            </a:r>
            <a:endParaRPr sz="1050"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5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</a:t>
            </a:r>
            <a:r>
              <a:rPr lang="en" sz="1050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for</a:t>
            </a:r>
            <a:r>
              <a:rPr lang="en" sz="105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(</a:t>
            </a:r>
            <a:r>
              <a:rPr lang="en" sz="1050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int</a:t>
            </a:r>
            <a:r>
              <a:rPr lang="en" sz="105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i = </a:t>
            </a:r>
            <a:r>
              <a:rPr lang="en" sz="1050">
                <a:solidFill>
                  <a:srgbClr val="098658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0</a:t>
            </a:r>
            <a:r>
              <a:rPr lang="en" sz="105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; i &lt; </a:t>
            </a:r>
            <a:r>
              <a:rPr lang="en" sz="1050">
                <a:solidFill>
                  <a:srgbClr val="098658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3</a:t>
            </a:r>
            <a:r>
              <a:rPr lang="en" sz="105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; i++)</a:t>
            </a:r>
            <a:endParaRPr sz="1050"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5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b="1" lang="en" sz="1050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pid_t</a:t>
            </a:r>
            <a:r>
              <a:rPr b="1" lang="en" sz="105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fork_ret = fork();</a:t>
            </a:r>
            <a:endParaRPr b="1" sz="1050"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5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</a:t>
            </a:r>
            <a:r>
              <a:rPr lang="en" sz="1050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return</a:t>
            </a:r>
            <a:r>
              <a:rPr lang="en" sz="105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</a:t>
            </a:r>
            <a:r>
              <a:rPr lang="en" sz="1050">
                <a:solidFill>
                  <a:srgbClr val="098658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0</a:t>
            </a:r>
            <a:r>
              <a:rPr lang="en" sz="105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;</a:t>
            </a:r>
            <a:endParaRPr sz="1050"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5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}</a:t>
            </a:r>
            <a:endParaRPr sz="1050"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374" name="Google Shape;374;p48"/>
          <p:cNvSpPr txBox="1"/>
          <p:nvPr>
            <p:ph idx="2" type="body"/>
          </p:nvPr>
        </p:nvSpPr>
        <p:spPr>
          <a:xfrm>
            <a:off x="4663325" y="822963"/>
            <a:ext cx="4297800" cy="4206300"/>
          </a:xfrm>
          <a:prstGeom prst="rect">
            <a:avLst/>
          </a:prstGeom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SzPts val="1000"/>
              <a:buAutoNum type="arabicPeriod"/>
            </a:pPr>
            <a:r>
              <a:rPr lang="en"/>
              <a:t>How many new processes (not including the original process) are created when the following program is run? Assume all 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fork</a:t>
            </a:r>
            <a:r>
              <a:rPr lang="en"/>
              <a:t> calls succeed.</a:t>
            </a:r>
            <a:endParaRPr/>
          </a:p>
        </p:txBody>
      </p:sp>
      <p:sp>
        <p:nvSpPr>
          <p:cNvPr id="375" name="Google Shape;375;p48"/>
          <p:cNvSpPr txBox="1"/>
          <p:nvPr>
            <p:ph type="title"/>
          </p:nvPr>
        </p:nvSpPr>
        <p:spPr>
          <a:xfrm>
            <a:off x="182850" y="114300"/>
            <a:ext cx="8778300" cy="457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Fork and Friends</a:t>
            </a:r>
            <a:endParaRPr/>
          </a:p>
        </p:txBody>
      </p:sp>
      <p:graphicFrame>
        <p:nvGraphicFramePr>
          <p:cNvPr id="376" name="Google Shape;376;p48"/>
          <p:cNvGraphicFramePr/>
          <p:nvPr/>
        </p:nvGraphicFramePr>
        <p:xfrm>
          <a:off x="182850" y="32971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{E1231EBA-52F4-4CE2-A2E0-0240E2B097AF}</a:tableStyleId>
              </a:tblPr>
              <a:tblGrid>
                <a:gridCol w="754750"/>
                <a:gridCol w="754750"/>
              </a:tblGrid>
              <a:tr h="152400">
                <a:tc gridSpan="2"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Original Process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FE2F3"/>
                    </a:solidFill>
                  </a:tcPr>
                </a:tc>
                <a:tc hMerge="1"/>
              </a:tr>
              <a:tr h="15240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i</a:t>
                      </a:r>
                      <a:endParaRPr sz="1000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CEADB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1</a:t>
                      </a:r>
                      <a:endParaRPr sz="1000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CEADB"/>
                    </a:solidFill>
                  </a:tcPr>
                </a:tc>
              </a:tr>
              <a:tr h="15240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fork_ret</a:t>
                      </a:r>
                      <a:endParaRPr sz="1000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CEADB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16</a:t>
                      </a:r>
                      <a:endParaRPr sz="1000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CEADB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377" name="Google Shape;377;p48"/>
          <p:cNvGraphicFramePr/>
          <p:nvPr/>
        </p:nvGraphicFramePr>
        <p:xfrm>
          <a:off x="2605775" y="23145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{E1231EBA-52F4-4CE2-A2E0-0240E2B097AF}</a:tableStyleId>
              </a:tblPr>
              <a:tblGrid>
                <a:gridCol w="754750"/>
                <a:gridCol w="754750"/>
              </a:tblGrid>
              <a:tr h="152400">
                <a:tc gridSpan="2"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strike="sngStrike">
                          <a:latin typeface="Lato"/>
                          <a:ea typeface="Lato"/>
                          <a:cs typeface="Lato"/>
                          <a:sym typeface="Lato"/>
                        </a:rPr>
                        <a:t>Process 8</a:t>
                      </a:r>
                      <a:endParaRPr sz="1000" strike="sngStrike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  <a:tc hMerge="1"/>
              </a:tr>
              <a:tr h="15240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strike="sngStrike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i</a:t>
                      </a:r>
                      <a:endParaRPr sz="1000" strike="sngStrike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strike="sngStrike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3</a:t>
                      </a:r>
                      <a:endParaRPr sz="1000" strike="sngStrike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</a:tr>
              <a:tr h="15240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strike="sngStrike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fork_ret</a:t>
                      </a:r>
                      <a:endParaRPr sz="1000" strike="sngStrike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strike="sngStrike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5</a:t>
                      </a:r>
                      <a:endParaRPr sz="1000" strike="sngStrike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378" name="Google Shape;378;p48"/>
          <p:cNvGraphicFramePr/>
          <p:nvPr/>
        </p:nvGraphicFramePr>
        <p:xfrm>
          <a:off x="5028700" y="19865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{E1231EBA-52F4-4CE2-A2E0-0240E2B097AF}</a:tableStyleId>
              </a:tblPr>
              <a:tblGrid>
                <a:gridCol w="754750"/>
                <a:gridCol w="754750"/>
              </a:tblGrid>
              <a:tr h="152400">
                <a:tc gridSpan="2"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strike="sngStrike">
                          <a:latin typeface="Lato"/>
                          <a:ea typeface="Lato"/>
                          <a:cs typeface="Lato"/>
                          <a:sym typeface="Lato"/>
                        </a:rPr>
                        <a:t>Process 23</a:t>
                      </a:r>
                      <a:endParaRPr sz="1000" strike="sngStrike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  <a:tc hMerge="1"/>
              </a:tr>
              <a:tr h="15240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strike="sngStrike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i</a:t>
                      </a:r>
                      <a:endParaRPr sz="1000" strike="sngStrike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strike="sngStrike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3</a:t>
                      </a:r>
                      <a:endParaRPr sz="1000" strike="sngStrike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</a:tr>
              <a:tr h="15240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strike="sngStrike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fork_ret</a:t>
                      </a:r>
                      <a:endParaRPr sz="1000" strike="sngStrike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strike="sngStrike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25</a:t>
                      </a:r>
                      <a:endParaRPr sz="1000" strike="sngStrike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379" name="Google Shape;379;p48"/>
          <p:cNvGraphicFramePr/>
          <p:nvPr/>
        </p:nvGraphicFramePr>
        <p:xfrm>
          <a:off x="5028708" y="26418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{E1231EBA-52F4-4CE2-A2E0-0240E2B097AF}</a:tableStyleId>
              </a:tblPr>
              <a:tblGrid>
                <a:gridCol w="754750"/>
                <a:gridCol w="754750"/>
              </a:tblGrid>
              <a:tr h="152400">
                <a:tc gridSpan="2"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strike="sngStrike">
                          <a:latin typeface="Lato"/>
                          <a:ea typeface="Lato"/>
                          <a:cs typeface="Lato"/>
                          <a:sym typeface="Lato"/>
                        </a:rPr>
                        <a:t>Process 5</a:t>
                      </a:r>
                      <a:endParaRPr sz="1000" strike="sngStrike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  <a:tc hMerge="1"/>
              </a:tr>
              <a:tr h="15240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strike="sngStrike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i</a:t>
                      </a:r>
                      <a:endParaRPr sz="1000" strike="sngStrike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strike="sngStrike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3</a:t>
                      </a:r>
                      <a:endParaRPr sz="1000" strike="sngStrike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</a:tr>
              <a:tr h="15240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strike="sngStrike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fork_ret</a:t>
                      </a:r>
                      <a:endParaRPr sz="1000" strike="sngStrike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strike="sngStrike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0</a:t>
                      </a:r>
                      <a:endParaRPr sz="1000" strike="sngStrike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380" name="Google Shape;380;p48"/>
          <p:cNvGraphicFramePr/>
          <p:nvPr/>
        </p:nvGraphicFramePr>
        <p:xfrm>
          <a:off x="7451625" y="19865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{E1231EBA-52F4-4CE2-A2E0-0240E2B097AF}</a:tableStyleId>
              </a:tblPr>
              <a:tblGrid>
                <a:gridCol w="754750"/>
                <a:gridCol w="754750"/>
              </a:tblGrid>
              <a:tr h="152400">
                <a:tc gridSpan="2"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strike="sngStrike">
                          <a:latin typeface="Lato"/>
                          <a:ea typeface="Lato"/>
                          <a:cs typeface="Lato"/>
                          <a:sym typeface="Lato"/>
                        </a:rPr>
                        <a:t>Process 25</a:t>
                      </a:r>
                      <a:endParaRPr sz="1000" strike="sngStrike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  <a:tc hMerge="1"/>
              </a:tr>
              <a:tr h="15240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strike="sngStrike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i</a:t>
                      </a:r>
                      <a:endParaRPr sz="1000" strike="sngStrike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strike="sngStrike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3</a:t>
                      </a:r>
                      <a:endParaRPr sz="1000" strike="sngStrike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</a:tr>
              <a:tr h="15240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strike="sngStrike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fork_ret</a:t>
                      </a:r>
                      <a:endParaRPr sz="1000" strike="sngStrike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strike="sngStrike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0</a:t>
                      </a:r>
                      <a:endParaRPr sz="1000" strike="sngStrike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381" name="Google Shape;381;p48"/>
          <p:cNvGraphicFramePr/>
          <p:nvPr/>
        </p:nvGraphicFramePr>
        <p:xfrm>
          <a:off x="2605775" y="32971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{E1231EBA-52F4-4CE2-A2E0-0240E2B097AF}</a:tableStyleId>
              </a:tblPr>
              <a:tblGrid>
                <a:gridCol w="754750"/>
                <a:gridCol w="754750"/>
              </a:tblGrid>
              <a:tr h="152400">
                <a:tc gridSpan="2"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Process 16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</a:tr>
              <a:tr h="15240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i</a:t>
                      </a:r>
                      <a:endParaRPr sz="1000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CEADB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1</a:t>
                      </a:r>
                      <a:endParaRPr sz="1000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CEADB"/>
                    </a:solidFill>
                  </a:tcPr>
                </a:tc>
              </a:tr>
              <a:tr h="15240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fork_ret</a:t>
                      </a:r>
                      <a:endParaRPr sz="1000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CEADB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0</a:t>
                      </a:r>
                      <a:endParaRPr sz="1000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CEADB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5" name="Shape 3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6" name="Google Shape;386;p49"/>
          <p:cNvSpPr txBox="1"/>
          <p:nvPr>
            <p:ph idx="1" type="body"/>
          </p:nvPr>
        </p:nvSpPr>
        <p:spPr>
          <a:xfrm>
            <a:off x="182850" y="822963"/>
            <a:ext cx="4297800" cy="4206300"/>
          </a:xfrm>
          <a:prstGeom prst="rect">
            <a:avLst/>
          </a:prstGeom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50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int</a:t>
            </a:r>
            <a:r>
              <a:rPr lang="en" sz="105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main(</a:t>
            </a:r>
            <a:r>
              <a:rPr lang="en" sz="1050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void</a:t>
            </a:r>
            <a:r>
              <a:rPr lang="en" sz="105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) {</a:t>
            </a:r>
            <a:endParaRPr sz="1050"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5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</a:t>
            </a:r>
            <a:r>
              <a:rPr b="1" lang="en" sz="1050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for</a:t>
            </a:r>
            <a:r>
              <a:rPr b="1" lang="en" sz="105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(</a:t>
            </a:r>
            <a:r>
              <a:rPr b="1" lang="en" sz="1050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int</a:t>
            </a:r>
            <a:r>
              <a:rPr b="1" lang="en" sz="105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i = </a:t>
            </a:r>
            <a:r>
              <a:rPr b="1" lang="en" sz="1050">
                <a:solidFill>
                  <a:srgbClr val="098658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0</a:t>
            </a:r>
            <a:r>
              <a:rPr b="1" lang="en" sz="105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; i &lt; </a:t>
            </a:r>
            <a:r>
              <a:rPr b="1" lang="en" sz="1050">
                <a:solidFill>
                  <a:srgbClr val="098658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3</a:t>
            </a:r>
            <a:r>
              <a:rPr b="1" lang="en" sz="105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; i++)</a:t>
            </a:r>
            <a:endParaRPr b="1" sz="1050"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5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 sz="1050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pid_t</a:t>
            </a:r>
            <a:r>
              <a:rPr lang="en" sz="105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fork_ret = fork();</a:t>
            </a:r>
            <a:endParaRPr sz="1050"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5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</a:t>
            </a:r>
            <a:r>
              <a:rPr lang="en" sz="1050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return</a:t>
            </a:r>
            <a:r>
              <a:rPr lang="en" sz="105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</a:t>
            </a:r>
            <a:r>
              <a:rPr lang="en" sz="1050">
                <a:solidFill>
                  <a:srgbClr val="098658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0</a:t>
            </a:r>
            <a:r>
              <a:rPr lang="en" sz="105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;</a:t>
            </a:r>
            <a:endParaRPr sz="1050"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5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}</a:t>
            </a:r>
            <a:endParaRPr sz="1050"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387" name="Google Shape;387;p49"/>
          <p:cNvSpPr txBox="1"/>
          <p:nvPr>
            <p:ph idx="2" type="body"/>
          </p:nvPr>
        </p:nvSpPr>
        <p:spPr>
          <a:xfrm>
            <a:off x="4663325" y="822963"/>
            <a:ext cx="4297800" cy="4206300"/>
          </a:xfrm>
          <a:prstGeom prst="rect">
            <a:avLst/>
          </a:prstGeom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SzPts val="1000"/>
              <a:buAutoNum type="arabicPeriod"/>
            </a:pPr>
            <a:r>
              <a:rPr lang="en"/>
              <a:t>How many new processes (not including the original process) are created when the following program is run? Assume all 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fork</a:t>
            </a:r>
            <a:r>
              <a:rPr lang="en"/>
              <a:t> calls succeed.</a:t>
            </a:r>
            <a:endParaRPr/>
          </a:p>
        </p:txBody>
      </p:sp>
      <p:sp>
        <p:nvSpPr>
          <p:cNvPr id="388" name="Google Shape;388;p49"/>
          <p:cNvSpPr txBox="1"/>
          <p:nvPr>
            <p:ph type="title"/>
          </p:nvPr>
        </p:nvSpPr>
        <p:spPr>
          <a:xfrm>
            <a:off x="182850" y="114300"/>
            <a:ext cx="8778300" cy="457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Fork and Friends</a:t>
            </a:r>
            <a:endParaRPr/>
          </a:p>
        </p:txBody>
      </p:sp>
      <p:graphicFrame>
        <p:nvGraphicFramePr>
          <p:cNvPr id="389" name="Google Shape;389;p49"/>
          <p:cNvGraphicFramePr/>
          <p:nvPr/>
        </p:nvGraphicFramePr>
        <p:xfrm>
          <a:off x="182850" y="32971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{E1231EBA-52F4-4CE2-A2E0-0240E2B097AF}</a:tableStyleId>
              </a:tblPr>
              <a:tblGrid>
                <a:gridCol w="754750"/>
                <a:gridCol w="754750"/>
              </a:tblGrid>
              <a:tr h="152400">
                <a:tc gridSpan="2"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Original Process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</a:tr>
              <a:tr h="15240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i</a:t>
                      </a:r>
                      <a:endParaRPr sz="1000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CEADB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1</a:t>
                      </a:r>
                      <a:endParaRPr sz="1000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CEADB"/>
                    </a:solidFill>
                  </a:tcPr>
                </a:tc>
              </a:tr>
              <a:tr h="15240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fork_ret</a:t>
                      </a:r>
                      <a:endParaRPr sz="1000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CEADB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16</a:t>
                      </a:r>
                      <a:endParaRPr sz="1000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CEADB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390" name="Google Shape;390;p49"/>
          <p:cNvGraphicFramePr/>
          <p:nvPr/>
        </p:nvGraphicFramePr>
        <p:xfrm>
          <a:off x="2605775" y="23145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{E1231EBA-52F4-4CE2-A2E0-0240E2B097AF}</a:tableStyleId>
              </a:tblPr>
              <a:tblGrid>
                <a:gridCol w="754750"/>
                <a:gridCol w="754750"/>
              </a:tblGrid>
              <a:tr h="152400">
                <a:tc gridSpan="2"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strike="sngStrike">
                          <a:latin typeface="Lato"/>
                          <a:ea typeface="Lato"/>
                          <a:cs typeface="Lato"/>
                          <a:sym typeface="Lato"/>
                        </a:rPr>
                        <a:t>Process 8</a:t>
                      </a:r>
                      <a:endParaRPr sz="1000" strike="sngStrike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  <a:tc hMerge="1"/>
              </a:tr>
              <a:tr h="15240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strike="sngStrike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i</a:t>
                      </a:r>
                      <a:endParaRPr sz="1000" strike="sngStrike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strike="sngStrike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3</a:t>
                      </a:r>
                      <a:endParaRPr sz="1000" strike="sngStrike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</a:tr>
              <a:tr h="15240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strike="sngStrike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fork_ret</a:t>
                      </a:r>
                      <a:endParaRPr sz="1000" strike="sngStrike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strike="sngStrike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5</a:t>
                      </a:r>
                      <a:endParaRPr sz="1000" strike="sngStrike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391" name="Google Shape;391;p49"/>
          <p:cNvGraphicFramePr/>
          <p:nvPr/>
        </p:nvGraphicFramePr>
        <p:xfrm>
          <a:off x="5028700" y="19865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{E1231EBA-52F4-4CE2-A2E0-0240E2B097AF}</a:tableStyleId>
              </a:tblPr>
              <a:tblGrid>
                <a:gridCol w="754750"/>
                <a:gridCol w="754750"/>
              </a:tblGrid>
              <a:tr h="152400">
                <a:tc gridSpan="2"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strike="sngStrike">
                          <a:latin typeface="Lato"/>
                          <a:ea typeface="Lato"/>
                          <a:cs typeface="Lato"/>
                          <a:sym typeface="Lato"/>
                        </a:rPr>
                        <a:t>Process 23</a:t>
                      </a:r>
                      <a:endParaRPr sz="1000" strike="sngStrike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  <a:tc hMerge="1"/>
              </a:tr>
              <a:tr h="15240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strike="sngStrike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i</a:t>
                      </a:r>
                      <a:endParaRPr sz="1000" strike="sngStrike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strike="sngStrike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3</a:t>
                      </a:r>
                      <a:endParaRPr sz="1000" strike="sngStrike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</a:tr>
              <a:tr h="15240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strike="sngStrike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fork_ret</a:t>
                      </a:r>
                      <a:endParaRPr sz="1000" strike="sngStrike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strike="sngStrike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25</a:t>
                      </a:r>
                      <a:endParaRPr sz="1000" strike="sngStrike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392" name="Google Shape;392;p49"/>
          <p:cNvGraphicFramePr/>
          <p:nvPr/>
        </p:nvGraphicFramePr>
        <p:xfrm>
          <a:off x="5028708" y="26418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{E1231EBA-52F4-4CE2-A2E0-0240E2B097AF}</a:tableStyleId>
              </a:tblPr>
              <a:tblGrid>
                <a:gridCol w="754750"/>
                <a:gridCol w="754750"/>
              </a:tblGrid>
              <a:tr h="152400">
                <a:tc gridSpan="2"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strike="sngStrike">
                          <a:latin typeface="Lato"/>
                          <a:ea typeface="Lato"/>
                          <a:cs typeface="Lato"/>
                          <a:sym typeface="Lato"/>
                        </a:rPr>
                        <a:t>Process 5</a:t>
                      </a:r>
                      <a:endParaRPr sz="1000" strike="sngStrike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  <a:tc hMerge="1"/>
              </a:tr>
              <a:tr h="15240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strike="sngStrike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i</a:t>
                      </a:r>
                      <a:endParaRPr sz="1000" strike="sngStrike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strike="sngStrike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3</a:t>
                      </a:r>
                      <a:endParaRPr sz="1000" strike="sngStrike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</a:tr>
              <a:tr h="15240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strike="sngStrike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fork_ret</a:t>
                      </a:r>
                      <a:endParaRPr sz="1000" strike="sngStrike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strike="sngStrike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0</a:t>
                      </a:r>
                      <a:endParaRPr sz="1000" strike="sngStrike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393" name="Google Shape;393;p49"/>
          <p:cNvGraphicFramePr/>
          <p:nvPr/>
        </p:nvGraphicFramePr>
        <p:xfrm>
          <a:off x="7451625" y="19865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{E1231EBA-52F4-4CE2-A2E0-0240E2B097AF}</a:tableStyleId>
              </a:tblPr>
              <a:tblGrid>
                <a:gridCol w="754750"/>
                <a:gridCol w="754750"/>
              </a:tblGrid>
              <a:tr h="152400">
                <a:tc gridSpan="2"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strike="sngStrike">
                          <a:latin typeface="Lato"/>
                          <a:ea typeface="Lato"/>
                          <a:cs typeface="Lato"/>
                          <a:sym typeface="Lato"/>
                        </a:rPr>
                        <a:t>Process 25</a:t>
                      </a:r>
                      <a:endParaRPr sz="1000" strike="sngStrike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  <a:tc hMerge="1"/>
              </a:tr>
              <a:tr h="15240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strike="sngStrike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i</a:t>
                      </a:r>
                      <a:endParaRPr sz="1000" strike="sngStrike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strike="sngStrike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3</a:t>
                      </a:r>
                      <a:endParaRPr sz="1000" strike="sngStrike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</a:tr>
              <a:tr h="15240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strike="sngStrike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fork_ret</a:t>
                      </a:r>
                      <a:endParaRPr sz="1000" strike="sngStrike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strike="sngStrike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0</a:t>
                      </a:r>
                      <a:endParaRPr sz="1000" strike="sngStrike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394" name="Google Shape;394;p49"/>
          <p:cNvGraphicFramePr/>
          <p:nvPr/>
        </p:nvGraphicFramePr>
        <p:xfrm>
          <a:off x="2605775" y="32971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{E1231EBA-52F4-4CE2-A2E0-0240E2B097AF}</a:tableStyleId>
              </a:tblPr>
              <a:tblGrid>
                <a:gridCol w="754750"/>
                <a:gridCol w="754750"/>
              </a:tblGrid>
              <a:tr h="152400">
                <a:tc gridSpan="2"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Process 16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FE2F3"/>
                    </a:solidFill>
                  </a:tcPr>
                </a:tc>
                <a:tc hMerge="1"/>
              </a:tr>
              <a:tr h="15240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i</a:t>
                      </a:r>
                      <a:endParaRPr sz="1000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CEADB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2</a:t>
                      </a:r>
                      <a:endParaRPr sz="1000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CEADB"/>
                    </a:solidFill>
                  </a:tcPr>
                </a:tc>
              </a:tr>
              <a:tr h="15240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fork_ret</a:t>
                      </a:r>
                      <a:endParaRPr sz="1000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CEADB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0</a:t>
                      </a:r>
                      <a:endParaRPr sz="1000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CEADB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98" name="Shape 3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" name="Google Shape;399;p50"/>
          <p:cNvSpPr txBox="1"/>
          <p:nvPr>
            <p:ph idx="1" type="body"/>
          </p:nvPr>
        </p:nvSpPr>
        <p:spPr>
          <a:xfrm>
            <a:off x="182850" y="822963"/>
            <a:ext cx="4297800" cy="4206300"/>
          </a:xfrm>
          <a:prstGeom prst="rect">
            <a:avLst/>
          </a:prstGeom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50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int</a:t>
            </a:r>
            <a:r>
              <a:rPr lang="en" sz="105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main(</a:t>
            </a:r>
            <a:r>
              <a:rPr lang="en" sz="1050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void</a:t>
            </a:r>
            <a:r>
              <a:rPr lang="en" sz="105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) {</a:t>
            </a:r>
            <a:endParaRPr sz="1050"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5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</a:t>
            </a:r>
            <a:r>
              <a:rPr lang="en" sz="1050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for</a:t>
            </a:r>
            <a:r>
              <a:rPr lang="en" sz="105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(</a:t>
            </a:r>
            <a:r>
              <a:rPr lang="en" sz="1050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int</a:t>
            </a:r>
            <a:r>
              <a:rPr lang="en" sz="105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i = </a:t>
            </a:r>
            <a:r>
              <a:rPr lang="en" sz="1050">
                <a:solidFill>
                  <a:srgbClr val="098658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0</a:t>
            </a:r>
            <a:r>
              <a:rPr lang="en" sz="105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; i &lt; </a:t>
            </a:r>
            <a:r>
              <a:rPr lang="en" sz="1050">
                <a:solidFill>
                  <a:srgbClr val="098658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3</a:t>
            </a:r>
            <a:r>
              <a:rPr lang="en" sz="105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; i++)</a:t>
            </a:r>
            <a:endParaRPr sz="1050"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5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b="1" lang="en" sz="1050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pid_t</a:t>
            </a:r>
            <a:r>
              <a:rPr b="1" lang="en" sz="105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fork_ret = fork();</a:t>
            </a:r>
            <a:endParaRPr b="1" sz="1050"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5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</a:t>
            </a:r>
            <a:r>
              <a:rPr lang="en" sz="1050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return</a:t>
            </a:r>
            <a:r>
              <a:rPr lang="en" sz="105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</a:t>
            </a:r>
            <a:r>
              <a:rPr lang="en" sz="1050">
                <a:solidFill>
                  <a:srgbClr val="098658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0</a:t>
            </a:r>
            <a:r>
              <a:rPr lang="en" sz="105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;</a:t>
            </a:r>
            <a:endParaRPr sz="1050"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5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}</a:t>
            </a:r>
            <a:endParaRPr sz="1050"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400" name="Google Shape;400;p50"/>
          <p:cNvSpPr txBox="1"/>
          <p:nvPr>
            <p:ph idx="2" type="body"/>
          </p:nvPr>
        </p:nvSpPr>
        <p:spPr>
          <a:xfrm>
            <a:off x="4663325" y="822963"/>
            <a:ext cx="4297800" cy="4206300"/>
          </a:xfrm>
          <a:prstGeom prst="rect">
            <a:avLst/>
          </a:prstGeom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SzPts val="1000"/>
              <a:buAutoNum type="arabicPeriod"/>
            </a:pPr>
            <a:r>
              <a:rPr lang="en"/>
              <a:t>How many new processes (not including the original process) are created when the following program is run? Assume all 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fork</a:t>
            </a:r>
            <a:r>
              <a:rPr lang="en"/>
              <a:t> calls succeed.</a:t>
            </a:r>
            <a:endParaRPr/>
          </a:p>
        </p:txBody>
      </p:sp>
      <p:sp>
        <p:nvSpPr>
          <p:cNvPr id="401" name="Google Shape;401;p50"/>
          <p:cNvSpPr txBox="1"/>
          <p:nvPr>
            <p:ph type="title"/>
          </p:nvPr>
        </p:nvSpPr>
        <p:spPr>
          <a:xfrm>
            <a:off x="182850" y="114300"/>
            <a:ext cx="8778300" cy="457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Fork and Friends</a:t>
            </a:r>
            <a:endParaRPr/>
          </a:p>
        </p:txBody>
      </p:sp>
      <p:graphicFrame>
        <p:nvGraphicFramePr>
          <p:cNvPr id="402" name="Google Shape;402;p50"/>
          <p:cNvGraphicFramePr/>
          <p:nvPr/>
        </p:nvGraphicFramePr>
        <p:xfrm>
          <a:off x="182850" y="32971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{E1231EBA-52F4-4CE2-A2E0-0240E2B097AF}</a:tableStyleId>
              </a:tblPr>
              <a:tblGrid>
                <a:gridCol w="754750"/>
                <a:gridCol w="754750"/>
              </a:tblGrid>
              <a:tr h="152400">
                <a:tc gridSpan="2"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Original Process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</a:tr>
              <a:tr h="15240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i</a:t>
                      </a:r>
                      <a:endParaRPr sz="1000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CEADB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1</a:t>
                      </a:r>
                      <a:endParaRPr sz="1000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CEADB"/>
                    </a:solidFill>
                  </a:tcPr>
                </a:tc>
              </a:tr>
              <a:tr h="15240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fork_ret</a:t>
                      </a:r>
                      <a:endParaRPr sz="1000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CEADB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16</a:t>
                      </a:r>
                      <a:endParaRPr sz="1000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CEADB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403" name="Google Shape;403;p50"/>
          <p:cNvGraphicFramePr/>
          <p:nvPr/>
        </p:nvGraphicFramePr>
        <p:xfrm>
          <a:off x="2605775" y="23145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{E1231EBA-52F4-4CE2-A2E0-0240E2B097AF}</a:tableStyleId>
              </a:tblPr>
              <a:tblGrid>
                <a:gridCol w="754750"/>
                <a:gridCol w="754750"/>
              </a:tblGrid>
              <a:tr h="152400">
                <a:tc gridSpan="2"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strike="sngStrike">
                          <a:latin typeface="Lato"/>
                          <a:ea typeface="Lato"/>
                          <a:cs typeface="Lato"/>
                          <a:sym typeface="Lato"/>
                        </a:rPr>
                        <a:t>Process 8</a:t>
                      </a:r>
                      <a:endParaRPr sz="1000" strike="sngStrike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  <a:tc hMerge="1"/>
              </a:tr>
              <a:tr h="15240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strike="sngStrike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i</a:t>
                      </a:r>
                      <a:endParaRPr sz="1000" strike="sngStrike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strike="sngStrike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3</a:t>
                      </a:r>
                      <a:endParaRPr sz="1000" strike="sngStrike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</a:tr>
              <a:tr h="15240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strike="sngStrike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fork_ret</a:t>
                      </a:r>
                      <a:endParaRPr sz="1000" strike="sngStrike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strike="sngStrike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5</a:t>
                      </a:r>
                      <a:endParaRPr sz="1000" strike="sngStrike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404" name="Google Shape;404;p50"/>
          <p:cNvGraphicFramePr/>
          <p:nvPr/>
        </p:nvGraphicFramePr>
        <p:xfrm>
          <a:off x="5028700" y="19865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{E1231EBA-52F4-4CE2-A2E0-0240E2B097AF}</a:tableStyleId>
              </a:tblPr>
              <a:tblGrid>
                <a:gridCol w="754750"/>
                <a:gridCol w="754750"/>
              </a:tblGrid>
              <a:tr h="152400">
                <a:tc gridSpan="2"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strike="sngStrike">
                          <a:latin typeface="Lato"/>
                          <a:ea typeface="Lato"/>
                          <a:cs typeface="Lato"/>
                          <a:sym typeface="Lato"/>
                        </a:rPr>
                        <a:t>Process 23</a:t>
                      </a:r>
                      <a:endParaRPr sz="1000" strike="sngStrike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  <a:tc hMerge="1"/>
              </a:tr>
              <a:tr h="15240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strike="sngStrike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i</a:t>
                      </a:r>
                      <a:endParaRPr sz="1000" strike="sngStrike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strike="sngStrike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3</a:t>
                      </a:r>
                      <a:endParaRPr sz="1000" strike="sngStrike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</a:tr>
              <a:tr h="15240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strike="sngStrike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fork_ret</a:t>
                      </a:r>
                      <a:endParaRPr sz="1000" strike="sngStrike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strike="sngStrike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25</a:t>
                      </a:r>
                      <a:endParaRPr sz="1000" strike="sngStrike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405" name="Google Shape;405;p50"/>
          <p:cNvGraphicFramePr/>
          <p:nvPr/>
        </p:nvGraphicFramePr>
        <p:xfrm>
          <a:off x="5028708" y="26418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{E1231EBA-52F4-4CE2-A2E0-0240E2B097AF}</a:tableStyleId>
              </a:tblPr>
              <a:tblGrid>
                <a:gridCol w="754750"/>
                <a:gridCol w="754750"/>
              </a:tblGrid>
              <a:tr h="152400">
                <a:tc gridSpan="2"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strike="sngStrike">
                          <a:latin typeface="Lato"/>
                          <a:ea typeface="Lato"/>
                          <a:cs typeface="Lato"/>
                          <a:sym typeface="Lato"/>
                        </a:rPr>
                        <a:t>Process 5</a:t>
                      </a:r>
                      <a:endParaRPr sz="1000" strike="sngStrike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  <a:tc hMerge="1"/>
              </a:tr>
              <a:tr h="15240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strike="sngStrike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i</a:t>
                      </a:r>
                      <a:endParaRPr sz="1000" strike="sngStrike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strike="sngStrike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3</a:t>
                      </a:r>
                      <a:endParaRPr sz="1000" strike="sngStrike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</a:tr>
              <a:tr h="15240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strike="sngStrike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fork_ret</a:t>
                      </a:r>
                      <a:endParaRPr sz="1000" strike="sngStrike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strike="sngStrike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0</a:t>
                      </a:r>
                      <a:endParaRPr sz="1000" strike="sngStrike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406" name="Google Shape;406;p50"/>
          <p:cNvGraphicFramePr/>
          <p:nvPr/>
        </p:nvGraphicFramePr>
        <p:xfrm>
          <a:off x="7451625" y="19865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{E1231EBA-52F4-4CE2-A2E0-0240E2B097AF}</a:tableStyleId>
              </a:tblPr>
              <a:tblGrid>
                <a:gridCol w="754750"/>
                <a:gridCol w="754750"/>
              </a:tblGrid>
              <a:tr h="152400">
                <a:tc gridSpan="2"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strike="sngStrike">
                          <a:latin typeface="Lato"/>
                          <a:ea typeface="Lato"/>
                          <a:cs typeface="Lato"/>
                          <a:sym typeface="Lato"/>
                        </a:rPr>
                        <a:t>Process 25</a:t>
                      </a:r>
                      <a:endParaRPr sz="1000" strike="sngStrike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  <a:tc hMerge="1"/>
              </a:tr>
              <a:tr h="15240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strike="sngStrike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i</a:t>
                      </a:r>
                      <a:endParaRPr sz="1000" strike="sngStrike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strike="sngStrike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3</a:t>
                      </a:r>
                      <a:endParaRPr sz="1000" strike="sngStrike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</a:tr>
              <a:tr h="15240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strike="sngStrike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fork_ret</a:t>
                      </a:r>
                      <a:endParaRPr sz="1000" strike="sngStrike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strike="sngStrike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0</a:t>
                      </a:r>
                      <a:endParaRPr sz="1000" strike="sngStrike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407" name="Google Shape;407;p50"/>
          <p:cNvGraphicFramePr/>
          <p:nvPr/>
        </p:nvGraphicFramePr>
        <p:xfrm>
          <a:off x="2605775" y="32971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{E1231EBA-52F4-4CE2-A2E0-0240E2B097AF}</a:tableStyleId>
              </a:tblPr>
              <a:tblGrid>
                <a:gridCol w="754750"/>
                <a:gridCol w="754750"/>
              </a:tblGrid>
              <a:tr h="152400">
                <a:tc gridSpan="2"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Process 16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FE2F3"/>
                    </a:solidFill>
                  </a:tcPr>
                </a:tc>
                <a:tc hMerge="1"/>
              </a:tr>
              <a:tr h="15240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i</a:t>
                      </a:r>
                      <a:endParaRPr sz="1000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CEADB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2</a:t>
                      </a:r>
                      <a:endParaRPr sz="1000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CEADB"/>
                    </a:solidFill>
                  </a:tcPr>
                </a:tc>
              </a:tr>
              <a:tr h="15240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fork_ret</a:t>
                      </a:r>
                      <a:endParaRPr sz="1000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CEADB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19</a:t>
                      </a:r>
                      <a:endParaRPr sz="1000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CEADB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408" name="Google Shape;408;p50"/>
          <p:cNvGraphicFramePr/>
          <p:nvPr/>
        </p:nvGraphicFramePr>
        <p:xfrm>
          <a:off x="5028700" y="32971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{E1231EBA-52F4-4CE2-A2E0-0240E2B097AF}</a:tableStyleId>
              </a:tblPr>
              <a:tblGrid>
                <a:gridCol w="754750"/>
                <a:gridCol w="754750"/>
              </a:tblGrid>
              <a:tr h="152400">
                <a:tc gridSpan="2"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Process 19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</a:tr>
              <a:tr h="15240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i</a:t>
                      </a:r>
                      <a:endParaRPr sz="1000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CEADB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2</a:t>
                      </a:r>
                      <a:endParaRPr sz="1000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CEADB"/>
                    </a:solidFill>
                  </a:tcPr>
                </a:tc>
              </a:tr>
              <a:tr h="15240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fork_ret</a:t>
                      </a:r>
                      <a:endParaRPr sz="1000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CEADB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0</a:t>
                      </a:r>
                      <a:endParaRPr sz="1000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CEADB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12" name="Shape 4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3" name="Google Shape;413;p51"/>
          <p:cNvSpPr txBox="1"/>
          <p:nvPr>
            <p:ph idx="1" type="body"/>
          </p:nvPr>
        </p:nvSpPr>
        <p:spPr>
          <a:xfrm>
            <a:off x="182850" y="822963"/>
            <a:ext cx="4297800" cy="4206300"/>
          </a:xfrm>
          <a:prstGeom prst="rect">
            <a:avLst/>
          </a:prstGeom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50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int</a:t>
            </a:r>
            <a:r>
              <a:rPr lang="en" sz="105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main(</a:t>
            </a:r>
            <a:r>
              <a:rPr lang="en" sz="1050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void</a:t>
            </a:r>
            <a:r>
              <a:rPr lang="en" sz="105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) {</a:t>
            </a:r>
            <a:endParaRPr sz="1050"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5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</a:t>
            </a:r>
            <a:r>
              <a:rPr b="1" lang="en" sz="1050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for</a:t>
            </a:r>
            <a:r>
              <a:rPr b="1" lang="en" sz="105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(</a:t>
            </a:r>
            <a:r>
              <a:rPr b="1" lang="en" sz="1050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int</a:t>
            </a:r>
            <a:r>
              <a:rPr b="1" lang="en" sz="105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i = </a:t>
            </a:r>
            <a:r>
              <a:rPr b="1" lang="en" sz="1050">
                <a:solidFill>
                  <a:srgbClr val="098658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0</a:t>
            </a:r>
            <a:r>
              <a:rPr b="1" lang="en" sz="105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; i &lt; </a:t>
            </a:r>
            <a:r>
              <a:rPr b="1" lang="en" sz="1050">
                <a:solidFill>
                  <a:srgbClr val="098658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3</a:t>
            </a:r>
            <a:r>
              <a:rPr b="1" lang="en" sz="105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; i++)</a:t>
            </a:r>
            <a:endParaRPr b="1" sz="1050"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5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 sz="1050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pid_t</a:t>
            </a:r>
            <a:r>
              <a:rPr lang="en" sz="105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fork_ret = fork();</a:t>
            </a:r>
            <a:endParaRPr sz="1050"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5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</a:t>
            </a:r>
            <a:r>
              <a:rPr lang="en" sz="1050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return</a:t>
            </a:r>
            <a:r>
              <a:rPr lang="en" sz="105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</a:t>
            </a:r>
            <a:r>
              <a:rPr lang="en" sz="1050">
                <a:solidFill>
                  <a:srgbClr val="098658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0</a:t>
            </a:r>
            <a:r>
              <a:rPr lang="en" sz="105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;</a:t>
            </a:r>
            <a:endParaRPr sz="1050"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5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}</a:t>
            </a:r>
            <a:endParaRPr sz="1050"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414" name="Google Shape;414;p51"/>
          <p:cNvSpPr txBox="1"/>
          <p:nvPr>
            <p:ph idx="2" type="body"/>
          </p:nvPr>
        </p:nvSpPr>
        <p:spPr>
          <a:xfrm>
            <a:off x="4663325" y="822963"/>
            <a:ext cx="4297800" cy="4206300"/>
          </a:xfrm>
          <a:prstGeom prst="rect">
            <a:avLst/>
          </a:prstGeom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SzPts val="1000"/>
              <a:buAutoNum type="arabicPeriod"/>
            </a:pPr>
            <a:r>
              <a:rPr lang="en"/>
              <a:t>How many new processes (not including the original process) are created when the following program is run? Assume all 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fork</a:t>
            </a:r>
            <a:r>
              <a:rPr lang="en"/>
              <a:t> calls succeed.</a:t>
            </a:r>
            <a:endParaRPr/>
          </a:p>
        </p:txBody>
      </p:sp>
      <p:sp>
        <p:nvSpPr>
          <p:cNvPr id="415" name="Google Shape;415;p51"/>
          <p:cNvSpPr txBox="1"/>
          <p:nvPr>
            <p:ph type="title"/>
          </p:nvPr>
        </p:nvSpPr>
        <p:spPr>
          <a:xfrm>
            <a:off x="182850" y="114300"/>
            <a:ext cx="8778300" cy="457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Fork and Friends</a:t>
            </a:r>
            <a:endParaRPr/>
          </a:p>
        </p:txBody>
      </p:sp>
      <p:graphicFrame>
        <p:nvGraphicFramePr>
          <p:cNvPr id="416" name="Google Shape;416;p51"/>
          <p:cNvGraphicFramePr/>
          <p:nvPr/>
        </p:nvGraphicFramePr>
        <p:xfrm>
          <a:off x="182850" y="32971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{E1231EBA-52F4-4CE2-A2E0-0240E2B097AF}</a:tableStyleId>
              </a:tblPr>
              <a:tblGrid>
                <a:gridCol w="754750"/>
                <a:gridCol w="754750"/>
              </a:tblGrid>
              <a:tr h="152400">
                <a:tc gridSpan="2"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Original Process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</a:tr>
              <a:tr h="15240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i</a:t>
                      </a:r>
                      <a:endParaRPr sz="1000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CEADB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1</a:t>
                      </a:r>
                      <a:endParaRPr sz="1000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CEADB"/>
                    </a:solidFill>
                  </a:tcPr>
                </a:tc>
              </a:tr>
              <a:tr h="15240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fork_ret</a:t>
                      </a:r>
                      <a:endParaRPr sz="1000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CEADB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16</a:t>
                      </a:r>
                      <a:endParaRPr sz="1000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CEADB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417" name="Google Shape;417;p51"/>
          <p:cNvGraphicFramePr/>
          <p:nvPr/>
        </p:nvGraphicFramePr>
        <p:xfrm>
          <a:off x="2605775" y="23145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{E1231EBA-52F4-4CE2-A2E0-0240E2B097AF}</a:tableStyleId>
              </a:tblPr>
              <a:tblGrid>
                <a:gridCol w="754750"/>
                <a:gridCol w="754750"/>
              </a:tblGrid>
              <a:tr h="152400">
                <a:tc gridSpan="2"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strike="sngStrike">
                          <a:latin typeface="Lato"/>
                          <a:ea typeface="Lato"/>
                          <a:cs typeface="Lato"/>
                          <a:sym typeface="Lato"/>
                        </a:rPr>
                        <a:t>Process 8</a:t>
                      </a:r>
                      <a:endParaRPr sz="1000" strike="sngStrike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  <a:tc hMerge="1"/>
              </a:tr>
              <a:tr h="15240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strike="sngStrike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i</a:t>
                      </a:r>
                      <a:endParaRPr sz="1000" strike="sngStrike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strike="sngStrike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3</a:t>
                      </a:r>
                      <a:endParaRPr sz="1000" strike="sngStrike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</a:tr>
              <a:tr h="15240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strike="sngStrike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fork_ret</a:t>
                      </a:r>
                      <a:endParaRPr sz="1000" strike="sngStrike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strike="sngStrike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5</a:t>
                      </a:r>
                      <a:endParaRPr sz="1000" strike="sngStrike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418" name="Google Shape;418;p51"/>
          <p:cNvGraphicFramePr/>
          <p:nvPr/>
        </p:nvGraphicFramePr>
        <p:xfrm>
          <a:off x="5028700" y="19865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{E1231EBA-52F4-4CE2-A2E0-0240E2B097AF}</a:tableStyleId>
              </a:tblPr>
              <a:tblGrid>
                <a:gridCol w="754750"/>
                <a:gridCol w="754750"/>
              </a:tblGrid>
              <a:tr h="152400">
                <a:tc gridSpan="2"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strike="sngStrike">
                          <a:latin typeface="Lato"/>
                          <a:ea typeface="Lato"/>
                          <a:cs typeface="Lato"/>
                          <a:sym typeface="Lato"/>
                        </a:rPr>
                        <a:t>Process 23</a:t>
                      </a:r>
                      <a:endParaRPr sz="1000" strike="sngStrike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  <a:tc hMerge="1"/>
              </a:tr>
              <a:tr h="15240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strike="sngStrike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i</a:t>
                      </a:r>
                      <a:endParaRPr sz="1000" strike="sngStrike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strike="sngStrike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3</a:t>
                      </a:r>
                      <a:endParaRPr sz="1000" strike="sngStrike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</a:tr>
              <a:tr h="15240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strike="sngStrike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fork_ret</a:t>
                      </a:r>
                      <a:endParaRPr sz="1000" strike="sngStrike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strike="sngStrike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25</a:t>
                      </a:r>
                      <a:endParaRPr sz="1000" strike="sngStrike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419" name="Google Shape;419;p51"/>
          <p:cNvGraphicFramePr/>
          <p:nvPr/>
        </p:nvGraphicFramePr>
        <p:xfrm>
          <a:off x="5028708" y="26418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{E1231EBA-52F4-4CE2-A2E0-0240E2B097AF}</a:tableStyleId>
              </a:tblPr>
              <a:tblGrid>
                <a:gridCol w="754750"/>
                <a:gridCol w="754750"/>
              </a:tblGrid>
              <a:tr h="152400">
                <a:tc gridSpan="2"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strike="sngStrike">
                          <a:latin typeface="Lato"/>
                          <a:ea typeface="Lato"/>
                          <a:cs typeface="Lato"/>
                          <a:sym typeface="Lato"/>
                        </a:rPr>
                        <a:t>Process 5</a:t>
                      </a:r>
                      <a:endParaRPr sz="1000" strike="sngStrike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  <a:tc hMerge="1"/>
              </a:tr>
              <a:tr h="15240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strike="sngStrike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i</a:t>
                      </a:r>
                      <a:endParaRPr sz="1000" strike="sngStrike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strike="sngStrike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3</a:t>
                      </a:r>
                      <a:endParaRPr sz="1000" strike="sngStrike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</a:tr>
              <a:tr h="15240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strike="sngStrike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fork_ret</a:t>
                      </a:r>
                      <a:endParaRPr sz="1000" strike="sngStrike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strike="sngStrike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0</a:t>
                      </a:r>
                      <a:endParaRPr sz="1000" strike="sngStrike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420" name="Google Shape;420;p51"/>
          <p:cNvGraphicFramePr/>
          <p:nvPr/>
        </p:nvGraphicFramePr>
        <p:xfrm>
          <a:off x="7451625" y="19865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{E1231EBA-52F4-4CE2-A2E0-0240E2B097AF}</a:tableStyleId>
              </a:tblPr>
              <a:tblGrid>
                <a:gridCol w="754750"/>
                <a:gridCol w="754750"/>
              </a:tblGrid>
              <a:tr h="152400">
                <a:tc gridSpan="2"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strike="sngStrike">
                          <a:latin typeface="Lato"/>
                          <a:ea typeface="Lato"/>
                          <a:cs typeface="Lato"/>
                          <a:sym typeface="Lato"/>
                        </a:rPr>
                        <a:t>Process 25</a:t>
                      </a:r>
                      <a:endParaRPr sz="1000" strike="sngStrike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  <a:tc hMerge="1"/>
              </a:tr>
              <a:tr h="15240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strike="sngStrike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i</a:t>
                      </a:r>
                      <a:endParaRPr sz="1000" strike="sngStrike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strike="sngStrike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3</a:t>
                      </a:r>
                      <a:endParaRPr sz="1000" strike="sngStrike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</a:tr>
              <a:tr h="15240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strike="sngStrike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fork_ret</a:t>
                      </a:r>
                      <a:endParaRPr sz="1000" strike="sngStrike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strike="sngStrike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0</a:t>
                      </a:r>
                      <a:endParaRPr sz="1000" strike="sngStrike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421" name="Google Shape;421;p51"/>
          <p:cNvGraphicFramePr/>
          <p:nvPr/>
        </p:nvGraphicFramePr>
        <p:xfrm>
          <a:off x="2605775" y="32971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{E1231EBA-52F4-4CE2-A2E0-0240E2B097AF}</a:tableStyleId>
              </a:tblPr>
              <a:tblGrid>
                <a:gridCol w="754750"/>
                <a:gridCol w="754750"/>
              </a:tblGrid>
              <a:tr h="152400">
                <a:tc gridSpan="2"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Process 16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</a:tr>
              <a:tr h="15240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i</a:t>
                      </a:r>
                      <a:endParaRPr sz="1000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CEADB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2</a:t>
                      </a:r>
                      <a:endParaRPr sz="1000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CEADB"/>
                    </a:solidFill>
                  </a:tcPr>
                </a:tc>
              </a:tr>
              <a:tr h="15240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fork_ret</a:t>
                      </a:r>
                      <a:endParaRPr sz="1000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CEADB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19</a:t>
                      </a:r>
                      <a:endParaRPr sz="1000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CEADB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422" name="Google Shape;422;p51"/>
          <p:cNvGraphicFramePr/>
          <p:nvPr/>
        </p:nvGraphicFramePr>
        <p:xfrm>
          <a:off x="5028700" y="32971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{E1231EBA-52F4-4CE2-A2E0-0240E2B097AF}</a:tableStyleId>
              </a:tblPr>
              <a:tblGrid>
                <a:gridCol w="754750"/>
                <a:gridCol w="754750"/>
              </a:tblGrid>
              <a:tr h="152400">
                <a:tc gridSpan="2"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Process 19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FE2F3"/>
                    </a:solidFill>
                  </a:tcPr>
                </a:tc>
                <a:tc hMerge="1"/>
              </a:tr>
              <a:tr h="15240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i</a:t>
                      </a:r>
                      <a:endParaRPr sz="1000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CEADB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3</a:t>
                      </a:r>
                      <a:endParaRPr sz="1000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CEADB"/>
                    </a:solidFill>
                  </a:tcPr>
                </a:tc>
              </a:tr>
              <a:tr h="15240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fork_ret</a:t>
                      </a:r>
                      <a:endParaRPr sz="1000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CEADB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0</a:t>
                      </a:r>
                      <a:endParaRPr sz="1000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CEADB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26" name="Shape 4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7" name="Google Shape;427;p52"/>
          <p:cNvSpPr txBox="1"/>
          <p:nvPr>
            <p:ph idx="1" type="body"/>
          </p:nvPr>
        </p:nvSpPr>
        <p:spPr>
          <a:xfrm>
            <a:off x="182850" y="822963"/>
            <a:ext cx="4297800" cy="4206300"/>
          </a:xfrm>
          <a:prstGeom prst="rect">
            <a:avLst/>
          </a:prstGeom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50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int</a:t>
            </a:r>
            <a:r>
              <a:rPr lang="en" sz="105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main(</a:t>
            </a:r>
            <a:r>
              <a:rPr lang="en" sz="1050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void</a:t>
            </a:r>
            <a:r>
              <a:rPr lang="en" sz="105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) {</a:t>
            </a:r>
            <a:endParaRPr sz="1050"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5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</a:t>
            </a:r>
            <a:r>
              <a:rPr lang="en" sz="1050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for</a:t>
            </a:r>
            <a:r>
              <a:rPr lang="en" sz="105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(</a:t>
            </a:r>
            <a:r>
              <a:rPr lang="en" sz="1050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int</a:t>
            </a:r>
            <a:r>
              <a:rPr lang="en" sz="105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i = </a:t>
            </a:r>
            <a:r>
              <a:rPr lang="en" sz="1050">
                <a:solidFill>
                  <a:srgbClr val="098658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0</a:t>
            </a:r>
            <a:r>
              <a:rPr lang="en" sz="105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; i &lt; </a:t>
            </a:r>
            <a:r>
              <a:rPr lang="en" sz="1050">
                <a:solidFill>
                  <a:srgbClr val="098658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3</a:t>
            </a:r>
            <a:r>
              <a:rPr lang="en" sz="105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; i++)</a:t>
            </a:r>
            <a:endParaRPr sz="1050"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5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 sz="1050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pid_t</a:t>
            </a:r>
            <a:r>
              <a:rPr lang="en" sz="105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fork_ret = fork();</a:t>
            </a:r>
            <a:endParaRPr sz="1050"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5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</a:t>
            </a:r>
            <a:r>
              <a:rPr b="1" lang="en" sz="1050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return</a:t>
            </a:r>
            <a:r>
              <a:rPr b="1" lang="en" sz="105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</a:t>
            </a:r>
            <a:r>
              <a:rPr b="1" lang="en" sz="1050">
                <a:solidFill>
                  <a:srgbClr val="098658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0</a:t>
            </a:r>
            <a:r>
              <a:rPr b="1" lang="en" sz="105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;</a:t>
            </a:r>
            <a:endParaRPr b="1" sz="1050"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5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}</a:t>
            </a:r>
            <a:endParaRPr sz="1050"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428" name="Google Shape;428;p52"/>
          <p:cNvSpPr txBox="1"/>
          <p:nvPr>
            <p:ph idx="2" type="body"/>
          </p:nvPr>
        </p:nvSpPr>
        <p:spPr>
          <a:xfrm>
            <a:off x="4663325" y="822963"/>
            <a:ext cx="4297800" cy="4206300"/>
          </a:xfrm>
          <a:prstGeom prst="rect">
            <a:avLst/>
          </a:prstGeom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SzPts val="1000"/>
              <a:buAutoNum type="arabicPeriod"/>
            </a:pPr>
            <a:r>
              <a:rPr lang="en"/>
              <a:t>How many new processes (not including the original process) are created when the following program is run? Assume all 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fork</a:t>
            </a:r>
            <a:r>
              <a:rPr lang="en"/>
              <a:t> calls succeed.</a:t>
            </a:r>
            <a:endParaRPr/>
          </a:p>
        </p:txBody>
      </p:sp>
      <p:sp>
        <p:nvSpPr>
          <p:cNvPr id="429" name="Google Shape;429;p52"/>
          <p:cNvSpPr txBox="1"/>
          <p:nvPr>
            <p:ph type="title"/>
          </p:nvPr>
        </p:nvSpPr>
        <p:spPr>
          <a:xfrm>
            <a:off x="182850" y="114300"/>
            <a:ext cx="8778300" cy="457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Fork and Friends</a:t>
            </a:r>
            <a:endParaRPr/>
          </a:p>
        </p:txBody>
      </p:sp>
      <p:graphicFrame>
        <p:nvGraphicFramePr>
          <p:cNvPr id="430" name="Google Shape;430;p52"/>
          <p:cNvGraphicFramePr/>
          <p:nvPr/>
        </p:nvGraphicFramePr>
        <p:xfrm>
          <a:off x="182850" y="32971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{E1231EBA-52F4-4CE2-A2E0-0240E2B097AF}</a:tableStyleId>
              </a:tblPr>
              <a:tblGrid>
                <a:gridCol w="754750"/>
                <a:gridCol w="754750"/>
              </a:tblGrid>
              <a:tr h="152400">
                <a:tc gridSpan="2"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Original Process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</a:tr>
              <a:tr h="15240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i</a:t>
                      </a:r>
                      <a:endParaRPr sz="1000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CEADB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1</a:t>
                      </a:r>
                      <a:endParaRPr sz="1000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CEADB"/>
                    </a:solidFill>
                  </a:tcPr>
                </a:tc>
              </a:tr>
              <a:tr h="15240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fork_ret</a:t>
                      </a:r>
                      <a:endParaRPr sz="1000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CEADB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16</a:t>
                      </a:r>
                      <a:endParaRPr sz="1000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CEADB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431" name="Google Shape;431;p52"/>
          <p:cNvGraphicFramePr/>
          <p:nvPr/>
        </p:nvGraphicFramePr>
        <p:xfrm>
          <a:off x="2605775" y="23145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{E1231EBA-52F4-4CE2-A2E0-0240E2B097AF}</a:tableStyleId>
              </a:tblPr>
              <a:tblGrid>
                <a:gridCol w="754750"/>
                <a:gridCol w="754750"/>
              </a:tblGrid>
              <a:tr h="152400">
                <a:tc gridSpan="2"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strike="sngStrike">
                          <a:latin typeface="Lato"/>
                          <a:ea typeface="Lato"/>
                          <a:cs typeface="Lato"/>
                          <a:sym typeface="Lato"/>
                        </a:rPr>
                        <a:t>Process 8</a:t>
                      </a:r>
                      <a:endParaRPr sz="1000" strike="sngStrike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  <a:tc hMerge="1"/>
              </a:tr>
              <a:tr h="15240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strike="sngStrike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i</a:t>
                      </a:r>
                      <a:endParaRPr sz="1000" strike="sngStrike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strike="sngStrike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3</a:t>
                      </a:r>
                      <a:endParaRPr sz="1000" strike="sngStrike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</a:tr>
              <a:tr h="15240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strike="sngStrike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fork_ret</a:t>
                      </a:r>
                      <a:endParaRPr sz="1000" strike="sngStrike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strike="sngStrike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5</a:t>
                      </a:r>
                      <a:endParaRPr sz="1000" strike="sngStrike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432" name="Google Shape;432;p52"/>
          <p:cNvGraphicFramePr/>
          <p:nvPr/>
        </p:nvGraphicFramePr>
        <p:xfrm>
          <a:off x="5028700" y="19865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{E1231EBA-52F4-4CE2-A2E0-0240E2B097AF}</a:tableStyleId>
              </a:tblPr>
              <a:tblGrid>
                <a:gridCol w="754750"/>
                <a:gridCol w="754750"/>
              </a:tblGrid>
              <a:tr h="152400">
                <a:tc gridSpan="2"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strike="sngStrike">
                          <a:latin typeface="Lato"/>
                          <a:ea typeface="Lato"/>
                          <a:cs typeface="Lato"/>
                          <a:sym typeface="Lato"/>
                        </a:rPr>
                        <a:t>Process 23</a:t>
                      </a:r>
                      <a:endParaRPr sz="1000" strike="sngStrike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  <a:tc hMerge="1"/>
              </a:tr>
              <a:tr h="15240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strike="sngStrike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i</a:t>
                      </a:r>
                      <a:endParaRPr sz="1000" strike="sngStrike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strike="sngStrike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3</a:t>
                      </a:r>
                      <a:endParaRPr sz="1000" strike="sngStrike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</a:tr>
              <a:tr h="15240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strike="sngStrike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fork_ret</a:t>
                      </a:r>
                      <a:endParaRPr sz="1000" strike="sngStrike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strike="sngStrike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25</a:t>
                      </a:r>
                      <a:endParaRPr sz="1000" strike="sngStrike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433" name="Google Shape;433;p52"/>
          <p:cNvGraphicFramePr/>
          <p:nvPr/>
        </p:nvGraphicFramePr>
        <p:xfrm>
          <a:off x="5028708" y="26418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{E1231EBA-52F4-4CE2-A2E0-0240E2B097AF}</a:tableStyleId>
              </a:tblPr>
              <a:tblGrid>
                <a:gridCol w="754750"/>
                <a:gridCol w="754750"/>
              </a:tblGrid>
              <a:tr h="152400">
                <a:tc gridSpan="2"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strike="sngStrike">
                          <a:latin typeface="Lato"/>
                          <a:ea typeface="Lato"/>
                          <a:cs typeface="Lato"/>
                          <a:sym typeface="Lato"/>
                        </a:rPr>
                        <a:t>Process 5</a:t>
                      </a:r>
                      <a:endParaRPr sz="1000" strike="sngStrike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  <a:tc hMerge="1"/>
              </a:tr>
              <a:tr h="15240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strike="sngStrike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i</a:t>
                      </a:r>
                      <a:endParaRPr sz="1000" strike="sngStrike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strike="sngStrike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3</a:t>
                      </a:r>
                      <a:endParaRPr sz="1000" strike="sngStrike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</a:tr>
              <a:tr h="15240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strike="sngStrike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fork_ret</a:t>
                      </a:r>
                      <a:endParaRPr sz="1000" strike="sngStrike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strike="sngStrike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0</a:t>
                      </a:r>
                      <a:endParaRPr sz="1000" strike="sngStrike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434" name="Google Shape;434;p52"/>
          <p:cNvGraphicFramePr/>
          <p:nvPr/>
        </p:nvGraphicFramePr>
        <p:xfrm>
          <a:off x="7451625" y="19865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{E1231EBA-52F4-4CE2-A2E0-0240E2B097AF}</a:tableStyleId>
              </a:tblPr>
              <a:tblGrid>
                <a:gridCol w="754750"/>
                <a:gridCol w="754750"/>
              </a:tblGrid>
              <a:tr h="152400">
                <a:tc gridSpan="2"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strike="sngStrike">
                          <a:latin typeface="Lato"/>
                          <a:ea typeface="Lato"/>
                          <a:cs typeface="Lato"/>
                          <a:sym typeface="Lato"/>
                        </a:rPr>
                        <a:t>Process 25</a:t>
                      </a:r>
                      <a:endParaRPr sz="1000" strike="sngStrike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  <a:tc hMerge="1"/>
              </a:tr>
              <a:tr h="15240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strike="sngStrike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i</a:t>
                      </a:r>
                      <a:endParaRPr sz="1000" strike="sngStrike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strike="sngStrike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3</a:t>
                      </a:r>
                      <a:endParaRPr sz="1000" strike="sngStrike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</a:tr>
              <a:tr h="15240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strike="sngStrike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fork_ret</a:t>
                      </a:r>
                      <a:endParaRPr sz="1000" strike="sngStrike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strike="sngStrike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0</a:t>
                      </a:r>
                      <a:endParaRPr sz="1000" strike="sngStrike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435" name="Google Shape;435;p52"/>
          <p:cNvGraphicFramePr/>
          <p:nvPr/>
        </p:nvGraphicFramePr>
        <p:xfrm>
          <a:off x="2605775" y="32971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{E1231EBA-52F4-4CE2-A2E0-0240E2B097AF}</a:tableStyleId>
              </a:tblPr>
              <a:tblGrid>
                <a:gridCol w="754750"/>
                <a:gridCol w="754750"/>
              </a:tblGrid>
              <a:tr h="152400">
                <a:tc gridSpan="2"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Process 16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</a:tr>
              <a:tr h="15240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i</a:t>
                      </a:r>
                      <a:endParaRPr sz="1000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CEADB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2</a:t>
                      </a:r>
                      <a:endParaRPr sz="1000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CEADB"/>
                    </a:solidFill>
                  </a:tcPr>
                </a:tc>
              </a:tr>
              <a:tr h="15240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fork_ret</a:t>
                      </a:r>
                      <a:endParaRPr sz="1000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CEADB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19</a:t>
                      </a:r>
                      <a:endParaRPr sz="1000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CEADB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436" name="Google Shape;436;p52"/>
          <p:cNvGraphicFramePr/>
          <p:nvPr/>
        </p:nvGraphicFramePr>
        <p:xfrm>
          <a:off x="5028700" y="32971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{E1231EBA-52F4-4CE2-A2E0-0240E2B097AF}</a:tableStyleId>
              </a:tblPr>
              <a:tblGrid>
                <a:gridCol w="754750"/>
                <a:gridCol w="754750"/>
              </a:tblGrid>
              <a:tr h="152400">
                <a:tc gridSpan="2"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Process 19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FE2F3"/>
                    </a:solidFill>
                  </a:tcPr>
                </a:tc>
                <a:tc hMerge="1"/>
              </a:tr>
              <a:tr h="15240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i</a:t>
                      </a:r>
                      <a:endParaRPr sz="1000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CEADB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3</a:t>
                      </a:r>
                      <a:endParaRPr sz="1000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CEADB"/>
                    </a:solidFill>
                  </a:tcPr>
                </a:tc>
              </a:tr>
              <a:tr h="15240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fork_ret</a:t>
                      </a:r>
                      <a:endParaRPr sz="1000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CEADB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0</a:t>
                      </a:r>
                      <a:endParaRPr sz="1000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CEADB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40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53"/>
          <p:cNvSpPr txBox="1"/>
          <p:nvPr>
            <p:ph idx="1" type="body"/>
          </p:nvPr>
        </p:nvSpPr>
        <p:spPr>
          <a:xfrm>
            <a:off x="182850" y="822963"/>
            <a:ext cx="4297800" cy="4206300"/>
          </a:xfrm>
          <a:prstGeom prst="rect">
            <a:avLst/>
          </a:prstGeom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50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int</a:t>
            </a:r>
            <a:r>
              <a:rPr lang="en" sz="105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main(</a:t>
            </a:r>
            <a:r>
              <a:rPr lang="en" sz="1050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void</a:t>
            </a:r>
            <a:r>
              <a:rPr lang="en" sz="105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) {</a:t>
            </a:r>
            <a:endParaRPr sz="1050"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5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</a:t>
            </a:r>
            <a:r>
              <a:rPr b="1" lang="en" sz="1050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for</a:t>
            </a:r>
            <a:r>
              <a:rPr b="1" lang="en" sz="105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(</a:t>
            </a:r>
            <a:r>
              <a:rPr b="1" lang="en" sz="1050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int</a:t>
            </a:r>
            <a:r>
              <a:rPr b="1" lang="en" sz="105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i = </a:t>
            </a:r>
            <a:r>
              <a:rPr b="1" lang="en" sz="1050">
                <a:solidFill>
                  <a:srgbClr val="098658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0</a:t>
            </a:r>
            <a:r>
              <a:rPr b="1" lang="en" sz="105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; i &lt; </a:t>
            </a:r>
            <a:r>
              <a:rPr b="1" lang="en" sz="1050">
                <a:solidFill>
                  <a:srgbClr val="098658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3</a:t>
            </a:r>
            <a:r>
              <a:rPr b="1" lang="en" sz="105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; i++)</a:t>
            </a:r>
            <a:endParaRPr b="1" sz="1050"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5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 sz="1050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pid_t</a:t>
            </a:r>
            <a:r>
              <a:rPr lang="en" sz="105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fork_ret = fork();</a:t>
            </a:r>
            <a:endParaRPr sz="1050"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5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</a:t>
            </a:r>
            <a:r>
              <a:rPr lang="en" sz="1050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return</a:t>
            </a:r>
            <a:r>
              <a:rPr lang="en" sz="105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</a:t>
            </a:r>
            <a:r>
              <a:rPr lang="en" sz="1050">
                <a:solidFill>
                  <a:srgbClr val="098658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0</a:t>
            </a:r>
            <a:r>
              <a:rPr lang="en" sz="105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;</a:t>
            </a:r>
            <a:endParaRPr sz="1050"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5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}</a:t>
            </a:r>
            <a:endParaRPr sz="1050"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442" name="Google Shape;442;p53"/>
          <p:cNvSpPr txBox="1"/>
          <p:nvPr>
            <p:ph idx="2" type="body"/>
          </p:nvPr>
        </p:nvSpPr>
        <p:spPr>
          <a:xfrm>
            <a:off x="4663325" y="822963"/>
            <a:ext cx="4297800" cy="4206300"/>
          </a:xfrm>
          <a:prstGeom prst="rect">
            <a:avLst/>
          </a:prstGeom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SzPts val="1000"/>
              <a:buAutoNum type="arabicPeriod"/>
            </a:pPr>
            <a:r>
              <a:rPr lang="en"/>
              <a:t>How many new processes (not including the original process) are created when the following program is run? Assume all 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fork</a:t>
            </a:r>
            <a:r>
              <a:rPr lang="en"/>
              <a:t> calls succeed.</a:t>
            </a:r>
            <a:endParaRPr/>
          </a:p>
        </p:txBody>
      </p:sp>
      <p:sp>
        <p:nvSpPr>
          <p:cNvPr id="443" name="Google Shape;443;p53"/>
          <p:cNvSpPr txBox="1"/>
          <p:nvPr>
            <p:ph type="title"/>
          </p:nvPr>
        </p:nvSpPr>
        <p:spPr>
          <a:xfrm>
            <a:off x="182850" y="114300"/>
            <a:ext cx="8778300" cy="457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Fork and Friends</a:t>
            </a:r>
            <a:endParaRPr/>
          </a:p>
        </p:txBody>
      </p:sp>
      <p:graphicFrame>
        <p:nvGraphicFramePr>
          <p:cNvPr id="444" name="Google Shape;444;p53"/>
          <p:cNvGraphicFramePr/>
          <p:nvPr/>
        </p:nvGraphicFramePr>
        <p:xfrm>
          <a:off x="182850" y="32971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{E1231EBA-52F4-4CE2-A2E0-0240E2B097AF}</a:tableStyleId>
              </a:tblPr>
              <a:tblGrid>
                <a:gridCol w="754750"/>
                <a:gridCol w="754750"/>
              </a:tblGrid>
              <a:tr h="152400">
                <a:tc gridSpan="2"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Original Process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</a:tr>
              <a:tr h="15240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i</a:t>
                      </a:r>
                      <a:endParaRPr sz="1000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CEADB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1</a:t>
                      </a:r>
                      <a:endParaRPr sz="1000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CEADB"/>
                    </a:solidFill>
                  </a:tcPr>
                </a:tc>
              </a:tr>
              <a:tr h="15240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fork_ret</a:t>
                      </a:r>
                      <a:endParaRPr sz="1000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CEADB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16</a:t>
                      </a:r>
                      <a:endParaRPr sz="1000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CEADB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445" name="Google Shape;445;p53"/>
          <p:cNvGraphicFramePr/>
          <p:nvPr/>
        </p:nvGraphicFramePr>
        <p:xfrm>
          <a:off x="2605775" y="23145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{E1231EBA-52F4-4CE2-A2E0-0240E2B097AF}</a:tableStyleId>
              </a:tblPr>
              <a:tblGrid>
                <a:gridCol w="754750"/>
                <a:gridCol w="754750"/>
              </a:tblGrid>
              <a:tr h="152400">
                <a:tc gridSpan="2"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strike="sngStrike">
                          <a:latin typeface="Lato"/>
                          <a:ea typeface="Lato"/>
                          <a:cs typeface="Lato"/>
                          <a:sym typeface="Lato"/>
                        </a:rPr>
                        <a:t>Process 8</a:t>
                      </a:r>
                      <a:endParaRPr sz="1000" strike="sngStrike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  <a:tc hMerge="1"/>
              </a:tr>
              <a:tr h="15240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strike="sngStrike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i</a:t>
                      </a:r>
                      <a:endParaRPr sz="1000" strike="sngStrike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strike="sngStrike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3</a:t>
                      </a:r>
                      <a:endParaRPr sz="1000" strike="sngStrike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</a:tr>
              <a:tr h="15240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strike="sngStrike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fork_ret</a:t>
                      </a:r>
                      <a:endParaRPr sz="1000" strike="sngStrike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strike="sngStrike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5</a:t>
                      </a:r>
                      <a:endParaRPr sz="1000" strike="sngStrike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446" name="Google Shape;446;p53"/>
          <p:cNvGraphicFramePr/>
          <p:nvPr/>
        </p:nvGraphicFramePr>
        <p:xfrm>
          <a:off x="5028700" y="19865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{E1231EBA-52F4-4CE2-A2E0-0240E2B097AF}</a:tableStyleId>
              </a:tblPr>
              <a:tblGrid>
                <a:gridCol w="754750"/>
                <a:gridCol w="754750"/>
              </a:tblGrid>
              <a:tr h="152400">
                <a:tc gridSpan="2"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strike="sngStrike">
                          <a:latin typeface="Lato"/>
                          <a:ea typeface="Lato"/>
                          <a:cs typeface="Lato"/>
                          <a:sym typeface="Lato"/>
                        </a:rPr>
                        <a:t>Process 23</a:t>
                      </a:r>
                      <a:endParaRPr sz="1000" strike="sngStrike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  <a:tc hMerge="1"/>
              </a:tr>
              <a:tr h="15240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strike="sngStrike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i</a:t>
                      </a:r>
                      <a:endParaRPr sz="1000" strike="sngStrike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strike="sngStrike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3</a:t>
                      </a:r>
                      <a:endParaRPr sz="1000" strike="sngStrike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</a:tr>
              <a:tr h="15240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strike="sngStrike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fork_ret</a:t>
                      </a:r>
                      <a:endParaRPr sz="1000" strike="sngStrike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strike="sngStrike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25</a:t>
                      </a:r>
                      <a:endParaRPr sz="1000" strike="sngStrike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447" name="Google Shape;447;p53"/>
          <p:cNvGraphicFramePr/>
          <p:nvPr/>
        </p:nvGraphicFramePr>
        <p:xfrm>
          <a:off x="5028708" y="26418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{E1231EBA-52F4-4CE2-A2E0-0240E2B097AF}</a:tableStyleId>
              </a:tblPr>
              <a:tblGrid>
                <a:gridCol w="754750"/>
                <a:gridCol w="754750"/>
              </a:tblGrid>
              <a:tr h="152400">
                <a:tc gridSpan="2"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strike="sngStrike">
                          <a:latin typeface="Lato"/>
                          <a:ea typeface="Lato"/>
                          <a:cs typeface="Lato"/>
                          <a:sym typeface="Lato"/>
                        </a:rPr>
                        <a:t>Process 5</a:t>
                      </a:r>
                      <a:endParaRPr sz="1000" strike="sngStrike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  <a:tc hMerge="1"/>
              </a:tr>
              <a:tr h="15240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strike="sngStrike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i</a:t>
                      </a:r>
                      <a:endParaRPr sz="1000" strike="sngStrike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strike="sngStrike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3</a:t>
                      </a:r>
                      <a:endParaRPr sz="1000" strike="sngStrike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</a:tr>
              <a:tr h="15240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strike="sngStrike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fork_ret</a:t>
                      </a:r>
                      <a:endParaRPr sz="1000" strike="sngStrike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strike="sngStrike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0</a:t>
                      </a:r>
                      <a:endParaRPr sz="1000" strike="sngStrike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448" name="Google Shape;448;p53"/>
          <p:cNvGraphicFramePr/>
          <p:nvPr/>
        </p:nvGraphicFramePr>
        <p:xfrm>
          <a:off x="7451625" y="19865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{E1231EBA-52F4-4CE2-A2E0-0240E2B097AF}</a:tableStyleId>
              </a:tblPr>
              <a:tblGrid>
                <a:gridCol w="754750"/>
                <a:gridCol w="754750"/>
              </a:tblGrid>
              <a:tr h="152400">
                <a:tc gridSpan="2"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strike="sngStrike">
                          <a:latin typeface="Lato"/>
                          <a:ea typeface="Lato"/>
                          <a:cs typeface="Lato"/>
                          <a:sym typeface="Lato"/>
                        </a:rPr>
                        <a:t>Process 25</a:t>
                      </a:r>
                      <a:endParaRPr sz="1000" strike="sngStrike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  <a:tc hMerge="1"/>
              </a:tr>
              <a:tr h="15240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strike="sngStrike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i</a:t>
                      </a:r>
                      <a:endParaRPr sz="1000" strike="sngStrike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strike="sngStrike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3</a:t>
                      </a:r>
                      <a:endParaRPr sz="1000" strike="sngStrike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</a:tr>
              <a:tr h="15240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strike="sngStrike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fork_ret</a:t>
                      </a:r>
                      <a:endParaRPr sz="1000" strike="sngStrike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strike="sngStrike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0</a:t>
                      </a:r>
                      <a:endParaRPr sz="1000" strike="sngStrike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449" name="Google Shape;449;p53"/>
          <p:cNvGraphicFramePr/>
          <p:nvPr/>
        </p:nvGraphicFramePr>
        <p:xfrm>
          <a:off x="2605775" y="32971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{E1231EBA-52F4-4CE2-A2E0-0240E2B097AF}</a:tableStyleId>
              </a:tblPr>
              <a:tblGrid>
                <a:gridCol w="754750"/>
                <a:gridCol w="754750"/>
              </a:tblGrid>
              <a:tr h="152400">
                <a:tc gridSpan="2"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Process 16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FE2F3"/>
                    </a:solidFill>
                  </a:tcPr>
                </a:tc>
                <a:tc hMerge="1"/>
              </a:tr>
              <a:tr h="15240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i</a:t>
                      </a:r>
                      <a:endParaRPr sz="1000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CEADB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3</a:t>
                      </a:r>
                      <a:endParaRPr sz="1000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CEADB"/>
                    </a:solidFill>
                  </a:tcPr>
                </a:tc>
              </a:tr>
              <a:tr h="15240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fork_ret</a:t>
                      </a:r>
                      <a:endParaRPr sz="1000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CEADB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19</a:t>
                      </a:r>
                      <a:endParaRPr sz="1000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CEADB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450" name="Google Shape;450;p53"/>
          <p:cNvGraphicFramePr/>
          <p:nvPr/>
        </p:nvGraphicFramePr>
        <p:xfrm>
          <a:off x="5028700" y="32971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{E1231EBA-52F4-4CE2-A2E0-0240E2B097AF}</a:tableStyleId>
              </a:tblPr>
              <a:tblGrid>
                <a:gridCol w="754750"/>
                <a:gridCol w="754750"/>
              </a:tblGrid>
              <a:tr h="152400">
                <a:tc gridSpan="2"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strike="sngStrike">
                          <a:latin typeface="Lato"/>
                          <a:ea typeface="Lato"/>
                          <a:cs typeface="Lato"/>
                          <a:sym typeface="Lato"/>
                        </a:rPr>
                        <a:t>Process 19</a:t>
                      </a:r>
                      <a:endParaRPr sz="1000" strike="sngStrike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  <a:tc hMerge="1"/>
              </a:tr>
              <a:tr h="15240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strike="sngStrike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i</a:t>
                      </a:r>
                      <a:endParaRPr sz="1000" strike="sngStrike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strike="sngStrike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3</a:t>
                      </a:r>
                      <a:endParaRPr sz="1000" strike="sngStrike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</a:tr>
              <a:tr h="15240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strike="sngStrike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fork_ret</a:t>
                      </a:r>
                      <a:endParaRPr sz="1000" strike="sngStrike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strike="sngStrike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0</a:t>
                      </a:r>
                      <a:endParaRPr sz="1000" strike="sngStrike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54" name="Shape 4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5" name="Google Shape;455;p54"/>
          <p:cNvSpPr txBox="1"/>
          <p:nvPr>
            <p:ph idx="1" type="body"/>
          </p:nvPr>
        </p:nvSpPr>
        <p:spPr>
          <a:xfrm>
            <a:off x="182850" y="822963"/>
            <a:ext cx="4297800" cy="4206300"/>
          </a:xfrm>
          <a:prstGeom prst="rect">
            <a:avLst/>
          </a:prstGeom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50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int</a:t>
            </a:r>
            <a:r>
              <a:rPr lang="en" sz="105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main(</a:t>
            </a:r>
            <a:r>
              <a:rPr lang="en" sz="1050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void</a:t>
            </a:r>
            <a:r>
              <a:rPr lang="en" sz="105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) {</a:t>
            </a:r>
            <a:endParaRPr sz="1050"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5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</a:t>
            </a:r>
            <a:r>
              <a:rPr lang="en" sz="1050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for</a:t>
            </a:r>
            <a:r>
              <a:rPr lang="en" sz="105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(</a:t>
            </a:r>
            <a:r>
              <a:rPr lang="en" sz="1050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int</a:t>
            </a:r>
            <a:r>
              <a:rPr lang="en" sz="105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i = </a:t>
            </a:r>
            <a:r>
              <a:rPr lang="en" sz="1050">
                <a:solidFill>
                  <a:srgbClr val="098658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0</a:t>
            </a:r>
            <a:r>
              <a:rPr lang="en" sz="105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; i &lt; </a:t>
            </a:r>
            <a:r>
              <a:rPr lang="en" sz="1050">
                <a:solidFill>
                  <a:srgbClr val="098658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3</a:t>
            </a:r>
            <a:r>
              <a:rPr lang="en" sz="105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; i++)</a:t>
            </a:r>
            <a:endParaRPr sz="1050"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5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 sz="1050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pid_t</a:t>
            </a:r>
            <a:r>
              <a:rPr lang="en" sz="105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fork_ret = fork();</a:t>
            </a:r>
            <a:endParaRPr sz="1050"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5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</a:t>
            </a:r>
            <a:r>
              <a:rPr b="1" lang="en" sz="1050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return</a:t>
            </a:r>
            <a:r>
              <a:rPr b="1" lang="en" sz="105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</a:t>
            </a:r>
            <a:r>
              <a:rPr b="1" lang="en" sz="1050">
                <a:solidFill>
                  <a:srgbClr val="098658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0</a:t>
            </a:r>
            <a:r>
              <a:rPr b="1" lang="en" sz="105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;</a:t>
            </a:r>
            <a:endParaRPr b="1" sz="1050"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5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}</a:t>
            </a:r>
            <a:endParaRPr sz="1050"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456" name="Google Shape;456;p54"/>
          <p:cNvSpPr txBox="1"/>
          <p:nvPr>
            <p:ph idx="2" type="body"/>
          </p:nvPr>
        </p:nvSpPr>
        <p:spPr>
          <a:xfrm>
            <a:off x="4663325" y="822963"/>
            <a:ext cx="4297800" cy="4206300"/>
          </a:xfrm>
          <a:prstGeom prst="rect">
            <a:avLst/>
          </a:prstGeom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SzPts val="1000"/>
              <a:buAutoNum type="arabicPeriod"/>
            </a:pPr>
            <a:r>
              <a:rPr lang="en"/>
              <a:t>How many new processes (not including the original process) are created when the following program is run? Assume all 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fork</a:t>
            </a:r>
            <a:r>
              <a:rPr lang="en"/>
              <a:t> calls succeed.</a:t>
            </a:r>
            <a:endParaRPr/>
          </a:p>
        </p:txBody>
      </p:sp>
      <p:sp>
        <p:nvSpPr>
          <p:cNvPr id="457" name="Google Shape;457;p54"/>
          <p:cNvSpPr txBox="1"/>
          <p:nvPr>
            <p:ph type="title"/>
          </p:nvPr>
        </p:nvSpPr>
        <p:spPr>
          <a:xfrm>
            <a:off x="182850" y="114300"/>
            <a:ext cx="8778300" cy="457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Fork and Friends</a:t>
            </a:r>
            <a:endParaRPr/>
          </a:p>
        </p:txBody>
      </p:sp>
      <p:graphicFrame>
        <p:nvGraphicFramePr>
          <p:cNvPr id="458" name="Google Shape;458;p54"/>
          <p:cNvGraphicFramePr/>
          <p:nvPr/>
        </p:nvGraphicFramePr>
        <p:xfrm>
          <a:off x="182850" y="32971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{E1231EBA-52F4-4CE2-A2E0-0240E2B097AF}</a:tableStyleId>
              </a:tblPr>
              <a:tblGrid>
                <a:gridCol w="754750"/>
                <a:gridCol w="754750"/>
              </a:tblGrid>
              <a:tr h="152400">
                <a:tc gridSpan="2"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Original Process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</a:tr>
              <a:tr h="15240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i</a:t>
                      </a:r>
                      <a:endParaRPr sz="1000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CEADB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1</a:t>
                      </a:r>
                      <a:endParaRPr sz="1000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CEADB"/>
                    </a:solidFill>
                  </a:tcPr>
                </a:tc>
              </a:tr>
              <a:tr h="15240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fork_ret</a:t>
                      </a:r>
                      <a:endParaRPr sz="1000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CEADB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16</a:t>
                      </a:r>
                      <a:endParaRPr sz="1000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CEADB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459" name="Google Shape;459;p54"/>
          <p:cNvGraphicFramePr/>
          <p:nvPr/>
        </p:nvGraphicFramePr>
        <p:xfrm>
          <a:off x="2605775" y="23145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{E1231EBA-52F4-4CE2-A2E0-0240E2B097AF}</a:tableStyleId>
              </a:tblPr>
              <a:tblGrid>
                <a:gridCol w="754750"/>
                <a:gridCol w="754750"/>
              </a:tblGrid>
              <a:tr h="152400">
                <a:tc gridSpan="2"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strike="sngStrike">
                          <a:latin typeface="Lato"/>
                          <a:ea typeface="Lato"/>
                          <a:cs typeface="Lato"/>
                          <a:sym typeface="Lato"/>
                        </a:rPr>
                        <a:t>Process 8</a:t>
                      </a:r>
                      <a:endParaRPr sz="1000" strike="sngStrike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  <a:tc hMerge="1"/>
              </a:tr>
              <a:tr h="15240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strike="sngStrike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i</a:t>
                      </a:r>
                      <a:endParaRPr sz="1000" strike="sngStrike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strike="sngStrike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3</a:t>
                      </a:r>
                      <a:endParaRPr sz="1000" strike="sngStrike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</a:tr>
              <a:tr h="15240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strike="sngStrike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fork_ret</a:t>
                      </a:r>
                      <a:endParaRPr sz="1000" strike="sngStrike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strike="sngStrike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5</a:t>
                      </a:r>
                      <a:endParaRPr sz="1000" strike="sngStrike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460" name="Google Shape;460;p54"/>
          <p:cNvGraphicFramePr/>
          <p:nvPr/>
        </p:nvGraphicFramePr>
        <p:xfrm>
          <a:off x="5028700" y="19865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{E1231EBA-52F4-4CE2-A2E0-0240E2B097AF}</a:tableStyleId>
              </a:tblPr>
              <a:tblGrid>
                <a:gridCol w="754750"/>
                <a:gridCol w="754750"/>
              </a:tblGrid>
              <a:tr h="152400">
                <a:tc gridSpan="2"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strike="sngStrike">
                          <a:latin typeface="Lato"/>
                          <a:ea typeface="Lato"/>
                          <a:cs typeface="Lato"/>
                          <a:sym typeface="Lato"/>
                        </a:rPr>
                        <a:t>Process 23</a:t>
                      </a:r>
                      <a:endParaRPr sz="1000" strike="sngStrike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  <a:tc hMerge="1"/>
              </a:tr>
              <a:tr h="15240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strike="sngStrike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i</a:t>
                      </a:r>
                      <a:endParaRPr sz="1000" strike="sngStrike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strike="sngStrike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3</a:t>
                      </a:r>
                      <a:endParaRPr sz="1000" strike="sngStrike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</a:tr>
              <a:tr h="15240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strike="sngStrike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fork_ret</a:t>
                      </a:r>
                      <a:endParaRPr sz="1000" strike="sngStrike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strike="sngStrike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25</a:t>
                      </a:r>
                      <a:endParaRPr sz="1000" strike="sngStrike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461" name="Google Shape;461;p54"/>
          <p:cNvGraphicFramePr/>
          <p:nvPr/>
        </p:nvGraphicFramePr>
        <p:xfrm>
          <a:off x="5028708" y="26418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{E1231EBA-52F4-4CE2-A2E0-0240E2B097AF}</a:tableStyleId>
              </a:tblPr>
              <a:tblGrid>
                <a:gridCol w="754750"/>
                <a:gridCol w="754750"/>
              </a:tblGrid>
              <a:tr h="152400">
                <a:tc gridSpan="2"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strike="sngStrike">
                          <a:latin typeface="Lato"/>
                          <a:ea typeface="Lato"/>
                          <a:cs typeface="Lato"/>
                          <a:sym typeface="Lato"/>
                        </a:rPr>
                        <a:t>Process 5</a:t>
                      </a:r>
                      <a:endParaRPr sz="1000" strike="sngStrike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  <a:tc hMerge="1"/>
              </a:tr>
              <a:tr h="15240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strike="sngStrike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i</a:t>
                      </a:r>
                      <a:endParaRPr sz="1000" strike="sngStrike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strike="sngStrike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3</a:t>
                      </a:r>
                      <a:endParaRPr sz="1000" strike="sngStrike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</a:tr>
              <a:tr h="15240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strike="sngStrike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fork_ret</a:t>
                      </a:r>
                      <a:endParaRPr sz="1000" strike="sngStrike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strike="sngStrike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0</a:t>
                      </a:r>
                      <a:endParaRPr sz="1000" strike="sngStrike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462" name="Google Shape;462;p54"/>
          <p:cNvGraphicFramePr/>
          <p:nvPr/>
        </p:nvGraphicFramePr>
        <p:xfrm>
          <a:off x="7451625" y="19865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{E1231EBA-52F4-4CE2-A2E0-0240E2B097AF}</a:tableStyleId>
              </a:tblPr>
              <a:tblGrid>
                <a:gridCol w="754750"/>
                <a:gridCol w="754750"/>
              </a:tblGrid>
              <a:tr h="152400">
                <a:tc gridSpan="2"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strike="sngStrike">
                          <a:latin typeface="Lato"/>
                          <a:ea typeface="Lato"/>
                          <a:cs typeface="Lato"/>
                          <a:sym typeface="Lato"/>
                        </a:rPr>
                        <a:t>Process 25</a:t>
                      </a:r>
                      <a:endParaRPr sz="1000" strike="sngStrike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  <a:tc hMerge="1"/>
              </a:tr>
              <a:tr h="15240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strike="sngStrike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i</a:t>
                      </a:r>
                      <a:endParaRPr sz="1000" strike="sngStrike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strike="sngStrike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3</a:t>
                      </a:r>
                      <a:endParaRPr sz="1000" strike="sngStrike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</a:tr>
              <a:tr h="15240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strike="sngStrike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fork_ret</a:t>
                      </a:r>
                      <a:endParaRPr sz="1000" strike="sngStrike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strike="sngStrike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0</a:t>
                      </a:r>
                      <a:endParaRPr sz="1000" strike="sngStrike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463" name="Google Shape;463;p54"/>
          <p:cNvGraphicFramePr/>
          <p:nvPr/>
        </p:nvGraphicFramePr>
        <p:xfrm>
          <a:off x="2605775" y="32971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{E1231EBA-52F4-4CE2-A2E0-0240E2B097AF}</a:tableStyleId>
              </a:tblPr>
              <a:tblGrid>
                <a:gridCol w="754750"/>
                <a:gridCol w="754750"/>
              </a:tblGrid>
              <a:tr h="152400">
                <a:tc gridSpan="2"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Process 16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FE2F3"/>
                    </a:solidFill>
                  </a:tcPr>
                </a:tc>
                <a:tc hMerge="1"/>
              </a:tr>
              <a:tr h="15240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i</a:t>
                      </a:r>
                      <a:endParaRPr sz="1000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CEADB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3</a:t>
                      </a:r>
                      <a:endParaRPr sz="1000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CEADB"/>
                    </a:solidFill>
                  </a:tcPr>
                </a:tc>
              </a:tr>
              <a:tr h="15240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fork_ret</a:t>
                      </a:r>
                      <a:endParaRPr sz="1000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CEADB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19</a:t>
                      </a:r>
                      <a:endParaRPr sz="1000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CEADB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464" name="Google Shape;464;p54"/>
          <p:cNvGraphicFramePr/>
          <p:nvPr/>
        </p:nvGraphicFramePr>
        <p:xfrm>
          <a:off x="5028700" y="32971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{E1231EBA-52F4-4CE2-A2E0-0240E2B097AF}</a:tableStyleId>
              </a:tblPr>
              <a:tblGrid>
                <a:gridCol w="754750"/>
                <a:gridCol w="754750"/>
              </a:tblGrid>
              <a:tr h="152400">
                <a:tc gridSpan="2"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strike="sngStrike">
                          <a:latin typeface="Lato"/>
                          <a:ea typeface="Lato"/>
                          <a:cs typeface="Lato"/>
                          <a:sym typeface="Lato"/>
                        </a:rPr>
                        <a:t>Process 19</a:t>
                      </a:r>
                      <a:endParaRPr sz="1000" strike="sngStrike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  <a:tc hMerge="1"/>
              </a:tr>
              <a:tr h="15240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strike="sngStrike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i</a:t>
                      </a:r>
                      <a:endParaRPr sz="1000" strike="sngStrike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strike="sngStrike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3</a:t>
                      </a:r>
                      <a:endParaRPr sz="1000" strike="sngStrike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</a:tr>
              <a:tr h="15240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strike="sngStrike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fork_ret</a:t>
                      </a:r>
                      <a:endParaRPr sz="1000" strike="sngStrike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strike="sngStrike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0</a:t>
                      </a:r>
                      <a:endParaRPr sz="1000" strike="sngStrike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68" name="Shape 4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9" name="Google Shape;469;p55"/>
          <p:cNvSpPr txBox="1"/>
          <p:nvPr>
            <p:ph idx="1" type="body"/>
          </p:nvPr>
        </p:nvSpPr>
        <p:spPr>
          <a:xfrm>
            <a:off x="182850" y="822963"/>
            <a:ext cx="4297800" cy="4206300"/>
          </a:xfrm>
          <a:prstGeom prst="rect">
            <a:avLst/>
          </a:prstGeom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50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int</a:t>
            </a:r>
            <a:r>
              <a:rPr lang="en" sz="105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main(</a:t>
            </a:r>
            <a:r>
              <a:rPr lang="en" sz="1050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void</a:t>
            </a:r>
            <a:r>
              <a:rPr lang="en" sz="105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) {</a:t>
            </a:r>
            <a:endParaRPr sz="1050"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5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</a:t>
            </a:r>
            <a:r>
              <a:rPr b="1" lang="en" sz="1050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for</a:t>
            </a:r>
            <a:r>
              <a:rPr b="1" lang="en" sz="105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(</a:t>
            </a:r>
            <a:r>
              <a:rPr b="1" lang="en" sz="1050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int</a:t>
            </a:r>
            <a:r>
              <a:rPr b="1" lang="en" sz="105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i = </a:t>
            </a:r>
            <a:r>
              <a:rPr b="1" lang="en" sz="1050">
                <a:solidFill>
                  <a:srgbClr val="098658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0</a:t>
            </a:r>
            <a:r>
              <a:rPr b="1" lang="en" sz="105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; i &lt; </a:t>
            </a:r>
            <a:r>
              <a:rPr b="1" lang="en" sz="1050">
                <a:solidFill>
                  <a:srgbClr val="098658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3</a:t>
            </a:r>
            <a:r>
              <a:rPr b="1" lang="en" sz="105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; i++)</a:t>
            </a:r>
            <a:endParaRPr b="1" sz="1050"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5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 sz="1050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pid_t</a:t>
            </a:r>
            <a:r>
              <a:rPr lang="en" sz="105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fork_ret = fork();</a:t>
            </a:r>
            <a:endParaRPr sz="1050"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5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</a:t>
            </a:r>
            <a:r>
              <a:rPr lang="en" sz="1050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return</a:t>
            </a:r>
            <a:r>
              <a:rPr lang="en" sz="105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</a:t>
            </a:r>
            <a:r>
              <a:rPr lang="en" sz="1050">
                <a:solidFill>
                  <a:srgbClr val="098658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0</a:t>
            </a:r>
            <a:r>
              <a:rPr lang="en" sz="105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;</a:t>
            </a:r>
            <a:endParaRPr sz="1050"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5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}</a:t>
            </a:r>
            <a:endParaRPr sz="1050"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470" name="Google Shape;470;p55"/>
          <p:cNvSpPr txBox="1"/>
          <p:nvPr>
            <p:ph idx="2" type="body"/>
          </p:nvPr>
        </p:nvSpPr>
        <p:spPr>
          <a:xfrm>
            <a:off x="4663325" y="822963"/>
            <a:ext cx="4297800" cy="4206300"/>
          </a:xfrm>
          <a:prstGeom prst="rect">
            <a:avLst/>
          </a:prstGeom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SzPts val="1000"/>
              <a:buAutoNum type="arabicPeriod"/>
            </a:pPr>
            <a:r>
              <a:rPr lang="en"/>
              <a:t>How many new processes (not including the original process) are created when the following program is run? Assume all 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fork</a:t>
            </a:r>
            <a:r>
              <a:rPr lang="en"/>
              <a:t> calls succeed.</a:t>
            </a:r>
            <a:endParaRPr/>
          </a:p>
        </p:txBody>
      </p:sp>
      <p:sp>
        <p:nvSpPr>
          <p:cNvPr id="471" name="Google Shape;471;p55"/>
          <p:cNvSpPr txBox="1"/>
          <p:nvPr>
            <p:ph type="title"/>
          </p:nvPr>
        </p:nvSpPr>
        <p:spPr>
          <a:xfrm>
            <a:off x="182850" y="114300"/>
            <a:ext cx="8778300" cy="457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Fork and Friends</a:t>
            </a:r>
            <a:endParaRPr/>
          </a:p>
        </p:txBody>
      </p:sp>
      <p:graphicFrame>
        <p:nvGraphicFramePr>
          <p:cNvPr id="472" name="Google Shape;472;p55"/>
          <p:cNvGraphicFramePr/>
          <p:nvPr/>
        </p:nvGraphicFramePr>
        <p:xfrm>
          <a:off x="182850" y="32971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{E1231EBA-52F4-4CE2-A2E0-0240E2B097AF}</a:tableStyleId>
              </a:tblPr>
              <a:tblGrid>
                <a:gridCol w="754750"/>
                <a:gridCol w="754750"/>
              </a:tblGrid>
              <a:tr h="152400">
                <a:tc gridSpan="2"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Original Process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FE2F3"/>
                    </a:solidFill>
                  </a:tcPr>
                </a:tc>
                <a:tc hMerge="1"/>
              </a:tr>
              <a:tr h="15240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i</a:t>
                      </a:r>
                      <a:endParaRPr sz="1000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CEADB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2</a:t>
                      </a:r>
                      <a:endParaRPr sz="1000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CEADB"/>
                    </a:solidFill>
                  </a:tcPr>
                </a:tc>
              </a:tr>
              <a:tr h="15240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fork_ret</a:t>
                      </a:r>
                      <a:endParaRPr sz="1000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CEADB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16</a:t>
                      </a:r>
                      <a:endParaRPr sz="1000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CEADB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473" name="Google Shape;473;p55"/>
          <p:cNvGraphicFramePr/>
          <p:nvPr/>
        </p:nvGraphicFramePr>
        <p:xfrm>
          <a:off x="2605775" y="23145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{E1231EBA-52F4-4CE2-A2E0-0240E2B097AF}</a:tableStyleId>
              </a:tblPr>
              <a:tblGrid>
                <a:gridCol w="754750"/>
                <a:gridCol w="754750"/>
              </a:tblGrid>
              <a:tr h="152400">
                <a:tc gridSpan="2"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strike="sngStrike">
                          <a:latin typeface="Lato"/>
                          <a:ea typeface="Lato"/>
                          <a:cs typeface="Lato"/>
                          <a:sym typeface="Lato"/>
                        </a:rPr>
                        <a:t>Process 8</a:t>
                      </a:r>
                      <a:endParaRPr sz="1000" strike="sngStrike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  <a:tc hMerge="1"/>
              </a:tr>
              <a:tr h="15240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strike="sngStrike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i</a:t>
                      </a:r>
                      <a:endParaRPr sz="1000" strike="sngStrike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strike="sngStrike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3</a:t>
                      </a:r>
                      <a:endParaRPr sz="1000" strike="sngStrike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</a:tr>
              <a:tr h="15240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strike="sngStrike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fork_ret</a:t>
                      </a:r>
                      <a:endParaRPr sz="1000" strike="sngStrike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strike="sngStrike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5</a:t>
                      </a:r>
                      <a:endParaRPr sz="1000" strike="sngStrike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474" name="Google Shape;474;p55"/>
          <p:cNvGraphicFramePr/>
          <p:nvPr/>
        </p:nvGraphicFramePr>
        <p:xfrm>
          <a:off x="5028700" y="19865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{E1231EBA-52F4-4CE2-A2E0-0240E2B097AF}</a:tableStyleId>
              </a:tblPr>
              <a:tblGrid>
                <a:gridCol w="754750"/>
                <a:gridCol w="754750"/>
              </a:tblGrid>
              <a:tr h="152400">
                <a:tc gridSpan="2"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strike="sngStrike">
                          <a:latin typeface="Lato"/>
                          <a:ea typeface="Lato"/>
                          <a:cs typeface="Lato"/>
                          <a:sym typeface="Lato"/>
                        </a:rPr>
                        <a:t>Process 23</a:t>
                      </a:r>
                      <a:endParaRPr sz="1000" strike="sngStrike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  <a:tc hMerge="1"/>
              </a:tr>
              <a:tr h="15240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strike="sngStrike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i</a:t>
                      </a:r>
                      <a:endParaRPr sz="1000" strike="sngStrike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strike="sngStrike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3</a:t>
                      </a:r>
                      <a:endParaRPr sz="1000" strike="sngStrike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</a:tr>
              <a:tr h="15240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strike="sngStrike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fork_ret</a:t>
                      </a:r>
                      <a:endParaRPr sz="1000" strike="sngStrike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strike="sngStrike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25</a:t>
                      </a:r>
                      <a:endParaRPr sz="1000" strike="sngStrike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475" name="Google Shape;475;p55"/>
          <p:cNvGraphicFramePr/>
          <p:nvPr/>
        </p:nvGraphicFramePr>
        <p:xfrm>
          <a:off x="5028708" y="26418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{E1231EBA-52F4-4CE2-A2E0-0240E2B097AF}</a:tableStyleId>
              </a:tblPr>
              <a:tblGrid>
                <a:gridCol w="754750"/>
                <a:gridCol w="754750"/>
              </a:tblGrid>
              <a:tr h="152400">
                <a:tc gridSpan="2"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strike="sngStrike">
                          <a:latin typeface="Lato"/>
                          <a:ea typeface="Lato"/>
                          <a:cs typeface="Lato"/>
                          <a:sym typeface="Lato"/>
                        </a:rPr>
                        <a:t>Process 5</a:t>
                      </a:r>
                      <a:endParaRPr sz="1000" strike="sngStrike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  <a:tc hMerge="1"/>
              </a:tr>
              <a:tr h="15240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strike="sngStrike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i</a:t>
                      </a:r>
                      <a:endParaRPr sz="1000" strike="sngStrike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strike="sngStrike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3</a:t>
                      </a:r>
                      <a:endParaRPr sz="1000" strike="sngStrike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</a:tr>
              <a:tr h="15240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strike="sngStrike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fork_ret</a:t>
                      </a:r>
                      <a:endParaRPr sz="1000" strike="sngStrike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strike="sngStrike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0</a:t>
                      </a:r>
                      <a:endParaRPr sz="1000" strike="sngStrike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476" name="Google Shape;476;p55"/>
          <p:cNvGraphicFramePr/>
          <p:nvPr/>
        </p:nvGraphicFramePr>
        <p:xfrm>
          <a:off x="7451625" y="19865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{E1231EBA-52F4-4CE2-A2E0-0240E2B097AF}</a:tableStyleId>
              </a:tblPr>
              <a:tblGrid>
                <a:gridCol w="754750"/>
                <a:gridCol w="754750"/>
              </a:tblGrid>
              <a:tr h="152400">
                <a:tc gridSpan="2"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strike="sngStrike">
                          <a:latin typeface="Lato"/>
                          <a:ea typeface="Lato"/>
                          <a:cs typeface="Lato"/>
                          <a:sym typeface="Lato"/>
                        </a:rPr>
                        <a:t>Process 25</a:t>
                      </a:r>
                      <a:endParaRPr sz="1000" strike="sngStrike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  <a:tc hMerge="1"/>
              </a:tr>
              <a:tr h="15240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strike="sngStrike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i</a:t>
                      </a:r>
                      <a:endParaRPr sz="1000" strike="sngStrike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strike="sngStrike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3</a:t>
                      </a:r>
                      <a:endParaRPr sz="1000" strike="sngStrike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</a:tr>
              <a:tr h="15240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strike="sngStrike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fork_ret</a:t>
                      </a:r>
                      <a:endParaRPr sz="1000" strike="sngStrike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strike="sngStrike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0</a:t>
                      </a:r>
                      <a:endParaRPr sz="1000" strike="sngStrike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477" name="Google Shape;477;p55"/>
          <p:cNvGraphicFramePr/>
          <p:nvPr/>
        </p:nvGraphicFramePr>
        <p:xfrm>
          <a:off x="2605775" y="32971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{E1231EBA-52F4-4CE2-A2E0-0240E2B097AF}</a:tableStyleId>
              </a:tblPr>
              <a:tblGrid>
                <a:gridCol w="754750"/>
                <a:gridCol w="754750"/>
              </a:tblGrid>
              <a:tr h="152400">
                <a:tc gridSpan="2"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strike="sngStrike">
                          <a:latin typeface="Lato"/>
                          <a:ea typeface="Lato"/>
                          <a:cs typeface="Lato"/>
                          <a:sym typeface="Lato"/>
                        </a:rPr>
                        <a:t>Process 16</a:t>
                      </a:r>
                      <a:endParaRPr sz="1000" strike="sngStrike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  <a:tc hMerge="1"/>
              </a:tr>
              <a:tr h="15240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strike="sngStrike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i</a:t>
                      </a:r>
                      <a:endParaRPr sz="1000" strike="sngStrike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strike="sngStrike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3</a:t>
                      </a:r>
                      <a:endParaRPr sz="1000" strike="sngStrike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</a:tr>
              <a:tr h="15240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strike="sngStrike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fork_ret</a:t>
                      </a:r>
                      <a:endParaRPr sz="1000" strike="sngStrike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strike="sngStrike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19</a:t>
                      </a:r>
                      <a:endParaRPr sz="1000" strike="sngStrike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478" name="Google Shape;478;p55"/>
          <p:cNvGraphicFramePr/>
          <p:nvPr/>
        </p:nvGraphicFramePr>
        <p:xfrm>
          <a:off x="5028700" y="32971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{E1231EBA-52F4-4CE2-A2E0-0240E2B097AF}</a:tableStyleId>
              </a:tblPr>
              <a:tblGrid>
                <a:gridCol w="754750"/>
                <a:gridCol w="754750"/>
              </a:tblGrid>
              <a:tr h="152400">
                <a:tc gridSpan="2"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strike="sngStrike">
                          <a:latin typeface="Lato"/>
                          <a:ea typeface="Lato"/>
                          <a:cs typeface="Lato"/>
                          <a:sym typeface="Lato"/>
                        </a:rPr>
                        <a:t>Process 19</a:t>
                      </a:r>
                      <a:endParaRPr sz="1000" strike="sngStrike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  <a:tc hMerge="1"/>
              </a:tr>
              <a:tr h="15240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strike="sngStrike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i</a:t>
                      </a:r>
                      <a:endParaRPr sz="1000" strike="sngStrike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strike="sngStrike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3</a:t>
                      </a:r>
                      <a:endParaRPr sz="1000" strike="sngStrike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</a:tr>
              <a:tr h="15240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strike="sngStrike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fork_ret</a:t>
                      </a:r>
                      <a:endParaRPr sz="1000" strike="sngStrike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strike="sngStrike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0</a:t>
                      </a:r>
                      <a:endParaRPr sz="1000" strike="sngStrike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82" name="Shape 4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3" name="Google Shape;483;p56"/>
          <p:cNvSpPr txBox="1"/>
          <p:nvPr>
            <p:ph idx="1" type="body"/>
          </p:nvPr>
        </p:nvSpPr>
        <p:spPr>
          <a:xfrm>
            <a:off x="182850" y="822963"/>
            <a:ext cx="4297800" cy="4206300"/>
          </a:xfrm>
          <a:prstGeom prst="rect">
            <a:avLst/>
          </a:prstGeom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50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int</a:t>
            </a:r>
            <a:r>
              <a:rPr lang="en" sz="105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main(</a:t>
            </a:r>
            <a:r>
              <a:rPr lang="en" sz="1050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void</a:t>
            </a:r>
            <a:r>
              <a:rPr lang="en" sz="105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) {</a:t>
            </a:r>
            <a:endParaRPr sz="1050"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5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</a:t>
            </a:r>
            <a:r>
              <a:rPr lang="en" sz="1050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for</a:t>
            </a:r>
            <a:r>
              <a:rPr lang="en" sz="105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(</a:t>
            </a:r>
            <a:r>
              <a:rPr lang="en" sz="1050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int</a:t>
            </a:r>
            <a:r>
              <a:rPr lang="en" sz="105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i = </a:t>
            </a:r>
            <a:r>
              <a:rPr lang="en" sz="1050">
                <a:solidFill>
                  <a:srgbClr val="098658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0</a:t>
            </a:r>
            <a:r>
              <a:rPr lang="en" sz="105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; i &lt; </a:t>
            </a:r>
            <a:r>
              <a:rPr lang="en" sz="1050">
                <a:solidFill>
                  <a:srgbClr val="098658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3</a:t>
            </a:r>
            <a:r>
              <a:rPr lang="en" sz="105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; i++)</a:t>
            </a:r>
            <a:endParaRPr sz="1050"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5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b="1" lang="en" sz="1050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pid_t</a:t>
            </a:r>
            <a:r>
              <a:rPr b="1" lang="en" sz="105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fork_ret = fork();</a:t>
            </a:r>
            <a:endParaRPr b="1" sz="1050"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5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</a:t>
            </a:r>
            <a:r>
              <a:rPr lang="en" sz="1050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return</a:t>
            </a:r>
            <a:r>
              <a:rPr lang="en" sz="105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</a:t>
            </a:r>
            <a:r>
              <a:rPr lang="en" sz="1050">
                <a:solidFill>
                  <a:srgbClr val="098658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0</a:t>
            </a:r>
            <a:r>
              <a:rPr lang="en" sz="105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;</a:t>
            </a:r>
            <a:endParaRPr sz="1050"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5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}</a:t>
            </a:r>
            <a:endParaRPr sz="1050"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484" name="Google Shape;484;p56"/>
          <p:cNvSpPr txBox="1"/>
          <p:nvPr>
            <p:ph idx="2" type="body"/>
          </p:nvPr>
        </p:nvSpPr>
        <p:spPr>
          <a:xfrm>
            <a:off x="4663325" y="822963"/>
            <a:ext cx="4297800" cy="4206300"/>
          </a:xfrm>
          <a:prstGeom prst="rect">
            <a:avLst/>
          </a:prstGeom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SzPts val="1000"/>
              <a:buAutoNum type="arabicPeriod"/>
            </a:pPr>
            <a:r>
              <a:rPr lang="en"/>
              <a:t>How many new processes (not including the original process) are created when the following program is run? Assume all 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fork</a:t>
            </a:r>
            <a:r>
              <a:rPr lang="en"/>
              <a:t> calls succeed.</a:t>
            </a:r>
            <a:endParaRPr/>
          </a:p>
        </p:txBody>
      </p:sp>
      <p:sp>
        <p:nvSpPr>
          <p:cNvPr id="485" name="Google Shape;485;p56"/>
          <p:cNvSpPr txBox="1"/>
          <p:nvPr>
            <p:ph type="title"/>
          </p:nvPr>
        </p:nvSpPr>
        <p:spPr>
          <a:xfrm>
            <a:off x="182850" y="114300"/>
            <a:ext cx="8778300" cy="457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Fork and Friends</a:t>
            </a:r>
            <a:endParaRPr/>
          </a:p>
        </p:txBody>
      </p:sp>
      <p:graphicFrame>
        <p:nvGraphicFramePr>
          <p:cNvPr id="486" name="Google Shape;486;p56"/>
          <p:cNvGraphicFramePr/>
          <p:nvPr/>
        </p:nvGraphicFramePr>
        <p:xfrm>
          <a:off x="182850" y="32971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{E1231EBA-52F4-4CE2-A2E0-0240E2B097AF}</a:tableStyleId>
              </a:tblPr>
              <a:tblGrid>
                <a:gridCol w="754750"/>
                <a:gridCol w="754750"/>
              </a:tblGrid>
              <a:tr h="152400">
                <a:tc gridSpan="2"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Original Process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FE2F3"/>
                    </a:solidFill>
                  </a:tcPr>
                </a:tc>
                <a:tc hMerge="1"/>
              </a:tr>
              <a:tr h="15240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i</a:t>
                      </a:r>
                      <a:endParaRPr sz="1000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CEADB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2</a:t>
                      </a:r>
                      <a:endParaRPr sz="1000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CEADB"/>
                    </a:solidFill>
                  </a:tcPr>
                </a:tc>
              </a:tr>
              <a:tr h="15240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fork_ret</a:t>
                      </a:r>
                      <a:endParaRPr sz="1000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CEADB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98</a:t>
                      </a:r>
                      <a:endParaRPr sz="1000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CEADB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487" name="Google Shape;487;p56"/>
          <p:cNvGraphicFramePr/>
          <p:nvPr/>
        </p:nvGraphicFramePr>
        <p:xfrm>
          <a:off x="2605775" y="23145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{E1231EBA-52F4-4CE2-A2E0-0240E2B097AF}</a:tableStyleId>
              </a:tblPr>
              <a:tblGrid>
                <a:gridCol w="754750"/>
                <a:gridCol w="754750"/>
              </a:tblGrid>
              <a:tr h="152400">
                <a:tc gridSpan="2"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strike="sngStrike">
                          <a:latin typeface="Lato"/>
                          <a:ea typeface="Lato"/>
                          <a:cs typeface="Lato"/>
                          <a:sym typeface="Lato"/>
                        </a:rPr>
                        <a:t>Process 8</a:t>
                      </a:r>
                      <a:endParaRPr sz="1000" strike="sngStrike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  <a:tc hMerge="1"/>
              </a:tr>
              <a:tr h="15240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strike="sngStrike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i</a:t>
                      </a:r>
                      <a:endParaRPr sz="1000" strike="sngStrike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strike="sngStrike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3</a:t>
                      </a:r>
                      <a:endParaRPr sz="1000" strike="sngStrike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</a:tr>
              <a:tr h="15240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strike="sngStrike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fork_ret</a:t>
                      </a:r>
                      <a:endParaRPr sz="1000" strike="sngStrike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strike="sngStrike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5</a:t>
                      </a:r>
                      <a:endParaRPr sz="1000" strike="sngStrike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488" name="Google Shape;488;p56"/>
          <p:cNvGraphicFramePr/>
          <p:nvPr/>
        </p:nvGraphicFramePr>
        <p:xfrm>
          <a:off x="5028700" y="19865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{E1231EBA-52F4-4CE2-A2E0-0240E2B097AF}</a:tableStyleId>
              </a:tblPr>
              <a:tblGrid>
                <a:gridCol w="754750"/>
                <a:gridCol w="754750"/>
              </a:tblGrid>
              <a:tr h="152400">
                <a:tc gridSpan="2"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strike="sngStrike">
                          <a:latin typeface="Lato"/>
                          <a:ea typeface="Lato"/>
                          <a:cs typeface="Lato"/>
                          <a:sym typeface="Lato"/>
                        </a:rPr>
                        <a:t>Process 23</a:t>
                      </a:r>
                      <a:endParaRPr sz="1000" strike="sngStrike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  <a:tc hMerge="1"/>
              </a:tr>
              <a:tr h="15240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strike="sngStrike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i</a:t>
                      </a:r>
                      <a:endParaRPr sz="1000" strike="sngStrike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strike="sngStrike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3</a:t>
                      </a:r>
                      <a:endParaRPr sz="1000" strike="sngStrike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</a:tr>
              <a:tr h="15240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strike="sngStrike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fork_ret</a:t>
                      </a:r>
                      <a:endParaRPr sz="1000" strike="sngStrike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strike="sngStrike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25</a:t>
                      </a:r>
                      <a:endParaRPr sz="1000" strike="sngStrike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489" name="Google Shape;489;p56"/>
          <p:cNvGraphicFramePr/>
          <p:nvPr/>
        </p:nvGraphicFramePr>
        <p:xfrm>
          <a:off x="5028708" y="26418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{E1231EBA-52F4-4CE2-A2E0-0240E2B097AF}</a:tableStyleId>
              </a:tblPr>
              <a:tblGrid>
                <a:gridCol w="754750"/>
                <a:gridCol w="754750"/>
              </a:tblGrid>
              <a:tr h="152400">
                <a:tc gridSpan="2"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strike="sngStrike">
                          <a:latin typeface="Lato"/>
                          <a:ea typeface="Lato"/>
                          <a:cs typeface="Lato"/>
                          <a:sym typeface="Lato"/>
                        </a:rPr>
                        <a:t>Process 5</a:t>
                      </a:r>
                      <a:endParaRPr sz="1000" strike="sngStrike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  <a:tc hMerge="1"/>
              </a:tr>
              <a:tr h="15240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strike="sngStrike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i</a:t>
                      </a:r>
                      <a:endParaRPr sz="1000" strike="sngStrike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strike="sngStrike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3</a:t>
                      </a:r>
                      <a:endParaRPr sz="1000" strike="sngStrike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</a:tr>
              <a:tr h="15240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strike="sngStrike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fork_ret</a:t>
                      </a:r>
                      <a:endParaRPr sz="1000" strike="sngStrike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strike="sngStrike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0</a:t>
                      </a:r>
                      <a:endParaRPr sz="1000" strike="sngStrike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490" name="Google Shape;490;p56"/>
          <p:cNvGraphicFramePr/>
          <p:nvPr/>
        </p:nvGraphicFramePr>
        <p:xfrm>
          <a:off x="7451625" y="19865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{E1231EBA-52F4-4CE2-A2E0-0240E2B097AF}</a:tableStyleId>
              </a:tblPr>
              <a:tblGrid>
                <a:gridCol w="754750"/>
                <a:gridCol w="754750"/>
              </a:tblGrid>
              <a:tr h="152400">
                <a:tc gridSpan="2"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strike="sngStrike">
                          <a:latin typeface="Lato"/>
                          <a:ea typeface="Lato"/>
                          <a:cs typeface="Lato"/>
                          <a:sym typeface="Lato"/>
                        </a:rPr>
                        <a:t>Process 25</a:t>
                      </a:r>
                      <a:endParaRPr sz="1000" strike="sngStrike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  <a:tc hMerge="1"/>
              </a:tr>
              <a:tr h="15240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strike="sngStrike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i</a:t>
                      </a:r>
                      <a:endParaRPr sz="1000" strike="sngStrike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strike="sngStrike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3</a:t>
                      </a:r>
                      <a:endParaRPr sz="1000" strike="sngStrike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</a:tr>
              <a:tr h="15240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strike="sngStrike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fork_ret</a:t>
                      </a:r>
                      <a:endParaRPr sz="1000" strike="sngStrike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strike="sngStrike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0</a:t>
                      </a:r>
                      <a:endParaRPr sz="1000" strike="sngStrike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491" name="Google Shape;491;p56"/>
          <p:cNvGraphicFramePr/>
          <p:nvPr/>
        </p:nvGraphicFramePr>
        <p:xfrm>
          <a:off x="2605775" y="32971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{E1231EBA-52F4-4CE2-A2E0-0240E2B097AF}</a:tableStyleId>
              </a:tblPr>
              <a:tblGrid>
                <a:gridCol w="754750"/>
                <a:gridCol w="754750"/>
              </a:tblGrid>
              <a:tr h="152400">
                <a:tc gridSpan="2"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strike="sngStrike">
                          <a:latin typeface="Lato"/>
                          <a:ea typeface="Lato"/>
                          <a:cs typeface="Lato"/>
                          <a:sym typeface="Lato"/>
                        </a:rPr>
                        <a:t>Process 16</a:t>
                      </a:r>
                      <a:endParaRPr sz="1000" strike="sngStrike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  <a:tc hMerge="1"/>
              </a:tr>
              <a:tr h="15240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strike="sngStrike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i</a:t>
                      </a:r>
                      <a:endParaRPr sz="1000" strike="sngStrike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strike="sngStrike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3</a:t>
                      </a:r>
                      <a:endParaRPr sz="1000" strike="sngStrike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</a:tr>
              <a:tr h="15240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strike="sngStrike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fork_ret</a:t>
                      </a:r>
                      <a:endParaRPr sz="1000" strike="sngStrike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strike="sngStrike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19</a:t>
                      </a:r>
                      <a:endParaRPr sz="1000" strike="sngStrike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492" name="Google Shape;492;p56"/>
          <p:cNvGraphicFramePr/>
          <p:nvPr/>
        </p:nvGraphicFramePr>
        <p:xfrm>
          <a:off x="5028700" y="32971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{E1231EBA-52F4-4CE2-A2E0-0240E2B097AF}</a:tableStyleId>
              </a:tblPr>
              <a:tblGrid>
                <a:gridCol w="754750"/>
                <a:gridCol w="754750"/>
              </a:tblGrid>
              <a:tr h="152400">
                <a:tc gridSpan="2"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strike="sngStrike">
                          <a:latin typeface="Lato"/>
                          <a:ea typeface="Lato"/>
                          <a:cs typeface="Lato"/>
                          <a:sym typeface="Lato"/>
                        </a:rPr>
                        <a:t>Process 19</a:t>
                      </a:r>
                      <a:endParaRPr sz="1000" strike="sngStrike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  <a:tc hMerge="1"/>
              </a:tr>
              <a:tr h="15240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strike="sngStrike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i</a:t>
                      </a:r>
                      <a:endParaRPr sz="1000" strike="sngStrike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strike="sngStrike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3</a:t>
                      </a:r>
                      <a:endParaRPr sz="1000" strike="sngStrike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</a:tr>
              <a:tr h="15240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strike="sngStrike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fork_ret</a:t>
                      </a:r>
                      <a:endParaRPr sz="1000" strike="sngStrike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strike="sngStrike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0</a:t>
                      </a:r>
                      <a:endParaRPr sz="1000" strike="sngStrike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493" name="Google Shape;493;p56"/>
          <p:cNvGraphicFramePr/>
          <p:nvPr/>
        </p:nvGraphicFramePr>
        <p:xfrm>
          <a:off x="2605775" y="42797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{E1231EBA-52F4-4CE2-A2E0-0240E2B097AF}</a:tableStyleId>
              </a:tblPr>
              <a:tblGrid>
                <a:gridCol w="754750"/>
                <a:gridCol w="754750"/>
              </a:tblGrid>
              <a:tr h="152400">
                <a:tc gridSpan="2"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Process 98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</a:tr>
              <a:tr h="15240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i</a:t>
                      </a:r>
                      <a:endParaRPr sz="1000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CEADB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2</a:t>
                      </a:r>
                      <a:endParaRPr sz="1000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CEADB"/>
                    </a:solidFill>
                  </a:tcPr>
                </a:tc>
              </a:tr>
              <a:tr h="15240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fork_ret</a:t>
                      </a:r>
                      <a:endParaRPr sz="1000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CEADB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0</a:t>
                      </a:r>
                      <a:endParaRPr sz="1000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CEADB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97" name="Shape 4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8" name="Google Shape;498;p57"/>
          <p:cNvSpPr txBox="1"/>
          <p:nvPr>
            <p:ph idx="1" type="body"/>
          </p:nvPr>
        </p:nvSpPr>
        <p:spPr>
          <a:xfrm>
            <a:off x="182850" y="822963"/>
            <a:ext cx="4297800" cy="4206300"/>
          </a:xfrm>
          <a:prstGeom prst="rect">
            <a:avLst/>
          </a:prstGeom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50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int</a:t>
            </a:r>
            <a:r>
              <a:rPr lang="en" sz="105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main(</a:t>
            </a:r>
            <a:r>
              <a:rPr lang="en" sz="1050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void</a:t>
            </a:r>
            <a:r>
              <a:rPr lang="en" sz="105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) {</a:t>
            </a:r>
            <a:endParaRPr sz="1050"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5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</a:t>
            </a:r>
            <a:r>
              <a:rPr b="1" lang="en" sz="1050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for</a:t>
            </a:r>
            <a:r>
              <a:rPr b="1" lang="en" sz="105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(</a:t>
            </a:r>
            <a:r>
              <a:rPr b="1" lang="en" sz="1050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int</a:t>
            </a:r>
            <a:r>
              <a:rPr b="1" lang="en" sz="105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i = </a:t>
            </a:r>
            <a:r>
              <a:rPr b="1" lang="en" sz="1050">
                <a:solidFill>
                  <a:srgbClr val="098658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0</a:t>
            </a:r>
            <a:r>
              <a:rPr b="1" lang="en" sz="105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; i &lt; </a:t>
            </a:r>
            <a:r>
              <a:rPr b="1" lang="en" sz="1050">
                <a:solidFill>
                  <a:srgbClr val="098658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3</a:t>
            </a:r>
            <a:r>
              <a:rPr b="1" lang="en" sz="105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; i++)</a:t>
            </a:r>
            <a:endParaRPr b="1" sz="1050"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5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 sz="1050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pid_t</a:t>
            </a:r>
            <a:r>
              <a:rPr lang="en" sz="105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fork_ret = fork();</a:t>
            </a:r>
            <a:endParaRPr sz="1050"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5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</a:t>
            </a:r>
            <a:r>
              <a:rPr lang="en" sz="1050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return</a:t>
            </a:r>
            <a:r>
              <a:rPr lang="en" sz="105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</a:t>
            </a:r>
            <a:r>
              <a:rPr lang="en" sz="1050">
                <a:solidFill>
                  <a:srgbClr val="098658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0</a:t>
            </a:r>
            <a:r>
              <a:rPr lang="en" sz="105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;</a:t>
            </a:r>
            <a:endParaRPr sz="1050"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5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}</a:t>
            </a:r>
            <a:endParaRPr sz="1050"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499" name="Google Shape;499;p57"/>
          <p:cNvSpPr txBox="1"/>
          <p:nvPr>
            <p:ph idx="2" type="body"/>
          </p:nvPr>
        </p:nvSpPr>
        <p:spPr>
          <a:xfrm>
            <a:off x="4663325" y="822963"/>
            <a:ext cx="4297800" cy="4206300"/>
          </a:xfrm>
          <a:prstGeom prst="rect">
            <a:avLst/>
          </a:prstGeom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SzPts val="1000"/>
              <a:buAutoNum type="arabicPeriod"/>
            </a:pPr>
            <a:r>
              <a:rPr lang="en"/>
              <a:t>How many new processes (not including the original process) are created when the following program is run? Assume all 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fork</a:t>
            </a:r>
            <a:r>
              <a:rPr lang="en"/>
              <a:t> calls succeed.</a:t>
            </a:r>
            <a:endParaRPr/>
          </a:p>
        </p:txBody>
      </p:sp>
      <p:sp>
        <p:nvSpPr>
          <p:cNvPr id="500" name="Google Shape;500;p57"/>
          <p:cNvSpPr txBox="1"/>
          <p:nvPr>
            <p:ph type="title"/>
          </p:nvPr>
        </p:nvSpPr>
        <p:spPr>
          <a:xfrm>
            <a:off x="182850" y="114300"/>
            <a:ext cx="8778300" cy="457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Fork and Friends</a:t>
            </a:r>
            <a:endParaRPr/>
          </a:p>
        </p:txBody>
      </p:sp>
      <p:graphicFrame>
        <p:nvGraphicFramePr>
          <p:cNvPr id="501" name="Google Shape;501;p57"/>
          <p:cNvGraphicFramePr/>
          <p:nvPr/>
        </p:nvGraphicFramePr>
        <p:xfrm>
          <a:off x="182850" y="32971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{E1231EBA-52F4-4CE2-A2E0-0240E2B097AF}</a:tableStyleId>
              </a:tblPr>
              <a:tblGrid>
                <a:gridCol w="754750"/>
                <a:gridCol w="754750"/>
              </a:tblGrid>
              <a:tr h="152400">
                <a:tc gridSpan="2"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Original Process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</a:tr>
              <a:tr h="15240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i</a:t>
                      </a:r>
                      <a:endParaRPr sz="1000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CEADB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2</a:t>
                      </a:r>
                      <a:endParaRPr sz="1000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CEADB"/>
                    </a:solidFill>
                  </a:tcPr>
                </a:tc>
              </a:tr>
              <a:tr h="15240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fork_ret</a:t>
                      </a:r>
                      <a:endParaRPr sz="1000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CEADB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98</a:t>
                      </a:r>
                      <a:endParaRPr sz="1000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CEADB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502" name="Google Shape;502;p57"/>
          <p:cNvGraphicFramePr/>
          <p:nvPr/>
        </p:nvGraphicFramePr>
        <p:xfrm>
          <a:off x="2605775" y="23145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{E1231EBA-52F4-4CE2-A2E0-0240E2B097AF}</a:tableStyleId>
              </a:tblPr>
              <a:tblGrid>
                <a:gridCol w="754750"/>
                <a:gridCol w="754750"/>
              </a:tblGrid>
              <a:tr h="152400">
                <a:tc gridSpan="2"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strike="sngStrike">
                          <a:latin typeface="Lato"/>
                          <a:ea typeface="Lato"/>
                          <a:cs typeface="Lato"/>
                          <a:sym typeface="Lato"/>
                        </a:rPr>
                        <a:t>Process 8</a:t>
                      </a:r>
                      <a:endParaRPr sz="1000" strike="sngStrike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  <a:tc hMerge="1"/>
              </a:tr>
              <a:tr h="15240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strike="sngStrike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i</a:t>
                      </a:r>
                      <a:endParaRPr sz="1000" strike="sngStrike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strike="sngStrike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3</a:t>
                      </a:r>
                      <a:endParaRPr sz="1000" strike="sngStrike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</a:tr>
              <a:tr h="15240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strike="sngStrike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fork_ret</a:t>
                      </a:r>
                      <a:endParaRPr sz="1000" strike="sngStrike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strike="sngStrike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5</a:t>
                      </a:r>
                      <a:endParaRPr sz="1000" strike="sngStrike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503" name="Google Shape;503;p57"/>
          <p:cNvGraphicFramePr/>
          <p:nvPr/>
        </p:nvGraphicFramePr>
        <p:xfrm>
          <a:off x="5028700" y="19865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{E1231EBA-52F4-4CE2-A2E0-0240E2B097AF}</a:tableStyleId>
              </a:tblPr>
              <a:tblGrid>
                <a:gridCol w="754750"/>
                <a:gridCol w="754750"/>
              </a:tblGrid>
              <a:tr h="152400">
                <a:tc gridSpan="2"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strike="sngStrike">
                          <a:latin typeface="Lato"/>
                          <a:ea typeface="Lato"/>
                          <a:cs typeface="Lato"/>
                          <a:sym typeface="Lato"/>
                        </a:rPr>
                        <a:t>Process 23</a:t>
                      </a:r>
                      <a:endParaRPr sz="1000" strike="sngStrike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  <a:tc hMerge="1"/>
              </a:tr>
              <a:tr h="15240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strike="sngStrike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i</a:t>
                      </a:r>
                      <a:endParaRPr sz="1000" strike="sngStrike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strike="sngStrike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3</a:t>
                      </a:r>
                      <a:endParaRPr sz="1000" strike="sngStrike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</a:tr>
              <a:tr h="15240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strike="sngStrike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fork_ret</a:t>
                      </a:r>
                      <a:endParaRPr sz="1000" strike="sngStrike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strike="sngStrike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25</a:t>
                      </a:r>
                      <a:endParaRPr sz="1000" strike="sngStrike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504" name="Google Shape;504;p57"/>
          <p:cNvGraphicFramePr/>
          <p:nvPr/>
        </p:nvGraphicFramePr>
        <p:xfrm>
          <a:off x="5028708" y="26418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{E1231EBA-52F4-4CE2-A2E0-0240E2B097AF}</a:tableStyleId>
              </a:tblPr>
              <a:tblGrid>
                <a:gridCol w="754750"/>
                <a:gridCol w="754750"/>
              </a:tblGrid>
              <a:tr h="152400">
                <a:tc gridSpan="2"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strike="sngStrike">
                          <a:latin typeface="Lato"/>
                          <a:ea typeface="Lato"/>
                          <a:cs typeface="Lato"/>
                          <a:sym typeface="Lato"/>
                        </a:rPr>
                        <a:t>Process 5</a:t>
                      </a:r>
                      <a:endParaRPr sz="1000" strike="sngStrike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  <a:tc hMerge="1"/>
              </a:tr>
              <a:tr h="15240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strike="sngStrike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i</a:t>
                      </a:r>
                      <a:endParaRPr sz="1000" strike="sngStrike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strike="sngStrike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3</a:t>
                      </a:r>
                      <a:endParaRPr sz="1000" strike="sngStrike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</a:tr>
              <a:tr h="15240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strike="sngStrike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fork_ret</a:t>
                      </a:r>
                      <a:endParaRPr sz="1000" strike="sngStrike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strike="sngStrike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0</a:t>
                      </a:r>
                      <a:endParaRPr sz="1000" strike="sngStrike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505" name="Google Shape;505;p57"/>
          <p:cNvGraphicFramePr/>
          <p:nvPr/>
        </p:nvGraphicFramePr>
        <p:xfrm>
          <a:off x="7451625" y="19865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{E1231EBA-52F4-4CE2-A2E0-0240E2B097AF}</a:tableStyleId>
              </a:tblPr>
              <a:tblGrid>
                <a:gridCol w="754750"/>
                <a:gridCol w="754750"/>
              </a:tblGrid>
              <a:tr h="152400">
                <a:tc gridSpan="2"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strike="sngStrike">
                          <a:latin typeface="Lato"/>
                          <a:ea typeface="Lato"/>
                          <a:cs typeface="Lato"/>
                          <a:sym typeface="Lato"/>
                        </a:rPr>
                        <a:t>Process 25</a:t>
                      </a:r>
                      <a:endParaRPr sz="1000" strike="sngStrike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  <a:tc hMerge="1"/>
              </a:tr>
              <a:tr h="15240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strike="sngStrike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i</a:t>
                      </a:r>
                      <a:endParaRPr sz="1000" strike="sngStrike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strike="sngStrike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3</a:t>
                      </a:r>
                      <a:endParaRPr sz="1000" strike="sngStrike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</a:tr>
              <a:tr h="15240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strike="sngStrike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fork_ret</a:t>
                      </a:r>
                      <a:endParaRPr sz="1000" strike="sngStrike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strike="sngStrike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0</a:t>
                      </a:r>
                      <a:endParaRPr sz="1000" strike="sngStrike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506" name="Google Shape;506;p57"/>
          <p:cNvGraphicFramePr/>
          <p:nvPr/>
        </p:nvGraphicFramePr>
        <p:xfrm>
          <a:off x="2605775" y="32971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{E1231EBA-52F4-4CE2-A2E0-0240E2B097AF}</a:tableStyleId>
              </a:tblPr>
              <a:tblGrid>
                <a:gridCol w="754750"/>
                <a:gridCol w="754750"/>
              </a:tblGrid>
              <a:tr h="152400">
                <a:tc gridSpan="2"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strike="sngStrike">
                          <a:latin typeface="Lato"/>
                          <a:ea typeface="Lato"/>
                          <a:cs typeface="Lato"/>
                          <a:sym typeface="Lato"/>
                        </a:rPr>
                        <a:t>Process 16</a:t>
                      </a:r>
                      <a:endParaRPr sz="1000" strike="sngStrike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  <a:tc hMerge="1"/>
              </a:tr>
              <a:tr h="15240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strike="sngStrike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i</a:t>
                      </a:r>
                      <a:endParaRPr sz="1000" strike="sngStrike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strike="sngStrike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3</a:t>
                      </a:r>
                      <a:endParaRPr sz="1000" strike="sngStrike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</a:tr>
              <a:tr h="15240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strike="sngStrike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fork_ret</a:t>
                      </a:r>
                      <a:endParaRPr sz="1000" strike="sngStrike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strike="sngStrike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19</a:t>
                      </a:r>
                      <a:endParaRPr sz="1000" strike="sngStrike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507" name="Google Shape;507;p57"/>
          <p:cNvGraphicFramePr/>
          <p:nvPr/>
        </p:nvGraphicFramePr>
        <p:xfrm>
          <a:off x="5028700" y="32971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{E1231EBA-52F4-4CE2-A2E0-0240E2B097AF}</a:tableStyleId>
              </a:tblPr>
              <a:tblGrid>
                <a:gridCol w="754750"/>
                <a:gridCol w="754750"/>
              </a:tblGrid>
              <a:tr h="152400">
                <a:tc gridSpan="2"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strike="sngStrike">
                          <a:latin typeface="Lato"/>
                          <a:ea typeface="Lato"/>
                          <a:cs typeface="Lato"/>
                          <a:sym typeface="Lato"/>
                        </a:rPr>
                        <a:t>Process 19</a:t>
                      </a:r>
                      <a:endParaRPr sz="1000" strike="sngStrike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  <a:tc hMerge="1"/>
              </a:tr>
              <a:tr h="15240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strike="sngStrike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i</a:t>
                      </a:r>
                      <a:endParaRPr sz="1000" strike="sngStrike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strike="sngStrike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3</a:t>
                      </a:r>
                      <a:endParaRPr sz="1000" strike="sngStrike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</a:tr>
              <a:tr h="15240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strike="sngStrike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fork_ret</a:t>
                      </a:r>
                      <a:endParaRPr sz="1000" strike="sngStrike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strike="sngStrike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0</a:t>
                      </a:r>
                      <a:endParaRPr sz="1000" strike="sngStrike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508" name="Google Shape;508;p57"/>
          <p:cNvGraphicFramePr/>
          <p:nvPr/>
        </p:nvGraphicFramePr>
        <p:xfrm>
          <a:off x="2605775" y="42797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{E1231EBA-52F4-4CE2-A2E0-0240E2B097AF}</a:tableStyleId>
              </a:tblPr>
              <a:tblGrid>
                <a:gridCol w="754750"/>
                <a:gridCol w="754750"/>
              </a:tblGrid>
              <a:tr h="152400">
                <a:tc gridSpan="2"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Process 98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FE2F3"/>
                    </a:solidFill>
                  </a:tcPr>
                </a:tc>
                <a:tc hMerge="1"/>
              </a:tr>
              <a:tr h="15240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i</a:t>
                      </a:r>
                      <a:endParaRPr sz="1000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CEADB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3</a:t>
                      </a:r>
                      <a:endParaRPr sz="1000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CEADB"/>
                    </a:solidFill>
                  </a:tcPr>
                </a:tc>
              </a:tr>
              <a:tr h="15240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fork_ret</a:t>
                      </a:r>
                      <a:endParaRPr sz="1000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CEADB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0</a:t>
                      </a:r>
                      <a:endParaRPr sz="1000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CEADB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12" name="Shape 5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3" name="Google Shape;513;p58"/>
          <p:cNvSpPr txBox="1"/>
          <p:nvPr>
            <p:ph idx="1" type="body"/>
          </p:nvPr>
        </p:nvSpPr>
        <p:spPr>
          <a:xfrm>
            <a:off x="182850" y="822963"/>
            <a:ext cx="4297800" cy="4206300"/>
          </a:xfrm>
          <a:prstGeom prst="rect">
            <a:avLst/>
          </a:prstGeom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50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int</a:t>
            </a:r>
            <a:r>
              <a:rPr lang="en" sz="105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main(</a:t>
            </a:r>
            <a:r>
              <a:rPr lang="en" sz="1050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void</a:t>
            </a:r>
            <a:r>
              <a:rPr lang="en" sz="105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) {</a:t>
            </a:r>
            <a:endParaRPr sz="1050"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5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</a:t>
            </a:r>
            <a:r>
              <a:rPr lang="en" sz="1050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for</a:t>
            </a:r>
            <a:r>
              <a:rPr lang="en" sz="105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(</a:t>
            </a:r>
            <a:r>
              <a:rPr lang="en" sz="1050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int</a:t>
            </a:r>
            <a:r>
              <a:rPr lang="en" sz="105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i = </a:t>
            </a:r>
            <a:r>
              <a:rPr lang="en" sz="1050">
                <a:solidFill>
                  <a:srgbClr val="098658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0</a:t>
            </a:r>
            <a:r>
              <a:rPr lang="en" sz="105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; i &lt; </a:t>
            </a:r>
            <a:r>
              <a:rPr lang="en" sz="1050">
                <a:solidFill>
                  <a:srgbClr val="098658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3</a:t>
            </a:r>
            <a:r>
              <a:rPr lang="en" sz="105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; i++)</a:t>
            </a:r>
            <a:endParaRPr sz="1050"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5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 sz="1050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pid_t</a:t>
            </a:r>
            <a:r>
              <a:rPr lang="en" sz="105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fork_ret = fork();</a:t>
            </a:r>
            <a:endParaRPr sz="1050"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5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</a:t>
            </a:r>
            <a:r>
              <a:rPr b="1" lang="en" sz="1050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return</a:t>
            </a:r>
            <a:r>
              <a:rPr b="1" lang="en" sz="105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</a:t>
            </a:r>
            <a:r>
              <a:rPr b="1" lang="en" sz="1050">
                <a:solidFill>
                  <a:srgbClr val="098658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0</a:t>
            </a:r>
            <a:r>
              <a:rPr b="1" lang="en" sz="105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;</a:t>
            </a:r>
            <a:endParaRPr b="1" sz="1050"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5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}</a:t>
            </a:r>
            <a:endParaRPr sz="1050"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514" name="Google Shape;514;p58"/>
          <p:cNvSpPr txBox="1"/>
          <p:nvPr>
            <p:ph idx="2" type="body"/>
          </p:nvPr>
        </p:nvSpPr>
        <p:spPr>
          <a:xfrm>
            <a:off x="4663325" y="822963"/>
            <a:ext cx="4297800" cy="4206300"/>
          </a:xfrm>
          <a:prstGeom prst="rect">
            <a:avLst/>
          </a:prstGeom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SzPts val="1000"/>
              <a:buAutoNum type="arabicPeriod"/>
            </a:pPr>
            <a:r>
              <a:rPr lang="en"/>
              <a:t>How many new processes (not including the original process) are created when the following program is run? Assume all 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fork</a:t>
            </a:r>
            <a:r>
              <a:rPr lang="en"/>
              <a:t> calls succeed.</a:t>
            </a:r>
            <a:endParaRPr/>
          </a:p>
        </p:txBody>
      </p:sp>
      <p:sp>
        <p:nvSpPr>
          <p:cNvPr id="515" name="Google Shape;515;p58"/>
          <p:cNvSpPr txBox="1"/>
          <p:nvPr>
            <p:ph type="title"/>
          </p:nvPr>
        </p:nvSpPr>
        <p:spPr>
          <a:xfrm>
            <a:off x="182850" y="114300"/>
            <a:ext cx="8778300" cy="457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Fork and Friends</a:t>
            </a:r>
            <a:endParaRPr/>
          </a:p>
        </p:txBody>
      </p:sp>
      <p:graphicFrame>
        <p:nvGraphicFramePr>
          <p:cNvPr id="516" name="Google Shape;516;p58"/>
          <p:cNvGraphicFramePr/>
          <p:nvPr/>
        </p:nvGraphicFramePr>
        <p:xfrm>
          <a:off x="182850" y="32971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{E1231EBA-52F4-4CE2-A2E0-0240E2B097AF}</a:tableStyleId>
              </a:tblPr>
              <a:tblGrid>
                <a:gridCol w="754750"/>
                <a:gridCol w="754750"/>
              </a:tblGrid>
              <a:tr h="152400">
                <a:tc gridSpan="2"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Original Process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</a:tr>
              <a:tr h="15240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i</a:t>
                      </a:r>
                      <a:endParaRPr sz="1000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CEADB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2</a:t>
                      </a:r>
                      <a:endParaRPr sz="1000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CEADB"/>
                    </a:solidFill>
                  </a:tcPr>
                </a:tc>
              </a:tr>
              <a:tr h="15240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fork_ret</a:t>
                      </a:r>
                      <a:endParaRPr sz="1000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CEADB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98</a:t>
                      </a:r>
                      <a:endParaRPr sz="1000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CEADB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517" name="Google Shape;517;p58"/>
          <p:cNvGraphicFramePr/>
          <p:nvPr/>
        </p:nvGraphicFramePr>
        <p:xfrm>
          <a:off x="2605775" y="23145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{E1231EBA-52F4-4CE2-A2E0-0240E2B097AF}</a:tableStyleId>
              </a:tblPr>
              <a:tblGrid>
                <a:gridCol w="754750"/>
                <a:gridCol w="754750"/>
              </a:tblGrid>
              <a:tr h="152400">
                <a:tc gridSpan="2"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strike="sngStrike">
                          <a:latin typeface="Lato"/>
                          <a:ea typeface="Lato"/>
                          <a:cs typeface="Lato"/>
                          <a:sym typeface="Lato"/>
                        </a:rPr>
                        <a:t>Process 8</a:t>
                      </a:r>
                      <a:endParaRPr sz="1000" strike="sngStrike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  <a:tc hMerge="1"/>
              </a:tr>
              <a:tr h="15240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strike="sngStrike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i</a:t>
                      </a:r>
                      <a:endParaRPr sz="1000" strike="sngStrike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strike="sngStrike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3</a:t>
                      </a:r>
                      <a:endParaRPr sz="1000" strike="sngStrike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</a:tr>
              <a:tr h="15240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strike="sngStrike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fork_ret</a:t>
                      </a:r>
                      <a:endParaRPr sz="1000" strike="sngStrike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strike="sngStrike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5</a:t>
                      </a:r>
                      <a:endParaRPr sz="1000" strike="sngStrike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518" name="Google Shape;518;p58"/>
          <p:cNvGraphicFramePr/>
          <p:nvPr/>
        </p:nvGraphicFramePr>
        <p:xfrm>
          <a:off x="5028700" y="19865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{E1231EBA-52F4-4CE2-A2E0-0240E2B097AF}</a:tableStyleId>
              </a:tblPr>
              <a:tblGrid>
                <a:gridCol w="754750"/>
                <a:gridCol w="754750"/>
              </a:tblGrid>
              <a:tr h="152400">
                <a:tc gridSpan="2"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strike="sngStrike">
                          <a:latin typeface="Lato"/>
                          <a:ea typeface="Lato"/>
                          <a:cs typeface="Lato"/>
                          <a:sym typeface="Lato"/>
                        </a:rPr>
                        <a:t>Process 23</a:t>
                      </a:r>
                      <a:endParaRPr sz="1000" strike="sngStrike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  <a:tc hMerge="1"/>
              </a:tr>
              <a:tr h="15240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strike="sngStrike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i</a:t>
                      </a:r>
                      <a:endParaRPr sz="1000" strike="sngStrike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strike="sngStrike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3</a:t>
                      </a:r>
                      <a:endParaRPr sz="1000" strike="sngStrike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</a:tr>
              <a:tr h="15240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strike="sngStrike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fork_ret</a:t>
                      </a:r>
                      <a:endParaRPr sz="1000" strike="sngStrike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strike="sngStrike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25</a:t>
                      </a:r>
                      <a:endParaRPr sz="1000" strike="sngStrike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519" name="Google Shape;519;p58"/>
          <p:cNvGraphicFramePr/>
          <p:nvPr/>
        </p:nvGraphicFramePr>
        <p:xfrm>
          <a:off x="5028708" y="26418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{E1231EBA-52F4-4CE2-A2E0-0240E2B097AF}</a:tableStyleId>
              </a:tblPr>
              <a:tblGrid>
                <a:gridCol w="754750"/>
                <a:gridCol w="754750"/>
              </a:tblGrid>
              <a:tr h="152400">
                <a:tc gridSpan="2"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strike="sngStrike">
                          <a:latin typeface="Lato"/>
                          <a:ea typeface="Lato"/>
                          <a:cs typeface="Lato"/>
                          <a:sym typeface="Lato"/>
                        </a:rPr>
                        <a:t>Process 5</a:t>
                      </a:r>
                      <a:endParaRPr sz="1000" strike="sngStrike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  <a:tc hMerge="1"/>
              </a:tr>
              <a:tr h="15240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strike="sngStrike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i</a:t>
                      </a:r>
                      <a:endParaRPr sz="1000" strike="sngStrike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strike="sngStrike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3</a:t>
                      </a:r>
                      <a:endParaRPr sz="1000" strike="sngStrike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</a:tr>
              <a:tr h="15240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strike="sngStrike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fork_ret</a:t>
                      </a:r>
                      <a:endParaRPr sz="1000" strike="sngStrike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strike="sngStrike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0</a:t>
                      </a:r>
                      <a:endParaRPr sz="1000" strike="sngStrike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520" name="Google Shape;520;p58"/>
          <p:cNvGraphicFramePr/>
          <p:nvPr/>
        </p:nvGraphicFramePr>
        <p:xfrm>
          <a:off x="7451625" y="19865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{E1231EBA-52F4-4CE2-A2E0-0240E2B097AF}</a:tableStyleId>
              </a:tblPr>
              <a:tblGrid>
                <a:gridCol w="754750"/>
                <a:gridCol w="754750"/>
              </a:tblGrid>
              <a:tr h="152400">
                <a:tc gridSpan="2"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strike="sngStrike">
                          <a:latin typeface="Lato"/>
                          <a:ea typeface="Lato"/>
                          <a:cs typeface="Lato"/>
                          <a:sym typeface="Lato"/>
                        </a:rPr>
                        <a:t>Process 25</a:t>
                      </a:r>
                      <a:endParaRPr sz="1000" strike="sngStrike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  <a:tc hMerge="1"/>
              </a:tr>
              <a:tr h="15240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strike="sngStrike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i</a:t>
                      </a:r>
                      <a:endParaRPr sz="1000" strike="sngStrike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strike="sngStrike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3</a:t>
                      </a:r>
                      <a:endParaRPr sz="1000" strike="sngStrike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</a:tr>
              <a:tr h="15240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strike="sngStrike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fork_ret</a:t>
                      </a:r>
                      <a:endParaRPr sz="1000" strike="sngStrike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strike="sngStrike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0</a:t>
                      </a:r>
                      <a:endParaRPr sz="1000" strike="sngStrike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521" name="Google Shape;521;p58"/>
          <p:cNvGraphicFramePr/>
          <p:nvPr/>
        </p:nvGraphicFramePr>
        <p:xfrm>
          <a:off x="2605775" y="32971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{E1231EBA-52F4-4CE2-A2E0-0240E2B097AF}</a:tableStyleId>
              </a:tblPr>
              <a:tblGrid>
                <a:gridCol w="754750"/>
                <a:gridCol w="754750"/>
              </a:tblGrid>
              <a:tr h="152400">
                <a:tc gridSpan="2"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strike="sngStrike">
                          <a:latin typeface="Lato"/>
                          <a:ea typeface="Lato"/>
                          <a:cs typeface="Lato"/>
                          <a:sym typeface="Lato"/>
                        </a:rPr>
                        <a:t>Process 16</a:t>
                      </a:r>
                      <a:endParaRPr sz="1000" strike="sngStrike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  <a:tc hMerge="1"/>
              </a:tr>
              <a:tr h="15240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strike="sngStrike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i</a:t>
                      </a:r>
                      <a:endParaRPr sz="1000" strike="sngStrike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strike="sngStrike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3</a:t>
                      </a:r>
                      <a:endParaRPr sz="1000" strike="sngStrike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</a:tr>
              <a:tr h="15240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strike="sngStrike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fork_ret</a:t>
                      </a:r>
                      <a:endParaRPr sz="1000" strike="sngStrike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strike="sngStrike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19</a:t>
                      </a:r>
                      <a:endParaRPr sz="1000" strike="sngStrike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522" name="Google Shape;522;p58"/>
          <p:cNvGraphicFramePr/>
          <p:nvPr/>
        </p:nvGraphicFramePr>
        <p:xfrm>
          <a:off x="5028700" y="32971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{E1231EBA-52F4-4CE2-A2E0-0240E2B097AF}</a:tableStyleId>
              </a:tblPr>
              <a:tblGrid>
                <a:gridCol w="754750"/>
                <a:gridCol w="754750"/>
              </a:tblGrid>
              <a:tr h="152400">
                <a:tc gridSpan="2"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strike="sngStrike">
                          <a:latin typeface="Lato"/>
                          <a:ea typeface="Lato"/>
                          <a:cs typeface="Lato"/>
                          <a:sym typeface="Lato"/>
                        </a:rPr>
                        <a:t>Process 19</a:t>
                      </a:r>
                      <a:endParaRPr sz="1000" strike="sngStrike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  <a:tc hMerge="1"/>
              </a:tr>
              <a:tr h="15240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strike="sngStrike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i</a:t>
                      </a:r>
                      <a:endParaRPr sz="1000" strike="sngStrike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strike="sngStrike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3</a:t>
                      </a:r>
                      <a:endParaRPr sz="1000" strike="sngStrike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</a:tr>
              <a:tr h="15240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strike="sngStrike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fork_ret</a:t>
                      </a:r>
                      <a:endParaRPr sz="1000" strike="sngStrike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strike="sngStrike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0</a:t>
                      </a:r>
                      <a:endParaRPr sz="1000" strike="sngStrike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523" name="Google Shape;523;p58"/>
          <p:cNvGraphicFramePr/>
          <p:nvPr/>
        </p:nvGraphicFramePr>
        <p:xfrm>
          <a:off x="2605775" y="42797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{E1231EBA-52F4-4CE2-A2E0-0240E2B097AF}</a:tableStyleId>
              </a:tblPr>
              <a:tblGrid>
                <a:gridCol w="754750"/>
                <a:gridCol w="754750"/>
              </a:tblGrid>
              <a:tr h="152400">
                <a:tc gridSpan="2"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Process 98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FE2F3"/>
                    </a:solidFill>
                  </a:tcPr>
                </a:tc>
                <a:tc hMerge="1"/>
              </a:tr>
              <a:tr h="15240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i</a:t>
                      </a:r>
                      <a:endParaRPr sz="1000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CEADB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3</a:t>
                      </a:r>
                      <a:endParaRPr sz="1000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CEADB"/>
                    </a:solidFill>
                  </a:tcPr>
                </a:tc>
              </a:tr>
              <a:tr h="15240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fork_ret</a:t>
                      </a:r>
                      <a:endParaRPr sz="1000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CEADB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0</a:t>
                      </a:r>
                      <a:endParaRPr sz="1000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CEADB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27" name="Shape 5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8" name="Google Shape;528;p59"/>
          <p:cNvSpPr txBox="1"/>
          <p:nvPr>
            <p:ph idx="1" type="body"/>
          </p:nvPr>
        </p:nvSpPr>
        <p:spPr>
          <a:xfrm>
            <a:off x="182850" y="822963"/>
            <a:ext cx="4297800" cy="4206300"/>
          </a:xfrm>
          <a:prstGeom prst="rect">
            <a:avLst/>
          </a:prstGeom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50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int</a:t>
            </a:r>
            <a:r>
              <a:rPr lang="en" sz="105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main(</a:t>
            </a:r>
            <a:r>
              <a:rPr lang="en" sz="1050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void</a:t>
            </a:r>
            <a:r>
              <a:rPr lang="en" sz="105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) {</a:t>
            </a:r>
            <a:endParaRPr sz="1050"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5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</a:t>
            </a:r>
            <a:r>
              <a:rPr b="1" lang="en" sz="1050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for</a:t>
            </a:r>
            <a:r>
              <a:rPr b="1" lang="en" sz="105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(</a:t>
            </a:r>
            <a:r>
              <a:rPr b="1" lang="en" sz="1050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int</a:t>
            </a:r>
            <a:r>
              <a:rPr b="1" lang="en" sz="105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i = </a:t>
            </a:r>
            <a:r>
              <a:rPr b="1" lang="en" sz="1050">
                <a:solidFill>
                  <a:srgbClr val="098658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0</a:t>
            </a:r>
            <a:r>
              <a:rPr b="1" lang="en" sz="105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; i &lt; </a:t>
            </a:r>
            <a:r>
              <a:rPr b="1" lang="en" sz="1050">
                <a:solidFill>
                  <a:srgbClr val="098658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3</a:t>
            </a:r>
            <a:r>
              <a:rPr b="1" lang="en" sz="105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; i++)</a:t>
            </a:r>
            <a:endParaRPr b="1" sz="1050"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5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 sz="1050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pid_t</a:t>
            </a:r>
            <a:r>
              <a:rPr lang="en" sz="105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fork_ret = fork();</a:t>
            </a:r>
            <a:endParaRPr sz="1050"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5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</a:t>
            </a:r>
            <a:r>
              <a:rPr lang="en" sz="1050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return</a:t>
            </a:r>
            <a:r>
              <a:rPr lang="en" sz="105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</a:t>
            </a:r>
            <a:r>
              <a:rPr lang="en" sz="1050">
                <a:solidFill>
                  <a:srgbClr val="098658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0</a:t>
            </a:r>
            <a:r>
              <a:rPr lang="en" sz="105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;</a:t>
            </a:r>
            <a:endParaRPr sz="1050"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5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}</a:t>
            </a:r>
            <a:endParaRPr sz="1050"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529" name="Google Shape;529;p59"/>
          <p:cNvSpPr txBox="1"/>
          <p:nvPr>
            <p:ph idx="2" type="body"/>
          </p:nvPr>
        </p:nvSpPr>
        <p:spPr>
          <a:xfrm>
            <a:off x="4663325" y="822963"/>
            <a:ext cx="4297800" cy="4206300"/>
          </a:xfrm>
          <a:prstGeom prst="rect">
            <a:avLst/>
          </a:prstGeom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SzPts val="1000"/>
              <a:buAutoNum type="arabicPeriod"/>
            </a:pPr>
            <a:r>
              <a:rPr lang="en"/>
              <a:t>How many new processes (not including the original process) are created when the following program is run? Assume all 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fork</a:t>
            </a:r>
            <a:r>
              <a:rPr lang="en"/>
              <a:t> calls succeed.</a:t>
            </a:r>
            <a:endParaRPr/>
          </a:p>
        </p:txBody>
      </p:sp>
      <p:sp>
        <p:nvSpPr>
          <p:cNvPr id="530" name="Google Shape;530;p59"/>
          <p:cNvSpPr txBox="1"/>
          <p:nvPr>
            <p:ph type="title"/>
          </p:nvPr>
        </p:nvSpPr>
        <p:spPr>
          <a:xfrm>
            <a:off x="182850" y="114300"/>
            <a:ext cx="8778300" cy="457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Fork and Friends</a:t>
            </a:r>
            <a:endParaRPr/>
          </a:p>
        </p:txBody>
      </p:sp>
      <p:graphicFrame>
        <p:nvGraphicFramePr>
          <p:cNvPr id="531" name="Google Shape;531;p59"/>
          <p:cNvGraphicFramePr/>
          <p:nvPr/>
        </p:nvGraphicFramePr>
        <p:xfrm>
          <a:off x="182850" y="32971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{E1231EBA-52F4-4CE2-A2E0-0240E2B097AF}</a:tableStyleId>
              </a:tblPr>
              <a:tblGrid>
                <a:gridCol w="754750"/>
                <a:gridCol w="754750"/>
              </a:tblGrid>
              <a:tr h="152400">
                <a:tc gridSpan="2"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Original Process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FE2F3"/>
                    </a:solidFill>
                  </a:tcPr>
                </a:tc>
                <a:tc hMerge="1"/>
              </a:tr>
              <a:tr h="15240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i</a:t>
                      </a:r>
                      <a:endParaRPr sz="1000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CEADB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2</a:t>
                      </a:r>
                      <a:endParaRPr sz="1000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CEADB"/>
                    </a:solidFill>
                  </a:tcPr>
                </a:tc>
              </a:tr>
              <a:tr h="15240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fork_ret</a:t>
                      </a:r>
                      <a:endParaRPr sz="1000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CEADB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98</a:t>
                      </a:r>
                      <a:endParaRPr sz="1000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CEADB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532" name="Google Shape;532;p59"/>
          <p:cNvGraphicFramePr/>
          <p:nvPr/>
        </p:nvGraphicFramePr>
        <p:xfrm>
          <a:off x="2605775" y="23145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{E1231EBA-52F4-4CE2-A2E0-0240E2B097AF}</a:tableStyleId>
              </a:tblPr>
              <a:tblGrid>
                <a:gridCol w="754750"/>
                <a:gridCol w="754750"/>
              </a:tblGrid>
              <a:tr h="152400">
                <a:tc gridSpan="2"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strike="sngStrike">
                          <a:latin typeface="Lato"/>
                          <a:ea typeface="Lato"/>
                          <a:cs typeface="Lato"/>
                          <a:sym typeface="Lato"/>
                        </a:rPr>
                        <a:t>Process 8</a:t>
                      </a:r>
                      <a:endParaRPr sz="1000" strike="sngStrike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  <a:tc hMerge="1"/>
              </a:tr>
              <a:tr h="15240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strike="sngStrike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i</a:t>
                      </a:r>
                      <a:endParaRPr sz="1000" strike="sngStrike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strike="sngStrike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3</a:t>
                      </a:r>
                      <a:endParaRPr sz="1000" strike="sngStrike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</a:tr>
              <a:tr h="15240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strike="sngStrike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fork_ret</a:t>
                      </a:r>
                      <a:endParaRPr sz="1000" strike="sngStrike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strike="sngStrike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5</a:t>
                      </a:r>
                      <a:endParaRPr sz="1000" strike="sngStrike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533" name="Google Shape;533;p59"/>
          <p:cNvGraphicFramePr/>
          <p:nvPr/>
        </p:nvGraphicFramePr>
        <p:xfrm>
          <a:off x="5028700" y="19865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{E1231EBA-52F4-4CE2-A2E0-0240E2B097AF}</a:tableStyleId>
              </a:tblPr>
              <a:tblGrid>
                <a:gridCol w="754750"/>
                <a:gridCol w="754750"/>
              </a:tblGrid>
              <a:tr h="152400">
                <a:tc gridSpan="2"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strike="sngStrike">
                          <a:latin typeface="Lato"/>
                          <a:ea typeface="Lato"/>
                          <a:cs typeface="Lato"/>
                          <a:sym typeface="Lato"/>
                        </a:rPr>
                        <a:t>Process 23</a:t>
                      </a:r>
                      <a:endParaRPr sz="1000" strike="sngStrike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  <a:tc hMerge="1"/>
              </a:tr>
              <a:tr h="15240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strike="sngStrike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i</a:t>
                      </a:r>
                      <a:endParaRPr sz="1000" strike="sngStrike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strike="sngStrike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3</a:t>
                      </a:r>
                      <a:endParaRPr sz="1000" strike="sngStrike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</a:tr>
              <a:tr h="15240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strike="sngStrike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fork_ret</a:t>
                      </a:r>
                      <a:endParaRPr sz="1000" strike="sngStrike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strike="sngStrike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25</a:t>
                      </a:r>
                      <a:endParaRPr sz="1000" strike="sngStrike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534" name="Google Shape;534;p59"/>
          <p:cNvGraphicFramePr/>
          <p:nvPr/>
        </p:nvGraphicFramePr>
        <p:xfrm>
          <a:off x="5028708" y="26418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{E1231EBA-52F4-4CE2-A2E0-0240E2B097AF}</a:tableStyleId>
              </a:tblPr>
              <a:tblGrid>
                <a:gridCol w="754750"/>
                <a:gridCol w="754750"/>
              </a:tblGrid>
              <a:tr h="152400">
                <a:tc gridSpan="2"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strike="sngStrike">
                          <a:latin typeface="Lato"/>
                          <a:ea typeface="Lato"/>
                          <a:cs typeface="Lato"/>
                          <a:sym typeface="Lato"/>
                        </a:rPr>
                        <a:t>Process 5</a:t>
                      </a:r>
                      <a:endParaRPr sz="1000" strike="sngStrike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  <a:tc hMerge="1"/>
              </a:tr>
              <a:tr h="15240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strike="sngStrike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i</a:t>
                      </a:r>
                      <a:endParaRPr sz="1000" strike="sngStrike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strike="sngStrike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3</a:t>
                      </a:r>
                      <a:endParaRPr sz="1000" strike="sngStrike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</a:tr>
              <a:tr h="15240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strike="sngStrike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fork_ret</a:t>
                      </a:r>
                      <a:endParaRPr sz="1000" strike="sngStrike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strike="sngStrike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0</a:t>
                      </a:r>
                      <a:endParaRPr sz="1000" strike="sngStrike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535" name="Google Shape;535;p59"/>
          <p:cNvGraphicFramePr/>
          <p:nvPr/>
        </p:nvGraphicFramePr>
        <p:xfrm>
          <a:off x="7451625" y="19865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{E1231EBA-52F4-4CE2-A2E0-0240E2B097AF}</a:tableStyleId>
              </a:tblPr>
              <a:tblGrid>
                <a:gridCol w="754750"/>
                <a:gridCol w="754750"/>
              </a:tblGrid>
              <a:tr h="152400">
                <a:tc gridSpan="2"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strike="sngStrike">
                          <a:latin typeface="Lato"/>
                          <a:ea typeface="Lato"/>
                          <a:cs typeface="Lato"/>
                          <a:sym typeface="Lato"/>
                        </a:rPr>
                        <a:t>Process 25</a:t>
                      </a:r>
                      <a:endParaRPr sz="1000" strike="sngStrike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  <a:tc hMerge="1"/>
              </a:tr>
              <a:tr h="15240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strike="sngStrike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i</a:t>
                      </a:r>
                      <a:endParaRPr sz="1000" strike="sngStrike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strike="sngStrike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3</a:t>
                      </a:r>
                      <a:endParaRPr sz="1000" strike="sngStrike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</a:tr>
              <a:tr h="15240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strike="sngStrike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fork_ret</a:t>
                      </a:r>
                      <a:endParaRPr sz="1000" strike="sngStrike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strike="sngStrike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0</a:t>
                      </a:r>
                      <a:endParaRPr sz="1000" strike="sngStrike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536" name="Google Shape;536;p59"/>
          <p:cNvGraphicFramePr/>
          <p:nvPr/>
        </p:nvGraphicFramePr>
        <p:xfrm>
          <a:off x="2605775" y="32971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{E1231EBA-52F4-4CE2-A2E0-0240E2B097AF}</a:tableStyleId>
              </a:tblPr>
              <a:tblGrid>
                <a:gridCol w="754750"/>
                <a:gridCol w="754750"/>
              </a:tblGrid>
              <a:tr h="152400">
                <a:tc gridSpan="2"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strike="sngStrike">
                          <a:latin typeface="Lato"/>
                          <a:ea typeface="Lato"/>
                          <a:cs typeface="Lato"/>
                          <a:sym typeface="Lato"/>
                        </a:rPr>
                        <a:t>Process 16</a:t>
                      </a:r>
                      <a:endParaRPr sz="1000" strike="sngStrike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  <a:tc hMerge="1"/>
              </a:tr>
              <a:tr h="15240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strike="sngStrike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i</a:t>
                      </a:r>
                      <a:endParaRPr sz="1000" strike="sngStrike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strike="sngStrike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3</a:t>
                      </a:r>
                      <a:endParaRPr sz="1000" strike="sngStrike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</a:tr>
              <a:tr h="15240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strike="sngStrike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fork_ret</a:t>
                      </a:r>
                      <a:endParaRPr sz="1000" strike="sngStrike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strike="sngStrike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19</a:t>
                      </a:r>
                      <a:endParaRPr sz="1000" strike="sngStrike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537" name="Google Shape;537;p59"/>
          <p:cNvGraphicFramePr/>
          <p:nvPr/>
        </p:nvGraphicFramePr>
        <p:xfrm>
          <a:off x="5028700" y="32971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{E1231EBA-52F4-4CE2-A2E0-0240E2B097AF}</a:tableStyleId>
              </a:tblPr>
              <a:tblGrid>
                <a:gridCol w="754750"/>
                <a:gridCol w="754750"/>
              </a:tblGrid>
              <a:tr h="152400">
                <a:tc gridSpan="2"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strike="sngStrike">
                          <a:latin typeface="Lato"/>
                          <a:ea typeface="Lato"/>
                          <a:cs typeface="Lato"/>
                          <a:sym typeface="Lato"/>
                        </a:rPr>
                        <a:t>Process 19</a:t>
                      </a:r>
                      <a:endParaRPr sz="1000" strike="sngStrike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  <a:tc hMerge="1"/>
              </a:tr>
              <a:tr h="15240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strike="sngStrike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i</a:t>
                      </a:r>
                      <a:endParaRPr sz="1000" strike="sngStrike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strike="sngStrike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3</a:t>
                      </a:r>
                      <a:endParaRPr sz="1000" strike="sngStrike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</a:tr>
              <a:tr h="15240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strike="sngStrike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fork_ret</a:t>
                      </a:r>
                      <a:endParaRPr sz="1000" strike="sngStrike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strike="sngStrike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0</a:t>
                      </a:r>
                      <a:endParaRPr sz="1000" strike="sngStrike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538" name="Google Shape;538;p59"/>
          <p:cNvGraphicFramePr/>
          <p:nvPr/>
        </p:nvGraphicFramePr>
        <p:xfrm>
          <a:off x="2605775" y="42797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{E1231EBA-52F4-4CE2-A2E0-0240E2B097AF}</a:tableStyleId>
              </a:tblPr>
              <a:tblGrid>
                <a:gridCol w="754750"/>
                <a:gridCol w="754750"/>
              </a:tblGrid>
              <a:tr h="152400">
                <a:tc gridSpan="2"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strike="sngStrike">
                          <a:latin typeface="Lato"/>
                          <a:ea typeface="Lato"/>
                          <a:cs typeface="Lato"/>
                          <a:sym typeface="Lato"/>
                        </a:rPr>
                        <a:t>Process 98</a:t>
                      </a:r>
                      <a:endParaRPr sz="1000" strike="sngStrike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  <a:tc hMerge="1"/>
              </a:tr>
              <a:tr h="15240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strike="sngStrike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i</a:t>
                      </a:r>
                      <a:endParaRPr sz="1000" strike="sngStrike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strike="sngStrike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3</a:t>
                      </a:r>
                      <a:endParaRPr sz="1000" strike="sngStrike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</a:tr>
              <a:tr h="15240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strike="sngStrike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fork_ret</a:t>
                      </a:r>
                      <a:endParaRPr sz="1000" strike="sngStrike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strike="sngStrike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0</a:t>
                      </a:r>
                      <a:endParaRPr sz="1000" strike="sngStrike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42" name="Shape 5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3" name="Google Shape;543;p60"/>
          <p:cNvSpPr txBox="1"/>
          <p:nvPr>
            <p:ph idx="1" type="body"/>
          </p:nvPr>
        </p:nvSpPr>
        <p:spPr>
          <a:xfrm>
            <a:off x="182850" y="822963"/>
            <a:ext cx="4297800" cy="4206300"/>
          </a:xfrm>
          <a:prstGeom prst="rect">
            <a:avLst/>
          </a:prstGeom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50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int</a:t>
            </a:r>
            <a:r>
              <a:rPr lang="en" sz="105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main(</a:t>
            </a:r>
            <a:r>
              <a:rPr lang="en" sz="1050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void</a:t>
            </a:r>
            <a:r>
              <a:rPr lang="en" sz="105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) {</a:t>
            </a:r>
            <a:endParaRPr sz="1050"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5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</a:t>
            </a:r>
            <a:r>
              <a:rPr lang="en" sz="1050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for</a:t>
            </a:r>
            <a:r>
              <a:rPr lang="en" sz="105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(</a:t>
            </a:r>
            <a:r>
              <a:rPr lang="en" sz="1050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int</a:t>
            </a:r>
            <a:r>
              <a:rPr lang="en" sz="105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i = </a:t>
            </a:r>
            <a:r>
              <a:rPr lang="en" sz="1050">
                <a:solidFill>
                  <a:srgbClr val="098658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0</a:t>
            </a:r>
            <a:r>
              <a:rPr lang="en" sz="105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; i &lt; </a:t>
            </a:r>
            <a:r>
              <a:rPr lang="en" sz="1050">
                <a:solidFill>
                  <a:srgbClr val="098658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3</a:t>
            </a:r>
            <a:r>
              <a:rPr lang="en" sz="105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; i++)</a:t>
            </a:r>
            <a:endParaRPr sz="1050"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5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 sz="1050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pid_t</a:t>
            </a:r>
            <a:r>
              <a:rPr lang="en" sz="105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fork_ret = fork();</a:t>
            </a:r>
            <a:endParaRPr sz="1050"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5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</a:t>
            </a:r>
            <a:r>
              <a:rPr b="1" lang="en" sz="1050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return</a:t>
            </a:r>
            <a:r>
              <a:rPr b="1" lang="en" sz="105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</a:t>
            </a:r>
            <a:r>
              <a:rPr b="1" lang="en" sz="1050">
                <a:solidFill>
                  <a:srgbClr val="098658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0</a:t>
            </a:r>
            <a:r>
              <a:rPr b="1" lang="en" sz="105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;</a:t>
            </a:r>
            <a:endParaRPr b="1" sz="1050"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5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}</a:t>
            </a:r>
            <a:endParaRPr sz="1050"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544" name="Google Shape;544;p60"/>
          <p:cNvSpPr txBox="1"/>
          <p:nvPr>
            <p:ph idx="2" type="body"/>
          </p:nvPr>
        </p:nvSpPr>
        <p:spPr>
          <a:xfrm>
            <a:off x="4663325" y="822963"/>
            <a:ext cx="4297800" cy="4206300"/>
          </a:xfrm>
          <a:prstGeom prst="rect">
            <a:avLst/>
          </a:prstGeom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SzPts val="1000"/>
              <a:buAutoNum type="arabicPeriod"/>
            </a:pPr>
            <a:r>
              <a:rPr lang="en"/>
              <a:t>How many new processes (not including the original process) are created when the following program is run? Assume all 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fork</a:t>
            </a:r>
            <a:r>
              <a:rPr lang="en"/>
              <a:t> calls succeed.</a:t>
            </a:r>
            <a:endParaRPr/>
          </a:p>
        </p:txBody>
      </p:sp>
      <p:sp>
        <p:nvSpPr>
          <p:cNvPr id="545" name="Google Shape;545;p60"/>
          <p:cNvSpPr txBox="1"/>
          <p:nvPr>
            <p:ph type="title"/>
          </p:nvPr>
        </p:nvSpPr>
        <p:spPr>
          <a:xfrm>
            <a:off x="182850" y="114300"/>
            <a:ext cx="8778300" cy="457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Fork and Friends</a:t>
            </a:r>
            <a:endParaRPr/>
          </a:p>
        </p:txBody>
      </p:sp>
      <p:graphicFrame>
        <p:nvGraphicFramePr>
          <p:cNvPr id="546" name="Google Shape;546;p60"/>
          <p:cNvGraphicFramePr/>
          <p:nvPr/>
        </p:nvGraphicFramePr>
        <p:xfrm>
          <a:off x="182850" y="32971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{E1231EBA-52F4-4CE2-A2E0-0240E2B097AF}</a:tableStyleId>
              </a:tblPr>
              <a:tblGrid>
                <a:gridCol w="754750"/>
                <a:gridCol w="754750"/>
              </a:tblGrid>
              <a:tr h="152400">
                <a:tc gridSpan="2"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Original Process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FE2F3"/>
                    </a:solidFill>
                  </a:tcPr>
                </a:tc>
                <a:tc hMerge="1"/>
              </a:tr>
              <a:tr h="15240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i</a:t>
                      </a:r>
                      <a:endParaRPr sz="1000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CEADB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3</a:t>
                      </a:r>
                      <a:endParaRPr sz="1000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CEADB"/>
                    </a:solidFill>
                  </a:tcPr>
                </a:tc>
              </a:tr>
              <a:tr h="15240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fork_ret</a:t>
                      </a:r>
                      <a:endParaRPr sz="1000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CEADB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98</a:t>
                      </a:r>
                      <a:endParaRPr sz="1000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CEADB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547" name="Google Shape;547;p60"/>
          <p:cNvGraphicFramePr/>
          <p:nvPr/>
        </p:nvGraphicFramePr>
        <p:xfrm>
          <a:off x="2605775" y="23145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{E1231EBA-52F4-4CE2-A2E0-0240E2B097AF}</a:tableStyleId>
              </a:tblPr>
              <a:tblGrid>
                <a:gridCol w="754750"/>
                <a:gridCol w="754750"/>
              </a:tblGrid>
              <a:tr h="152400">
                <a:tc gridSpan="2"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strike="sngStrike">
                          <a:latin typeface="Lato"/>
                          <a:ea typeface="Lato"/>
                          <a:cs typeface="Lato"/>
                          <a:sym typeface="Lato"/>
                        </a:rPr>
                        <a:t>Process 8</a:t>
                      </a:r>
                      <a:endParaRPr sz="1000" strike="sngStrike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  <a:tc hMerge="1"/>
              </a:tr>
              <a:tr h="15240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strike="sngStrike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i</a:t>
                      </a:r>
                      <a:endParaRPr sz="1000" strike="sngStrike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strike="sngStrike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3</a:t>
                      </a:r>
                      <a:endParaRPr sz="1000" strike="sngStrike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</a:tr>
              <a:tr h="15240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strike="sngStrike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fork_ret</a:t>
                      </a:r>
                      <a:endParaRPr sz="1000" strike="sngStrike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strike="sngStrike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5</a:t>
                      </a:r>
                      <a:endParaRPr sz="1000" strike="sngStrike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548" name="Google Shape;548;p60"/>
          <p:cNvGraphicFramePr/>
          <p:nvPr/>
        </p:nvGraphicFramePr>
        <p:xfrm>
          <a:off x="5028700" y="19865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{E1231EBA-52F4-4CE2-A2E0-0240E2B097AF}</a:tableStyleId>
              </a:tblPr>
              <a:tblGrid>
                <a:gridCol w="754750"/>
                <a:gridCol w="754750"/>
              </a:tblGrid>
              <a:tr h="152400">
                <a:tc gridSpan="2"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strike="sngStrike">
                          <a:latin typeface="Lato"/>
                          <a:ea typeface="Lato"/>
                          <a:cs typeface="Lato"/>
                          <a:sym typeface="Lato"/>
                        </a:rPr>
                        <a:t>Process 23</a:t>
                      </a:r>
                      <a:endParaRPr sz="1000" strike="sngStrike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  <a:tc hMerge="1"/>
              </a:tr>
              <a:tr h="15240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strike="sngStrike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i</a:t>
                      </a:r>
                      <a:endParaRPr sz="1000" strike="sngStrike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strike="sngStrike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3</a:t>
                      </a:r>
                      <a:endParaRPr sz="1000" strike="sngStrike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</a:tr>
              <a:tr h="15240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strike="sngStrike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fork_ret</a:t>
                      </a:r>
                      <a:endParaRPr sz="1000" strike="sngStrike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strike="sngStrike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25</a:t>
                      </a:r>
                      <a:endParaRPr sz="1000" strike="sngStrike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549" name="Google Shape;549;p60"/>
          <p:cNvGraphicFramePr/>
          <p:nvPr/>
        </p:nvGraphicFramePr>
        <p:xfrm>
          <a:off x="5028708" y="26418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{E1231EBA-52F4-4CE2-A2E0-0240E2B097AF}</a:tableStyleId>
              </a:tblPr>
              <a:tblGrid>
                <a:gridCol w="754750"/>
                <a:gridCol w="754750"/>
              </a:tblGrid>
              <a:tr h="152400">
                <a:tc gridSpan="2"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strike="sngStrike">
                          <a:latin typeface="Lato"/>
                          <a:ea typeface="Lato"/>
                          <a:cs typeface="Lato"/>
                          <a:sym typeface="Lato"/>
                        </a:rPr>
                        <a:t>Process 5</a:t>
                      </a:r>
                      <a:endParaRPr sz="1000" strike="sngStrike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  <a:tc hMerge="1"/>
              </a:tr>
              <a:tr h="15240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strike="sngStrike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i</a:t>
                      </a:r>
                      <a:endParaRPr sz="1000" strike="sngStrike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strike="sngStrike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3</a:t>
                      </a:r>
                      <a:endParaRPr sz="1000" strike="sngStrike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</a:tr>
              <a:tr h="15240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strike="sngStrike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fork_ret</a:t>
                      </a:r>
                      <a:endParaRPr sz="1000" strike="sngStrike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strike="sngStrike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0</a:t>
                      </a:r>
                      <a:endParaRPr sz="1000" strike="sngStrike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550" name="Google Shape;550;p60"/>
          <p:cNvGraphicFramePr/>
          <p:nvPr/>
        </p:nvGraphicFramePr>
        <p:xfrm>
          <a:off x="7451625" y="19865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{E1231EBA-52F4-4CE2-A2E0-0240E2B097AF}</a:tableStyleId>
              </a:tblPr>
              <a:tblGrid>
                <a:gridCol w="754750"/>
                <a:gridCol w="754750"/>
              </a:tblGrid>
              <a:tr h="152400">
                <a:tc gridSpan="2"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strike="sngStrike">
                          <a:latin typeface="Lato"/>
                          <a:ea typeface="Lato"/>
                          <a:cs typeface="Lato"/>
                          <a:sym typeface="Lato"/>
                        </a:rPr>
                        <a:t>Process 25</a:t>
                      </a:r>
                      <a:endParaRPr sz="1000" strike="sngStrike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  <a:tc hMerge="1"/>
              </a:tr>
              <a:tr h="15240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strike="sngStrike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i</a:t>
                      </a:r>
                      <a:endParaRPr sz="1000" strike="sngStrike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strike="sngStrike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3</a:t>
                      </a:r>
                      <a:endParaRPr sz="1000" strike="sngStrike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</a:tr>
              <a:tr h="15240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strike="sngStrike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fork_ret</a:t>
                      </a:r>
                      <a:endParaRPr sz="1000" strike="sngStrike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strike="sngStrike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0</a:t>
                      </a:r>
                      <a:endParaRPr sz="1000" strike="sngStrike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551" name="Google Shape;551;p60"/>
          <p:cNvGraphicFramePr/>
          <p:nvPr/>
        </p:nvGraphicFramePr>
        <p:xfrm>
          <a:off x="2605775" y="32971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{E1231EBA-52F4-4CE2-A2E0-0240E2B097AF}</a:tableStyleId>
              </a:tblPr>
              <a:tblGrid>
                <a:gridCol w="754750"/>
                <a:gridCol w="754750"/>
              </a:tblGrid>
              <a:tr h="152400">
                <a:tc gridSpan="2"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strike="sngStrike">
                          <a:latin typeface="Lato"/>
                          <a:ea typeface="Lato"/>
                          <a:cs typeface="Lato"/>
                          <a:sym typeface="Lato"/>
                        </a:rPr>
                        <a:t>Process 16</a:t>
                      </a:r>
                      <a:endParaRPr sz="1000" strike="sngStrike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  <a:tc hMerge="1"/>
              </a:tr>
              <a:tr h="15240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strike="sngStrike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i</a:t>
                      </a:r>
                      <a:endParaRPr sz="1000" strike="sngStrike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strike="sngStrike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3</a:t>
                      </a:r>
                      <a:endParaRPr sz="1000" strike="sngStrike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</a:tr>
              <a:tr h="15240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strike="sngStrike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fork_ret</a:t>
                      </a:r>
                      <a:endParaRPr sz="1000" strike="sngStrike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strike="sngStrike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19</a:t>
                      </a:r>
                      <a:endParaRPr sz="1000" strike="sngStrike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552" name="Google Shape;552;p60"/>
          <p:cNvGraphicFramePr/>
          <p:nvPr/>
        </p:nvGraphicFramePr>
        <p:xfrm>
          <a:off x="5028700" y="32971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{E1231EBA-52F4-4CE2-A2E0-0240E2B097AF}</a:tableStyleId>
              </a:tblPr>
              <a:tblGrid>
                <a:gridCol w="754750"/>
                <a:gridCol w="754750"/>
              </a:tblGrid>
              <a:tr h="152400">
                <a:tc gridSpan="2"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strike="sngStrike">
                          <a:latin typeface="Lato"/>
                          <a:ea typeface="Lato"/>
                          <a:cs typeface="Lato"/>
                          <a:sym typeface="Lato"/>
                        </a:rPr>
                        <a:t>Process 19</a:t>
                      </a:r>
                      <a:endParaRPr sz="1000" strike="sngStrike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  <a:tc hMerge="1"/>
              </a:tr>
              <a:tr h="15240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strike="sngStrike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i</a:t>
                      </a:r>
                      <a:endParaRPr sz="1000" strike="sngStrike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strike="sngStrike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3</a:t>
                      </a:r>
                      <a:endParaRPr sz="1000" strike="sngStrike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</a:tr>
              <a:tr h="15240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strike="sngStrike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fork_ret</a:t>
                      </a:r>
                      <a:endParaRPr sz="1000" strike="sngStrike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strike="sngStrike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0</a:t>
                      </a:r>
                      <a:endParaRPr sz="1000" strike="sngStrike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553" name="Google Shape;553;p60"/>
          <p:cNvGraphicFramePr/>
          <p:nvPr/>
        </p:nvGraphicFramePr>
        <p:xfrm>
          <a:off x="2605775" y="42797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{E1231EBA-52F4-4CE2-A2E0-0240E2B097AF}</a:tableStyleId>
              </a:tblPr>
              <a:tblGrid>
                <a:gridCol w="754750"/>
                <a:gridCol w="754750"/>
              </a:tblGrid>
              <a:tr h="152400">
                <a:tc gridSpan="2"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strike="sngStrike">
                          <a:latin typeface="Lato"/>
                          <a:ea typeface="Lato"/>
                          <a:cs typeface="Lato"/>
                          <a:sym typeface="Lato"/>
                        </a:rPr>
                        <a:t>Process 98</a:t>
                      </a:r>
                      <a:endParaRPr sz="1000" strike="sngStrike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  <a:tc hMerge="1"/>
              </a:tr>
              <a:tr h="15240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strike="sngStrike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i</a:t>
                      </a:r>
                      <a:endParaRPr sz="1000" strike="sngStrike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strike="sngStrike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3</a:t>
                      </a:r>
                      <a:endParaRPr sz="1000" strike="sngStrike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</a:tr>
              <a:tr h="15240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strike="sngStrike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fork_ret</a:t>
                      </a:r>
                      <a:endParaRPr sz="1000" strike="sngStrike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strike="sngStrike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0</a:t>
                      </a:r>
                      <a:endParaRPr sz="1000" strike="sngStrike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57" name="Shape 5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8" name="Google Shape;558;p61"/>
          <p:cNvSpPr txBox="1"/>
          <p:nvPr>
            <p:ph idx="1" type="body"/>
          </p:nvPr>
        </p:nvSpPr>
        <p:spPr>
          <a:xfrm>
            <a:off x="182850" y="822963"/>
            <a:ext cx="4297800" cy="4206300"/>
          </a:xfrm>
          <a:prstGeom prst="rect">
            <a:avLst/>
          </a:prstGeom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50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int</a:t>
            </a:r>
            <a:r>
              <a:rPr lang="en" sz="105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main(</a:t>
            </a:r>
            <a:r>
              <a:rPr lang="en" sz="1050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void</a:t>
            </a:r>
            <a:r>
              <a:rPr lang="en" sz="105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) {</a:t>
            </a:r>
            <a:endParaRPr sz="1050"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5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</a:t>
            </a:r>
            <a:r>
              <a:rPr lang="en" sz="1050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for</a:t>
            </a:r>
            <a:r>
              <a:rPr lang="en" sz="105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(</a:t>
            </a:r>
            <a:r>
              <a:rPr lang="en" sz="1050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int</a:t>
            </a:r>
            <a:r>
              <a:rPr lang="en" sz="105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i = </a:t>
            </a:r>
            <a:r>
              <a:rPr lang="en" sz="1050">
                <a:solidFill>
                  <a:srgbClr val="098658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0</a:t>
            </a:r>
            <a:r>
              <a:rPr lang="en" sz="105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; i &lt; </a:t>
            </a:r>
            <a:r>
              <a:rPr lang="en" sz="1050">
                <a:solidFill>
                  <a:srgbClr val="098658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3</a:t>
            </a:r>
            <a:r>
              <a:rPr lang="en" sz="105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; i++)</a:t>
            </a:r>
            <a:endParaRPr sz="1050"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5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 sz="1050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pid_t</a:t>
            </a:r>
            <a:r>
              <a:rPr lang="en" sz="105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fork_ret = fork();</a:t>
            </a:r>
            <a:endParaRPr sz="1050"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5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</a:t>
            </a:r>
            <a:r>
              <a:rPr lang="en" sz="1050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return</a:t>
            </a:r>
            <a:r>
              <a:rPr lang="en" sz="105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</a:t>
            </a:r>
            <a:r>
              <a:rPr lang="en" sz="1050">
                <a:solidFill>
                  <a:srgbClr val="098658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0</a:t>
            </a:r>
            <a:r>
              <a:rPr lang="en" sz="105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;</a:t>
            </a:r>
            <a:endParaRPr sz="1050"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5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}</a:t>
            </a:r>
            <a:endParaRPr sz="1050"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559" name="Google Shape;559;p61"/>
          <p:cNvSpPr txBox="1"/>
          <p:nvPr>
            <p:ph idx="2" type="body"/>
          </p:nvPr>
        </p:nvSpPr>
        <p:spPr>
          <a:xfrm>
            <a:off x="4663325" y="822963"/>
            <a:ext cx="4297800" cy="4206300"/>
          </a:xfrm>
          <a:prstGeom prst="rect">
            <a:avLst/>
          </a:prstGeom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SzPts val="1000"/>
              <a:buAutoNum type="arabicPeriod"/>
            </a:pPr>
            <a:r>
              <a:rPr lang="en"/>
              <a:t>How many new processes (not including the original process) are created when the following program is run? Assume all 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fork</a:t>
            </a:r>
            <a:r>
              <a:rPr lang="en"/>
              <a:t> calls succeed.</a:t>
            </a:r>
            <a:endParaRPr/>
          </a:p>
        </p:txBody>
      </p:sp>
      <p:sp>
        <p:nvSpPr>
          <p:cNvPr id="560" name="Google Shape;560;p61"/>
          <p:cNvSpPr txBox="1"/>
          <p:nvPr>
            <p:ph type="title"/>
          </p:nvPr>
        </p:nvSpPr>
        <p:spPr>
          <a:xfrm>
            <a:off x="182850" y="114300"/>
            <a:ext cx="8778300" cy="457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Fork and Friends</a:t>
            </a:r>
            <a:endParaRPr/>
          </a:p>
        </p:txBody>
      </p:sp>
      <p:graphicFrame>
        <p:nvGraphicFramePr>
          <p:cNvPr id="561" name="Google Shape;561;p61"/>
          <p:cNvGraphicFramePr/>
          <p:nvPr/>
        </p:nvGraphicFramePr>
        <p:xfrm>
          <a:off x="182850" y="32971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{E1231EBA-52F4-4CE2-A2E0-0240E2B097AF}</a:tableStyleId>
              </a:tblPr>
              <a:tblGrid>
                <a:gridCol w="754750"/>
                <a:gridCol w="754750"/>
              </a:tblGrid>
              <a:tr h="152400">
                <a:tc gridSpan="2"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strike="sngStrike">
                          <a:latin typeface="Lato"/>
                          <a:ea typeface="Lato"/>
                          <a:cs typeface="Lato"/>
                          <a:sym typeface="Lato"/>
                        </a:rPr>
                        <a:t>Original Process</a:t>
                      </a:r>
                      <a:endParaRPr sz="1000" strike="sngStrike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  <a:tc hMerge="1"/>
              </a:tr>
              <a:tr h="15240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strike="sngStrike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i</a:t>
                      </a:r>
                      <a:endParaRPr sz="1000" strike="sngStrike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strike="sngStrike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3</a:t>
                      </a:r>
                      <a:endParaRPr sz="1000" strike="sngStrike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</a:tr>
              <a:tr h="15240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strike="sngStrike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fork_ret</a:t>
                      </a:r>
                      <a:endParaRPr sz="1000" strike="sngStrike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strike="sngStrike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98</a:t>
                      </a:r>
                      <a:endParaRPr sz="1000" strike="sngStrike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562" name="Google Shape;562;p61"/>
          <p:cNvGraphicFramePr/>
          <p:nvPr/>
        </p:nvGraphicFramePr>
        <p:xfrm>
          <a:off x="2605775" y="23145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{E1231EBA-52F4-4CE2-A2E0-0240E2B097AF}</a:tableStyleId>
              </a:tblPr>
              <a:tblGrid>
                <a:gridCol w="754750"/>
                <a:gridCol w="754750"/>
              </a:tblGrid>
              <a:tr h="152400">
                <a:tc gridSpan="2"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strike="sngStrike">
                          <a:latin typeface="Lato"/>
                          <a:ea typeface="Lato"/>
                          <a:cs typeface="Lato"/>
                          <a:sym typeface="Lato"/>
                        </a:rPr>
                        <a:t>Process 8</a:t>
                      </a:r>
                      <a:endParaRPr sz="1000" strike="sngStrike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  <a:tc hMerge="1"/>
              </a:tr>
              <a:tr h="15240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strike="sngStrike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i</a:t>
                      </a:r>
                      <a:endParaRPr sz="1000" strike="sngStrike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strike="sngStrike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3</a:t>
                      </a:r>
                      <a:endParaRPr sz="1000" strike="sngStrike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</a:tr>
              <a:tr h="15240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strike="sngStrike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fork_ret</a:t>
                      </a:r>
                      <a:endParaRPr sz="1000" strike="sngStrike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strike="sngStrike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5</a:t>
                      </a:r>
                      <a:endParaRPr sz="1000" strike="sngStrike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563" name="Google Shape;563;p61"/>
          <p:cNvGraphicFramePr/>
          <p:nvPr/>
        </p:nvGraphicFramePr>
        <p:xfrm>
          <a:off x="5028700" y="19865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{E1231EBA-52F4-4CE2-A2E0-0240E2B097AF}</a:tableStyleId>
              </a:tblPr>
              <a:tblGrid>
                <a:gridCol w="754750"/>
                <a:gridCol w="754750"/>
              </a:tblGrid>
              <a:tr h="152400">
                <a:tc gridSpan="2"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strike="sngStrike">
                          <a:latin typeface="Lato"/>
                          <a:ea typeface="Lato"/>
                          <a:cs typeface="Lato"/>
                          <a:sym typeface="Lato"/>
                        </a:rPr>
                        <a:t>Process 23</a:t>
                      </a:r>
                      <a:endParaRPr sz="1000" strike="sngStrike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  <a:tc hMerge="1"/>
              </a:tr>
              <a:tr h="15240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strike="sngStrike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i</a:t>
                      </a:r>
                      <a:endParaRPr sz="1000" strike="sngStrike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strike="sngStrike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3</a:t>
                      </a:r>
                      <a:endParaRPr sz="1000" strike="sngStrike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</a:tr>
              <a:tr h="15240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strike="sngStrike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fork_ret</a:t>
                      </a:r>
                      <a:endParaRPr sz="1000" strike="sngStrike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strike="sngStrike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25</a:t>
                      </a:r>
                      <a:endParaRPr sz="1000" strike="sngStrike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564" name="Google Shape;564;p61"/>
          <p:cNvGraphicFramePr/>
          <p:nvPr/>
        </p:nvGraphicFramePr>
        <p:xfrm>
          <a:off x="5028708" y="26418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{E1231EBA-52F4-4CE2-A2E0-0240E2B097AF}</a:tableStyleId>
              </a:tblPr>
              <a:tblGrid>
                <a:gridCol w="754750"/>
                <a:gridCol w="754750"/>
              </a:tblGrid>
              <a:tr h="152400">
                <a:tc gridSpan="2"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strike="sngStrike">
                          <a:latin typeface="Lato"/>
                          <a:ea typeface="Lato"/>
                          <a:cs typeface="Lato"/>
                          <a:sym typeface="Lato"/>
                        </a:rPr>
                        <a:t>Process 5</a:t>
                      </a:r>
                      <a:endParaRPr sz="1000" strike="sngStrike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  <a:tc hMerge="1"/>
              </a:tr>
              <a:tr h="15240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strike="sngStrike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i</a:t>
                      </a:r>
                      <a:endParaRPr sz="1000" strike="sngStrike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strike="sngStrike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3</a:t>
                      </a:r>
                      <a:endParaRPr sz="1000" strike="sngStrike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</a:tr>
              <a:tr h="15240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strike="sngStrike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fork_ret</a:t>
                      </a:r>
                      <a:endParaRPr sz="1000" strike="sngStrike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strike="sngStrike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0</a:t>
                      </a:r>
                      <a:endParaRPr sz="1000" strike="sngStrike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565" name="Google Shape;565;p61"/>
          <p:cNvGraphicFramePr/>
          <p:nvPr/>
        </p:nvGraphicFramePr>
        <p:xfrm>
          <a:off x="7451625" y="19865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{E1231EBA-52F4-4CE2-A2E0-0240E2B097AF}</a:tableStyleId>
              </a:tblPr>
              <a:tblGrid>
                <a:gridCol w="754750"/>
                <a:gridCol w="754750"/>
              </a:tblGrid>
              <a:tr h="152400">
                <a:tc gridSpan="2"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strike="sngStrike">
                          <a:latin typeface="Lato"/>
                          <a:ea typeface="Lato"/>
                          <a:cs typeface="Lato"/>
                          <a:sym typeface="Lato"/>
                        </a:rPr>
                        <a:t>Process 25</a:t>
                      </a:r>
                      <a:endParaRPr sz="1000" strike="sngStrike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  <a:tc hMerge="1"/>
              </a:tr>
              <a:tr h="15240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strike="sngStrike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i</a:t>
                      </a:r>
                      <a:endParaRPr sz="1000" strike="sngStrike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strike="sngStrike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3</a:t>
                      </a:r>
                      <a:endParaRPr sz="1000" strike="sngStrike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</a:tr>
              <a:tr h="15240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strike="sngStrike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fork_ret</a:t>
                      </a:r>
                      <a:endParaRPr sz="1000" strike="sngStrike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strike="sngStrike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0</a:t>
                      </a:r>
                      <a:endParaRPr sz="1000" strike="sngStrike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566" name="Google Shape;566;p61"/>
          <p:cNvGraphicFramePr/>
          <p:nvPr/>
        </p:nvGraphicFramePr>
        <p:xfrm>
          <a:off x="2605775" y="32971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{E1231EBA-52F4-4CE2-A2E0-0240E2B097AF}</a:tableStyleId>
              </a:tblPr>
              <a:tblGrid>
                <a:gridCol w="754750"/>
                <a:gridCol w="754750"/>
              </a:tblGrid>
              <a:tr h="152400">
                <a:tc gridSpan="2"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strike="sngStrike">
                          <a:latin typeface="Lato"/>
                          <a:ea typeface="Lato"/>
                          <a:cs typeface="Lato"/>
                          <a:sym typeface="Lato"/>
                        </a:rPr>
                        <a:t>Process 16</a:t>
                      </a:r>
                      <a:endParaRPr sz="1000" strike="sngStrike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  <a:tc hMerge="1"/>
              </a:tr>
              <a:tr h="15240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strike="sngStrike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i</a:t>
                      </a:r>
                      <a:endParaRPr sz="1000" strike="sngStrike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strike="sngStrike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3</a:t>
                      </a:r>
                      <a:endParaRPr sz="1000" strike="sngStrike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</a:tr>
              <a:tr h="15240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strike="sngStrike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fork_ret</a:t>
                      </a:r>
                      <a:endParaRPr sz="1000" strike="sngStrike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strike="sngStrike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19</a:t>
                      </a:r>
                      <a:endParaRPr sz="1000" strike="sngStrike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567" name="Google Shape;567;p61"/>
          <p:cNvGraphicFramePr/>
          <p:nvPr/>
        </p:nvGraphicFramePr>
        <p:xfrm>
          <a:off x="5028700" y="32971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{E1231EBA-52F4-4CE2-A2E0-0240E2B097AF}</a:tableStyleId>
              </a:tblPr>
              <a:tblGrid>
                <a:gridCol w="754750"/>
                <a:gridCol w="754750"/>
              </a:tblGrid>
              <a:tr h="152400">
                <a:tc gridSpan="2"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strike="sngStrike">
                          <a:latin typeface="Lato"/>
                          <a:ea typeface="Lato"/>
                          <a:cs typeface="Lato"/>
                          <a:sym typeface="Lato"/>
                        </a:rPr>
                        <a:t>Process 19</a:t>
                      </a:r>
                      <a:endParaRPr sz="1000" strike="sngStrike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  <a:tc hMerge="1"/>
              </a:tr>
              <a:tr h="15240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strike="sngStrike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i</a:t>
                      </a:r>
                      <a:endParaRPr sz="1000" strike="sngStrike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strike="sngStrike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3</a:t>
                      </a:r>
                      <a:endParaRPr sz="1000" strike="sngStrike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</a:tr>
              <a:tr h="15240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strike="sngStrike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fork_ret</a:t>
                      </a:r>
                      <a:endParaRPr sz="1000" strike="sngStrike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strike="sngStrike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0</a:t>
                      </a:r>
                      <a:endParaRPr sz="1000" strike="sngStrike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568" name="Google Shape;568;p61"/>
          <p:cNvGraphicFramePr/>
          <p:nvPr/>
        </p:nvGraphicFramePr>
        <p:xfrm>
          <a:off x="2605775" y="42797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{E1231EBA-52F4-4CE2-A2E0-0240E2B097AF}</a:tableStyleId>
              </a:tblPr>
              <a:tblGrid>
                <a:gridCol w="754750"/>
                <a:gridCol w="754750"/>
              </a:tblGrid>
              <a:tr h="152400">
                <a:tc gridSpan="2"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strike="sngStrike">
                          <a:latin typeface="Lato"/>
                          <a:ea typeface="Lato"/>
                          <a:cs typeface="Lato"/>
                          <a:sym typeface="Lato"/>
                        </a:rPr>
                        <a:t>Process 98</a:t>
                      </a:r>
                      <a:endParaRPr sz="1000" strike="sngStrike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  <a:tc hMerge="1"/>
              </a:tr>
              <a:tr h="15240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strike="sngStrike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i</a:t>
                      </a:r>
                      <a:endParaRPr sz="1000" strike="sngStrike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strike="sngStrike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3</a:t>
                      </a:r>
                      <a:endParaRPr sz="1000" strike="sngStrike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</a:tr>
              <a:tr h="15240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strike="sngStrike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fork_ret</a:t>
                      </a:r>
                      <a:endParaRPr sz="1000" strike="sngStrike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strike="sngStrike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0</a:t>
                      </a:r>
                      <a:endParaRPr sz="1000" strike="sngStrike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72" name="Shape 5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" name="Google Shape;573;p62"/>
          <p:cNvSpPr txBox="1"/>
          <p:nvPr>
            <p:ph idx="1" type="body"/>
          </p:nvPr>
        </p:nvSpPr>
        <p:spPr>
          <a:xfrm>
            <a:off x="182850" y="822963"/>
            <a:ext cx="4297800" cy="4206300"/>
          </a:xfrm>
          <a:prstGeom prst="rect">
            <a:avLst/>
          </a:prstGeom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50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int</a:t>
            </a:r>
            <a:r>
              <a:rPr lang="en" sz="105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main(</a:t>
            </a:r>
            <a:r>
              <a:rPr lang="en" sz="1050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void</a:t>
            </a:r>
            <a:r>
              <a:rPr lang="en" sz="105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) {</a:t>
            </a:r>
            <a:endParaRPr sz="1050"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5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</a:t>
            </a:r>
            <a:r>
              <a:rPr lang="en" sz="1050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for</a:t>
            </a:r>
            <a:r>
              <a:rPr lang="en" sz="105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(</a:t>
            </a:r>
            <a:r>
              <a:rPr lang="en" sz="1050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int</a:t>
            </a:r>
            <a:r>
              <a:rPr lang="en" sz="105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i = </a:t>
            </a:r>
            <a:r>
              <a:rPr lang="en" sz="1050">
                <a:solidFill>
                  <a:srgbClr val="098658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0</a:t>
            </a:r>
            <a:r>
              <a:rPr lang="en" sz="105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; i &lt; </a:t>
            </a:r>
            <a:r>
              <a:rPr lang="en" sz="1050">
                <a:solidFill>
                  <a:srgbClr val="098658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3</a:t>
            </a:r>
            <a:r>
              <a:rPr lang="en" sz="105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; i++)</a:t>
            </a:r>
            <a:endParaRPr sz="1050"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5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 sz="1050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pid_t</a:t>
            </a:r>
            <a:r>
              <a:rPr lang="en" sz="105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fork_ret = fork();</a:t>
            </a:r>
            <a:endParaRPr sz="1050"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5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</a:t>
            </a:r>
            <a:r>
              <a:rPr lang="en" sz="1050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return</a:t>
            </a:r>
            <a:r>
              <a:rPr lang="en" sz="105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</a:t>
            </a:r>
            <a:r>
              <a:rPr lang="en" sz="1050">
                <a:solidFill>
                  <a:srgbClr val="098658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0</a:t>
            </a:r>
            <a:r>
              <a:rPr lang="en" sz="105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;</a:t>
            </a:r>
            <a:endParaRPr sz="1050"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5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}</a:t>
            </a:r>
            <a:endParaRPr sz="1050"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574" name="Google Shape;574;p62"/>
          <p:cNvSpPr txBox="1"/>
          <p:nvPr>
            <p:ph idx="2" type="body"/>
          </p:nvPr>
        </p:nvSpPr>
        <p:spPr>
          <a:xfrm>
            <a:off x="4663325" y="822963"/>
            <a:ext cx="4297800" cy="4206300"/>
          </a:xfrm>
          <a:prstGeom prst="rect">
            <a:avLst/>
          </a:prstGeom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SzPts val="1000"/>
              <a:buAutoNum type="arabicPeriod"/>
            </a:pPr>
            <a:r>
              <a:rPr lang="en"/>
              <a:t>How many new processes (not including the original process) are created when the following program is run? Assume all 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fork</a:t>
            </a:r>
            <a:r>
              <a:rPr lang="en"/>
              <a:t> calls succeed.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7 process in addition to the original process.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5" name="Google Shape;575;p62"/>
          <p:cNvSpPr txBox="1"/>
          <p:nvPr>
            <p:ph type="title"/>
          </p:nvPr>
        </p:nvSpPr>
        <p:spPr>
          <a:xfrm>
            <a:off x="182850" y="114300"/>
            <a:ext cx="8778300" cy="457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Fork and Friends</a:t>
            </a:r>
            <a:endParaRPr/>
          </a:p>
        </p:txBody>
      </p:sp>
      <p:graphicFrame>
        <p:nvGraphicFramePr>
          <p:cNvPr id="576" name="Google Shape;576;p62"/>
          <p:cNvGraphicFramePr/>
          <p:nvPr/>
        </p:nvGraphicFramePr>
        <p:xfrm>
          <a:off x="182850" y="32971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{E1231EBA-52F4-4CE2-A2E0-0240E2B097AF}</a:tableStyleId>
              </a:tblPr>
              <a:tblGrid>
                <a:gridCol w="754750"/>
                <a:gridCol w="754750"/>
              </a:tblGrid>
              <a:tr h="152400">
                <a:tc gridSpan="2"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strike="sngStrike">
                          <a:latin typeface="Lato"/>
                          <a:ea typeface="Lato"/>
                          <a:cs typeface="Lato"/>
                          <a:sym typeface="Lato"/>
                        </a:rPr>
                        <a:t>Original Process</a:t>
                      </a:r>
                      <a:endParaRPr sz="1000" strike="sngStrike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  <a:tc hMerge="1"/>
              </a:tr>
              <a:tr h="15240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strike="sngStrike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i</a:t>
                      </a:r>
                      <a:endParaRPr sz="1000" strike="sngStrike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strike="sngStrike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3</a:t>
                      </a:r>
                      <a:endParaRPr sz="1000" strike="sngStrike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</a:tr>
              <a:tr h="15240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strike="sngStrike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fork_ret</a:t>
                      </a:r>
                      <a:endParaRPr sz="1000" strike="sngStrike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strike="sngStrike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98</a:t>
                      </a:r>
                      <a:endParaRPr sz="1000" strike="sngStrike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577" name="Google Shape;577;p62"/>
          <p:cNvGraphicFramePr/>
          <p:nvPr/>
        </p:nvGraphicFramePr>
        <p:xfrm>
          <a:off x="2605775" y="23145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{E1231EBA-52F4-4CE2-A2E0-0240E2B097AF}</a:tableStyleId>
              </a:tblPr>
              <a:tblGrid>
                <a:gridCol w="754750"/>
                <a:gridCol w="754750"/>
              </a:tblGrid>
              <a:tr h="152400">
                <a:tc gridSpan="2"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strike="sngStrike">
                          <a:latin typeface="Lato"/>
                          <a:ea typeface="Lato"/>
                          <a:cs typeface="Lato"/>
                          <a:sym typeface="Lato"/>
                        </a:rPr>
                        <a:t>Process 8</a:t>
                      </a:r>
                      <a:endParaRPr sz="1000" strike="sngStrike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  <a:tc hMerge="1"/>
              </a:tr>
              <a:tr h="15240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strike="sngStrike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i</a:t>
                      </a:r>
                      <a:endParaRPr sz="1000" strike="sngStrike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strike="sngStrike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3</a:t>
                      </a:r>
                      <a:endParaRPr sz="1000" strike="sngStrike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</a:tr>
              <a:tr h="15240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strike="sngStrike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fork_ret</a:t>
                      </a:r>
                      <a:endParaRPr sz="1000" strike="sngStrike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strike="sngStrike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5</a:t>
                      </a:r>
                      <a:endParaRPr sz="1000" strike="sngStrike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578" name="Google Shape;578;p62"/>
          <p:cNvGraphicFramePr/>
          <p:nvPr/>
        </p:nvGraphicFramePr>
        <p:xfrm>
          <a:off x="5028700" y="19865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{E1231EBA-52F4-4CE2-A2E0-0240E2B097AF}</a:tableStyleId>
              </a:tblPr>
              <a:tblGrid>
                <a:gridCol w="754750"/>
                <a:gridCol w="754750"/>
              </a:tblGrid>
              <a:tr h="152400">
                <a:tc gridSpan="2"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strike="sngStrike">
                          <a:latin typeface="Lato"/>
                          <a:ea typeface="Lato"/>
                          <a:cs typeface="Lato"/>
                          <a:sym typeface="Lato"/>
                        </a:rPr>
                        <a:t>Process 23</a:t>
                      </a:r>
                      <a:endParaRPr sz="1000" strike="sngStrike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  <a:tc hMerge="1"/>
              </a:tr>
              <a:tr h="15240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strike="sngStrike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i</a:t>
                      </a:r>
                      <a:endParaRPr sz="1000" strike="sngStrike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strike="sngStrike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3</a:t>
                      </a:r>
                      <a:endParaRPr sz="1000" strike="sngStrike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</a:tr>
              <a:tr h="15240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strike="sngStrike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fork_ret</a:t>
                      </a:r>
                      <a:endParaRPr sz="1000" strike="sngStrike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strike="sngStrike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25</a:t>
                      </a:r>
                      <a:endParaRPr sz="1000" strike="sngStrike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579" name="Google Shape;579;p62"/>
          <p:cNvGraphicFramePr/>
          <p:nvPr/>
        </p:nvGraphicFramePr>
        <p:xfrm>
          <a:off x="5028708" y="26418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{E1231EBA-52F4-4CE2-A2E0-0240E2B097AF}</a:tableStyleId>
              </a:tblPr>
              <a:tblGrid>
                <a:gridCol w="754750"/>
                <a:gridCol w="754750"/>
              </a:tblGrid>
              <a:tr h="152400">
                <a:tc gridSpan="2"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strike="sngStrike">
                          <a:latin typeface="Lato"/>
                          <a:ea typeface="Lato"/>
                          <a:cs typeface="Lato"/>
                          <a:sym typeface="Lato"/>
                        </a:rPr>
                        <a:t>Process 5</a:t>
                      </a:r>
                      <a:endParaRPr sz="1000" strike="sngStrike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  <a:tc hMerge="1"/>
              </a:tr>
              <a:tr h="15240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strike="sngStrike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i</a:t>
                      </a:r>
                      <a:endParaRPr sz="1000" strike="sngStrike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strike="sngStrike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3</a:t>
                      </a:r>
                      <a:endParaRPr sz="1000" strike="sngStrike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</a:tr>
              <a:tr h="15240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strike="sngStrike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fork_ret</a:t>
                      </a:r>
                      <a:endParaRPr sz="1000" strike="sngStrike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strike="sngStrike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0</a:t>
                      </a:r>
                      <a:endParaRPr sz="1000" strike="sngStrike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580" name="Google Shape;580;p62"/>
          <p:cNvGraphicFramePr/>
          <p:nvPr/>
        </p:nvGraphicFramePr>
        <p:xfrm>
          <a:off x="7451625" y="19865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{E1231EBA-52F4-4CE2-A2E0-0240E2B097AF}</a:tableStyleId>
              </a:tblPr>
              <a:tblGrid>
                <a:gridCol w="754750"/>
                <a:gridCol w="754750"/>
              </a:tblGrid>
              <a:tr h="152400">
                <a:tc gridSpan="2"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strike="sngStrike">
                          <a:latin typeface="Lato"/>
                          <a:ea typeface="Lato"/>
                          <a:cs typeface="Lato"/>
                          <a:sym typeface="Lato"/>
                        </a:rPr>
                        <a:t>Process 25</a:t>
                      </a:r>
                      <a:endParaRPr sz="1000" strike="sngStrike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  <a:tc hMerge="1"/>
              </a:tr>
              <a:tr h="15240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strike="sngStrike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i</a:t>
                      </a:r>
                      <a:endParaRPr sz="1000" strike="sngStrike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strike="sngStrike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3</a:t>
                      </a:r>
                      <a:endParaRPr sz="1000" strike="sngStrike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</a:tr>
              <a:tr h="15240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strike="sngStrike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fork_ret</a:t>
                      </a:r>
                      <a:endParaRPr sz="1000" strike="sngStrike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strike="sngStrike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0</a:t>
                      </a:r>
                      <a:endParaRPr sz="1000" strike="sngStrike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581" name="Google Shape;581;p62"/>
          <p:cNvGraphicFramePr/>
          <p:nvPr/>
        </p:nvGraphicFramePr>
        <p:xfrm>
          <a:off x="2605775" y="32971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{E1231EBA-52F4-4CE2-A2E0-0240E2B097AF}</a:tableStyleId>
              </a:tblPr>
              <a:tblGrid>
                <a:gridCol w="754750"/>
                <a:gridCol w="754750"/>
              </a:tblGrid>
              <a:tr h="152400">
                <a:tc gridSpan="2"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strike="sngStrike">
                          <a:latin typeface="Lato"/>
                          <a:ea typeface="Lato"/>
                          <a:cs typeface="Lato"/>
                          <a:sym typeface="Lato"/>
                        </a:rPr>
                        <a:t>Process 16</a:t>
                      </a:r>
                      <a:endParaRPr sz="1000" strike="sngStrike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  <a:tc hMerge="1"/>
              </a:tr>
              <a:tr h="15240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strike="sngStrike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i</a:t>
                      </a:r>
                      <a:endParaRPr sz="1000" strike="sngStrike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strike="sngStrike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3</a:t>
                      </a:r>
                      <a:endParaRPr sz="1000" strike="sngStrike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</a:tr>
              <a:tr h="15240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strike="sngStrike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fork_ret</a:t>
                      </a:r>
                      <a:endParaRPr sz="1000" strike="sngStrike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strike="sngStrike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19</a:t>
                      </a:r>
                      <a:endParaRPr sz="1000" strike="sngStrike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582" name="Google Shape;582;p62"/>
          <p:cNvGraphicFramePr/>
          <p:nvPr/>
        </p:nvGraphicFramePr>
        <p:xfrm>
          <a:off x="5028700" y="32971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{E1231EBA-52F4-4CE2-A2E0-0240E2B097AF}</a:tableStyleId>
              </a:tblPr>
              <a:tblGrid>
                <a:gridCol w="754750"/>
                <a:gridCol w="754750"/>
              </a:tblGrid>
              <a:tr h="152400">
                <a:tc gridSpan="2"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strike="sngStrike">
                          <a:latin typeface="Lato"/>
                          <a:ea typeface="Lato"/>
                          <a:cs typeface="Lato"/>
                          <a:sym typeface="Lato"/>
                        </a:rPr>
                        <a:t>Process 19</a:t>
                      </a:r>
                      <a:endParaRPr sz="1000" strike="sngStrike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  <a:tc hMerge="1"/>
              </a:tr>
              <a:tr h="15240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strike="sngStrike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i</a:t>
                      </a:r>
                      <a:endParaRPr sz="1000" strike="sngStrike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strike="sngStrike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3</a:t>
                      </a:r>
                      <a:endParaRPr sz="1000" strike="sngStrike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</a:tr>
              <a:tr h="15240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strike="sngStrike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fork_ret</a:t>
                      </a:r>
                      <a:endParaRPr sz="1000" strike="sngStrike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strike="sngStrike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0</a:t>
                      </a:r>
                      <a:endParaRPr sz="1000" strike="sngStrike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583" name="Google Shape;583;p62"/>
          <p:cNvGraphicFramePr/>
          <p:nvPr/>
        </p:nvGraphicFramePr>
        <p:xfrm>
          <a:off x="2605775" y="42797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{E1231EBA-52F4-4CE2-A2E0-0240E2B097AF}</a:tableStyleId>
              </a:tblPr>
              <a:tblGrid>
                <a:gridCol w="754750"/>
                <a:gridCol w="754750"/>
              </a:tblGrid>
              <a:tr h="152400">
                <a:tc gridSpan="2"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strike="sngStrike">
                          <a:latin typeface="Lato"/>
                          <a:ea typeface="Lato"/>
                          <a:cs typeface="Lato"/>
                          <a:sym typeface="Lato"/>
                        </a:rPr>
                        <a:t>Process 98</a:t>
                      </a:r>
                      <a:endParaRPr sz="1000" strike="sngStrike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  <a:tc hMerge="1"/>
              </a:tr>
              <a:tr h="15240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strike="sngStrike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i</a:t>
                      </a:r>
                      <a:endParaRPr sz="1000" strike="sngStrike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strike="sngStrike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3</a:t>
                      </a:r>
                      <a:endParaRPr sz="1000" strike="sngStrike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</a:tr>
              <a:tr h="15240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strike="sngStrike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fork_ret</a:t>
                      </a:r>
                      <a:endParaRPr sz="1000" strike="sngStrike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strike="sngStrike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0</a:t>
                      </a:r>
                      <a:endParaRPr sz="1000" strike="sngStrike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C8C8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87" name="Shape 5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8" name="Google Shape;588;p63"/>
          <p:cNvSpPr txBox="1"/>
          <p:nvPr>
            <p:ph idx="1" type="body"/>
          </p:nvPr>
        </p:nvSpPr>
        <p:spPr>
          <a:xfrm>
            <a:off x="182850" y="822963"/>
            <a:ext cx="4297800" cy="4206300"/>
          </a:xfrm>
          <a:prstGeom prst="rect">
            <a:avLst/>
          </a:prstGeom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int</a:t>
            </a: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main(</a:t>
            </a:r>
            <a:r>
              <a:rPr lang="en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void</a:t>
            </a: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) {</a:t>
            </a:r>
            <a:endParaRPr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</a:t>
            </a:r>
            <a:r>
              <a:rPr lang="en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int</a:t>
            </a: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* stuff = malloc(</a:t>
            </a:r>
            <a:r>
              <a:rPr lang="en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sizeof</a:t>
            </a: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(</a:t>
            </a:r>
            <a:r>
              <a:rPr lang="en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int</a:t>
            </a: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));</a:t>
            </a:r>
            <a:endParaRPr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*stuff = </a:t>
            </a:r>
            <a:r>
              <a:rPr lang="en">
                <a:solidFill>
                  <a:srgbClr val="098658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5</a:t>
            </a: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;</a:t>
            </a:r>
            <a:endParaRPr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</a:t>
            </a:r>
            <a:r>
              <a:rPr lang="en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pid_t</a:t>
            </a: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fork_ret = fork();</a:t>
            </a:r>
            <a:endParaRPr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printf(</a:t>
            </a:r>
            <a:r>
              <a:rPr lang="en">
                <a:solidFill>
                  <a:srgbClr val="A31515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"The last digit of pi is %d\n"</a:t>
            </a: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, *stuff);</a:t>
            </a:r>
            <a:endParaRPr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</a:t>
            </a:r>
            <a:r>
              <a:rPr lang="en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if</a:t>
            </a: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(fork_ret == </a:t>
            </a:r>
            <a:r>
              <a:rPr lang="en">
                <a:solidFill>
                  <a:srgbClr val="098658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0</a:t>
            </a: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)</a:t>
            </a:r>
            <a:endParaRPr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  *stuff = </a:t>
            </a:r>
            <a:r>
              <a:rPr lang="en">
                <a:solidFill>
                  <a:srgbClr val="098658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6</a:t>
            </a: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;</a:t>
            </a:r>
            <a:endParaRPr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</a:t>
            </a:r>
            <a:r>
              <a:rPr lang="en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return</a:t>
            </a: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</a:t>
            </a:r>
            <a:r>
              <a:rPr lang="en">
                <a:solidFill>
                  <a:srgbClr val="098658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0</a:t>
            </a: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;</a:t>
            </a:r>
            <a:endParaRPr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}</a:t>
            </a:r>
            <a:endParaRPr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00FF"/>
              </a:solidFill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589" name="Google Shape;589;p63"/>
          <p:cNvSpPr txBox="1"/>
          <p:nvPr>
            <p:ph idx="2" type="body"/>
          </p:nvPr>
        </p:nvSpPr>
        <p:spPr>
          <a:xfrm>
            <a:off x="4663325" y="822963"/>
            <a:ext cx="4297800" cy="4206300"/>
          </a:xfrm>
          <a:prstGeom prst="rect">
            <a:avLst/>
          </a:prstGeom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SzPts val="1000"/>
              <a:buAutoNum type="arabicPeriod" startAt="3"/>
            </a:pPr>
            <a:r>
              <a:rPr lang="en"/>
              <a:t>What are the possible outputs when the following program is run?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590" name="Google Shape;590;p63"/>
          <p:cNvSpPr txBox="1"/>
          <p:nvPr>
            <p:ph type="title"/>
          </p:nvPr>
        </p:nvSpPr>
        <p:spPr>
          <a:xfrm>
            <a:off x="182850" y="114300"/>
            <a:ext cx="8778300" cy="457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Fork and Friends</a:t>
            </a:r>
            <a:endParaRPr/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4" name="Shape 5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5" name="Google Shape;595;p64"/>
          <p:cNvSpPr txBox="1"/>
          <p:nvPr>
            <p:ph idx="1" type="body"/>
          </p:nvPr>
        </p:nvSpPr>
        <p:spPr>
          <a:xfrm>
            <a:off x="182850" y="822963"/>
            <a:ext cx="4297800" cy="4206300"/>
          </a:xfrm>
          <a:prstGeom prst="rect">
            <a:avLst/>
          </a:prstGeom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int</a:t>
            </a: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main(</a:t>
            </a:r>
            <a:r>
              <a:rPr lang="en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void</a:t>
            </a: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) {</a:t>
            </a:r>
            <a:endParaRPr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</a:t>
            </a:r>
            <a:r>
              <a:rPr lang="en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int</a:t>
            </a: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* stuff = malloc(</a:t>
            </a:r>
            <a:r>
              <a:rPr lang="en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sizeof</a:t>
            </a: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(</a:t>
            </a:r>
            <a:r>
              <a:rPr lang="en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int</a:t>
            </a: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));</a:t>
            </a:r>
            <a:endParaRPr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*stuff = </a:t>
            </a:r>
            <a:r>
              <a:rPr lang="en">
                <a:solidFill>
                  <a:srgbClr val="098658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5</a:t>
            </a: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;</a:t>
            </a:r>
            <a:endParaRPr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</a:t>
            </a:r>
            <a:r>
              <a:rPr lang="en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pid_t</a:t>
            </a: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fork_ret = fork();</a:t>
            </a:r>
            <a:endParaRPr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printf(</a:t>
            </a:r>
            <a:r>
              <a:rPr lang="en">
                <a:solidFill>
                  <a:srgbClr val="A31515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"The last digit of pi is %d\n"</a:t>
            </a: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, *stuff);</a:t>
            </a:r>
            <a:endParaRPr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</a:t>
            </a:r>
            <a:r>
              <a:rPr lang="en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if</a:t>
            </a: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(fork_ret == </a:t>
            </a:r>
            <a:r>
              <a:rPr lang="en">
                <a:solidFill>
                  <a:srgbClr val="098658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0</a:t>
            </a: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)</a:t>
            </a:r>
            <a:endParaRPr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  *stuff = </a:t>
            </a:r>
            <a:r>
              <a:rPr lang="en">
                <a:solidFill>
                  <a:srgbClr val="098658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6</a:t>
            </a: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;</a:t>
            </a:r>
            <a:endParaRPr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</a:t>
            </a:r>
            <a:r>
              <a:rPr lang="en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return</a:t>
            </a: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</a:t>
            </a:r>
            <a:r>
              <a:rPr lang="en">
                <a:solidFill>
                  <a:srgbClr val="098658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0</a:t>
            </a: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;</a:t>
            </a:r>
            <a:endParaRPr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}</a:t>
            </a:r>
            <a:endParaRPr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00FF"/>
              </a:solidFill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596" name="Google Shape;596;p64"/>
          <p:cNvSpPr txBox="1"/>
          <p:nvPr>
            <p:ph idx="2" type="body"/>
          </p:nvPr>
        </p:nvSpPr>
        <p:spPr>
          <a:xfrm>
            <a:off x="4663325" y="822963"/>
            <a:ext cx="4297800" cy="4206300"/>
          </a:xfrm>
          <a:prstGeom prst="rect">
            <a:avLst/>
          </a:prstGeom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-2921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000"/>
              <a:buAutoNum type="arabicPeriod" startAt="3"/>
            </a:pPr>
            <a:r>
              <a:rPr lang="en"/>
              <a:t>What are the possible outputs when the following program is run?</a:t>
            </a:r>
            <a:endParaRPr/>
          </a:p>
          <a:p>
            <a:pPr indent="0" lvl="0" marL="0" rtl="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Heap is part of the address space like the stack, so output is the same as previous question.</a:t>
            </a:r>
            <a:endParaRPr/>
          </a:p>
          <a:p>
            <a:pPr indent="0" lvl="0" marL="0" rtl="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If fork succeeds, then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The last digit of pi is 5.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The last digit of pi is 5.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Otherwise, only one line is printed.</a:t>
            </a:r>
            <a:endParaRPr/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597" name="Google Shape;597;p64"/>
          <p:cNvSpPr txBox="1"/>
          <p:nvPr>
            <p:ph type="title"/>
          </p:nvPr>
        </p:nvSpPr>
        <p:spPr>
          <a:xfrm>
            <a:off x="182850" y="114300"/>
            <a:ext cx="8778300" cy="457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Fork and Friends</a:t>
            </a:r>
            <a:endParaRPr/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01" name="Shape 6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2" name="Google Shape;602;p65"/>
          <p:cNvSpPr txBox="1"/>
          <p:nvPr>
            <p:ph idx="1" type="body"/>
          </p:nvPr>
        </p:nvSpPr>
        <p:spPr>
          <a:xfrm>
            <a:off x="182850" y="822963"/>
            <a:ext cx="4297800" cy="4206300"/>
          </a:xfrm>
          <a:prstGeom prst="rect">
            <a:avLst/>
          </a:prstGeom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int</a:t>
            </a: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main(</a:t>
            </a:r>
            <a:r>
              <a:rPr lang="en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void</a:t>
            </a: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) {</a:t>
            </a:r>
            <a:endParaRPr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</a:t>
            </a:r>
            <a:r>
              <a:rPr lang="en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pid_t</a:t>
            </a: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fork_ret = fork();</a:t>
            </a:r>
            <a:endParaRPr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</a:t>
            </a:r>
            <a:r>
              <a:rPr lang="en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int</a:t>
            </a: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exit;</a:t>
            </a:r>
            <a:endParaRPr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</a:t>
            </a:r>
            <a:r>
              <a:rPr lang="en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if</a:t>
            </a: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(fork_ret != </a:t>
            </a:r>
            <a:r>
              <a:rPr lang="en">
                <a:solidFill>
                  <a:srgbClr val="098658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0</a:t>
            </a: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)</a:t>
            </a:r>
            <a:endParaRPr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  wait(&amp;exit);</a:t>
            </a:r>
            <a:endParaRPr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printf(</a:t>
            </a:r>
            <a:r>
              <a:rPr lang="en">
                <a:solidFill>
                  <a:srgbClr val="A31515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"Hello World: %d\n"</a:t>
            </a: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, fork_ret);</a:t>
            </a:r>
            <a:endParaRPr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</a:t>
            </a:r>
            <a:r>
              <a:rPr lang="en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return</a:t>
            </a: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</a:t>
            </a:r>
            <a:r>
              <a:rPr lang="en">
                <a:solidFill>
                  <a:srgbClr val="098658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0</a:t>
            </a: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;</a:t>
            </a:r>
            <a:endParaRPr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}</a:t>
            </a:r>
            <a:endParaRPr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00FF"/>
              </a:solidFill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603" name="Google Shape;603;p65"/>
          <p:cNvSpPr txBox="1"/>
          <p:nvPr>
            <p:ph idx="2" type="body"/>
          </p:nvPr>
        </p:nvSpPr>
        <p:spPr>
          <a:xfrm>
            <a:off x="4663325" y="822963"/>
            <a:ext cx="4297800" cy="4206300"/>
          </a:xfrm>
          <a:prstGeom prst="rect">
            <a:avLst/>
          </a:prstGeom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SzPts val="1000"/>
              <a:buAutoNum type="arabicPeriod" startAt="4"/>
            </a:pPr>
            <a:r>
              <a:rPr lang="en"/>
              <a:t>What are the possible outputs when the following program is run? Assume the child process has PID 162162.</a:t>
            </a:r>
            <a:endParaRPr/>
          </a:p>
        </p:txBody>
      </p:sp>
      <p:sp>
        <p:nvSpPr>
          <p:cNvPr id="604" name="Google Shape;604;p65"/>
          <p:cNvSpPr txBox="1"/>
          <p:nvPr>
            <p:ph type="title"/>
          </p:nvPr>
        </p:nvSpPr>
        <p:spPr>
          <a:xfrm>
            <a:off x="182850" y="114300"/>
            <a:ext cx="8778300" cy="457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Fork and Friends</a:t>
            </a:r>
            <a:endParaRPr/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08" name="Shape 6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9" name="Google Shape;609;p66"/>
          <p:cNvSpPr txBox="1"/>
          <p:nvPr>
            <p:ph idx="1" type="body"/>
          </p:nvPr>
        </p:nvSpPr>
        <p:spPr>
          <a:xfrm>
            <a:off x="182850" y="822963"/>
            <a:ext cx="4297800" cy="4206300"/>
          </a:xfrm>
          <a:prstGeom prst="rect">
            <a:avLst/>
          </a:prstGeom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int</a:t>
            </a: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main(</a:t>
            </a:r>
            <a:r>
              <a:rPr lang="en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void</a:t>
            </a: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) {</a:t>
            </a:r>
            <a:endParaRPr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</a:t>
            </a:r>
            <a:r>
              <a:rPr lang="en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pid_t</a:t>
            </a: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fork_ret = fork();</a:t>
            </a:r>
            <a:endParaRPr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</a:t>
            </a:r>
            <a:r>
              <a:rPr lang="en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int</a:t>
            </a: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exit;</a:t>
            </a:r>
            <a:endParaRPr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</a:t>
            </a:r>
            <a:r>
              <a:rPr lang="en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if</a:t>
            </a: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(fork_ret != </a:t>
            </a:r>
            <a:r>
              <a:rPr lang="en">
                <a:solidFill>
                  <a:srgbClr val="098658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0</a:t>
            </a: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)</a:t>
            </a:r>
            <a:endParaRPr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  wait(&amp;exit);</a:t>
            </a:r>
            <a:endParaRPr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printf(</a:t>
            </a:r>
            <a:r>
              <a:rPr lang="en">
                <a:solidFill>
                  <a:srgbClr val="A31515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"Hello World: %d\n"</a:t>
            </a: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, fork_ret);</a:t>
            </a:r>
            <a:endParaRPr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</a:t>
            </a:r>
            <a:r>
              <a:rPr lang="en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return</a:t>
            </a: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</a:t>
            </a:r>
            <a:r>
              <a:rPr lang="en">
                <a:solidFill>
                  <a:srgbClr val="098658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0</a:t>
            </a: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;</a:t>
            </a:r>
            <a:endParaRPr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}</a:t>
            </a:r>
            <a:endParaRPr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00FF"/>
              </a:solidFill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610" name="Google Shape;610;p66"/>
          <p:cNvSpPr txBox="1"/>
          <p:nvPr>
            <p:ph idx="2" type="body"/>
          </p:nvPr>
        </p:nvSpPr>
        <p:spPr>
          <a:xfrm>
            <a:off x="4663325" y="822963"/>
            <a:ext cx="4297800" cy="4206300"/>
          </a:xfrm>
          <a:prstGeom prst="rect">
            <a:avLst/>
          </a:prstGeom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SzPts val="1000"/>
              <a:buAutoNum type="arabicPeriod" startAt="4"/>
            </a:pPr>
            <a:r>
              <a:rPr lang="en"/>
              <a:t>What are the possible outputs when the following program is run? Assume the child process has PID 162162.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Parent process will wait until child process completes, so it won’t print before child prints.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Hello World: 0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Hello World: 162162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If 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fork</a:t>
            </a:r>
            <a:r>
              <a:rPr lang="en"/>
              <a:t> fails, then program will print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Hello World: -1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since 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fork</a:t>
            </a:r>
            <a:r>
              <a:rPr lang="en"/>
              <a:t> will return -1. Note that wait(&amp;exit) when fork() fails </a:t>
            </a:r>
            <a:r>
              <a:rPr lang="en"/>
              <a:t>will</a:t>
            </a:r>
            <a:r>
              <a:rPr lang="en"/>
              <a:t> return immediately.</a:t>
            </a:r>
            <a:endParaRPr/>
          </a:p>
        </p:txBody>
      </p:sp>
      <p:sp>
        <p:nvSpPr>
          <p:cNvPr id="611" name="Google Shape;611;p66"/>
          <p:cNvSpPr txBox="1"/>
          <p:nvPr>
            <p:ph type="title"/>
          </p:nvPr>
        </p:nvSpPr>
        <p:spPr>
          <a:xfrm>
            <a:off x="182850" y="114300"/>
            <a:ext cx="8778300" cy="457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Fork and Friends</a:t>
            </a:r>
            <a:endParaRPr/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15" name="Shape 6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6" name="Google Shape;616;p67"/>
          <p:cNvSpPr txBox="1"/>
          <p:nvPr>
            <p:ph idx="1" type="body"/>
          </p:nvPr>
        </p:nvSpPr>
        <p:spPr>
          <a:xfrm>
            <a:off x="182850" y="822963"/>
            <a:ext cx="4297800" cy="4206300"/>
          </a:xfrm>
          <a:prstGeom prst="rect">
            <a:avLst/>
          </a:prstGeom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int</a:t>
            </a: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main(</a:t>
            </a:r>
            <a:r>
              <a:rPr lang="en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void</a:t>
            </a: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) {</a:t>
            </a:r>
            <a:endParaRPr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</a:t>
            </a:r>
            <a:r>
              <a:rPr lang="en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char</a:t>
            </a: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** argv = (</a:t>
            </a:r>
            <a:r>
              <a:rPr lang="en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char</a:t>
            </a: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**)malloc(</a:t>
            </a:r>
            <a:r>
              <a:rPr lang="en">
                <a:solidFill>
                  <a:srgbClr val="098658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3</a:t>
            </a: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* </a:t>
            </a:r>
            <a:r>
              <a:rPr lang="en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sizeof</a:t>
            </a: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(</a:t>
            </a:r>
            <a:r>
              <a:rPr lang="en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char</a:t>
            </a: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*));</a:t>
            </a:r>
            <a:endParaRPr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</a:t>
            </a: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a</a:t>
            </a: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rgv[</a:t>
            </a:r>
            <a:r>
              <a:rPr lang="en">
                <a:solidFill>
                  <a:srgbClr val="098658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0</a:t>
            </a: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] = </a:t>
            </a:r>
            <a:r>
              <a:rPr lang="en">
                <a:solidFill>
                  <a:srgbClr val="A31515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"/bin/ls"</a:t>
            </a: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;</a:t>
            </a:r>
            <a:endParaRPr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argv[</a:t>
            </a:r>
            <a:r>
              <a:rPr lang="en">
                <a:solidFill>
                  <a:srgbClr val="098658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1</a:t>
            </a: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] = </a:t>
            </a:r>
            <a:r>
              <a:rPr lang="en">
                <a:solidFill>
                  <a:srgbClr val="A31515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"."</a:t>
            </a: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;</a:t>
            </a:r>
            <a:endParaRPr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argv[</a:t>
            </a:r>
            <a:r>
              <a:rPr lang="en">
                <a:solidFill>
                  <a:srgbClr val="098658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2</a:t>
            </a: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] = </a:t>
            </a:r>
            <a:r>
              <a:rPr lang="en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NULL</a:t>
            </a: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;</a:t>
            </a:r>
            <a:endParaRPr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</a:t>
            </a:r>
            <a:r>
              <a:rPr lang="en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for</a:t>
            </a: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(</a:t>
            </a:r>
            <a:r>
              <a:rPr lang="en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int</a:t>
            </a: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i = </a:t>
            </a:r>
            <a:r>
              <a:rPr lang="en">
                <a:solidFill>
                  <a:srgbClr val="098658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0</a:t>
            </a: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; i &lt; </a:t>
            </a:r>
            <a:r>
              <a:rPr lang="en">
                <a:solidFill>
                  <a:srgbClr val="098658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10</a:t>
            </a: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; i++) {</a:t>
            </a:r>
            <a:endParaRPr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  printf(</a:t>
            </a:r>
            <a:r>
              <a:rPr lang="en">
                <a:solidFill>
                  <a:srgbClr val="A31515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"%d\n"</a:t>
            </a: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, i);</a:t>
            </a:r>
            <a:endParaRPr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if</a:t>
            </a: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(i == </a:t>
            </a:r>
            <a:r>
              <a:rPr lang="en">
                <a:solidFill>
                  <a:srgbClr val="098658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3</a:t>
            </a: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) {</a:t>
            </a:r>
            <a:endParaRPr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    execv(</a:t>
            </a:r>
            <a:r>
              <a:rPr lang="en">
                <a:solidFill>
                  <a:srgbClr val="A31515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"/bin/ls"</a:t>
            </a: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, argv);</a:t>
            </a:r>
            <a:endParaRPr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  }</a:t>
            </a:r>
            <a:endParaRPr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}</a:t>
            </a:r>
            <a:endParaRPr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highlight>
                  <a:schemeClr val="lt1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</a:t>
            </a:r>
            <a:r>
              <a:rPr lang="en">
                <a:solidFill>
                  <a:srgbClr val="0000FF"/>
                </a:solidFill>
                <a:highlight>
                  <a:schemeClr val="lt1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return</a:t>
            </a:r>
            <a:r>
              <a:rPr lang="en">
                <a:highlight>
                  <a:schemeClr val="lt1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</a:t>
            </a:r>
            <a:r>
              <a:rPr lang="en">
                <a:solidFill>
                  <a:srgbClr val="098658"/>
                </a:solidFill>
                <a:highlight>
                  <a:schemeClr val="lt1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0</a:t>
            </a:r>
            <a:r>
              <a:rPr lang="en">
                <a:highlight>
                  <a:schemeClr val="lt1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;</a:t>
            </a:r>
            <a:endParaRPr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}</a:t>
            </a:r>
            <a:endParaRPr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617" name="Google Shape;617;p67"/>
          <p:cNvSpPr txBox="1"/>
          <p:nvPr>
            <p:ph idx="2" type="body"/>
          </p:nvPr>
        </p:nvSpPr>
        <p:spPr>
          <a:xfrm>
            <a:off x="4663325" y="822963"/>
            <a:ext cx="4297800" cy="4206300"/>
          </a:xfrm>
          <a:prstGeom prst="rect">
            <a:avLst/>
          </a:prstGeom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SzPts val="1000"/>
              <a:buAutoNum type="arabicPeriod" startAt="5"/>
            </a:pPr>
            <a:r>
              <a:rPr lang="en"/>
              <a:t>Does the following program print all numbers from 0 to 9 as well as the output of running 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ls</a:t>
            </a:r>
            <a:r>
              <a:rPr lang="en"/>
              <a:t>? If not, what is the minimal code change to accomplish this? Assume all syscalls succeed.</a:t>
            </a:r>
            <a:endParaRPr/>
          </a:p>
        </p:txBody>
      </p:sp>
      <p:sp>
        <p:nvSpPr>
          <p:cNvPr id="618" name="Google Shape;618;p67"/>
          <p:cNvSpPr txBox="1"/>
          <p:nvPr>
            <p:ph type="title"/>
          </p:nvPr>
        </p:nvSpPr>
        <p:spPr>
          <a:xfrm>
            <a:off x="182850" y="114300"/>
            <a:ext cx="8778300" cy="457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Fork and Friends</a:t>
            </a:r>
            <a:endParaRPr/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22" name="Shape 6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3" name="Google Shape;623;p68"/>
          <p:cNvSpPr txBox="1"/>
          <p:nvPr>
            <p:ph idx="1" type="body"/>
          </p:nvPr>
        </p:nvSpPr>
        <p:spPr>
          <a:xfrm>
            <a:off x="182850" y="822963"/>
            <a:ext cx="4297800" cy="4206300"/>
          </a:xfrm>
          <a:prstGeom prst="rect">
            <a:avLst/>
          </a:prstGeom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int</a:t>
            </a: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main(</a:t>
            </a:r>
            <a:r>
              <a:rPr lang="en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void</a:t>
            </a: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) {</a:t>
            </a:r>
            <a:endParaRPr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</a:t>
            </a:r>
            <a:r>
              <a:rPr lang="en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char</a:t>
            </a: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** argv = (</a:t>
            </a:r>
            <a:r>
              <a:rPr lang="en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char</a:t>
            </a: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**)malloc(</a:t>
            </a:r>
            <a:r>
              <a:rPr lang="en">
                <a:solidFill>
                  <a:srgbClr val="098658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3</a:t>
            </a: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* </a:t>
            </a:r>
            <a:r>
              <a:rPr lang="en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sizeof</a:t>
            </a: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(</a:t>
            </a:r>
            <a:r>
              <a:rPr lang="en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char</a:t>
            </a: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*));</a:t>
            </a:r>
            <a:endParaRPr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argv[</a:t>
            </a:r>
            <a:r>
              <a:rPr lang="en">
                <a:solidFill>
                  <a:srgbClr val="098658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0</a:t>
            </a: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] = </a:t>
            </a:r>
            <a:r>
              <a:rPr lang="en">
                <a:solidFill>
                  <a:srgbClr val="A31515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"/bin/ls"</a:t>
            </a: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;</a:t>
            </a:r>
            <a:endParaRPr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argv[</a:t>
            </a:r>
            <a:r>
              <a:rPr lang="en">
                <a:solidFill>
                  <a:srgbClr val="098658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1</a:t>
            </a: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] = </a:t>
            </a:r>
            <a:r>
              <a:rPr lang="en">
                <a:solidFill>
                  <a:srgbClr val="A31515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"."</a:t>
            </a: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;</a:t>
            </a:r>
            <a:endParaRPr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argv[</a:t>
            </a:r>
            <a:r>
              <a:rPr lang="en">
                <a:solidFill>
                  <a:srgbClr val="098658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2</a:t>
            </a: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] = </a:t>
            </a:r>
            <a:r>
              <a:rPr lang="en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NULL</a:t>
            </a: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;</a:t>
            </a:r>
            <a:endParaRPr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</a:t>
            </a:r>
            <a:r>
              <a:rPr lang="en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for</a:t>
            </a: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(</a:t>
            </a:r>
            <a:r>
              <a:rPr lang="en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int</a:t>
            </a: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i = </a:t>
            </a:r>
            <a:r>
              <a:rPr lang="en">
                <a:solidFill>
                  <a:srgbClr val="098658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0</a:t>
            </a: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; i &lt; </a:t>
            </a:r>
            <a:r>
              <a:rPr lang="en">
                <a:solidFill>
                  <a:srgbClr val="098658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10</a:t>
            </a: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; i++) {</a:t>
            </a:r>
            <a:endParaRPr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  printf(</a:t>
            </a:r>
            <a:r>
              <a:rPr lang="en">
                <a:solidFill>
                  <a:srgbClr val="A31515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"%d\n"</a:t>
            </a: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, i);</a:t>
            </a:r>
            <a:endParaRPr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if</a:t>
            </a: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(i == </a:t>
            </a:r>
            <a:r>
              <a:rPr lang="en">
                <a:solidFill>
                  <a:srgbClr val="098658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3</a:t>
            </a: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) {</a:t>
            </a:r>
            <a:endParaRPr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    execv(</a:t>
            </a:r>
            <a:r>
              <a:rPr lang="en">
                <a:solidFill>
                  <a:srgbClr val="A31515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"/bin/ls"</a:t>
            </a: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, argv);</a:t>
            </a:r>
            <a:endParaRPr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  }</a:t>
            </a:r>
            <a:endParaRPr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}</a:t>
            </a:r>
            <a:endParaRPr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</a:t>
            </a:r>
            <a:r>
              <a:rPr lang="en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return</a:t>
            </a: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</a:t>
            </a:r>
            <a:r>
              <a:rPr lang="en">
                <a:solidFill>
                  <a:srgbClr val="098658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0</a:t>
            </a: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;</a:t>
            </a:r>
            <a:endParaRPr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}</a:t>
            </a:r>
            <a:endParaRPr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624" name="Google Shape;624;p68"/>
          <p:cNvSpPr txBox="1"/>
          <p:nvPr>
            <p:ph idx="2" type="body"/>
          </p:nvPr>
        </p:nvSpPr>
        <p:spPr>
          <a:xfrm>
            <a:off x="4663325" y="822963"/>
            <a:ext cx="4297800" cy="4206300"/>
          </a:xfrm>
          <a:prstGeom prst="rect">
            <a:avLst/>
          </a:prstGeom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SzPts val="1000"/>
              <a:buAutoNum type="arabicPeriod" startAt="5"/>
            </a:pPr>
            <a:r>
              <a:rPr lang="en"/>
              <a:t>Does the following program print all numbers from 0 to 9 as well as the output of running 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ls</a:t>
            </a:r>
            <a:r>
              <a:rPr lang="en"/>
              <a:t>? If not, what is the minimal code change to accomplish this? Assume all syscalls succeed.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Currently, program stops after printing 3, giving an output of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0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1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2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3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&lt;output of ls&gt;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since execv overwrites the entire process image (i.e. rest of loop will not execute).</a:t>
            </a:r>
            <a:endParaRPr/>
          </a:p>
        </p:txBody>
      </p:sp>
      <p:sp>
        <p:nvSpPr>
          <p:cNvPr id="625" name="Google Shape;625;p68"/>
          <p:cNvSpPr txBox="1"/>
          <p:nvPr>
            <p:ph type="title"/>
          </p:nvPr>
        </p:nvSpPr>
        <p:spPr>
          <a:xfrm>
            <a:off x="182850" y="114300"/>
            <a:ext cx="8778300" cy="457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Fork and Friends</a:t>
            </a:r>
            <a:endParaRPr/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29" name="Shape 6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0" name="Google Shape;630;p69"/>
          <p:cNvSpPr txBox="1"/>
          <p:nvPr>
            <p:ph idx="1" type="body"/>
          </p:nvPr>
        </p:nvSpPr>
        <p:spPr>
          <a:xfrm>
            <a:off x="182850" y="822963"/>
            <a:ext cx="4297800" cy="4206300"/>
          </a:xfrm>
          <a:prstGeom prst="rect">
            <a:avLst/>
          </a:prstGeom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int</a:t>
            </a: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main(</a:t>
            </a:r>
            <a:r>
              <a:rPr lang="en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void</a:t>
            </a: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) {</a:t>
            </a:r>
            <a:endParaRPr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</a:t>
            </a:r>
            <a:r>
              <a:rPr lang="en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char</a:t>
            </a: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** argv = (</a:t>
            </a:r>
            <a:r>
              <a:rPr lang="en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char</a:t>
            </a: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**)malloc(</a:t>
            </a:r>
            <a:r>
              <a:rPr lang="en">
                <a:solidFill>
                  <a:srgbClr val="098658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3</a:t>
            </a: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* </a:t>
            </a:r>
            <a:r>
              <a:rPr lang="en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sizeof</a:t>
            </a: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(</a:t>
            </a:r>
            <a:r>
              <a:rPr lang="en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char</a:t>
            </a: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*));</a:t>
            </a:r>
            <a:endParaRPr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argv[</a:t>
            </a:r>
            <a:r>
              <a:rPr lang="en">
                <a:solidFill>
                  <a:srgbClr val="098658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0</a:t>
            </a: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] = </a:t>
            </a:r>
            <a:r>
              <a:rPr lang="en">
                <a:solidFill>
                  <a:srgbClr val="A31515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"/bin/ls"</a:t>
            </a: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;</a:t>
            </a:r>
            <a:endParaRPr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argv[</a:t>
            </a:r>
            <a:r>
              <a:rPr lang="en">
                <a:solidFill>
                  <a:srgbClr val="098658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1</a:t>
            </a: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] = </a:t>
            </a:r>
            <a:r>
              <a:rPr lang="en">
                <a:solidFill>
                  <a:srgbClr val="A31515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"."</a:t>
            </a: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;</a:t>
            </a:r>
            <a:endParaRPr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argv[</a:t>
            </a:r>
            <a:r>
              <a:rPr lang="en">
                <a:solidFill>
                  <a:srgbClr val="098658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2</a:t>
            </a: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] = </a:t>
            </a:r>
            <a:r>
              <a:rPr lang="en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NULL</a:t>
            </a: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;</a:t>
            </a:r>
            <a:endParaRPr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</a:t>
            </a:r>
            <a:r>
              <a:rPr lang="en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for</a:t>
            </a: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(</a:t>
            </a:r>
            <a:r>
              <a:rPr lang="en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int</a:t>
            </a: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i = </a:t>
            </a:r>
            <a:r>
              <a:rPr lang="en">
                <a:solidFill>
                  <a:srgbClr val="098658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0</a:t>
            </a: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; i &lt; </a:t>
            </a:r>
            <a:r>
              <a:rPr lang="en">
                <a:solidFill>
                  <a:srgbClr val="098658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10</a:t>
            </a: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; i++) {</a:t>
            </a:r>
            <a:endParaRPr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  printf(</a:t>
            </a:r>
            <a:r>
              <a:rPr lang="en">
                <a:solidFill>
                  <a:srgbClr val="A31515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"%d\n"</a:t>
            </a: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, i);</a:t>
            </a:r>
            <a:endParaRPr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if</a:t>
            </a: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(i == </a:t>
            </a:r>
            <a:r>
              <a:rPr lang="en">
                <a:solidFill>
                  <a:srgbClr val="098658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3</a:t>
            </a: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) {</a:t>
            </a:r>
            <a:endParaRPr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    </a:t>
            </a:r>
            <a:r>
              <a:rPr b="1" lang="en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pid_t</a:t>
            </a:r>
            <a:r>
              <a:rPr b="1"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fork_ret = fork();</a:t>
            </a:r>
            <a:endParaRPr b="1"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    </a:t>
            </a:r>
            <a:r>
              <a:rPr b="1" lang="en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if</a:t>
            </a:r>
            <a:r>
              <a:rPr b="1"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(fork_ret == </a:t>
            </a:r>
            <a:r>
              <a:rPr b="1" lang="en">
                <a:solidFill>
                  <a:srgbClr val="098658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0</a:t>
            </a:r>
            <a:r>
              <a:rPr b="1"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)</a:t>
            </a:r>
            <a:endParaRPr b="1"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      execv(</a:t>
            </a:r>
            <a:r>
              <a:rPr lang="en">
                <a:solidFill>
                  <a:srgbClr val="A31515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"/bin/ls"</a:t>
            </a: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, argv);</a:t>
            </a:r>
            <a:endParaRPr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  }</a:t>
            </a:r>
            <a:endParaRPr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}</a:t>
            </a:r>
            <a:endParaRPr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</a:t>
            </a:r>
            <a:r>
              <a:rPr lang="en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return</a:t>
            </a: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</a:t>
            </a:r>
            <a:r>
              <a:rPr lang="en">
                <a:solidFill>
                  <a:srgbClr val="098658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0</a:t>
            </a: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;</a:t>
            </a:r>
            <a:endParaRPr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}</a:t>
            </a:r>
            <a:endParaRPr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00FF"/>
              </a:solidFill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631" name="Google Shape;631;p69"/>
          <p:cNvSpPr txBox="1"/>
          <p:nvPr>
            <p:ph idx="2" type="body"/>
          </p:nvPr>
        </p:nvSpPr>
        <p:spPr>
          <a:xfrm>
            <a:off x="4663325" y="822963"/>
            <a:ext cx="4297800" cy="4206300"/>
          </a:xfrm>
          <a:prstGeom prst="rect">
            <a:avLst/>
          </a:prstGeom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SzPts val="1000"/>
              <a:buAutoNum type="arabicPeriod" startAt="5"/>
            </a:pPr>
            <a:r>
              <a:rPr lang="en"/>
              <a:t>Does the following program print all numbers from 0 to 9 as well as the output of running 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ls</a:t>
            </a:r>
            <a:r>
              <a:rPr lang="en"/>
              <a:t>? If not, what is the minimal code change to accomplish this? Assume all syscalls succeed.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Currently, program stops after printing 3, giving an output of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0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1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2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3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&lt;output of ls&gt;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since execv overwrites the entire process image (i.e. rest of loop will not execute).</a:t>
            </a:r>
            <a:endParaRPr/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Fork and exec in child to make sure parent process continues the loop.</a:t>
            </a:r>
            <a:endParaRPr/>
          </a:p>
        </p:txBody>
      </p:sp>
      <p:sp>
        <p:nvSpPr>
          <p:cNvPr id="632" name="Google Shape;632;p69"/>
          <p:cNvSpPr txBox="1"/>
          <p:nvPr>
            <p:ph type="title"/>
          </p:nvPr>
        </p:nvSpPr>
        <p:spPr>
          <a:xfrm>
            <a:off x="182850" y="114300"/>
            <a:ext cx="8778300" cy="457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Fork and Friends</a:t>
            </a:r>
            <a:endParaRPr/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36" name="Shape 6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7" name="Google Shape;637;p70"/>
          <p:cNvSpPr txBox="1"/>
          <p:nvPr>
            <p:ph idx="1" type="body"/>
          </p:nvPr>
        </p:nvSpPr>
        <p:spPr>
          <a:xfrm>
            <a:off x="182850" y="823868"/>
            <a:ext cx="8778300" cy="4206300"/>
          </a:xfrm>
          <a:prstGeom prst="rect">
            <a:avLst/>
          </a:prstGeom>
          <a:noFill/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Signal     Value      Action       Comment</a:t>
            </a:r>
            <a:endParaRPr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----------------------------------------------------------------------</a:t>
            </a:r>
            <a:endParaRPr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SIGHUP        1       Terminate    Hangup detected on controlling terminal</a:t>
            </a:r>
            <a:endParaRPr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                                or death of controlling process</a:t>
            </a:r>
            <a:endParaRPr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SIGINT        2       Terminate    Interrupt from keyboard (Ctrl - c)</a:t>
            </a:r>
            <a:endParaRPr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SIGQUIT       3       Core Dump    Quit from keyboard (Ctrl - \)</a:t>
            </a:r>
            <a:endParaRPr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SIGILL        4       Core Dump    Illegal Instruction</a:t>
            </a:r>
            <a:endParaRPr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SIGABRT       6       Core Dump    Abort signal from abort(3)</a:t>
            </a:r>
            <a:endParaRPr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SIGFPE        8       Core Dump    Floating point exception</a:t>
            </a:r>
            <a:endParaRPr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SIGKILL       9       Terminate    Kill signal</a:t>
            </a:r>
            <a:endParaRPr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SIGSEGV      11       Core Dump    Invalid memory reference</a:t>
            </a:r>
            <a:endParaRPr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SIGPIPE      13       Terminate    Broken pipe: write to pipe with no</a:t>
            </a:r>
            <a:endParaRPr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                                readers</a:t>
            </a:r>
            <a:endParaRPr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SIGALRM      14       Terminate    Timer signal from alarm(2)</a:t>
            </a:r>
            <a:endParaRPr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SIGTERM      15       Terminate    Termination signal</a:t>
            </a:r>
            <a:endParaRPr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SIGUSR1   30,10,16    Terminate    User-defined signal 1</a:t>
            </a:r>
            <a:endParaRPr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SIGUSR2   31,12,17    Terminate    User-defined signal 2</a:t>
            </a:r>
            <a:endParaRPr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SIGCHLD   20,17,18    Ignore       Child stopped or terminated</a:t>
            </a:r>
            <a:endParaRPr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SIGCONT   19,18,25    Continue     Continue if stopped</a:t>
            </a:r>
            <a:endParaRPr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SIGSTOP   17,19,23    Stop         Stop process</a:t>
            </a:r>
            <a:endParaRPr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SIGTSTP   18,20,24    Stop         Stop typed at tty</a:t>
            </a:r>
            <a:endParaRPr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SIGTTIN   21,21,26    Stop         tty input for background process</a:t>
            </a:r>
            <a:endParaRPr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SIGTTOU   22,22,27    Stop         tty output for background process</a:t>
            </a:r>
            <a:endParaRPr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638" name="Google Shape;638;p70"/>
          <p:cNvSpPr txBox="1"/>
          <p:nvPr>
            <p:ph type="title"/>
          </p:nvPr>
        </p:nvSpPr>
        <p:spPr>
          <a:xfrm>
            <a:off x="182850" y="114300"/>
            <a:ext cx="8778300" cy="457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Signal Handling</a:t>
            </a:r>
            <a:endParaRPr/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42" name="Shape 6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3" name="Google Shape;643;p71"/>
          <p:cNvSpPr txBox="1"/>
          <p:nvPr>
            <p:ph idx="1" type="body"/>
          </p:nvPr>
        </p:nvSpPr>
        <p:spPr>
          <a:xfrm>
            <a:off x="182850" y="823868"/>
            <a:ext cx="8778300" cy="4206300"/>
          </a:xfrm>
          <a:prstGeom prst="rect">
            <a:avLst/>
          </a:prstGeom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SzPts val="1000"/>
              <a:buAutoNum type="arabicPeriod"/>
            </a:pPr>
            <a:r>
              <a:rPr lang="en"/>
              <a:t>Overriding SIGSTOP and SIGKILL is disabled. Why?</a:t>
            </a:r>
            <a:endParaRPr/>
          </a:p>
        </p:txBody>
      </p:sp>
      <p:sp>
        <p:nvSpPr>
          <p:cNvPr id="644" name="Google Shape;644;p71"/>
          <p:cNvSpPr txBox="1"/>
          <p:nvPr>
            <p:ph type="title"/>
          </p:nvPr>
        </p:nvSpPr>
        <p:spPr>
          <a:xfrm>
            <a:off x="182850" y="114300"/>
            <a:ext cx="8778300" cy="457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Signal Handling</a:t>
            </a:r>
            <a:endParaRPr/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48" name="Shape 6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9" name="Google Shape;649;p72"/>
          <p:cNvSpPr txBox="1"/>
          <p:nvPr>
            <p:ph idx="1" type="body"/>
          </p:nvPr>
        </p:nvSpPr>
        <p:spPr>
          <a:xfrm>
            <a:off x="182850" y="823868"/>
            <a:ext cx="8778300" cy="4206300"/>
          </a:xfrm>
          <a:prstGeom prst="rect">
            <a:avLst/>
          </a:prstGeom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SzPts val="1000"/>
              <a:buAutoNum type="arabicPeriod"/>
            </a:pPr>
            <a:r>
              <a:rPr lang="en"/>
              <a:t>Overriding SIGSTOP and SIGKILL is disabled. Why?</a:t>
            </a:r>
            <a:br>
              <a:rPr lang="en"/>
            </a:br>
            <a:r>
              <a:rPr lang="en"/>
              <a:t>If a process were to override their signal  handlers to ignore 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SIGSTOP</a:t>
            </a:r>
            <a:r>
              <a:rPr lang="en"/>
              <a:t> and 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SIGKILL</a:t>
            </a:r>
            <a:r>
              <a:rPr lang="en"/>
              <a:t>, it can run a malicious process forever.</a:t>
            </a:r>
            <a:endParaRPr/>
          </a:p>
        </p:txBody>
      </p:sp>
      <p:sp>
        <p:nvSpPr>
          <p:cNvPr id="650" name="Google Shape;650;p72"/>
          <p:cNvSpPr txBox="1"/>
          <p:nvPr>
            <p:ph type="title"/>
          </p:nvPr>
        </p:nvSpPr>
        <p:spPr>
          <a:xfrm>
            <a:off x="182850" y="114300"/>
            <a:ext cx="8778300" cy="457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Signal Handling</a:t>
            </a:r>
            <a:endParaRPr/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54" name="Shape 6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" name="Google Shape;655;p73"/>
          <p:cNvSpPr txBox="1"/>
          <p:nvPr>
            <p:ph idx="1" type="body"/>
          </p:nvPr>
        </p:nvSpPr>
        <p:spPr>
          <a:xfrm>
            <a:off x="182850" y="822963"/>
            <a:ext cx="4297800" cy="4206300"/>
          </a:xfrm>
          <a:prstGeom prst="rect">
            <a:avLst/>
          </a:prstGeom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void</a:t>
            </a: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sigquit_handler(</a:t>
            </a:r>
            <a:r>
              <a:rPr lang="en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int</a:t>
            </a: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sig) {</a:t>
            </a:r>
            <a:endParaRPr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</a:t>
            </a:r>
            <a:r>
              <a:rPr lang="en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if</a:t>
            </a: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(sig == SIGINT || sig == SIGQUIT)</a:t>
            </a:r>
            <a:endParaRPr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  exit(</a:t>
            </a:r>
            <a:r>
              <a:rPr lang="en">
                <a:solidFill>
                  <a:srgbClr val="098658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1</a:t>
            </a: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);</a:t>
            </a:r>
            <a:endParaRPr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}</a:t>
            </a:r>
            <a:endParaRPr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void</a:t>
            </a: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sigint_handler(</a:t>
            </a:r>
            <a:r>
              <a:rPr lang="en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int</a:t>
            </a: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sig) {</a:t>
            </a:r>
            <a:endParaRPr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</a:t>
            </a:r>
            <a:r>
              <a:rPr lang="en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if</a:t>
            </a: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(sig == SIGINT)</a:t>
            </a:r>
            <a:endParaRPr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  signal(SIGINT, sigquit_handler);</a:t>
            </a:r>
            <a:endParaRPr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}</a:t>
            </a:r>
            <a:endParaRPr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int</a:t>
            </a: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main() {</a:t>
            </a:r>
            <a:endParaRPr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signal(SIGQUIT, sigquit_handler);</a:t>
            </a:r>
            <a:endParaRPr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signal(SIGINT, sigint_handler);</a:t>
            </a:r>
            <a:endParaRPr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</a:t>
            </a:r>
            <a:r>
              <a:rPr lang="en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while</a:t>
            </a: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(</a:t>
            </a:r>
            <a:r>
              <a:rPr lang="en">
                <a:solidFill>
                  <a:srgbClr val="098658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1</a:t>
            </a: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) {</a:t>
            </a:r>
            <a:endParaRPr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  printf(</a:t>
            </a:r>
            <a:r>
              <a:rPr lang="en">
                <a:solidFill>
                  <a:srgbClr val="A31515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"Sleeping for a second ...\n"</a:t>
            </a: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);</a:t>
            </a:r>
            <a:endParaRPr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  sleep(</a:t>
            </a:r>
            <a:r>
              <a:rPr lang="en">
                <a:solidFill>
                  <a:srgbClr val="098658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1</a:t>
            </a: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);</a:t>
            </a:r>
            <a:endParaRPr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}</a:t>
            </a:r>
            <a:endParaRPr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}</a:t>
            </a:r>
            <a:endParaRPr/>
          </a:p>
        </p:txBody>
      </p:sp>
      <p:sp>
        <p:nvSpPr>
          <p:cNvPr id="656" name="Google Shape;656;p73"/>
          <p:cNvSpPr txBox="1"/>
          <p:nvPr>
            <p:ph idx="2" type="body"/>
          </p:nvPr>
        </p:nvSpPr>
        <p:spPr>
          <a:xfrm>
            <a:off x="4663325" y="822963"/>
            <a:ext cx="4297800" cy="4206300"/>
          </a:xfrm>
          <a:prstGeom prst="rect">
            <a:avLst/>
          </a:prstGeom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SzPts val="1000"/>
              <a:buAutoNum type="arabicPeriod" startAt="2"/>
            </a:pPr>
            <a:r>
              <a:rPr lang="en"/>
              <a:t>What are the different ways you can use the keyboard to cause the program to exit? Assume program is run in a bash cell.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57" name="Google Shape;657;p73"/>
          <p:cNvSpPr txBox="1"/>
          <p:nvPr>
            <p:ph type="title"/>
          </p:nvPr>
        </p:nvSpPr>
        <p:spPr>
          <a:xfrm>
            <a:off x="182850" y="114300"/>
            <a:ext cx="8778300" cy="457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Signal Handling</a:t>
            </a:r>
            <a:endParaRPr/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61" name="Shape 6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2" name="Google Shape;662;p74"/>
          <p:cNvSpPr txBox="1"/>
          <p:nvPr>
            <p:ph idx="2" type="body"/>
          </p:nvPr>
        </p:nvSpPr>
        <p:spPr>
          <a:xfrm>
            <a:off x="4663325" y="822963"/>
            <a:ext cx="4297800" cy="4206300"/>
          </a:xfrm>
          <a:prstGeom prst="rect">
            <a:avLst/>
          </a:prstGeom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SzPts val="1000"/>
              <a:buAutoNum type="arabicPeriod" startAt="2"/>
            </a:pPr>
            <a:r>
              <a:rPr lang="en"/>
              <a:t>What are the different ways you can use the keyboard to cause the program to exit? Assume program is run in a bash cell.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m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ain</a:t>
            </a:r>
            <a:r>
              <a:rPr lang="en"/>
              <a:t> initialized 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SIGINT</a:t>
            </a:r>
            <a:r>
              <a:rPr lang="en"/>
              <a:t> and 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SIGQUIT</a:t>
            </a:r>
            <a:r>
              <a:rPr lang="en"/>
              <a:t> to custom handlers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Ctrl - \</a:t>
            </a:r>
            <a:r>
              <a:rPr lang="en"/>
              <a:t> will be routed to </a:t>
            </a:r>
            <a:r>
              <a:rPr lang="en"/>
              <a:t>sigquit_handler which exits program upon 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SIGQUIT</a:t>
            </a:r>
            <a:r>
              <a:rPr lang="en"/>
              <a:t>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Ctrl - C will be routed to sigint_handler which redefines 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SIGINT</a:t>
            </a:r>
            <a:r>
              <a:rPr lang="en"/>
              <a:t> handler to sigquit_handler.</a:t>
            </a:r>
            <a:endParaRPr/>
          </a:p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SzPts val="1000"/>
              <a:buChar char="●"/>
            </a:pPr>
            <a:r>
              <a:rPr lang="en"/>
              <a:t>Pressing Ctrl - C or Ctrl - \ after Ctrl-C will exit program.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SIGSTOP</a:t>
            </a:r>
            <a:r>
              <a:rPr lang="en"/>
              <a:t> handler is not redefined → Ctrl-Z will exit program.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63" name="Google Shape;663;p74"/>
          <p:cNvSpPr txBox="1"/>
          <p:nvPr>
            <p:ph idx="1" type="body"/>
          </p:nvPr>
        </p:nvSpPr>
        <p:spPr>
          <a:xfrm>
            <a:off x="182850" y="822963"/>
            <a:ext cx="4297800" cy="4206300"/>
          </a:xfrm>
          <a:prstGeom prst="rect">
            <a:avLst/>
          </a:prstGeom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void</a:t>
            </a: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sigquit_handler(</a:t>
            </a:r>
            <a:r>
              <a:rPr lang="en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int</a:t>
            </a: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sig) {</a:t>
            </a:r>
            <a:endParaRPr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</a:t>
            </a:r>
            <a:r>
              <a:rPr lang="en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if</a:t>
            </a: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(sig == SIGINT || sig == SIGQUIT)</a:t>
            </a:r>
            <a:endParaRPr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  exit(</a:t>
            </a:r>
            <a:r>
              <a:rPr lang="en">
                <a:solidFill>
                  <a:srgbClr val="098658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1</a:t>
            </a: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);</a:t>
            </a:r>
            <a:endParaRPr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}</a:t>
            </a:r>
            <a:endParaRPr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void</a:t>
            </a: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sigint_handler(</a:t>
            </a:r>
            <a:r>
              <a:rPr lang="en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int</a:t>
            </a: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sig) {</a:t>
            </a:r>
            <a:endParaRPr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</a:t>
            </a:r>
            <a:r>
              <a:rPr lang="en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if</a:t>
            </a: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(sig == SIGINT)</a:t>
            </a:r>
            <a:endParaRPr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  signal(SIGINT, sigquit_handler);</a:t>
            </a:r>
            <a:endParaRPr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}</a:t>
            </a:r>
            <a:endParaRPr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int</a:t>
            </a: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main() {</a:t>
            </a:r>
            <a:endParaRPr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signal(SIGQUIT, sigquit_handler);</a:t>
            </a:r>
            <a:endParaRPr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signal(SIGINT, sigint_handler);</a:t>
            </a:r>
            <a:endParaRPr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</a:t>
            </a:r>
            <a:r>
              <a:rPr lang="en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while</a:t>
            </a: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(</a:t>
            </a:r>
            <a:r>
              <a:rPr lang="en">
                <a:solidFill>
                  <a:srgbClr val="098658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1</a:t>
            </a: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) {</a:t>
            </a:r>
            <a:endParaRPr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  printf(</a:t>
            </a:r>
            <a:r>
              <a:rPr lang="en">
                <a:solidFill>
                  <a:srgbClr val="A31515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"Sleeping for a second ...\n"</a:t>
            </a: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);</a:t>
            </a:r>
            <a:endParaRPr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  sleep(</a:t>
            </a:r>
            <a:r>
              <a:rPr lang="en">
                <a:solidFill>
                  <a:srgbClr val="098658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1</a:t>
            </a: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);</a:t>
            </a:r>
            <a:endParaRPr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}</a:t>
            </a:r>
            <a:endParaRPr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}</a:t>
            </a:r>
            <a:endParaRPr/>
          </a:p>
        </p:txBody>
      </p:sp>
      <p:sp>
        <p:nvSpPr>
          <p:cNvPr id="664" name="Google Shape;664;p74"/>
          <p:cNvSpPr txBox="1"/>
          <p:nvPr>
            <p:ph type="title"/>
          </p:nvPr>
        </p:nvSpPr>
        <p:spPr>
          <a:xfrm>
            <a:off x="182850" y="114300"/>
            <a:ext cx="8778300" cy="457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Signal Handling</a:t>
            </a:r>
            <a:endParaRPr/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68" name="Shape 6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9" name="Google Shape;669;p75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Pintos Lists</a:t>
            </a:r>
            <a:endParaRPr/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73" name="Shape 6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4" name="Google Shape;674;p76"/>
          <p:cNvSpPr txBox="1"/>
          <p:nvPr>
            <p:ph idx="1" type="body"/>
          </p:nvPr>
        </p:nvSpPr>
        <p:spPr>
          <a:xfrm>
            <a:off x="182850" y="822963"/>
            <a:ext cx="4297800" cy="4206300"/>
          </a:xfrm>
          <a:prstGeom prst="rect">
            <a:avLst/>
          </a:prstGeom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800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struct</a:t>
            </a:r>
            <a:r>
              <a:rPr lang="en" sz="80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ll_node {</a:t>
            </a:r>
            <a:endParaRPr sz="800"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80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</a:t>
            </a:r>
            <a:r>
              <a:rPr lang="en" sz="800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int</a:t>
            </a:r>
            <a:r>
              <a:rPr lang="en" sz="80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value;</a:t>
            </a:r>
            <a:endParaRPr sz="800"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80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</a:t>
            </a:r>
            <a:r>
              <a:rPr lang="en" sz="800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struct</a:t>
            </a:r>
            <a:r>
              <a:rPr lang="en" sz="80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ll_node* next;</a:t>
            </a:r>
            <a:endParaRPr sz="800"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80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};</a:t>
            </a:r>
            <a:endParaRPr sz="800"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800"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800">
                <a:solidFill>
                  <a:srgbClr val="008000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/* Returns the sum of a linked list. */</a:t>
            </a:r>
            <a:endParaRPr sz="800">
              <a:solidFill>
                <a:srgbClr val="008000"/>
              </a:solidFill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800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int</a:t>
            </a:r>
            <a:r>
              <a:rPr lang="en" sz="80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ll_sum(ll_node* start) {</a:t>
            </a:r>
            <a:endParaRPr sz="800"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80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ll_node* iter;</a:t>
            </a:r>
            <a:endParaRPr sz="800"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800"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80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</a:t>
            </a:r>
            <a:r>
              <a:rPr lang="en" sz="800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int</a:t>
            </a:r>
            <a:r>
              <a:rPr lang="en" sz="80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total = </a:t>
            </a:r>
            <a:r>
              <a:rPr lang="en" sz="800">
                <a:solidFill>
                  <a:srgbClr val="098658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0</a:t>
            </a:r>
            <a:r>
              <a:rPr lang="en" sz="80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;</a:t>
            </a:r>
            <a:endParaRPr sz="800"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80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</a:t>
            </a:r>
            <a:r>
              <a:rPr lang="en" sz="800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for</a:t>
            </a:r>
            <a:r>
              <a:rPr lang="en" sz="80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(iter = start; iter != </a:t>
            </a:r>
            <a:r>
              <a:rPr lang="en" sz="800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NULL</a:t>
            </a:r>
            <a:r>
              <a:rPr lang="en" sz="80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; iter = iter-&gt;next)</a:t>
            </a:r>
            <a:endParaRPr sz="800"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80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 total += iter-&gt;value;</a:t>
            </a:r>
            <a:endParaRPr sz="800"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800"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80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</a:t>
            </a:r>
            <a:r>
              <a:rPr lang="en" sz="800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return</a:t>
            </a:r>
            <a:r>
              <a:rPr lang="en" sz="80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total;</a:t>
            </a:r>
            <a:endParaRPr sz="800"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80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}</a:t>
            </a:r>
            <a:endParaRPr sz="800"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675" name="Google Shape;675;p76"/>
          <p:cNvSpPr txBox="1"/>
          <p:nvPr>
            <p:ph idx="2" type="body"/>
          </p:nvPr>
        </p:nvSpPr>
        <p:spPr>
          <a:xfrm>
            <a:off x="4663325" y="822963"/>
            <a:ext cx="4297800" cy="4206300"/>
          </a:xfrm>
          <a:prstGeom prst="rect">
            <a:avLst/>
          </a:prstGeom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76" name="Google Shape;676;p76"/>
          <p:cNvSpPr txBox="1"/>
          <p:nvPr>
            <p:ph type="title"/>
          </p:nvPr>
        </p:nvSpPr>
        <p:spPr>
          <a:xfrm>
            <a:off x="182850" y="114300"/>
            <a:ext cx="8778300" cy="457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Regular Linked Lists</a:t>
            </a:r>
            <a:endParaRPr/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80" name="Shape 6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1" name="Google Shape;681;p77"/>
          <p:cNvSpPr txBox="1"/>
          <p:nvPr>
            <p:ph idx="1" type="body"/>
          </p:nvPr>
        </p:nvSpPr>
        <p:spPr>
          <a:xfrm>
            <a:off x="182850" y="822963"/>
            <a:ext cx="4297800" cy="4206300"/>
          </a:xfrm>
          <a:prstGeom prst="rect">
            <a:avLst/>
          </a:prstGeom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800"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800">
                <a:solidFill>
                  <a:srgbClr val="008000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/* List element. */</a:t>
            </a:r>
            <a:endParaRPr sz="800">
              <a:solidFill>
                <a:srgbClr val="008000"/>
              </a:solidFill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800">
                <a:solidFill>
                  <a:srgbClr val="0000FF"/>
                </a:solidFill>
                <a:highlight>
                  <a:schemeClr val="lt1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struct</a:t>
            </a:r>
            <a:r>
              <a:rPr lang="en" sz="800">
                <a:solidFill>
                  <a:srgbClr val="000000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list_elem {</a:t>
            </a:r>
            <a:endParaRPr sz="800">
              <a:solidFill>
                <a:srgbClr val="000000"/>
              </a:solidFill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800">
                <a:solidFill>
                  <a:srgbClr val="000000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</a:t>
            </a:r>
            <a:r>
              <a:rPr lang="en" sz="800">
                <a:solidFill>
                  <a:srgbClr val="0000FF"/>
                </a:solidFill>
                <a:highlight>
                  <a:schemeClr val="lt1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struct</a:t>
            </a:r>
            <a:r>
              <a:rPr lang="en" sz="800">
                <a:solidFill>
                  <a:srgbClr val="000000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list_elem* prev; /* Previous list element. */</a:t>
            </a:r>
            <a:endParaRPr sz="800">
              <a:solidFill>
                <a:srgbClr val="000000"/>
              </a:solidFill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800">
                <a:solidFill>
                  <a:srgbClr val="000000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</a:t>
            </a:r>
            <a:r>
              <a:rPr lang="en" sz="800">
                <a:solidFill>
                  <a:srgbClr val="0000FF"/>
                </a:solidFill>
                <a:highlight>
                  <a:schemeClr val="lt1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struct</a:t>
            </a:r>
            <a:r>
              <a:rPr lang="en" sz="800">
                <a:solidFill>
                  <a:srgbClr val="000000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list_elem* next; /* Next list element. */</a:t>
            </a:r>
            <a:endParaRPr sz="800">
              <a:solidFill>
                <a:srgbClr val="000000"/>
              </a:solidFill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800">
                <a:solidFill>
                  <a:srgbClr val="000000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};</a:t>
            </a:r>
            <a:endParaRPr sz="800">
              <a:solidFill>
                <a:srgbClr val="000000"/>
              </a:solidFill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800">
              <a:solidFill>
                <a:srgbClr val="008000"/>
              </a:solidFill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800">
                <a:solidFill>
                  <a:srgbClr val="008000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/* List. */</a:t>
            </a:r>
            <a:endParaRPr sz="800">
              <a:solidFill>
                <a:srgbClr val="008000"/>
              </a:solidFill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800">
                <a:solidFill>
                  <a:srgbClr val="0000FF"/>
                </a:solidFill>
                <a:highlight>
                  <a:schemeClr val="lt1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struct</a:t>
            </a:r>
            <a:r>
              <a:rPr lang="en" sz="800">
                <a:solidFill>
                  <a:srgbClr val="000000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list {</a:t>
            </a:r>
            <a:endParaRPr sz="800">
              <a:solidFill>
                <a:srgbClr val="000000"/>
              </a:solidFill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800">
                <a:solidFill>
                  <a:srgbClr val="000000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</a:t>
            </a:r>
            <a:r>
              <a:rPr lang="en" sz="800">
                <a:solidFill>
                  <a:srgbClr val="0000FF"/>
                </a:solidFill>
                <a:highlight>
                  <a:schemeClr val="lt1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struct</a:t>
            </a:r>
            <a:r>
              <a:rPr lang="en" sz="800">
                <a:solidFill>
                  <a:srgbClr val="000000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list_elem head; /* List head. */</a:t>
            </a:r>
            <a:endParaRPr sz="800">
              <a:solidFill>
                <a:srgbClr val="000000"/>
              </a:solidFill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800">
                <a:solidFill>
                  <a:srgbClr val="000000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</a:t>
            </a:r>
            <a:r>
              <a:rPr lang="en" sz="800">
                <a:solidFill>
                  <a:srgbClr val="0000FF"/>
                </a:solidFill>
                <a:highlight>
                  <a:schemeClr val="lt1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struct</a:t>
            </a:r>
            <a:r>
              <a:rPr lang="en" sz="800">
                <a:solidFill>
                  <a:srgbClr val="000000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list_elem tail; /* List tail. */</a:t>
            </a:r>
            <a:endParaRPr sz="800">
              <a:solidFill>
                <a:srgbClr val="000000"/>
              </a:solidFill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800">
                <a:solidFill>
                  <a:srgbClr val="000000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};</a:t>
            </a:r>
            <a:endParaRPr sz="800">
              <a:solidFill>
                <a:srgbClr val="000000"/>
              </a:solidFill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800">
              <a:solidFill>
                <a:srgbClr val="000000"/>
              </a:solidFill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800">
              <a:solidFill>
                <a:srgbClr val="008000"/>
              </a:solidFill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800">
                <a:solidFill>
                  <a:srgbClr val="008000"/>
                </a:solidFill>
                <a:highlight>
                  <a:schemeClr val="lt1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/* Given a struct list, returns a reference to the</a:t>
            </a:r>
            <a:endParaRPr sz="800">
              <a:solidFill>
                <a:srgbClr val="008000"/>
              </a:solidFill>
              <a:highlight>
                <a:schemeClr val="lt1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800">
                <a:solidFill>
                  <a:srgbClr val="008000"/>
                </a:solidFill>
                <a:highlight>
                  <a:schemeClr val="lt1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 first list_elem in the list. */</a:t>
            </a:r>
            <a:endParaRPr sz="800">
              <a:solidFill>
                <a:srgbClr val="008000"/>
              </a:solidFill>
              <a:highlight>
                <a:schemeClr val="lt1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800">
                <a:solidFill>
                  <a:srgbClr val="0000FF"/>
                </a:solidFill>
                <a:highlight>
                  <a:schemeClr val="lt1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struct</a:t>
            </a:r>
            <a:r>
              <a:rPr lang="en" sz="800">
                <a:highlight>
                  <a:schemeClr val="lt1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list_elem* list_begin(</a:t>
            </a:r>
            <a:r>
              <a:rPr lang="en" sz="800">
                <a:solidFill>
                  <a:srgbClr val="0000FF"/>
                </a:solidFill>
                <a:highlight>
                  <a:schemeClr val="lt1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struct</a:t>
            </a:r>
            <a:r>
              <a:rPr lang="en" sz="800">
                <a:highlight>
                  <a:schemeClr val="lt1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list* lst);</a:t>
            </a:r>
            <a:endParaRPr sz="800">
              <a:highlight>
                <a:schemeClr val="lt1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800">
              <a:highlight>
                <a:schemeClr val="lt1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800">
                <a:solidFill>
                  <a:srgbClr val="008000"/>
                </a:solidFill>
                <a:highlight>
                  <a:schemeClr val="lt1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/* Given a struct list, returns a reference to the</a:t>
            </a:r>
            <a:endParaRPr sz="800">
              <a:solidFill>
                <a:srgbClr val="008000"/>
              </a:solidFill>
              <a:highlight>
                <a:schemeClr val="lt1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800">
                <a:solidFill>
                  <a:srgbClr val="008000"/>
                </a:solidFill>
                <a:highlight>
                  <a:schemeClr val="lt1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 last list_elem in the list. */</a:t>
            </a:r>
            <a:endParaRPr sz="800">
              <a:solidFill>
                <a:srgbClr val="008000"/>
              </a:solidFill>
              <a:highlight>
                <a:schemeClr val="lt1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800">
                <a:solidFill>
                  <a:srgbClr val="0000FF"/>
                </a:solidFill>
                <a:highlight>
                  <a:schemeClr val="lt1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struct</a:t>
            </a:r>
            <a:r>
              <a:rPr lang="en" sz="800">
                <a:highlight>
                  <a:schemeClr val="lt1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list_elem* list_end(</a:t>
            </a:r>
            <a:r>
              <a:rPr lang="en" sz="800">
                <a:solidFill>
                  <a:srgbClr val="0000FF"/>
                </a:solidFill>
                <a:highlight>
                  <a:schemeClr val="lt1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struct</a:t>
            </a:r>
            <a:r>
              <a:rPr lang="en" sz="800">
                <a:highlight>
                  <a:schemeClr val="lt1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list* lst);</a:t>
            </a:r>
            <a:endParaRPr sz="800">
              <a:highlight>
                <a:schemeClr val="lt1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800">
              <a:highlight>
                <a:schemeClr val="lt1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800">
                <a:solidFill>
                  <a:srgbClr val="008000"/>
                </a:solidFill>
                <a:highlight>
                  <a:schemeClr val="lt1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/* Given a liter = list_begin(lst)ist_elem, finds the next </a:t>
            </a:r>
            <a:endParaRPr sz="800">
              <a:solidFill>
                <a:srgbClr val="008000"/>
              </a:solidFill>
              <a:highlight>
                <a:schemeClr val="lt1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800">
                <a:solidFill>
                  <a:srgbClr val="008000"/>
                </a:solidFill>
                <a:highlight>
                  <a:schemeClr val="lt1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 list_elem in the list. */</a:t>
            </a:r>
            <a:endParaRPr sz="800">
              <a:solidFill>
                <a:srgbClr val="008000"/>
              </a:solidFill>
              <a:highlight>
                <a:schemeClr val="lt1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800">
                <a:solidFill>
                  <a:srgbClr val="0000FF"/>
                </a:solidFill>
                <a:highlight>
                  <a:schemeClr val="lt1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struct</a:t>
            </a:r>
            <a:r>
              <a:rPr lang="en" sz="800">
                <a:highlight>
                  <a:schemeClr val="lt1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list_elem* list_next(</a:t>
            </a:r>
            <a:r>
              <a:rPr lang="en" sz="800">
                <a:solidFill>
                  <a:srgbClr val="0000FF"/>
                </a:solidFill>
                <a:highlight>
                  <a:schemeClr val="lt1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struct</a:t>
            </a:r>
            <a:r>
              <a:rPr lang="en" sz="800">
                <a:highlight>
                  <a:schemeClr val="lt1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list_elem* elem);</a:t>
            </a:r>
            <a:endParaRPr sz="800">
              <a:highlight>
                <a:schemeClr val="lt1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800">
              <a:highlight>
                <a:schemeClr val="lt1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800">
                <a:solidFill>
                  <a:srgbClr val="008000"/>
                </a:solidFill>
                <a:highlight>
                  <a:schemeClr val="lt1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/* Converts pointer to list element LIST_ELEM into</a:t>
            </a:r>
            <a:endParaRPr sz="800">
              <a:solidFill>
                <a:srgbClr val="008000"/>
              </a:solidFill>
              <a:highlight>
                <a:schemeClr val="lt1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800">
                <a:solidFill>
                  <a:srgbClr val="008000"/>
                </a:solidFill>
                <a:highlight>
                  <a:schemeClr val="lt1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 a pointer to the structure that LIST_ELEM is</a:t>
            </a:r>
            <a:endParaRPr sz="800">
              <a:solidFill>
                <a:srgbClr val="008000"/>
              </a:solidFill>
              <a:highlight>
                <a:schemeClr val="lt1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800">
                <a:solidFill>
                  <a:srgbClr val="008000"/>
                </a:solidFill>
                <a:highlight>
                  <a:schemeClr val="lt1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 embedded inside. You must also provide the name</a:t>
            </a:r>
            <a:endParaRPr sz="800">
              <a:solidFill>
                <a:srgbClr val="008000"/>
              </a:solidFill>
              <a:highlight>
                <a:schemeClr val="lt1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800">
                <a:solidFill>
                  <a:srgbClr val="008000"/>
                </a:solidFill>
                <a:highlight>
                  <a:schemeClr val="lt1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 of the outer structure STRUCT and the member</a:t>
            </a:r>
            <a:endParaRPr sz="800">
              <a:solidFill>
                <a:srgbClr val="008000"/>
              </a:solidFill>
              <a:highlight>
                <a:schemeClr val="lt1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800">
                <a:solidFill>
                  <a:srgbClr val="008000"/>
                </a:solidFill>
                <a:highlight>
                  <a:schemeClr val="lt1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 name MEMBER of the list element. */</a:t>
            </a:r>
            <a:endParaRPr sz="800">
              <a:solidFill>
                <a:srgbClr val="008000"/>
              </a:solidFill>
              <a:highlight>
                <a:schemeClr val="lt1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800">
                <a:highlight>
                  <a:schemeClr val="lt1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STRUCT* list_entry(LIST_ELEM, STRUCT, MEMBER);</a:t>
            </a:r>
            <a:endParaRPr sz="800">
              <a:solidFill>
                <a:srgbClr val="008000"/>
              </a:solidFill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682" name="Google Shape;682;p77"/>
          <p:cNvSpPr txBox="1"/>
          <p:nvPr>
            <p:ph idx="2" type="body"/>
          </p:nvPr>
        </p:nvSpPr>
        <p:spPr>
          <a:xfrm>
            <a:off x="4663325" y="822963"/>
            <a:ext cx="4297800" cy="4206300"/>
          </a:xfrm>
          <a:prstGeom prst="rect">
            <a:avLst/>
          </a:prstGeom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83" name="Google Shape;683;p77"/>
          <p:cNvSpPr txBox="1"/>
          <p:nvPr>
            <p:ph type="title"/>
          </p:nvPr>
        </p:nvSpPr>
        <p:spPr>
          <a:xfrm>
            <a:off x="182850" y="114300"/>
            <a:ext cx="8778300" cy="457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Pintos</a:t>
            </a:r>
            <a:r>
              <a:rPr lang="en"/>
              <a:t> (Doubly) Linked Lists</a:t>
            </a:r>
            <a:endParaRPr/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87" name="Shape 6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8" name="Google Shape;688;p78"/>
          <p:cNvSpPr txBox="1"/>
          <p:nvPr>
            <p:ph type="title"/>
          </p:nvPr>
        </p:nvSpPr>
        <p:spPr>
          <a:xfrm>
            <a:off x="182850" y="114300"/>
            <a:ext cx="8778300" cy="457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Pintos (Doubly) Linked Lists</a:t>
            </a:r>
            <a:endParaRPr/>
          </a:p>
        </p:txBody>
      </p:sp>
      <p:sp>
        <p:nvSpPr>
          <p:cNvPr id="689" name="Google Shape;689;p78"/>
          <p:cNvSpPr txBox="1"/>
          <p:nvPr/>
        </p:nvSpPr>
        <p:spPr>
          <a:xfrm>
            <a:off x="3690723" y="2433573"/>
            <a:ext cx="660600" cy="148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Ubuntu Mono"/>
                <a:ea typeface="Ubuntu Mono"/>
                <a:cs typeface="Ubuntu Mono"/>
                <a:sym typeface="Ubuntu Mono"/>
              </a:rPr>
              <a:t> next</a:t>
            </a:r>
            <a:endParaRPr sz="1200">
              <a:latin typeface="Ubuntu Mono"/>
              <a:ea typeface="Ubuntu Mono"/>
              <a:cs typeface="Ubuntu Mono"/>
              <a:sym typeface="Ubuntu Mono"/>
            </a:endParaRPr>
          </a:p>
        </p:txBody>
      </p:sp>
      <p:sp>
        <p:nvSpPr>
          <p:cNvPr id="690" name="Google Shape;690;p78"/>
          <p:cNvSpPr/>
          <p:nvPr/>
        </p:nvSpPr>
        <p:spPr>
          <a:xfrm>
            <a:off x="3690730" y="2090689"/>
            <a:ext cx="516000" cy="4293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91" name="Google Shape;691;p78"/>
          <p:cNvSpPr/>
          <p:nvPr/>
        </p:nvSpPr>
        <p:spPr>
          <a:xfrm>
            <a:off x="3180251" y="2090689"/>
            <a:ext cx="516000" cy="429300"/>
          </a:xfrm>
          <a:prstGeom prst="rect">
            <a:avLst/>
          </a:prstGeom>
          <a:solidFill>
            <a:srgbClr val="B7B7B7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92" name="Google Shape;692;p78"/>
          <p:cNvSpPr txBox="1"/>
          <p:nvPr/>
        </p:nvSpPr>
        <p:spPr>
          <a:xfrm>
            <a:off x="3094769" y="2437227"/>
            <a:ext cx="660600" cy="148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Ubuntu Mono"/>
                <a:ea typeface="Ubuntu Mono"/>
                <a:cs typeface="Ubuntu Mono"/>
                <a:sym typeface="Ubuntu Mono"/>
              </a:rPr>
              <a:t> prev</a:t>
            </a:r>
            <a:endParaRPr sz="1200">
              <a:latin typeface="Ubuntu Mono"/>
              <a:ea typeface="Ubuntu Mono"/>
              <a:cs typeface="Ubuntu Mono"/>
              <a:sym typeface="Ubuntu Mono"/>
            </a:endParaRPr>
          </a:p>
        </p:txBody>
      </p:sp>
      <p:sp>
        <p:nvSpPr>
          <p:cNvPr id="693" name="Google Shape;693;p78"/>
          <p:cNvSpPr/>
          <p:nvPr/>
        </p:nvSpPr>
        <p:spPr>
          <a:xfrm>
            <a:off x="5390301" y="2065864"/>
            <a:ext cx="516000" cy="429300"/>
          </a:xfrm>
          <a:prstGeom prst="rect">
            <a:avLst/>
          </a:prstGeom>
          <a:solidFill>
            <a:srgbClr val="B7B7B7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94" name="Google Shape;694;p78"/>
          <p:cNvSpPr/>
          <p:nvPr/>
        </p:nvSpPr>
        <p:spPr>
          <a:xfrm>
            <a:off x="4872651" y="2065864"/>
            <a:ext cx="516000" cy="4293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695" name="Google Shape;695;p78"/>
          <p:cNvCxnSpPr/>
          <p:nvPr/>
        </p:nvCxnSpPr>
        <p:spPr>
          <a:xfrm rot="10800000">
            <a:off x="4206725" y="2151013"/>
            <a:ext cx="858300" cy="0"/>
          </a:xfrm>
          <a:prstGeom prst="straightConnector1">
            <a:avLst/>
          </a:prstGeom>
          <a:noFill/>
          <a:ln cap="flat" cmpd="sng" w="19050">
            <a:solidFill>
              <a:srgbClr val="B7B7B7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696" name="Google Shape;696;p78"/>
          <p:cNvCxnSpPr/>
          <p:nvPr/>
        </p:nvCxnSpPr>
        <p:spPr>
          <a:xfrm>
            <a:off x="3986900" y="2362975"/>
            <a:ext cx="884100" cy="0"/>
          </a:xfrm>
          <a:prstGeom prst="straightConnector1">
            <a:avLst/>
          </a:prstGeom>
          <a:noFill/>
          <a:ln cap="flat" cmpd="sng" w="19050">
            <a:solidFill>
              <a:srgbClr val="666666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697" name="Google Shape;697;p78"/>
          <p:cNvSpPr txBox="1"/>
          <p:nvPr/>
        </p:nvSpPr>
        <p:spPr>
          <a:xfrm>
            <a:off x="5388639" y="2408160"/>
            <a:ext cx="660600" cy="148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Ubuntu Mono"/>
                <a:ea typeface="Ubuntu Mono"/>
                <a:cs typeface="Ubuntu Mono"/>
                <a:sym typeface="Ubuntu Mono"/>
              </a:rPr>
              <a:t> next</a:t>
            </a:r>
            <a:endParaRPr sz="1200">
              <a:latin typeface="Ubuntu Mono"/>
              <a:ea typeface="Ubuntu Mono"/>
              <a:cs typeface="Ubuntu Mono"/>
              <a:sym typeface="Ubuntu Mono"/>
            </a:endParaRPr>
          </a:p>
        </p:txBody>
      </p:sp>
      <p:sp>
        <p:nvSpPr>
          <p:cNvPr id="698" name="Google Shape;698;p78"/>
          <p:cNvSpPr txBox="1"/>
          <p:nvPr/>
        </p:nvSpPr>
        <p:spPr>
          <a:xfrm>
            <a:off x="4769310" y="2408160"/>
            <a:ext cx="660600" cy="148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Ubuntu Mono"/>
                <a:ea typeface="Ubuntu Mono"/>
                <a:cs typeface="Ubuntu Mono"/>
                <a:sym typeface="Ubuntu Mono"/>
              </a:rPr>
              <a:t> prev</a:t>
            </a:r>
            <a:endParaRPr sz="1200">
              <a:latin typeface="Ubuntu Mono"/>
              <a:ea typeface="Ubuntu Mono"/>
              <a:cs typeface="Ubuntu Mono"/>
              <a:sym typeface="Ubuntu Mono"/>
            </a:endParaRPr>
          </a:p>
        </p:txBody>
      </p:sp>
      <p:cxnSp>
        <p:nvCxnSpPr>
          <p:cNvPr id="699" name="Google Shape;699;p78"/>
          <p:cNvCxnSpPr/>
          <p:nvPr/>
        </p:nvCxnSpPr>
        <p:spPr>
          <a:xfrm>
            <a:off x="5388653" y="2054062"/>
            <a:ext cx="519300" cy="428100"/>
          </a:xfrm>
          <a:prstGeom prst="straightConnector1">
            <a:avLst/>
          </a:prstGeom>
          <a:noFill/>
          <a:ln cap="flat" cmpd="sng" w="19050">
            <a:solidFill>
              <a:srgbClr val="666666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700" name="Google Shape;700;p78"/>
          <p:cNvCxnSpPr/>
          <p:nvPr/>
        </p:nvCxnSpPr>
        <p:spPr>
          <a:xfrm>
            <a:off x="3171422" y="2091293"/>
            <a:ext cx="519300" cy="428100"/>
          </a:xfrm>
          <a:prstGeom prst="straightConnector1">
            <a:avLst/>
          </a:prstGeom>
          <a:noFill/>
          <a:ln cap="flat" cmpd="sng" w="19050">
            <a:solidFill>
              <a:srgbClr val="666666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701" name="Google Shape;701;p78"/>
          <p:cNvSpPr txBox="1"/>
          <p:nvPr/>
        </p:nvSpPr>
        <p:spPr>
          <a:xfrm>
            <a:off x="3171413" y="1650575"/>
            <a:ext cx="18183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Empty Pintos list:</a:t>
            </a:r>
            <a:endParaRPr sz="1000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cxnSp>
        <p:nvCxnSpPr>
          <p:cNvPr id="702" name="Google Shape;702;p78"/>
          <p:cNvCxnSpPr/>
          <p:nvPr/>
        </p:nvCxnSpPr>
        <p:spPr>
          <a:xfrm rot="10800000">
            <a:off x="3690600" y="2785200"/>
            <a:ext cx="4500" cy="225000"/>
          </a:xfrm>
          <a:prstGeom prst="straightConnector1">
            <a:avLst/>
          </a:prstGeom>
          <a:noFill/>
          <a:ln cap="flat" cmpd="sng" w="19050">
            <a:solidFill>
              <a:srgbClr val="666666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703" name="Google Shape;703;p78"/>
          <p:cNvSpPr txBox="1"/>
          <p:nvPr/>
        </p:nvSpPr>
        <p:spPr>
          <a:xfrm>
            <a:off x="3362544" y="2940952"/>
            <a:ext cx="660600" cy="148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Ubuntu Mono"/>
                <a:ea typeface="Ubuntu Mono"/>
                <a:cs typeface="Ubuntu Mono"/>
                <a:sym typeface="Ubuntu Mono"/>
              </a:rPr>
              <a:t> head</a:t>
            </a:r>
            <a:endParaRPr sz="1200">
              <a:latin typeface="Ubuntu Mono"/>
              <a:ea typeface="Ubuntu Mono"/>
              <a:cs typeface="Ubuntu Mono"/>
              <a:sym typeface="Ubuntu Mono"/>
            </a:endParaRPr>
          </a:p>
        </p:txBody>
      </p:sp>
      <p:cxnSp>
        <p:nvCxnSpPr>
          <p:cNvPr id="704" name="Google Shape;704;p78"/>
          <p:cNvCxnSpPr/>
          <p:nvPr/>
        </p:nvCxnSpPr>
        <p:spPr>
          <a:xfrm rot="10800000">
            <a:off x="5393075" y="2745575"/>
            <a:ext cx="4500" cy="225000"/>
          </a:xfrm>
          <a:prstGeom prst="straightConnector1">
            <a:avLst/>
          </a:prstGeom>
          <a:noFill/>
          <a:ln cap="flat" cmpd="sng" w="19050">
            <a:solidFill>
              <a:srgbClr val="666666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705" name="Google Shape;705;p78"/>
          <p:cNvSpPr txBox="1"/>
          <p:nvPr/>
        </p:nvSpPr>
        <p:spPr>
          <a:xfrm>
            <a:off x="5065019" y="2901327"/>
            <a:ext cx="660600" cy="148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Ubuntu Mono"/>
                <a:ea typeface="Ubuntu Mono"/>
                <a:cs typeface="Ubuntu Mono"/>
                <a:sym typeface="Ubuntu Mono"/>
              </a:rPr>
              <a:t> tail</a:t>
            </a:r>
            <a:endParaRPr sz="1200">
              <a:latin typeface="Ubuntu Mono"/>
              <a:ea typeface="Ubuntu Mono"/>
              <a:cs typeface="Ubuntu Mono"/>
              <a:sym typeface="Ubuntu Mono"/>
            </a:endParaRP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09" name="Shape 7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0" name="Google Shape;710;p79"/>
          <p:cNvSpPr txBox="1"/>
          <p:nvPr>
            <p:ph type="title"/>
          </p:nvPr>
        </p:nvSpPr>
        <p:spPr>
          <a:xfrm>
            <a:off x="182850" y="114300"/>
            <a:ext cx="8778300" cy="457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Pintos (Doubly) Linked Lists</a:t>
            </a:r>
            <a:endParaRPr/>
          </a:p>
        </p:txBody>
      </p:sp>
      <p:sp>
        <p:nvSpPr>
          <p:cNvPr id="711" name="Google Shape;711;p79"/>
          <p:cNvSpPr txBox="1"/>
          <p:nvPr/>
        </p:nvSpPr>
        <p:spPr>
          <a:xfrm>
            <a:off x="1984936" y="2430623"/>
            <a:ext cx="660600" cy="148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Ubuntu Mono"/>
                <a:ea typeface="Ubuntu Mono"/>
                <a:cs typeface="Ubuntu Mono"/>
                <a:sym typeface="Ubuntu Mono"/>
              </a:rPr>
              <a:t> next</a:t>
            </a:r>
            <a:endParaRPr sz="1200">
              <a:latin typeface="Ubuntu Mono"/>
              <a:ea typeface="Ubuntu Mono"/>
              <a:cs typeface="Ubuntu Mono"/>
              <a:sym typeface="Ubuntu Mono"/>
            </a:endParaRPr>
          </a:p>
        </p:txBody>
      </p:sp>
      <p:sp>
        <p:nvSpPr>
          <p:cNvPr id="712" name="Google Shape;712;p79"/>
          <p:cNvSpPr/>
          <p:nvPr/>
        </p:nvSpPr>
        <p:spPr>
          <a:xfrm>
            <a:off x="1984942" y="2087739"/>
            <a:ext cx="516000" cy="4293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13" name="Google Shape;713;p79"/>
          <p:cNvSpPr/>
          <p:nvPr/>
        </p:nvSpPr>
        <p:spPr>
          <a:xfrm>
            <a:off x="1474463" y="2087739"/>
            <a:ext cx="516000" cy="429300"/>
          </a:xfrm>
          <a:prstGeom prst="rect">
            <a:avLst/>
          </a:prstGeom>
          <a:solidFill>
            <a:srgbClr val="B7B7B7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14" name="Google Shape;714;p79"/>
          <p:cNvSpPr txBox="1"/>
          <p:nvPr/>
        </p:nvSpPr>
        <p:spPr>
          <a:xfrm>
            <a:off x="1388981" y="2434277"/>
            <a:ext cx="660600" cy="148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Ubuntu Mono"/>
                <a:ea typeface="Ubuntu Mono"/>
                <a:cs typeface="Ubuntu Mono"/>
                <a:sym typeface="Ubuntu Mono"/>
              </a:rPr>
              <a:t> prev</a:t>
            </a:r>
            <a:endParaRPr sz="1200">
              <a:latin typeface="Ubuntu Mono"/>
              <a:ea typeface="Ubuntu Mono"/>
              <a:cs typeface="Ubuntu Mono"/>
              <a:sym typeface="Ubuntu Mono"/>
            </a:endParaRPr>
          </a:p>
        </p:txBody>
      </p:sp>
      <p:sp>
        <p:nvSpPr>
          <p:cNvPr id="715" name="Google Shape;715;p79"/>
          <p:cNvSpPr/>
          <p:nvPr/>
        </p:nvSpPr>
        <p:spPr>
          <a:xfrm>
            <a:off x="3684514" y="2062914"/>
            <a:ext cx="516000" cy="429300"/>
          </a:xfrm>
          <a:prstGeom prst="rect">
            <a:avLst/>
          </a:prstGeom>
          <a:solidFill>
            <a:schemeClr val="lt1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16" name="Google Shape;716;p79"/>
          <p:cNvSpPr/>
          <p:nvPr/>
        </p:nvSpPr>
        <p:spPr>
          <a:xfrm>
            <a:off x="3166864" y="2062914"/>
            <a:ext cx="516000" cy="4293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717" name="Google Shape;717;p79"/>
          <p:cNvCxnSpPr/>
          <p:nvPr/>
        </p:nvCxnSpPr>
        <p:spPr>
          <a:xfrm rot="10800000">
            <a:off x="2500938" y="2148063"/>
            <a:ext cx="858300" cy="0"/>
          </a:xfrm>
          <a:prstGeom prst="straightConnector1">
            <a:avLst/>
          </a:prstGeom>
          <a:noFill/>
          <a:ln cap="flat" cmpd="sng" w="19050">
            <a:solidFill>
              <a:srgbClr val="B7B7B7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718" name="Google Shape;718;p79"/>
          <p:cNvCxnSpPr/>
          <p:nvPr/>
        </p:nvCxnSpPr>
        <p:spPr>
          <a:xfrm>
            <a:off x="2281113" y="2360025"/>
            <a:ext cx="884100" cy="0"/>
          </a:xfrm>
          <a:prstGeom prst="straightConnector1">
            <a:avLst/>
          </a:prstGeom>
          <a:noFill/>
          <a:ln cap="flat" cmpd="sng" w="19050">
            <a:solidFill>
              <a:srgbClr val="666666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719" name="Google Shape;719;p79"/>
          <p:cNvSpPr txBox="1"/>
          <p:nvPr/>
        </p:nvSpPr>
        <p:spPr>
          <a:xfrm>
            <a:off x="3682852" y="2405210"/>
            <a:ext cx="660600" cy="148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Ubuntu Mono"/>
                <a:ea typeface="Ubuntu Mono"/>
                <a:cs typeface="Ubuntu Mono"/>
                <a:sym typeface="Ubuntu Mono"/>
              </a:rPr>
              <a:t> next</a:t>
            </a:r>
            <a:endParaRPr sz="1200">
              <a:latin typeface="Ubuntu Mono"/>
              <a:ea typeface="Ubuntu Mono"/>
              <a:cs typeface="Ubuntu Mono"/>
              <a:sym typeface="Ubuntu Mono"/>
            </a:endParaRPr>
          </a:p>
        </p:txBody>
      </p:sp>
      <p:sp>
        <p:nvSpPr>
          <p:cNvPr id="720" name="Google Shape;720;p79"/>
          <p:cNvSpPr txBox="1"/>
          <p:nvPr/>
        </p:nvSpPr>
        <p:spPr>
          <a:xfrm>
            <a:off x="3063523" y="2405210"/>
            <a:ext cx="660600" cy="148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Ubuntu Mono"/>
                <a:ea typeface="Ubuntu Mono"/>
                <a:cs typeface="Ubuntu Mono"/>
                <a:sym typeface="Ubuntu Mono"/>
              </a:rPr>
              <a:t> prev</a:t>
            </a:r>
            <a:endParaRPr sz="1200">
              <a:latin typeface="Ubuntu Mono"/>
              <a:ea typeface="Ubuntu Mono"/>
              <a:cs typeface="Ubuntu Mono"/>
              <a:sym typeface="Ubuntu Mono"/>
            </a:endParaRPr>
          </a:p>
        </p:txBody>
      </p:sp>
      <p:cxnSp>
        <p:nvCxnSpPr>
          <p:cNvPr id="721" name="Google Shape;721;p79"/>
          <p:cNvCxnSpPr/>
          <p:nvPr/>
        </p:nvCxnSpPr>
        <p:spPr>
          <a:xfrm>
            <a:off x="1465634" y="2088343"/>
            <a:ext cx="519300" cy="428100"/>
          </a:xfrm>
          <a:prstGeom prst="straightConnector1">
            <a:avLst/>
          </a:prstGeom>
          <a:noFill/>
          <a:ln cap="flat" cmpd="sng" w="19050">
            <a:solidFill>
              <a:srgbClr val="666666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722" name="Google Shape;722;p79"/>
          <p:cNvCxnSpPr/>
          <p:nvPr/>
        </p:nvCxnSpPr>
        <p:spPr>
          <a:xfrm rot="10800000">
            <a:off x="1984813" y="2782250"/>
            <a:ext cx="4500" cy="225000"/>
          </a:xfrm>
          <a:prstGeom prst="straightConnector1">
            <a:avLst/>
          </a:prstGeom>
          <a:noFill/>
          <a:ln cap="flat" cmpd="sng" w="19050">
            <a:solidFill>
              <a:srgbClr val="666666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723" name="Google Shape;723;p79"/>
          <p:cNvSpPr txBox="1"/>
          <p:nvPr/>
        </p:nvSpPr>
        <p:spPr>
          <a:xfrm>
            <a:off x="1656756" y="2938002"/>
            <a:ext cx="660600" cy="148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Ubuntu Mono"/>
                <a:ea typeface="Ubuntu Mono"/>
                <a:cs typeface="Ubuntu Mono"/>
                <a:sym typeface="Ubuntu Mono"/>
              </a:rPr>
              <a:t> head</a:t>
            </a:r>
            <a:endParaRPr sz="1200">
              <a:latin typeface="Ubuntu Mono"/>
              <a:ea typeface="Ubuntu Mono"/>
              <a:cs typeface="Ubuntu Mono"/>
              <a:sym typeface="Ubuntu Mono"/>
            </a:endParaRPr>
          </a:p>
        </p:txBody>
      </p:sp>
      <p:sp>
        <p:nvSpPr>
          <p:cNvPr id="724" name="Google Shape;724;p79"/>
          <p:cNvSpPr/>
          <p:nvPr/>
        </p:nvSpPr>
        <p:spPr>
          <a:xfrm>
            <a:off x="5390664" y="2057002"/>
            <a:ext cx="516000" cy="429300"/>
          </a:xfrm>
          <a:prstGeom prst="rect">
            <a:avLst/>
          </a:prstGeom>
          <a:solidFill>
            <a:schemeClr val="lt1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25" name="Google Shape;725;p79"/>
          <p:cNvSpPr/>
          <p:nvPr/>
        </p:nvSpPr>
        <p:spPr>
          <a:xfrm>
            <a:off x="4873014" y="2057002"/>
            <a:ext cx="516000" cy="4293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726" name="Google Shape;726;p79"/>
          <p:cNvCxnSpPr/>
          <p:nvPr/>
        </p:nvCxnSpPr>
        <p:spPr>
          <a:xfrm rot="10800000">
            <a:off x="4207088" y="2142150"/>
            <a:ext cx="858300" cy="0"/>
          </a:xfrm>
          <a:prstGeom prst="straightConnector1">
            <a:avLst/>
          </a:prstGeom>
          <a:noFill/>
          <a:ln cap="flat" cmpd="sng" w="19050">
            <a:solidFill>
              <a:srgbClr val="B7B7B7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727" name="Google Shape;727;p79"/>
          <p:cNvCxnSpPr/>
          <p:nvPr/>
        </p:nvCxnSpPr>
        <p:spPr>
          <a:xfrm>
            <a:off x="3987263" y="2354113"/>
            <a:ext cx="884100" cy="0"/>
          </a:xfrm>
          <a:prstGeom prst="straightConnector1">
            <a:avLst/>
          </a:prstGeom>
          <a:noFill/>
          <a:ln cap="flat" cmpd="sng" w="19050">
            <a:solidFill>
              <a:srgbClr val="666666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728" name="Google Shape;728;p79"/>
          <p:cNvSpPr txBox="1"/>
          <p:nvPr/>
        </p:nvSpPr>
        <p:spPr>
          <a:xfrm>
            <a:off x="5389002" y="2399298"/>
            <a:ext cx="660600" cy="148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Ubuntu Mono"/>
                <a:ea typeface="Ubuntu Mono"/>
                <a:cs typeface="Ubuntu Mono"/>
                <a:sym typeface="Ubuntu Mono"/>
              </a:rPr>
              <a:t> next</a:t>
            </a:r>
            <a:endParaRPr sz="1200">
              <a:latin typeface="Ubuntu Mono"/>
              <a:ea typeface="Ubuntu Mono"/>
              <a:cs typeface="Ubuntu Mono"/>
              <a:sym typeface="Ubuntu Mono"/>
            </a:endParaRPr>
          </a:p>
        </p:txBody>
      </p:sp>
      <p:sp>
        <p:nvSpPr>
          <p:cNvPr id="729" name="Google Shape;729;p79"/>
          <p:cNvSpPr txBox="1"/>
          <p:nvPr/>
        </p:nvSpPr>
        <p:spPr>
          <a:xfrm>
            <a:off x="4769673" y="2399298"/>
            <a:ext cx="660600" cy="148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Ubuntu Mono"/>
                <a:ea typeface="Ubuntu Mono"/>
                <a:cs typeface="Ubuntu Mono"/>
                <a:sym typeface="Ubuntu Mono"/>
              </a:rPr>
              <a:t> prev</a:t>
            </a:r>
            <a:endParaRPr sz="1200">
              <a:latin typeface="Ubuntu Mono"/>
              <a:ea typeface="Ubuntu Mono"/>
              <a:cs typeface="Ubuntu Mono"/>
              <a:sym typeface="Ubuntu Mono"/>
            </a:endParaRPr>
          </a:p>
        </p:txBody>
      </p:sp>
      <p:sp>
        <p:nvSpPr>
          <p:cNvPr id="730" name="Google Shape;730;p79"/>
          <p:cNvSpPr/>
          <p:nvPr/>
        </p:nvSpPr>
        <p:spPr>
          <a:xfrm>
            <a:off x="7096064" y="2057002"/>
            <a:ext cx="516000" cy="429300"/>
          </a:xfrm>
          <a:prstGeom prst="rect">
            <a:avLst/>
          </a:prstGeom>
          <a:solidFill>
            <a:srgbClr val="B7B7B7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31" name="Google Shape;731;p79"/>
          <p:cNvSpPr/>
          <p:nvPr/>
        </p:nvSpPr>
        <p:spPr>
          <a:xfrm>
            <a:off x="6578414" y="2057002"/>
            <a:ext cx="516000" cy="4293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732" name="Google Shape;732;p79"/>
          <p:cNvCxnSpPr/>
          <p:nvPr/>
        </p:nvCxnSpPr>
        <p:spPr>
          <a:xfrm rot="10800000">
            <a:off x="5912488" y="2142150"/>
            <a:ext cx="858300" cy="0"/>
          </a:xfrm>
          <a:prstGeom prst="straightConnector1">
            <a:avLst/>
          </a:prstGeom>
          <a:noFill/>
          <a:ln cap="flat" cmpd="sng" w="19050">
            <a:solidFill>
              <a:srgbClr val="B7B7B7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733" name="Google Shape;733;p79"/>
          <p:cNvCxnSpPr/>
          <p:nvPr/>
        </p:nvCxnSpPr>
        <p:spPr>
          <a:xfrm>
            <a:off x="5692663" y="2354113"/>
            <a:ext cx="884100" cy="0"/>
          </a:xfrm>
          <a:prstGeom prst="straightConnector1">
            <a:avLst/>
          </a:prstGeom>
          <a:noFill/>
          <a:ln cap="flat" cmpd="sng" w="19050">
            <a:solidFill>
              <a:srgbClr val="666666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734" name="Google Shape;734;p79"/>
          <p:cNvSpPr txBox="1"/>
          <p:nvPr/>
        </p:nvSpPr>
        <p:spPr>
          <a:xfrm>
            <a:off x="7094402" y="2399298"/>
            <a:ext cx="660600" cy="148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Ubuntu Mono"/>
                <a:ea typeface="Ubuntu Mono"/>
                <a:cs typeface="Ubuntu Mono"/>
                <a:sym typeface="Ubuntu Mono"/>
              </a:rPr>
              <a:t> next</a:t>
            </a:r>
            <a:endParaRPr sz="1200">
              <a:latin typeface="Ubuntu Mono"/>
              <a:ea typeface="Ubuntu Mono"/>
              <a:cs typeface="Ubuntu Mono"/>
              <a:sym typeface="Ubuntu Mono"/>
            </a:endParaRPr>
          </a:p>
        </p:txBody>
      </p:sp>
      <p:sp>
        <p:nvSpPr>
          <p:cNvPr id="735" name="Google Shape;735;p79"/>
          <p:cNvSpPr txBox="1"/>
          <p:nvPr/>
        </p:nvSpPr>
        <p:spPr>
          <a:xfrm>
            <a:off x="6475073" y="2399298"/>
            <a:ext cx="660600" cy="148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Ubuntu Mono"/>
                <a:ea typeface="Ubuntu Mono"/>
                <a:cs typeface="Ubuntu Mono"/>
                <a:sym typeface="Ubuntu Mono"/>
              </a:rPr>
              <a:t> prev</a:t>
            </a:r>
            <a:endParaRPr sz="1200">
              <a:latin typeface="Ubuntu Mono"/>
              <a:ea typeface="Ubuntu Mono"/>
              <a:cs typeface="Ubuntu Mono"/>
              <a:sym typeface="Ubuntu Mono"/>
            </a:endParaRPr>
          </a:p>
        </p:txBody>
      </p:sp>
      <p:cxnSp>
        <p:nvCxnSpPr>
          <p:cNvPr id="736" name="Google Shape;736;p79"/>
          <p:cNvCxnSpPr/>
          <p:nvPr/>
        </p:nvCxnSpPr>
        <p:spPr>
          <a:xfrm rot="10800000">
            <a:off x="7098838" y="2742625"/>
            <a:ext cx="4500" cy="225000"/>
          </a:xfrm>
          <a:prstGeom prst="straightConnector1">
            <a:avLst/>
          </a:prstGeom>
          <a:noFill/>
          <a:ln cap="flat" cmpd="sng" w="19050">
            <a:solidFill>
              <a:srgbClr val="666666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737" name="Google Shape;737;p79"/>
          <p:cNvSpPr txBox="1"/>
          <p:nvPr/>
        </p:nvSpPr>
        <p:spPr>
          <a:xfrm>
            <a:off x="6770781" y="2898377"/>
            <a:ext cx="660600" cy="148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Ubuntu Mono"/>
                <a:ea typeface="Ubuntu Mono"/>
                <a:cs typeface="Ubuntu Mono"/>
                <a:sym typeface="Ubuntu Mono"/>
              </a:rPr>
              <a:t> tail</a:t>
            </a:r>
            <a:endParaRPr sz="1200">
              <a:latin typeface="Ubuntu Mono"/>
              <a:ea typeface="Ubuntu Mono"/>
              <a:cs typeface="Ubuntu Mono"/>
              <a:sym typeface="Ubuntu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latin typeface="Ubuntu Mono"/>
              <a:ea typeface="Ubuntu Mono"/>
              <a:cs typeface="Ubuntu Mono"/>
              <a:sym typeface="Ubuntu Mono"/>
            </a:endParaRPr>
          </a:p>
        </p:txBody>
      </p:sp>
      <p:cxnSp>
        <p:nvCxnSpPr>
          <p:cNvPr id="738" name="Google Shape;738;p79"/>
          <p:cNvCxnSpPr/>
          <p:nvPr/>
        </p:nvCxnSpPr>
        <p:spPr>
          <a:xfrm>
            <a:off x="7096084" y="2063518"/>
            <a:ext cx="519300" cy="428100"/>
          </a:xfrm>
          <a:prstGeom prst="straightConnector1">
            <a:avLst/>
          </a:prstGeom>
          <a:noFill/>
          <a:ln cap="flat" cmpd="sng" w="19050">
            <a:solidFill>
              <a:srgbClr val="666666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739" name="Google Shape;739;p79"/>
          <p:cNvSpPr txBox="1"/>
          <p:nvPr/>
        </p:nvSpPr>
        <p:spPr>
          <a:xfrm>
            <a:off x="1474475" y="3664475"/>
            <a:ext cx="60960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Technically, both `list_begin`  and `list_end` will give you the tail for the empty Pintos list</a:t>
            </a:r>
            <a:endParaRPr sz="1000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cxnSp>
        <p:nvCxnSpPr>
          <p:cNvPr id="740" name="Google Shape;740;p79"/>
          <p:cNvCxnSpPr/>
          <p:nvPr/>
        </p:nvCxnSpPr>
        <p:spPr>
          <a:xfrm rot="10800000">
            <a:off x="3687313" y="2754150"/>
            <a:ext cx="4500" cy="225000"/>
          </a:xfrm>
          <a:prstGeom prst="straightConnector1">
            <a:avLst/>
          </a:prstGeom>
          <a:noFill/>
          <a:ln cap="flat" cmpd="sng" w="19050">
            <a:solidFill>
              <a:srgbClr val="666666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741" name="Google Shape;741;p79"/>
          <p:cNvSpPr txBox="1"/>
          <p:nvPr/>
        </p:nvSpPr>
        <p:spPr>
          <a:xfrm>
            <a:off x="3135751" y="2909900"/>
            <a:ext cx="1140000" cy="148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Ubuntu Mono"/>
                <a:ea typeface="Ubuntu Mono"/>
                <a:cs typeface="Ubuntu Mono"/>
                <a:sym typeface="Ubuntu Mono"/>
              </a:rPr>
              <a:t> list_begin</a:t>
            </a:r>
            <a:endParaRPr sz="1200">
              <a:latin typeface="Ubuntu Mono"/>
              <a:ea typeface="Ubuntu Mono"/>
              <a:cs typeface="Ubuntu Mono"/>
              <a:sym typeface="Ubuntu Mono"/>
            </a:endParaRPr>
          </a:p>
        </p:txBody>
      </p:sp>
      <p:sp>
        <p:nvSpPr>
          <p:cNvPr id="742" name="Google Shape;742;p79"/>
          <p:cNvSpPr txBox="1"/>
          <p:nvPr/>
        </p:nvSpPr>
        <p:spPr>
          <a:xfrm>
            <a:off x="6576775" y="3031900"/>
            <a:ext cx="1964100" cy="148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Ubuntu Mono"/>
                <a:ea typeface="Ubuntu Mono"/>
                <a:cs typeface="Ubuntu Mono"/>
                <a:sym typeface="Ubuntu Mono"/>
              </a:rPr>
              <a:t>  list_end</a:t>
            </a:r>
            <a:endParaRPr sz="1200">
              <a:latin typeface="Ubuntu Mono"/>
              <a:ea typeface="Ubuntu Mono"/>
              <a:cs typeface="Ubuntu Mono"/>
              <a:sym typeface="Ubuntu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latin typeface="Ubuntu Mono"/>
              <a:ea typeface="Ubuntu Mono"/>
              <a:cs typeface="Ubuntu Mono"/>
              <a:sym typeface="Ubuntu Mono"/>
            </a:endParaRP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46" name="Shape 7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" name="Google Shape;747;p80"/>
          <p:cNvSpPr txBox="1"/>
          <p:nvPr>
            <p:ph type="title"/>
          </p:nvPr>
        </p:nvSpPr>
        <p:spPr>
          <a:xfrm>
            <a:off x="182850" y="114300"/>
            <a:ext cx="8778300" cy="457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Pintos (Doubly) Linked Lists</a:t>
            </a:r>
            <a:endParaRPr/>
          </a:p>
        </p:txBody>
      </p:sp>
      <p:sp>
        <p:nvSpPr>
          <p:cNvPr id="748" name="Google Shape;748;p80"/>
          <p:cNvSpPr txBox="1"/>
          <p:nvPr/>
        </p:nvSpPr>
        <p:spPr>
          <a:xfrm>
            <a:off x="1984936" y="2430623"/>
            <a:ext cx="660600" cy="148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Ubuntu Mono"/>
                <a:ea typeface="Ubuntu Mono"/>
                <a:cs typeface="Ubuntu Mono"/>
                <a:sym typeface="Ubuntu Mono"/>
              </a:rPr>
              <a:t> next</a:t>
            </a:r>
            <a:endParaRPr sz="1200">
              <a:latin typeface="Ubuntu Mono"/>
              <a:ea typeface="Ubuntu Mono"/>
              <a:cs typeface="Ubuntu Mono"/>
              <a:sym typeface="Ubuntu Mono"/>
            </a:endParaRPr>
          </a:p>
        </p:txBody>
      </p:sp>
      <p:sp>
        <p:nvSpPr>
          <p:cNvPr id="749" name="Google Shape;749;p80"/>
          <p:cNvSpPr/>
          <p:nvPr/>
        </p:nvSpPr>
        <p:spPr>
          <a:xfrm>
            <a:off x="1984942" y="2087739"/>
            <a:ext cx="516000" cy="4293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50" name="Google Shape;750;p80"/>
          <p:cNvSpPr/>
          <p:nvPr/>
        </p:nvSpPr>
        <p:spPr>
          <a:xfrm>
            <a:off x="1474463" y="2087739"/>
            <a:ext cx="516000" cy="429300"/>
          </a:xfrm>
          <a:prstGeom prst="rect">
            <a:avLst/>
          </a:prstGeom>
          <a:solidFill>
            <a:srgbClr val="B7B7B7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51" name="Google Shape;751;p80"/>
          <p:cNvSpPr txBox="1"/>
          <p:nvPr/>
        </p:nvSpPr>
        <p:spPr>
          <a:xfrm>
            <a:off x="1388981" y="2434277"/>
            <a:ext cx="660600" cy="148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Ubuntu Mono"/>
                <a:ea typeface="Ubuntu Mono"/>
                <a:cs typeface="Ubuntu Mono"/>
                <a:sym typeface="Ubuntu Mono"/>
              </a:rPr>
              <a:t> prev</a:t>
            </a:r>
            <a:endParaRPr sz="1200">
              <a:latin typeface="Ubuntu Mono"/>
              <a:ea typeface="Ubuntu Mono"/>
              <a:cs typeface="Ubuntu Mono"/>
              <a:sym typeface="Ubuntu Mono"/>
            </a:endParaRPr>
          </a:p>
        </p:txBody>
      </p:sp>
      <p:sp>
        <p:nvSpPr>
          <p:cNvPr id="752" name="Google Shape;752;p80"/>
          <p:cNvSpPr/>
          <p:nvPr/>
        </p:nvSpPr>
        <p:spPr>
          <a:xfrm>
            <a:off x="3684514" y="2062914"/>
            <a:ext cx="516000" cy="429300"/>
          </a:xfrm>
          <a:prstGeom prst="rect">
            <a:avLst/>
          </a:prstGeom>
          <a:solidFill>
            <a:schemeClr val="lt1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53" name="Google Shape;753;p80"/>
          <p:cNvSpPr/>
          <p:nvPr/>
        </p:nvSpPr>
        <p:spPr>
          <a:xfrm>
            <a:off x="3166864" y="2062914"/>
            <a:ext cx="516000" cy="4293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754" name="Google Shape;754;p80"/>
          <p:cNvCxnSpPr/>
          <p:nvPr/>
        </p:nvCxnSpPr>
        <p:spPr>
          <a:xfrm rot="10800000">
            <a:off x="2500938" y="2148063"/>
            <a:ext cx="858300" cy="0"/>
          </a:xfrm>
          <a:prstGeom prst="straightConnector1">
            <a:avLst/>
          </a:prstGeom>
          <a:noFill/>
          <a:ln cap="flat" cmpd="sng" w="19050">
            <a:solidFill>
              <a:srgbClr val="B7B7B7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755" name="Google Shape;755;p80"/>
          <p:cNvCxnSpPr/>
          <p:nvPr/>
        </p:nvCxnSpPr>
        <p:spPr>
          <a:xfrm>
            <a:off x="2281113" y="2360025"/>
            <a:ext cx="884100" cy="0"/>
          </a:xfrm>
          <a:prstGeom prst="straightConnector1">
            <a:avLst/>
          </a:prstGeom>
          <a:noFill/>
          <a:ln cap="flat" cmpd="sng" w="19050">
            <a:solidFill>
              <a:srgbClr val="666666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756" name="Google Shape;756;p80"/>
          <p:cNvSpPr txBox="1"/>
          <p:nvPr/>
        </p:nvSpPr>
        <p:spPr>
          <a:xfrm>
            <a:off x="3682852" y="2405210"/>
            <a:ext cx="660600" cy="148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Ubuntu Mono"/>
                <a:ea typeface="Ubuntu Mono"/>
                <a:cs typeface="Ubuntu Mono"/>
                <a:sym typeface="Ubuntu Mono"/>
              </a:rPr>
              <a:t> next</a:t>
            </a:r>
            <a:endParaRPr sz="1200">
              <a:latin typeface="Ubuntu Mono"/>
              <a:ea typeface="Ubuntu Mono"/>
              <a:cs typeface="Ubuntu Mono"/>
              <a:sym typeface="Ubuntu Mono"/>
            </a:endParaRPr>
          </a:p>
        </p:txBody>
      </p:sp>
      <p:sp>
        <p:nvSpPr>
          <p:cNvPr id="757" name="Google Shape;757;p80"/>
          <p:cNvSpPr txBox="1"/>
          <p:nvPr/>
        </p:nvSpPr>
        <p:spPr>
          <a:xfrm>
            <a:off x="3063523" y="2405210"/>
            <a:ext cx="660600" cy="148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Ubuntu Mono"/>
                <a:ea typeface="Ubuntu Mono"/>
                <a:cs typeface="Ubuntu Mono"/>
                <a:sym typeface="Ubuntu Mono"/>
              </a:rPr>
              <a:t> prev</a:t>
            </a:r>
            <a:endParaRPr sz="1200">
              <a:latin typeface="Ubuntu Mono"/>
              <a:ea typeface="Ubuntu Mono"/>
              <a:cs typeface="Ubuntu Mono"/>
              <a:sym typeface="Ubuntu Mono"/>
            </a:endParaRPr>
          </a:p>
        </p:txBody>
      </p:sp>
      <p:cxnSp>
        <p:nvCxnSpPr>
          <p:cNvPr id="758" name="Google Shape;758;p80"/>
          <p:cNvCxnSpPr/>
          <p:nvPr/>
        </p:nvCxnSpPr>
        <p:spPr>
          <a:xfrm>
            <a:off x="1465634" y="2088343"/>
            <a:ext cx="519300" cy="428100"/>
          </a:xfrm>
          <a:prstGeom prst="straightConnector1">
            <a:avLst/>
          </a:prstGeom>
          <a:noFill/>
          <a:ln cap="flat" cmpd="sng" w="19050">
            <a:solidFill>
              <a:srgbClr val="666666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759" name="Google Shape;759;p80"/>
          <p:cNvCxnSpPr/>
          <p:nvPr/>
        </p:nvCxnSpPr>
        <p:spPr>
          <a:xfrm rot="10800000">
            <a:off x="1984813" y="2782250"/>
            <a:ext cx="4500" cy="225000"/>
          </a:xfrm>
          <a:prstGeom prst="straightConnector1">
            <a:avLst/>
          </a:prstGeom>
          <a:noFill/>
          <a:ln cap="flat" cmpd="sng" w="19050">
            <a:solidFill>
              <a:srgbClr val="666666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760" name="Google Shape;760;p80"/>
          <p:cNvSpPr txBox="1"/>
          <p:nvPr/>
        </p:nvSpPr>
        <p:spPr>
          <a:xfrm>
            <a:off x="1656756" y="2938002"/>
            <a:ext cx="660600" cy="148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Ubuntu Mono"/>
                <a:ea typeface="Ubuntu Mono"/>
                <a:cs typeface="Ubuntu Mono"/>
                <a:sym typeface="Ubuntu Mono"/>
              </a:rPr>
              <a:t> head</a:t>
            </a:r>
            <a:endParaRPr sz="1200">
              <a:latin typeface="Ubuntu Mono"/>
              <a:ea typeface="Ubuntu Mono"/>
              <a:cs typeface="Ubuntu Mono"/>
              <a:sym typeface="Ubuntu Mono"/>
            </a:endParaRPr>
          </a:p>
        </p:txBody>
      </p:sp>
      <p:sp>
        <p:nvSpPr>
          <p:cNvPr id="761" name="Google Shape;761;p80"/>
          <p:cNvSpPr/>
          <p:nvPr/>
        </p:nvSpPr>
        <p:spPr>
          <a:xfrm>
            <a:off x="5390664" y="2057002"/>
            <a:ext cx="516000" cy="429300"/>
          </a:xfrm>
          <a:prstGeom prst="rect">
            <a:avLst/>
          </a:prstGeom>
          <a:solidFill>
            <a:schemeClr val="lt1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62" name="Google Shape;762;p80"/>
          <p:cNvSpPr/>
          <p:nvPr/>
        </p:nvSpPr>
        <p:spPr>
          <a:xfrm>
            <a:off x="4873014" y="2057002"/>
            <a:ext cx="516000" cy="4293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763" name="Google Shape;763;p80"/>
          <p:cNvCxnSpPr/>
          <p:nvPr/>
        </p:nvCxnSpPr>
        <p:spPr>
          <a:xfrm rot="10800000">
            <a:off x="4207088" y="2142150"/>
            <a:ext cx="858300" cy="0"/>
          </a:xfrm>
          <a:prstGeom prst="straightConnector1">
            <a:avLst/>
          </a:prstGeom>
          <a:noFill/>
          <a:ln cap="flat" cmpd="sng" w="19050">
            <a:solidFill>
              <a:srgbClr val="B7B7B7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764" name="Google Shape;764;p80"/>
          <p:cNvCxnSpPr/>
          <p:nvPr/>
        </p:nvCxnSpPr>
        <p:spPr>
          <a:xfrm>
            <a:off x="3987263" y="2354113"/>
            <a:ext cx="884100" cy="0"/>
          </a:xfrm>
          <a:prstGeom prst="straightConnector1">
            <a:avLst/>
          </a:prstGeom>
          <a:noFill/>
          <a:ln cap="flat" cmpd="sng" w="19050">
            <a:solidFill>
              <a:srgbClr val="666666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765" name="Google Shape;765;p80"/>
          <p:cNvSpPr txBox="1"/>
          <p:nvPr/>
        </p:nvSpPr>
        <p:spPr>
          <a:xfrm>
            <a:off x="5389002" y="2399298"/>
            <a:ext cx="660600" cy="148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Ubuntu Mono"/>
                <a:ea typeface="Ubuntu Mono"/>
                <a:cs typeface="Ubuntu Mono"/>
                <a:sym typeface="Ubuntu Mono"/>
              </a:rPr>
              <a:t> next</a:t>
            </a:r>
            <a:endParaRPr sz="1200">
              <a:latin typeface="Ubuntu Mono"/>
              <a:ea typeface="Ubuntu Mono"/>
              <a:cs typeface="Ubuntu Mono"/>
              <a:sym typeface="Ubuntu Mono"/>
            </a:endParaRPr>
          </a:p>
        </p:txBody>
      </p:sp>
      <p:sp>
        <p:nvSpPr>
          <p:cNvPr id="766" name="Google Shape;766;p80"/>
          <p:cNvSpPr txBox="1"/>
          <p:nvPr/>
        </p:nvSpPr>
        <p:spPr>
          <a:xfrm>
            <a:off x="4769673" y="2399298"/>
            <a:ext cx="660600" cy="148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Ubuntu Mono"/>
                <a:ea typeface="Ubuntu Mono"/>
                <a:cs typeface="Ubuntu Mono"/>
                <a:sym typeface="Ubuntu Mono"/>
              </a:rPr>
              <a:t> prev</a:t>
            </a:r>
            <a:endParaRPr sz="1200">
              <a:latin typeface="Ubuntu Mono"/>
              <a:ea typeface="Ubuntu Mono"/>
              <a:cs typeface="Ubuntu Mono"/>
              <a:sym typeface="Ubuntu Mono"/>
            </a:endParaRPr>
          </a:p>
        </p:txBody>
      </p:sp>
      <p:sp>
        <p:nvSpPr>
          <p:cNvPr id="767" name="Google Shape;767;p80"/>
          <p:cNvSpPr/>
          <p:nvPr/>
        </p:nvSpPr>
        <p:spPr>
          <a:xfrm>
            <a:off x="7096064" y="2057002"/>
            <a:ext cx="516000" cy="429300"/>
          </a:xfrm>
          <a:prstGeom prst="rect">
            <a:avLst/>
          </a:prstGeom>
          <a:solidFill>
            <a:srgbClr val="B7B7B7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68" name="Google Shape;768;p80"/>
          <p:cNvSpPr/>
          <p:nvPr/>
        </p:nvSpPr>
        <p:spPr>
          <a:xfrm>
            <a:off x="6578414" y="2057002"/>
            <a:ext cx="516000" cy="4293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769" name="Google Shape;769;p80"/>
          <p:cNvCxnSpPr/>
          <p:nvPr/>
        </p:nvCxnSpPr>
        <p:spPr>
          <a:xfrm rot="10800000">
            <a:off x="5912488" y="2142150"/>
            <a:ext cx="858300" cy="0"/>
          </a:xfrm>
          <a:prstGeom prst="straightConnector1">
            <a:avLst/>
          </a:prstGeom>
          <a:noFill/>
          <a:ln cap="flat" cmpd="sng" w="19050">
            <a:solidFill>
              <a:srgbClr val="B7B7B7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770" name="Google Shape;770;p80"/>
          <p:cNvCxnSpPr/>
          <p:nvPr/>
        </p:nvCxnSpPr>
        <p:spPr>
          <a:xfrm>
            <a:off x="5692663" y="2354113"/>
            <a:ext cx="884100" cy="0"/>
          </a:xfrm>
          <a:prstGeom prst="straightConnector1">
            <a:avLst/>
          </a:prstGeom>
          <a:noFill/>
          <a:ln cap="flat" cmpd="sng" w="19050">
            <a:solidFill>
              <a:srgbClr val="666666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771" name="Google Shape;771;p80"/>
          <p:cNvSpPr txBox="1"/>
          <p:nvPr/>
        </p:nvSpPr>
        <p:spPr>
          <a:xfrm>
            <a:off x="7094402" y="2399298"/>
            <a:ext cx="660600" cy="148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Ubuntu Mono"/>
                <a:ea typeface="Ubuntu Mono"/>
                <a:cs typeface="Ubuntu Mono"/>
                <a:sym typeface="Ubuntu Mono"/>
              </a:rPr>
              <a:t> next</a:t>
            </a:r>
            <a:endParaRPr sz="1200">
              <a:latin typeface="Ubuntu Mono"/>
              <a:ea typeface="Ubuntu Mono"/>
              <a:cs typeface="Ubuntu Mono"/>
              <a:sym typeface="Ubuntu Mono"/>
            </a:endParaRPr>
          </a:p>
        </p:txBody>
      </p:sp>
      <p:sp>
        <p:nvSpPr>
          <p:cNvPr id="772" name="Google Shape;772;p80"/>
          <p:cNvSpPr txBox="1"/>
          <p:nvPr/>
        </p:nvSpPr>
        <p:spPr>
          <a:xfrm>
            <a:off x="6475073" y="2399298"/>
            <a:ext cx="660600" cy="148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Ubuntu Mono"/>
                <a:ea typeface="Ubuntu Mono"/>
                <a:cs typeface="Ubuntu Mono"/>
                <a:sym typeface="Ubuntu Mono"/>
              </a:rPr>
              <a:t> prev</a:t>
            </a:r>
            <a:endParaRPr sz="1200">
              <a:latin typeface="Ubuntu Mono"/>
              <a:ea typeface="Ubuntu Mono"/>
              <a:cs typeface="Ubuntu Mono"/>
              <a:sym typeface="Ubuntu Mono"/>
            </a:endParaRPr>
          </a:p>
        </p:txBody>
      </p:sp>
      <p:cxnSp>
        <p:nvCxnSpPr>
          <p:cNvPr id="773" name="Google Shape;773;p80"/>
          <p:cNvCxnSpPr/>
          <p:nvPr/>
        </p:nvCxnSpPr>
        <p:spPr>
          <a:xfrm rot="10800000">
            <a:off x="7098838" y="2742625"/>
            <a:ext cx="4500" cy="225000"/>
          </a:xfrm>
          <a:prstGeom prst="straightConnector1">
            <a:avLst/>
          </a:prstGeom>
          <a:noFill/>
          <a:ln cap="flat" cmpd="sng" w="19050">
            <a:solidFill>
              <a:srgbClr val="666666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774" name="Google Shape;774;p80"/>
          <p:cNvSpPr txBox="1"/>
          <p:nvPr/>
        </p:nvSpPr>
        <p:spPr>
          <a:xfrm>
            <a:off x="6770781" y="2898377"/>
            <a:ext cx="660600" cy="148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Ubuntu Mono"/>
                <a:ea typeface="Ubuntu Mono"/>
                <a:cs typeface="Ubuntu Mono"/>
                <a:sym typeface="Ubuntu Mono"/>
              </a:rPr>
              <a:t> tail</a:t>
            </a:r>
            <a:endParaRPr sz="1200">
              <a:latin typeface="Ubuntu Mono"/>
              <a:ea typeface="Ubuntu Mono"/>
              <a:cs typeface="Ubuntu Mono"/>
              <a:sym typeface="Ubuntu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latin typeface="Ubuntu Mono"/>
              <a:ea typeface="Ubuntu Mono"/>
              <a:cs typeface="Ubuntu Mono"/>
              <a:sym typeface="Ubuntu Mono"/>
            </a:endParaRPr>
          </a:p>
        </p:txBody>
      </p:sp>
      <p:cxnSp>
        <p:nvCxnSpPr>
          <p:cNvPr id="775" name="Google Shape;775;p80"/>
          <p:cNvCxnSpPr/>
          <p:nvPr/>
        </p:nvCxnSpPr>
        <p:spPr>
          <a:xfrm>
            <a:off x="7096084" y="2063518"/>
            <a:ext cx="519300" cy="428100"/>
          </a:xfrm>
          <a:prstGeom prst="straightConnector1">
            <a:avLst/>
          </a:prstGeom>
          <a:noFill/>
          <a:ln cap="flat" cmpd="sng" w="19050">
            <a:solidFill>
              <a:srgbClr val="666666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776" name="Google Shape;776;p80"/>
          <p:cNvSpPr txBox="1"/>
          <p:nvPr/>
        </p:nvSpPr>
        <p:spPr>
          <a:xfrm>
            <a:off x="1474475" y="3664475"/>
            <a:ext cx="60960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Technically, both `list_begin`  and `list_end` will give you the tail for the empty Pintos list</a:t>
            </a:r>
            <a:endParaRPr sz="1000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Anyway, how is this useful?</a:t>
            </a:r>
            <a:endParaRPr sz="1000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cxnSp>
        <p:nvCxnSpPr>
          <p:cNvPr id="777" name="Google Shape;777;p80"/>
          <p:cNvCxnSpPr/>
          <p:nvPr/>
        </p:nvCxnSpPr>
        <p:spPr>
          <a:xfrm rot="10800000">
            <a:off x="3687313" y="2754150"/>
            <a:ext cx="4500" cy="225000"/>
          </a:xfrm>
          <a:prstGeom prst="straightConnector1">
            <a:avLst/>
          </a:prstGeom>
          <a:noFill/>
          <a:ln cap="flat" cmpd="sng" w="19050">
            <a:solidFill>
              <a:srgbClr val="666666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778" name="Google Shape;778;p80"/>
          <p:cNvSpPr txBox="1"/>
          <p:nvPr/>
        </p:nvSpPr>
        <p:spPr>
          <a:xfrm>
            <a:off x="3135751" y="2909900"/>
            <a:ext cx="1140000" cy="148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Ubuntu Mono"/>
                <a:ea typeface="Ubuntu Mono"/>
                <a:cs typeface="Ubuntu Mono"/>
                <a:sym typeface="Ubuntu Mono"/>
              </a:rPr>
              <a:t> list_begin</a:t>
            </a:r>
            <a:endParaRPr sz="1200">
              <a:latin typeface="Ubuntu Mono"/>
              <a:ea typeface="Ubuntu Mono"/>
              <a:cs typeface="Ubuntu Mono"/>
              <a:sym typeface="Ubuntu Mono"/>
            </a:endParaRPr>
          </a:p>
        </p:txBody>
      </p:sp>
      <p:sp>
        <p:nvSpPr>
          <p:cNvPr id="779" name="Google Shape;779;p80"/>
          <p:cNvSpPr txBox="1"/>
          <p:nvPr/>
        </p:nvSpPr>
        <p:spPr>
          <a:xfrm>
            <a:off x="6576775" y="3031900"/>
            <a:ext cx="1964100" cy="148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Ubuntu Mono"/>
                <a:ea typeface="Ubuntu Mono"/>
                <a:cs typeface="Ubuntu Mono"/>
                <a:sym typeface="Ubuntu Mono"/>
              </a:rPr>
              <a:t>  list_end</a:t>
            </a:r>
            <a:endParaRPr sz="1200">
              <a:latin typeface="Ubuntu Mono"/>
              <a:ea typeface="Ubuntu Mono"/>
              <a:cs typeface="Ubuntu Mono"/>
              <a:sym typeface="Ubuntu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latin typeface="Ubuntu Mono"/>
              <a:ea typeface="Ubuntu Mono"/>
              <a:cs typeface="Ubuntu Mono"/>
              <a:sym typeface="Ubuntu Mono"/>
            </a:endParaRP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83" name="Shape 7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4" name="Google Shape;784;p81"/>
          <p:cNvSpPr txBox="1"/>
          <p:nvPr>
            <p:ph type="title"/>
          </p:nvPr>
        </p:nvSpPr>
        <p:spPr>
          <a:xfrm>
            <a:off x="182850" y="114300"/>
            <a:ext cx="8778300" cy="457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Pintos (Doubly) Linked Lists</a:t>
            </a:r>
            <a:endParaRPr/>
          </a:p>
        </p:txBody>
      </p:sp>
      <p:sp>
        <p:nvSpPr>
          <p:cNvPr id="785" name="Google Shape;785;p81"/>
          <p:cNvSpPr txBox="1"/>
          <p:nvPr/>
        </p:nvSpPr>
        <p:spPr>
          <a:xfrm>
            <a:off x="1984936" y="2430623"/>
            <a:ext cx="660600" cy="148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Ubuntu Mono"/>
                <a:ea typeface="Ubuntu Mono"/>
                <a:cs typeface="Ubuntu Mono"/>
                <a:sym typeface="Ubuntu Mono"/>
              </a:rPr>
              <a:t> next</a:t>
            </a:r>
            <a:endParaRPr sz="1200">
              <a:latin typeface="Ubuntu Mono"/>
              <a:ea typeface="Ubuntu Mono"/>
              <a:cs typeface="Ubuntu Mono"/>
              <a:sym typeface="Ubuntu Mono"/>
            </a:endParaRPr>
          </a:p>
        </p:txBody>
      </p:sp>
      <p:sp>
        <p:nvSpPr>
          <p:cNvPr id="786" name="Google Shape;786;p81"/>
          <p:cNvSpPr/>
          <p:nvPr/>
        </p:nvSpPr>
        <p:spPr>
          <a:xfrm>
            <a:off x="1984942" y="2087739"/>
            <a:ext cx="516000" cy="4293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87" name="Google Shape;787;p81"/>
          <p:cNvSpPr/>
          <p:nvPr/>
        </p:nvSpPr>
        <p:spPr>
          <a:xfrm>
            <a:off x="1474463" y="2087739"/>
            <a:ext cx="516000" cy="429300"/>
          </a:xfrm>
          <a:prstGeom prst="rect">
            <a:avLst/>
          </a:prstGeom>
          <a:solidFill>
            <a:srgbClr val="B7B7B7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88" name="Google Shape;788;p81"/>
          <p:cNvSpPr txBox="1"/>
          <p:nvPr/>
        </p:nvSpPr>
        <p:spPr>
          <a:xfrm>
            <a:off x="1388981" y="2434277"/>
            <a:ext cx="660600" cy="148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Ubuntu Mono"/>
                <a:ea typeface="Ubuntu Mono"/>
                <a:cs typeface="Ubuntu Mono"/>
                <a:sym typeface="Ubuntu Mono"/>
              </a:rPr>
              <a:t> prev</a:t>
            </a:r>
            <a:endParaRPr sz="1200">
              <a:latin typeface="Ubuntu Mono"/>
              <a:ea typeface="Ubuntu Mono"/>
              <a:cs typeface="Ubuntu Mono"/>
              <a:sym typeface="Ubuntu Mono"/>
            </a:endParaRPr>
          </a:p>
        </p:txBody>
      </p:sp>
      <p:sp>
        <p:nvSpPr>
          <p:cNvPr id="789" name="Google Shape;789;p81"/>
          <p:cNvSpPr/>
          <p:nvPr/>
        </p:nvSpPr>
        <p:spPr>
          <a:xfrm>
            <a:off x="3684514" y="2062914"/>
            <a:ext cx="516000" cy="429300"/>
          </a:xfrm>
          <a:prstGeom prst="rect">
            <a:avLst/>
          </a:prstGeom>
          <a:solidFill>
            <a:schemeClr val="lt1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90" name="Google Shape;790;p81"/>
          <p:cNvSpPr/>
          <p:nvPr/>
        </p:nvSpPr>
        <p:spPr>
          <a:xfrm>
            <a:off x="3166864" y="2062914"/>
            <a:ext cx="516000" cy="4293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791" name="Google Shape;791;p81"/>
          <p:cNvCxnSpPr/>
          <p:nvPr/>
        </p:nvCxnSpPr>
        <p:spPr>
          <a:xfrm rot="10800000">
            <a:off x="2500938" y="2148063"/>
            <a:ext cx="858300" cy="0"/>
          </a:xfrm>
          <a:prstGeom prst="straightConnector1">
            <a:avLst/>
          </a:prstGeom>
          <a:noFill/>
          <a:ln cap="flat" cmpd="sng" w="19050">
            <a:solidFill>
              <a:srgbClr val="B7B7B7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792" name="Google Shape;792;p81"/>
          <p:cNvCxnSpPr/>
          <p:nvPr/>
        </p:nvCxnSpPr>
        <p:spPr>
          <a:xfrm>
            <a:off x="2281113" y="2360025"/>
            <a:ext cx="884100" cy="0"/>
          </a:xfrm>
          <a:prstGeom prst="straightConnector1">
            <a:avLst/>
          </a:prstGeom>
          <a:noFill/>
          <a:ln cap="flat" cmpd="sng" w="19050">
            <a:solidFill>
              <a:srgbClr val="666666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793" name="Google Shape;793;p81"/>
          <p:cNvSpPr txBox="1"/>
          <p:nvPr/>
        </p:nvSpPr>
        <p:spPr>
          <a:xfrm>
            <a:off x="3682852" y="2405210"/>
            <a:ext cx="660600" cy="148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Ubuntu Mono"/>
                <a:ea typeface="Ubuntu Mono"/>
                <a:cs typeface="Ubuntu Mono"/>
                <a:sym typeface="Ubuntu Mono"/>
              </a:rPr>
              <a:t> next</a:t>
            </a:r>
            <a:endParaRPr sz="1200">
              <a:latin typeface="Ubuntu Mono"/>
              <a:ea typeface="Ubuntu Mono"/>
              <a:cs typeface="Ubuntu Mono"/>
              <a:sym typeface="Ubuntu Mono"/>
            </a:endParaRPr>
          </a:p>
        </p:txBody>
      </p:sp>
      <p:sp>
        <p:nvSpPr>
          <p:cNvPr id="794" name="Google Shape;794;p81"/>
          <p:cNvSpPr txBox="1"/>
          <p:nvPr/>
        </p:nvSpPr>
        <p:spPr>
          <a:xfrm>
            <a:off x="3063523" y="2405210"/>
            <a:ext cx="660600" cy="148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Ubuntu Mono"/>
                <a:ea typeface="Ubuntu Mono"/>
                <a:cs typeface="Ubuntu Mono"/>
                <a:sym typeface="Ubuntu Mono"/>
              </a:rPr>
              <a:t> prev</a:t>
            </a:r>
            <a:endParaRPr sz="1200">
              <a:latin typeface="Ubuntu Mono"/>
              <a:ea typeface="Ubuntu Mono"/>
              <a:cs typeface="Ubuntu Mono"/>
              <a:sym typeface="Ubuntu Mono"/>
            </a:endParaRPr>
          </a:p>
        </p:txBody>
      </p:sp>
      <p:cxnSp>
        <p:nvCxnSpPr>
          <p:cNvPr id="795" name="Google Shape;795;p81"/>
          <p:cNvCxnSpPr/>
          <p:nvPr/>
        </p:nvCxnSpPr>
        <p:spPr>
          <a:xfrm>
            <a:off x="1465634" y="2088343"/>
            <a:ext cx="519300" cy="428100"/>
          </a:xfrm>
          <a:prstGeom prst="straightConnector1">
            <a:avLst/>
          </a:prstGeom>
          <a:noFill/>
          <a:ln cap="flat" cmpd="sng" w="19050">
            <a:solidFill>
              <a:srgbClr val="666666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796" name="Google Shape;796;p81"/>
          <p:cNvCxnSpPr/>
          <p:nvPr/>
        </p:nvCxnSpPr>
        <p:spPr>
          <a:xfrm rot="10800000">
            <a:off x="1984813" y="2782250"/>
            <a:ext cx="4500" cy="225000"/>
          </a:xfrm>
          <a:prstGeom prst="straightConnector1">
            <a:avLst/>
          </a:prstGeom>
          <a:noFill/>
          <a:ln cap="flat" cmpd="sng" w="19050">
            <a:solidFill>
              <a:srgbClr val="666666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797" name="Google Shape;797;p81"/>
          <p:cNvSpPr txBox="1"/>
          <p:nvPr/>
        </p:nvSpPr>
        <p:spPr>
          <a:xfrm>
            <a:off x="1656756" y="2938002"/>
            <a:ext cx="660600" cy="148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Ubuntu Mono"/>
                <a:ea typeface="Ubuntu Mono"/>
                <a:cs typeface="Ubuntu Mono"/>
                <a:sym typeface="Ubuntu Mono"/>
              </a:rPr>
              <a:t> head</a:t>
            </a:r>
            <a:endParaRPr sz="1200">
              <a:latin typeface="Ubuntu Mono"/>
              <a:ea typeface="Ubuntu Mono"/>
              <a:cs typeface="Ubuntu Mono"/>
              <a:sym typeface="Ubuntu Mono"/>
            </a:endParaRPr>
          </a:p>
        </p:txBody>
      </p:sp>
      <p:sp>
        <p:nvSpPr>
          <p:cNvPr id="798" name="Google Shape;798;p81"/>
          <p:cNvSpPr/>
          <p:nvPr/>
        </p:nvSpPr>
        <p:spPr>
          <a:xfrm>
            <a:off x="5390664" y="2057002"/>
            <a:ext cx="516000" cy="429300"/>
          </a:xfrm>
          <a:prstGeom prst="rect">
            <a:avLst/>
          </a:prstGeom>
          <a:solidFill>
            <a:schemeClr val="lt1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99" name="Google Shape;799;p81"/>
          <p:cNvSpPr/>
          <p:nvPr/>
        </p:nvSpPr>
        <p:spPr>
          <a:xfrm>
            <a:off x="4873014" y="2057002"/>
            <a:ext cx="516000" cy="4293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800" name="Google Shape;800;p81"/>
          <p:cNvCxnSpPr/>
          <p:nvPr/>
        </p:nvCxnSpPr>
        <p:spPr>
          <a:xfrm rot="10800000">
            <a:off x="4207088" y="2142150"/>
            <a:ext cx="858300" cy="0"/>
          </a:xfrm>
          <a:prstGeom prst="straightConnector1">
            <a:avLst/>
          </a:prstGeom>
          <a:noFill/>
          <a:ln cap="flat" cmpd="sng" w="19050">
            <a:solidFill>
              <a:srgbClr val="B7B7B7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801" name="Google Shape;801;p81"/>
          <p:cNvCxnSpPr/>
          <p:nvPr/>
        </p:nvCxnSpPr>
        <p:spPr>
          <a:xfrm>
            <a:off x="3987263" y="2354113"/>
            <a:ext cx="884100" cy="0"/>
          </a:xfrm>
          <a:prstGeom prst="straightConnector1">
            <a:avLst/>
          </a:prstGeom>
          <a:noFill/>
          <a:ln cap="flat" cmpd="sng" w="19050">
            <a:solidFill>
              <a:srgbClr val="666666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802" name="Google Shape;802;p81"/>
          <p:cNvSpPr txBox="1"/>
          <p:nvPr/>
        </p:nvSpPr>
        <p:spPr>
          <a:xfrm>
            <a:off x="5389002" y="2399298"/>
            <a:ext cx="660600" cy="148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Ubuntu Mono"/>
                <a:ea typeface="Ubuntu Mono"/>
                <a:cs typeface="Ubuntu Mono"/>
                <a:sym typeface="Ubuntu Mono"/>
              </a:rPr>
              <a:t> next</a:t>
            </a:r>
            <a:endParaRPr sz="1200">
              <a:latin typeface="Ubuntu Mono"/>
              <a:ea typeface="Ubuntu Mono"/>
              <a:cs typeface="Ubuntu Mono"/>
              <a:sym typeface="Ubuntu Mono"/>
            </a:endParaRPr>
          </a:p>
        </p:txBody>
      </p:sp>
      <p:sp>
        <p:nvSpPr>
          <p:cNvPr id="803" name="Google Shape;803;p81"/>
          <p:cNvSpPr txBox="1"/>
          <p:nvPr/>
        </p:nvSpPr>
        <p:spPr>
          <a:xfrm>
            <a:off x="4769673" y="2399298"/>
            <a:ext cx="660600" cy="148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Ubuntu Mono"/>
                <a:ea typeface="Ubuntu Mono"/>
                <a:cs typeface="Ubuntu Mono"/>
                <a:sym typeface="Ubuntu Mono"/>
              </a:rPr>
              <a:t> prev</a:t>
            </a:r>
            <a:endParaRPr sz="1200">
              <a:latin typeface="Ubuntu Mono"/>
              <a:ea typeface="Ubuntu Mono"/>
              <a:cs typeface="Ubuntu Mono"/>
              <a:sym typeface="Ubuntu Mono"/>
            </a:endParaRPr>
          </a:p>
        </p:txBody>
      </p:sp>
      <p:sp>
        <p:nvSpPr>
          <p:cNvPr id="804" name="Google Shape;804;p81"/>
          <p:cNvSpPr/>
          <p:nvPr/>
        </p:nvSpPr>
        <p:spPr>
          <a:xfrm>
            <a:off x="7096064" y="2057002"/>
            <a:ext cx="516000" cy="429300"/>
          </a:xfrm>
          <a:prstGeom prst="rect">
            <a:avLst/>
          </a:prstGeom>
          <a:solidFill>
            <a:srgbClr val="B7B7B7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05" name="Google Shape;805;p81"/>
          <p:cNvSpPr/>
          <p:nvPr/>
        </p:nvSpPr>
        <p:spPr>
          <a:xfrm>
            <a:off x="6578414" y="2057002"/>
            <a:ext cx="516000" cy="4293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806" name="Google Shape;806;p81"/>
          <p:cNvCxnSpPr/>
          <p:nvPr/>
        </p:nvCxnSpPr>
        <p:spPr>
          <a:xfrm rot="10800000">
            <a:off x="5912488" y="2142150"/>
            <a:ext cx="858300" cy="0"/>
          </a:xfrm>
          <a:prstGeom prst="straightConnector1">
            <a:avLst/>
          </a:prstGeom>
          <a:noFill/>
          <a:ln cap="flat" cmpd="sng" w="19050">
            <a:solidFill>
              <a:srgbClr val="B7B7B7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807" name="Google Shape;807;p81"/>
          <p:cNvCxnSpPr/>
          <p:nvPr/>
        </p:nvCxnSpPr>
        <p:spPr>
          <a:xfrm>
            <a:off x="5692663" y="2354113"/>
            <a:ext cx="884100" cy="0"/>
          </a:xfrm>
          <a:prstGeom prst="straightConnector1">
            <a:avLst/>
          </a:prstGeom>
          <a:noFill/>
          <a:ln cap="flat" cmpd="sng" w="19050">
            <a:solidFill>
              <a:srgbClr val="666666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808" name="Google Shape;808;p81"/>
          <p:cNvSpPr txBox="1"/>
          <p:nvPr/>
        </p:nvSpPr>
        <p:spPr>
          <a:xfrm>
            <a:off x="7094402" y="2399298"/>
            <a:ext cx="660600" cy="148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Ubuntu Mono"/>
                <a:ea typeface="Ubuntu Mono"/>
                <a:cs typeface="Ubuntu Mono"/>
                <a:sym typeface="Ubuntu Mono"/>
              </a:rPr>
              <a:t> next</a:t>
            </a:r>
            <a:endParaRPr sz="1200">
              <a:latin typeface="Ubuntu Mono"/>
              <a:ea typeface="Ubuntu Mono"/>
              <a:cs typeface="Ubuntu Mono"/>
              <a:sym typeface="Ubuntu Mono"/>
            </a:endParaRPr>
          </a:p>
        </p:txBody>
      </p:sp>
      <p:sp>
        <p:nvSpPr>
          <p:cNvPr id="809" name="Google Shape;809;p81"/>
          <p:cNvSpPr txBox="1"/>
          <p:nvPr/>
        </p:nvSpPr>
        <p:spPr>
          <a:xfrm>
            <a:off x="6475073" y="2399298"/>
            <a:ext cx="660600" cy="148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Ubuntu Mono"/>
                <a:ea typeface="Ubuntu Mono"/>
                <a:cs typeface="Ubuntu Mono"/>
                <a:sym typeface="Ubuntu Mono"/>
              </a:rPr>
              <a:t> prev</a:t>
            </a:r>
            <a:endParaRPr sz="1200">
              <a:latin typeface="Ubuntu Mono"/>
              <a:ea typeface="Ubuntu Mono"/>
              <a:cs typeface="Ubuntu Mono"/>
              <a:sym typeface="Ubuntu Mono"/>
            </a:endParaRPr>
          </a:p>
        </p:txBody>
      </p:sp>
      <p:cxnSp>
        <p:nvCxnSpPr>
          <p:cNvPr id="810" name="Google Shape;810;p81"/>
          <p:cNvCxnSpPr/>
          <p:nvPr/>
        </p:nvCxnSpPr>
        <p:spPr>
          <a:xfrm rot="10800000">
            <a:off x="7098838" y="2742625"/>
            <a:ext cx="4500" cy="225000"/>
          </a:xfrm>
          <a:prstGeom prst="straightConnector1">
            <a:avLst/>
          </a:prstGeom>
          <a:noFill/>
          <a:ln cap="flat" cmpd="sng" w="19050">
            <a:solidFill>
              <a:srgbClr val="666666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811" name="Google Shape;811;p81"/>
          <p:cNvSpPr txBox="1"/>
          <p:nvPr/>
        </p:nvSpPr>
        <p:spPr>
          <a:xfrm>
            <a:off x="6770781" y="2898377"/>
            <a:ext cx="660600" cy="148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Ubuntu Mono"/>
                <a:ea typeface="Ubuntu Mono"/>
                <a:cs typeface="Ubuntu Mono"/>
                <a:sym typeface="Ubuntu Mono"/>
              </a:rPr>
              <a:t> tail</a:t>
            </a:r>
            <a:endParaRPr sz="1200">
              <a:latin typeface="Ubuntu Mono"/>
              <a:ea typeface="Ubuntu Mono"/>
              <a:cs typeface="Ubuntu Mono"/>
              <a:sym typeface="Ubuntu Mono"/>
            </a:endParaRPr>
          </a:p>
        </p:txBody>
      </p:sp>
      <p:cxnSp>
        <p:nvCxnSpPr>
          <p:cNvPr id="812" name="Google Shape;812;p81"/>
          <p:cNvCxnSpPr/>
          <p:nvPr/>
        </p:nvCxnSpPr>
        <p:spPr>
          <a:xfrm>
            <a:off x="7096084" y="2063518"/>
            <a:ext cx="519300" cy="428100"/>
          </a:xfrm>
          <a:prstGeom prst="straightConnector1">
            <a:avLst/>
          </a:prstGeom>
          <a:noFill/>
          <a:ln cap="flat" cmpd="sng" w="19050">
            <a:solidFill>
              <a:srgbClr val="666666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813" name="Google Shape;813;p81"/>
          <p:cNvSpPr/>
          <p:nvPr/>
        </p:nvSpPr>
        <p:spPr>
          <a:xfrm>
            <a:off x="2878675" y="1026575"/>
            <a:ext cx="1622700" cy="2629800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38100">
            <a:solidFill>
              <a:schemeClr val="dk2"/>
            </a:solidFill>
            <a:prstDash val="dashDot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814" name="Google Shape;814;p81"/>
          <p:cNvSpPr txBox="1"/>
          <p:nvPr/>
        </p:nvSpPr>
        <p:spPr>
          <a:xfrm>
            <a:off x="2822800" y="763925"/>
            <a:ext cx="6096000" cy="1299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0000FF"/>
                </a:solidFill>
                <a:highlight>
                  <a:schemeClr val="lt1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struct </a:t>
            </a:r>
            <a:r>
              <a:rPr lang="en" sz="800">
                <a:solidFill>
                  <a:schemeClr val="dk1"/>
                </a:solidFill>
                <a:highlight>
                  <a:schemeClr val="lt1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node</a:t>
            </a:r>
            <a:endParaRPr sz="800">
              <a:solidFill>
                <a:srgbClr val="0000FF"/>
              </a:solidFill>
              <a:highlight>
                <a:schemeClr val="lt1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0000FF"/>
                </a:solidFill>
                <a:highlight>
                  <a:schemeClr val="lt1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</a:t>
            </a:r>
            <a:endParaRPr sz="800">
              <a:solidFill>
                <a:srgbClr val="0000FF"/>
              </a:solidFill>
              <a:highlight>
                <a:schemeClr val="lt1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0000FF"/>
                </a:solidFill>
                <a:highlight>
                  <a:schemeClr val="lt1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</a:t>
            </a:r>
            <a:endParaRPr sz="800">
              <a:solidFill>
                <a:srgbClr val="0000FF"/>
              </a:solidFill>
              <a:highlight>
                <a:schemeClr val="lt1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0000FF"/>
                </a:solidFill>
                <a:highlight>
                  <a:schemeClr val="lt1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</a:t>
            </a:r>
            <a:r>
              <a:rPr lang="en" sz="800">
                <a:solidFill>
                  <a:srgbClr val="0000FF"/>
                </a:solidFill>
                <a:highlight>
                  <a:schemeClr val="lt1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int </a:t>
            </a:r>
            <a:r>
              <a:rPr lang="en" sz="800">
                <a:solidFill>
                  <a:schemeClr val="dk1"/>
                </a:solidFill>
                <a:highlight>
                  <a:schemeClr val="lt1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data_int;</a:t>
            </a:r>
            <a:endParaRPr sz="800">
              <a:solidFill>
                <a:schemeClr val="dk1"/>
              </a:solidFill>
              <a:highlight>
                <a:schemeClr val="lt1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dk1"/>
                </a:solidFill>
                <a:highlight>
                  <a:schemeClr val="lt1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</a:t>
            </a:r>
            <a:r>
              <a:rPr lang="en" sz="800">
                <a:solidFill>
                  <a:srgbClr val="0000FF"/>
                </a:solidFill>
                <a:highlight>
                  <a:schemeClr val="lt1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char*</a:t>
            </a:r>
            <a:r>
              <a:rPr lang="en" sz="800">
                <a:solidFill>
                  <a:schemeClr val="dk1"/>
                </a:solidFill>
                <a:highlight>
                  <a:schemeClr val="lt1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data_str;</a:t>
            </a:r>
            <a:endParaRPr sz="800">
              <a:solidFill>
                <a:schemeClr val="dk1"/>
              </a:solidFill>
              <a:highlight>
                <a:schemeClr val="lt1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>
              <a:solidFill>
                <a:schemeClr val="dk1"/>
              </a:solidFill>
              <a:highlight>
                <a:schemeClr val="lt1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>
              <a:solidFill>
                <a:schemeClr val="dk1"/>
              </a:solidFill>
              <a:highlight>
                <a:schemeClr val="lt1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dk1"/>
                </a:solidFill>
                <a:highlight>
                  <a:schemeClr val="lt1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</a:t>
            </a:r>
            <a:r>
              <a:rPr lang="en" sz="800">
                <a:solidFill>
                  <a:srgbClr val="0000FF"/>
                </a:solidFill>
                <a:highlight>
                  <a:schemeClr val="lt1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struct</a:t>
            </a:r>
            <a:r>
              <a:rPr lang="en" sz="800">
                <a:solidFill>
                  <a:schemeClr val="dk1"/>
                </a:solidFill>
                <a:highlight>
                  <a:schemeClr val="lt1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list_elem elem;</a:t>
            </a:r>
            <a:endParaRPr sz="800">
              <a:solidFill>
                <a:schemeClr val="dk1"/>
              </a:solidFill>
              <a:highlight>
                <a:schemeClr val="lt1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18" name="Shape 8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" name="Google Shape;819;p82"/>
          <p:cNvSpPr txBox="1"/>
          <p:nvPr>
            <p:ph type="title"/>
          </p:nvPr>
        </p:nvSpPr>
        <p:spPr>
          <a:xfrm>
            <a:off x="182850" y="114300"/>
            <a:ext cx="8778300" cy="457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Pintos (Doubly) Linked Lists</a:t>
            </a:r>
            <a:endParaRPr/>
          </a:p>
        </p:txBody>
      </p:sp>
      <p:sp>
        <p:nvSpPr>
          <p:cNvPr id="820" name="Google Shape;820;p82"/>
          <p:cNvSpPr txBox="1"/>
          <p:nvPr/>
        </p:nvSpPr>
        <p:spPr>
          <a:xfrm>
            <a:off x="1984936" y="2430623"/>
            <a:ext cx="660600" cy="148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Ubuntu Mono"/>
                <a:ea typeface="Ubuntu Mono"/>
                <a:cs typeface="Ubuntu Mono"/>
                <a:sym typeface="Ubuntu Mono"/>
              </a:rPr>
              <a:t> next</a:t>
            </a:r>
            <a:endParaRPr sz="1200">
              <a:latin typeface="Ubuntu Mono"/>
              <a:ea typeface="Ubuntu Mono"/>
              <a:cs typeface="Ubuntu Mono"/>
              <a:sym typeface="Ubuntu Mono"/>
            </a:endParaRPr>
          </a:p>
        </p:txBody>
      </p:sp>
      <p:sp>
        <p:nvSpPr>
          <p:cNvPr id="821" name="Google Shape;821;p82"/>
          <p:cNvSpPr/>
          <p:nvPr/>
        </p:nvSpPr>
        <p:spPr>
          <a:xfrm>
            <a:off x="1984942" y="2087739"/>
            <a:ext cx="516000" cy="4293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2" name="Google Shape;822;p82"/>
          <p:cNvSpPr/>
          <p:nvPr/>
        </p:nvSpPr>
        <p:spPr>
          <a:xfrm>
            <a:off x="1474463" y="2087739"/>
            <a:ext cx="516000" cy="429300"/>
          </a:xfrm>
          <a:prstGeom prst="rect">
            <a:avLst/>
          </a:prstGeom>
          <a:solidFill>
            <a:srgbClr val="B7B7B7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3" name="Google Shape;823;p82"/>
          <p:cNvSpPr txBox="1"/>
          <p:nvPr/>
        </p:nvSpPr>
        <p:spPr>
          <a:xfrm>
            <a:off x="1388981" y="2434277"/>
            <a:ext cx="660600" cy="148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Ubuntu Mono"/>
                <a:ea typeface="Ubuntu Mono"/>
                <a:cs typeface="Ubuntu Mono"/>
                <a:sym typeface="Ubuntu Mono"/>
              </a:rPr>
              <a:t> prev</a:t>
            </a:r>
            <a:endParaRPr sz="1200">
              <a:latin typeface="Ubuntu Mono"/>
              <a:ea typeface="Ubuntu Mono"/>
              <a:cs typeface="Ubuntu Mono"/>
              <a:sym typeface="Ubuntu Mono"/>
            </a:endParaRPr>
          </a:p>
        </p:txBody>
      </p:sp>
      <p:sp>
        <p:nvSpPr>
          <p:cNvPr id="824" name="Google Shape;824;p82"/>
          <p:cNvSpPr/>
          <p:nvPr/>
        </p:nvSpPr>
        <p:spPr>
          <a:xfrm>
            <a:off x="3684514" y="2062914"/>
            <a:ext cx="516000" cy="429300"/>
          </a:xfrm>
          <a:prstGeom prst="rect">
            <a:avLst/>
          </a:prstGeom>
          <a:solidFill>
            <a:schemeClr val="lt1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5" name="Google Shape;825;p82"/>
          <p:cNvSpPr/>
          <p:nvPr/>
        </p:nvSpPr>
        <p:spPr>
          <a:xfrm>
            <a:off x="3166864" y="2062914"/>
            <a:ext cx="516000" cy="4293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826" name="Google Shape;826;p82"/>
          <p:cNvCxnSpPr/>
          <p:nvPr/>
        </p:nvCxnSpPr>
        <p:spPr>
          <a:xfrm rot="10800000">
            <a:off x="2500938" y="2148063"/>
            <a:ext cx="858300" cy="0"/>
          </a:xfrm>
          <a:prstGeom prst="straightConnector1">
            <a:avLst/>
          </a:prstGeom>
          <a:noFill/>
          <a:ln cap="flat" cmpd="sng" w="19050">
            <a:solidFill>
              <a:srgbClr val="B7B7B7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827" name="Google Shape;827;p82"/>
          <p:cNvCxnSpPr/>
          <p:nvPr/>
        </p:nvCxnSpPr>
        <p:spPr>
          <a:xfrm>
            <a:off x="2281113" y="2360025"/>
            <a:ext cx="884100" cy="0"/>
          </a:xfrm>
          <a:prstGeom prst="straightConnector1">
            <a:avLst/>
          </a:prstGeom>
          <a:noFill/>
          <a:ln cap="flat" cmpd="sng" w="19050">
            <a:solidFill>
              <a:srgbClr val="666666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828" name="Google Shape;828;p82"/>
          <p:cNvSpPr txBox="1"/>
          <p:nvPr/>
        </p:nvSpPr>
        <p:spPr>
          <a:xfrm>
            <a:off x="3682852" y="2405210"/>
            <a:ext cx="660600" cy="148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Ubuntu Mono"/>
                <a:ea typeface="Ubuntu Mono"/>
                <a:cs typeface="Ubuntu Mono"/>
                <a:sym typeface="Ubuntu Mono"/>
              </a:rPr>
              <a:t> next</a:t>
            </a:r>
            <a:endParaRPr sz="1200">
              <a:latin typeface="Ubuntu Mono"/>
              <a:ea typeface="Ubuntu Mono"/>
              <a:cs typeface="Ubuntu Mono"/>
              <a:sym typeface="Ubuntu Mono"/>
            </a:endParaRPr>
          </a:p>
        </p:txBody>
      </p:sp>
      <p:sp>
        <p:nvSpPr>
          <p:cNvPr id="829" name="Google Shape;829;p82"/>
          <p:cNvSpPr txBox="1"/>
          <p:nvPr/>
        </p:nvSpPr>
        <p:spPr>
          <a:xfrm>
            <a:off x="3063523" y="2405210"/>
            <a:ext cx="660600" cy="148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Ubuntu Mono"/>
                <a:ea typeface="Ubuntu Mono"/>
                <a:cs typeface="Ubuntu Mono"/>
                <a:sym typeface="Ubuntu Mono"/>
              </a:rPr>
              <a:t> prev</a:t>
            </a:r>
            <a:endParaRPr sz="1200">
              <a:latin typeface="Ubuntu Mono"/>
              <a:ea typeface="Ubuntu Mono"/>
              <a:cs typeface="Ubuntu Mono"/>
              <a:sym typeface="Ubuntu Mono"/>
            </a:endParaRPr>
          </a:p>
        </p:txBody>
      </p:sp>
      <p:cxnSp>
        <p:nvCxnSpPr>
          <p:cNvPr id="830" name="Google Shape;830;p82"/>
          <p:cNvCxnSpPr/>
          <p:nvPr/>
        </p:nvCxnSpPr>
        <p:spPr>
          <a:xfrm>
            <a:off x="1465634" y="2088343"/>
            <a:ext cx="519300" cy="428100"/>
          </a:xfrm>
          <a:prstGeom prst="straightConnector1">
            <a:avLst/>
          </a:prstGeom>
          <a:noFill/>
          <a:ln cap="flat" cmpd="sng" w="19050">
            <a:solidFill>
              <a:srgbClr val="666666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831" name="Google Shape;831;p82"/>
          <p:cNvCxnSpPr/>
          <p:nvPr/>
        </p:nvCxnSpPr>
        <p:spPr>
          <a:xfrm rot="10800000">
            <a:off x="1984813" y="2782250"/>
            <a:ext cx="4500" cy="225000"/>
          </a:xfrm>
          <a:prstGeom prst="straightConnector1">
            <a:avLst/>
          </a:prstGeom>
          <a:noFill/>
          <a:ln cap="flat" cmpd="sng" w="19050">
            <a:solidFill>
              <a:srgbClr val="666666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832" name="Google Shape;832;p82"/>
          <p:cNvSpPr txBox="1"/>
          <p:nvPr/>
        </p:nvSpPr>
        <p:spPr>
          <a:xfrm>
            <a:off x="1656756" y="2938002"/>
            <a:ext cx="660600" cy="148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Ubuntu Mono"/>
                <a:ea typeface="Ubuntu Mono"/>
                <a:cs typeface="Ubuntu Mono"/>
                <a:sym typeface="Ubuntu Mono"/>
              </a:rPr>
              <a:t> head</a:t>
            </a:r>
            <a:endParaRPr sz="1200">
              <a:latin typeface="Ubuntu Mono"/>
              <a:ea typeface="Ubuntu Mono"/>
              <a:cs typeface="Ubuntu Mono"/>
              <a:sym typeface="Ubuntu Mono"/>
            </a:endParaRPr>
          </a:p>
        </p:txBody>
      </p:sp>
      <p:sp>
        <p:nvSpPr>
          <p:cNvPr id="833" name="Google Shape;833;p82"/>
          <p:cNvSpPr/>
          <p:nvPr/>
        </p:nvSpPr>
        <p:spPr>
          <a:xfrm>
            <a:off x="5390664" y="2057002"/>
            <a:ext cx="516000" cy="429300"/>
          </a:xfrm>
          <a:prstGeom prst="rect">
            <a:avLst/>
          </a:prstGeom>
          <a:solidFill>
            <a:schemeClr val="lt1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34" name="Google Shape;834;p82"/>
          <p:cNvSpPr/>
          <p:nvPr/>
        </p:nvSpPr>
        <p:spPr>
          <a:xfrm>
            <a:off x="4873014" y="2057002"/>
            <a:ext cx="516000" cy="4293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835" name="Google Shape;835;p82"/>
          <p:cNvCxnSpPr/>
          <p:nvPr/>
        </p:nvCxnSpPr>
        <p:spPr>
          <a:xfrm rot="10800000">
            <a:off x="4207088" y="2142150"/>
            <a:ext cx="858300" cy="0"/>
          </a:xfrm>
          <a:prstGeom prst="straightConnector1">
            <a:avLst/>
          </a:prstGeom>
          <a:noFill/>
          <a:ln cap="flat" cmpd="sng" w="19050">
            <a:solidFill>
              <a:srgbClr val="B7B7B7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836" name="Google Shape;836;p82"/>
          <p:cNvCxnSpPr/>
          <p:nvPr/>
        </p:nvCxnSpPr>
        <p:spPr>
          <a:xfrm>
            <a:off x="3987263" y="2354113"/>
            <a:ext cx="884100" cy="0"/>
          </a:xfrm>
          <a:prstGeom prst="straightConnector1">
            <a:avLst/>
          </a:prstGeom>
          <a:noFill/>
          <a:ln cap="flat" cmpd="sng" w="19050">
            <a:solidFill>
              <a:srgbClr val="666666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837" name="Google Shape;837;p82"/>
          <p:cNvSpPr txBox="1"/>
          <p:nvPr/>
        </p:nvSpPr>
        <p:spPr>
          <a:xfrm>
            <a:off x="5389002" y="2399298"/>
            <a:ext cx="660600" cy="148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Ubuntu Mono"/>
                <a:ea typeface="Ubuntu Mono"/>
                <a:cs typeface="Ubuntu Mono"/>
                <a:sym typeface="Ubuntu Mono"/>
              </a:rPr>
              <a:t> next</a:t>
            </a:r>
            <a:endParaRPr sz="1200">
              <a:latin typeface="Ubuntu Mono"/>
              <a:ea typeface="Ubuntu Mono"/>
              <a:cs typeface="Ubuntu Mono"/>
              <a:sym typeface="Ubuntu Mono"/>
            </a:endParaRPr>
          </a:p>
        </p:txBody>
      </p:sp>
      <p:sp>
        <p:nvSpPr>
          <p:cNvPr id="838" name="Google Shape;838;p82"/>
          <p:cNvSpPr txBox="1"/>
          <p:nvPr/>
        </p:nvSpPr>
        <p:spPr>
          <a:xfrm>
            <a:off x="4769673" y="2399298"/>
            <a:ext cx="660600" cy="148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Ubuntu Mono"/>
                <a:ea typeface="Ubuntu Mono"/>
                <a:cs typeface="Ubuntu Mono"/>
                <a:sym typeface="Ubuntu Mono"/>
              </a:rPr>
              <a:t> prev</a:t>
            </a:r>
            <a:endParaRPr sz="1200">
              <a:latin typeface="Ubuntu Mono"/>
              <a:ea typeface="Ubuntu Mono"/>
              <a:cs typeface="Ubuntu Mono"/>
              <a:sym typeface="Ubuntu Mono"/>
            </a:endParaRPr>
          </a:p>
        </p:txBody>
      </p:sp>
      <p:sp>
        <p:nvSpPr>
          <p:cNvPr id="839" name="Google Shape;839;p82"/>
          <p:cNvSpPr/>
          <p:nvPr/>
        </p:nvSpPr>
        <p:spPr>
          <a:xfrm>
            <a:off x="7096064" y="2057002"/>
            <a:ext cx="516000" cy="429300"/>
          </a:xfrm>
          <a:prstGeom prst="rect">
            <a:avLst/>
          </a:prstGeom>
          <a:solidFill>
            <a:srgbClr val="B7B7B7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40" name="Google Shape;840;p82"/>
          <p:cNvSpPr/>
          <p:nvPr/>
        </p:nvSpPr>
        <p:spPr>
          <a:xfrm>
            <a:off x="6578414" y="2057002"/>
            <a:ext cx="516000" cy="4293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841" name="Google Shape;841;p82"/>
          <p:cNvCxnSpPr/>
          <p:nvPr/>
        </p:nvCxnSpPr>
        <p:spPr>
          <a:xfrm rot="10800000">
            <a:off x="5912488" y="2142150"/>
            <a:ext cx="858300" cy="0"/>
          </a:xfrm>
          <a:prstGeom prst="straightConnector1">
            <a:avLst/>
          </a:prstGeom>
          <a:noFill/>
          <a:ln cap="flat" cmpd="sng" w="19050">
            <a:solidFill>
              <a:srgbClr val="B7B7B7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842" name="Google Shape;842;p82"/>
          <p:cNvCxnSpPr/>
          <p:nvPr/>
        </p:nvCxnSpPr>
        <p:spPr>
          <a:xfrm>
            <a:off x="5692663" y="2354113"/>
            <a:ext cx="884100" cy="0"/>
          </a:xfrm>
          <a:prstGeom prst="straightConnector1">
            <a:avLst/>
          </a:prstGeom>
          <a:noFill/>
          <a:ln cap="flat" cmpd="sng" w="19050">
            <a:solidFill>
              <a:srgbClr val="666666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843" name="Google Shape;843;p82"/>
          <p:cNvSpPr txBox="1"/>
          <p:nvPr/>
        </p:nvSpPr>
        <p:spPr>
          <a:xfrm>
            <a:off x="7094402" y="2399298"/>
            <a:ext cx="660600" cy="148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Ubuntu Mono"/>
                <a:ea typeface="Ubuntu Mono"/>
                <a:cs typeface="Ubuntu Mono"/>
                <a:sym typeface="Ubuntu Mono"/>
              </a:rPr>
              <a:t> next</a:t>
            </a:r>
            <a:endParaRPr sz="1200">
              <a:latin typeface="Ubuntu Mono"/>
              <a:ea typeface="Ubuntu Mono"/>
              <a:cs typeface="Ubuntu Mono"/>
              <a:sym typeface="Ubuntu Mono"/>
            </a:endParaRPr>
          </a:p>
        </p:txBody>
      </p:sp>
      <p:sp>
        <p:nvSpPr>
          <p:cNvPr id="844" name="Google Shape;844;p82"/>
          <p:cNvSpPr txBox="1"/>
          <p:nvPr/>
        </p:nvSpPr>
        <p:spPr>
          <a:xfrm>
            <a:off x="6475073" y="2399298"/>
            <a:ext cx="660600" cy="148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Ubuntu Mono"/>
                <a:ea typeface="Ubuntu Mono"/>
                <a:cs typeface="Ubuntu Mono"/>
                <a:sym typeface="Ubuntu Mono"/>
              </a:rPr>
              <a:t> prev</a:t>
            </a:r>
            <a:endParaRPr sz="1200">
              <a:latin typeface="Ubuntu Mono"/>
              <a:ea typeface="Ubuntu Mono"/>
              <a:cs typeface="Ubuntu Mono"/>
              <a:sym typeface="Ubuntu Mono"/>
            </a:endParaRPr>
          </a:p>
        </p:txBody>
      </p:sp>
      <p:cxnSp>
        <p:nvCxnSpPr>
          <p:cNvPr id="845" name="Google Shape;845;p82"/>
          <p:cNvCxnSpPr/>
          <p:nvPr/>
        </p:nvCxnSpPr>
        <p:spPr>
          <a:xfrm rot="10800000">
            <a:off x="7098838" y="2742625"/>
            <a:ext cx="4500" cy="225000"/>
          </a:xfrm>
          <a:prstGeom prst="straightConnector1">
            <a:avLst/>
          </a:prstGeom>
          <a:noFill/>
          <a:ln cap="flat" cmpd="sng" w="19050">
            <a:solidFill>
              <a:srgbClr val="666666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846" name="Google Shape;846;p82"/>
          <p:cNvSpPr txBox="1"/>
          <p:nvPr/>
        </p:nvSpPr>
        <p:spPr>
          <a:xfrm>
            <a:off x="6770781" y="2898377"/>
            <a:ext cx="660600" cy="148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Ubuntu Mono"/>
                <a:ea typeface="Ubuntu Mono"/>
                <a:cs typeface="Ubuntu Mono"/>
                <a:sym typeface="Ubuntu Mono"/>
              </a:rPr>
              <a:t> tail</a:t>
            </a:r>
            <a:endParaRPr sz="1200">
              <a:latin typeface="Ubuntu Mono"/>
              <a:ea typeface="Ubuntu Mono"/>
              <a:cs typeface="Ubuntu Mono"/>
              <a:sym typeface="Ubuntu Mono"/>
            </a:endParaRPr>
          </a:p>
        </p:txBody>
      </p:sp>
      <p:cxnSp>
        <p:nvCxnSpPr>
          <p:cNvPr id="847" name="Google Shape;847;p82"/>
          <p:cNvCxnSpPr/>
          <p:nvPr/>
        </p:nvCxnSpPr>
        <p:spPr>
          <a:xfrm>
            <a:off x="7096084" y="2063518"/>
            <a:ext cx="519300" cy="428100"/>
          </a:xfrm>
          <a:prstGeom prst="straightConnector1">
            <a:avLst/>
          </a:prstGeom>
          <a:noFill/>
          <a:ln cap="flat" cmpd="sng" w="19050">
            <a:solidFill>
              <a:srgbClr val="666666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848" name="Google Shape;848;p82"/>
          <p:cNvSpPr txBox="1"/>
          <p:nvPr/>
        </p:nvSpPr>
        <p:spPr>
          <a:xfrm>
            <a:off x="1474475" y="4148550"/>
            <a:ext cx="60960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Lato"/>
              <a:buAutoNum type="arabicPeriod"/>
            </a:pPr>
            <a:r>
              <a:rPr lang="en"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Avoid having to allocate memory for a separate data structure</a:t>
            </a:r>
            <a:endParaRPr sz="1000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Lato"/>
              <a:buAutoNum type="arabicPeriod"/>
            </a:pPr>
            <a:r>
              <a:rPr lang="en"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Generic, easy-to-use interface (we’ll demonstrate this in the problem)</a:t>
            </a:r>
            <a:endParaRPr sz="1000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849" name="Google Shape;849;p82"/>
          <p:cNvSpPr/>
          <p:nvPr/>
        </p:nvSpPr>
        <p:spPr>
          <a:xfrm>
            <a:off x="2878675" y="1026575"/>
            <a:ext cx="1622700" cy="2629800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38100">
            <a:solidFill>
              <a:schemeClr val="dk2"/>
            </a:solidFill>
            <a:prstDash val="dashDot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850" name="Google Shape;850;p82"/>
          <p:cNvSpPr txBox="1"/>
          <p:nvPr/>
        </p:nvSpPr>
        <p:spPr>
          <a:xfrm>
            <a:off x="2822800" y="763925"/>
            <a:ext cx="6096000" cy="1299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0000FF"/>
                </a:solidFill>
                <a:highlight>
                  <a:schemeClr val="lt1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struct </a:t>
            </a:r>
            <a:r>
              <a:rPr lang="en" sz="800">
                <a:solidFill>
                  <a:schemeClr val="dk1"/>
                </a:solidFill>
                <a:highlight>
                  <a:schemeClr val="lt1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node</a:t>
            </a:r>
            <a:endParaRPr sz="800">
              <a:solidFill>
                <a:srgbClr val="0000FF"/>
              </a:solidFill>
              <a:highlight>
                <a:schemeClr val="lt1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0000FF"/>
                </a:solidFill>
                <a:highlight>
                  <a:schemeClr val="lt1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</a:t>
            </a:r>
            <a:endParaRPr sz="800">
              <a:solidFill>
                <a:srgbClr val="0000FF"/>
              </a:solidFill>
              <a:highlight>
                <a:schemeClr val="lt1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0000FF"/>
                </a:solidFill>
                <a:highlight>
                  <a:schemeClr val="lt1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</a:t>
            </a:r>
            <a:endParaRPr sz="800">
              <a:solidFill>
                <a:srgbClr val="0000FF"/>
              </a:solidFill>
              <a:highlight>
                <a:schemeClr val="lt1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0000FF"/>
                </a:solidFill>
                <a:highlight>
                  <a:schemeClr val="lt1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int </a:t>
            </a:r>
            <a:r>
              <a:rPr lang="en" sz="800">
                <a:solidFill>
                  <a:schemeClr val="dk1"/>
                </a:solidFill>
                <a:highlight>
                  <a:schemeClr val="lt1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data_int;</a:t>
            </a:r>
            <a:endParaRPr sz="800">
              <a:solidFill>
                <a:schemeClr val="dk1"/>
              </a:solidFill>
              <a:highlight>
                <a:schemeClr val="lt1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dk1"/>
                </a:solidFill>
                <a:highlight>
                  <a:schemeClr val="lt1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</a:t>
            </a:r>
            <a:r>
              <a:rPr lang="en" sz="800">
                <a:solidFill>
                  <a:srgbClr val="0000FF"/>
                </a:solidFill>
                <a:highlight>
                  <a:schemeClr val="lt1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char*</a:t>
            </a:r>
            <a:r>
              <a:rPr lang="en" sz="800">
                <a:solidFill>
                  <a:schemeClr val="dk1"/>
                </a:solidFill>
                <a:highlight>
                  <a:schemeClr val="lt1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data_str;</a:t>
            </a:r>
            <a:endParaRPr sz="800">
              <a:solidFill>
                <a:schemeClr val="dk1"/>
              </a:solidFill>
              <a:highlight>
                <a:schemeClr val="lt1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>
              <a:solidFill>
                <a:schemeClr val="dk1"/>
              </a:solidFill>
              <a:highlight>
                <a:schemeClr val="lt1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>
              <a:solidFill>
                <a:schemeClr val="dk1"/>
              </a:solidFill>
              <a:highlight>
                <a:schemeClr val="lt1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dk1"/>
                </a:solidFill>
                <a:highlight>
                  <a:schemeClr val="lt1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</a:t>
            </a:r>
            <a:r>
              <a:rPr lang="en" sz="800">
                <a:solidFill>
                  <a:srgbClr val="0000FF"/>
                </a:solidFill>
                <a:highlight>
                  <a:schemeClr val="lt1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struct</a:t>
            </a:r>
            <a:r>
              <a:rPr lang="en" sz="800">
                <a:solidFill>
                  <a:schemeClr val="dk1"/>
                </a:solidFill>
                <a:highlight>
                  <a:schemeClr val="lt1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list_elem elem;</a:t>
            </a:r>
            <a:endParaRPr sz="800">
              <a:solidFill>
                <a:schemeClr val="dk1"/>
              </a:solidFill>
              <a:highlight>
                <a:schemeClr val="lt1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cxnSp>
        <p:nvCxnSpPr>
          <p:cNvPr id="851" name="Google Shape;851;p82"/>
          <p:cNvCxnSpPr/>
          <p:nvPr/>
        </p:nvCxnSpPr>
        <p:spPr>
          <a:xfrm rot="10800000">
            <a:off x="2878825" y="931325"/>
            <a:ext cx="1238100" cy="1132200"/>
          </a:xfrm>
          <a:prstGeom prst="curvedConnector3">
            <a:avLst>
              <a:gd fmla="val 141899" name="adj1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852" name="Google Shape;852;p82"/>
          <p:cNvSpPr txBox="1"/>
          <p:nvPr/>
        </p:nvSpPr>
        <p:spPr>
          <a:xfrm>
            <a:off x="1388975" y="1206688"/>
            <a:ext cx="988800" cy="71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FF0000"/>
                </a:solidFill>
                <a:latin typeface="Ubuntu Mono"/>
                <a:ea typeface="Ubuntu Mono"/>
                <a:cs typeface="Ubuntu Mono"/>
                <a:sym typeface="Ubuntu Mono"/>
              </a:rPr>
              <a:t>list_entry</a:t>
            </a:r>
            <a:endParaRPr sz="1200">
              <a:solidFill>
                <a:srgbClr val="FF0000"/>
              </a:solidFill>
              <a:latin typeface="Ubuntu Mono"/>
              <a:ea typeface="Ubuntu Mono"/>
              <a:cs typeface="Ubuntu Mono"/>
              <a:sym typeface="Ubuntu Mono"/>
            </a:endParaRP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56" name="Shape 8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7" name="Google Shape;857;p83"/>
          <p:cNvSpPr txBox="1"/>
          <p:nvPr>
            <p:ph idx="1" type="body"/>
          </p:nvPr>
        </p:nvSpPr>
        <p:spPr>
          <a:xfrm>
            <a:off x="182850" y="822975"/>
            <a:ext cx="5806500" cy="4206300"/>
          </a:xfrm>
          <a:prstGeom prst="rect">
            <a:avLst/>
          </a:prstGeom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800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struct</a:t>
            </a:r>
            <a:r>
              <a:rPr lang="en" sz="80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list_data {</a:t>
            </a:r>
            <a:endParaRPr sz="800"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80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</a:t>
            </a:r>
            <a:r>
              <a:rPr lang="en" sz="800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char*</a:t>
            </a:r>
            <a:r>
              <a:rPr lang="en" sz="80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name;</a:t>
            </a:r>
            <a:endParaRPr sz="800"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80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</a:t>
            </a:r>
            <a:r>
              <a:rPr lang="en" sz="800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struct</a:t>
            </a:r>
            <a:r>
              <a:rPr lang="en" sz="80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list pl_list;</a:t>
            </a:r>
            <a:endParaRPr sz="800"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80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};</a:t>
            </a:r>
            <a:endParaRPr sz="800"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800"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800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struct</a:t>
            </a:r>
            <a:r>
              <a:rPr lang="en" sz="80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pl_node {</a:t>
            </a:r>
            <a:endParaRPr sz="800"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80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</a:t>
            </a:r>
            <a:r>
              <a:rPr lang="en" sz="800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int</a:t>
            </a:r>
            <a:r>
              <a:rPr lang="en" sz="80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value;</a:t>
            </a:r>
            <a:endParaRPr sz="800"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80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</a:t>
            </a:r>
            <a:r>
              <a:rPr lang="en" sz="800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struct</a:t>
            </a:r>
            <a:r>
              <a:rPr lang="en" sz="80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list_elem elem;</a:t>
            </a:r>
            <a:endParaRPr sz="800"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80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};</a:t>
            </a:r>
            <a:endParaRPr sz="800"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800"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800">
                <a:solidFill>
                  <a:srgbClr val="008000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/* Returns the sum of a pintos-style list of pl_nodes. */</a:t>
            </a:r>
            <a:endParaRPr sz="800">
              <a:solidFill>
                <a:srgbClr val="008000"/>
              </a:solidFill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800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int</a:t>
            </a:r>
            <a:r>
              <a:rPr lang="en" sz="80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pl_sum(</a:t>
            </a:r>
            <a:r>
              <a:rPr lang="en" sz="800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struct</a:t>
            </a:r>
            <a:r>
              <a:rPr lang="en" sz="80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list_data* data) {</a:t>
            </a:r>
            <a:endParaRPr sz="800"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80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</a:t>
            </a:r>
            <a:r>
              <a:rPr lang="en" sz="800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struct</a:t>
            </a:r>
            <a:r>
              <a:rPr lang="en" sz="80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list_elem* iter;</a:t>
            </a:r>
            <a:endParaRPr sz="800"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80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</a:t>
            </a:r>
            <a:r>
              <a:rPr lang="en" sz="800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struct</a:t>
            </a:r>
            <a:r>
              <a:rPr lang="en" sz="80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pl_node* temp;</a:t>
            </a:r>
            <a:endParaRPr sz="800"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80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</a:t>
            </a:r>
            <a:r>
              <a:rPr lang="en" sz="800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struct</a:t>
            </a:r>
            <a:r>
              <a:rPr lang="en" sz="80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list* lst = ____________;</a:t>
            </a:r>
            <a:endParaRPr sz="800"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800"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80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</a:t>
            </a:r>
            <a:r>
              <a:rPr lang="en" sz="800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int</a:t>
            </a:r>
            <a:r>
              <a:rPr lang="en" sz="80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total = </a:t>
            </a:r>
            <a:r>
              <a:rPr lang="en" sz="800">
                <a:solidFill>
                  <a:srgbClr val="098658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0</a:t>
            </a:r>
            <a:r>
              <a:rPr lang="en" sz="80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;</a:t>
            </a:r>
            <a:endParaRPr sz="800"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800"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80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</a:t>
            </a:r>
            <a:r>
              <a:rPr lang="en" sz="800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for</a:t>
            </a:r>
            <a:r>
              <a:rPr lang="en" sz="80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(______________________; _____________________; ______________________) {</a:t>
            </a:r>
            <a:endParaRPr sz="800"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80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  temp = list_entry(__________________________);</a:t>
            </a:r>
            <a:endParaRPr sz="800"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80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  ____________________;</a:t>
            </a:r>
            <a:endParaRPr sz="800"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80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}</a:t>
            </a:r>
            <a:endParaRPr sz="800"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800"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80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</a:t>
            </a:r>
            <a:r>
              <a:rPr lang="en" sz="800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return</a:t>
            </a:r>
            <a:r>
              <a:rPr lang="en" sz="80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total;</a:t>
            </a:r>
            <a:endParaRPr sz="800"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80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}</a:t>
            </a:r>
            <a:endParaRPr sz="800"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58" name="Google Shape;858;p83"/>
          <p:cNvSpPr txBox="1"/>
          <p:nvPr>
            <p:ph type="title"/>
          </p:nvPr>
        </p:nvSpPr>
        <p:spPr>
          <a:xfrm>
            <a:off x="182850" y="114300"/>
            <a:ext cx="8778300" cy="457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Pintos Lists</a:t>
            </a:r>
            <a:endParaRPr/>
          </a:p>
        </p:txBody>
      </p:sp>
      <p:sp>
        <p:nvSpPr>
          <p:cNvPr id="859" name="Google Shape;859;p83"/>
          <p:cNvSpPr txBox="1"/>
          <p:nvPr>
            <p:ph idx="3" type="body"/>
          </p:nvPr>
        </p:nvSpPr>
        <p:spPr>
          <a:xfrm>
            <a:off x="5629550" y="822975"/>
            <a:ext cx="3396900" cy="4206300"/>
          </a:xfrm>
          <a:prstGeom prst="rect">
            <a:avLst/>
          </a:prstGeom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Fill in the blanks to sum up the elements of a Pintos list.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008000"/>
                </a:solidFill>
                <a:highlight>
                  <a:schemeClr val="lt1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/* Given a struct list, returns a reference to the</a:t>
            </a:r>
            <a:endParaRPr sz="800">
              <a:solidFill>
                <a:srgbClr val="008000"/>
              </a:solidFill>
              <a:highlight>
                <a:schemeClr val="lt1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008000"/>
                </a:solidFill>
                <a:highlight>
                  <a:schemeClr val="lt1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 first list_elem in the list. */</a:t>
            </a:r>
            <a:endParaRPr sz="800">
              <a:solidFill>
                <a:srgbClr val="008000"/>
              </a:solidFill>
              <a:highlight>
                <a:schemeClr val="lt1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0000FF"/>
                </a:solidFill>
                <a:highlight>
                  <a:schemeClr val="lt1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struct</a:t>
            </a:r>
            <a:r>
              <a:rPr lang="en" sz="800">
                <a:highlight>
                  <a:schemeClr val="lt1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list_elem* list_begin(</a:t>
            </a:r>
            <a:r>
              <a:rPr lang="en" sz="800">
                <a:solidFill>
                  <a:srgbClr val="0000FF"/>
                </a:solidFill>
                <a:highlight>
                  <a:schemeClr val="lt1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struct</a:t>
            </a:r>
            <a:r>
              <a:rPr lang="en" sz="800">
                <a:highlight>
                  <a:schemeClr val="lt1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list* lst);</a:t>
            </a:r>
            <a:endParaRPr sz="800">
              <a:highlight>
                <a:schemeClr val="lt1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>
              <a:highlight>
                <a:schemeClr val="lt1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008000"/>
                </a:solidFill>
                <a:highlight>
                  <a:schemeClr val="lt1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/* Given a struct list, returns a reference to the</a:t>
            </a:r>
            <a:endParaRPr sz="800">
              <a:solidFill>
                <a:srgbClr val="008000"/>
              </a:solidFill>
              <a:highlight>
                <a:schemeClr val="lt1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008000"/>
                </a:solidFill>
                <a:highlight>
                  <a:schemeClr val="lt1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 last list_elem in the list. */</a:t>
            </a:r>
            <a:endParaRPr sz="800">
              <a:solidFill>
                <a:srgbClr val="008000"/>
              </a:solidFill>
              <a:highlight>
                <a:schemeClr val="lt1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0000FF"/>
                </a:solidFill>
                <a:highlight>
                  <a:schemeClr val="lt1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struct</a:t>
            </a:r>
            <a:r>
              <a:rPr lang="en" sz="800">
                <a:highlight>
                  <a:schemeClr val="lt1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list_elem* list_end(</a:t>
            </a:r>
            <a:r>
              <a:rPr lang="en" sz="800">
                <a:solidFill>
                  <a:srgbClr val="0000FF"/>
                </a:solidFill>
                <a:highlight>
                  <a:schemeClr val="lt1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struct</a:t>
            </a:r>
            <a:r>
              <a:rPr lang="en" sz="800">
                <a:highlight>
                  <a:schemeClr val="lt1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list* lst);</a:t>
            </a:r>
            <a:endParaRPr sz="800">
              <a:highlight>
                <a:schemeClr val="lt1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>
              <a:highlight>
                <a:schemeClr val="lt1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008000"/>
                </a:solidFill>
                <a:highlight>
                  <a:schemeClr val="lt1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/* Given a list_elem, finds the next list_elem in</a:t>
            </a:r>
            <a:endParaRPr sz="800">
              <a:solidFill>
                <a:srgbClr val="008000"/>
              </a:solidFill>
              <a:highlight>
                <a:schemeClr val="lt1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008000"/>
                </a:solidFill>
                <a:highlight>
                  <a:schemeClr val="lt1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 the list. */</a:t>
            </a:r>
            <a:endParaRPr sz="800">
              <a:solidFill>
                <a:srgbClr val="008000"/>
              </a:solidFill>
              <a:highlight>
                <a:schemeClr val="lt1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0000FF"/>
                </a:solidFill>
                <a:highlight>
                  <a:schemeClr val="lt1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struct</a:t>
            </a:r>
            <a:r>
              <a:rPr lang="en" sz="800">
                <a:highlight>
                  <a:schemeClr val="lt1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list_elem* list_next(</a:t>
            </a:r>
            <a:r>
              <a:rPr lang="en" sz="800">
                <a:solidFill>
                  <a:srgbClr val="0000FF"/>
                </a:solidFill>
                <a:highlight>
                  <a:schemeClr val="lt1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struct</a:t>
            </a:r>
            <a:r>
              <a:rPr lang="en" sz="800">
                <a:highlight>
                  <a:schemeClr val="lt1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list_elem* elem);</a:t>
            </a:r>
            <a:endParaRPr sz="800">
              <a:highlight>
                <a:schemeClr val="lt1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>
              <a:highlight>
                <a:schemeClr val="lt1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008000"/>
                </a:solidFill>
                <a:highlight>
                  <a:schemeClr val="lt1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/* Converts pointer to list element LIST_ELEM into</a:t>
            </a:r>
            <a:endParaRPr sz="800">
              <a:solidFill>
                <a:srgbClr val="008000"/>
              </a:solidFill>
              <a:highlight>
                <a:schemeClr val="lt1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008000"/>
                </a:solidFill>
                <a:highlight>
                  <a:schemeClr val="lt1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 a pointer to the structure that LIST_ELEM is</a:t>
            </a:r>
            <a:endParaRPr sz="800">
              <a:solidFill>
                <a:srgbClr val="008000"/>
              </a:solidFill>
              <a:highlight>
                <a:schemeClr val="lt1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008000"/>
                </a:solidFill>
                <a:highlight>
                  <a:schemeClr val="lt1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 embedded inside. You must also provide the name</a:t>
            </a:r>
            <a:endParaRPr sz="800">
              <a:solidFill>
                <a:srgbClr val="008000"/>
              </a:solidFill>
              <a:highlight>
                <a:schemeClr val="lt1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008000"/>
                </a:solidFill>
                <a:highlight>
                  <a:schemeClr val="lt1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 of the outer structure STRUCT and the member</a:t>
            </a:r>
            <a:endParaRPr sz="800">
              <a:solidFill>
                <a:srgbClr val="008000"/>
              </a:solidFill>
              <a:highlight>
                <a:schemeClr val="lt1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008000"/>
                </a:solidFill>
                <a:highlight>
                  <a:schemeClr val="lt1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 name MEMBER of the list element. */</a:t>
            </a:r>
            <a:endParaRPr sz="800">
              <a:solidFill>
                <a:srgbClr val="008000"/>
              </a:solidFill>
              <a:highlight>
                <a:schemeClr val="lt1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highlight>
                  <a:schemeClr val="lt1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STRUCT* list_entry(LIST_ELEM, STRUCT, MEMBER);</a:t>
            </a:r>
            <a:endParaRPr/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63" name="Shape 8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4" name="Google Shape;864;p84"/>
          <p:cNvSpPr txBox="1"/>
          <p:nvPr>
            <p:ph idx="1" type="body"/>
          </p:nvPr>
        </p:nvSpPr>
        <p:spPr>
          <a:xfrm>
            <a:off x="182850" y="822975"/>
            <a:ext cx="5806500" cy="4206300"/>
          </a:xfrm>
          <a:prstGeom prst="rect">
            <a:avLst/>
          </a:prstGeom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800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struct</a:t>
            </a:r>
            <a:r>
              <a:rPr lang="en" sz="80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list_data {</a:t>
            </a:r>
            <a:endParaRPr sz="800"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80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</a:t>
            </a:r>
            <a:r>
              <a:rPr lang="en" sz="800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char*</a:t>
            </a:r>
            <a:r>
              <a:rPr lang="en" sz="80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name;</a:t>
            </a:r>
            <a:endParaRPr sz="800"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80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</a:t>
            </a:r>
            <a:r>
              <a:rPr b="1" lang="en" sz="800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struct</a:t>
            </a:r>
            <a:r>
              <a:rPr b="1" lang="en" sz="80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list pl_list;</a:t>
            </a:r>
            <a:endParaRPr b="1" sz="800"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80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};</a:t>
            </a:r>
            <a:endParaRPr sz="800"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800"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800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struct</a:t>
            </a:r>
            <a:r>
              <a:rPr lang="en" sz="80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pl_node {</a:t>
            </a:r>
            <a:endParaRPr sz="800"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80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</a:t>
            </a:r>
            <a:r>
              <a:rPr lang="en" sz="800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int</a:t>
            </a:r>
            <a:r>
              <a:rPr lang="en" sz="80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value;</a:t>
            </a:r>
            <a:endParaRPr sz="800"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80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</a:t>
            </a:r>
            <a:r>
              <a:rPr lang="en" sz="800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struct</a:t>
            </a:r>
            <a:r>
              <a:rPr lang="en" sz="80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list_elem elem;</a:t>
            </a:r>
            <a:endParaRPr sz="800"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80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};</a:t>
            </a:r>
            <a:endParaRPr sz="800"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800"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800">
                <a:solidFill>
                  <a:srgbClr val="008000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/* Returns the sum of a pintos-style list of pl_nodes. */</a:t>
            </a:r>
            <a:endParaRPr sz="800">
              <a:solidFill>
                <a:srgbClr val="008000"/>
              </a:solidFill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800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int</a:t>
            </a:r>
            <a:r>
              <a:rPr lang="en" sz="80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pl_sum(</a:t>
            </a:r>
            <a:r>
              <a:rPr lang="en" sz="800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struct</a:t>
            </a:r>
            <a:r>
              <a:rPr lang="en" sz="80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list_data* data) {</a:t>
            </a:r>
            <a:endParaRPr sz="800"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80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</a:t>
            </a:r>
            <a:r>
              <a:rPr lang="en" sz="800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struct</a:t>
            </a:r>
            <a:r>
              <a:rPr lang="en" sz="80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list_elem* iter;</a:t>
            </a:r>
            <a:endParaRPr sz="800"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80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</a:t>
            </a:r>
            <a:r>
              <a:rPr lang="en" sz="800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struct</a:t>
            </a:r>
            <a:r>
              <a:rPr lang="en" sz="80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pl_node* temp;</a:t>
            </a:r>
            <a:endParaRPr sz="800"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80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</a:t>
            </a:r>
            <a:r>
              <a:rPr lang="en" sz="800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struct</a:t>
            </a:r>
            <a:r>
              <a:rPr lang="en" sz="80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list* lst = </a:t>
            </a:r>
            <a:r>
              <a:rPr b="1" lang="en" sz="80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&amp;data-&gt;pl_list;</a:t>
            </a:r>
            <a:endParaRPr b="1" sz="800"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800"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80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</a:t>
            </a:r>
            <a:r>
              <a:rPr lang="en" sz="800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int</a:t>
            </a:r>
            <a:r>
              <a:rPr lang="en" sz="80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total = </a:t>
            </a:r>
            <a:r>
              <a:rPr lang="en" sz="800">
                <a:solidFill>
                  <a:srgbClr val="098658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0</a:t>
            </a:r>
            <a:r>
              <a:rPr lang="en" sz="80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;</a:t>
            </a:r>
            <a:endParaRPr sz="800"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800"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80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</a:t>
            </a:r>
            <a:r>
              <a:rPr lang="en" sz="800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for</a:t>
            </a:r>
            <a:r>
              <a:rPr lang="en" sz="80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(______________________; _____________________; ______________________) {</a:t>
            </a:r>
            <a:endParaRPr sz="800"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80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  temp = list_entry(__________________________);</a:t>
            </a:r>
            <a:endParaRPr sz="800"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80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  ____________________;</a:t>
            </a:r>
            <a:endParaRPr sz="800"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80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}</a:t>
            </a:r>
            <a:endParaRPr sz="800"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800"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80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</a:t>
            </a:r>
            <a:r>
              <a:rPr lang="en" sz="800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return</a:t>
            </a:r>
            <a:r>
              <a:rPr lang="en" sz="80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total;</a:t>
            </a:r>
            <a:endParaRPr sz="800"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80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}</a:t>
            </a:r>
            <a:endParaRPr sz="800"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5" name="Google Shape;865;p84"/>
          <p:cNvSpPr txBox="1"/>
          <p:nvPr>
            <p:ph type="title"/>
          </p:nvPr>
        </p:nvSpPr>
        <p:spPr>
          <a:xfrm>
            <a:off x="182850" y="114300"/>
            <a:ext cx="8778300" cy="457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Pintos Lists</a:t>
            </a:r>
            <a:endParaRPr/>
          </a:p>
        </p:txBody>
      </p:sp>
      <p:sp>
        <p:nvSpPr>
          <p:cNvPr id="866" name="Google Shape;866;p84"/>
          <p:cNvSpPr txBox="1"/>
          <p:nvPr>
            <p:ph idx="3" type="body"/>
          </p:nvPr>
        </p:nvSpPr>
        <p:spPr>
          <a:xfrm>
            <a:off x="5629550" y="822975"/>
            <a:ext cx="3396900" cy="4206300"/>
          </a:xfrm>
          <a:prstGeom prst="rect">
            <a:avLst/>
          </a:prstGeom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Fill in the blanks to sum up the elements of a Pintos list.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008000"/>
                </a:solidFill>
                <a:highlight>
                  <a:schemeClr val="lt1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/* Given a struct list, returns a reference to the</a:t>
            </a:r>
            <a:endParaRPr sz="800">
              <a:solidFill>
                <a:srgbClr val="008000"/>
              </a:solidFill>
              <a:highlight>
                <a:schemeClr val="lt1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008000"/>
                </a:solidFill>
                <a:highlight>
                  <a:schemeClr val="lt1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 first list_elem in the list. */</a:t>
            </a:r>
            <a:endParaRPr sz="800">
              <a:solidFill>
                <a:srgbClr val="008000"/>
              </a:solidFill>
              <a:highlight>
                <a:schemeClr val="lt1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0000FF"/>
                </a:solidFill>
                <a:highlight>
                  <a:schemeClr val="lt1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struct</a:t>
            </a:r>
            <a:r>
              <a:rPr lang="en" sz="800">
                <a:highlight>
                  <a:schemeClr val="lt1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list_elem* list_begin(</a:t>
            </a:r>
            <a:r>
              <a:rPr lang="en" sz="800">
                <a:solidFill>
                  <a:srgbClr val="0000FF"/>
                </a:solidFill>
                <a:highlight>
                  <a:schemeClr val="lt1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struct</a:t>
            </a:r>
            <a:r>
              <a:rPr lang="en" sz="800">
                <a:highlight>
                  <a:schemeClr val="lt1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list* lst);</a:t>
            </a:r>
            <a:endParaRPr sz="800">
              <a:highlight>
                <a:schemeClr val="lt1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>
              <a:highlight>
                <a:schemeClr val="lt1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008000"/>
                </a:solidFill>
                <a:highlight>
                  <a:schemeClr val="lt1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/* Given a struct list, returns a reference to the</a:t>
            </a:r>
            <a:endParaRPr sz="800">
              <a:solidFill>
                <a:srgbClr val="008000"/>
              </a:solidFill>
              <a:highlight>
                <a:schemeClr val="lt1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008000"/>
                </a:solidFill>
                <a:highlight>
                  <a:schemeClr val="lt1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 last list_elem in the list. */</a:t>
            </a:r>
            <a:endParaRPr sz="800">
              <a:solidFill>
                <a:srgbClr val="008000"/>
              </a:solidFill>
              <a:highlight>
                <a:schemeClr val="lt1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0000FF"/>
                </a:solidFill>
                <a:highlight>
                  <a:schemeClr val="lt1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struct</a:t>
            </a:r>
            <a:r>
              <a:rPr lang="en" sz="800">
                <a:highlight>
                  <a:schemeClr val="lt1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list_elem* list_end(</a:t>
            </a:r>
            <a:r>
              <a:rPr lang="en" sz="800">
                <a:solidFill>
                  <a:srgbClr val="0000FF"/>
                </a:solidFill>
                <a:highlight>
                  <a:schemeClr val="lt1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struct</a:t>
            </a:r>
            <a:r>
              <a:rPr lang="en" sz="800">
                <a:highlight>
                  <a:schemeClr val="lt1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list* lst);</a:t>
            </a:r>
            <a:endParaRPr sz="800">
              <a:highlight>
                <a:schemeClr val="lt1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>
              <a:highlight>
                <a:schemeClr val="lt1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008000"/>
                </a:solidFill>
                <a:highlight>
                  <a:schemeClr val="lt1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/* Given a list_elem, finds the next list_elem in</a:t>
            </a:r>
            <a:endParaRPr sz="800">
              <a:solidFill>
                <a:srgbClr val="008000"/>
              </a:solidFill>
              <a:highlight>
                <a:schemeClr val="lt1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008000"/>
                </a:solidFill>
                <a:highlight>
                  <a:schemeClr val="lt1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 the list. */</a:t>
            </a:r>
            <a:endParaRPr sz="800">
              <a:solidFill>
                <a:srgbClr val="008000"/>
              </a:solidFill>
              <a:highlight>
                <a:schemeClr val="lt1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0000FF"/>
                </a:solidFill>
                <a:highlight>
                  <a:schemeClr val="lt1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struct</a:t>
            </a:r>
            <a:r>
              <a:rPr lang="en" sz="800">
                <a:highlight>
                  <a:schemeClr val="lt1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list_elem* list_next(</a:t>
            </a:r>
            <a:r>
              <a:rPr lang="en" sz="800">
                <a:solidFill>
                  <a:srgbClr val="0000FF"/>
                </a:solidFill>
                <a:highlight>
                  <a:schemeClr val="lt1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struct</a:t>
            </a:r>
            <a:r>
              <a:rPr lang="en" sz="800">
                <a:highlight>
                  <a:schemeClr val="lt1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list_elem* elem);</a:t>
            </a:r>
            <a:endParaRPr sz="800">
              <a:highlight>
                <a:schemeClr val="lt1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>
              <a:highlight>
                <a:schemeClr val="lt1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008000"/>
                </a:solidFill>
                <a:highlight>
                  <a:schemeClr val="lt1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/* Converts pointer to list element LIST_ELEM into</a:t>
            </a:r>
            <a:endParaRPr sz="800">
              <a:solidFill>
                <a:srgbClr val="008000"/>
              </a:solidFill>
              <a:highlight>
                <a:schemeClr val="lt1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008000"/>
                </a:solidFill>
                <a:highlight>
                  <a:schemeClr val="lt1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 a pointer to the structure that LIST_ELEM is</a:t>
            </a:r>
            <a:endParaRPr sz="800">
              <a:solidFill>
                <a:srgbClr val="008000"/>
              </a:solidFill>
              <a:highlight>
                <a:schemeClr val="lt1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008000"/>
                </a:solidFill>
                <a:highlight>
                  <a:schemeClr val="lt1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 embedded inside. You must also provide the name</a:t>
            </a:r>
            <a:endParaRPr sz="800">
              <a:solidFill>
                <a:srgbClr val="008000"/>
              </a:solidFill>
              <a:highlight>
                <a:schemeClr val="lt1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008000"/>
                </a:solidFill>
                <a:highlight>
                  <a:schemeClr val="lt1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 of the outer structure STRUCT and the member</a:t>
            </a:r>
            <a:endParaRPr sz="800">
              <a:solidFill>
                <a:srgbClr val="008000"/>
              </a:solidFill>
              <a:highlight>
                <a:schemeClr val="lt1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008000"/>
                </a:solidFill>
                <a:highlight>
                  <a:schemeClr val="lt1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 name MEMBER of the list element. */</a:t>
            </a:r>
            <a:endParaRPr sz="800">
              <a:solidFill>
                <a:srgbClr val="008000"/>
              </a:solidFill>
              <a:highlight>
                <a:schemeClr val="lt1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highlight>
                  <a:schemeClr val="lt1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STRUCT* list_entry(LIST_ELEM, STRUCT, MEMBER);</a:t>
            </a:r>
            <a:endParaRPr/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70" name="Shape 8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1" name="Google Shape;871;p85"/>
          <p:cNvSpPr txBox="1"/>
          <p:nvPr>
            <p:ph idx="1" type="body"/>
          </p:nvPr>
        </p:nvSpPr>
        <p:spPr>
          <a:xfrm>
            <a:off x="182850" y="822975"/>
            <a:ext cx="5806500" cy="4206300"/>
          </a:xfrm>
          <a:prstGeom prst="rect">
            <a:avLst/>
          </a:prstGeom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800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struct</a:t>
            </a:r>
            <a:r>
              <a:rPr lang="en" sz="80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list_data {</a:t>
            </a:r>
            <a:endParaRPr sz="800"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80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</a:t>
            </a:r>
            <a:r>
              <a:rPr lang="en" sz="800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char*</a:t>
            </a:r>
            <a:r>
              <a:rPr lang="en" sz="80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name;</a:t>
            </a:r>
            <a:endParaRPr sz="800"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80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</a:t>
            </a:r>
            <a:r>
              <a:rPr lang="en" sz="80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</a:t>
            </a:r>
            <a:r>
              <a:rPr lang="en" sz="800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struct</a:t>
            </a:r>
            <a:r>
              <a:rPr lang="en" sz="80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list pl_list;</a:t>
            </a:r>
            <a:endParaRPr sz="800"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80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};</a:t>
            </a:r>
            <a:endParaRPr sz="800"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800"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800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struct</a:t>
            </a:r>
            <a:r>
              <a:rPr lang="en" sz="80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pl_node {</a:t>
            </a:r>
            <a:endParaRPr sz="800"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80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</a:t>
            </a:r>
            <a:r>
              <a:rPr lang="en" sz="800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int</a:t>
            </a:r>
            <a:r>
              <a:rPr lang="en" sz="80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value;</a:t>
            </a:r>
            <a:endParaRPr sz="800"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80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</a:t>
            </a:r>
            <a:r>
              <a:rPr lang="en" sz="800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struct</a:t>
            </a:r>
            <a:r>
              <a:rPr lang="en" sz="80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list_elem elem;</a:t>
            </a:r>
            <a:endParaRPr sz="800"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80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};</a:t>
            </a:r>
            <a:endParaRPr sz="800"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800"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800">
                <a:solidFill>
                  <a:srgbClr val="008000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/* Returns the sum of a pintos-style list of pl_nodes. */</a:t>
            </a:r>
            <a:endParaRPr sz="800">
              <a:solidFill>
                <a:srgbClr val="008000"/>
              </a:solidFill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800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int</a:t>
            </a:r>
            <a:r>
              <a:rPr lang="en" sz="80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pl_sum(</a:t>
            </a:r>
            <a:r>
              <a:rPr lang="en" sz="800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struct</a:t>
            </a:r>
            <a:r>
              <a:rPr lang="en" sz="80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list_data* data) {</a:t>
            </a:r>
            <a:endParaRPr sz="800"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80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</a:t>
            </a:r>
            <a:r>
              <a:rPr lang="en" sz="800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struct</a:t>
            </a:r>
            <a:r>
              <a:rPr lang="en" sz="80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list_elem* iter;</a:t>
            </a:r>
            <a:endParaRPr sz="800"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80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</a:t>
            </a:r>
            <a:r>
              <a:rPr lang="en" sz="800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struct</a:t>
            </a:r>
            <a:r>
              <a:rPr lang="en" sz="80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pl_node* temp;</a:t>
            </a:r>
            <a:endParaRPr sz="800"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80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</a:t>
            </a:r>
            <a:r>
              <a:rPr lang="en" sz="800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struct</a:t>
            </a:r>
            <a:r>
              <a:rPr lang="en" sz="80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list* lst =</a:t>
            </a:r>
            <a:r>
              <a:rPr lang="en" sz="80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&amp;data-&gt;pl_list;</a:t>
            </a:r>
            <a:endParaRPr sz="800"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800"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80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</a:t>
            </a:r>
            <a:r>
              <a:rPr lang="en" sz="800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int</a:t>
            </a:r>
            <a:r>
              <a:rPr lang="en" sz="80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total = </a:t>
            </a:r>
            <a:r>
              <a:rPr lang="en" sz="800">
                <a:solidFill>
                  <a:srgbClr val="098658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0</a:t>
            </a:r>
            <a:r>
              <a:rPr lang="en" sz="80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;</a:t>
            </a:r>
            <a:endParaRPr sz="800"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800"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80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</a:t>
            </a:r>
            <a:r>
              <a:rPr lang="en" sz="800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for</a:t>
            </a:r>
            <a:r>
              <a:rPr lang="en" sz="80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(</a:t>
            </a:r>
            <a:r>
              <a:rPr b="1" lang="en" sz="80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iter = list_begin(lst)</a:t>
            </a:r>
            <a:r>
              <a:rPr lang="en" sz="80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; _____________________; ______________________) {</a:t>
            </a:r>
            <a:endParaRPr sz="800"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80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  temp = list_entry(__________________________);</a:t>
            </a:r>
            <a:endParaRPr sz="800"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80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  ____________________;</a:t>
            </a:r>
            <a:endParaRPr sz="800"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80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}</a:t>
            </a:r>
            <a:endParaRPr sz="800"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800"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80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</a:t>
            </a:r>
            <a:r>
              <a:rPr lang="en" sz="800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return</a:t>
            </a:r>
            <a:r>
              <a:rPr lang="en" sz="80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total;</a:t>
            </a:r>
            <a:endParaRPr sz="800"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80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}</a:t>
            </a:r>
            <a:endParaRPr sz="800"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72" name="Google Shape;872;p85"/>
          <p:cNvSpPr txBox="1"/>
          <p:nvPr>
            <p:ph type="title"/>
          </p:nvPr>
        </p:nvSpPr>
        <p:spPr>
          <a:xfrm>
            <a:off x="182850" y="114300"/>
            <a:ext cx="8778300" cy="457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Pintos Lists</a:t>
            </a:r>
            <a:endParaRPr/>
          </a:p>
        </p:txBody>
      </p:sp>
      <p:sp>
        <p:nvSpPr>
          <p:cNvPr id="873" name="Google Shape;873;p85"/>
          <p:cNvSpPr txBox="1"/>
          <p:nvPr>
            <p:ph idx="3" type="body"/>
          </p:nvPr>
        </p:nvSpPr>
        <p:spPr>
          <a:xfrm>
            <a:off x="5629550" y="822975"/>
            <a:ext cx="3396900" cy="4206300"/>
          </a:xfrm>
          <a:prstGeom prst="rect">
            <a:avLst/>
          </a:prstGeom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Fill in the blanks to sum up the elements of a Pintos list.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008000"/>
                </a:solidFill>
                <a:highlight>
                  <a:schemeClr val="lt1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/* Given a struct list, returns a reference to the</a:t>
            </a:r>
            <a:endParaRPr sz="800">
              <a:solidFill>
                <a:srgbClr val="008000"/>
              </a:solidFill>
              <a:highlight>
                <a:schemeClr val="lt1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008000"/>
                </a:solidFill>
                <a:highlight>
                  <a:schemeClr val="lt1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 first list_elem in the list. */</a:t>
            </a:r>
            <a:endParaRPr sz="800">
              <a:solidFill>
                <a:srgbClr val="008000"/>
              </a:solidFill>
              <a:highlight>
                <a:schemeClr val="lt1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800">
                <a:solidFill>
                  <a:srgbClr val="0000FF"/>
                </a:solidFill>
                <a:highlight>
                  <a:schemeClr val="lt1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struct</a:t>
            </a:r>
            <a:r>
              <a:rPr b="1" lang="en" sz="800">
                <a:highlight>
                  <a:schemeClr val="lt1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list_elem* list_begin(</a:t>
            </a:r>
            <a:r>
              <a:rPr b="1" lang="en" sz="800">
                <a:solidFill>
                  <a:srgbClr val="0000FF"/>
                </a:solidFill>
                <a:highlight>
                  <a:schemeClr val="lt1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struct</a:t>
            </a:r>
            <a:r>
              <a:rPr b="1" lang="en" sz="800">
                <a:highlight>
                  <a:schemeClr val="lt1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list* lst);</a:t>
            </a:r>
            <a:endParaRPr b="1" sz="800">
              <a:highlight>
                <a:schemeClr val="lt1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>
              <a:highlight>
                <a:schemeClr val="lt1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008000"/>
                </a:solidFill>
                <a:highlight>
                  <a:schemeClr val="lt1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/* Given a struct list, returns a reference to the</a:t>
            </a:r>
            <a:endParaRPr sz="800">
              <a:solidFill>
                <a:srgbClr val="008000"/>
              </a:solidFill>
              <a:highlight>
                <a:schemeClr val="lt1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008000"/>
                </a:solidFill>
                <a:highlight>
                  <a:schemeClr val="lt1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 last list_elem in the list. */</a:t>
            </a:r>
            <a:endParaRPr sz="800">
              <a:solidFill>
                <a:srgbClr val="008000"/>
              </a:solidFill>
              <a:highlight>
                <a:schemeClr val="lt1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0000FF"/>
                </a:solidFill>
                <a:highlight>
                  <a:schemeClr val="lt1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struct</a:t>
            </a:r>
            <a:r>
              <a:rPr lang="en" sz="800">
                <a:highlight>
                  <a:schemeClr val="lt1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list_elem* list_end(</a:t>
            </a:r>
            <a:r>
              <a:rPr lang="en" sz="800">
                <a:solidFill>
                  <a:srgbClr val="0000FF"/>
                </a:solidFill>
                <a:highlight>
                  <a:schemeClr val="lt1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struct</a:t>
            </a:r>
            <a:r>
              <a:rPr lang="en" sz="800">
                <a:highlight>
                  <a:schemeClr val="lt1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list* lst);</a:t>
            </a:r>
            <a:endParaRPr sz="800">
              <a:highlight>
                <a:schemeClr val="lt1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>
              <a:highlight>
                <a:schemeClr val="lt1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008000"/>
                </a:solidFill>
                <a:highlight>
                  <a:schemeClr val="lt1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/* Given a liter = list_begin(lst)ist_elem, finds the next list_elem in</a:t>
            </a:r>
            <a:endParaRPr sz="800">
              <a:solidFill>
                <a:srgbClr val="008000"/>
              </a:solidFill>
              <a:highlight>
                <a:schemeClr val="lt1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008000"/>
                </a:solidFill>
                <a:highlight>
                  <a:schemeClr val="lt1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 the list. */</a:t>
            </a:r>
            <a:endParaRPr sz="800">
              <a:solidFill>
                <a:srgbClr val="008000"/>
              </a:solidFill>
              <a:highlight>
                <a:schemeClr val="lt1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0000FF"/>
                </a:solidFill>
                <a:highlight>
                  <a:schemeClr val="lt1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struct</a:t>
            </a:r>
            <a:r>
              <a:rPr lang="en" sz="800">
                <a:highlight>
                  <a:schemeClr val="lt1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list_elem* list_next(</a:t>
            </a:r>
            <a:r>
              <a:rPr lang="en" sz="800">
                <a:solidFill>
                  <a:srgbClr val="0000FF"/>
                </a:solidFill>
                <a:highlight>
                  <a:schemeClr val="lt1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struct</a:t>
            </a:r>
            <a:r>
              <a:rPr lang="en" sz="800">
                <a:highlight>
                  <a:schemeClr val="lt1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list_elem* elem);</a:t>
            </a:r>
            <a:endParaRPr sz="800">
              <a:highlight>
                <a:schemeClr val="lt1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>
              <a:highlight>
                <a:schemeClr val="lt1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008000"/>
                </a:solidFill>
                <a:highlight>
                  <a:schemeClr val="lt1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/* Converts pointer to list element LIST_ELEM into</a:t>
            </a:r>
            <a:endParaRPr sz="800">
              <a:solidFill>
                <a:srgbClr val="008000"/>
              </a:solidFill>
              <a:highlight>
                <a:schemeClr val="lt1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008000"/>
                </a:solidFill>
                <a:highlight>
                  <a:schemeClr val="lt1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 a pointer to the structure that LIST_ELEM is</a:t>
            </a:r>
            <a:endParaRPr sz="800">
              <a:solidFill>
                <a:srgbClr val="008000"/>
              </a:solidFill>
              <a:highlight>
                <a:schemeClr val="lt1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008000"/>
                </a:solidFill>
                <a:highlight>
                  <a:schemeClr val="lt1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 embedded inside. You must also provide the name</a:t>
            </a:r>
            <a:endParaRPr sz="800">
              <a:solidFill>
                <a:srgbClr val="008000"/>
              </a:solidFill>
              <a:highlight>
                <a:schemeClr val="lt1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008000"/>
                </a:solidFill>
                <a:highlight>
                  <a:schemeClr val="lt1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 of the outer structure STRUCT and the member</a:t>
            </a:r>
            <a:endParaRPr sz="800">
              <a:solidFill>
                <a:srgbClr val="008000"/>
              </a:solidFill>
              <a:highlight>
                <a:schemeClr val="lt1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008000"/>
                </a:solidFill>
                <a:highlight>
                  <a:schemeClr val="lt1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 name MEMBER of the list element. */</a:t>
            </a:r>
            <a:endParaRPr sz="800">
              <a:solidFill>
                <a:srgbClr val="008000"/>
              </a:solidFill>
              <a:highlight>
                <a:schemeClr val="lt1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highlight>
                  <a:schemeClr val="lt1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STRUCT* list_entry(LIST_ELEM, STRUCT, MEMBER);</a:t>
            </a:r>
            <a:endParaRPr/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77" name="Shape 8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8" name="Google Shape;878;p86"/>
          <p:cNvSpPr txBox="1"/>
          <p:nvPr>
            <p:ph idx="1" type="body"/>
          </p:nvPr>
        </p:nvSpPr>
        <p:spPr>
          <a:xfrm>
            <a:off x="182850" y="822975"/>
            <a:ext cx="5806500" cy="4206300"/>
          </a:xfrm>
          <a:prstGeom prst="rect">
            <a:avLst/>
          </a:prstGeom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800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struct</a:t>
            </a:r>
            <a:r>
              <a:rPr lang="en" sz="80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list_data {</a:t>
            </a:r>
            <a:endParaRPr sz="800"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80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</a:t>
            </a:r>
            <a:r>
              <a:rPr lang="en" sz="800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char*</a:t>
            </a:r>
            <a:r>
              <a:rPr lang="en" sz="80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name;</a:t>
            </a:r>
            <a:endParaRPr sz="800"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80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</a:t>
            </a:r>
            <a:r>
              <a:rPr lang="en" sz="800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struct</a:t>
            </a:r>
            <a:r>
              <a:rPr lang="en" sz="80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list pl_list;</a:t>
            </a:r>
            <a:endParaRPr sz="800"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80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};</a:t>
            </a:r>
            <a:endParaRPr sz="800"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800"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800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struct</a:t>
            </a:r>
            <a:r>
              <a:rPr lang="en" sz="80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pl_node {</a:t>
            </a:r>
            <a:endParaRPr sz="800"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80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</a:t>
            </a:r>
            <a:r>
              <a:rPr lang="en" sz="800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int</a:t>
            </a:r>
            <a:r>
              <a:rPr lang="en" sz="80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value;</a:t>
            </a:r>
            <a:endParaRPr sz="800"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80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</a:t>
            </a:r>
            <a:r>
              <a:rPr lang="en" sz="800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struct</a:t>
            </a:r>
            <a:r>
              <a:rPr lang="en" sz="80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list_elem elem;</a:t>
            </a:r>
            <a:endParaRPr sz="800"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80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};</a:t>
            </a:r>
            <a:endParaRPr sz="800"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800"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800">
                <a:solidFill>
                  <a:srgbClr val="008000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/* Returns the sum of a pintos-style list of pl_nodes. */</a:t>
            </a:r>
            <a:endParaRPr sz="800">
              <a:solidFill>
                <a:srgbClr val="008000"/>
              </a:solidFill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800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int</a:t>
            </a:r>
            <a:r>
              <a:rPr lang="en" sz="80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pl_sum(</a:t>
            </a:r>
            <a:r>
              <a:rPr lang="en" sz="800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struct</a:t>
            </a:r>
            <a:r>
              <a:rPr lang="en" sz="80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list_data* data) {</a:t>
            </a:r>
            <a:endParaRPr sz="800"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80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</a:t>
            </a:r>
            <a:r>
              <a:rPr lang="en" sz="800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struct</a:t>
            </a:r>
            <a:r>
              <a:rPr lang="en" sz="80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list_elem* iter;</a:t>
            </a:r>
            <a:endParaRPr sz="800"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80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</a:t>
            </a:r>
            <a:r>
              <a:rPr lang="en" sz="800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struct</a:t>
            </a:r>
            <a:r>
              <a:rPr lang="en" sz="80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pl_node* temp;</a:t>
            </a:r>
            <a:endParaRPr sz="800"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80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</a:t>
            </a:r>
            <a:r>
              <a:rPr lang="en" sz="800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struct</a:t>
            </a:r>
            <a:r>
              <a:rPr lang="en" sz="80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list* lst = &amp;data-&gt;pl_list;</a:t>
            </a:r>
            <a:endParaRPr sz="800"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800"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80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</a:t>
            </a:r>
            <a:r>
              <a:rPr lang="en" sz="800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int</a:t>
            </a:r>
            <a:r>
              <a:rPr lang="en" sz="80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total = </a:t>
            </a:r>
            <a:r>
              <a:rPr lang="en" sz="800">
                <a:solidFill>
                  <a:srgbClr val="098658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0</a:t>
            </a:r>
            <a:r>
              <a:rPr lang="en" sz="80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;</a:t>
            </a:r>
            <a:endParaRPr sz="800"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800"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80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</a:t>
            </a:r>
            <a:r>
              <a:rPr lang="en" sz="800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for</a:t>
            </a:r>
            <a:r>
              <a:rPr lang="en" sz="80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(</a:t>
            </a:r>
            <a:r>
              <a:rPr b="1" lang="en" sz="80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iter = list_begin(lst)</a:t>
            </a:r>
            <a:r>
              <a:rPr lang="en" sz="80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; _____________________; ______________________) {</a:t>
            </a:r>
            <a:endParaRPr sz="800"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80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  temp = list_entry(__________________________);</a:t>
            </a:r>
            <a:endParaRPr sz="800"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80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  ____________________;</a:t>
            </a:r>
            <a:endParaRPr sz="800"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80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}</a:t>
            </a:r>
            <a:endParaRPr sz="800"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800"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80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</a:t>
            </a:r>
            <a:r>
              <a:rPr lang="en" sz="800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return</a:t>
            </a:r>
            <a:r>
              <a:rPr lang="en" sz="80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total;</a:t>
            </a:r>
            <a:endParaRPr sz="800"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80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}</a:t>
            </a:r>
            <a:endParaRPr sz="800"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79" name="Google Shape;879;p86"/>
          <p:cNvSpPr txBox="1"/>
          <p:nvPr>
            <p:ph type="title"/>
          </p:nvPr>
        </p:nvSpPr>
        <p:spPr>
          <a:xfrm>
            <a:off x="182850" y="114300"/>
            <a:ext cx="8778300" cy="457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Pintos Lists</a:t>
            </a:r>
            <a:endParaRPr/>
          </a:p>
        </p:txBody>
      </p:sp>
      <p:sp>
        <p:nvSpPr>
          <p:cNvPr id="880" name="Google Shape;880;p86"/>
          <p:cNvSpPr txBox="1"/>
          <p:nvPr>
            <p:ph idx="3" type="body"/>
          </p:nvPr>
        </p:nvSpPr>
        <p:spPr>
          <a:xfrm>
            <a:off x="5629550" y="822975"/>
            <a:ext cx="3396900" cy="4206300"/>
          </a:xfrm>
          <a:prstGeom prst="rect">
            <a:avLst/>
          </a:prstGeom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Fill in the blanks to sum up the elements of a Pintos list.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008000"/>
                </a:solidFill>
                <a:highlight>
                  <a:schemeClr val="lt1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/* Given a struct list, returns a reference to the</a:t>
            </a:r>
            <a:endParaRPr sz="800">
              <a:solidFill>
                <a:srgbClr val="008000"/>
              </a:solidFill>
              <a:highlight>
                <a:schemeClr val="lt1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008000"/>
                </a:solidFill>
                <a:highlight>
                  <a:schemeClr val="lt1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 first list_elem in the list. */</a:t>
            </a:r>
            <a:endParaRPr sz="800">
              <a:solidFill>
                <a:srgbClr val="008000"/>
              </a:solidFill>
              <a:highlight>
                <a:schemeClr val="lt1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800">
                <a:solidFill>
                  <a:srgbClr val="0000FF"/>
                </a:solidFill>
                <a:highlight>
                  <a:schemeClr val="lt1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struct</a:t>
            </a:r>
            <a:r>
              <a:rPr b="1" lang="en" sz="800">
                <a:highlight>
                  <a:schemeClr val="lt1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list_elem* list_begin(</a:t>
            </a:r>
            <a:r>
              <a:rPr b="1" lang="en" sz="800">
                <a:solidFill>
                  <a:srgbClr val="0000FF"/>
                </a:solidFill>
                <a:highlight>
                  <a:schemeClr val="lt1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struct</a:t>
            </a:r>
            <a:r>
              <a:rPr b="1" lang="en" sz="800">
                <a:highlight>
                  <a:schemeClr val="lt1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list* lst);</a:t>
            </a:r>
            <a:endParaRPr b="1" sz="800">
              <a:highlight>
                <a:schemeClr val="lt1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>
              <a:highlight>
                <a:schemeClr val="lt1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008000"/>
                </a:solidFill>
                <a:highlight>
                  <a:schemeClr val="lt1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/* Given a struct list, returns a reference to the</a:t>
            </a:r>
            <a:endParaRPr sz="800">
              <a:solidFill>
                <a:srgbClr val="008000"/>
              </a:solidFill>
              <a:highlight>
                <a:schemeClr val="lt1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008000"/>
                </a:solidFill>
                <a:highlight>
                  <a:schemeClr val="lt1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 last list_elem in the list. */</a:t>
            </a:r>
            <a:endParaRPr sz="800">
              <a:solidFill>
                <a:srgbClr val="008000"/>
              </a:solidFill>
              <a:highlight>
                <a:schemeClr val="lt1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0000FF"/>
                </a:solidFill>
                <a:highlight>
                  <a:schemeClr val="lt1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struct</a:t>
            </a:r>
            <a:r>
              <a:rPr lang="en" sz="800">
                <a:highlight>
                  <a:schemeClr val="lt1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list_elem* list_end(</a:t>
            </a:r>
            <a:r>
              <a:rPr lang="en" sz="800">
                <a:solidFill>
                  <a:srgbClr val="0000FF"/>
                </a:solidFill>
                <a:highlight>
                  <a:schemeClr val="lt1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struct</a:t>
            </a:r>
            <a:r>
              <a:rPr lang="en" sz="800">
                <a:highlight>
                  <a:schemeClr val="lt1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list* lst);</a:t>
            </a:r>
            <a:endParaRPr sz="800">
              <a:highlight>
                <a:schemeClr val="lt1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>
              <a:highlight>
                <a:schemeClr val="lt1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008000"/>
                </a:solidFill>
                <a:highlight>
                  <a:schemeClr val="lt1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/* Given a liter = list_begin(lst)ist_elem, finds the next list_elem in</a:t>
            </a:r>
            <a:endParaRPr sz="800">
              <a:solidFill>
                <a:srgbClr val="008000"/>
              </a:solidFill>
              <a:highlight>
                <a:schemeClr val="lt1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008000"/>
                </a:solidFill>
                <a:highlight>
                  <a:schemeClr val="lt1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 the list. */</a:t>
            </a:r>
            <a:endParaRPr sz="800">
              <a:solidFill>
                <a:srgbClr val="008000"/>
              </a:solidFill>
              <a:highlight>
                <a:schemeClr val="lt1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0000FF"/>
                </a:solidFill>
                <a:highlight>
                  <a:schemeClr val="lt1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struct</a:t>
            </a:r>
            <a:r>
              <a:rPr lang="en" sz="800">
                <a:highlight>
                  <a:schemeClr val="lt1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list_elem* list_next(</a:t>
            </a:r>
            <a:r>
              <a:rPr lang="en" sz="800">
                <a:solidFill>
                  <a:srgbClr val="0000FF"/>
                </a:solidFill>
                <a:highlight>
                  <a:schemeClr val="lt1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struct</a:t>
            </a:r>
            <a:r>
              <a:rPr lang="en" sz="800">
                <a:highlight>
                  <a:schemeClr val="lt1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list_elem* elem);</a:t>
            </a:r>
            <a:endParaRPr sz="800">
              <a:highlight>
                <a:schemeClr val="lt1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>
              <a:highlight>
                <a:schemeClr val="lt1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008000"/>
                </a:solidFill>
                <a:highlight>
                  <a:schemeClr val="lt1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/* Converts pointer to list element LIST_ELEM into</a:t>
            </a:r>
            <a:endParaRPr sz="800">
              <a:solidFill>
                <a:srgbClr val="008000"/>
              </a:solidFill>
              <a:highlight>
                <a:schemeClr val="lt1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008000"/>
                </a:solidFill>
                <a:highlight>
                  <a:schemeClr val="lt1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 a pointer to the structure that LIST_ELEM is</a:t>
            </a:r>
            <a:endParaRPr sz="800">
              <a:solidFill>
                <a:srgbClr val="008000"/>
              </a:solidFill>
              <a:highlight>
                <a:schemeClr val="lt1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008000"/>
                </a:solidFill>
                <a:highlight>
                  <a:schemeClr val="lt1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 embedded inside. You must also provide the name</a:t>
            </a:r>
            <a:endParaRPr sz="800">
              <a:solidFill>
                <a:srgbClr val="008000"/>
              </a:solidFill>
              <a:highlight>
                <a:schemeClr val="lt1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008000"/>
                </a:solidFill>
                <a:highlight>
                  <a:schemeClr val="lt1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 of the outer structure STRUCT and the member</a:t>
            </a:r>
            <a:endParaRPr sz="800">
              <a:solidFill>
                <a:srgbClr val="008000"/>
              </a:solidFill>
              <a:highlight>
                <a:schemeClr val="lt1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008000"/>
                </a:solidFill>
                <a:highlight>
                  <a:schemeClr val="lt1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 name MEMBER of the list element. */</a:t>
            </a:r>
            <a:endParaRPr sz="800">
              <a:solidFill>
                <a:srgbClr val="008000"/>
              </a:solidFill>
              <a:highlight>
                <a:schemeClr val="lt1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highlight>
                  <a:schemeClr val="lt1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STRUCT* list_entry(LIST_ELEM, STRUCT, MEMBER);</a:t>
            </a:r>
            <a:endParaRPr/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84" name="Shape 8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5" name="Google Shape;885;p87"/>
          <p:cNvSpPr txBox="1"/>
          <p:nvPr>
            <p:ph idx="1" type="body"/>
          </p:nvPr>
        </p:nvSpPr>
        <p:spPr>
          <a:xfrm>
            <a:off x="182850" y="822975"/>
            <a:ext cx="5806500" cy="4206300"/>
          </a:xfrm>
          <a:prstGeom prst="rect">
            <a:avLst/>
          </a:prstGeom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800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struct</a:t>
            </a:r>
            <a:r>
              <a:rPr lang="en" sz="80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list_data {</a:t>
            </a:r>
            <a:endParaRPr sz="800"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80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</a:t>
            </a:r>
            <a:r>
              <a:rPr lang="en" sz="800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char*</a:t>
            </a:r>
            <a:r>
              <a:rPr lang="en" sz="80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name;</a:t>
            </a:r>
            <a:endParaRPr sz="800"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80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</a:t>
            </a:r>
            <a:r>
              <a:rPr lang="en" sz="800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struct</a:t>
            </a:r>
            <a:r>
              <a:rPr lang="en" sz="80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list pl_list;</a:t>
            </a:r>
            <a:endParaRPr sz="800"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80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};</a:t>
            </a:r>
            <a:endParaRPr sz="800"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800"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800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struct</a:t>
            </a:r>
            <a:r>
              <a:rPr lang="en" sz="80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pl_node {</a:t>
            </a:r>
            <a:endParaRPr sz="800"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80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</a:t>
            </a:r>
            <a:r>
              <a:rPr lang="en" sz="800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int</a:t>
            </a:r>
            <a:r>
              <a:rPr lang="en" sz="80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value;</a:t>
            </a:r>
            <a:endParaRPr sz="800"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80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</a:t>
            </a:r>
            <a:r>
              <a:rPr lang="en" sz="800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struct</a:t>
            </a:r>
            <a:r>
              <a:rPr lang="en" sz="80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list_elem elem;</a:t>
            </a:r>
            <a:endParaRPr sz="800"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80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};</a:t>
            </a:r>
            <a:endParaRPr sz="800"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800"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800">
                <a:solidFill>
                  <a:srgbClr val="008000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/* Returns the sum of a pintos-style list of pl_nodes. */</a:t>
            </a:r>
            <a:endParaRPr sz="800">
              <a:solidFill>
                <a:srgbClr val="008000"/>
              </a:solidFill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800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int</a:t>
            </a:r>
            <a:r>
              <a:rPr lang="en" sz="80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pl_sum(</a:t>
            </a:r>
            <a:r>
              <a:rPr lang="en" sz="800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struct</a:t>
            </a:r>
            <a:r>
              <a:rPr lang="en" sz="80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list_data* data) {</a:t>
            </a:r>
            <a:endParaRPr sz="800"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80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</a:t>
            </a:r>
            <a:r>
              <a:rPr lang="en" sz="800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struct</a:t>
            </a:r>
            <a:r>
              <a:rPr lang="en" sz="80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list_elem* iter;</a:t>
            </a:r>
            <a:endParaRPr sz="800"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80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</a:t>
            </a:r>
            <a:r>
              <a:rPr lang="en" sz="800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struct</a:t>
            </a:r>
            <a:r>
              <a:rPr lang="en" sz="80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pl_node* temp;</a:t>
            </a:r>
            <a:endParaRPr sz="800"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80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</a:t>
            </a:r>
            <a:r>
              <a:rPr lang="en" sz="800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struct</a:t>
            </a:r>
            <a:r>
              <a:rPr lang="en" sz="80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list* lst = &amp;data-&gt;pl_list;</a:t>
            </a:r>
            <a:endParaRPr sz="800"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800"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80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</a:t>
            </a:r>
            <a:r>
              <a:rPr lang="en" sz="800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int</a:t>
            </a:r>
            <a:r>
              <a:rPr lang="en" sz="80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total = </a:t>
            </a:r>
            <a:r>
              <a:rPr lang="en" sz="800">
                <a:solidFill>
                  <a:srgbClr val="098658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0</a:t>
            </a:r>
            <a:r>
              <a:rPr lang="en" sz="80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;</a:t>
            </a:r>
            <a:endParaRPr sz="800"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800"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80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</a:t>
            </a:r>
            <a:r>
              <a:rPr lang="en" sz="800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for</a:t>
            </a:r>
            <a:r>
              <a:rPr lang="en" sz="80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(</a:t>
            </a:r>
            <a:r>
              <a:rPr lang="en" sz="80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iter = list_begin(lst)</a:t>
            </a:r>
            <a:r>
              <a:rPr lang="en" sz="80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; </a:t>
            </a:r>
            <a:r>
              <a:rPr b="1" lang="en" sz="80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iter != list_end(lst)</a:t>
            </a:r>
            <a:r>
              <a:rPr lang="en" sz="80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; ______________________) {</a:t>
            </a:r>
            <a:endParaRPr sz="800"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80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  temp = list_entry(__________________________);</a:t>
            </a:r>
            <a:endParaRPr sz="800"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80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  ____________________;</a:t>
            </a:r>
            <a:endParaRPr sz="800"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80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}</a:t>
            </a:r>
            <a:endParaRPr sz="800"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800"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80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</a:t>
            </a:r>
            <a:r>
              <a:rPr lang="en" sz="800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return</a:t>
            </a:r>
            <a:r>
              <a:rPr lang="en" sz="80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total;</a:t>
            </a:r>
            <a:endParaRPr sz="800"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80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}</a:t>
            </a:r>
            <a:endParaRPr sz="800"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86" name="Google Shape;886;p87"/>
          <p:cNvSpPr txBox="1"/>
          <p:nvPr>
            <p:ph type="title"/>
          </p:nvPr>
        </p:nvSpPr>
        <p:spPr>
          <a:xfrm>
            <a:off x="182850" y="114300"/>
            <a:ext cx="8778300" cy="457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Pintos Lists</a:t>
            </a:r>
            <a:endParaRPr/>
          </a:p>
        </p:txBody>
      </p:sp>
      <p:sp>
        <p:nvSpPr>
          <p:cNvPr id="887" name="Google Shape;887;p87"/>
          <p:cNvSpPr txBox="1"/>
          <p:nvPr>
            <p:ph idx="3" type="body"/>
          </p:nvPr>
        </p:nvSpPr>
        <p:spPr>
          <a:xfrm>
            <a:off x="5629550" y="822975"/>
            <a:ext cx="3396900" cy="4206300"/>
          </a:xfrm>
          <a:prstGeom prst="rect">
            <a:avLst/>
          </a:prstGeom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Fill in the blanks to sum up the elements of a Pintos list.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008000"/>
                </a:solidFill>
                <a:highlight>
                  <a:schemeClr val="lt1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/* Given a struct list, returns a reference to the</a:t>
            </a:r>
            <a:endParaRPr sz="800">
              <a:solidFill>
                <a:srgbClr val="008000"/>
              </a:solidFill>
              <a:highlight>
                <a:schemeClr val="lt1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008000"/>
                </a:solidFill>
                <a:highlight>
                  <a:schemeClr val="lt1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 first list_elem in the list. */</a:t>
            </a:r>
            <a:endParaRPr sz="800">
              <a:solidFill>
                <a:srgbClr val="008000"/>
              </a:solidFill>
              <a:highlight>
                <a:schemeClr val="lt1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0000FF"/>
                </a:solidFill>
                <a:highlight>
                  <a:schemeClr val="lt1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struct</a:t>
            </a:r>
            <a:r>
              <a:rPr lang="en" sz="800">
                <a:highlight>
                  <a:schemeClr val="lt1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list_elem* list_begin(</a:t>
            </a:r>
            <a:r>
              <a:rPr lang="en" sz="800">
                <a:solidFill>
                  <a:srgbClr val="0000FF"/>
                </a:solidFill>
                <a:highlight>
                  <a:schemeClr val="lt1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struct</a:t>
            </a:r>
            <a:r>
              <a:rPr lang="en" sz="800">
                <a:highlight>
                  <a:schemeClr val="lt1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list* lst);</a:t>
            </a:r>
            <a:endParaRPr sz="800">
              <a:highlight>
                <a:schemeClr val="lt1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>
              <a:highlight>
                <a:schemeClr val="lt1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008000"/>
                </a:solidFill>
                <a:highlight>
                  <a:schemeClr val="lt1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/* Given a struct list, returns a reference to the</a:t>
            </a:r>
            <a:endParaRPr sz="800">
              <a:solidFill>
                <a:srgbClr val="008000"/>
              </a:solidFill>
              <a:highlight>
                <a:schemeClr val="lt1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008000"/>
                </a:solidFill>
                <a:highlight>
                  <a:schemeClr val="lt1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 last list_elem in the list. */</a:t>
            </a:r>
            <a:endParaRPr sz="800">
              <a:solidFill>
                <a:srgbClr val="008000"/>
              </a:solidFill>
              <a:highlight>
                <a:schemeClr val="lt1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800">
                <a:solidFill>
                  <a:srgbClr val="0000FF"/>
                </a:solidFill>
                <a:highlight>
                  <a:schemeClr val="lt1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struct</a:t>
            </a:r>
            <a:r>
              <a:rPr b="1" lang="en" sz="800">
                <a:highlight>
                  <a:schemeClr val="lt1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list_elem* list_end(</a:t>
            </a:r>
            <a:r>
              <a:rPr b="1" lang="en" sz="800">
                <a:solidFill>
                  <a:srgbClr val="0000FF"/>
                </a:solidFill>
                <a:highlight>
                  <a:schemeClr val="lt1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struct</a:t>
            </a:r>
            <a:r>
              <a:rPr b="1" lang="en" sz="800">
                <a:highlight>
                  <a:schemeClr val="lt1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list* lst);</a:t>
            </a:r>
            <a:endParaRPr b="1" sz="800">
              <a:highlight>
                <a:schemeClr val="lt1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>
              <a:highlight>
                <a:schemeClr val="lt1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008000"/>
                </a:solidFill>
                <a:highlight>
                  <a:schemeClr val="lt1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/* Given a liter = list_begin(lst)ist_elem, finds the next list_elem in</a:t>
            </a:r>
            <a:endParaRPr sz="800">
              <a:solidFill>
                <a:srgbClr val="008000"/>
              </a:solidFill>
              <a:highlight>
                <a:schemeClr val="lt1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008000"/>
                </a:solidFill>
                <a:highlight>
                  <a:schemeClr val="lt1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 the list. */</a:t>
            </a:r>
            <a:endParaRPr sz="800">
              <a:solidFill>
                <a:srgbClr val="008000"/>
              </a:solidFill>
              <a:highlight>
                <a:schemeClr val="lt1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0000FF"/>
                </a:solidFill>
                <a:highlight>
                  <a:schemeClr val="lt1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struct</a:t>
            </a:r>
            <a:r>
              <a:rPr lang="en" sz="800">
                <a:highlight>
                  <a:schemeClr val="lt1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list_elem* list_next(</a:t>
            </a:r>
            <a:r>
              <a:rPr lang="en" sz="800">
                <a:solidFill>
                  <a:srgbClr val="0000FF"/>
                </a:solidFill>
                <a:highlight>
                  <a:schemeClr val="lt1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struct</a:t>
            </a:r>
            <a:r>
              <a:rPr lang="en" sz="800">
                <a:highlight>
                  <a:schemeClr val="lt1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list_elem* elem);</a:t>
            </a:r>
            <a:endParaRPr sz="800">
              <a:highlight>
                <a:schemeClr val="lt1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>
              <a:highlight>
                <a:schemeClr val="lt1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008000"/>
                </a:solidFill>
                <a:highlight>
                  <a:schemeClr val="lt1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/* Converts pointer to list element LIST_ELEM into</a:t>
            </a:r>
            <a:endParaRPr sz="800">
              <a:solidFill>
                <a:srgbClr val="008000"/>
              </a:solidFill>
              <a:highlight>
                <a:schemeClr val="lt1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008000"/>
                </a:solidFill>
                <a:highlight>
                  <a:schemeClr val="lt1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 a pointer to the structure that LIST_ELEM is</a:t>
            </a:r>
            <a:endParaRPr sz="800">
              <a:solidFill>
                <a:srgbClr val="008000"/>
              </a:solidFill>
              <a:highlight>
                <a:schemeClr val="lt1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008000"/>
                </a:solidFill>
                <a:highlight>
                  <a:schemeClr val="lt1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 embedded inside. You must also provide the name</a:t>
            </a:r>
            <a:endParaRPr sz="800">
              <a:solidFill>
                <a:srgbClr val="008000"/>
              </a:solidFill>
              <a:highlight>
                <a:schemeClr val="lt1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008000"/>
                </a:solidFill>
                <a:highlight>
                  <a:schemeClr val="lt1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 of the outer structure STRUCT and the member</a:t>
            </a:r>
            <a:endParaRPr sz="800">
              <a:solidFill>
                <a:srgbClr val="008000"/>
              </a:solidFill>
              <a:highlight>
                <a:schemeClr val="lt1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008000"/>
                </a:solidFill>
                <a:highlight>
                  <a:schemeClr val="lt1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 name MEMBER of the list element. */</a:t>
            </a:r>
            <a:endParaRPr sz="800">
              <a:solidFill>
                <a:srgbClr val="008000"/>
              </a:solidFill>
              <a:highlight>
                <a:schemeClr val="lt1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highlight>
                  <a:schemeClr val="lt1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STRUCT* list_entry(LIST_ELEM, STRUCT, MEMBER);</a:t>
            </a:r>
            <a:endParaRPr/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91" name="Shape 8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2" name="Google Shape;892;p88"/>
          <p:cNvSpPr txBox="1"/>
          <p:nvPr>
            <p:ph idx="1" type="body"/>
          </p:nvPr>
        </p:nvSpPr>
        <p:spPr>
          <a:xfrm>
            <a:off x="182850" y="822975"/>
            <a:ext cx="5806500" cy="4206300"/>
          </a:xfrm>
          <a:prstGeom prst="rect">
            <a:avLst/>
          </a:prstGeom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800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struct</a:t>
            </a:r>
            <a:r>
              <a:rPr lang="en" sz="80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list_data {</a:t>
            </a:r>
            <a:endParaRPr sz="800"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80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</a:t>
            </a:r>
            <a:r>
              <a:rPr lang="en" sz="800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char*</a:t>
            </a:r>
            <a:r>
              <a:rPr lang="en" sz="80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name;</a:t>
            </a:r>
            <a:endParaRPr sz="800"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80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</a:t>
            </a:r>
            <a:r>
              <a:rPr lang="en" sz="800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struct</a:t>
            </a:r>
            <a:r>
              <a:rPr lang="en" sz="80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list pl_list;</a:t>
            </a:r>
            <a:endParaRPr sz="800"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80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};</a:t>
            </a:r>
            <a:endParaRPr sz="800"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800"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800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struct</a:t>
            </a:r>
            <a:r>
              <a:rPr lang="en" sz="80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pl_node {</a:t>
            </a:r>
            <a:endParaRPr sz="800"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80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</a:t>
            </a:r>
            <a:r>
              <a:rPr lang="en" sz="800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int</a:t>
            </a:r>
            <a:r>
              <a:rPr lang="en" sz="80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value;</a:t>
            </a:r>
            <a:endParaRPr sz="800"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80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</a:t>
            </a:r>
            <a:r>
              <a:rPr lang="en" sz="800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struct</a:t>
            </a:r>
            <a:r>
              <a:rPr lang="en" sz="80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list_elem elem;</a:t>
            </a:r>
            <a:endParaRPr sz="800"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80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};</a:t>
            </a:r>
            <a:endParaRPr sz="800"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800"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800">
                <a:solidFill>
                  <a:srgbClr val="008000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/* Returns the sum of a pintos-style list of pl_nodes. */</a:t>
            </a:r>
            <a:endParaRPr sz="800">
              <a:solidFill>
                <a:srgbClr val="008000"/>
              </a:solidFill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800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int</a:t>
            </a:r>
            <a:r>
              <a:rPr lang="en" sz="80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pl_sum(</a:t>
            </a:r>
            <a:r>
              <a:rPr lang="en" sz="800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struct</a:t>
            </a:r>
            <a:r>
              <a:rPr lang="en" sz="80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list_data* data) {</a:t>
            </a:r>
            <a:endParaRPr sz="800"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80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</a:t>
            </a:r>
            <a:r>
              <a:rPr lang="en" sz="800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struct</a:t>
            </a:r>
            <a:r>
              <a:rPr lang="en" sz="80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list_elem* iter;</a:t>
            </a:r>
            <a:endParaRPr sz="800"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80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</a:t>
            </a:r>
            <a:r>
              <a:rPr lang="en" sz="800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struct</a:t>
            </a:r>
            <a:r>
              <a:rPr lang="en" sz="80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pl_node* temp;</a:t>
            </a:r>
            <a:endParaRPr sz="800"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80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</a:t>
            </a:r>
            <a:r>
              <a:rPr lang="en" sz="800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struct</a:t>
            </a:r>
            <a:r>
              <a:rPr lang="en" sz="80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list* lst = &amp;data-&gt;pl_list;</a:t>
            </a:r>
            <a:endParaRPr sz="800"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800"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80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</a:t>
            </a:r>
            <a:r>
              <a:rPr lang="en" sz="800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int</a:t>
            </a:r>
            <a:r>
              <a:rPr lang="en" sz="80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total = </a:t>
            </a:r>
            <a:r>
              <a:rPr lang="en" sz="800">
                <a:solidFill>
                  <a:srgbClr val="098658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0</a:t>
            </a:r>
            <a:r>
              <a:rPr lang="en" sz="80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;</a:t>
            </a:r>
            <a:endParaRPr sz="800"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800"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80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</a:t>
            </a:r>
            <a:r>
              <a:rPr lang="en" sz="800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for</a:t>
            </a:r>
            <a:r>
              <a:rPr lang="en" sz="80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(iter = list_begin(lst); </a:t>
            </a:r>
            <a:r>
              <a:rPr lang="en" sz="80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iter != list_end(lst); </a:t>
            </a:r>
            <a:r>
              <a:rPr b="1" lang="en" sz="80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iter = list_next(iter)</a:t>
            </a:r>
            <a:r>
              <a:rPr lang="en" sz="80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) {</a:t>
            </a:r>
            <a:endParaRPr sz="800"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80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  temp = list_entry(__________________________);</a:t>
            </a:r>
            <a:endParaRPr sz="800"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80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  ____________________;</a:t>
            </a:r>
            <a:endParaRPr sz="800"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80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}</a:t>
            </a:r>
            <a:endParaRPr sz="800"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800"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80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</a:t>
            </a:r>
            <a:r>
              <a:rPr lang="en" sz="800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return</a:t>
            </a:r>
            <a:r>
              <a:rPr lang="en" sz="80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total;</a:t>
            </a:r>
            <a:endParaRPr sz="800"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80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}</a:t>
            </a:r>
            <a:endParaRPr sz="800"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93" name="Google Shape;893;p88"/>
          <p:cNvSpPr txBox="1"/>
          <p:nvPr>
            <p:ph type="title"/>
          </p:nvPr>
        </p:nvSpPr>
        <p:spPr>
          <a:xfrm>
            <a:off x="182850" y="114300"/>
            <a:ext cx="8778300" cy="457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Pintos Lists</a:t>
            </a:r>
            <a:endParaRPr/>
          </a:p>
        </p:txBody>
      </p:sp>
      <p:sp>
        <p:nvSpPr>
          <p:cNvPr id="894" name="Google Shape;894;p88"/>
          <p:cNvSpPr txBox="1"/>
          <p:nvPr>
            <p:ph idx="3" type="body"/>
          </p:nvPr>
        </p:nvSpPr>
        <p:spPr>
          <a:xfrm>
            <a:off x="5629550" y="822975"/>
            <a:ext cx="3396900" cy="4206300"/>
          </a:xfrm>
          <a:prstGeom prst="rect">
            <a:avLst/>
          </a:prstGeom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Fill in the blanks to sum up the elements of a Pintos list.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008000"/>
                </a:solidFill>
                <a:highlight>
                  <a:schemeClr val="lt1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/* Given a struct list, returns a reference to the</a:t>
            </a:r>
            <a:endParaRPr sz="800">
              <a:solidFill>
                <a:srgbClr val="008000"/>
              </a:solidFill>
              <a:highlight>
                <a:schemeClr val="lt1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008000"/>
                </a:solidFill>
                <a:highlight>
                  <a:schemeClr val="lt1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 first list_elem in the list. */</a:t>
            </a:r>
            <a:endParaRPr sz="800">
              <a:solidFill>
                <a:srgbClr val="008000"/>
              </a:solidFill>
              <a:highlight>
                <a:schemeClr val="lt1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0000FF"/>
                </a:solidFill>
                <a:highlight>
                  <a:schemeClr val="lt1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struct</a:t>
            </a:r>
            <a:r>
              <a:rPr lang="en" sz="800">
                <a:highlight>
                  <a:schemeClr val="lt1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list_elem* list_begin(</a:t>
            </a:r>
            <a:r>
              <a:rPr lang="en" sz="800">
                <a:solidFill>
                  <a:srgbClr val="0000FF"/>
                </a:solidFill>
                <a:highlight>
                  <a:schemeClr val="lt1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struct</a:t>
            </a:r>
            <a:r>
              <a:rPr lang="en" sz="800">
                <a:highlight>
                  <a:schemeClr val="lt1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list* lst);</a:t>
            </a:r>
            <a:endParaRPr sz="800">
              <a:highlight>
                <a:schemeClr val="lt1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>
              <a:highlight>
                <a:schemeClr val="lt1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008000"/>
                </a:solidFill>
                <a:highlight>
                  <a:schemeClr val="lt1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/* Given a struct list, returns a reference to the</a:t>
            </a:r>
            <a:endParaRPr sz="800">
              <a:solidFill>
                <a:srgbClr val="008000"/>
              </a:solidFill>
              <a:highlight>
                <a:schemeClr val="lt1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008000"/>
                </a:solidFill>
                <a:highlight>
                  <a:schemeClr val="lt1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 last list_elem in the list. */</a:t>
            </a:r>
            <a:endParaRPr sz="800">
              <a:solidFill>
                <a:srgbClr val="008000"/>
              </a:solidFill>
              <a:highlight>
                <a:schemeClr val="lt1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0000FF"/>
                </a:solidFill>
                <a:highlight>
                  <a:schemeClr val="lt1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struct</a:t>
            </a:r>
            <a:r>
              <a:rPr lang="en" sz="800">
                <a:highlight>
                  <a:schemeClr val="lt1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list_elem* list_end(</a:t>
            </a:r>
            <a:r>
              <a:rPr lang="en" sz="800">
                <a:solidFill>
                  <a:srgbClr val="0000FF"/>
                </a:solidFill>
                <a:highlight>
                  <a:schemeClr val="lt1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struct</a:t>
            </a:r>
            <a:r>
              <a:rPr lang="en" sz="800">
                <a:highlight>
                  <a:schemeClr val="lt1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list* lst);</a:t>
            </a:r>
            <a:endParaRPr sz="800">
              <a:highlight>
                <a:schemeClr val="lt1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>
              <a:highlight>
                <a:schemeClr val="lt1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008000"/>
                </a:solidFill>
                <a:highlight>
                  <a:schemeClr val="lt1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/* Given a liter = list_begin(lst)ist_elem, finds the next list_elem in</a:t>
            </a:r>
            <a:endParaRPr sz="800">
              <a:solidFill>
                <a:srgbClr val="008000"/>
              </a:solidFill>
              <a:highlight>
                <a:schemeClr val="lt1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008000"/>
                </a:solidFill>
                <a:highlight>
                  <a:schemeClr val="lt1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 the list. */</a:t>
            </a:r>
            <a:endParaRPr sz="800">
              <a:solidFill>
                <a:srgbClr val="008000"/>
              </a:solidFill>
              <a:highlight>
                <a:schemeClr val="lt1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800">
                <a:solidFill>
                  <a:srgbClr val="0000FF"/>
                </a:solidFill>
                <a:highlight>
                  <a:schemeClr val="lt1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struct</a:t>
            </a:r>
            <a:r>
              <a:rPr b="1" lang="en" sz="800">
                <a:highlight>
                  <a:schemeClr val="lt1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list_elem* list_next(</a:t>
            </a:r>
            <a:r>
              <a:rPr b="1" lang="en" sz="800">
                <a:solidFill>
                  <a:srgbClr val="0000FF"/>
                </a:solidFill>
                <a:highlight>
                  <a:schemeClr val="lt1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struct</a:t>
            </a:r>
            <a:r>
              <a:rPr b="1" lang="en" sz="800">
                <a:highlight>
                  <a:schemeClr val="lt1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list_elem* elem);</a:t>
            </a:r>
            <a:endParaRPr b="1" sz="800">
              <a:highlight>
                <a:schemeClr val="lt1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>
              <a:highlight>
                <a:schemeClr val="lt1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008000"/>
                </a:solidFill>
                <a:highlight>
                  <a:schemeClr val="lt1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/* Converts pointer to list element LIST_ELEM into</a:t>
            </a:r>
            <a:endParaRPr sz="800">
              <a:solidFill>
                <a:srgbClr val="008000"/>
              </a:solidFill>
              <a:highlight>
                <a:schemeClr val="lt1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008000"/>
                </a:solidFill>
                <a:highlight>
                  <a:schemeClr val="lt1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 a pointer to the structure that LIST_ELEM is</a:t>
            </a:r>
            <a:endParaRPr sz="800">
              <a:solidFill>
                <a:srgbClr val="008000"/>
              </a:solidFill>
              <a:highlight>
                <a:schemeClr val="lt1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008000"/>
                </a:solidFill>
                <a:highlight>
                  <a:schemeClr val="lt1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 embedded inside. You must also provide the name</a:t>
            </a:r>
            <a:endParaRPr sz="800">
              <a:solidFill>
                <a:srgbClr val="008000"/>
              </a:solidFill>
              <a:highlight>
                <a:schemeClr val="lt1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008000"/>
                </a:solidFill>
                <a:highlight>
                  <a:schemeClr val="lt1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 of the outer structure STRUCT and the member</a:t>
            </a:r>
            <a:endParaRPr sz="800">
              <a:solidFill>
                <a:srgbClr val="008000"/>
              </a:solidFill>
              <a:highlight>
                <a:schemeClr val="lt1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008000"/>
                </a:solidFill>
                <a:highlight>
                  <a:schemeClr val="lt1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 name MEMBER of the list element. */</a:t>
            </a:r>
            <a:endParaRPr sz="800">
              <a:solidFill>
                <a:srgbClr val="008000"/>
              </a:solidFill>
              <a:highlight>
                <a:schemeClr val="lt1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highlight>
                  <a:schemeClr val="lt1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STRUCT* list_entry(LIST_ELEM, STRUCT, MEMBER);</a:t>
            </a:r>
            <a:endParaRPr/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98" name="Shape 8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9" name="Google Shape;899;p89"/>
          <p:cNvSpPr txBox="1"/>
          <p:nvPr>
            <p:ph idx="1" type="body"/>
          </p:nvPr>
        </p:nvSpPr>
        <p:spPr>
          <a:xfrm>
            <a:off x="182850" y="822975"/>
            <a:ext cx="5806500" cy="4206300"/>
          </a:xfrm>
          <a:prstGeom prst="rect">
            <a:avLst/>
          </a:prstGeom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800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struct</a:t>
            </a:r>
            <a:r>
              <a:rPr lang="en" sz="80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list_data {</a:t>
            </a:r>
            <a:endParaRPr sz="800"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80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</a:t>
            </a:r>
            <a:r>
              <a:rPr lang="en" sz="800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char*</a:t>
            </a:r>
            <a:r>
              <a:rPr lang="en" sz="80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name;</a:t>
            </a:r>
            <a:endParaRPr sz="800"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80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</a:t>
            </a:r>
            <a:r>
              <a:rPr lang="en" sz="800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struct</a:t>
            </a:r>
            <a:r>
              <a:rPr lang="en" sz="80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list pl_list;</a:t>
            </a:r>
            <a:endParaRPr sz="800"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80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};</a:t>
            </a:r>
            <a:endParaRPr sz="800"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800"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800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struct</a:t>
            </a:r>
            <a:r>
              <a:rPr lang="en" sz="80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pl_node {</a:t>
            </a:r>
            <a:endParaRPr sz="800"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80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</a:t>
            </a:r>
            <a:r>
              <a:rPr lang="en" sz="800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int</a:t>
            </a:r>
            <a:r>
              <a:rPr lang="en" sz="80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value;</a:t>
            </a:r>
            <a:endParaRPr sz="800"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80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</a:t>
            </a:r>
            <a:r>
              <a:rPr lang="en" sz="800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struct</a:t>
            </a:r>
            <a:r>
              <a:rPr lang="en" sz="80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list_elem elem;</a:t>
            </a:r>
            <a:endParaRPr sz="800"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80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};</a:t>
            </a:r>
            <a:endParaRPr sz="800"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800"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800">
                <a:solidFill>
                  <a:srgbClr val="008000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/* Returns the sum of a pintos-style list of pl_nodes. */</a:t>
            </a:r>
            <a:endParaRPr sz="800">
              <a:solidFill>
                <a:srgbClr val="008000"/>
              </a:solidFill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800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int</a:t>
            </a:r>
            <a:r>
              <a:rPr lang="en" sz="80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pl_sum(</a:t>
            </a:r>
            <a:r>
              <a:rPr lang="en" sz="800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struct</a:t>
            </a:r>
            <a:r>
              <a:rPr lang="en" sz="80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list_data* data) {</a:t>
            </a:r>
            <a:endParaRPr sz="800"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80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</a:t>
            </a:r>
            <a:r>
              <a:rPr lang="en" sz="800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struct</a:t>
            </a:r>
            <a:r>
              <a:rPr lang="en" sz="80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list_elem* iter;</a:t>
            </a:r>
            <a:endParaRPr sz="800"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80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</a:t>
            </a:r>
            <a:r>
              <a:rPr lang="en" sz="800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struct</a:t>
            </a:r>
            <a:r>
              <a:rPr lang="en" sz="80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pl_node* temp;</a:t>
            </a:r>
            <a:endParaRPr sz="800"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80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</a:t>
            </a:r>
            <a:r>
              <a:rPr lang="en" sz="800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struct</a:t>
            </a:r>
            <a:r>
              <a:rPr lang="en" sz="80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list* lst = &amp;data-&gt;pl_list;</a:t>
            </a:r>
            <a:endParaRPr sz="800"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800"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80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</a:t>
            </a:r>
            <a:r>
              <a:rPr lang="en" sz="800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int</a:t>
            </a:r>
            <a:r>
              <a:rPr lang="en" sz="80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total = </a:t>
            </a:r>
            <a:r>
              <a:rPr lang="en" sz="800">
                <a:solidFill>
                  <a:srgbClr val="098658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0</a:t>
            </a:r>
            <a:r>
              <a:rPr lang="en" sz="80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;</a:t>
            </a:r>
            <a:endParaRPr sz="800"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800"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80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</a:t>
            </a:r>
            <a:r>
              <a:rPr lang="en" sz="800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for</a:t>
            </a:r>
            <a:r>
              <a:rPr lang="en" sz="80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(iter = list_begin(lst); iter != lis</a:t>
            </a:r>
            <a:r>
              <a:rPr lang="en" sz="80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t_end(lst); iter = list_next(iter)) </a:t>
            </a:r>
            <a:r>
              <a:rPr lang="en" sz="80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{</a:t>
            </a:r>
            <a:endParaRPr sz="800"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80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  temp = </a:t>
            </a:r>
            <a:r>
              <a:rPr b="1" lang="en" sz="80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list_entry(iter, struct pl_node, elem);</a:t>
            </a:r>
            <a:endParaRPr b="1" sz="800"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80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  ____________________;</a:t>
            </a:r>
            <a:endParaRPr sz="800"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80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}</a:t>
            </a:r>
            <a:endParaRPr sz="800"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800"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80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</a:t>
            </a:r>
            <a:r>
              <a:rPr lang="en" sz="800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return</a:t>
            </a:r>
            <a:r>
              <a:rPr lang="en" sz="80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total;</a:t>
            </a:r>
            <a:endParaRPr sz="800"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80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}</a:t>
            </a:r>
            <a:endParaRPr sz="800"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00" name="Google Shape;900;p89"/>
          <p:cNvSpPr txBox="1"/>
          <p:nvPr>
            <p:ph type="title"/>
          </p:nvPr>
        </p:nvSpPr>
        <p:spPr>
          <a:xfrm>
            <a:off x="182850" y="114300"/>
            <a:ext cx="8778300" cy="457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Pintos Lists</a:t>
            </a:r>
            <a:endParaRPr/>
          </a:p>
        </p:txBody>
      </p:sp>
      <p:sp>
        <p:nvSpPr>
          <p:cNvPr id="901" name="Google Shape;901;p89"/>
          <p:cNvSpPr txBox="1"/>
          <p:nvPr>
            <p:ph idx="3" type="body"/>
          </p:nvPr>
        </p:nvSpPr>
        <p:spPr>
          <a:xfrm>
            <a:off x="5629550" y="822975"/>
            <a:ext cx="3396900" cy="4206300"/>
          </a:xfrm>
          <a:prstGeom prst="rect">
            <a:avLst/>
          </a:prstGeom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Fill in the blanks to sum up the elements of a Pintos list.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008000"/>
                </a:solidFill>
                <a:highlight>
                  <a:schemeClr val="lt1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/* Given a struct list, returns a reference to the</a:t>
            </a:r>
            <a:endParaRPr sz="800">
              <a:solidFill>
                <a:srgbClr val="008000"/>
              </a:solidFill>
              <a:highlight>
                <a:schemeClr val="lt1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008000"/>
                </a:solidFill>
                <a:highlight>
                  <a:schemeClr val="lt1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 first list_elem in the list. */</a:t>
            </a:r>
            <a:endParaRPr sz="800">
              <a:solidFill>
                <a:srgbClr val="008000"/>
              </a:solidFill>
              <a:highlight>
                <a:schemeClr val="lt1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0000FF"/>
                </a:solidFill>
                <a:highlight>
                  <a:schemeClr val="lt1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struct</a:t>
            </a:r>
            <a:r>
              <a:rPr lang="en" sz="800">
                <a:highlight>
                  <a:schemeClr val="lt1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list_elem* list_begin(</a:t>
            </a:r>
            <a:r>
              <a:rPr lang="en" sz="800">
                <a:solidFill>
                  <a:srgbClr val="0000FF"/>
                </a:solidFill>
                <a:highlight>
                  <a:schemeClr val="lt1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struct</a:t>
            </a:r>
            <a:r>
              <a:rPr lang="en" sz="800">
                <a:highlight>
                  <a:schemeClr val="lt1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list* lst);</a:t>
            </a:r>
            <a:endParaRPr sz="800">
              <a:highlight>
                <a:schemeClr val="lt1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>
              <a:highlight>
                <a:schemeClr val="lt1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008000"/>
                </a:solidFill>
                <a:highlight>
                  <a:schemeClr val="lt1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/* Given a struct list, returns a reference to the</a:t>
            </a:r>
            <a:endParaRPr sz="800">
              <a:solidFill>
                <a:srgbClr val="008000"/>
              </a:solidFill>
              <a:highlight>
                <a:schemeClr val="lt1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008000"/>
                </a:solidFill>
                <a:highlight>
                  <a:schemeClr val="lt1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 last list_elem in the list. */</a:t>
            </a:r>
            <a:endParaRPr sz="800">
              <a:solidFill>
                <a:srgbClr val="008000"/>
              </a:solidFill>
              <a:highlight>
                <a:schemeClr val="lt1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0000FF"/>
                </a:solidFill>
                <a:highlight>
                  <a:schemeClr val="lt1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struct</a:t>
            </a:r>
            <a:r>
              <a:rPr lang="en" sz="800">
                <a:highlight>
                  <a:schemeClr val="lt1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list_elem* list_end(</a:t>
            </a:r>
            <a:r>
              <a:rPr lang="en" sz="800">
                <a:solidFill>
                  <a:srgbClr val="0000FF"/>
                </a:solidFill>
                <a:highlight>
                  <a:schemeClr val="lt1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struct</a:t>
            </a:r>
            <a:r>
              <a:rPr lang="en" sz="800">
                <a:highlight>
                  <a:schemeClr val="lt1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list* lst);</a:t>
            </a:r>
            <a:endParaRPr sz="800">
              <a:highlight>
                <a:schemeClr val="lt1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>
              <a:highlight>
                <a:schemeClr val="lt1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008000"/>
                </a:solidFill>
                <a:highlight>
                  <a:schemeClr val="lt1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/* Given a liter = list_begin(lst)ist_elem, finds the next list_elem in</a:t>
            </a:r>
            <a:endParaRPr sz="800">
              <a:solidFill>
                <a:srgbClr val="008000"/>
              </a:solidFill>
              <a:highlight>
                <a:schemeClr val="lt1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008000"/>
                </a:solidFill>
                <a:highlight>
                  <a:schemeClr val="lt1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 the list. */</a:t>
            </a:r>
            <a:endParaRPr sz="800">
              <a:solidFill>
                <a:srgbClr val="008000"/>
              </a:solidFill>
              <a:highlight>
                <a:schemeClr val="lt1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0000FF"/>
                </a:solidFill>
                <a:highlight>
                  <a:schemeClr val="lt1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struct</a:t>
            </a:r>
            <a:r>
              <a:rPr lang="en" sz="800">
                <a:highlight>
                  <a:schemeClr val="lt1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list_elem* list_next(</a:t>
            </a:r>
            <a:r>
              <a:rPr lang="en" sz="800">
                <a:solidFill>
                  <a:srgbClr val="0000FF"/>
                </a:solidFill>
                <a:highlight>
                  <a:schemeClr val="lt1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struct</a:t>
            </a:r>
            <a:r>
              <a:rPr lang="en" sz="800">
                <a:highlight>
                  <a:schemeClr val="lt1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list_elem* elem);</a:t>
            </a:r>
            <a:endParaRPr sz="800">
              <a:highlight>
                <a:schemeClr val="lt1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>
              <a:highlight>
                <a:schemeClr val="lt1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008000"/>
                </a:solidFill>
                <a:highlight>
                  <a:schemeClr val="lt1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/* Converts pointer to list element LIST_ELEM into</a:t>
            </a:r>
            <a:endParaRPr sz="800">
              <a:solidFill>
                <a:srgbClr val="008000"/>
              </a:solidFill>
              <a:highlight>
                <a:schemeClr val="lt1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008000"/>
                </a:solidFill>
                <a:highlight>
                  <a:schemeClr val="lt1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 a pointer to the structure that LIST_ELEM is</a:t>
            </a:r>
            <a:endParaRPr sz="800">
              <a:solidFill>
                <a:srgbClr val="008000"/>
              </a:solidFill>
              <a:highlight>
                <a:schemeClr val="lt1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008000"/>
                </a:solidFill>
                <a:highlight>
                  <a:schemeClr val="lt1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 embedded inside. You must also provide the name</a:t>
            </a:r>
            <a:endParaRPr sz="800">
              <a:solidFill>
                <a:srgbClr val="008000"/>
              </a:solidFill>
              <a:highlight>
                <a:schemeClr val="lt1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008000"/>
                </a:solidFill>
                <a:highlight>
                  <a:schemeClr val="lt1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 of the outer structure STRUCT and the member</a:t>
            </a:r>
            <a:endParaRPr sz="800">
              <a:solidFill>
                <a:srgbClr val="008000"/>
              </a:solidFill>
              <a:highlight>
                <a:schemeClr val="lt1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008000"/>
                </a:solidFill>
                <a:highlight>
                  <a:schemeClr val="lt1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 name MEMBER of the list element. */</a:t>
            </a:r>
            <a:endParaRPr sz="800">
              <a:solidFill>
                <a:srgbClr val="008000"/>
              </a:solidFill>
              <a:highlight>
                <a:schemeClr val="lt1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800">
                <a:highlight>
                  <a:schemeClr val="lt1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STRUCT* list_entry(LIST_ELEM, STRUCT, MEMBER);</a:t>
            </a:r>
            <a:endParaRPr b="1"/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05" name="Shape 9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6" name="Google Shape;906;p90"/>
          <p:cNvSpPr txBox="1"/>
          <p:nvPr>
            <p:ph idx="1" type="body"/>
          </p:nvPr>
        </p:nvSpPr>
        <p:spPr>
          <a:xfrm>
            <a:off x="182850" y="822975"/>
            <a:ext cx="5806500" cy="4206300"/>
          </a:xfrm>
          <a:prstGeom prst="rect">
            <a:avLst/>
          </a:prstGeom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800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struct</a:t>
            </a:r>
            <a:r>
              <a:rPr lang="en" sz="80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list_data {</a:t>
            </a:r>
            <a:endParaRPr sz="800"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80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</a:t>
            </a:r>
            <a:r>
              <a:rPr lang="en" sz="800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char*</a:t>
            </a:r>
            <a:r>
              <a:rPr lang="en" sz="80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name;</a:t>
            </a:r>
            <a:endParaRPr sz="800"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80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</a:t>
            </a:r>
            <a:r>
              <a:rPr lang="en" sz="800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struct</a:t>
            </a:r>
            <a:r>
              <a:rPr lang="en" sz="80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list pl_list;</a:t>
            </a:r>
            <a:endParaRPr sz="800"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80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};</a:t>
            </a:r>
            <a:endParaRPr sz="800"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800"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800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struct</a:t>
            </a:r>
            <a:r>
              <a:rPr lang="en" sz="80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pl_node {</a:t>
            </a:r>
            <a:endParaRPr sz="800"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80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</a:t>
            </a:r>
            <a:r>
              <a:rPr lang="en" sz="800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int</a:t>
            </a:r>
            <a:r>
              <a:rPr lang="en" sz="80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value;</a:t>
            </a:r>
            <a:endParaRPr sz="800"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80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</a:t>
            </a:r>
            <a:r>
              <a:rPr lang="en" sz="800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struct</a:t>
            </a:r>
            <a:r>
              <a:rPr lang="en" sz="80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list_elem elem;</a:t>
            </a:r>
            <a:endParaRPr sz="800"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80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};</a:t>
            </a:r>
            <a:endParaRPr sz="800"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800"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800">
                <a:solidFill>
                  <a:srgbClr val="008000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/* Returns the sum of a pintos-style list of pl_nodes. */</a:t>
            </a:r>
            <a:endParaRPr sz="800">
              <a:solidFill>
                <a:srgbClr val="008000"/>
              </a:solidFill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800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int</a:t>
            </a:r>
            <a:r>
              <a:rPr lang="en" sz="80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pl_sum(</a:t>
            </a:r>
            <a:r>
              <a:rPr lang="en" sz="800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struct</a:t>
            </a:r>
            <a:r>
              <a:rPr lang="en" sz="80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list_data* data) {</a:t>
            </a:r>
            <a:endParaRPr sz="800"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80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</a:t>
            </a:r>
            <a:r>
              <a:rPr lang="en" sz="800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struct</a:t>
            </a:r>
            <a:r>
              <a:rPr lang="en" sz="80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list_elem* iter;</a:t>
            </a:r>
            <a:endParaRPr sz="800"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80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</a:t>
            </a:r>
            <a:r>
              <a:rPr lang="en" sz="800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struct</a:t>
            </a:r>
            <a:r>
              <a:rPr lang="en" sz="80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pl_node* temp;</a:t>
            </a:r>
            <a:endParaRPr sz="800"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80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</a:t>
            </a:r>
            <a:r>
              <a:rPr lang="en" sz="800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struct</a:t>
            </a:r>
            <a:r>
              <a:rPr lang="en" sz="80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list* lst = &amp;data-&gt;pl_list;</a:t>
            </a:r>
            <a:endParaRPr sz="800"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800"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80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</a:t>
            </a:r>
            <a:r>
              <a:rPr lang="en" sz="800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int</a:t>
            </a:r>
            <a:r>
              <a:rPr lang="en" sz="80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total = </a:t>
            </a:r>
            <a:r>
              <a:rPr lang="en" sz="800">
                <a:solidFill>
                  <a:srgbClr val="098658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0</a:t>
            </a:r>
            <a:r>
              <a:rPr lang="en" sz="80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;</a:t>
            </a:r>
            <a:endParaRPr sz="800"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800"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80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</a:t>
            </a:r>
            <a:r>
              <a:rPr lang="en" sz="800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for</a:t>
            </a:r>
            <a:r>
              <a:rPr lang="en" sz="80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(iter = list_begin(lst); iter != list_end(lst); iter = list_next(iter)) {</a:t>
            </a:r>
            <a:endParaRPr sz="800"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80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  temp</a:t>
            </a:r>
            <a:r>
              <a:rPr lang="en" sz="80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= list_entry(iter, struct pl_node, elem);</a:t>
            </a:r>
            <a:endParaRPr sz="800"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80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b="1" lang="en" sz="80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total += temp-&gt;value</a:t>
            </a:r>
            <a:r>
              <a:rPr b="1" lang="en" sz="80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;</a:t>
            </a:r>
            <a:endParaRPr b="1" sz="800"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80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}</a:t>
            </a:r>
            <a:endParaRPr sz="800"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800"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80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</a:t>
            </a:r>
            <a:r>
              <a:rPr lang="en" sz="800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return</a:t>
            </a:r>
            <a:r>
              <a:rPr lang="en" sz="80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total;</a:t>
            </a:r>
            <a:endParaRPr sz="800"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800"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}</a:t>
            </a:r>
            <a:endParaRPr sz="800"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07" name="Google Shape;907;p90"/>
          <p:cNvSpPr txBox="1"/>
          <p:nvPr>
            <p:ph type="title"/>
          </p:nvPr>
        </p:nvSpPr>
        <p:spPr>
          <a:xfrm>
            <a:off x="182850" y="114300"/>
            <a:ext cx="8778300" cy="457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Pintos Lists</a:t>
            </a:r>
            <a:endParaRPr/>
          </a:p>
        </p:txBody>
      </p:sp>
      <p:sp>
        <p:nvSpPr>
          <p:cNvPr id="908" name="Google Shape;908;p90"/>
          <p:cNvSpPr txBox="1"/>
          <p:nvPr>
            <p:ph idx="3" type="body"/>
          </p:nvPr>
        </p:nvSpPr>
        <p:spPr>
          <a:xfrm>
            <a:off x="5629550" y="822975"/>
            <a:ext cx="3396900" cy="4206300"/>
          </a:xfrm>
          <a:prstGeom prst="rect">
            <a:avLst/>
          </a:prstGeom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Fill in the blanks to sum up the elements of a Pintos list.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008000"/>
                </a:solidFill>
                <a:highlight>
                  <a:schemeClr val="lt1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/* Given a struct list, returns a reference to the</a:t>
            </a:r>
            <a:endParaRPr sz="800">
              <a:solidFill>
                <a:srgbClr val="008000"/>
              </a:solidFill>
              <a:highlight>
                <a:schemeClr val="lt1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008000"/>
                </a:solidFill>
                <a:highlight>
                  <a:schemeClr val="lt1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 first list_elem in the list. */</a:t>
            </a:r>
            <a:endParaRPr sz="800">
              <a:solidFill>
                <a:srgbClr val="008000"/>
              </a:solidFill>
              <a:highlight>
                <a:schemeClr val="lt1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0000FF"/>
                </a:solidFill>
                <a:highlight>
                  <a:schemeClr val="lt1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struct</a:t>
            </a:r>
            <a:r>
              <a:rPr lang="en" sz="800">
                <a:highlight>
                  <a:schemeClr val="lt1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list_elem* list_begin(</a:t>
            </a:r>
            <a:r>
              <a:rPr lang="en" sz="800">
                <a:solidFill>
                  <a:srgbClr val="0000FF"/>
                </a:solidFill>
                <a:highlight>
                  <a:schemeClr val="lt1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struct</a:t>
            </a:r>
            <a:r>
              <a:rPr lang="en" sz="800">
                <a:highlight>
                  <a:schemeClr val="lt1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list* lst);</a:t>
            </a:r>
            <a:endParaRPr sz="800">
              <a:highlight>
                <a:schemeClr val="lt1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>
              <a:highlight>
                <a:schemeClr val="lt1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008000"/>
                </a:solidFill>
                <a:highlight>
                  <a:schemeClr val="lt1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/* Given a struct list, returns a reference to the</a:t>
            </a:r>
            <a:endParaRPr sz="800">
              <a:solidFill>
                <a:srgbClr val="008000"/>
              </a:solidFill>
              <a:highlight>
                <a:schemeClr val="lt1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008000"/>
                </a:solidFill>
                <a:highlight>
                  <a:schemeClr val="lt1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 last list_elem in the list. */</a:t>
            </a:r>
            <a:endParaRPr sz="800">
              <a:solidFill>
                <a:srgbClr val="008000"/>
              </a:solidFill>
              <a:highlight>
                <a:schemeClr val="lt1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0000FF"/>
                </a:solidFill>
                <a:highlight>
                  <a:schemeClr val="lt1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struct</a:t>
            </a:r>
            <a:r>
              <a:rPr lang="en" sz="800">
                <a:highlight>
                  <a:schemeClr val="lt1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list_elem* list_end(</a:t>
            </a:r>
            <a:r>
              <a:rPr lang="en" sz="800">
                <a:solidFill>
                  <a:srgbClr val="0000FF"/>
                </a:solidFill>
                <a:highlight>
                  <a:schemeClr val="lt1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struct</a:t>
            </a:r>
            <a:r>
              <a:rPr lang="en" sz="800">
                <a:highlight>
                  <a:schemeClr val="lt1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list* lst);</a:t>
            </a:r>
            <a:endParaRPr sz="800">
              <a:highlight>
                <a:schemeClr val="lt1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>
              <a:highlight>
                <a:schemeClr val="lt1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008000"/>
                </a:solidFill>
                <a:highlight>
                  <a:schemeClr val="lt1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/* Given a liter = list_begin(lst)ist_elem, finds the next list_elem in</a:t>
            </a:r>
            <a:endParaRPr sz="800">
              <a:solidFill>
                <a:srgbClr val="008000"/>
              </a:solidFill>
              <a:highlight>
                <a:schemeClr val="lt1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008000"/>
                </a:solidFill>
                <a:highlight>
                  <a:schemeClr val="lt1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 the list. */</a:t>
            </a:r>
            <a:endParaRPr sz="800">
              <a:solidFill>
                <a:srgbClr val="008000"/>
              </a:solidFill>
              <a:highlight>
                <a:schemeClr val="lt1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0000FF"/>
                </a:solidFill>
                <a:highlight>
                  <a:schemeClr val="lt1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struct</a:t>
            </a:r>
            <a:r>
              <a:rPr lang="en" sz="800">
                <a:highlight>
                  <a:schemeClr val="lt1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list_elem* list_next(</a:t>
            </a:r>
            <a:r>
              <a:rPr lang="en" sz="800">
                <a:solidFill>
                  <a:srgbClr val="0000FF"/>
                </a:solidFill>
                <a:highlight>
                  <a:schemeClr val="lt1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struct</a:t>
            </a:r>
            <a:r>
              <a:rPr lang="en" sz="800">
                <a:highlight>
                  <a:schemeClr val="lt1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list_elem* elem);</a:t>
            </a:r>
            <a:endParaRPr sz="800">
              <a:highlight>
                <a:schemeClr val="lt1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>
              <a:highlight>
                <a:schemeClr val="lt1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008000"/>
                </a:solidFill>
                <a:highlight>
                  <a:schemeClr val="lt1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/* Converts pointer to list element LIST_ELEM into</a:t>
            </a:r>
            <a:endParaRPr sz="800">
              <a:solidFill>
                <a:srgbClr val="008000"/>
              </a:solidFill>
              <a:highlight>
                <a:schemeClr val="lt1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008000"/>
                </a:solidFill>
                <a:highlight>
                  <a:schemeClr val="lt1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 a pointer to the structure that LIST_ELEM is</a:t>
            </a:r>
            <a:endParaRPr sz="800">
              <a:solidFill>
                <a:srgbClr val="008000"/>
              </a:solidFill>
              <a:highlight>
                <a:schemeClr val="lt1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008000"/>
                </a:solidFill>
                <a:highlight>
                  <a:schemeClr val="lt1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 embedded inside. You must also provide the name</a:t>
            </a:r>
            <a:endParaRPr sz="800">
              <a:solidFill>
                <a:srgbClr val="008000"/>
              </a:solidFill>
              <a:highlight>
                <a:schemeClr val="lt1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008000"/>
                </a:solidFill>
                <a:highlight>
                  <a:schemeClr val="lt1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 of the outer structure STRUCT and the member</a:t>
            </a:r>
            <a:endParaRPr sz="800">
              <a:solidFill>
                <a:srgbClr val="008000"/>
              </a:solidFill>
              <a:highlight>
                <a:schemeClr val="lt1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008000"/>
                </a:solidFill>
                <a:highlight>
                  <a:schemeClr val="lt1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 name MEMBER of the list element. */</a:t>
            </a:r>
            <a:endParaRPr sz="800">
              <a:solidFill>
                <a:srgbClr val="008000"/>
              </a:solidFill>
              <a:highlight>
                <a:schemeClr val="lt1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highlight>
                  <a:schemeClr val="lt1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STRUCT* list_entry(LIST_ELEM, STRUCT, MEMBER);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CS 162 Discussion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DEEE2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