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5143500" cx="9144000"/>
  <p:notesSz cx="6858000" cy="9144000"/>
  <p:embeddedFontLst>
    <p:embeddedFont>
      <p:font typeface="Lato"/>
      <p:regular r:id="rId51"/>
      <p:bold r:id="rId52"/>
      <p:italic r:id="rId53"/>
      <p:boldItalic r:id="rId54"/>
    </p:embeddedFont>
    <p:embeddedFont>
      <p:font typeface="Source Code Pro"/>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AAA7F8E-E769-49CE-8C3E-0A1903506FE3}">
  <a:tblStyle styleId="{4AAA7F8E-E769-49CE-8C3E-0A1903506F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regular.fntdata"/><Relationship Id="rId50" Type="http://schemas.openxmlformats.org/officeDocument/2006/relationships/slide" Target="slides/slide44.xml"/><Relationship Id="rId53" Type="http://schemas.openxmlformats.org/officeDocument/2006/relationships/font" Target="fonts/Lato-italic.fntdata"/><Relationship Id="rId52" Type="http://schemas.openxmlformats.org/officeDocument/2006/relationships/font" Target="fonts/Lato-bold.fntdata"/><Relationship Id="rId11" Type="http://schemas.openxmlformats.org/officeDocument/2006/relationships/slide" Target="slides/slide5.xml"/><Relationship Id="rId55" Type="http://schemas.openxmlformats.org/officeDocument/2006/relationships/font" Target="fonts/SourceCodePro-regular.fntdata"/><Relationship Id="rId10" Type="http://schemas.openxmlformats.org/officeDocument/2006/relationships/slide" Target="slides/slide4.xml"/><Relationship Id="rId54" Type="http://schemas.openxmlformats.org/officeDocument/2006/relationships/font" Target="fonts/Lato-boldItalic.fntdata"/><Relationship Id="rId13" Type="http://schemas.openxmlformats.org/officeDocument/2006/relationships/slide" Target="slides/slide7.xml"/><Relationship Id="rId57" Type="http://schemas.openxmlformats.org/officeDocument/2006/relationships/font" Target="fonts/SourceCodePro-italic.fntdata"/><Relationship Id="rId12" Type="http://schemas.openxmlformats.org/officeDocument/2006/relationships/slide" Target="slides/slide6.xml"/><Relationship Id="rId56" Type="http://schemas.openxmlformats.org/officeDocument/2006/relationships/font" Target="fonts/SourceCodePro-bold.fntdata"/><Relationship Id="rId15" Type="http://schemas.openxmlformats.org/officeDocument/2006/relationships/slide" Target="slides/slide9.xml"/><Relationship Id="rId14" Type="http://schemas.openxmlformats.org/officeDocument/2006/relationships/slide" Target="slides/slide8.xml"/><Relationship Id="rId58" Type="http://schemas.openxmlformats.org/officeDocument/2006/relationships/font" Target="fonts/SourceCodePr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137b76546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137b76546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286494fb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286494fb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1286494fb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1286494fb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674b7524b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674b7524b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286494fb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286494fb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675e5943e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675e5943e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675e5943e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675e5943e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67493befb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67493befb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Bizarre diagram. But hope it illustrates the point.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b5ec9d5bf1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b5ec9d5bf1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“i is 2” </a:t>
            </a:r>
            <a:r>
              <a:rPr lang="en" sz="1000">
                <a:solidFill>
                  <a:schemeClr val="dk1"/>
                </a:solidFill>
                <a:latin typeface="Lato"/>
                <a:ea typeface="Lato"/>
                <a:cs typeface="Lato"/>
                <a:sym typeface="Lato"/>
              </a:rPr>
              <a:t>will be printed since both threads share the same address space as part of the same process. Even though each thread has its own stack, it can still access each others’ stacks.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b5ec9d5bf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b5ec9d5bf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b5ec9d5bf1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b5ec9d5bf1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Output can be</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“MAINHELPER”</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“HELPERMAIN”</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“MAIN”</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since no guarantee that helper will be run first (even with </a:t>
            </a:r>
            <a:r>
              <a:rPr lang="en" sz="1000">
                <a:solidFill>
                  <a:schemeClr val="dk1"/>
                </a:solidFill>
                <a:latin typeface="Source Code Pro"/>
                <a:ea typeface="Source Code Pro"/>
                <a:cs typeface="Source Code Pro"/>
                <a:sym typeface="Source Code Pro"/>
              </a:rPr>
              <a:t>pthread_yield</a:t>
            </a:r>
            <a:r>
              <a:rPr lang="en" sz="1000">
                <a:solidFill>
                  <a:schemeClr val="dk1"/>
                </a:solidFill>
                <a:latin typeface="Lato"/>
                <a:ea typeface="Lato"/>
                <a:cs typeface="Lato"/>
                <a:sym typeface="Lato"/>
              </a:rPr>
              <a: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Use </a:t>
            </a:r>
            <a:r>
              <a:rPr lang="en" sz="1000">
                <a:solidFill>
                  <a:schemeClr val="dk1"/>
                </a:solidFill>
                <a:latin typeface="Source Code Pro"/>
                <a:ea typeface="Source Code Pro"/>
                <a:cs typeface="Source Code Pro"/>
                <a:sym typeface="Source Code Pro"/>
              </a:rPr>
              <a:t>pthread_join</a:t>
            </a:r>
            <a:r>
              <a:rPr lang="en" sz="1000">
                <a:solidFill>
                  <a:schemeClr val="dk1"/>
                </a:solidFill>
                <a:latin typeface="Lato"/>
                <a:ea typeface="Lato"/>
                <a:cs typeface="Lato"/>
                <a:sym typeface="Lato"/>
              </a:rPr>
              <a:t> instead of </a:t>
            </a:r>
            <a:r>
              <a:rPr lang="en" sz="1000">
                <a:solidFill>
                  <a:schemeClr val="dk1"/>
                </a:solidFill>
                <a:latin typeface="Source Code Pro"/>
                <a:ea typeface="Source Code Pro"/>
                <a:cs typeface="Source Code Pro"/>
                <a:sym typeface="Source Code Pro"/>
              </a:rPr>
              <a:t>pthread_yield</a:t>
            </a:r>
            <a:r>
              <a:rPr lang="en" sz="1000">
                <a:solidFill>
                  <a:schemeClr val="dk1"/>
                </a:solidFill>
                <a:latin typeface="Lato"/>
                <a:ea typeface="Lato"/>
                <a:cs typeface="Lato"/>
                <a:sym typeface="Lato"/>
              </a:rPr>
              <a:t> to ensure main thread will wait until the helper thread has returned.</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675e5943e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675e5943e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Output can be</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“MAINHELPER”</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“HELPERMAIN”</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“MAIN”</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since no guarantee that helper will be run first (even with </a:t>
            </a:r>
            <a:r>
              <a:rPr lang="en" sz="1000">
                <a:solidFill>
                  <a:schemeClr val="dk1"/>
                </a:solidFill>
                <a:latin typeface="Source Code Pro"/>
                <a:ea typeface="Source Code Pro"/>
                <a:cs typeface="Source Code Pro"/>
                <a:sym typeface="Source Code Pro"/>
              </a:rPr>
              <a:t>pthread_yield</a:t>
            </a:r>
            <a:r>
              <a:rPr lang="en" sz="1000">
                <a:solidFill>
                  <a:schemeClr val="dk1"/>
                </a:solidFill>
                <a:latin typeface="Lato"/>
                <a:ea typeface="Lato"/>
                <a:cs typeface="Lato"/>
                <a:sym typeface="Lato"/>
              </a:rPr>
              <a: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Use </a:t>
            </a:r>
            <a:r>
              <a:rPr lang="en" sz="1000">
                <a:solidFill>
                  <a:schemeClr val="dk1"/>
                </a:solidFill>
                <a:latin typeface="Source Code Pro"/>
                <a:ea typeface="Source Code Pro"/>
                <a:cs typeface="Source Code Pro"/>
                <a:sym typeface="Source Code Pro"/>
              </a:rPr>
              <a:t>pthread_join</a:t>
            </a:r>
            <a:r>
              <a:rPr lang="en" sz="1000">
                <a:solidFill>
                  <a:schemeClr val="dk1"/>
                </a:solidFill>
                <a:latin typeface="Lato"/>
                <a:ea typeface="Lato"/>
                <a:cs typeface="Lato"/>
                <a:sym typeface="Lato"/>
              </a:rPr>
              <a:t> instead of </a:t>
            </a:r>
            <a:r>
              <a:rPr lang="en" sz="1000">
                <a:solidFill>
                  <a:schemeClr val="dk1"/>
                </a:solidFill>
                <a:latin typeface="Source Code Pro"/>
                <a:ea typeface="Source Code Pro"/>
                <a:cs typeface="Source Code Pro"/>
                <a:sym typeface="Source Code Pro"/>
              </a:rPr>
              <a:t>pthread_yield</a:t>
            </a:r>
            <a:r>
              <a:rPr lang="en" sz="1000">
                <a:solidFill>
                  <a:schemeClr val="dk1"/>
                </a:solidFill>
                <a:latin typeface="Lato"/>
                <a:ea typeface="Lato"/>
                <a:cs typeface="Lato"/>
                <a:sym typeface="Lato"/>
              </a:rPr>
              <a:t> to ensure main thread will wait until the helper thread has returned.</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675e5943e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675e5943e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675e5943e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675e5943e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b5ec9d5bf1_2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b5ec9d5bf1_2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This results in undeterministic behavior. It's problematic in that the stack space gets reclaimed after spawn_thread returns in the main thread, so it's possible that the new thread can be accessing garbage memory.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b5ec9d5bf1_28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b5ec9d5bf1_28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675e5943e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675e5943e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Either </a:t>
            </a:r>
            <a:r>
              <a:rPr lang="en" sz="1000">
                <a:solidFill>
                  <a:schemeClr val="dk1"/>
                </a:solidFill>
                <a:latin typeface="Source Code Pro"/>
                <a:ea typeface="Source Code Pro"/>
                <a:cs typeface="Source Code Pro"/>
                <a:sym typeface="Source Code Pro"/>
              </a:rPr>
              <a:t>“I am the main”</a:t>
            </a:r>
            <a:r>
              <a:rPr lang="en" sz="1000">
                <a:solidFill>
                  <a:schemeClr val="dk1"/>
                </a:solidFill>
                <a:latin typeface="Lato"/>
                <a:ea typeface="Lato"/>
                <a:cs typeface="Lato"/>
                <a:sym typeface="Lato"/>
              </a:rPr>
              <a:t> or </a:t>
            </a:r>
            <a:r>
              <a:rPr lang="en" sz="1000">
                <a:solidFill>
                  <a:schemeClr val="dk1"/>
                </a:solidFill>
                <a:latin typeface="Source Code Pro"/>
                <a:ea typeface="Source Code Pro"/>
                <a:cs typeface="Source Code Pro"/>
                <a:sym typeface="Source Code Pro"/>
              </a:rPr>
              <a:t>“I am the helper”</a:t>
            </a:r>
            <a:r>
              <a:rPr lang="en" sz="1000">
                <a:solidFill>
                  <a:schemeClr val="dk1"/>
                </a:solidFill>
                <a:latin typeface="Lato"/>
                <a:ea typeface="Lato"/>
                <a:cs typeface="Lato"/>
                <a:sym typeface="Lato"/>
              </a:rPr>
              <a:t> since </a:t>
            </a:r>
            <a:r>
              <a:rPr lang="en" sz="1000">
                <a:solidFill>
                  <a:schemeClr val="dk1"/>
                </a:solidFill>
                <a:latin typeface="Source Code Pro"/>
                <a:ea typeface="Source Code Pro"/>
                <a:cs typeface="Source Code Pro"/>
                <a:sym typeface="Source Code Pro"/>
              </a:rPr>
              <a:t>pthread_join</a:t>
            </a:r>
            <a:r>
              <a:rPr lang="en" sz="1000">
                <a:solidFill>
                  <a:schemeClr val="dk1"/>
                </a:solidFill>
                <a:latin typeface="Lato"/>
                <a:ea typeface="Lato"/>
                <a:cs typeface="Lato"/>
                <a:sym typeface="Lato"/>
              </a:rPr>
              <a:t> is called after </a:t>
            </a:r>
            <a:r>
              <a:rPr lang="en" sz="1000">
                <a:solidFill>
                  <a:schemeClr val="dk1"/>
                </a:solidFill>
                <a:latin typeface="Source Code Pro"/>
                <a:ea typeface="Source Code Pro"/>
                <a:cs typeface="Source Code Pro"/>
                <a:sym typeface="Source Code Pro"/>
              </a:rPr>
              <a:t>printf</a:t>
            </a:r>
            <a:r>
              <a:rPr lang="en" sz="1000">
                <a:solidFill>
                  <a:schemeClr val="dk1"/>
                </a:solidFill>
                <a:latin typeface="Lato"/>
                <a:ea typeface="Lato"/>
                <a:cs typeface="Lato"/>
                <a:sym typeface="Lato"/>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675e5943e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675e5943e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675e5943e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675e5943e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675e5943e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675e5943e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675e5943e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675e5943e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675e5943ec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675e5943e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675e5943ec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675e5943e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675e5943e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675e5943e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675e5943ec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675e5943ec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Clr>
                <a:schemeClr val="dk1"/>
              </a:buClr>
              <a:buSzPts val="1000"/>
              <a:buFont typeface="Arial"/>
              <a:buAutoNum type="arabicPeriod"/>
            </a:pPr>
            <a:r>
              <a:rPr lang="en" sz="1000">
                <a:solidFill>
                  <a:schemeClr val="dk1"/>
                </a:solidFill>
                <a:latin typeface="Source Code Pro"/>
                <a:ea typeface="Source Code Pro"/>
                <a:cs typeface="Source Code Pro"/>
                <a:sym typeface="Source Code Pro"/>
              </a:rPr>
              <a:t>fopen</a:t>
            </a:r>
            <a:r>
              <a:rPr lang="en" sz="1000">
                <a:solidFill>
                  <a:schemeClr val="dk1"/>
                </a:solidFill>
                <a:latin typeface="Lato"/>
                <a:ea typeface="Lato"/>
                <a:cs typeface="Lato"/>
                <a:sym typeface="Lato"/>
              </a:rPr>
              <a:t> is a high-level API, while </a:t>
            </a:r>
            <a:r>
              <a:rPr lang="en" sz="1000">
                <a:solidFill>
                  <a:schemeClr val="dk1"/>
                </a:solidFill>
                <a:latin typeface="Source Code Pro"/>
                <a:ea typeface="Source Code Pro"/>
                <a:cs typeface="Source Code Pro"/>
                <a:sym typeface="Source Code Pro"/>
              </a:rPr>
              <a:t>open</a:t>
            </a:r>
            <a:r>
              <a:rPr lang="en" sz="1000">
                <a:solidFill>
                  <a:schemeClr val="dk1"/>
                </a:solidFill>
                <a:latin typeface="Lato"/>
                <a:ea typeface="Lato"/>
                <a:cs typeface="Lato"/>
                <a:sym typeface="Lato"/>
              </a:rPr>
              <a:t> is a low-level API. </a:t>
            </a:r>
            <a:r>
              <a:rPr lang="en" sz="1000">
                <a:solidFill>
                  <a:schemeClr val="dk1"/>
                </a:solidFill>
                <a:latin typeface="Source Code Pro"/>
                <a:ea typeface="Source Code Pro"/>
                <a:cs typeface="Source Code Pro"/>
                <a:sym typeface="Source Code Pro"/>
              </a:rPr>
              <a:t>fopen</a:t>
            </a:r>
            <a:r>
              <a:rPr lang="en" sz="1000">
                <a:solidFill>
                  <a:schemeClr val="dk1"/>
                </a:solidFill>
                <a:latin typeface="Lato"/>
                <a:ea typeface="Lato"/>
                <a:cs typeface="Lato"/>
                <a:sym typeface="Lato"/>
              </a:rPr>
              <a:t> will return a </a:t>
            </a:r>
            <a:r>
              <a:rPr lang="en" sz="1000">
                <a:solidFill>
                  <a:schemeClr val="dk1"/>
                </a:solidFill>
                <a:latin typeface="Source Code Pro"/>
                <a:ea typeface="Source Code Pro"/>
                <a:cs typeface="Source Code Pro"/>
                <a:sym typeface="Source Code Pro"/>
              </a:rPr>
              <a:t>FILE*</a:t>
            </a:r>
            <a:r>
              <a:rPr lang="en" sz="1000">
                <a:solidFill>
                  <a:schemeClr val="dk1"/>
                </a:solidFill>
                <a:latin typeface="Lato"/>
                <a:ea typeface="Lato"/>
                <a:cs typeface="Lato"/>
                <a:sym typeface="Lato"/>
              </a:rPr>
              <a:t> type, while </a:t>
            </a:r>
            <a:r>
              <a:rPr lang="en" sz="1000">
                <a:solidFill>
                  <a:schemeClr val="dk1"/>
                </a:solidFill>
                <a:latin typeface="Source Code Pro"/>
                <a:ea typeface="Source Code Pro"/>
                <a:cs typeface="Source Code Pro"/>
                <a:sym typeface="Source Code Pro"/>
              </a:rPr>
              <a:t>open</a:t>
            </a:r>
            <a:r>
              <a:rPr lang="en" sz="1000">
                <a:solidFill>
                  <a:schemeClr val="dk1"/>
                </a:solidFill>
                <a:latin typeface="Lato"/>
                <a:ea typeface="Lato"/>
                <a:cs typeface="Lato"/>
                <a:sym typeface="Lato"/>
              </a:rPr>
              <a:t> returns an integer.</a:t>
            </a:r>
            <a:br>
              <a:rPr b="1" lang="en" sz="1000">
                <a:solidFill>
                  <a:srgbClr val="0000FF"/>
                </a:solidFill>
                <a:latin typeface="Lato"/>
                <a:ea typeface="Lato"/>
                <a:cs typeface="Lato"/>
                <a:sym typeface="Lato"/>
              </a:rPr>
            </a:b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675e5943ec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675e5943e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Clr>
                <a:schemeClr val="dk1"/>
              </a:buClr>
              <a:buSzPts val="1100"/>
              <a:buFont typeface="Arial"/>
              <a:buNone/>
            </a:pPr>
            <a:r>
              <a:rPr lang="en" sz="1000">
                <a:solidFill>
                  <a:schemeClr val="dk1"/>
                </a:solidFill>
                <a:highlight>
                  <a:schemeClr val="lt1"/>
                </a:highlight>
                <a:latin typeface="Lato"/>
                <a:ea typeface="Lato"/>
                <a:cs typeface="Lato"/>
                <a:sym typeface="Lato"/>
              </a:rPr>
              <a:t>1. Writes 200 bytes of ‘a’.</a:t>
            </a:r>
            <a:endParaRPr sz="1000">
              <a:solidFill>
                <a:schemeClr val="dk1"/>
              </a:solidFill>
              <a:highlight>
                <a:schemeClr val="lt1"/>
              </a:highlight>
              <a:latin typeface="Lato"/>
              <a:ea typeface="Lato"/>
              <a:cs typeface="Lato"/>
              <a:sym typeface="Lato"/>
            </a:endParaRPr>
          </a:p>
          <a:p>
            <a:pPr indent="0" lvl="0" marL="457200" rtl="0" algn="l">
              <a:lnSpc>
                <a:spcPct val="150000"/>
              </a:lnSpc>
              <a:spcBef>
                <a:spcPts val="0"/>
              </a:spcBef>
              <a:spcAft>
                <a:spcPts val="0"/>
              </a:spcAft>
              <a:buClr>
                <a:schemeClr val="dk1"/>
              </a:buClr>
              <a:buSzPts val="1100"/>
              <a:buFont typeface="Arial"/>
              <a:buNone/>
            </a:pPr>
            <a:r>
              <a:rPr lang="en" sz="1000">
                <a:solidFill>
                  <a:schemeClr val="dk1"/>
                </a:solidFill>
                <a:highlight>
                  <a:schemeClr val="lt1"/>
                </a:highlight>
                <a:latin typeface="Lato"/>
                <a:ea typeface="Lato"/>
                <a:cs typeface="Lato"/>
                <a:sym typeface="Lato"/>
              </a:rPr>
              <a:t>2. Reset offset to 0 and read 100 bytes, putting the offset at 100.</a:t>
            </a:r>
            <a:endParaRPr sz="1000">
              <a:solidFill>
                <a:schemeClr val="dk1"/>
              </a:solidFill>
              <a:highlight>
                <a:schemeClr val="lt1"/>
              </a:highlight>
              <a:latin typeface="Lato"/>
              <a:ea typeface="Lato"/>
              <a:cs typeface="Lato"/>
              <a:sym typeface="Lato"/>
            </a:endParaRPr>
          </a:p>
          <a:p>
            <a:pPr indent="0" lvl="0" marL="457200" rtl="0" algn="l">
              <a:lnSpc>
                <a:spcPct val="150000"/>
              </a:lnSpc>
              <a:spcBef>
                <a:spcPts val="0"/>
              </a:spcBef>
              <a:spcAft>
                <a:spcPts val="0"/>
              </a:spcAft>
              <a:buClr>
                <a:schemeClr val="dk1"/>
              </a:buClr>
              <a:buSzPts val="1100"/>
              <a:buFont typeface="Arial"/>
              <a:buNone/>
            </a:pPr>
            <a:r>
              <a:rPr lang="en" sz="1000">
                <a:solidFill>
                  <a:schemeClr val="dk1"/>
                </a:solidFill>
                <a:highlight>
                  <a:schemeClr val="lt1"/>
                </a:highlight>
                <a:latin typeface="Lato"/>
                <a:ea typeface="Lato"/>
                <a:cs typeface="Lato"/>
                <a:sym typeface="Lato"/>
              </a:rPr>
              <a:t>3. Seek offset to 600 and then write 100 more bytes of ‘a’.</a:t>
            </a:r>
            <a:endParaRPr sz="1000">
              <a:solidFill>
                <a:schemeClr val="dk1"/>
              </a:solidFill>
              <a:highlight>
                <a:schemeClr val="lt1"/>
              </a:highlight>
              <a:latin typeface="Lato"/>
              <a:ea typeface="Lato"/>
              <a:cs typeface="Lato"/>
              <a:sym typeface="Lato"/>
            </a:endParaRPr>
          </a:p>
          <a:p>
            <a:pPr indent="0" lvl="0" marL="457200" rtl="0" algn="l">
              <a:lnSpc>
                <a:spcPct val="150000"/>
              </a:lnSpc>
              <a:spcBef>
                <a:spcPts val="0"/>
              </a:spcBef>
              <a:spcAft>
                <a:spcPts val="0"/>
              </a:spcAft>
              <a:buClr>
                <a:schemeClr val="dk1"/>
              </a:buClr>
              <a:buSzPts val="1100"/>
              <a:buFont typeface="Arial"/>
              <a:buNone/>
            </a:pPr>
            <a:r>
              <a:rPr lang="en" sz="1000">
                <a:solidFill>
                  <a:schemeClr val="dk1"/>
                </a:solidFill>
                <a:highlight>
                  <a:schemeClr val="lt1"/>
                </a:highlight>
                <a:latin typeface="Lato"/>
                <a:ea typeface="Lato"/>
                <a:cs typeface="Lato"/>
                <a:sym typeface="Lato"/>
              </a:rPr>
              <a:t>Bytes 0-199 are ‘a’, 200-599 are null bytes (different from the actual letter ‘0’), 600-699 are ‘a’.</a:t>
            </a:r>
            <a:endParaRPr sz="1000">
              <a:solidFill>
                <a:schemeClr val="dk1"/>
              </a:solidFill>
              <a:highlight>
                <a:schemeClr val="lt1"/>
              </a:highlight>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675e5943ec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675e5943e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675e5943ec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675e5943ec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Contrary to </a:t>
            </a:r>
            <a:r>
              <a:rPr lang="en" sz="1000">
                <a:solidFill>
                  <a:schemeClr val="dk1"/>
                </a:solidFill>
                <a:latin typeface="Source Code Pro"/>
                <a:ea typeface="Source Code Pro"/>
                <a:cs typeface="Source Code Pro"/>
                <a:sym typeface="Source Code Pro"/>
              </a:rPr>
              <a:t>fread</a:t>
            </a:r>
            <a:r>
              <a:rPr lang="en" sz="1000">
                <a:solidFill>
                  <a:schemeClr val="dk1"/>
                </a:solidFill>
                <a:latin typeface="Lato"/>
                <a:ea typeface="Lato"/>
                <a:cs typeface="Lato"/>
                <a:sym typeface="Lato"/>
              </a:rPr>
              <a:t> and </a:t>
            </a:r>
            <a:r>
              <a:rPr lang="en" sz="1000">
                <a:solidFill>
                  <a:schemeClr val="dk1"/>
                </a:solidFill>
                <a:latin typeface="Source Code Pro"/>
                <a:ea typeface="Source Code Pro"/>
                <a:cs typeface="Source Code Pro"/>
                <a:sym typeface="Source Code Pro"/>
              </a:rPr>
              <a:t>fwrite</a:t>
            </a:r>
            <a:r>
              <a:rPr lang="en" sz="1000">
                <a:solidFill>
                  <a:schemeClr val="dk1"/>
                </a:solidFill>
                <a:latin typeface="Lato"/>
                <a:ea typeface="Lato"/>
                <a:cs typeface="Lato"/>
                <a:sym typeface="Lato"/>
              </a:rPr>
              <a:t>, </a:t>
            </a:r>
            <a:r>
              <a:rPr lang="en" sz="1000">
                <a:solidFill>
                  <a:schemeClr val="dk1"/>
                </a:solidFill>
                <a:latin typeface="Source Code Pro"/>
                <a:ea typeface="Source Code Pro"/>
                <a:cs typeface="Source Code Pro"/>
                <a:sym typeface="Source Code Pro"/>
              </a:rPr>
              <a:t>read</a:t>
            </a:r>
            <a:r>
              <a:rPr lang="en" sz="1000">
                <a:solidFill>
                  <a:schemeClr val="dk1"/>
                </a:solidFill>
                <a:latin typeface="Lato"/>
                <a:ea typeface="Lato"/>
                <a:cs typeface="Lato"/>
                <a:sym typeface="Lato"/>
              </a:rPr>
              <a:t> and </a:t>
            </a:r>
            <a:r>
              <a:rPr lang="en" sz="1000">
                <a:solidFill>
                  <a:schemeClr val="dk1"/>
                </a:solidFill>
                <a:latin typeface="Source Code Pro"/>
                <a:ea typeface="Source Code Pro"/>
                <a:cs typeface="Source Code Pro"/>
                <a:sym typeface="Source Code Pro"/>
              </a:rPr>
              <a:t>write</a:t>
            </a:r>
            <a:r>
              <a:rPr lang="en" sz="1000">
                <a:solidFill>
                  <a:schemeClr val="dk1"/>
                </a:solidFill>
                <a:latin typeface="Lato"/>
                <a:ea typeface="Lato"/>
                <a:cs typeface="Lato"/>
                <a:sym typeface="Lato"/>
              </a:rPr>
              <a:t> are </a:t>
            </a:r>
            <a:r>
              <a:rPr i="1" lang="en" sz="1000">
                <a:solidFill>
                  <a:schemeClr val="dk1"/>
                </a:solidFill>
                <a:latin typeface="Lato"/>
                <a:ea typeface="Lato"/>
                <a:cs typeface="Lato"/>
                <a:sym typeface="Lato"/>
              </a:rPr>
              <a:t>not guaranteed </a:t>
            </a:r>
            <a:r>
              <a:rPr lang="en" sz="1000">
                <a:solidFill>
                  <a:schemeClr val="dk1"/>
                </a:solidFill>
                <a:latin typeface="Lato"/>
                <a:ea typeface="Lato"/>
                <a:cs typeface="Lato"/>
                <a:sym typeface="Lato"/>
              </a:rPr>
              <a:t>to read and write the specified size.</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Need the while loop to make sure desired size is read/written.</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675e5943e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675e5943e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675e5943e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675e5943e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Standard out will only print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The last digit of pi is …</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since we replaced file descriptor 1 (i.e. standard out) to point to the same file description as the one corresponding to file descriptor </a:t>
            </a:r>
            <a:r>
              <a:rPr lang="en" sz="1000">
                <a:solidFill>
                  <a:schemeClr val="dk1"/>
                </a:solidFill>
                <a:latin typeface="Source Code Pro"/>
                <a:ea typeface="Source Code Pro"/>
                <a:cs typeface="Source Code Pro"/>
                <a:sym typeface="Source Code Pro"/>
              </a:rPr>
              <a:t>newfd</a:t>
            </a:r>
            <a:r>
              <a:rPr lang="en" sz="1000">
                <a:solidFill>
                  <a:schemeClr val="dk1"/>
                </a:solidFill>
                <a:latin typeface="Lato"/>
                <a:ea typeface="Lato"/>
                <a:cs typeface="Lato"/>
                <a:sym typeface="Lato"/>
              </a:rPr>
              <a:t>. </a:t>
            </a:r>
            <a:r>
              <a:rPr lang="en" sz="1000">
                <a:solidFill>
                  <a:schemeClr val="dk1"/>
                </a:solidFill>
                <a:latin typeface="Source Code Pro"/>
                <a:ea typeface="Source Code Pro"/>
                <a:cs typeface="Source Code Pro"/>
                <a:sym typeface="Source Code Pro"/>
              </a:rPr>
              <a:t>“five”</a:t>
            </a:r>
            <a:r>
              <a:rPr lang="en" sz="1000">
                <a:solidFill>
                  <a:schemeClr val="dk1"/>
                </a:solidFill>
                <a:latin typeface="Lato"/>
                <a:ea typeface="Lato"/>
                <a:cs typeface="Lato"/>
                <a:sym typeface="Lato"/>
              </a:rPr>
              <a:t> will end up in </a:t>
            </a:r>
            <a:r>
              <a:rPr lang="en" sz="1000">
                <a:solidFill>
                  <a:schemeClr val="dk1"/>
                </a:solidFill>
                <a:latin typeface="Source Code Pro"/>
                <a:ea typeface="Source Code Pro"/>
                <a:cs typeface="Source Code Pro"/>
                <a:sym typeface="Source Code Pro"/>
              </a:rPr>
              <a:t>out.txt</a:t>
            </a:r>
            <a:r>
              <a:rPr lang="en" sz="1000">
                <a:solidFill>
                  <a:schemeClr val="dk1"/>
                </a:solidFill>
                <a:latin typeface="Lato"/>
                <a:ea typeface="Lato"/>
                <a:cs typeface="Lato"/>
                <a:sym typeface="Lato"/>
              </a:rPr>
              <a: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675e5943e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675e5943e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The last digit of pi is …</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since we replaced file descriptor 1 (i.e. standard out) to point to the same file description as the one corresponding to file descriptor </a:t>
            </a:r>
            <a:r>
              <a:rPr lang="en" sz="1000">
                <a:solidFill>
                  <a:schemeClr val="dk1"/>
                </a:solidFill>
                <a:latin typeface="Source Code Pro"/>
                <a:ea typeface="Source Code Pro"/>
                <a:cs typeface="Source Code Pro"/>
                <a:sym typeface="Source Code Pro"/>
              </a:rPr>
              <a:t>newfd</a:t>
            </a:r>
            <a:r>
              <a:rPr lang="en" sz="1000">
                <a:solidFill>
                  <a:schemeClr val="dk1"/>
                </a:solidFill>
                <a:latin typeface="Lato"/>
                <a:ea typeface="Lato"/>
                <a:cs typeface="Lato"/>
                <a:sym typeface="Lato"/>
              </a:rPr>
              <a:t>. </a:t>
            </a:r>
            <a:r>
              <a:rPr lang="en" sz="1000">
                <a:solidFill>
                  <a:schemeClr val="dk1"/>
                </a:solidFill>
                <a:latin typeface="Source Code Pro"/>
                <a:ea typeface="Source Code Pro"/>
                <a:cs typeface="Source Code Pro"/>
                <a:sym typeface="Source Code Pro"/>
              </a:rPr>
              <a:t>“five”</a:t>
            </a:r>
            <a:r>
              <a:rPr lang="en" sz="1000">
                <a:solidFill>
                  <a:schemeClr val="dk1"/>
                </a:solidFill>
                <a:latin typeface="Lato"/>
                <a:ea typeface="Lato"/>
                <a:cs typeface="Lato"/>
                <a:sym typeface="Lato"/>
              </a:rPr>
              <a:t> will end up in </a:t>
            </a:r>
            <a:r>
              <a:rPr lang="en" sz="1000">
                <a:solidFill>
                  <a:schemeClr val="dk1"/>
                </a:solidFill>
                <a:latin typeface="Source Code Pro"/>
                <a:ea typeface="Source Code Pro"/>
                <a:cs typeface="Source Code Pro"/>
                <a:sym typeface="Source Code Pro"/>
              </a:rPr>
              <a:t>out.txt</a:t>
            </a:r>
            <a:r>
              <a:rPr lang="en" sz="1000">
                <a:solidFill>
                  <a:schemeClr val="dk1"/>
                </a:solidFill>
                <a:latin typeface="Lato"/>
                <a:ea typeface="Lato"/>
                <a:cs typeface="Lato"/>
                <a:sym typeface="Lato"/>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675e5943ec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675e5943e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675e5943ec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675e5943ec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675e5943ec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675e5943ec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Clr>
                <a:schemeClr val="dk1"/>
              </a:buClr>
              <a:buSzPts val="1000"/>
              <a:buAutoNum type="arabicPeriod"/>
            </a:pPr>
            <a:r>
              <a:rPr lang="en" sz="1000">
                <a:solidFill>
                  <a:schemeClr val="dk1"/>
                </a:solidFill>
                <a:latin typeface="Lato"/>
                <a:ea typeface="Lato"/>
                <a:cs typeface="Lato"/>
                <a:sym typeface="Lato"/>
              </a:rPr>
              <a:t>The server needs to create a socket using </a:t>
            </a:r>
            <a:r>
              <a:rPr lang="en" sz="1000">
                <a:solidFill>
                  <a:schemeClr val="dk1"/>
                </a:solidFill>
                <a:latin typeface="Source Code Pro"/>
                <a:ea typeface="Source Code Pro"/>
                <a:cs typeface="Source Code Pro"/>
                <a:sym typeface="Source Code Pro"/>
              </a:rPr>
              <a:t>socket</a:t>
            </a:r>
            <a:r>
              <a:rPr lang="en" sz="1000">
                <a:solidFill>
                  <a:schemeClr val="dk1"/>
                </a:solidFill>
                <a:latin typeface="Lato"/>
                <a:ea typeface="Lato"/>
                <a:cs typeface="Lato"/>
                <a:sym typeface="Lato"/>
              </a:rPr>
              <a:t> syscall, bind it to an address using </a:t>
            </a:r>
            <a:r>
              <a:rPr lang="en" sz="1000">
                <a:solidFill>
                  <a:schemeClr val="dk1"/>
                </a:solidFill>
                <a:latin typeface="Source Code Pro"/>
                <a:ea typeface="Source Code Pro"/>
                <a:cs typeface="Source Code Pro"/>
                <a:sym typeface="Source Code Pro"/>
              </a:rPr>
              <a:t>bind</a:t>
            </a:r>
            <a:r>
              <a:rPr lang="en" sz="1000">
                <a:solidFill>
                  <a:schemeClr val="dk1"/>
                </a:solidFill>
                <a:latin typeface="Lato"/>
                <a:ea typeface="Lato"/>
                <a:cs typeface="Lato"/>
                <a:sym typeface="Lato"/>
              </a:rPr>
              <a:t> syscall, and start listening for new connections using </a:t>
            </a:r>
            <a:r>
              <a:rPr lang="en" sz="1000">
                <a:solidFill>
                  <a:schemeClr val="dk1"/>
                </a:solidFill>
                <a:latin typeface="Source Code Pro"/>
                <a:ea typeface="Source Code Pro"/>
                <a:cs typeface="Source Code Pro"/>
                <a:sym typeface="Source Code Pro"/>
              </a:rPr>
              <a:t>listen</a:t>
            </a:r>
            <a:r>
              <a:rPr lang="en" sz="1000">
                <a:solidFill>
                  <a:schemeClr val="dk1"/>
                </a:solidFill>
                <a:latin typeface="Lato"/>
                <a:ea typeface="Lato"/>
                <a:cs typeface="Lato"/>
                <a:sym typeface="Lato"/>
              </a:rPr>
              <a:t> syscall.</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675e5943ec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675e5943ec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2. serve_client</a:t>
            </a:r>
            <a:r>
              <a:rPr lang="en" sz="1000">
                <a:solidFill>
                  <a:schemeClr val="dk1"/>
                </a:solidFill>
                <a:latin typeface="Lato"/>
                <a:ea typeface="Lato"/>
                <a:cs typeface="Lato"/>
                <a:sym typeface="Lato"/>
              </a:rPr>
              <a:t>. It has the basic outline of reading what the client sent and writing it back.</a:t>
            </a:r>
            <a:br>
              <a:rPr lang="en" sz="1000">
                <a:solidFill>
                  <a:schemeClr val="dk1"/>
                </a:solidFill>
                <a:latin typeface="Lato"/>
                <a:ea typeface="Lato"/>
                <a:cs typeface="Lato"/>
                <a:sym typeface="Lato"/>
              </a:rPr>
            </a:b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675e5943ec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675e5943ec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3 . An explicit </a:t>
            </a:r>
            <a:r>
              <a:rPr lang="en" sz="1000">
                <a:solidFill>
                  <a:schemeClr val="dk1"/>
                </a:solidFill>
                <a:latin typeface="Source Code Pro"/>
                <a:ea typeface="Source Code Pro"/>
                <a:cs typeface="Source Code Pro"/>
                <a:sym typeface="Source Code Pro"/>
              </a:rPr>
              <a:t>close</a:t>
            </a:r>
            <a:r>
              <a:rPr lang="en" sz="1000">
                <a:solidFill>
                  <a:schemeClr val="dk1"/>
                </a:solidFill>
                <a:latin typeface="Lato"/>
                <a:ea typeface="Lato"/>
                <a:cs typeface="Lato"/>
                <a:sym typeface="Lato"/>
              </a:rPr>
              <a:t> of the client socket is required.</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675e5943ec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675e5943e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4. </a:t>
            </a:r>
            <a:r>
              <a:rPr lang="en" sz="1000">
                <a:solidFill>
                  <a:schemeClr val="dk1"/>
                </a:solidFill>
                <a:latin typeface="Lato"/>
                <a:ea typeface="Lato"/>
                <a:cs typeface="Lato"/>
                <a:sym typeface="Lato"/>
              </a:rPr>
              <a:t>Each connection is handled in the same process, meaning a malicious connection could attack the server and make the server and other clients vulnerable. If every connection was handled in a new process, the server and other clients would still be safe.</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675e5943ec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675e5943ec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675e5943ec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675e5943ec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Configure the server socket by creating, binding, and listening per question 1.</a:t>
            </a:r>
            <a:endParaRPr sz="1000">
              <a:solidFill>
                <a:schemeClr val="dk1"/>
              </a:solidFill>
              <a:latin typeface="Lato"/>
              <a:ea typeface="Lato"/>
              <a:cs typeface="Lato"/>
              <a:sym typeface="Lato"/>
            </a:endParaRPr>
          </a:p>
          <a:p>
            <a:pPr indent="0" lvl="0" marL="0" rtl="0" algn="l">
              <a:spcBef>
                <a:spcPts val="0"/>
              </a:spcBef>
              <a:spcAft>
                <a:spcPts val="0"/>
              </a:spcAft>
              <a:buNone/>
            </a:pP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server_socket = </a:t>
            </a:r>
            <a:r>
              <a:rPr b="1" lang="en" sz="800">
                <a:solidFill>
                  <a:schemeClr val="dk1"/>
                </a:solidFill>
                <a:highlight>
                  <a:schemeClr val="lt1"/>
                </a:highlight>
                <a:latin typeface="Source Code Pro"/>
                <a:ea typeface="Source Code Pro"/>
                <a:cs typeface="Source Code Pro"/>
                <a:sym typeface="Source Code Pro"/>
              </a:rPr>
              <a:t>socket</a:t>
            </a:r>
            <a:r>
              <a:rPr lang="en" sz="800">
                <a:solidFill>
                  <a:schemeClr val="dk1"/>
                </a:solidFill>
                <a:highlight>
                  <a:schemeClr val="lt1"/>
                </a:highlight>
                <a:latin typeface="Source Code Pro"/>
                <a:ea typeface="Source Code Pro"/>
                <a:cs typeface="Source Code Pro"/>
                <a:sym typeface="Source Code Pro"/>
              </a:rPr>
              <a:t>(server-&gt;ai_family, server-&gt;ai_socktype, server-&gt;ai_protocol);</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(server_socket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return</a:t>
            </a:r>
            <a:r>
              <a:rPr lang="en" sz="800">
                <a:solidFill>
                  <a:schemeClr val="dk1"/>
                </a:solidFill>
                <a:highlight>
                  <a:schemeClr val="lt1"/>
                </a:highlight>
                <a:latin typeface="Source Code Pro"/>
                <a:ea typeface="Source Code Pro"/>
                <a:cs typeface="Source Code Pro"/>
                <a:sym typeface="Source Code Pro"/>
              </a:rPr>
              <a:t>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bind</a:t>
            </a:r>
            <a:r>
              <a:rPr lang="en" sz="800">
                <a:solidFill>
                  <a:schemeClr val="dk1"/>
                </a:solidFill>
                <a:highlight>
                  <a:schemeClr val="lt1"/>
                </a:highlight>
                <a:latin typeface="Source Code Pro"/>
                <a:ea typeface="Source Code Pro"/>
                <a:cs typeface="Source Code Pro"/>
                <a:sym typeface="Source Code Pro"/>
              </a:rPr>
              <a:t>(server_socket, server-&gt;ai_addr, server-&gt;ai_addrlen)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return</a:t>
            </a:r>
            <a:r>
              <a:rPr lang="en" sz="800">
                <a:solidFill>
                  <a:schemeClr val="dk1"/>
                </a:solidFill>
                <a:highlight>
                  <a:schemeClr val="lt1"/>
                </a:highlight>
                <a:latin typeface="Source Code Pro"/>
                <a:ea typeface="Source Code Pro"/>
                <a:cs typeface="Source Code Pro"/>
                <a:sym typeface="Source Code Pro"/>
              </a:rPr>
              <a:t>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listen</a:t>
            </a:r>
            <a:r>
              <a:rPr lang="en" sz="800">
                <a:solidFill>
                  <a:schemeClr val="dk1"/>
                </a:solidFill>
                <a:highlight>
                  <a:schemeClr val="lt1"/>
                </a:highlight>
                <a:latin typeface="Source Code Pro"/>
                <a:ea typeface="Source Code Pro"/>
                <a:cs typeface="Source Code Pro"/>
                <a:sym typeface="Source Code Pro"/>
              </a:rPr>
              <a:t>(server_socket,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return</a:t>
            </a:r>
            <a:r>
              <a:rPr lang="en" sz="800">
                <a:solidFill>
                  <a:schemeClr val="dk1"/>
                </a:solidFill>
                <a:highlight>
                  <a:schemeClr val="lt1"/>
                </a:highlight>
                <a:latin typeface="Source Code Pro"/>
                <a:ea typeface="Source Code Pro"/>
                <a:cs typeface="Source Code Pro"/>
                <a:sym typeface="Source Code Pro"/>
              </a:rPr>
              <a:t>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sz="800">
              <a:solidFill>
                <a:schemeClr val="dk1"/>
              </a:solidFill>
              <a:highlight>
                <a:schemeClr val="lt1"/>
              </a:highlight>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675e5943ec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675e5943ec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675e5943ec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675e5943ec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Create a new thread for each request that runs </a:t>
            </a:r>
            <a:r>
              <a:rPr lang="en" sz="1000">
                <a:solidFill>
                  <a:schemeClr val="dk1"/>
                </a:solidFill>
                <a:latin typeface="Source Code Pro"/>
                <a:ea typeface="Source Code Pro"/>
                <a:cs typeface="Source Code Pro"/>
                <a:sym typeface="Source Code Pro"/>
              </a:rPr>
              <a:t>serve_client</a:t>
            </a:r>
            <a:r>
              <a:rPr lang="en" sz="1000">
                <a:solidFill>
                  <a:schemeClr val="dk1"/>
                </a:solidFill>
                <a:latin typeface="Lato"/>
                <a:ea typeface="Lato"/>
                <a:cs typeface="Lato"/>
                <a:sym typeface="Lato"/>
              </a:rPr>
              <a:t>.</a:t>
            </a:r>
            <a:endParaRPr sz="1000">
              <a:solidFill>
                <a:schemeClr val="dk1"/>
              </a:solidFill>
              <a:latin typeface="Lato"/>
              <a:ea typeface="Lato"/>
              <a:cs typeface="Lato"/>
              <a:sym typeface="Lato"/>
            </a:endParaRPr>
          </a:p>
          <a:p>
            <a:pPr indent="0" lvl="0" marL="0" rtl="0" algn="l">
              <a:spcBef>
                <a:spcPts val="0"/>
              </a:spcBef>
              <a:spcAft>
                <a:spcPts val="0"/>
              </a:spcAft>
              <a:buNone/>
            </a:pP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err = pthread_create(</a:t>
            </a:r>
            <a:r>
              <a:rPr b="1" lang="en" sz="800">
                <a:solidFill>
                  <a:schemeClr val="dk1"/>
                </a:solidFill>
                <a:highlight>
                  <a:schemeClr val="lt1"/>
                </a:highlight>
                <a:latin typeface="Source Code Pro"/>
                <a:ea typeface="Source Code Pro"/>
                <a:cs typeface="Source Code Pro"/>
                <a:sym typeface="Source Code Pro"/>
              </a:rPr>
              <a:t>&amp;handler_thread, </a:t>
            </a:r>
            <a:r>
              <a:rPr b="1" lang="en" sz="800">
                <a:solidFill>
                  <a:srgbClr val="0000FF"/>
                </a:solidFill>
                <a:highlight>
                  <a:schemeClr val="lt1"/>
                </a:highlight>
                <a:latin typeface="Source Code Pro"/>
                <a:ea typeface="Source Code Pro"/>
                <a:cs typeface="Source Code Pro"/>
                <a:sym typeface="Source Code Pro"/>
              </a:rPr>
              <a:t>NULL</a:t>
            </a:r>
            <a:r>
              <a:rPr b="1" lang="en" sz="800">
                <a:solidFill>
                  <a:schemeClr val="dk1"/>
                </a:solidFill>
                <a:highlight>
                  <a:schemeClr val="lt1"/>
                </a:highlight>
                <a:latin typeface="Source Code Pro"/>
                <a:ea typeface="Source Code Pro"/>
                <a:cs typeface="Source Code Pro"/>
                <a:sym typeface="Source Code Pro"/>
              </a:rPr>
              <a:t>, serve_client, connection_socket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(err != </a:t>
            </a:r>
            <a:r>
              <a:rPr lang="en" sz="800">
                <a:solidFill>
                  <a:srgbClr val="098658"/>
                </a:solidFill>
                <a:highlight>
                  <a:schemeClr val="lt1"/>
                </a:highlight>
                <a:latin typeface="Source Code Pro"/>
                <a:ea typeface="Source Code Pro"/>
                <a:cs typeface="Source Code Pro"/>
                <a:sym typeface="Source Code Pro"/>
              </a:rPr>
              <a:t>0</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pthread_exit(</a:t>
            </a:r>
            <a:r>
              <a:rPr b="1" lang="en" sz="800">
                <a:solidFill>
                  <a:srgbClr val="0000FF"/>
                </a:solidFill>
                <a:highlight>
                  <a:schemeClr val="lt1"/>
                </a:highlight>
                <a:latin typeface="Source Code Pro"/>
                <a:ea typeface="Source Code Pro"/>
                <a:cs typeface="Source Code Pro"/>
                <a:sym typeface="Source Code Pro"/>
              </a:rPr>
              <a:t>NULL</a:t>
            </a:r>
            <a:r>
              <a:rPr b="1" lang="en" sz="800">
                <a:solidFill>
                  <a:schemeClr val="dk1"/>
                </a:solidFill>
                <a:highlight>
                  <a:schemeClr val="lt1"/>
                </a:highlight>
                <a:latin typeface="Source Code Pro"/>
                <a:ea typeface="Source Code Pro"/>
                <a:cs typeface="Source Code Pro"/>
                <a:sym typeface="Source Code Pro"/>
              </a:rPr>
              <a: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On error, exit main thread only (i.e. use </a:t>
            </a:r>
            <a:r>
              <a:rPr lang="en" sz="1000">
                <a:solidFill>
                  <a:schemeClr val="dk1"/>
                </a:solidFill>
                <a:latin typeface="Source Code Pro"/>
                <a:ea typeface="Source Code Pro"/>
                <a:cs typeface="Source Code Pro"/>
                <a:sym typeface="Source Code Pro"/>
              </a:rPr>
              <a:t>pthread_exit</a:t>
            </a:r>
            <a:r>
              <a:rPr lang="en" sz="1000">
                <a:solidFill>
                  <a:schemeClr val="dk1"/>
                </a:solidFill>
                <a:latin typeface="Lato"/>
                <a:ea typeface="Lato"/>
                <a:cs typeface="Lato"/>
                <a:sym typeface="Lato"/>
              </a:rPr>
              <a:t> instead of </a:t>
            </a:r>
            <a:r>
              <a:rPr lang="en" sz="1000">
                <a:solidFill>
                  <a:schemeClr val="dk1"/>
                </a:solidFill>
                <a:latin typeface="Source Code Pro"/>
                <a:ea typeface="Source Code Pro"/>
                <a:cs typeface="Source Code Pro"/>
                <a:sym typeface="Source Code Pro"/>
              </a:rPr>
              <a:t>exit</a:t>
            </a:r>
            <a:r>
              <a:rPr lang="en" sz="1000">
                <a:solidFill>
                  <a:schemeClr val="dk1"/>
                </a:solidFill>
                <a:latin typeface="Lato"/>
                <a:ea typeface="Lato"/>
                <a:cs typeface="Lato"/>
                <a:sym typeface="Lato"/>
              </a:rPr>
              <a:t>) to allow other connections to finish execution.</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675e5943ec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675e5943ec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Must close client socket on exit by POSIX design philosophy (i.e. explicit close).</a:t>
            </a:r>
            <a:endParaRPr sz="1000">
              <a:solidFill>
                <a:schemeClr val="dk1"/>
              </a:solidFill>
              <a:latin typeface="Lato"/>
              <a:ea typeface="Lato"/>
              <a:cs typeface="Lato"/>
              <a:sym typeface="Lato"/>
            </a:endParaRPr>
          </a:p>
          <a:p>
            <a:pPr indent="0" lvl="0" marL="0" rtl="0" algn="l">
              <a:spcBef>
                <a:spcPts val="0"/>
              </a:spcBef>
              <a:spcAft>
                <a:spcPts val="0"/>
              </a:spcAft>
              <a:buNone/>
            </a:pPr>
            <a:r>
              <a:rPr b="1" lang="en" sz="800">
                <a:solidFill>
                  <a:schemeClr val="dk1"/>
                </a:solidFill>
                <a:highlight>
                  <a:schemeClr val="lt1"/>
                </a:highlight>
                <a:latin typeface="Source Code Pro"/>
                <a:ea typeface="Source Code Pro"/>
                <a:cs typeface="Source Code Pro"/>
                <a:sym typeface="Source Code Pro"/>
              </a:rPr>
              <a:t>close(client_socket)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pthread_exit(</a:t>
            </a:r>
            <a:r>
              <a:rPr b="1" lang="en" sz="800">
                <a:solidFill>
                  <a:srgbClr val="0000FF"/>
                </a:solidFill>
                <a:highlight>
                  <a:schemeClr val="lt1"/>
                </a:highlight>
                <a:latin typeface="Source Code Pro"/>
                <a:ea typeface="Source Code Pro"/>
                <a:cs typeface="Source Code Pro"/>
                <a:sym typeface="Source Code Pro"/>
              </a:rPr>
              <a:t>NULL</a:t>
            </a:r>
            <a:r>
              <a:rPr b="1" lang="en" sz="800">
                <a:solidFill>
                  <a:schemeClr val="dk1"/>
                </a:solidFill>
                <a:highlight>
                  <a:schemeClr val="lt1"/>
                </a:highlight>
                <a:latin typeface="Source Code Pro"/>
                <a:ea typeface="Source Code Pro"/>
                <a:cs typeface="Source Code Pro"/>
                <a:sym typeface="Source Code Pro"/>
              </a:rPr>
              <a: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close(client_socket)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a:t>
            </a:r>
            <a:r>
              <a:rPr b="1" lang="en" sz="800">
                <a:solidFill>
                  <a:schemeClr val="dk1"/>
                </a:solidFill>
                <a:highlight>
                  <a:schemeClr val="lt1"/>
                </a:highlight>
                <a:latin typeface="Source Code Pro"/>
                <a:ea typeface="Source Code Pro"/>
                <a:cs typeface="Source Code Pro"/>
                <a:sym typeface="Source Code Pro"/>
              </a:rPr>
              <a:t>pthread_exit(</a:t>
            </a:r>
            <a:r>
              <a:rPr b="1" lang="en" sz="800">
                <a:solidFill>
                  <a:srgbClr val="0000FF"/>
                </a:solidFill>
                <a:highlight>
                  <a:schemeClr val="lt1"/>
                </a:highlight>
                <a:latin typeface="Source Code Pro"/>
                <a:ea typeface="Source Code Pro"/>
                <a:cs typeface="Source Code Pro"/>
                <a:sym typeface="Source Code Pro"/>
              </a:rPr>
              <a:t>NULL</a:t>
            </a:r>
            <a:r>
              <a:rPr b="1" lang="en" sz="800">
                <a:solidFill>
                  <a:schemeClr val="dk1"/>
                </a:solidFill>
                <a:highlight>
                  <a:schemeClr val="lt1"/>
                </a:highlight>
                <a:latin typeface="Source Code Pro"/>
                <a:ea typeface="Source Code Pro"/>
                <a:cs typeface="Source Code Pro"/>
                <a:sym typeface="Source Code Pro"/>
              </a:rPr>
              <a:t>)</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675e5943ec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675e5943ec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algn="ctr">
              <a:spcBef>
                <a:spcPts val="0"/>
              </a:spcBef>
              <a:spcAft>
                <a:spcPts val="0"/>
              </a:spcAft>
              <a:buClr>
                <a:schemeClr val="dk1"/>
              </a:buClr>
              <a:buSzPts val="1800"/>
              <a:buNone/>
              <a:defRPr sz="18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code.visualstudio.com/learn/collaboration/live-share" TargetMode="External"/><Relationship Id="rId4" Type="http://schemas.openxmlformats.org/officeDocument/2006/relationships/hyperlink" Target="https://help.dropbox.com/files-folders/paper/doc-collaboration" TargetMode="External"/><Relationship Id="rId5" Type="http://schemas.openxmlformats.org/officeDocument/2006/relationships/hyperlink" Target="https://support.zoom.us/hc/en-us/articles/115004794983-Audio-transcription-for-cloud-recording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2</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Threads, I/O</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02/02/24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182850" y="3641746"/>
            <a:ext cx="8778300" cy="13884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54" name="Google Shape;54;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5" name="Google Shape;55;p11"/>
          <p:cNvGraphicFramePr/>
          <p:nvPr/>
        </p:nvGraphicFramePr>
        <p:xfrm>
          <a:off x="182825" y="823875"/>
          <a:ext cx="3000000" cy="3000000"/>
        </p:xfrm>
        <a:graphic>
          <a:graphicData uri="http://schemas.openxmlformats.org/drawingml/2006/table">
            <a:tbl>
              <a:tblPr>
                <a:noFill/>
                <a:tableStyleId>{4AAA7F8E-E769-49CE-8C3E-0A1903506FE3}</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1 Release</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t/>
                      </a:r>
                      <a:endParaRPr sz="800">
                        <a:latin typeface="Lato"/>
                        <a:ea typeface="Lato"/>
                        <a:cs typeface="Lato"/>
                        <a:sym typeface="Lato"/>
                      </a:endParaRPr>
                    </a:p>
                  </a:txBody>
                  <a:tcPr marT="45700" marB="45700" marR="45700" marL="45700" anchor="ctr">
                    <a:solidFill>
                      <a:schemeClr val="accent1"/>
                    </a:solidFill>
                  </a:tcP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Homework 1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solidFill>
                            <a:schemeClr val="dk1"/>
                          </a:solidFill>
                          <a:latin typeface="Lato"/>
                          <a:ea typeface="Lato"/>
                          <a:cs typeface="Lato"/>
                          <a:sym typeface="Lato"/>
                        </a:rPr>
                        <a:t>Homework 2 Release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1 Design Doc Due</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Midterm 1 (7-9 PM)</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304800" lvl="0" marL="457200" rtl="0" algn="l">
              <a:spcBef>
                <a:spcPts val="0"/>
              </a:spcBef>
              <a:spcAft>
                <a:spcPts val="0"/>
              </a:spcAft>
              <a:buSzPts val="1200"/>
              <a:buAutoNum type="arabicPeriod"/>
            </a:pPr>
            <a:r>
              <a:rPr lang="en" sz="1200"/>
              <a:t>Work on design document.</a:t>
            </a:r>
            <a:endParaRPr sz="1200"/>
          </a:p>
          <a:p>
            <a:pPr indent="-304800" lvl="0" marL="457200" rtl="0" algn="l">
              <a:spcBef>
                <a:spcPts val="0"/>
              </a:spcBef>
              <a:spcAft>
                <a:spcPts val="0"/>
              </a:spcAft>
              <a:buSzPts val="1200"/>
              <a:buAutoNum type="arabicPeriod"/>
            </a:pPr>
            <a:r>
              <a:rPr lang="en" sz="1200"/>
              <a:t>Submit design document.</a:t>
            </a:r>
            <a:endParaRPr sz="1200"/>
          </a:p>
          <a:p>
            <a:pPr indent="-304800" lvl="0" marL="457200" rtl="0" algn="l">
              <a:spcBef>
                <a:spcPts val="0"/>
              </a:spcBef>
              <a:spcAft>
                <a:spcPts val="0"/>
              </a:spcAft>
              <a:buSzPts val="1200"/>
              <a:buAutoNum type="arabicPeriod"/>
            </a:pPr>
            <a:r>
              <a:rPr lang="en" sz="1200"/>
              <a:t>TA reads through design document.</a:t>
            </a:r>
            <a:endParaRPr sz="1200"/>
          </a:p>
          <a:p>
            <a:pPr indent="-304800" lvl="0" marL="457200" rtl="0" algn="l">
              <a:spcBef>
                <a:spcPts val="0"/>
              </a:spcBef>
              <a:spcAft>
                <a:spcPts val="0"/>
              </a:spcAft>
              <a:buSzPts val="1200"/>
              <a:buAutoNum type="arabicPeriod"/>
            </a:pPr>
            <a:r>
              <a:rPr lang="en" sz="1200"/>
              <a:t>Meet with TA for a 30-minute design review.</a:t>
            </a:r>
            <a:endParaRPr sz="1200"/>
          </a:p>
          <a:p>
            <a:pPr indent="-304800" lvl="0" marL="457200" rtl="0" algn="l">
              <a:spcBef>
                <a:spcPts val="0"/>
              </a:spcBef>
              <a:spcAft>
                <a:spcPts val="0"/>
              </a:spcAft>
              <a:buSzPts val="1200"/>
              <a:buAutoNum type="arabicPeriod"/>
            </a:pPr>
            <a:r>
              <a:rPr lang="en" sz="1200"/>
              <a:t>Start coding.</a:t>
            </a:r>
            <a:endParaRPr sz="1200"/>
          </a:p>
          <a:p>
            <a:pPr indent="-304800" lvl="0" marL="457200" rtl="0" algn="l">
              <a:spcBef>
                <a:spcPts val="0"/>
              </a:spcBef>
              <a:spcAft>
                <a:spcPts val="0"/>
              </a:spcAft>
              <a:buSzPts val="1200"/>
              <a:buAutoNum type="arabicPeriod"/>
            </a:pPr>
            <a:r>
              <a:rPr lang="en" sz="1200"/>
              <a:t>Submit code, report, evaluations.</a:t>
            </a:r>
            <a:endParaRPr sz="1200"/>
          </a:p>
        </p:txBody>
      </p:sp>
      <p:sp>
        <p:nvSpPr>
          <p:cNvPr id="61" name="Google Shape;61;p1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Timeline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sz="1200"/>
              <a:t>Start early.</a:t>
            </a:r>
            <a:endParaRPr sz="1200"/>
          </a:p>
          <a:p>
            <a:pPr indent="-304800" lvl="0" marL="457200" rtl="0" algn="l">
              <a:spcBef>
                <a:spcPts val="0"/>
              </a:spcBef>
              <a:spcAft>
                <a:spcPts val="0"/>
              </a:spcAft>
              <a:buSzPts val="1200"/>
              <a:buChar char="●"/>
            </a:pPr>
            <a:r>
              <a:rPr lang="en" sz="1200"/>
              <a:t>Low-level programming has high variance of completion time.</a:t>
            </a:r>
            <a:endParaRPr sz="1200"/>
          </a:p>
          <a:p>
            <a:pPr indent="-304800" lvl="0" marL="457200" rtl="0" algn="l">
              <a:spcBef>
                <a:spcPts val="0"/>
              </a:spcBef>
              <a:spcAft>
                <a:spcPts val="0"/>
              </a:spcAft>
              <a:buSzPts val="1200"/>
              <a:buChar char="●"/>
            </a:pPr>
            <a:r>
              <a:rPr lang="en" sz="1200"/>
              <a:t>OH will get crowded and you shouldn’t expect to get a working solution through OH.</a:t>
            </a:r>
            <a:endParaRPr sz="1200"/>
          </a:p>
          <a:p>
            <a:pPr indent="0" lvl="0" marL="0" rtl="0" algn="l">
              <a:spcBef>
                <a:spcPts val="0"/>
              </a:spcBef>
              <a:spcAft>
                <a:spcPts val="0"/>
              </a:spcAft>
              <a:buNone/>
            </a:pPr>
            <a:r>
              <a:rPr lang="en" sz="1200"/>
              <a:t>Read through the spec in its entirety multiple times.</a:t>
            </a:r>
            <a:endParaRPr sz="1200"/>
          </a:p>
          <a:p>
            <a:pPr indent="-304800" lvl="0" marL="457200" rtl="0" algn="l">
              <a:spcBef>
                <a:spcPts val="0"/>
              </a:spcBef>
              <a:spcAft>
                <a:spcPts val="0"/>
              </a:spcAft>
              <a:buSzPts val="1200"/>
              <a:buChar char="●"/>
            </a:pPr>
            <a:r>
              <a:rPr lang="en" sz="1200"/>
              <a:t>Don’t have to remember or understand everything.</a:t>
            </a:r>
            <a:endParaRPr sz="1200"/>
          </a:p>
          <a:p>
            <a:pPr indent="0" lvl="0" marL="0" rtl="0" algn="l">
              <a:spcBef>
                <a:spcPts val="0"/>
              </a:spcBef>
              <a:spcAft>
                <a:spcPts val="0"/>
              </a:spcAft>
              <a:buNone/>
            </a:pPr>
            <a:r>
              <a:rPr lang="en" sz="1200"/>
              <a:t>Take design document and review seriously.</a:t>
            </a:r>
            <a:endParaRPr sz="1200"/>
          </a:p>
          <a:p>
            <a:pPr indent="-304800" lvl="0" marL="457200" rtl="0" algn="l">
              <a:spcBef>
                <a:spcPts val="0"/>
              </a:spcBef>
              <a:spcAft>
                <a:spcPts val="0"/>
              </a:spcAft>
              <a:buSzPts val="1200"/>
              <a:buChar char="●"/>
            </a:pPr>
            <a:r>
              <a:rPr lang="en" sz="1200"/>
              <a:t>Good design can save hours of debugging and refactoring.</a:t>
            </a:r>
            <a:endParaRPr sz="1200"/>
          </a:p>
          <a:p>
            <a:pPr indent="-304800" lvl="0" marL="457200" rtl="0" algn="l">
              <a:spcBef>
                <a:spcPts val="0"/>
              </a:spcBef>
              <a:spcAft>
                <a:spcPts val="0"/>
              </a:spcAft>
              <a:buSzPts val="1200"/>
              <a:buChar char="●"/>
            </a:pPr>
            <a:r>
              <a:rPr lang="en" sz="1200"/>
              <a:t>Come to design review prepared to answer and ask questions.</a:t>
            </a:r>
            <a:endParaRPr sz="1200"/>
          </a:p>
          <a:p>
            <a:pPr indent="0" lvl="0" marL="0" rtl="0" algn="l">
              <a:spcBef>
                <a:spcPts val="0"/>
              </a:spcBef>
              <a:spcAft>
                <a:spcPts val="0"/>
              </a:spcAft>
              <a:buNone/>
            </a:pPr>
            <a:r>
              <a:rPr lang="en" sz="1200"/>
              <a:t>Meet regularly, ideally in-person.</a:t>
            </a:r>
            <a:endParaRPr sz="1200"/>
          </a:p>
          <a:p>
            <a:pPr indent="-304800" lvl="0" marL="457200" rtl="0" algn="l">
              <a:spcBef>
                <a:spcPts val="0"/>
              </a:spcBef>
              <a:spcAft>
                <a:spcPts val="0"/>
              </a:spcAft>
              <a:buSzPts val="1200"/>
              <a:buChar char="●"/>
            </a:pPr>
            <a:r>
              <a:rPr lang="en" sz="1200"/>
              <a:t>Take good notes to keep track of different ideas and approaches.</a:t>
            </a:r>
            <a:endParaRPr sz="1200"/>
          </a:p>
          <a:p>
            <a:pPr indent="-304800" lvl="0" marL="457200" rtl="0" algn="l">
              <a:spcBef>
                <a:spcPts val="0"/>
              </a:spcBef>
              <a:spcAft>
                <a:spcPts val="0"/>
              </a:spcAft>
              <a:buSzPts val="1200"/>
              <a:buChar char="●"/>
            </a:pPr>
            <a:r>
              <a:rPr b="1" lang="en" sz="1200"/>
              <a:t>Notify TA right away if you’re having group dynamic issues.</a:t>
            </a:r>
            <a:endParaRPr b="1" sz="1200"/>
          </a:p>
          <a:p>
            <a:pPr indent="0" lvl="0" marL="0" rtl="0" algn="l">
              <a:spcBef>
                <a:spcPts val="0"/>
              </a:spcBef>
              <a:spcAft>
                <a:spcPts val="0"/>
              </a:spcAft>
              <a:buNone/>
            </a:pPr>
            <a:r>
              <a:rPr lang="en" sz="1200"/>
              <a:t>Use software efficiently.</a:t>
            </a:r>
            <a:endParaRPr sz="1200"/>
          </a:p>
          <a:p>
            <a:pPr indent="-304800" lvl="0" marL="457200" rtl="0" algn="l">
              <a:spcBef>
                <a:spcPts val="0"/>
              </a:spcBef>
              <a:spcAft>
                <a:spcPts val="0"/>
              </a:spcAft>
              <a:buSzPts val="1200"/>
              <a:buChar char="●"/>
            </a:pPr>
            <a:r>
              <a:rPr lang="en" sz="1200" u="sng">
                <a:solidFill>
                  <a:schemeClr val="hlink"/>
                </a:solidFill>
                <a:hlinkClick r:id="rId3"/>
              </a:rPr>
              <a:t>VS Code Live Share</a:t>
            </a:r>
            <a:endParaRPr sz="1200"/>
          </a:p>
          <a:p>
            <a:pPr indent="-304800" lvl="0" marL="457200" rtl="0" algn="l">
              <a:spcBef>
                <a:spcPts val="0"/>
              </a:spcBef>
              <a:spcAft>
                <a:spcPts val="0"/>
              </a:spcAft>
              <a:buSzPts val="1200"/>
              <a:buChar char="●"/>
            </a:pPr>
            <a:r>
              <a:rPr lang="en" sz="1200" u="sng">
                <a:solidFill>
                  <a:schemeClr val="hlink"/>
                </a:solidFill>
                <a:hlinkClick r:id="rId4"/>
              </a:rPr>
              <a:t>Dropbox Paper</a:t>
            </a:r>
            <a:endParaRPr sz="1200"/>
          </a:p>
          <a:p>
            <a:pPr indent="-304800" lvl="0" marL="457200" rtl="0" algn="l">
              <a:spcBef>
                <a:spcPts val="0"/>
              </a:spcBef>
              <a:spcAft>
                <a:spcPts val="0"/>
              </a:spcAft>
              <a:buSzPts val="1200"/>
              <a:buChar char="●"/>
            </a:pPr>
            <a:r>
              <a:rPr lang="en" sz="1200" u="sng">
                <a:solidFill>
                  <a:schemeClr val="hlink"/>
                </a:solidFill>
                <a:hlinkClick r:id="rId5"/>
              </a:rPr>
              <a:t>Zoom Audio Transcription</a:t>
            </a:r>
            <a:endParaRPr sz="1200"/>
          </a:p>
        </p:txBody>
      </p:sp>
      <p:sp>
        <p:nvSpPr>
          <p:cNvPr id="67" name="Google Shape;67;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Advice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182850" y="963075"/>
            <a:ext cx="8778300" cy="4067100"/>
          </a:xfrm>
          <a:prstGeom prst="rect">
            <a:avLst/>
          </a:prstGeom>
        </p:spPr>
        <p:txBody>
          <a:bodyPr anchorCtr="0" anchor="t" bIns="45700" lIns="45700" spcFirstLastPara="1" rIns="45700" wrap="square" tIns="45700">
            <a:noAutofit/>
          </a:bodyPr>
          <a:lstStyle/>
          <a:p>
            <a:pPr indent="-304800" lvl="0" marL="457200" rtl="0" algn="l">
              <a:spcBef>
                <a:spcPts val="0"/>
              </a:spcBef>
              <a:spcAft>
                <a:spcPts val="0"/>
              </a:spcAft>
              <a:buSzPts val="1200"/>
              <a:buChar char="●"/>
            </a:pPr>
            <a:r>
              <a:rPr lang="en" sz="1200"/>
              <a:t>Please do not submit 30+ page long design documents—it should not include any large blocks of code!</a:t>
            </a:r>
            <a:endParaRPr sz="1200"/>
          </a:p>
          <a:p>
            <a:pPr indent="-304800" lvl="0" marL="457200" rtl="0" algn="l">
              <a:spcBef>
                <a:spcPts val="0"/>
              </a:spcBef>
              <a:spcAft>
                <a:spcPts val="0"/>
              </a:spcAft>
              <a:buSzPts val="1200"/>
              <a:buChar char="●"/>
            </a:pPr>
            <a:r>
              <a:rPr lang="en" sz="1200"/>
              <a:t>Hard ceiling of 15 pages</a:t>
            </a:r>
            <a:endParaRPr sz="1200"/>
          </a:p>
        </p:txBody>
      </p:sp>
      <p:sp>
        <p:nvSpPr>
          <p:cNvPr id="73" name="Google Shape;73;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Design Document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Threads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317500" lvl="0" marL="457200" rtl="0" algn="l">
              <a:spcBef>
                <a:spcPts val="0"/>
              </a:spcBef>
              <a:spcAft>
                <a:spcPts val="0"/>
              </a:spcAft>
              <a:buSzPts val="1400"/>
              <a:buChar char="●"/>
            </a:pPr>
            <a:r>
              <a:rPr lang="en" sz="1400"/>
              <a:t>Threads are single unique execution contexts with their own set of registers and stack.</a:t>
            </a:r>
            <a:endParaRPr sz="1400"/>
          </a:p>
          <a:p>
            <a:pPr indent="-317500" lvl="0" marL="457200" rtl="0" algn="l">
              <a:spcBef>
                <a:spcPts val="0"/>
              </a:spcBef>
              <a:spcAft>
                <a:spcPts val="0"/>
              </a:spcAft>
              <a:buSzPts val="1400"/>
              <a:buChar char="●"/>
            </a:pPr>
            <a:r>
              <a:rPr lang="en" sz="1400"/>
              <a:t>They are sometimes referred to as “lightweight processes”.</a:t>
            </a:r>
            <a:endParaRPr sz="1400"/>
          </a:p>
          <a:p>
            <a:pPr indent="-317500" lvl="0" marL="457200" rtl="0" algn="l">
              <a:spcBef>
                <a:spcPts val="0"/>
              </a:spcBef>
              <a:spcAft>
                <a:spcPts val="0"/>
              </a:spcAft>
              <a:buSzPts val="1400"/>
              <a:buChar char="●"/>
            </a:pPr>
            <a:r>
              <a:rPr lang="en" sz="1400"/>
              <a:t>Components that are shared between threads in the same process (e.g. heap, global variables) do not need to be persisted by each individual thread.</a:t>
            </a:r>
            <a:endParaRPr sz="1400"/>
          </a:p>
          <a:p>
            <a:pPr indent="-317500" lvl="0" marL="457200" rtl="0" algn="l">
              <a:spcBef>
                <a:spcPts val="0"/>
              </a:spcBef>
              <a:spcAft>
                <a:spcPts val="0"/>
              </a:spcAft>
              <a:buSzPts val="1400"/>
              <a:buChar char="●"/>
            </a:pPr>
            <a:r>
              <a:rPr lang="en" sz="1400"/>
              <a:t>A thread still needs to persist registers and its stack in the thread control block (TCB).</a:t>
            </a:r>
            <a:endParaRPr sz="1400"/>
          </a:p>
        </p:txBody>
      </p:sp>
      <p:sp>
        <p:nvSpPr>
          <p:cNvPr id="84" name="Google Shape;84;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Threads</a:t>
            </a:r>
            <a:endParaRPr/>
          </a:p>
        </p:txBody>
      </p:sp>
      <p:pic>
        <p:nvPicPr>
          <p:cNvPr id="85" name="Google Shape;85;p16"/>
          <p:cNvPicPr preferRelativeResize="0"/>
          <p:nvPr/>
        </p:nvPicPr>
        <p:blipFill>
          <a:blip r:embed="rId3">
            <a:alphaModFix/>
          </a:blip>
          <a:stretch>
            <a:fillRect/>
          </a:stretch>
        </p:blipFill>
        <p:spPr>
          <a:xfrm>
            <a:off x="4571990" y="2571750"/>
            <a:ext cx="4330009" cy="25717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POSIX defines a pthread library for syscalls, similar to the process syscalls.</a:t>
            </a:r>
            <a:endParaRPr/>
          </a:p>
          <a:p>
            <a:pPr indent="0" lvl="0" marL="0" rtl="0" algn="l">
              <a:spcBef>
                <a:spcPts val="0"/>
              </a:spcBef>
              <a:spcAft>
                <a:spcPts val="0"/>
              </a:spcAft>
              <a:buNone/>
            </a:pPr>
            <a:r>
              <a:rPr lang="en" sz="900">
                <a:latin typeface="Source Code Pro"/>
                <a:ea typeface="Source Code Pro"/>
                <a:cs typeface="Source Code Pro"/>
                <a:sym typeface="Source Code Pro"/>
              </a:rPr>
              <a:t>int pthread_create(pthread_t *thread, const pthread_attr_t *attr, void *(*start_routine) (void *), void *arg)</a:t>
            </a:r>
            <a:endParaRPr sz="900">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Starts a new thread in the calling process.</a:t>
            </a:r>
            <a:endParaRPr/>
          </a:p>
          <a:p>
            <a:pPr indent="-292100" lvl="0" marL="457200" rtl="0" algn="l">
              <a:spcBef>
                <a:spcPts val="0"/>
              </a:spcBef>
              <a:spcAft>
                <a:spcPts val="0"/>
              </a:spcAft>
              <a:buSzPts val="1000"/>
              <a:buChar char="●"/>
            </a:pPr>
            <a:r>
              <a:rPr lang="en"/>
              <a:t>Thread starts execution by invoking </a:t>
            </a:r>
            <a:r>
              <a:rPr lang="en">
                <a:latin typeface="Source Code Pro"/>
                <a:ea typeface="Source Code Pro"/>
                <a:cs typeface="Source Code Pro"/>
                <a:sym typeface="Source Code Pro"/>
              </a:rPr>
              <a:t>start_routine</a:t>
            </a:r>
            <a:r>
              <a:rPr lang="en"/>
              <a:t> that takes in </a:t>
            </a:r>
            <a:r>
              <a:rPr lang="en">
                <a:latin typeface="Source Code Pro"/>
                <a:ea typeface="Source Code Pro"/>
                <a:cs typeface="Source Code Pro"/>
                <a:sym typeface="Source Code Pro"/>
              </a:rPr>
              <a:t>arg</a:t>
            </a:r>
            <a:r>
              <a:rPr lang="en"/>
              <a:t> as its sole argument.</a:t>
            </a:r>
            <a:endParaRPr/>
          </a:p>
          <a:p>
            <a:pPr indent="-292100" lvl="1" marL="914400" rtl="0" algn="l">
              <a:spcBef>
                <a:spcPts val="0"/>
              </a:spcBef>
              <a:spcAft>
                <a:spcPts val="0"/>
              </a:spcAft>
              <a:buSzPts val="1000"/>
              <a:buChar char="○"/>
            </a:pPr>
            <a:r>
              <a:rPr lang="en"/>
              <a:t>Allows for a general interface.</a:t>
            </a:r>
            <a:endParaRPr/>
          </a:p>
          <a:p>
            <a:pPr indent="-292100" lvl="1" marL="914400" rtl="0" algn="l">
              <a:spcBef>
                <a:spcPts val="0"/>
              </a:spcBef>
              <a:spcAft>
                <a:spcPts val="0"/>
              </a:spcAft>
              <a:buSzPts val="1000"/>
              <a:buChar char="○"/>
            </a:pPr>
            <a:r>
              <a:rPr lang="en"/>
              <a:t>Often </a:t>
            </a:r>
            <a:r>
              <a:rPr lang="en">
                <a:latin typeface="Source Code Pro"/>
                <a:ea typeface="Source Code Pro"/>
                <a:cs typeface="Source Code Pro"/>
                <a:sym typeface="Source Code Pro"/>
              </a:rPr>
              <a:t>arg</a:t>
            </a:r>
            <a:r>
              <a:rPr lang="en"/>
              <a:t> will be a struct which you will cast in </a:t>
            </a:r>
            <a:r>
              <a:rPr lang="en">
                <a:latin typeface="Source Code Pro"/>
                <a:ea typeface="Source Code Pro"/>
                <a:cs typeface="Source Code Pro"/>
                <a:sym typeface="Source Code Pro"/>
              </a:rPr>
              <a:t>start_routine</a:t>
            </a:r>
            <a:r>
              <a:rPr lang="en"/>
              <a:t>.</a:t>
            </a:r>
            <a:endParaRPr/>
          </a:p>
          <a:p>
            <a:pPr indent="0" lvl="0" marL="0" rtl="0" algn="l">
              <a:spcBef>
                <a:spcPts val="0"/>
              </a:spcBef>
              <a:spcAft>
                <a:spcPts val="0"/>
              </a:spcAft>
              <a:buNone/>
            </a:pPr>
            <a:r>
              <a:rPr lang="en" sz="900">
                <a:latin typeface="Source Code Pro"/>
                <a:ea typeface="Source Code Pro"/>
                <a:cs typeface="Source Code Pro"/>
                <a:sym typeface="Source Code Pro"/>
              </a:rPr>
              <a:t>void pthread_exit(void *retval)</a:t>
            </a:r>
            <a:endParaRPr sz="900">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Terminates the calling thread.</a:t>
            </a:r>
            <a:endParaRPr/>
          </a:p>
          <a:p>
            <a:pPr indent="-292100" lvl="0" marL="457200" rtl="0" algn="l">
              <a:spcBef>
                <a:spcPts val="0"/>
              </a:spcBef>
              <a:spcAft>
                <a:spcPts val="0"/>
              </a:spcAft>
              <a:buSzPts val="1000"/>
              <a:buChar char="●"/>
            </a:pPr>
            <a:r>
              <a:rPr lang="en">
                <a:latin typeface="Source Code Pro"/>
                <a:ea typeface="Source Code Pro"/>
                <a:cs typeface="Source Code Pro"/>
                <a:sym typeface="Source Code Pro"/>
              </a:rPr>
              <a:t>start_routine</a:t>
            </a:r>
            <a:r>
              <a:rPr lang="en"/>
              <a:t> will implicitly call </a:t>
            </a:r>
            <a:r>
              <a:rPr lang="en">
                <a:latin typeface="Source Code Pro"/>
                <a:ea typeface="Source Code Pro"/>
                <a:cs typeface="Source Code Pro"/>
                <a:sym typeface="Source Code Pro"/>
              </a:rPr>
              <a:t>pthread_exit</a:t>
            </a:r>
            <a:r>
              <a:rPr lang="en"/>
              <a:t> similar to how </a:t>
            </a:r>
            <a:r>
              <a:rPr lang="en">
                <a:latin typeface="Source Code Pro"/>
                <a:ea typeface="Source Code Pro"/>
                <a:cs typeface="Source Code Pro"/>
                <a:sym typeface="Source Code Pro"/>
              </a:rPr>
              <a:t>main</a:t>
            </a:r>
            <a:r>
              <a:rPr lang="en"/>
              <a:t> implicitly calls </a:t>
            </a:r>
            <a:r>
              <a:rPr lang="en">
                <a:latin typeface="Source Code Pro"/>
                <a:ea typeface="Source Code Pro"/>
                <a:cs typeface="Source Code Pro"/>
                <a:sym typeface="Source Code Pro"/>
              </a:rPr>
              <a:t>exit</a:t>
            </a:r>
            <a:r>
              <a:rPr lang="en"/>
              <a:t>.</a:t>
            </a:r>
            <a:endParaRPr/>
          </a:p>
          <a:p>
            <a:pPr indent="0" lvl="0" marL="0" rtl="0" algn="l">
              <a:spcBef>
                <a:spcPts val="0"/>
              </a:spcBef>
              <a:spcAft>
                <a:spcPts val="0"/>
              </a:spcAft>
              <a:buNone/>
            </a:pPr>
            <a:r>
              <a:rPr lang="en" sz="900">
                <a:latin typeface="Source Code Pro"/>
                <a:ea typeface="Source Code Pro"/>
                <a:cs typeface="Source Code Pro"/>
                <a:sym typeface="Source Code Pro"/>
              </a:rPr>
              <a:t>int sched_yield(void)</a:t>
            </a:r>
            <a:endParaRPr sz="900">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Calling thread relinquishes the CPU and is put at the end of the run queue.</a:t>
            </a:r>
            <a:endParaRPr/>
          </a:p>
          <a:p>
            <a:pPr indent="0" lvl="0" marL="0" rtl="0" algn="l">
              <a:spcBef>
                <a:spcPts val="0"/>
              </a:spcBef>
              <a:spcAft>
                <a:spcPts val="0"/>
              </a:spcAft>
              <a:buNone/>
            </a:pPr>
            <a:r>
              <a:rPr lang="en" sz="900">
                <a:latin typeface="Source Code Pro"/>
                <a:ea typeface="Source Code Pro"/>
                <a:cs typeface="Source Code Pro"/>
                <a:sym typeface="Source Code Pro"/>
              </a:rPr>
              <a:t>int pthread_join(pthread_t thread, void **retval)</a:t>
            </a:r>
            <a:endParaRPr sz="900">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Calling thread waits for </a:t>
            </a:r>
            <a:r>
              <a:rPr lang="en">
                <a:latin typeface="Source Code Pro"/>
                <a:ea typeface="Source Code Pro"/>
                <a:cs typeface="Source Code Pro"/>
                <a:sym typeface="Source Code Pro"/>
              </a:rPr>
              <a:t>thread</a:t>
            </a:r>
            <a:r>
              <a:rPr lang="en"/>
              <a:t> to terminate.</a:t>
            </a:r>
            <a:endParaRPr/>
          </a:p>
        </p:txBody>
      </p:sp>
      <p:sp>
        <p:nvSpPr>
          <p:cNvPr id="91" name="Google Shape;91;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Syscalls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Processes                         vs                          Threads</a:t>
            </a:r>
            <a:endParaRPr/>
          </a:p>
        </p:txBody>
      </p:sp>
      <p:cxnSp>
        <p:nvCxnSpPr>
          <p:cNvPr id="97" name="Google Shape;97;p18"/>
          <p:cNvCxnSpPr/>
          <p:nvPr/>
        </p:nvCxnSpPr>
        <p:spPr>
          <a:xfrm>
            <a:off x="2267612" y="2338638"/>
            <a:ext cx="879900" cy="1413900"/>
          </a:xfrm>
          <a:prstGeom prst="straightConnector1">
            <a:avLst/>
          </a:prstGeom>
          <a:noFill/>
          <a:ln cap="flat" cmpd="sng" w="9525">
            <a:solidFill>
              <a:schemeClr val="dk2"/>
            </a:solidFill>
            <a:prstDash val="solid"/>
            <a:round/>
            <a:headEnd len="med" w="med" type="none"/>
            <a:tailEnd len="med" w="med" type="triangle"/>
          </a:ln>
        </p:spPr>
      </p:cxnSp>
      <p:pic>
        <p:nvPicPr>
          <p:cNvPr id="98" name="Google Shape;98;p18"/>
          <p:cNvPicPr preferRelativeResize="0"/>
          <p:nvPr/>
        </p:nvPicPr>
        <p:blipFill rotWithShape="1">
          <a:blip r:embed="rId3">
            <a:alphaModFix/>
          </a:blip>
          <a:srcRect b="10698" l="1955" r="57714" t="2466"/>
          <a:stretch/>
        </p:blipFill>
        <p:spPr>
          <a:xfrm>
            <a:off x="874912" y="2948263"/>
            <a:ext cx="1166900" cy="1492224"/>
          </a:xfrm>
          <a:prstGeom prst="rect">
            <a:avLst/>
          </a:prstGeom>
          <a:noFill/>
          <a:ln>
            <a:noFill/>
          </a:ln>
        </p:spPr>
      </p:pic>
      <p:pic>
        <p:nvPicPr>
          <p:cNvPr id="99" name="Google Shape;99;p18"/>
          <p:cNvPicPr preferRelativeResize="0"/>
          <p:nvPr/>
        </p:nvPicPr>
        <p:blipFill rotWithShape="1">
          <a:blip r:embed="rId3">
            <a:alphaModFix/>
          </a:blip>
          <a:srcRect b="10698" l="1955" r="57714" t="2466"/>
          <a:stretch/>
        </p:blipFill>
        <p:spPr>
          <a:xfrm>
            <a:off x="1684162" y="846413"/>
            <a:ext cx="1166900" cy="1492224"/>
          </a:xfrm>
          <a:prstGeom prst="rect">
            <a:avLst/>
          </a:prstGeom>
          <a:noFill/>
          <a:ln>
            <a:noFill/>
          </a:ln>
        </p:spPr>
      </p:pic>
      <p:cxnSp>
        <p:nvCxnSpPr>
          <p:cNvPr id="100" name="Google Shape;100;p18"/>
          <p:cNvCxnSpPr>
            <a:stCxn id="99" idx="2"/>
            <a:endCxn id="98" idx="0"/>
          </p:cNvCxnSpPr>
          <p:nvPr/>
        </p:nvCxnSpPr>
        <p:spPr>
          <a:xfrm flipH="1">
            <a:off x="1458512" y="2338637"/>
            <a:ext cx="809100" cy="609600"/>
          </a:xfrm>
          <a:prstGeom prst="straightConnector1">
            <a:avLst/>
          </a:prstGeom>
          <a:noFill/>
          <a:ln cap="flat" cmpd="sng" w="9525">
            <a:solidFill>
              <a:schemeClr val="dk2"/>
            </a:solidFill>
            <a:prstDash val="solid"/>
            <a:round/>
            <a:headEnd len="med" w="med" type="none"/>
            <a:tailEnd len="med" w="med" type="triangle"/>
          </a:ln>
        </p:spPr>
      </p:cxnSp>
      <p:sp>
        <p:nvSpPr>
          <p:cNvPr id="101" name="Google Shape;101;p18"/>
          <p:cNvSpPr txBox="1"/>
          <p:nvPr/>
        </p:nvSpPr>
        <p:spPr>
          <a:xfrm>
            <a:off x="1345288" y="2387313"/>
            <a:ext cx="489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ato"/>
                <a:ea typeface="Lato"/>
                <a:cs typeface="Lato"/>
                <a:sym typeface="Lato"/>
              </a:rPr>
              <a:t>fork</a:t>
            </a:r>
            <a:endParaRPr sz="1000">
              <a:solidFill>
                <a:schemeClr val="dk1"/>
              </a:solidFill>
              <a:latin typeface="Lato"/>
              <a:ea typeface="Lato"/>
              <a:cs typeface="Lato"/>
              <a:sym typeface="Lato"/>
            </a:endParaRPr>
          </a:p>
        </p:txBody>
      </p:sp>
      <p:sp>
        <p:nvSpPr>
          <p:cNvPr id="102" name="Google Shape;102;p18"/>
          <p:cNvSpPr/>
          <p:nvPr/>
        </p:nvSpPr>
        <p:spPr>
          <a:xfrm>
            <a:off x="2851063" y="3752538"/>
            <a:ext cx="879900" cy="457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wait</a:t>
            </a:r>
            <a:endParaRPr>
              <a:latin typeface="Lato"/>
              <a:ea typeface="Lato"/>
              <a:cs typeface="Lato"/>
              <a:sym typeface="Lato"/>
            </a:endParaRPr>
          </a:p>
        </p:txBody>
      </p:sp>
      <p:cxnSp>
        <p:nvCxnSpPr>
          <p:cNvPr id="103" name="Google Shape;103;p18"/>
          <p:cNvCxnSpPr>
            <a:endCxn id="102" idx="1"/>
          </p:cNvCxnSpPr>
          <p:nvPr/>
        </p:nvCxnSpPr>
        <p:spPr>
          <a:xfrm flipH="1" rot="10800000">
            <a:off x="2014963" y="3981138"/>
            <a:ext cx="836100" cy="14700"/>
          </a:xfrm>
          <a:prstGeom prst="straightConnector1">
            <a:avLst/>
          </a:prstGeom>
          <a:noFill/>
          <a:ln cap="flat" cmpd="sng" w="9525">
            <a:solidFill>
              <a:schemeClr val="dk2"/>
            </a:solidFill>
            <a:prstDash val="solid"/>
            <a:round/>
            <a:headEnd len="med" w="med" type="none"/>
            <a:tailEnd len="med" w="med" type="triangle"/>
          </a:ln>
        </p:spPr>
      </p:cxnSp>
      <p:sp>
        <p:nvSpPr>
          <p:cNvPr id="104" name="Google Shape;104;p18"/>
          <p:cNvSpPr txBox="1"/>
          <p:nvPr/>
        </p:nvSpPr>
        <p:spPr>
          <a:xfrm>
            <a:off x="2188038" y="3981213"/>
            <a:ext cx="489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ato"/>
                <a:ea typeface="Lato"/>
                <a:cs typeface="Lato"/>
                <a:sym typeface="Lato"/>
              </a:rPr>
              <a:t>exit</a:t>
            </a:r>
            <a:endParaRPr sz="1200">
              <a:solidFill>
                <a:schemeClr val="dk1"/>
              </a:solidFill>
              <a:latin typeface="Lato"/>
              <a:ea typeface="Lato"/>
              <a:cs typeface="Lato"/>
              <a:sym typeface="Lato"/>
            </a:endParaRPr>
          </a:p>
        </p:txBody>
      </p:sp>
      <p:cxnSp>
        <p:nvCxnSpPr>
          <p:cNvPr id="105" name="Google Shape;105;p18"/>
          <p:cNvCxnSpPr>
            <a:stCxn id="102" idx="3"/>
            <a:endCxn id="99" idx="3"/>
          </p:cNvCxnSpPr>
          <p:nvPr/>
        </p:nvCxnSpPr>
        <p:spPr>
          <a:xfrm rot="10800000">
            <a:off x="2851063" y="1592538"/>
            <a:ext cx="879900" cy="2388600"/>
          </a:xfrm>
          <a:prstGeom prst="curvedConnector3">
            <a:avLst>
              <a:gd fmla="val -27063" name="adj1"/>
            </a:avLst>
          </a:prstGeom>
          <a:noFill/>
          <a:ln cap="flat" cmpd="sng" w="9525">
            <a:solidFill>
              <a:schemeClr val="dk2"/>
            </a:solidFill>
            <a:prstDash val="solid"/>
            <a:round/>
            <a:headEnd len="med" w="med" type="none"/>
            <a:tailEnd len="med" w="med" type="triangle"/>
          </a:ln>
        </p:spPr>
      </p:cxnSp>
      <p:pic>
        <p:nvPicPr>
          <p:cNvPr id="106" name="Google Shape;106;p18"/>
          <p:cNvPicPr preferRelativeResize="0"/>
          <p:nvPr/>
        </p:nvPicPr>
        <p:blipFill rotWithShape="1">
          <a:blip r:embed="rId3">
            <a:alphaModFix/>
          </a:blip>
          <a:srcRect b="11454" l="48573" r="37527" t="16504"/>
          <a:stretch/>
        </p:blipFill>
        <p:spPr>
          <a:xfrm>
            <a:off x="5219725" y="2936138"/>
            <a:ext cx="489901" cy="1508361"/>
          </a:xfrm>
          <a:prstGeom prst="rect">
            <a:avLst/>
          </a:prstGeom>
          <a:noFill/>
          <a:ln>
            <a:noFill/>
          </a:ln>
        </p:spPr>
      </p:pic>
      <p:cxnSp>
        <p:nvCxnSpPr>
          <p:cNvPr id="107" name="Google Shape;107;p18"/>
          <p:cNvCxnSpPr>
            <a:stCxn id="108" idx="2"/>
            <a:endCxn id="106" idx="0"/>
          </p:cNvCxnSpPr>
          <p:nvPr/>
        </p:nvCxnSpPr>
        <p:spPr>
          <a:xfrm flipH="1">
            <a:off x="5464676" y="2439338"/>
            <a:ext cx="1372200" cy="496800"/>
          </a:xfrm>
          <a:prstGeom prst="straightConnector1">
            <a:avLst/>
          </a:prstGeom>
          <a:noFill/>
          <a:ln cap="flat" cmpd="sng" w="9525">
            <a:solidFill>
              <a:schemeClr val="dk2"/>
            </a:solidFill>
            <a:prstDash val="solid"/>
            <a:round/>
            <a:headEnd len="med" w="med" type="none"/>
            <a:tailEnd len="med" w="med" type="triangle"/>
          </a:ln>
        </p:spPr>
      </p:cxnSp>
      <p:sp>
        <p:nvSpPr>
          <p:cNvPr id="109" name="Google Shape;109;p18"/>
          <p:cNvSpPr txBox="1"/>
          <p:nvPr/>
        </p:nvSpPr>
        <p:spPr>
          <a:xfrm>
            <a:off x="4921938" y="2334575"/>
            <a:ext cx="1248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ato"/>
                <a:ea typeface="Lato"/>
                <a:cs typeface="Lato"/>
                <a:sym typeface="Lato"/>
              </a:rPr>
              <a:t>pthread_create</a:t>
            </a:r>
            <a:endParaRPr sz="1200">
              <a:solidFill>
                <a:schemeClr val="dk1"/>
              </a:solidFill>
              <a:latin typeface="Lato"/>
              <a:ea typeface="Lato"/>
              <a:cs typeface="Lato"/>
              <a:sym typeface="Lato"/>
            </a:endParaRPr>
          </a:p>
        </p:txBody>
      </p:sp>
      <p:sp>
        <p:nvSpPr>
          <p:cNvPr id="110" name="Google Shape;110;p18"/>
          <p:cNvSpPr/>
          <p:nvPr/>
        </p:nvSpPr>
        <p:spPr>
          <a:xfrm>
            <a:off x="7309888" y="3461713"/>
            <a:ext cx="1130100" cy="457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Lato"/>
                <a:ea typeface="Lato"/>
                <a:cs typeface="Lato"/>
                <a:sym typeface="Lato"/>
              </a:rPr>
              <a:t>pthread_join</a:t>
            </a:r>
            <a:endParaRPr sz="1300">
              <a:latin typeface="Lato"/>
              <a:ea typeface="Lato"/>
              <a:cs typeface="Lato"/>
              <a:sym typeface="Lato"/>
            </a:endParaRPr>
          </a:p>
        </p:txBody>
      </p:sp>
      <p:sp>
        <p:nvSpPr>
          <p:cNvPr id="111" name="Google Shape;111;p18"/>
          <p:cNvSpPr txBox="1"/>
          <p:nvPr/>
        </p:nvSpPr>
        <p:spPr>
          <a:xfrm>
            <a:off x="6060938" y="3748475"/>
            <a:ext cx="1248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ato"/>
                <a:ea typeface="Lato"/>
                <a:cs typeface="Lato"/>
                <a:sym typeface="Lato"/>
              </a:rPr>
              <a:t>pthread_exit</a:t>
            </a:r>
            <a:endParaRPr sz="1200">
              <a:solidFill>
                <a:schemeClr val="dk1"/>
              </a:solidFill>
              <a:latin typeface="Lato"/>
              <a:ea typeface="Lato"/>
              <a:cs typeface="Lato"/>
              <a:sym typeface="Lato"/>
            </a:endParaRPr>
          </a:p>
        </p:txBody>
      </p:sp>
      <p:cxnSp>
        <p:nvCxnSpPr>
          <p:cNvPr id="112" name="Google Shape;112;p18"/>
          <p:cNvCxnSpPr>
            <a:stCxn id="106" idx="3"/>
            <a:endCxn id="110" idx="1"/>
          </p:cNvCxnSpPr>
          <p:nvPr/>
        </p:nvCxnSpPr>
        <p:spPr>
          <a:xfrm>
            <a:off x="5709627" y="3690318"/>
            <a:ext cx="1600200" cy="0"/>
          </a:xfrm>
          <a:prstGeom prst="straightConnector1">
            <a:avLst/>
          </a:prstGeom>
          <a:noFill/>
          <a:ln cap="flat" cmpd="sng" w="9525">
            <a:solidFill>
              <a:schemeClr val="dk2"/>
            </a:solidFill>
            <a:prstDash val="solid"/>
            <a:round/>
            <a:headEnd len="med" w="med" type="none"/>
            <a:tailEnd len="med" w="med" type="triangle"/>
          </a:ln>
        </p:spPr>
      </p:cxnSp>
      <p:cxnSp>
        <p:nvCxnSpPr>
          <p:cNvPr id="113" name="Google Shape;113;p18"/>
          <p:cNvCxnSpPr>
            <a:stCxn id="110" idx="3"/>
            <a:endCxn id="114" idx="3"/>
          </p:cNvCxnSpPr>
          <p:nvPr/>
        </p:nvCxnSpPr>
        <p:spPr>
          <a:xfrm rot="10800000">
            <a:off x="7399588" y="1693213"/>
            <a:ext cx="1040400" cy="1997100"/>
          </a:xfrm>
          <a:prstGeom prst="curvedConnector3">
            <a:avLst>
              <a:gd fmla="val -22888" name="adj1"/>
            </a:avLst>
          </a:prstGeom>
          <a:noFill/>
          <a:ln cap="flat" cmpd="sng" w="9525">
            <a:solidFill>
              <a:schemeClr val="dk2"/>
            </a:solidFill>
            <a:prstDash val="solid"/>
            <a:round/>
            <a:headEnd len="med" w="med" type="none"/>
            <a:tailEnd len="med" w="med" type="triangle"/>
          </a:ln>
        </p:spPr>
      </p:cxnSp>
      <p:cxnSp>
        <p:nvCxnSpPr>
          <p:cNvPr id="115" name="Google Shape;115;p18"/>
          <p:cNvCxnSpPr>
            <a:stCxn id="108" idx="2"/>
            <a:endCxn id="110" idx="0"/>
          </p:cNvCxnSpPr>
          <p:nvPr/>
        </p:nvCxnSpPr>
        <p:spPr>
          <a:xfrm>
            <a:off x="6836938" y="2439313"/>
            <a:ext cx="1038000" cy="1022400"/>
          </a:xfrm>
          <a:prstGeom prst="straightConnector1">
            <a:avLst/>
          </a:prstGeom>
          <a:noFill/>
          <a:ln cap="flat" cmpd="sng" w="9525">
            <a:solidFill>
              <a:schemeClr val="dk2"/>
            </a:solidFill>
            <a:prstDash val="solid"/>
            <a:round/>
            <a:headEnd len="med" w="med" type="none"/>
            <a:tailEnd len="med" w="med" type="triangle"/>
          </a:ln>
        </p:spPr>
      </p:cxnSp>
      <p:sp>
        <p:nvSpPr>
          <p:cNvPr id="116" name="Google Shape;116;p18"/>
          <p:cNvSpPr/>
          <p:nvPr/>
        </p:nvSpPr>
        <p:spPr>
          <a:xfrm>
            <a:off x="145688" y="789425"/>
            <a:ext cx="4243800" cy="4127400"/>
          </a:xfrm>
          <a:prstGeom prst="roundRect">
            <a:avLst>
              <a:gd fmla="val 16667" name="adj"/>
            </a:avLst>
          </a:prstGeom>
          <a:solidFill>
            <a:srgbClr val="000000">
              <a:alpha val="0"/>
            </a:srgbClr>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17" name="Google Shape;117;p18"/>
          <p:cNvSpPr/>
          <p:nvPr/>
        </p:nvSpPr>
        <p:spPr>
          <a:xfrm>
            <a:off x="4807438" y="789425"/>
            <a:ext cx="4243800" cy="4127400"/>
          </a:xfrm>
          <a:prstGeom prst="roundRect">
            <a:avLst>
              <a:gd fmla="val 16667" name="adj"/>
            </a:avLst>
          </a:prstGeom>
          <a:solidFill>
            <a:srgbClr val="000000">
              <a:alpha val="0"/>
            </a:srgbClr>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14" name="Google Shape;114;p18"/>
          <p:cNvPicPr preferRelativeResize="0"/>
          <p:nvPr/>
        </p:nvPicPr>
        <p:blipFill rotWithShape="1">
          <a:blip r:embed="rId3">
            <a:alphaModFix/>
          </a:blip>
          <a:srcRect b="10698" l="1955" r="57714" t="2466"/>
          <a:stretch/>
        </p:blipFill>
        <p:spPr>
          <a:xfrm>
            <a:off x="6232687" y="947187"/>
            <a:ext cx="1166900" cy="14922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num =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*num = </a:t>
            </a:r>
            <a:r>
              <a:rPr lang="en">
                <a:solidFill>
                  <a:srgbClr val="098658"/>
                </a:solidFill>
                <a:highlight>
                  <a:srgbClr val="FFFFFF"/>
                </a:highlight>
                <a:latin typeface="Source Code Pro"/>
                <a:ea typeface="Source Code Pro"/>
                <a:cs typeface="Source Code Pro"/>
                <a:sym typeface="Source Code Pro"/>
              </a:rPr>
              <a:t>2</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i =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&amp;i);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pthread_join(thread,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"i is %d"</a:t>
            </a:r>
            <a:r>
              <a:rPr lang="en">
                <a:highlight>
                  <a:srgbClr val="FFFFFF"/>
                </a:highlight>
                <a:latin typeface="Source Code Pro"/>
                <a:ea typeface="Source Code Pro"/>
                <a:cs typeface="Source Code Pro"/>
                <a:sym typeface="Source Code Pro"/>
              </a:rPr>
              <a:t>, 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23" name="Google Shape;123;p1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What does the following program print?</a:t>
            </a:r>
            <a:endParaRPr/>
          </a:p>
        </p:txBody>
      </p:sp>
      <p:sp>
        <p:nvSpPr>
          <p:cNvPr id="124" name="Google Shape;124;p1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Warm-up Question!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num =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*num = </a:t>
            </a:r>
            <a:r>
              <a:rPr lang="en">
                <a:solidFill>
                  <a:srgbClr val="098658"/>
                </a:solidFill>
                <a:highlight>
                  <a:srgbClr val="FFFFFF"/>
                </a:highlight>
                <a:latin typeface="Source Code Pro"/>
                <a:ea typeface="Source Code Pro"/>
                <a:cs typeface="Source Code Pro"/>
                <a:sym typeface="Source Code Pro"/>
              </a:rPr>
              <a:t>2</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i =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&amp;i);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pthread_join(thread,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"i is %d"</a:t>
            </a:r>
            <a:r>
              <a:rPr lang="en">
                <a:highlight>
                  <a:srgbClr val="FFFFFF"/>
                </a:highlight>
                <a:latin typeface="Source Code Pro"/>
                <a:ea typeface="Source Code Pro"/>
                <a:cs typeface="Source Code Pro"/>
                <a:sym typeface="Source Code Pro"/>
              </a:rPr>
              <a:t>, 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30" name="Google Shape;130;p2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What does the following program print?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latin typeface="Source Code Pro"/>
                <a:ea typeface="Source Code Pro"/>
                <a:cs typeface="Source Code Pro"/>
                <a:sym typeface="Source Code Pro"/>
              </a:rPr>
              <a:t>“i is 2” </a:t>
            </a:r>
            <a:r>
              <a:rPr lang="en"/>
              <a:t>will be printed since both threads share the same address space as part of the same process. Even though each thread has its own stack, it can still access each others’ stacks.</a:t>
            </a:r>
            <a:endParaRPr/>
          </a:p>
        </p:txBody>
      </p:sp>
      <p:sp>
        <p:nvSpPr>
          <p:cNvPr id="131" name="Google Shape;131;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Warm-up Question!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sched_yield();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FF"/>
              </a:solidFill>
              <a:highlight>
                <a:srgbClr val="FFFFFF"/>
              </a:highlight>
              <a:latin typeface="Source Code Pro"/>
              <a:ea typeface="Source Code Pro"/>
              <a:cs typeface="Source Code Pro"/>
              <a:sym typeface="Source Code Pro"/>
            </a:endParaRPr>
          </a:p>
        </p:txBody>
      </p:sp>
      <p:sp>
        <p:nvSpPr>
          <p:cNvPr id="137" name="Google Shape;137;p2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possible outputs of the following program? How can you change the program to make it print “HELPER” before “MAIN”?</a:t>
            </a:r>
            <a:endParaRPr/>
          </a:p>
        </p:txBody>
      </p:sp>
      <p:sp>
        <p:nvSpPr>
          <p:cNvPr id="138" name="Google Shape;138;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sched_yield();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FF"/>
              </a:solidFill>
              <a:highlight>
                <a:srgbClr val="FFFFFF"/>
              </a:highlight>
              <a:latin typeface="Source Code Pro"/>
              <a:ea typeface="Source Code Pro"/>
              <a:cs typeface="Source Code Pro"/>
              <a:sym typeface="Source Code Pro"/>
            </a:endParaRPr>
          </a:p>
        </p:txBody>
      </p:sp>
      <p:sp>
        <p:nvSpPr>
          <p:cNvPr id="144" name="Google Shape;144;p2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possible outputs of the following program? How can you change the program to make it print “HELPER” before “MAIN”?</a:t>
            </a:r>
            <a:endParaRPr/>
          </a:p>
        </p:txBody>
      </p:sp>
      <p:sp>
        <p:nvSpPr>
          <p:cNvPr id="145" name="Google Shape;145;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sched_yield();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51" name="Google Shape;151;p2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1155CC"/>
              </a:buClr>
              <a:buSzPts val="1000"/>
              <a:buAutoNum type="arabicPeriod"/>
            </a:pPr>
            <a:r>
              <a:rPr b="1" lang="en">
                <a:solidFill>
                  <a:srgbClr val="1155CC"/>
                </a:solidFill>
              </a:rPr>
              <a:t>What are the possible outputs of the following program? How can you change the program to make it print “HELPER” before “MAIN”?</a:t>
            </a:r>
            <a:endParaRPr b="1">
              <a:solidFill>
                <a:srgbClr val="1155CC"/>
              </a:solidFill>
            </a:endParaRPr>
          </a:p>
          <a:p>
            <a:pPr indent="0" lvl="0" marL="0" rtl="0" algn="l">
              <a:spcBef>
                <a:spcPts val="0"/>
              </a:spcBef>
              <a:spcAft>
                <a:spcPts val="0"/>
              </a:spcAft>
              <a:buNone/>
            </a:pPr>
            <a:r>
              <a:rPr b="1" lang="en">
                <a:solidFill>
                  <a:srgbClr val="1155CC"/>
                </a:solidFill>
              </a:rPr>
              <a:t>Output can be</a:t>
            </a:r>
            <a:endParaRPr b="1">
              <a:solidFill>
                <a:srgbClr val="1155CC"/>
              </a:solidFill>
            </a:endParaRPr>
          </a:p>
          <a:p>
            <a:pPr indent="-292100" lvl="0" marL="457200" rtl="0" algn="l">
              <a:spcBef>
                <a:spcPts val="0"/>
              </a:spcBef>
              <a:spcAft>
                <a:spcPts val="0"/>
              </a:spcAft>
              <a:buClr>
                <a:srgbClr val="1155CC"/>
              </a:buClr>
              <a:buSzPts val="1000"/>
              <a:buChar char="●"/>
            </a:pPr>
            <a:r>
              <a:rPr b="1" lang="en">
                <a:solidFill>
                  <a:srgbClr val="1155CC"/>
                </a:solidFill>
              </a:rPr>
              <a:t>“MAINHELPER”</a:t>
            </a:r>
            <a:endParaRPr b="1">
              <a:solidFill>
                <a:srgbClr val="1155CC"/>
              </a:solidFill>
            </a:endParaRPr>
          </a:p>
          <a:p>
            <a:pPr indent="-292100" lvl="0" marL="457200" rtl="0" algn="l">
              <a:spcBef>
                <a:spcPts val="0"/>
              </a:spcBef>
              <a:spcAft>
                <a:spcPts val="0"/>
              </a:spcAft>
              <a:buClr>
                <a:srgbClr val="1155CC"/>
              </a:buClr>
              <a:buSzPts val="1000"/>
              <a:buChar char="●"/>
            </a:pPr>
            <a:r>
              <a:rPr b="1" lang="en">
                <a:solidFill>
                  <a:srgbClr val="1155CC"/>
                </a:solidFill>
              </a:rPr>
              <a:t>“HELPERMAIN”</a:t>
            </a:r>
            <a:endParaRPr b="1">
              <a:solidFill>
                <a:srgbClr val="1155CC"/>
              </a:solidFill>
            </a:endParaRPr>
          </a:p>
          <a:p>
            <a:pPr indent="-292100" lvl="0" marL="457200" rtl="0" algn="l">
              <a:spcBef>
                <a:spcPts val="0"/>
              </a:spcBef>
              <a:spcAft>
                <a:spcPts val="0"/>
              </a:spcAft>
              <a:buClr>
                <a:srgbClr val="1155CC"/>
              </a:buClr>
              <a:buSzPts val="1000"/>
              <a:buChar char="●"/>
            </a:pPr>
            <a:r>
              <a:rPr b="1" lang="en">
                <a:solidFill>
                  <a:srgbClr val="1155CC"/>
                </a:solidFill>
              </a:rPr>
              <a:t>“MAIN”</a:t>
            </a:r>
            <a:endParaRPr b="1">
              <a:solidFill>
                <a:srgbClr val="1155CC"/>
              </a:solidFill>
            </a:endParaRPr>
          </a:p>
          <a:p>
            <a:pPr indent="0" lvl="0" marL="0" rtl="0" algn="l">
              <a:spcBef>
                <a:spcPts val="0"/>
              </a:spcBef>
              <a:spcAft>
                <a:spcPts val="0"/>
              </a:spcAft>
              <a:buNone/>
            </a:pPr>
            <a:r>
              <a:rPr b="1" lang="en">
                <a:solidFill>
                  <a:srgbClr val="1155CC"/>
                </a:solidFill>
              </a:rPr>
              <a:t>since no guarantee that helper will be run first (even with </a:t>
            </a:r>
            <a:r>
              <a:rPr b="1" lang="en">
                <a:solidFill>
                  <a:srgbClr val="1155CC"/>
                </a:solidFill>
                <a:latin typeface="Source Code Pro"/>
                <a:ea typeface="Source Code Pro"/>
                <a:cs typeface="Source Code Pro"/>
                <a:sym typeface="Source Code Pro"/>
              </a:rPr>
              <a:t>sched_yield</a:t>
            </a:r>
            <a:r>
              <a:rPr b="1" lang="en">
                <a:solidFill>
                  <a:srgbClr val="1155CC"/>
                </a:solidFill>
              </a:rPr>
              <a:t>).</a:t>
            </a:r>
            <a:endParaRPr b="1">
              <a:solidFill>
                <a:srgbClr val="1155CC"/>
              </a:solidFill>
            </a:endParaRPr>
          </a:p>
        </p:txBody>
      </p:sp>
      <p:sp>
        <p:nvSpPr>
          <p:cNvPr id="152" name="Google Shape;152;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b="1" lang="en">
                <a:solidFill>
                  <a:srgbClr val="1155CC"/>
                </a:solidFill>
                <a:latin typeface="Source Code Pro"/>
                <a:ea typeface="Source Code Pro"/>
                <a:cs typeface="Source Code Pro"/>
                <a:sym typeface="Source Code Pro"/>
              </a:rPr>
              <a:t>pthread_join(thread, NULL);</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58" name="Google Shape;158;p2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possible outputs of the following program? How can you change the program to make it print “HELPER” before “MAIN”?</a:t>
            </a:r>
            <a:endParaRPr/>
          </a:p>
          <a:p>
            <a:pPr indent="0" lvl="0" marL="0" rtl="0" algn="l">
              <a:spcBef>
                <a:spcPts val="0"/>
              </a:spcBef>
              <a:spcAft>
                <a:spcPts val="0"/>
              </a:spcAft>
              <a:buNone/>
            </a:pPr>
            <a:r>
              <a:rPr lang="en"/>
              <a:t>Output can be</a:t>
            </a:r>
            <a:endParaRPr/>
          </a:p>
          <a:p>
            <a:pPr indent="-292100" lvl="0" marL="457200" rtl="0" algn="l">
              <a:spcBef>
                <a:spcPts val="0"/>
              </a:spcBef>
              <a:spcAft>
                <a:spcPts val="0"/>
              </a:spcAft>
              <a:buSzPts val="1000"/>
              <a:buChar char="●"/>
            </a:pPr>
            <a:r>
              <a:rPr lang="en"/>
              <a:t>“MAINHELPER”</a:t>
            </a:r>
            <a:endParaRPr/>
          </a:p>
          <a:p>
            <a:pPr indent="-292100" lvl="0" marL="457200" rtl="0" algn="l">
              <a:spcBef>
                <a:spcPts val="0"/>
              </a:spcBef>
              <a:spcAft>
                <a:spcPts val="0"/>
              </a:spcAft>
              <a:buSzPts val="1000"/>
              <a:buChar char="●"/>
            </a:pPr>
            <a:r>
              <a:rPr lang="en"/>
              <a:t>“HELPERMAIN”</a:t>
            </a:r>
            <a:endParaRPr/>
          </a:p>
          <a:p>
            <a:pPr indent="-292100" lvl="0" marL="457200" rtl="0" algn="l">
              <a:spcBef>
                <a:spcPts val="0"/>
              </a:spcBef>
              <a:spcAft>
                <a:spcPts val="0"/>
              </a:spcAft>
              <a:buSzPts val="1000"/>
              <a:buChar char="●"/>
            </a:pPr>
            <a:r>
              <a:rPr lang="en"/>
              <a:t>“MAIN”</a:t>
            </a:r>
            <a:endParaRPr/>
          </a:p>
          <a:p>
            <a:pPr indent="0" lvl="0" marL="0" rtl="0" algn="l">
              <a:spcBef>
                <a:spcPts val="0"/>
              </a:spcBef>
              <a:spcAft>
                <a:spcPts val="0"/>
              </a:spcAft>
              <a:buNone/>
            </a:pPr>
            <a:r>
              <a:rPr lang="en"/>
              <a:t>since no guarantee that helper will be run first (even with </a:t>
            </a:r>
            <a:r>
              <a:rPr lang="en">
                <a:latin typeface="Source Code Pro"/>
                <a:ea typeface="Source Code Pro"/>
                <a:cs typeface="Source Code Pro"/>
                <a:sym typeface="Source Code Pro"/>
              </a:rPr>
              <a:t>sched_yield</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rgbClr val="1155CC"/>
                </a:solidFill>
              </a:rPr>
              <a:t>Use </a:t>
            </a:r>
            <a:r>
              <a:rPr b="1" lang="en">
                <a:solidFill>
                  <a:srgbClr val="1155CC"/>
                </a:solidFill>
                <a:latin typeface="Source Code Pro"/>
                <a:ea typeface="Source Code Pro"/>
                <a:cs typeface="Source Code Pro"/>
                <a:sym typeface="Source Code Pro"/>
              </a:rPr>
              <a:t>pthread_join</a:t>
            </a:r>
            <a:r>
              <a:rPr b="1" lang="en">
                <a:solidFill>
                  <a:srgbClr val="1155CC"/>
                </a:solidFill>
              </a:rPr>
              <a:t> instead of </a:t>
            </a:r>
            <a:r>
              <a:rPr b="1" lang="en">
                <a:solidFill>
                  <a:srgbClr val="1155CC"/>
                </a:solidFill>
                <a:latin typeface="Source Code Pro"/>
                <a:ea typeface="Source Code Pro"/>
                <a:cs typeface="Source Code Pro"/>
                <a:sym typeface="Source Code Pro"/>
              </a:rPr>
              <a:t>sched_yield</a:t>
            </a:r>
            <a:r>
              <a:rPr b="1" lang="en">
                <a:solidFill>
                  <a:srgbClr val="1155CC"/>
                </a:solidFill>
              </a:rPr>
              <a:t> to ensure main thread will wait until the helper thread has returned.</a:t>
            </a:r>
            <a:endParaRPr b="1">
              <a:solidFill>
                <a:srgbClr val="1155CC"/>
              </a:solidFill>
            </a:endParaRPr>
          </a:p>
        </p:txBody>
      </p:sp>
      <p:sp>
        <p:nvSpPr>
          <p:cNvPr id="159" name="Google Shape;159;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helper</a:t>
            </a: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arg</a:t>
            </a:r>
            <a:r>
              <a:rPr lang="en">
                <a:solidFill>
                  <a:srgbClr val="0000FF"/>
                </a:solidFill>
                <a:highlight>
                  <a:srgbClr val="FFFFFF"/>
                </a:highlight>
                <a:latin typeface="Source Code Pro"/>
                <a:ea typeface="Source Code Pro"/>
                <a:cs typeface="Source Code Pro"/>
                <a:sym typeface="Source Code Pro"/>
              </a:rPr>
              <a:t>) {</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int* </a:t>
            </a:r>
            <a:r>
              <a:rPr lang="en">
                <a:highlight>
                  <a:srgbClr val="FFFFFF"/>
                </a:highlight>
                <a:latin typeface="Source Code Pro"/>
                <a:ea typeface="Source Code Pro"/>
                <a:cs typeface="Source Code Pro"/>
                <a:sym typeface="Source Code Pro"/>
              </a:rPr>
              <a:t>num</a:t>
            </a:r>
            <a:r>
              <a:rPr lang="en">
                <a:solidFill>
                  <a:srgbClr val="0000FF"/>
                </a:solidFill>
                <a:highlight>
                  <a:srgbClr val="FFFFFF"/>
                </a:highlight>
                <a:latin typeface="Source Code Pro"/>
                <a:ea typeface="Source Code Pro"/>
                <a:cs typeface="Source Code Pro"/>
                <a:sym typeface="Source Code Pro"/>
              </a:rPr>
              <a:t> = (int*) </a:t>
            </a:r>
            <a:r>
              <a:rPr lang="en">
                <a:highlight>
                  <a:srgbClr val="FFFFFF"/>
                </a:highlight>
                <a:latin typeface="Source Code Pro"/>
                <a:ea typeface="Source Code Pro"/>
                <a:cs typeface="Source Code Pro"/>
                <a:sym typeface="Source Code Pro"/>
              </a:rPr>
              <a:t>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a:t>
            </a:r>
            <a:r>
              <a:rPr lang="en">
                <a:highlight>
                  <a:srgbClr val="FFFFFF"/>
                </a:highlight>
                <a:latin typeface="Source Code Pro"/>
                <a:ea typeface="Source Code Pro"/>
                <a:cs typeface="Source Code Pro"/>
                <a:sym typeface="Source Code Pro"/>
              </a:rPr>
              <a:t>printf</a:t>
            </a:r>
            <a:r>
              <a:rPr lang="en">
                <a:solidFill>
                  <a:srgbClr val="0000FF"/>
                </a:solidFill>
                <a:highlight>
                  <a:srgbClr val="FFFFFF"/>
                </a:highlight>
                <a:latin typeface="Source Code Pro"/>
                <a:ea typeface="Source Code Pro"/>
                <a:cs typeface="Source Code Pro"/>
                <a:sym typeface="Source Code Pro"/>
              </a:rPr>
              <a:t>(</a:t>
            </a:r>
            <a:r>
              <a:rPr lang="en">
                <a:solidFill>
                  <a:srgbClr val="A31515"/>
                </a:solidFill>
                <a:highlight>
                  <a:srgbClr val="FFFFFF"/>
                </a:highlight>
                <a:latin typeface="Source Code Pro"/>
                <a:ea typeface="Source Code Pro"/>
                <a:cs typeface="Source Code Pro"/>
                <a:sym typeface="Source Code Pro"/>
              </a:rPr>
              <a:t>"%d"</a:t>
            </a:r>
            <a:r>
              <a:rPr lang="en">
                <a:solidFill>
                  <a:srgbClr val="0000FF"/>
                </a:solidFill>
                <a:highlight>
                  <a:srgbClr val="FFFFFF"/>
                </a:highlight>
                <a:latin typeface="Source Code Pro"/>
                <a:ea typeface="Source Code Pro"/>
                <a:cs typeface="Source Code Pro"/>
                <a:sym typeface="Source Code Pro"/>
              </a:rPr>
              <a:t>, </a:t>
            </a:r>
            <a:r>
              <a:rPr lang="en">
                <a:highlight>
                  <a:srgbClr val="FFFFFF"/>
                </a:highlight>
                <a:latin typeface="Source Code Pro"/>
                <a:ea typeface="Source Code Pro"/>
                <a:cs typeface="Source Code Pro"/>
                <a:sym typeface="Source Code Pro"/>
              </a:rPr>
              <a:t>*num</a:t>
            </a:r>
            <a:r>
              <a:rPr lang="en">
                <a:solidFill>
                  <a:srgbClr val="0000FF"/>
                </a:solidFill>
                <a:highlight>
                  <a:srgbClr val="FFFFFF"/>
                </a:highlight>
                <a:latin typeface="Source Code Pro"/>
                <a:ea typeface="Source Code Pro"/>
                <a:cs typeface="Source Code Pro"/>
                <a:sym typeface="Source Code Pro"/>
              </a:rPr>
              <a:t>);</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NULL;</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chemeClr val="lt1"/>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spawn_thread(</a:t>
            </a:r>
            <a:r>
              <a:rPr lang="en">
                <a:solidFill>
                  <a:srgbClr val="0000FF"/>
                </a:solidFill>
                <a:highlight>
                  <a:schemeClr val="lt1"/>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i = 162;</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NULL, &amp;helper, &amp;i);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chemeClr val="lt1"/>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spawn_thread();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chemeClr val="lt1"/>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65" name="Google Shape;165;p2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What does the following program print?</a:t>
            </a:r>
            <a:endParaRPr/>
          </a:p>
        </p:txBody>
      </p:sp>
      <p:sp>
        <p:nvSpPr>
          <p:cNvPr id="166" name="Google Shape;166;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helper</a:t>
            </a: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arg</a:t>
            </a:r>
            <a:r>
              <a:rPr lang="en">
                <a:solidFill>
                  <a:srgbClr val="0000FF"/>
                </a:solidFill>
                <a:highlight>
                  <a:srgbClr val="FFFFFF"/>
                </a:highlight>
                <a:latin typeface="Source Code Pro"/>
                <a:ea typeface="Source Code Pro"/>
                <a:cs typeface="Source Code Pro"/>
                <a:sym typeface="Source Code Pro"/>
              </a:rPr>
              <a:t>) {</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int* </a:t>
            </a:r>
            <a:r>
              <a:rPr lang="en">
                <a:highlight>
                  <a:srgbClr val="FFFFFF"/>
                </a:highlight>
                <a:latin typeface="Source Code Pro"/>
                <a:ea typeface="Source Code Pro"/>
                <a:cs typeface="Source Code Pro"/>
                <a:sym typeface="Source Code Pro"/>
              </a:rPr>
              <a:t>num</a:t>
            </a:r>
            <a:r>
              <a:rPr lang="en">
                <a:solidFill>
                  <a:srgbClr val="0000FF"/>
                </a:solidFill>
                <a:highlight>
                  <a:srgbClr val="FFFFFF"/>
                </a:highlight>
                <a:latin typeface="Source Code Pro"/>
                <a:ea typeface="Source Code Pro"/>
                <a:cs typeface="Source Code Pro"/>
                <a:sym typeface="Source Code Pro"/>
              </a:rPr>
              <a:t> = (int*) </a:t>
            </a:r>
            <a:r>
              <a:rPr lang="en">
                <a:highlight>
                  <a:srgbClr val="FFFFFF"/>
                </a:highlight>
                <a:latin typeface="Source Code Pro"/>
                <a:ea typeface="Source Code Pro"/>
                <a:cs typeface="Source Code Pro"/>
                <a:sym typeface="Source Code Pro"/>
              </a:rPr>
              <a:t>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a:t>
            </a:r>
            <a:r>
              <a:rPr lang="en">
                <a:highlight>
                  <a:srgbClr val="FFFFFF"/>
                </a:highlight>
                <a:latin typeface="Source Code Pro"/>
                <a:ea typeface="Source Code Pro"/>
                <a:cs typeface="Source Code Pro"/>
                <a:sym typeface="Source Code Pro"/>
              </a:rPr>
              <a:t>printf</a:t>
            </a:r>
            <a:r>
              <a:rPr lang="en">
                <a:solidFill>
                  <a:srgbClr val="0000FF"/>
                </a:solidFill>
                <a:highlight>
                  <a:srgbClr val="FFFFFF"/>
                </a:highlight>
                <a:latin typeface="Source Code Pro"/>
                <a:ea typeface="Source Code Pro"/>
                <a:cs typeface="Source Code Pro"/>
                <a:sym typeface="Source Code Pro"/>
              </a:rPr>
              <a:t>(</a:t>
            </a:r>
            <a:r>
              <a:rPr lang="en">
                <a:solidFill>
                  <a:srgbClr val="A31515"/>
                </a:solidFill>
                <a:highlight>
                  <a:srgbClr val="FFFFFF"/>
                </a:highlight>
                <a:latin typeface="Source Code Pro"/>
                <a:ea typeface="Source Code Pro"/>
                <a:cs typeface="Source Code Pro"/>
                <a:sym typeface="Source Code Pro"/>
              </a:rPr>
              <a:t>"%d"</a:t>
            </a:r>
            <a:r>
              <a:rPr lang="en">
                <a:solidFill>
                  <a:srgbClr val="0000FF"/>
                </a:solidFill>
                <a:highlight>
                  <a:srgbClr val="FFFFFF"/>
                </a:highlight>
                <a:latin typeface="Source Code Pro"/>
                <a:ea typeface="Source Code Pro"/>
                <a:cs typeface="Source Code Pro"/>
                <a:sym typeface="Source Code Pro"/>
              </a:rPr>
              <a:t>, </a:t>
            </a:r>
            <a:r>
              <a:rPr lang="en">
                <a:highlight>
                  <a:srgbClr val="FFFFFF"/>
                </a:highlight>
                <a:latin typeface="Source Code Pro"/>
                <a:ea typeface="Source Code Pro"/>
                <a:cs typeface="Source Code Pro"/>
                <a:sym typeface="Source Code Pro"/>
              </a:rPr>
              <a:t>*num</a:t>
            </a:r>
            <a:r>
              <a:rPr lang="en">
                <a:solidFill>
                  <a:srgbClr val="0000FF"/>
                </a:solidFill>
                <a:highlight>
                  <a:srgbClr val="FFFFFF"/>
                </a:highlight>
                <a:latin typeface="Source Code Pro"/>
                <a:ea typeface="Source Code Pro"/>
                <a:cs typeface="Source Code Pro"/>
                <a:sym typeface="Source Code Pro"/>
              </a:rPr>
              <a:t>);</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NULL;</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chemeClr val="lt1"/>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spawn_thread(</a:t>
            </a:r>
            <a:r>
              <a:rPr lang="en">
                <a:solidFill>
                  <a:srgbClr val="0000FF"/>
                </a:solidFill>
                <a:highlight>
                  <a:schemeClr val="lt1"/>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i = 162;</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NULL, &amp;helper, &amp;i);</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chemeClr val="lt1"/>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spawn_thread();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chemeClr val="lt1"/>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chemeClr val="lt1"/>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72" name="Google Shape;172;p2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What does the following program print?</a:t>
            </a:r>
            <a:endParaRPr/>
          </a:p>
          <a:p>
            <a:pPr indent="0" lvl="0" marL="0" rtl="0" algn="l">
              <a:spcBef>
                <a:spcPts val="0"/>
              </a:spcBef>
              <a:spcAft>
                <a:spcPts val="0"/>
              </a:spcAft>
              <a:buNone/>
            </a:pPr>
            <a:r>
              <a:rPr lang="en"/>
              <a:t>This results in undeterministic behavior. It's problematic in that the stack space gets reclaimed after spawn_thread returns in the main thread, so it's possible that the new thread can be accessing garbage memory.</a:t>
            </a:r>
            <a:endParaRPr/>
          </a:p>
        </p:txBody>
      </p:sp>
      <p:sp>
        <p:nvSpPr>
          <p:cNvPr id="173" name="Google Shape;173;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message =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strcpy(message, </a:t>
            </a:r>
            <a:r>
              <a:rPr lang="en">
                <a:solidFill>
                  <a:srgbClr val="A31515"/>
                </a:solidFill>
                <a:highlight>
                  <a:srgbClr val="FFFFFF"/>
                </a:highlight>
                <a:latin typeface="Source Code Pro"/>
                <a:ea typeface="Source Code Pro"/>
                <a:cs typeface="Source Code Pro"/>
                <a:sym typeface="Source Code Pro"/>
              </a:rPr>
              <a:t>"I am the 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message = malloc(</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strcpy(message, </a:t>
            </a:r>
            <a:r>
              <a:rPr lang="en">
                <a:solidFill>
                  <a:srgbClr val="A31515"/>
                </a:solidFill>
                <a:highlight>
                  <a:srgbClr val="FFFFFF"/>
                </a:highlight>
                <a:latin typeface="Source Code Pro"/>
                <a:ea typeface="Source Code Pro"/>
                <a:cs typeface="Source Code Pro"/>
                <a:sym typeface="Source Code Pro"/>
              </a:rPr>
              <a:t>"I am the 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message);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"%s"</a:t>
            </a:r>
            <a:r>
              <a:rPr lang="en">
                <a:highlight>
                  <a:srgbClr val="FFFFFF"/>
                </a:highlight>
                <a:latin typeface="Source Code Pro"/>
                <a:ea typeface="Source Code Pro"/>
                <a:cs typeface="Source Code Pro"/>
                <a:sym typeface="Source Code Pro"/>
              </a:rPr>
              <a:t>, message);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pthread_join(thread,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79" name="Google Shape;179;p2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What does the following program print?</a:t>
            </a:r>
            <a:endParaRPr/>
          </a:p>
          <a:p>
            <a:pPr indent="0" lvl="0" marL="0" rtl="0" algn="l">
              <a:spcBef>
                <a:spcPts val="0"/>
              </a:spcBef>
              <a:spcAft>
                <a:spcPts val="0"/>
              </a:spcAft>
              <a:buNone/>
            </a:pPr>
            <a:r>
              <a:t/>
            </a:r>
            <a:endParaRPr/>
          </a:p>
        </p:txBody>
      </p:sp>
      <p:sp>
        <p:nvSpPr>
          <p:cNvPr id="180" name="Google Shape;180;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helper(</a:t>
            </a:r>
            <a:r>
              <a:rPr lang="en">
                <a:solidFill>
                  <a:srgbClr val="0000FF"/>
                </a:solidFill>
                <a:highlight>
                  <a:srgbClr val="FFFFFF"/>
                </a:highlight>
                <a:latin typeface="Source Code Pro"/>
                <a:ea typeface="Source Code Pro"/>
                <a:cs typeface="Source Code Pro"/>
                <a:sym typeface="Source Code Pro"/>
              </a:rPr>
              <a:t>void </a:t>
            </a:r>
            <a:r>
              <a:rPr lang="en">
                <a:highlight>
                  <a:srgbClr val="FFFFFF"/>
                </a:highlight>
                <a:latin typeface="Source Code Pro"/>
                <a:ea typeface="Source Code Pro"/>
                <a:cs typeface="Source Code Pro"/>
                <a:sym typeface="Source Code Pro"/>
              </a:rPr>
              <a:t>*arg)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message =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*)arg;</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strcpy(message, </a:t>
            </a:r>
            <a:r>
              <a:rPr lang="en">
                <a:solidFill>
                  <a:srgbClr val="A31515"/>
                </a:solidFill>
                <a:highlight>
                  <a:srgbClr val="FFFFFF"/>
                </a:highlight>
                <a:latin typeface="Source Code Pro"/>
                <a:ea typeface="Source Code Pro"/>
                <a:cs typeface="Source Code Pro"/>
                <a:sym typeface="Source Code Pro"/>
              </a:rPr>
              <a:t>"I am the helper"</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message = malloc(</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strcpy(message, </a:t>
            </a:r>
            <a:r>
              <a:rPr lang="en">
                <a:solidFill>
                  <a:srgbClr val="A31515"/>
                </a:solidFill>
                <a:highlight>
                  <a:srgbClr val="FFFFFF"/>
                </a:highlight>
                <a:latin typeface="Source Code Pro"/>
                <a:ea typeface="Source Code Pro"/>
                <a:cs typeface="Source Code Pro"/>
                <a:sym typeface="Source Code Pro"/>
              </a:rPr>
              <a:t>"I am the main"</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pthread_t</a:t>
            </a:r>
            <a:r>
              <a:rPr lang="en">
                <a:highlight>
                  <a:srgbClr val="FFFFFF"/>
                </a:highlight>
                <a:latin typeface="Source Code Pro"/>
                <a:ea typeface="Source Code Pro"/>
                <a:cs typeface="Source Code Pro"/>
                <a:sym typeface="Source Code Pro"/>
              </a:rPr>
              <a:t> thread;</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pthread_create(&amp;thread,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 &amp;helper, message);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printf(</a:t>
            </a:r>
            <a:r>
              <a:rPr lang="en">
                <a:solidFill>
                  <a:srgbClr val="A31515"/>
                </a:solidFill>
                <a:highlight>
                  <a:srgbClr val="FFFFFF"/>
                </a:highlight>
                <a:latin typeface="Source Code Pro"/>
                <a:ea typeface="Source Code Pro"/>
                <a:cs typeface="Source Code Pro"/>
                <a:sym typeface="Source Code Pro"/>
              </a:rPr>
              <a:t>"%s"</a:t>
            </a:r>
            <a:r>
              <a:rPr lang="en">
                <a:highlight>
                  <a:srgbClr val="FFFFFF"/>
                </a:highlight>
                <a:latin typeface="Source Code Pro"/>
                <a:ea typeface="Source Code Pro"/>
                <a:cs typeface="Source Code Pro"/>
                <a:sym typeface="Source Code Pro"/>
              </a:rPr>
              <a:t>, message);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pthread_join(thread, </a:t>
            </a:r>
            <a:r>
              <a:rPr lang="en">
                <a:solidFill>
                  <a:srgbClr val="0000FF"/>
                </a:solidFill>
                <a:highlight>
                  <a:srgbClr val="FFFFFF"/>
                </a:highlight>
                <a:latin typeface="Source Code Pro"/>
                <a:ea typeface="Source Code Pro"/>
                <a:cs typeface="Source Code Pro"/>
                <a:sym typeface="Source Code Pro"/>
              </a:rPr>
              <a:t>NULL</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return</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p:txBody>
      </p:sp>
      <p:sp>
        <p:nvSpPr>
          <p:cNvPr id="186" name="Google Shape;186;p2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What does the following program print?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Either </a:t>
            </a:r>
            <a:r>
              <a:rPr lang="en">
                <a:latin typeface="Source Code Pro"/>
                <a:ea typeface="Source Code Pro"/>
                <a:cs typeface="Source Code Pro"/>
                <a:sym typeface="Source Code Pro"/>
              </a:rPr>
              <a:t>“I am the main”</a:t>
            </a:r>
            <a:r>
              <a:rPr lang="en"/>
              <a:t> or </a:t>
            </a:r>
            <a:r>
              <a:rPr lang="en">
                <a:latin typeface="Source Code Pro"/>
                <a:ea typeface="Source Code Pro"/>
                <a:cs typeface="Source Code Pro"/>
                <a:sym typeface="Source Code Pro"/>
              </a:rPr>
              <a:t>“I am the helper”</a:t>
            </a:r>
            <a:r>
              <a:rPr lang="en"/>
              <a:t> since </a:t>
            </a:r>
            <a:r>
              <a:rPr lang="en">
                <a:latin typeface="Source Code Pro"/>
                <a:ea typeface="Source Code Pro"/>
                <a:cs typeface="Source Code Pro"/>
                <a:sym typeface="Source Code Pro"/>
              </a:rPr>
              <a:t>pthread_join</a:t>
            </a:r>
            <a:r>
              <a:rPr lang="en"/>
              <a:t> is called after </a:t>
            </a:r>
            <a:r>
              <a:rPr lang="en">
                <a:latin typeface="Source Code Pro"/>
                <a:ea typeface="Source Code Pro"/>
                <a:cs typeface="Source Code Pro"/>
                <a:sym typeface="Source Code Pro"/>
              </a:rPr>
              <a:t>printf</a:t>
            </a:r>
            <a:r>
              <a:rPr lang="en"/>
              <a:t>.</a:t>
            </a:r>
            <a:endParaRPr/>
          </a:p>
        </p:txBody>
      </p:sp>
      <p:sp>
        <p:nvSpPr>
          <p:cNvPr id="187" name="Google Shape;187;p2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pthreads Party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Set of design philosophies from POSIX for all UNIX-based OS</a:t>
            </a:r>
            <a:endParaRPr/>
          </a:p>
          <a:p>
            <a:pPr indent="0" lvl="0" marL="0" rtl="0" algn="l">
              <a:spcBef>
                <a:spcPts val="0"/>
              </a:spcBef>
              <a:spcAft>
                <a:spcPts val="0"/>
              </a:spcAft>
              <a:buClr>
                <a:schemeClr val="dk1"/>
              </a:buClr>
              <a:buSzPts val="1100"/>
              <a:buFont typeface="Arial"/>
              <a:buNone/>
            </a:pPr>
            <a:r>
              <a:rPr b="1" lang="en"/>
              <a:t>Uniformity</a:t>
            </a:r>
            <a:endParaRPr/>
          </a:p>
          <a:p>
            <a:pPr indent="-292100" lvl="0" marL="457200" rtl="0" algn="l">
              <a:spcBef>
                <a:spcPts val="0"/>
              </a:spcBef>
              <a:spcAft>
                <a:spcPts val="0"/>
              </a:spcAft>
              <a:buSzPts val="1000"/>
              <a:buChar char="●"/>
            </a:pPr>
            <a:r>
              <a:rPr lang="en"/>
              <a:t>All I/O is regularized behind a single common interface.</a:t>
            </a:r>
            <a:endParaRPr/>
          </a:p>
          <a:p>
            <a:pPr indent="-292100" lvl="0" marL="457200" rtl="0" algn="l">
              <a:spcBef>
                <a:spcPts val="0"/>
              </a:spcBef>
              <a:spcAft>
                <a:spcPts val="0"/>
              </a:spcAft>
              <a:buSzPts val="1000"/>
              <a:buChar char="●"/>
            </a:pPr>
            <a:r>
              <a:rPr lang="en"/>
              <a:t>“Everything is a file”.</a:t>
            </a:r>
            <a:endParaRPr/>
          </a:p>
          <a:p>
            <a:pPr indent="0" lvl="0" marL="0" rtl="0" algn="l">
              <a:spcBef>
                <a:spcPts val="0"/>
              </a:spcBef>
              <a:spcAft>
                <a:spcPts val="0"/>
              </a:spcAft>
              <a:buClr>
                <a:schemeClr val="dk1"/>
              </a:buClr>
              <a:buSzPts val="1100"/>
              <a:buFont typeface="Arial"/>
              <a:buNone/>
            </a:pPr>
            <a:r>
              <a:rPr b="1" lang="en"/>
              <a:t>Open Before Use</a:t>
            </a:r>
            <a:endParaRPr/>
          </a:p>
          <a:p>
            <a:pPr indent="-292100" lvl="0" marL="457200" rtl="0" algn="l">
              <a:spcBef>
                <a:spcPts val="0"/>
              </a:spcBef>
              <a:spcAft>
                <a:spcPts val="0"/>
              </a:spcAft>
              <a:buSzPts val="1000"/>
              <a:buChar char="●"/>
            </a:pPr>
            <a:r>
              <a:rPr lang="en"/>
              <a:t>Device/file must be opened before any I/O operation.</a:t>
            </a:r>
            <a:endParaRPr/>
          </a:p>
          <a:p>
            <a:pPr indent="-292100" lvl="0" marL="457200" rtl="0" algn="l">
              <a:spcBef>
                <a:spcPts val="0"/>
              </a:spcBef>
              <a:spcAft>
                <a:spcPts val="0"/>
              </a:spcAft>
              <a:buSzPts val="1000"/>
              <a:buChar char="●"/>
            </a:pPr>
            <a:r>
              <a:rPr lang="en"/>
              <a:t>Allows OS to perform various checks, metadata bookkeeping.</a:t>
            </a:r>
            <a:endParaRPr/>
          </a:p>
          <a:p>
            <a:pPr indent="0" lvl="0" marL="0" rtl="0" algn="l">
              <a:spcBef>
                <a:spcPts val="0"/>
              </a:spcBef>
              <a:spcAft>
                <a:spcPts val="0"/>
              </a:spcAft>
              <a:buClr>
                <a:schemeClr val="dk1"/>
              </a:buClr>
              <a:buSzPts val="1100"/>
              <a:buFont typeface="Arial"/>
              <a:buNone/>
            </a:pPr>
            <a:r>
              <a:rPr b="1" lang="en"/>
              <a:t>Byte Oriented</a:t>
            </a:r>
            <a:endParaRPr b="1"/>
          </a:p>
          <a:p>
            <a:pPr indent="-292100" lvl="0" marL="457200" rtl="0" algn="l">
              <a:spcBef>
                <a:spcPts val="0"/>
              </a:spcBef>
              <a:spcAft>
                <a:spcPts val="0"/>
              </a:spcAft>
              <a:buSzPts val="1000"/>
              <a:buChar char="●"/>
            </a:pPr>
            <a:r>
              <a:rPr lang="en"/>
              <a:t>All data from devices are addressed in bytes (even for devices with different block sizes)</a:t>
            </a:r>
            <a:endParaRPr/>
          </a:p>
          <a:p>
            <a:pPr indent="0" lvl="0" marL="0" rtl="0" algn="l">
              <a:spcBef>
                <a:spcPts val="0"/>
              </a:spcBef>
              <a:spcAft>
                <a:spcPts val="0"/>
              </a:spcAft>
              <a:buNone/>
            </a:pPr>
            <a:r>
              <a:rPr b="1" lang="en"/>
              <a:t>Kernel Buffered Reads/Writes</a:t>
            </a:r>
            <a:endParaRPr b="1"/>
          </a:p>
          <a:p>
            <a:pPr indent="-292100" lvl="0" marL="457200" rtl="0" algn="l">
              <a:spcBef>
                <a:spcPts val="0"/>
              </a:spcBef>
              <a:spcAft>
                <a:spcPts val="0"/>
              </a:spcAft>
              <a:buSzPts val="1000"/>
              <a:buChar char="●"/>
            </a:pPr>
            <a:r>
              <a:rPr lang="en"/>
              <a:t>Data from devices/files stored in kernel buffer and returned to application on request.</a:t>
            </a:r>
            <a:endParaRPr/>
          </a:p>
          <a:p>
            <a:pPr indent="-292100" lvl="0" marL="457200" rtl="0" algn="l">
              <a:spcBef>
                <a:spcPts val="0"/>
              </a:spcBef>
              <a:spcAft>
                <a:spcPts val="0"/>
              </a:spcAft>
              <a:buSzPts val="1000"/>
              <a:buChar char="●"/>
            </a:pPr>
            <a:r>
              <a:rPr lang="en"/>
              <a:t>Outgoing data is stored in  a kernel buffer until the device/file is ready to be written to.</a:t>
            </a:r>
            <a:endParaRPr/>
          </a:p>
          <a:p>
            <a:pPr indent="0" lvl="0" marL="0" rtl="0" algn="l">
              <a:spcBef>
                <a:spcPts val="0"/>
              </a:spcBef>
              <a:spcAft>
                <a:spcPts val="0"/>
              </a:spcAft>
              <a:buNone/>
            </a:pPr>
            <a:r>
              <a:rPr b="1" lang="en"/>
              <a:t>Explicit Close</a:t>
            </a:r>
            <a:endParaRPr b="1"/>
          </a:p>
          <a:p>
            <a:pPr indent="-292100" lvl="0" marL="457200" rtl="0" algn="l">
              <a:spcBef>
                <a:spcPts val="0"/>
              </a:spcBef>
              <a:spcAft>
                <a:spcPts val="0"/>
              </a:spcAft>
              <a:buSzPts val="1000"/>
              <a:buChar char="●"/>
            </a:pPr>
            <a:r>
              <a:rPr lang="en"/>
              <a:t>Need to explicitly close devices/files for bookkeeping, garbage collection.</a:t>
            </a:r>
            <a:endParaRPr/>
          </a:p>
          <a:p>
            <a:pPr indent="0" lvl="0" marL="0" rtl="0" algn="l">
              <a:spcBef>
                <a:spcPts val="0"/>
              </a:spcBef>
              <a:spcAft>
                <a:spcPts val="0"/>
              </a:spcAft>
              <a:buNone/>
            </a:pPr>
            <a:r>
              <a:t/>
            </a:r>
            <a:endParaRPr/>
          </a:p>
        </p:txBody>
      </p:sp>
      <p:sp>
        <p:nvSpPr>
          <p:cNvPr id="198" name="Google Shape;198;p3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199" name="Google Shape;199;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Design Philosophy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Operate directly with </a:t>
            </a:r>
            <a:r>
              <a:rPr b="1" lang="en"/>
              <a:t>file descriptors</a:t>
            </a:r>
            <a:r>
              <a:rPr lang="en"/>
              <a:t> which are indices into the </a:t>
            </a:r>
            <a:r>
              <a:rPr b="1" lang="en"/>
              <a:t>file descriptor table (FDT)</a:t>
            </a:r>
            <a:r>
              <a:rPr lang="en"/>
              <a:t>.</a:t>
            </a:r>
            <a:endParaRPr/>
          </a:p>
          <a:p>
            <a:pPr indent="-292100" lvl="0" marL="457200" rtl="0" algn="l">
              <a:spcBef>
                <a:spcPts val="0"/>
              </a:spcBef>
              <a:spcAft>
                <a:spcPts val="0"/>
              </a:spcAft>
              <a:buSzPts val="1000"/>
              <a:buChar char="●"/>
            </a:pPr>
            <a:r>
              <a:rPr lang="en"/>
              <a:t>File descriptor tables are per process.</a:t>
            </a:r>
            <a:endParaRPr/>
          </a:p>
          <a:p>
            <a:pPr indent="-292100" lvl="0" marL="457200" rtl="0" algn="l">
              <a:spcBef>
                <a:spcPts val="0"/>
              </a:spcBef>
              <a:spcAft>
                <a:spcPts val="0"/>
              </a:spcAft>
              <a:buSzPts val="1000"/>
              <a:buChar char="●"/>
            </a:pPr>
            <a:r>
              <a:rPr lang="en"/>
              <a:t>Each entry in the FDT points to a </a:t>
            </a:r>
            <a:r>
              <a:rPr b="1" lang="en"/>
              <a:t>file description</a:t>
            </a:r>
            <a:r>
              <a:rPr lang="en"/>
              <a:t> which represents an open file, keeping track of metadata (e.g. offset position).</a:t>
            </a:r>
            <a:endParaRPr/>
          </a:p>
          <a:p>
            <a:pPr indent="-292100" lvl="0" marL="457200" rtl="0" algn="l">
              <a:spcBef>
                <a:spcPts val="0"/>
              </a:spcBef>
              <a:spcAft>
                <a:spcPts val="0"/>
              </a:spcAft>
              <a:buSzPts val="1000"/>
              <a:buChar char="●"/>
            </a:pPr>
            <a:r>
              <a:rPr lang="en"/>
              <a:t>Same file </a:t>
            </a:r>
            <a:r>
              <a:rPr i="1" lang="en"/>
              <a:t>descriptor</a:t>
            </a:r>
            <a:r>
              <a:rPr lang="en"/>
              <a:t> can correspond to different file </a:t>
            </a:r>
            <a:r>
              <a:rPr i="1" lang="en"/>
              <a:t>descriptions</a:t>
            </a:r>
            <a:r>
              <a:rPr lang="en"/>
              <a:t> across different processes.</a:t>
            </a:r>
            <a:endParaRPr/>
          </a:p>
          <a:p>
            <a:pPr indent="-292100" lvl="0" marL="457200" rtl="0" algn="l">
              <a:spcBef>
                <a:spcPts val="0"/>
              </a:spcBef>
              <a:spcAft>
                <a:spcPts val="0"/>
              </a:spcAft>
              <a:buSzPts val="1000"/>
              <a:buChar char="●"/>
            </a:pPr>
            <a:r>
              <a:rPr lang="en"/>
              <a:t>File descriptors 0, 1, and 2 initialized to stdin, stdout, stderr but can be reset (see dup/dup2).</a:t>
            </a:r>
            <a:endParaRPr/>
          </a:p>
          <a:p>
            <a:pPr indent="0" lvl="0" marL="0" rtl="0" algn="l">
              <a:spcBef>
                <a:spcPts val="0"/>
              </a:spcBef>
              <a:spcAft>
                <a:spcPts val="0"/>
              </a:spcAft>
              <a:buNone/>
            </a:pPr>
            <a:r>
              <a:t/>
            </a:r>
            <a:endParaRPr/>
          </a:p>
        </p:txBody>
      </p:sp>
      <p:sp>
        <p:nvSpPr>
          <p:cNvPr id="205" name="Google Shape;205;p3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06" name="Google Shape;206;p3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Low-Level API</a:t>
            </a:r>
            <a:endParaRPr/>
          </a:p>
        </p:txBody>
      </p:sp>
      <p:sp>
        <p:nvSpPr>
          <p:cNvPr id="207" name="Google Shape;207;p31"/>
          <p:cNvSpPr/>
          <p:nvPr/>
        </p:nvSpPr>
        <p:spPr>
          <a:xfrm>
            <a:off x="4987900" y="2041975"/>
            <a:ext cx="973500" cy="67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File Desc</a:t>
            </a:r>
            <a:endParaRPr sz="1000">
              <a:latin typeface="Lato"/>
              <a:ea typeface="Lato"/>
              <a:cs typeface="Lato"/>
              <a:sym typeface="Lato"/>
            </a:endParaRPr>
          </a:p>
          <a:p>
            <a:pPr indent="0" lvl="0" marL="0" rtl="0" algn="ctr">
              <a:spcBef>
                <a:spcPts val="0"/>
              </a:spcBef>
              <a:spcAft>
                <a:spcPts val="0"/>
              </a:spcAft>
              <a:buNone/>
            </a:pPr>
            <a:r>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Name: a.txt</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Position: 100</a:t>
            </a:r>
            <a:endParaRPr sz="1000">
              <a:latin typeface="Lato"/>
              <a:ea typeface="Lato"/>
              <a:cs typeface="Lato"/>
              <a:sym typeface="Lato"/>
            </a:endParaRPr>
          </a:p>
        </p:txBody>
      </p:sp>
      <p:sp>
        <p:nvSpPr>
          <p:cNvPr id="208" name="Google Shape;208;p31"/>
          <p:cNvSpPr/>
          <p:nvPr/>
        </p:nvSpPr>
        <p:spPr>
          <a:xfrm>
            <a:off x="4987900" y="3135575"/>
            <a:ext cx="973500" cy="67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File Desc</a:t>
            </a:r>
            <a:endParaRPr sz="1000">
              <a:latin typeface="Lato"/>
              <a:ea typeface="Lato"/>
              <a:cs typeface="Lato"/>
              <a:sym typeface="Lato"/>
            </a:endParaRPr>
          </a:p>
          <a:p>
            <a:pPr indent="0" lvl="0" marL="0" rtl="0" algn="ctr">
              <a:spcBef>
                <a:spcPts val="0"/>
              </a:spcBef>
              <a:spcAft>
                <a:spcPts val="0"/>
              </a:spcAft>
              <a:buNone/>
            </a:pPr>
            <a:r>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Name: b.txt</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Position: 0</a:t>
            </a:r>
            <a:endParaRPr sz="1000">
              <a:latin typeface="Lato"/>
              <a:ea typeface="Lato"/>
              <a:cs typeface="Lato"/>
              <a:sym typeface="Lato"/>
            </a:endParaRPr>
          </a:p>
        </p:txBody>
      </p:sp>
      <p:graphicFrame>
        <p:nvGraphicFramePr>
          <p:cNvPr id="209" name="Google Shape;209;p31"/>
          <p:cNvGraphicFramePr/>
          <p:nvPr/>
        </p:nvGraphicFramePr>
        <p:xfrm>
          <a:off x="6256275" y="822975"/>
          <a:ext cx="3000000" cy="3000000"/>
        </p:xfrm>
        <a:graphic>
          <a:graphicData uri="http://schemas.openxmlformats.org/drawingml/2006/table">
            <a:tbl>
              <a:tblPr>
                <a:noFill/>
                <a:tableStyleId>{4AAA7F8E-E769-49CE-8C3E-0A1903506FE3}</a:tableStyleId>
              </a:tblPr>
              <a:tblGrid>
                <a:gridCol w="499900"/>
                <a:gridCol w="421875"/>
              </a:tblGrid>
              <a:tr h="121375">
                <a:tc gridSpan="2">
                  <a:txBody>
                    <a:bodyPr/>
                    <a:lstStyle/>
                    <a:p>
                      <a:pPr indent="0" lvl="0" marL="0" rtl="0" algn="ctr">
                        <a:spcBef>
                          <a:spcPts val="0"/>
                        </a:spcBef>
                        <a:spcAft>
                          <a:spcPts val="0"/>
                        </a:spcAft>
                        <a:buNone/>
                      </a:pPr>
                      <a:r>
                        <a:rPr lang="en" sz="1000">
                          <a:latin typeface="Lato"/>
                          <a:ea typeface="Lato"/>
                          <a:cs typeface="Lato"/>
                          <a:sym typeface="Lato"/>
                        </a:rPr>
                        <a:t>Process 1 FDT</a:t>
                      </a:r>
                      <a:endParaRPr sz="1000">
                        <a:latin typeface="Lato"/>
                        <a:ea typeface="Lato"/>
                        <a:cs typeface="Lato"/>
                        <a:sym typeface="Lato"/>
                      </a:endParaRPr>
                    </a:p>
                  </a:txBody>
                  <a:tcPr marT="45700" marB="45700" marR="45700" marL="45700" anchor="ctr"/>
                </a:tc>
                <a:tc hMerge="1"/>
              </a:tr>
              <a:tr h="121375">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bl>
          </a:graphicData>
        </a:graphic>
      </p:graphicFrame>
      <p:graphicFrame>
        <p:nvGraphicFramePr>
          <p:cNvPr id="210" name="Google Shape;210;p31"/>
          <p:cNvGraphicFramePr/>
          <p:nvPr/>
        </p:nvGraphicFramePr>
        <p:xfrm>
          <a:off x="6351338" y="3566475"/>
          <a:ext cx="3000000" cy="3000000"/>
        </p:xfrm>
        <a:graphic>
          <a:graphicData uri="http://schemas.openxmlformats.org/drawingml/2006/table">
            <a:tbl>
              <a:tblPr>
                <a:noFill/>
                <a:tableStyleId>{4AAA7F8E-E769-49CE-8C3E-0A1903506FE3}</a:tableStyleId>
              </a:tblPr>
              <a:tblGrid>
                <a:gridCol w="499900"/>
                <a:gridCol w="421875"/>
              </a:tblGrid>
              <a:tr h="121375">
                <a:tc gridSpan="2">
                  <a:txBody>
                    <a:bodyPr/>
                    <a:lstStyle/>
                    <a:p>
                      <a:pPr indent="0" lvl="0" marL="0" rtl="0" algn="ctr">
                        <a:spcBef>
                          <a:spcPts val="0"/>
                        </a:spcBef>
                        <a:spcAft>
                          <a:spcPts val="0"/>
                        </a:spcAft>
                        <a:buNone/>
                      </a:pPr>
                      <a:r>
                        <a:rPr lang="en" sz="1000">
                          <a:latin typeface="Lato"/>
                          <a:ea typeface="Lato"/>
                          <a:cs typeface="Lato"/>
                          <a:sym typeface="Lato"/>
                        </a:rPr>
                        <a:t>Process 2 FDT</a:t>
                      </a:r>
                      <a:endParaRPr sz="1000">
                        <a:latin typeface="Lato"/>
                        <a:ea typeface="Lato"/>
                        <a:cs typeface="Lato"/>
                        <a:sym typeface="Lato"/>
                      </a:endParaRPr>
                    </a:p>
                  </a:txBody>
                  <a:tcPr marT="45700" marB="45700" marR="45700" marL="45700" anchor="ctr"/>
                </a:tc>
                <a:tc hMerge="1"/>
              </a:tr>
              <a:tr h="121375">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r h="121375">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1000">
                        <a:latin typeface="Lato"/>
                        <a:ea typeface="Lato"/>
                        <a:cs typeface="Lato"/>
                        <a:sym typeface="Lato"/>
                      </a:endParaRPr>
                    </a:p>
                  </a:txBody>
                  <a:tcPr marT="45700" marB="45700" marR="45700" marL="45700" anchor="ctr"/>
                </a:tc>
              </a:tr>
            </a:tbl>
          </a:graphicData>
        </a:graphic>
      </p:graphicFrame>
      <p:sp>
        <p:nvSpPr>
          <p:cNvPr id="211" name="Google Shape;211;p31"/>
          <p:cNvSpPr/>
          <p:nvPr/>
        </p:nvSpPr>
        <p:spPr>
          <a:xfrm>
            <a:off x="7806075" y="1798175"/>
            <a:ext cx="973500" cy="67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File Desc</a:t>
            </a:r>
            <a:endParaRPr sz="1000">
              <a:latin typeface="Lato"/>
              <a:ea typeface="Lato"/>
              <a:cs typeface="Lato"/>
              <a:sym typeface="Lato"/>
            </a:endParaRPr>
          </a:p>
          <a:p>
            <a:pPr indent="0" lvl="0" marL="0" rtl="0" algn="ctr">
              <a:spcBef>
                <a:spcPts val="0"/>
              </a:spcBef>
              <a:spcAft>
                <a:spcPts val="0"/>
              </a:spcAft>
              <a:buNone/>
            </a:pPr>
            <a:r>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Name: stdin</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Position: 250</a:t>
            </a:r>
            <a:endParaRPr sz="1000">
              <a:latin typeface="Lato"/>
              <a:ea typeface="Lato"/>
              <a:cs typeface="Lato"/>
              <a:sym typeface="Lato"/>
            </a:endParaRPr>
          </a:p>
        </p:txBody>
      </p:sp>
      <p:sp>
        <p:nvSpPr>
          <p:cNvPr id="212" name="Google Shape;212;p31"/>
          <p:cNvSpPr/>
          <p:nvPr/>
        </p:nvSpPr>
        <p:spPr>
          <a:xfrm>
            <a:off x="7806075" y="2588775"/>
            <a:ext cx="973500" cy="67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File Desc</a:t>
            </a:r>
            <a:endParaRPr sz="1000">
              <a:latin typeface="Lato"/>
              <a:ea typeface="Lato"/>
              <a:cs typeface="Lato"/>
              <a:sym typeface="Lato"/>
            </a:endParaRPr>
          </a:p>
          <a:p>
            <a:pPr indent="0" lvl="0" marL="0" rtl="0" algn="ctr">
              <a:spcBef>
                <a:spcPts val="0"/>
              </a:spcBef>
              <a:spcAft>
                <a:spcPts val="0"/>
              </a:spcAft>
              <a:buNone/>
            </a:pPr>
            <a:r>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Name: stdout</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Position: 8</a:t>
            </a:r>
            <a:endParaRPr sz="1000">
              <a:latin typeface="Lato"/>
              <a:ea typeface="Lato"/>
              <a:cs typeface="Lato"/>
              <a:sym typeface="Lato"/>
            </a:endParaRPr>
          </a:p>
        </p:txBody>
      </p:sp>
      <p:sp>
        <p:nvSpPr>
          <p:cNvPr id="213" name="Google Shape;213;p31"/>
          <p:cNvSpPr/>
          <p:nvPr/>
        </p:nvSpPr>
        <p:spPr>
          <a:xfrm>
            <a:off x="7806075" y="3471225"/>
            <a:ext cx="973500" cy="67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File Desc</a:t>
            </a:r>
            <a:endParaRPr sz="1000">
              <a:latin typeface="Lato"/>
              <a:ea typeface="Lato"/>
              <a:cs typeface="Lato"/>
              <a:sym typeface="Lato"/>
            </a:endParaRPr>
          </a:p>
          <a:p>
            <a:pPr indent="0" lvl="0" marL="0" rtl="0" algn="ctr">
              <a:spcBef>
                <a:spcPts val="0"/>
              </a:spcBef>
              <a:spcAft>
                <a:spcPts val="0"/>
              </a:spcAft>
              <a:buNone/>
            </a:pPr>
            <a:r>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Name: stderr</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Position: 0</a:t>
            </a:r>
            <a:endParaRPr sz="1000">
              <a:latin typeface="Lato"/>
              <a:ea typeface="Lato"/>
              <a:cs typeface="Lato"/>
              <a:sym typeface="Lato"/>
            </a:endParaRPr>
          </a:p>
        </p:txBody>
      </p:sp>
      <p:cxnSp>
        <p:nvCxnSpPr>
          <p:cNvPr id="214" name="Google Shape;214;p31"/>
          <p:cNvCxnSpPr>
            <a:endCxn id="211" idx="1"/>
          </p:cNvCxnSpPr>
          <p:nvPr/>
        </p:nvCxnSpPr>
        <p:spPr>
          <a:xfrm>
            <a:off x="6979575" y="1205525"/>
            <a:ext cx="826500" cy="930000"/>
          </a:xfrm>
          <a:prstGeom prst="straightConnector1">
            <a:avLst/>
          </a:prstGeom>
          <a:noFill/>
          <a:ln cap="flat" cmpd="sng" w="9525">
            <a:solidFill>
              <a:schemeClr val="dk2"/>
            </a:solidFill>
            <a:prstDash val="solid"/>
            <a:round/>
            <a:headEnd len="med" w="med" type="none"/>
            <a:tailEnd len="med" w="med" type="triangle"/>
          </a:ln>
        </p:spPr>
      </p:cxnSp>
      <p:cxnSp>
        <p:nvCxnSpPr>
          <p:cNvPr id="215" name="Google Shape;215;p31"/>
          <p:cNvCxnSpPr>
            <a:endCxn id="211" idx="1"/>
          </p:cNvCxnSpPr>
          <p:nvPr/>
        </p:nvCxnSpPr>
        <p:spPr>
          <a:xfrm flipH="1" rot="10800000">
            <a:off x="7079175" y="2135525"/>
            <a:ext cx="726900" cy="1813200"/>
          </a:xfrm>
          <a:prstGeom prst="straightConnector1">
            <a:avLst/>
          </a:prstGeom>
          <a:noFill/>
          <a:ln cap="flat" cmpd="sng" w="9525">
            <a:solidFill>
              <a:schemeClr val="dk2"/>
            </a:solidFill>
            <a:prstDash val="solid"/>
            <a:round/>
            <a:headEnd len="med" w="med" type="none"/>
            <a:tailEnd len="med" w="med" type="triangle"/>
          </a:ln>
        </p:spPr>
      </p:cxnSp>
      <p:cxnSp>
        <p:nvCxnSpPr>
          <p:cNvPr id="216" name="Google Shape;216;p31"/>
          <p:cNvCxnSpPr>
            <a:endCxn id="212" idx="1"/>
          </p:cNvCxnSpPr>
          <p:nvPr/>
        </p:nvCxnSpPr>
        <p:spPr>
          <a:xfrm>
            <a:off x="6957675" y="1393725"/>
            <a:ext cx="848400" cy="1532400"/>
          </a:xfrm>
          <a:prstGeom prst="straightConnector1">
            <a:avLst/>
          </a:prstGeom>
          <a:noFill/>
          <a:ln cap="flat" cmpd="sng" w="9525">
            <a:solidFill>
              <a:schemeClr val="dk2"/>
            </a:solidFill>
            <a:prstDash val="solid"/>
            <a:round/>
            <a:headEnd len="med" w="med" type="none"/>
            <a:tailEnd len="med" w="med" type="triangle"/>
          </a:ln>
        </p:spPr>
      </p:cxnSp>
      <p:cxnSp>
        <p:nvCxnSpPr>
          <p:cNvPr id="217" name="Google Shape;217;p31"/>
          <p:cNvCxnSpPr>
            <a:endCxn id="213" idx="1"/>
          </p:cNvCxnSpPr>
          <p:nvPr/>
        </p:nvCxnSpPr>
        <p:spPr>
          <a:xfrm>
            <a:off x="6946575" y="1670175"/>
            <a:ext cx="859500" cy="2138400"/>
          </a:xfrm>
          <a:prstGeom prst="straightConnector1">
            <a:avLst/>
          </a:prstGeom>
          <a:noFill/>
          <a:ln cap="flat" cmpd="sng" w="9525">
            <a:solidFill>
              <a:schemeClr val="dk2"/>
            </a:solidFill>
            <a:prstDash val="solid"/>
            <a:round/>
            <a:headEnd len="med" w="med" type="none"/>
            <a:tailEnd len="med" w="med" type="triangle"/>
          </a:ln>
        </p:spPr>
      </p:cxnSp>
      <p:cxnSp>
        <p:nvCxnSpPr>
          <p:cNvPr id="218" name="Google Shape;218;p31"/>
          <p:cNvCxnSpPr>
            <a:endCxn id="212" idx="1"/>
          </p:cNvCxnSpPr>
          <p:nvPr/>
        </p:nvCxnSpPr>
        <p:spPr>
          <a:xfrm flipH="1" rot="10800000">
            <a:off x="7079175" y="2926125"/>
            <a:ext cx="726900" cy="1221900"/>
          </a:xfrm>
          <a:prstGeom prst="straightConnector1">
            <a:avLst/>
          </a:prstGeom>
          <a:noFill/>
          <a:ln cap="flat" cmpd="sng" w="9525">
            <a:solidFill>
              <a:schemeClr val="dk2"/>
            </a:solidFill>
            <a:prstDash val="solid"/>
            <a:round/>
            <a:headEnd len="med" w="med" type="none"/>
            <a:tailEnd len="med" w="med" type="triangle"/>
          </a:ln>
        </p:spPr>
      </p:cxnSp>
      <p:cxnSp>
        <p:nvCxnSpPr>
          <p:cNvPr id="219" name="Google Shape;219;p31"/>
          <p:cNvCxnSpPr>
            <a:endCxn id="213" idx="1"/>
          </p:cNvCxnSpPr>
          <p:nvPr/>
        </p:nvCxnSpPr>
        <p:spPr>
          <a:xfrm flipH="1" rot="10800000">
            <a:off x="7101375" y="3808575"/>
            <a:ext cx="704700" cy="571800"/>
          </a:xfrm>
          <a:prstGeom prst="straightConnector1">
            <a:avLst/>
          </a:prstGeom>
          <a:noFill/>
          <a:ln cap="flat" cmpd="sng" w="9525">
            <a:solidFill>
              <a:schemeClr val="dk2"/>
            </a:solidFill>
            <a:prstDash val="solid"/>
            <a:round/>
            <a:headEnd len="med" w="med" type="none"/>
            <a:tailEnd len="med" w="med" type="triangle"/>
          </a:ln>
        </p:spPr>
      </p:cxnSp>
      <p:cxnSp>
        <p:nvCxnSpPr>
          <p:cNvPr id="220" name="Google Shape;220;p31"/>
          <p:cNvCxnSpPr>
            <a:endCxn id="208" idx="3"/>
          </p:cNvCxnSpPr>
          <p:nvPr/>
        </p:nvCxnSpPr>
        <p:spPr>
          <a:xfrm rot="10800000">
            <a:off x="5961400" y="3472925"/>
            <a:ext cx="1040400" cy="1161900"/>
          </a:xfrm>
          <a:prstGeom prst="straightConnector1">
            <a:avLst/>
          </a:prstGeom>
          <a:noFill/>
          <a:ln cap="flat" cmpd="sng" w="9525">
            <a:solidFill>
              <a:schemeClr val="dk2"/>
            </a:solidFill>
            <a:prstDash val="solid"/>
            <a:round/>
            <a:headEnd len="med" w="med" type="none"/>
            <a:tailEnd len="med" w="med" type="triangle"/>
          </a:ln>
        </p:spPr>
      </p:cxnSp>
      <p:cxnSp>
        <p:nvCxnSpPr>
          <p:cNvPr id="221" name="Google Shape;221;p31"/>
          <p:cNvCxnSpPr>
            <a:endCxn id="207" idx="3"/>
          </p:cNvCxnSpPr>
          <p:nvPr/>
        </p:nvCxnSpPr>
        <p:spPr>
          <a:xfrm flipH="1">
            <a:off x="5961400" y="1946725"/>
            <a:ext cx="940800" cy="432600"/>
          </a:xfrm>
          <a:prstGeom prst="straightConnector1">
            <a:avLst/>
          </a:prstGeom>
          <a:noFill/>
          <a:ln cap="flat" cmpd="sng" w="9525">
            <a:solidFill>
              <a:schemeClr val="dk2"/>
            </a:solidFill>
            <a:prstDash val="solid"/>
            <a:round/>
            <a:headEnd len="med" w="med" type="none"/>
            <a:tailEnd len="med" w="med" type="triangle"/>
          </a:ln>
        </p:spPr>
      </p:cxnSp>
      <p:cxnSp>
        <p:nvCxnSpPr>
          <p:cNvPr id="222" name="Google Shape;222;p31"/>
          <p:cNvCxnSpPr>
            <a:endCxn id="207" idx="3"/>
          </p:cNvCxnSpPr>
          <p:nvPr/>
        </p:nvCxnSpPr>
        <p:spPr>
          <a:xfrm flipH="1">
            <a:off x="5961400" y="2190025"/>
            <a:ext cx="929700" cy="189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latin typeface="Source Code Pro"/>
                <a:ea typeface="Source Code Pro"/>
                <a:cs typeface="Source Code Pro"/>
                <a:sym typeface="Source Code Pro"/>
              </a:rPr>
              <a:t>int open(const char*pathname, int flags)</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Opens a file specified by pathname with access control permission flags.</a:t>
            </a:r>
            <a:endParaRPr/>
          </a:p>
          <a:p>
            <a:pPr indent="-292100" lvl="0" marL="457200" rtl="0" algn="l">
              <a:spcBef>
                <a:spcPts val="0"/>
              </a:spcBef>
              <a:spcAft>
                <a:spcPts val="0"/>
              </a:spcAft>
              <a:buSzPts val="1000"/>
              <a:buChar char="●"/>
            </a:pPr>
            <a:r>
              <a:rPr lang="en"/>
              <a:t>Returns a file descriptor or -1 on error.</a:t>
            </a:r>
            <a:endParaRPr/>
          </a:p>
          <a:p>
            <a:pPr indent="0" lvl="0" marL="0" rtl="0" algn="l">
              <a:spcBef>
                <a:spcPts val="0"/>
              </a:spcBef>
              <a:spcAft>
                <a:spcPts val="0"/>
              </a:spcAft>
              <a:buNone/>
            </a:pPr>
            <a:r>
              <a:rPr lang="en">
                <a:latin typeface="Source Code Pro"/>
                <a:ea typeface="Source Code Pro"/>
                <a:cs typeface="Source Code Pro"/>
                <a:sym typeface="Source Code Pro"/>
              </a:rPr>
              <a:t>int close(int fd)</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Closes a file descriptor, so it can be reused.</a:t>
            </a:r>
            <a:endParaRPr/>
          </a:p>
          <a:p>
            <a:pPr indent="-292100" lvl="0" marL="457200" rtl="0" algn="l">
              <a:spcBef>
                <a:spcPts val="0"/>
              </a:spcBef>
              <a:spcAft>
                <a:spcPts val="0"/>
              </a:spcAft>
              <a:buSzPts val="1000"/>
              <a:buChar char="●"/>
            </a:pPr>
            <a:r>
              <a:rPr lang="en"/>
              <a:t>File description is freed if </a:t>
            </a:r>
            <a:r>
              <a:rPr lang="en">
                <a:latin typeface="Source Code Pro"/>
                <a:ea typeface="Source Code Pro"/>
                <a:cs typeface="Source Code Pro"/>
                <a:sym typeface="Source Code Pro"/>
              </a:rPr>
              <a:t>fd</a:t>
            </a:r>
            <a:r>
              <a:rPr lang="en"/>
              <a:t> is the last one pointing to it.</a:t>
            </a:r>
            <a:endParaRPr/>
          </a:p>
          <a:p>
            <a:pPr indent="0" lvl="0" marL="0" rtl="0" algn="l">
              <a:spcBef>
                <a:spcPts val="0"/>
              </a:spcBef>
              <a:spcAft>
                <a:spcPts val="0"/>
              </a:spcAft>
              <a:buNone/>
            </a:pPr>
            <a:r>
              <a:rPr lang="en">
                <a:latin typeface="Source Code Pro"/>
                <a:ea typeface="Source Code Pro"/>
                <a:cs typeface="Source Code Pro"/>
                <a:sym typeface="Source Code Pro"/>
              </a:rPr>
              <a:t>ssize_t read(int fd, void *buf, size_t count)</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i="1" lang="en"/>
              <a:t>Attempts</a:t>
            </a:r>
            <a:r>
              <a:rPr lang="en"/>
              <a:t> to read up to count bytes from </a:t>
            </a:r>
            <a:r>
              <a:rPr lang="en">
                <a:latin typeface="Source Code Pro"/>
                <a:ea typeface="Source Code Pro"/>
                <a:cs typeface="Source Code Pro"/>
                <a:sym typeface="Source Code Pro"/>
              </a:rPr>
              <a:t>fd</a:t>
            </a:r>
            <a:r>
              <a:rPr lang="en"/>
              <a:t> into buffer starting at </a:t>
            </a:r>
            <a:r>
              <a:rPr lang="en">
                <a:latin typeface="Source Code Pro"/>
                <a:ea typeface="Source Code Pro"/>
                <a:cs typeface="Source Code Pro"/>
                <a:sym typeface="Source Code Pro"/>
              </a:rPr>
              <a:t>buf</a:t>
            </a:r>
            <a:r>
              <a:rPr lang="en"/>
              <a:t>.</a:t>
            </a:r>
            <a:endParaRPr/>
          </a:p>
          <a:p>
            <a:pPr indent="-292100" lvl="0" marL="457200" rtl="0" algn="l">
              <a:spcBef>
                <a:spcPts val="0"/>
              </a:spcBef>
              <a:spcAft>
                <a:spcPts val="0"/>
              </a:spcAft>
              <a:buSzPts val="1000"/>
              <a:buChar char="●"/>
            </a:pPr>
            <a:r>
              <a:rPr lang="en"/>
              <a:t>Returns number of bytes read on success or -1 on an error.</a:t>
            </a:r>
            <a:endParaRPr/>
          </a:p>
          <a:p>
            <a:pPr indent="0" lvl="0" marL="0" rtl="0" algn="l">
              <a:spcBef>
                <a:spcPts val="0"/>
              </a:spcBef>
              <a:spcAft>
                <a:spcPts val="0"/>
              </a:spcAft>
              <a:buNone/>
            </a:pPr>
            <a:r>
              <a:rPr lang="en">
                <a:latin typeface="Source Code Pro"/>
                <a:ea typeface="Source Code Pro"/>
                <a:cs typeface="Source Code Pro"/>
                <a:sym typeface="Source Code Pro"/>
              </a:rPr>
              <a:t>ssize_t write(int fd, const void *buf, size t count)</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i="1" lang="en"/>
              <a:t>Attempts</a:t>
            </a:r>
            <a:r>
              <a:rPr lang="en"/>
              <a:t> to write count bytes to </a:t>
            </a:r>
            <a:r>
              <a:rPr lang="en">
                <a:latin typeface="Source Code Pro"/>
                <a:ea typeface="Source Code Pro"/>
                <a:cs typeface="Source Code Pro"/>
                <a:sym typeface="Source Code Pro"/>
              </a:rPr>
              <a:t>fd</a:t>
            </a:r>
            <a:r>
              <a:rPr lang="en"/>
              <a:t> from the buffer starting at </a:t>
            </a:r>
            <a:r>
              <a:rPr lang="en">
                <a:latin typeface="Source Code Pro"/>
                <a:ea typeface="Source Code Pro"/>
                <a:cs typeface="Source Code Pro"/>
                <a:sym typeface="Source Code Pro"/>
              </a:rPr>
              <a:t>buf</a:t>
            </a:r>
            <a:r>
              <a:rPr lang="en"/>
              <a:t>.</a:t>
            </a:r>
            <a:endParaRPr/>
          </a:p>
          <a:p>
            <a:pPr indent="-292100" lvl="0" marL="457200" rtl="0" algn="l">
              <a:spcBef>
                <a:spcPts val="0"/>
              </a:spcBef>
              <a:spcAft>
                <a:spcPts val="0"/>
              </a:spcAft>
              <a:buSzPts val="1000"/>
              <a:buChar char="●"/>
            </a:pPr>
            <a:r>
              <a:rPr lang="en"/>
              <a:t>Returns number of bytes written on success or -1 on an error.</a:t>
            </a:r>
            <a:endParaRPr/>
          </a:p>
          <a:p>
            <a:pPr indent="0" lvl="0" marL="0" rtl="0" algn="l">
              <a:spcBef>
                <a:spcPts val="0"/>
              </a:spcBef>
              <a:spcAft>
                <a:spcPts val="0"/>
              </a:spcAft>
              <a:buNone/>
            </a:pPr>
            <a:r>
              <a:rPr lang="en">
                <a:latin typeface="Source Code Pro"/>
                <a:ea typeface="Source Code Pro"/>
                <a:cs typeface="Source Code Pro"/>
                <a:sym typeface="Source Code Pro"/>
              </a:rPr>
              <a:t>off_t lseek(int fd, off_t offset, int whence)</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Repositions the file offset of the open file description associated with the file descriptor </a:t>
            </a:r>
            <a:r>
              <a:rPr lang="en">
                <a:latin typeface="Source Code Pro"/>
                <a:ea typeface="Source Code Pro"/>
                <a:cs typeface="Source Code Pro"/>
                <a:sym typeface="Source Code Pro"/>
              </a:rPr>
              <a:t>fd</a:t>
            </a:r>
            <a:r>
              <a:rPr lang="en"/>
              <a:t>.</a:t>
            </a:r>
            <a:endParaRPr/>
          </a:p>
          <a:p>
            <a:pPr indent="0" lvl="0" marL="0" rtl="0" algn="l">
              <a:spcBef>
                <a:spcPts val="0"/>
              </a:spcBef>
              <a:spcAft>
                <a:spcPts val="0"/>
              </a:spcAft>
              <a:buNone/>
            </a:pPr>
            <a:r>
              <a:rPr lang="en">
                <a:latin typeface="Source Code Pro"/>
                <a:ea typeface="Source Code Pro"/>
                <a:cs typeface="Source Code Pro"/>
                <a:sym typeface="Source Code Pro"/>
              </a:rPr>
              <a:t>int dup(int oldfd)</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Allocates the next available file descriptor to point to the same file description as </a:t>
            </a:r>
            <a:r>
              <a:rPr lang="en">
                <a:latin typeface="Source Code Pro"/>
                <a:ea typeface="Source Code Pro"/>
                <a:cs typeface="Source Code Pro"/>
                <a:sym typeface="Source Code Pro"/>
              </a:rPr>
              <a:t>oldfd</a:t>
            </a:r>
            <a:r>
              <a:rPr lang="en"/>
              <a:t>.</a:t>
            </a:r>
            <a:endParaRPr/>
          </a:p>
          <a:p>
            <a:pPr indent="0" lvl="0" marL="0" rtl="0" algn="l">
              <a:spcBef>
                <a:spcPts val="0"/>
              </a:spcBef>
              <a:spcAft>
                <a:spcPts val="0"/>
              </a:spcAft>
              <a:buNone/>
            </a:pPr>
            <a:r>
              <a:rPr lang="en">
                <a:latin typeface="Source Code Pro"/>
                <a:ea typeface="Source Code Pro"/>
                <a:cs typeface="Source Code Pro"/>
                <a:sym typeface="Source Code Pro"/>
              </a:rPr>
              <a:t>int dup2(int oldfd, int newfd)</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Same as </a:t>
            </a:r>
            <a:r>
              <a:rPr lang="en">
                <a:latin typeface="Source Code Pro"/>
                <a:ea typeface="Source Code Pro"/>
                <a:cs typeface="Source Code Pro"/>
                <a:sym typeface="Source Code Pro"/>
              </a:rPr>
              <a:t>dup</a:t>
            </a:r>
            <a:r>
              <a:rPr lang="en"/>
              <a:t> but with a specific file descriptor </a:t>
            </a:r>
            <a:r>
              <a:rPr lang="en">
                <a:latin typeface="Source Code Pro"/>
                <a:ea typeface="Source Code Pro"/>
                <a:cs typeface="Source Code Pro"/>
                <a:sym typeface="Source Code Pro"/>
              </a:rPr>
              <a:t>newfd</a:t>
            </a:r>
            <a:r>
              <a:rPr lang="en"/>
              <a:t>.</a:t>
            </a:r>
            <a:endParaRPr/>
          </a:p>
          <a:p>
            <a:pPr indent="0" lvl="0" marL="0" rtl="0" algn="l">
              <a:spcBef>
                <a:spcPts val="0"/>
              </a:spcBef>
              <a:spcAft>
                <a:spcPts val="0"/>
              </a:spcAft>
              <a:buNone/>
            </a:pPr>
            <a:r>
              <a:t/>
            </a:r>
            <a:endParaRPr/>
          </a:p>
        </p:txBody>
      </p:sp>
      <p:sp>
        <p:nvSpPr>
          <p:cNvPr id="228" name="Google Shape;228;p3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Low-Level API</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Operate on </a:t>
            </a:r>
            <a:r>
              <a:rPr b="1" lang="en"/>
              <a:t>streams</a:t>
            </a:r>
            <a:r>
              <a:rPr lang="en"/>
              <a:t> of data which are unformatted sequences of bytes.</a:t>
            </a:r>
            <a:endParaRPr/>
          </a:p>
          <a:p>
            <a:pPr indent="-292100" lvl="0" marL="457200" rtl="0" algn="l">
              <a:spcBef>
                <a:spcPts val="0"/>
              </a:spcBef>
              <a:spcAft>
                <a:spcPts val="0"/>
              </a:spcAft>
              <a:buSzPts val="1000"/>
              <a:buChar char="●"/>
            </a:pPr>
            <a:r>
              <a:rPr lang="en"/>
              <a:t>Streams can be any data type (e.g. raw binary, text).</a:t>
            </a:r>
            <a:endParaRPr/>
          </a:p>
          <a:p>
            <a:pPr indent="-292100" lvl="0" marL="457200" rtl="0" algn="l">
              <a:spcBef>
                <a:spcPts val="0"/>
              </a:spcBef>
              <a:spcAft>
                <a:spcPts val="0"/>
              </a:spcAft>
              <a:buSzPts val="1000"/>
              <a:buChar char="●"/>
            </a:pPr>
            <a:r>
              <a:rPr b="1" lang="en"/>
              <a:t>FILE*</a:t>
            </a:r>
            <a:r>
              <a:rPr lang="en"/>
              <a:t> represents an open stream and corresponds to a file descriptor.</a:t>
            </a:r>
            <a:endParaRPr/>
          </a:p>
          <a:p>
            <a:pPr indent="-292100" lvl="1" marL="914400" rtl="0" algn="l">
              <a:spcBef>
                <a:spcPts val="0"/>
              </a:spcBef>
              <a:spcAft>
                <a:spcPts val="0"/>
              </a:spcAft>
              <a:buSzPts val="1000"/>
              <a:buChar char="○"/>
            </a:pPr>
            <a:r>
              <a:rPr lang="en"/>
              <a:t>Opaque type meaning you can’t access the struct members.</a:t>
            </a:r>
            <a:endParaRPr/>
          </a:p>
          <a:p>
            <a:pPr indent="0" lvl="0" marL="0" rtl="0" algn="l">
              <a:spcBef>
                <a:spcPts val="0"/>
              </a:spcBef>
              <a:spcAft>
                <a:spcPts val="0"/>
              </a:spcAft>
              <a:buNone/>
            </a:pPr>
            <a:r>
              <a:rPr lang="en"/>
              <a:t>Buffers data in </a:t>
            </a:r>
            <a:r>
              <a:rPr i="1" lang="en"/>
              <a:t>user memory</a:t>
            </a:r>
            <a:r>
              <a:rPr lang="en"/>
              <a:t> (different from kernel buffering).</a:t>
            </a:r>
            <a:endParaRPr/>
          </a:p>
          <a:p>
            <a:pPr indent="-292100" lvl="0" marL="457200" rtl="0" algn="l">
              <a:spcBef>
                <a:spcPts val="0"/>
              </a:spcBef>
              <a:spcAft>
                <a:spcPts val="0"/>
              </a:spcAft>
              <a:buSzPts val="1000"/>
              <a:buChar char="●"/>
            </a:pPr>
            <a:r>
              <a:rPr lang="en"/>
              <a:t>Usually in larger chunks (e.g. 1024 bytes).</a:t>
            </a:r>
            <a:endParaRPr/>
          </a:p>
          <a:p>
            <a:pPr indent="-292100" lvl="0" marL="457200" rtl="0" algn="l">
              <a:spcBef>
                <a:spcPts val="0"/>
              </a:spcBef>
              <a:spcAft>
                <a:spcPts val="0"/>
              </a:spcAft>
              <a:buSzPts val="1000"/>
              <a:buChar char="●"/>
            </a:pPr>
            <a:r>
              <a:rPr lang="en"/>
              <a:t>Not every invocation of high-level API will require a syscall (i.e. low-level API).</a:t>
            </a:r>
            <a:endParaRPr/>
          </a:p>
          <a:p>
            <a:pPr indent="0" lvl="0" marL="0" rtl="0" algn="l">
              <a:spcBef>
                <a:spcPts val="0"/>
              </a:spcBef>
              <a:spcAft>
                <a:spcPts val="0"/>
              </a:spcAft>
              <a:buNone/>
            </a:pPr>
            <a:r>
              <a:rPr lang="en"/>
              <a:t>Generally more expressive and user friendly than low-level API.</a:t>
            </a:r>
            <a:endParaRPr/>
          </a:p>
          <a:p>
            <a:pPr indent="0" lvl="0" marL="0" rtl="0" algn="l">
              <a:spcBef>
                <a:spcPts val="0"/>
              </a:spcBef>
              <a:spcAft>
                <a:spcPts val="0"/>
              </a:spcAft>
              <a:buNone/>
            </a:pPr>
            <a:r>
              <a:t/>
            </a:r>
            <a:endParaRPr/>
          </a:p>
        </p:txBody>
      </p:sp>
      <p:sp>
        <p:nvSpPr>
          <p:cNvPr id="234" name="Google Shape;234;p3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35" name="Google Shape;235;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High-Level API</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latin typeface="Source Code Pro"/>
                <a:ea typeface="Source Code Pro"/>
                <a:cs typeface="Source Code Pro"/>
                <a:sym typeface="Source Code Pro"/>
              </a:rPr>
              <a:t>FILE *fopen(const char *pathname, const char *mode)</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Opens the file associated with pathname and associates a stream with it.</a:t>
            </a:r>
            <a:endParaRPr/>
          </a:p>
          <a:p>
            <a:pPr indent="-292100" lvl="0" marL="457200" rtl="0" algn="l">
              <a:spcBef>
                <a:spcPts val="0"/>
              </a:spcBef>
              <a:spcAft>
                <a:spcPts val="0"/>
              </a:spcAft>
              <a:buSzPts val="1000"/>
              <a:buChar char="●"/>
            </a:pPr>
            <a:r>
              <a:rPr lang="en"/>
              <a:t>Returns a FILE * or NULL on an error.</a:t>
            </a:r>
            <a:endParaRPr/>
          </a:p>
          <a:p>
            <a:pPr indent="0" lvl="0" marL="0" rtl="0" algn="l">
              <a:spcBef>
                <a:spcPts val="0"/>
              </a:spcBef>
              <a:spcAft>
                <a:spcPts val="0"/>
              </a:spcAft>
              <a:buNone/>
            </a:pPr>
            <a:r>
              <a:rPr lang="en">
                <a:latin typeface="Source Code Pro"/>
                <a:ea typeface="Source Code Pro"/>
                <a:cs typeface="Source Code Pro"/>
                <a:sym typeface="Source Code Pro"/>
              </a:rPr>
              <a:t>int fclose(FILE *stream)</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Flushes the stream pointed to by stream and closes the underlying file descriptor.</a:t>
            </a:r>
            <a:endParaRPr/>
          </a:p>
          <a:p>
            <a:pPr indent="-292100" lvl="0" marL="457200" rtl="0" algn="l">
              <a:spcBef>
                <a:spcPts val="0"/>
              </a:spcBef>
              <a:spcAft>
                <a:spcPts val="0"/>
              </a:spcAft>
              <a:buSzPts val="1000"/>
              <a:buChar char="●"/>
            </a:pPr>
            <a:r>
              <a:rPr lang="en"/>
              <a:t>Returns 0 on success or EOF on an error.</a:t>
            </a:r>
            <a:endParaRPr/>
          </a:p>
          <a:p>
            <a:pPr indent="0" lvl="0" marL="0" rtl="0" algn="l">
              <a:spcBef>
                <a:spcPts val="0"/>
              </a:spcBef>
              <a:spcAft>
                <a:spcPts val="0"/>
              </a:spcAft>
              <a:buNone/>
            </a:pPr>
            <a:r>
              <a:rPr lang="en">
                <a:latin typeface="Source Code Pro"/>
                <a:ea typeface="Source Code Pro"/>
                <a:cs typeface="Source Code Pro"/>
                <a:sym typeface="Source Code Pro"/>
              </a:rPr>
              <a:t>int fread(void *ptr, size_t size, size_t nmemb, FILE *stream)</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Reads nmemb items of data, each size bytes long, from the stream pointed to by stream, storing them at the location given by ptr.</a:t>
            </a:r>
            <a:endParaRPr/>
          </a:p>
          <a:p>
            <a:pPr indent="-292100" lvl="0" marL="457200" rtl="0" algn="l">
              <a:spcBef>
                <a:spcPts val="0"/>
              </a:spcBef>
              <a:spcAft>
                <a:spcPts val="0"/>
              </a:spcAft>
              <a:buSzPts val="1000"/>
              <a:buChar char="●"/>
            </a:pPr>
            <a:r>
              <a:rPr lang="en"/>
              <a:t>Return the number of items read.</a:t>
            </a:r>
            <a:endParaRPr/>
          </a:p>
          <a:p>
            <a:pPr indent="0" lvl="0" marL="0" rtl="0" algn="l">
              <a:spcBef>
                <a:spcPts val="0"/>
              </a:spcBef>
              <a:spcAft>
                <a:spcPts val="0"/>
              </a:spcAft>
              <a:buNone/>
            </a:pPr>
            <a:r>
              <a:rPr lang="en">
                <a:latin typeface="Source Code Pro"/>
                <a:ea typeface="Source Code Pro"/>
                <a:cs typeface="Source Code Pro"/>
                <a:sym typeface="Source Code Pro"/>
              </a:rPr>
              <a:t>int fwrite(void *ptr, size t size, size_t nmemb, FILE *stream)</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Writes nmemb items of data, each size bytes long, to the stream pointed to by stream, obtaining them from the location given by ptr.</a:t>
            </a:r>
            <a:endParaRPr/>
          </a:p>
          <a:p>
            <a:pPr indent="-292100" lvl="0" marL="457200" rtl="0" algn="l">
              <a:spcBef>
                <a:spcPts val="0"/>
              </a:spcBef>
              <a:spcAft>
                <a:spcPts val="0"/>
              </a:spcAft>
              <a:buSzPts val="1000"/>
              <a:buChar char="●"/>
            </a:pPr>
            <a:r>
              <a:rPr lang="en"/>
              <a:t>Returns the number of items written.</a:t>
            </a:r>
            <a:endParaRPr/>
          </a:p>
          <a:p>
            <a:pPr indent="0" lvl="0" marL="0" rtl="0" algn="l">
              <a:spcBef>
                <a:spcPts val="0"/>
              </a:spcBef>
              <a:spcAft>
                <a:spcPts val="0"/>
              </a:spcAft>
              <a:buNone/>
            </a:pPr>
            <a:r>
              <a:rPr lang="en">
                <a:latin typeface="Source Code Pro"/>
                <a:ea typeface="Source Code Pro"/>
                <a:cs typeface="Source Code Pro"/>
                <a:sym typeface="Source Code Pro"/>
              </a:rPr>
              <a:t>int fflush(FILE *stream)</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Forces a write of all data in the user space buffer to stream.</a:t>
            </a:r>
            <a:endParaRPr/>
          </a:p>
          <a:p>
            <a:pPr indent="0" lvl="0" marL="0" rtl="0" algn="l">
              <a:spcBef>
                <a:spcPts val="0"/>
              </a:spcBef>
              <a:spcAft>
                <a:spcPts val="0"/>
              </a:spcAft>
              <a:buNone/>
            </a:pPr>
            <a:r>
              <a:rPr lang="en">
                <a:latin typeface="Source Code Pro"/>
                <a:ea typeface="Source Code Pro"/>
                <a:cs typeface="Source Code Pro"/>
                <a:sym typeface="Source Code Pro"/>
              </a:rPr>
              <a:t>int fprintf(FILE *stream, const char *format, …)</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Prints to stream according to format.</a:t>
            </a:r>
            <a:endParaRPr/>
          </a:p>
          <a:p>
            <a:pPr indent="0" lvl="0" marL="0" rtl="0" algn="l">
              <a:spcBef>
                <a:spcPts val="0"/>
              </a:spcBef>
              <a:spcAft>
                <a:spcPts val="0"/>
              </a:spcAft>
              <a:buNone/>
            </a:pPr>
            <a:r>
              <a:rPr lang="en">
                <a:latin typeface="Source Code Pro"/>
                <a:ea typeface="Source Code Pro"/>
                <a:cs typeface="Source Code Pro"/>
                <a:sym typeface="Source Code Pro"/>
              </a:rPr>
              <a:t>int fscanf(FILE *stream, const char *format, …)</a:t>
            </a:r>
            <a:endParaRPr>
              <a:latin typeface="Source Code Pro"/>
              <a:ea typeface="Source Code Pro"/>
              <a:cs typeface="Source Code Pro"/>
              <a:sym typeface="Source Code Pro"/>
            </a:endParaRPr>
          </a:p>
          <a:p>
            <a:pPr indent="-292100" lvl="0" marL="457200" rtl="0" algn="l">
              <a:spcBef>
                <a:spcPts val="0"/>
              </a:spcBef>
              <a:spcAft>
                <a:spcPts val="0"/>
              </a:spcAft>
              <a:buSzPts val="1000"/>
              <a:buChar char="●"/>
            </a:pPr>
            <a:r>
              <a:rPr lang="en"/>
              <a:t>Scans from stream according to format.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41" name="Google Shape;241;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High-Level API</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What’s the difference between </a:t>
            </a:r>
            <a:r>
              <a:rPr lang="en">
                <a:latin typeface="Source Code Pro"/>
                <a:ea typeface="Source Code Pro"/>
                <a:cs typeface="Source Code Pro"/>
                <a:sym typeface="Source Code Pro"/>
              </a:rPr>
              <a:t>fopen</a:t>
            </a:r>
            <a:r>
              <a:rPr lang="en"/>
              <a:t> and </a:t>
            </a:r>
            <a:r>
              <a:rPr lang="en">
                <a:latin typeface="Source Code Pro"/>
                <a:ea typeface="Source Code Pro"/>
                <a:cs typeface="Source Code Pro"/>
                <a:sym typeface="Source Code Pro"/>
              </a:rPr>
              <a:t>open</a:t>
            </a:r>
            <a:r>
              <a:rPr lang="en"/>
              <a:t>?</a:t>
            </a:r>
            <a:br>
              <a:rPr lang="en"/>
            </a:br>
            <a:br>
              <a:rPr lang="en"/>
            </a:br>
            <a:endParaRPr/>
          </a:p>
          <a:p>
            <a:pPr indent="-292100" lvl="0" marL="457200" rtl="0" algn="l">
              <a:lnSpc>
                <a:spcPct val="100000"/>
              </a:lnSpc>
              <a:spcBef>
                <a:spcPts val="0"/>
              </a:spcBef>
              <a:spcAft>
                <a:spcPts val="0"/>
              </a:spcAft>
              <a:buSzPts val="1000"/>
              <a:buAutoNum type="arabicPeriod"/>
            </a:pPr>
            <a:r>
              <a:rPr lang="en"/>
              <a:t>What will the </a:t>
            </a:r>
            <a:r>
              <a:rPr lang="en">
                <a:latin typeface="Source Code Pro"/>
                <a:ea typeface="Source Code Pro"/>
                <a:cs typeface="Source Code Pro"/>
                <a:sym typeface="Source Code Pro"/>
              </a:rPr>
              <a:t>test.txt</a:t>
            </a:r>
            <a:r>
              <a:rPr lang="en"/>
              <a:t> file look like after this program is run? You may assume </a:t>
            </a:r>
            <a:r>
              <a:rPr lang="en">
                <a:latin typeface="Source Code Pro"/>
                <a:ea typeface="Source Code Pro"/>
                <a:cs typeface="Source Code Pro"/>
                <a:sym typeface="Source Code Pro"/>
              </a:rPr>
              <a:t>read</a:t>
            </a:r>
            <a:r>
              <a:rPr lang="en"/>
              <a:t> and </a:t>
            </a:r>
            <a:r>
              <a:rPr lang="en">
                <a:latin typeface="Source Code Pro"/>
                <a:ea typeface="Source Code Pro"/>
                <a:cs typeface="Source Code Pro"/>
                <a:sym typeface="Source Code Pro"/>
              </a:rPr>
              <a:t>write</a:t>
            </a:r>
            <a:r>
              <a:rPr lang="en"/>
              <a:t> fully succeed (i.e. read/write the specified number of bytes).</a:t>
            </a:r>
            <a:br>
              <a:rPr lang="en"/>
            </a:br>
            <a:br>
              <a:rPr lang="en"/>
            </a:b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buffer[</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memset(buffer, </a:t>
            </a:r>
            <a:r>
              <a:rPr lang="en">
                <a:solidFill>
                  <a:srgbClr val="A31515"/>
                </a:solidFill>
                <a:highlight>
                  <a:srgbClr val="FFFFFF"/>
                </a:highlight>
                <a:latin typeface="Source Code Pro"/>
                <a:ea typeface="Source Code Pro"/>
                <a:cs typeface="Source Code Pro"/>
                <a:sym typeface="Source Code Pro"/>
              </a:rPr>
              <a:t>'a'</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fd = open(</a:t>
            </a:r>
            <a:r>
              <a:rPr lang="en">
                <a:solidFill>
                  <a:srgbClr val="A31515"/>
                </a:solidFill>
                <a:highlight>
                  <a:srgbClr val="FFFFFF"/>
                </a:highlight>
                <a:latin typeface="Source Code Pro"/>
                <a:ea typeface="Source Code Pro"/>
                <a:cs typeface="Source Code Pro"/>
                <a:sym typeface="Source Code Pro"/>
              </a:rPr>
              <a:t>"test.txt"</a:t>
            </a:r>
            <a:r>
              <a:rPr lang="en">
                <a:highlight>
                  <a:srgbClr val="FFFFFF"/>
                </a:highlight>
                <a:latin typeface="Source Code Pro"/>
                <a:ea typeface="Source Code Pro"/>
                <a:cs typeface="Source Code Pro"/>
                <a:sym typeface="Source Code Pro"/>
              </a:rPr>
              <a:t>, O_CREAT | O_RDWR);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 SEEK_SET);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read(fd,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500</a:t>
            </a:r>
            <a:r>
              <a:rPr lang="en">
                <a:highlight>
                  <a:srgbClr val="FFFFFF"/>
                </a:highlight>
                <a:latin typeface="Source Code Pro"/>
                <a:ea typeface="Source Code Pro"/>
                <a:cs typeface="Source Code Pro"/>
                <a:sym typeface="Source Code Pro"/>
              </a:rPr>
              <a:t>, SEEK_CUR);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highlight>
                  <a:srgbClr val="FFFFFF"/>
                </a:highlight>
                <a:latin typeface="Source Code Pro"/>
                <a:ea typeface="Source Code Pro"/>
                <a:cs typeface="Source Code Pro"/>
                <a:sym typeface="Source Code Pro"/>
              </a:rPr>
              <a:t>}</a:t>
            </a:r>
            <a:br>
              <a:rPr lang="en">
                <a:highlight>
                  <a:srgbClr val="FFFFFF"/>
                </a:highlight>
                <a:latin typeface="Source Code Pro"/>
                <a:ea typeface="Source Code Pro"/>
                <a:cs typeface="Source Code Pro"/>
                <a:sym typeface="Source Code Pro"/>
              </a:rPr>
            </a:br>
            <a:br>
              <a:rPr lang="en">
                <a:highlight>
                  <a:srgbClr val="FFFFFF"/>
                </a:highlight>
                <a:latin typeface="Source Code Pro"/>
                <a:ea typeface="Source Code Pro"/>
                <a:cs typeface="Source Code Pro"/>
                <a:sym typeface="Source Code Pro"/>
              </a:rPr>
            </a:br>
            <a:endParaRPr/>
          </a:p>
        </p:txBody>
      </p:sp>
      <p:sp>
        <p:nvSpPr>
          <p:cNvPr id="247" name="Google Shape;247;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1155CC"/>
              </a:buClr>
              <a:buSzPts val="1000"/>
              <a:buAutoNum type="arabicPeriod"/>
            </a:pPr>
            <a:r>
              <a:rPr b="1" lang="en">
                <a:solidFill>
                  <a:srgbClr val="1155CC"/>
                </a:solidFill>
              </a:rPr>
              <a:t>What’s the difference between </a:t>
            </a:r>
            <a:r>
              <a:rPr b="1" lang="en">
                <a:solidFill>
                  <a:srgbClr val="1155CC"/>
                </a:solidFill>
                <a:latin typeface="Source Code Pro"/>
                <a:ea typeface="Source Code Pro"/>
                <a:cs typeface="Source Code Pro"/>
                <a:sym typeface="Source Code Pro"/>
              </a:rPr>
              <a:t>fopen</a:t>
            </a:r>
            <a:r>
              <a:rPr b="1" lang="en">
                <a:solidFill>
                  <a:srgbClr val="1155CC"/>
                </a:solidFill>
              </a:rPr>
              <a:t> and </a:t>
            </a:r>
            <a:r>
              <a:rPr b="1" lang="en">
                <a:solidFill>
                  <a:srgbClr val="1155CC"/>
                </a:solidFill>
                <a:latin typeface="Source Code Pro"/>
                <a:ea typeface="Source Code Pro"/>
                <a:cs typeface="Source Code Pro"/>
                <a:sym typeface="Source Code Pro"/>
              </a:rPr>
              <a:t>open</a:t>
            </a:r>
            <a:r>
              <a:rPr b="1" lang="en">
                <a:solidFill>
                  <a:srgbClr val="1155CC"/>
                </a:solidFill>
              </a:rPr>
              <a:t>?</a:t>
            </a:r>
            <a:br>
              <a:rPr b="1" lang="en">
                <a:solidFill>
                  <a:srgbClr val="1155CC"/>
                </a:solidFill>
              </a:rPr>
            </a:br>
            <a:r>
              <a:rPr b="1" lang="en">
                <a:solidFill>
                  <a:srgbClr val="1155CC"/>
                </a:solidFill>
                <a:latin typeface="Source Code Pro"/>
                <a:ea typeface="Source Code Pro"/>
                <a:cs typeface="Source Code Pro"/>
                <a:sym typeface="Source Code Pro"/>
              </a:rPr>
              <a:t>fopen</a:t>
            </a:r>
            <a:r>
              <a:rPr b="1" lang="en">
                <a:solidFill>
                  <a:srgbClr val="1155CC"/>
                </a:solidFill>
              </a:rPr>
              <a:t> is a high-level API, while </a:t>
            </a:r>
            <a:r>
              <a:rPr b="1" lang="en">
                <a:solidFill>
                  <a:srgbClr val="1155CC"/>
                </a:solidFill>
                <a:latin typeface="Source Code Pro"/>
                <a:ea typeface="Source Code Pro"/>
                <a:cs typeface="Source Code Pro"/>
                <a:sym typeface="Source Code Pro"/>
              </a:rPr>
              <a:t>open</a:t>
            </a:r>
            <a:r>
              <a:rPr b="1" lang="en">
                <a:solidFill>
                  <a:srgbClr val="1155CC"/>
                </a:solidFill>
              </a:rPr>
              <a:t> is a low-level API. </a:t>
            </a:r>
            <a:r>
              <a:rPr b="1" lang="en">
                <a:solidFill>
                  <a:srgbClr val="1155CC"/>
                </a:solidFill>
                <a:latin typeface="Source Code Pro"/>
                <a:ea typeface="Source Code Pro"/>
                <a:cs typeface="Source Code Pro"/>
                <a:sym typeface="Source Code Pro"/>
              </a:rPr>
              <a:t>fopen</a:t>
            </a:r>
            <a:r>
              <a:rPr b="1" lang="en">
                <a:solidFill>
                  <a:srgbClr val="1155CC"/>
                </a:solidFill>
              </a:rPr>
              <a:t> will return a </a:t>
            </a:r>
            <a:r>
              <a:rPr b="1" lang="en">
                <a:solidFill>
                  <a:srgbClr val="1155CC"/>
                </a:solidFill>
                <a:latin typeface="Source Code Pro"/>
                <a:ea typeface="Source Code Pro"/>
                <a:cs typeface="Source Code Pro"/>
                <a:sym typeface="Source Code Pro"/>
              </a:rPr>
              <a:t>FILE*</a:t>
            </a:r>
            <a:r>
              <a:rPr b="1" lang="en">
                <a:solidFill>
                  <a:srgbClr val="1155CC"/>
                </a:solidFill>
              </a:rPr>
              <a:t> type, while </a:t>
            </a:r>
            <a:r>
              <a:rPr b="1" lang="en">
                <a:solidFill>
                  <a:srgbClr val="1155CC"/>
                </a:solidFill>
                <a:latin typeface="Source Code Pro"/>
                <a:ea typeface="Source Code Pro"/>
                <a:cs typeface="Source Code Pro"/>
                <a:sym typeface="Source Code Pro"/>
              </a:rPr>
              <a:t>open</a:t>
            </a:r>
            <a:r>
              <a:rPr b="1" lang="en">
                <a:solidFill>
                  <a:srgbClr val="1155CC"/>
                </a:solidFill>
              </a:rPr>
              <a:t> returns an integer.</a:t>
            </a:r>
            <a:br>
              <a:rPr b="1" lang="en">
                <a:solidFill>
                  <a:srgbClr val="0000FF"/>
                </a:solidFill>
              </a:rPr>
            </a:br>
            <a:endParaRPr b="1">
              <a:solidFill>
                <a:srgbClr val="0000FF"/>
              </a:solidFill>
            </a:endParaRPr>
          </a:p>
          <a:p>
            <a:pPr indent="-292100" lvl="0" marL="457200" rtl="0" algn="l">
              <a:lnSpc>
                <a:spcPct val="100000"/>
              </a:lnSpc>
              <a:spcBef>
                <a:spcPts val="0"/>
              </a:spcBef>
              <a:spcAft>
                <a:spcPts val="0"/>
              </a:spcAft>
              <a:buSzPts val="1000"/>
              <a:buAutoNum type="arabicPeriod"/>
            </a:pPr>
            <a:r>
              <a:rPr lang="en"/>
              <a:t>What will the </a:t>
            </a:r>
            <a:r>
              <a:rPr lang="en">
                <a:latin typeface="Source Code Pro"/>
                <a:ea typeface="Source Code Pro"/>
                <a:cs typeface="Source Code Pro"/>
                <a:sym typeface="Source Code Pro"/>
              </a:rPr>
              <a:t>test.txt</a:t>
            </a:r>
            <a:r>
              <a:rPr lang="en"/>
              <a:t> file look like after this program is run? You may assume </a:t>
            </a:r>
            <a:r>
              <a:rPr lang="en">
                <a:latin typeface="Source Code Pro"/>
                <a:ea typeface="Source Code Pro"/>
                <a:cs typeface="Source Code Pro"/>
                <a:sym typeface="Source Code Pro"/>
              </a:rPr>
              <a:t>read</a:t>
            </a:r>
            <a:r>
              <a:rPr lang="en"/>
              <a:t> and </a:t>
            </a:r>
            <a:r>
              <a:rPr lang="en">
                <a:latin typeface="Source Code Pro"/>
                <a:ea typeface="Source Code Pro"/>
                <a:cs typeface="Source Code Pro"/>
                <a:sym typeface="Source Code Pro"/>
              </a:rPr>
              <a:t>write</a:t>
            </a:r>
            <a:r>
              <a:rPr lang="en"/>
              <a:t> fully succeed (i.e. read/write the specified number of bytes).</a:t>
            </a:r>
            <a:br>
              <a:rPr lang="en"/>
            </a:br>
            <a:br>
              <a:rPr lang="en"/>
            </a:b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buffer[</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memset(buffer, </a:t>
            </a:r>
            <a:r>
              <a:rPr lang="en">
                <a:solidFill>
                  <a:srgbClr val="A31515"/>
                </a:solidFill>
                <a:highlight>
                  <a:srgbClr val="FFFFFF"/>
                </a:highlight>
                <a:latin typeface="Source Code Pro"/>
                <a:ea typeface="Source Code Pro"/>
                <a:cs typeface="Source Code Pro"/>
                <a:sym typeface="Source Code Pro"/>
              </a:rPr>
              <a:t>'a'</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fd = open(</a:t>
            </a:r>
            <a:r>
              <a:rPr lang="en">
                <a:solidFill>
                  <a:srgbClr val="A31515"/>
                </a:solidFill>
                <a:highlight>
                  <a:srgbClr val="FFFFFF"/>
                </a:highlight>
                <a:latin typeface="Source Code Pro"/>
                <a:ea typeface="Source Code Pro"/>
                <a:cs typeface="Source Code Pro"/>
                <a:sym typeface="Source Code Pro"/>
              </a:rPr>
              <a:t>"test.txt"</a:t>
            </a:r>
            <a:r>
              <a:rPr lang="en">
                <a:highlight>
                  <a:srgbClr val="FFFFFF"/>
                </a:highlight>
                <a:latin typeface="Source Code Pro"/>
                <a:ea typeface="Source Code Pro"/>
                <a:cs typeface="Source Code Pro"/>
                <a:sym typeface="Source Code Pro"/>
              </a:rPr>
              <a:t>, O_CREAT | O_RDWR);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 SEEK_SET);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read(fd,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500</a:t>
            </a:r>
            <a:r>
              <a:rPr lang="en">
                <a:highlight>
                  <a:srgbClr val="FFFFFF"/>
                </a:highlight>
                <a:latin typeface="Source Code Pro"/>
                <a:ea typeface="Source Code Pro"/>
                <a:cs typeface="Source Code Pro"/>
                <a:sym typeface="Source Code Pro"/>
              </a:rPr>
              <a:t>, SEEK_CUR);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highlight>
                  <a:srgbClr val="FFFFFF"/>
                </a:highlight>
                <a:latin typeface="Source Code Pro"/>
                <a:ea typeface="Source Code Pro"/>
                <a:cs typeface="Source Code Pro"/>
                <a:sym typeface="Source Code Pro"/>
              </a:rPr>
              <a:t>}</a:t>
            </a:r>
            <a:br>
              <a:rPr lang="en">
                <a:highlight>
                  <a:srgbClr val="FFFFFF"/>
                </a:highlight>
                <a:latin typeface="Source Code Pro"/>
                <a:ea typeface="Source Code Pro"/>
                <a:cs typeface="Source Code Pro"/>
                <a:sym typeface="Source Code Pro"/>
              </a:rPr>
            </a:br>
            <a:br>
              <a:rPr lang="en">
                <a:highlight>
                  <a:srgbClr val="FFFFFF"/>
                </a:highlight>
                <a:latin typeface="Source Code Pro"/>
                <a:ea typeface="Source Code Pro"/>
                <a:cs typeface="Source Code Pro"/>
                <a:sym typeface="Source Code Pro"/>
              </a:rPr>
            </a:br>
            <a:endParaRPr/>
          </a:p>
        </p:txBody>
      </p:sp>
      <p:sp>
        <p:nvSpPr>
          <p:cNvPr id="253" name="Google Shape;253;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Font typeface="Arial"/>
              <a:buAutoNum type="arabicPeriod"/>
            </a:pPr>
            <a:r>
              <a:rPr lang="en"/>
              <a:t>What’s the difference between </a:t>
            </a:r>
            <a:r>
              <a:rPr lang="en">
                <a:latin typeface="Source Code Pro"/>
                <a:ea typeface="Source Code Pro"/>
                <a:cs typeface="Source Code Pro"/>
                <a:sym typeface="Source Code Pro"/>
              </a:rPr>
              <a:t>fopen</a:t>
            </a:r>
            <a:r>
              <a:rPr lang="en"/>
              <a:t> and </a:t>
            </a:r>
            <a:r>
              <a:rPr lang="en">
                <a:latin typeface="Source Code Pro"/>
                <a:ea typeface="Source Code Pro"/>
                <a:cs typeface="Source Code Pro"/>
                <a:sym typeface="Source Code Pro"/>
              </a:rPr>
              <a:t>open</a:t>
            </a:r>
            <a:r>
              <a:rPr lang="en"/>
              <a:t>?</a:t>
            </a:r>
            <a:br>
              <a:rPr lang="en"/>
            </a:br>
            <a:r>
              <a:rPr lang="en">
                <a:latin typeface="Source Code Pro"/>
                <a:ea typeface="Source Code Pro"/>
                <a:cs typeface="Source Code Pro"/>
                <a:sym typeface="Source Code Pro"/>
              </a:rPr>
              <a:t>fopen</a:t>
            </a:r>
            <a:r>
              <a:rPr lang="en"/>
              <a:t> is a high-level API, while </a:t>
            </a:r>
            <a:r>
              <a:rPr lang="en">
                <a:latin typeface="Source Code Pro"/>
                <a:ea typeface="Source Code Pro"/>
                <a:cs typeface="Source Code Pro"/>
                <a:sym typeface="Source Code Pro"/>
              </a:rPr>
              <a:t>open</a:t>
            </a:r>
            <a:r>
              <a:rPr lang="en"/>
              <a:t> is a low-level API. </a:t>
            </a:r>
            <a:r>
              <a:rPr lang="en">
                <a:latin typeface="Source Code Pro"/>
                <a:ea typeface="Source Code Pro"/>
                <a:cs typeface="Source Code Pro"/>
                <a:sym typeface="Source Code Pro"/>
              </a:rPr>
              <a:t>fopen</a:t>
            </a:r>
            <a:r>
              <a:rPr lang="en"/>
              <a:t> will return a </a:t>
            </a:r>
            <a:r>
              <a:rPr lang="en">
                <a:latin typeface="Source Code Pro"/>
                <a:ea typeface="Source Code Pro"/>
                <a:cs typeface="Source Code Pro"/>
                <a:sym typeface="Source Code Pro"/>
              </a:rPr>
              <a:t>FILE*</a:t>
            </a:r>
            <a:r>
              <a:rPr lang="en"/>
              <a:t> type, while </a:t>
            </a:r>
            <a:r>
              <a:rPr lang="en">
                <a:latin typeface="Source Code Pro"/>
                <a:ea typeface="Source Code Pro"/>
                <a:cs typeface="Source Code Pro"/>
                <a:sym typeface="Source Code Pro"/>
              </a:rPr>
              <a:t>open</a:t>
            </a:r>
            <a:r>
              <a:rPr lang="en"/>
              <a:t> returns an integer.</a:t>
            </a:r>
            <a:br>
              <a:rPr b="1" lang="en">
                <a:solidFill>
                  <a:srgbClr val="0000FF"/>
                </a:solidFill>
              </a:rPr>
            </a:br>
            <a:endParaRPr b="1">
              <a:solidFill>
                <a:srgbClr val="0000FF"/>
              </a:solidFill>
            </a:endParaRPr>
          </a:p>
          <a:p>
            <a:pPr indent="-292100" lvl="0" marL="457200" rtl="0" algn="l">
              <a:lnSpc>
                <a:spcPct val="100000"/>
              </a:lnSpc>
              <a:spcBef>
                <a:spcPts val="0"/>
              </a:spcBef>
              <a:spcAft>
                <a:spcPts val="0"/>
              </a:spcAft>
              <a:buClr>
                <a:srgbClr val="1155CC"/>
              </a:buClr>
              <a:buSzPts val="1000"/>
              <a:buAutoNum type="arabicPeriod"/>
            </a:pPr>
            <a:r>
              <a:rPr b="1" lang="en">
                <a:solidFill>
                  <a:srgbClr val="1155CC"/>
                </a:solidFill>
              </a:rPr>
              <a:t>What will the </a:t>
            </a:r>
            <a:r>
              <a:rPr b="1" lang="en">
                <a:solidFill>
                  <a:srgbClr val="1155CC"/>
                </a:solidFill>
                <a:latin typeface="Source Code Pro"/>
                <a:ea typeface="Source Code Pro"/>
                <a:cs typeface="Source Code Pro"/>
                <a:sym typeface="Source Code Pro"/>
              </a:rPr>
              <a:t>test.txt</a:t>
            </a:r>
            <a:r>
              <a:rPr b="1" lang="en">
                <a:solidFill>
                  <a:srgbClr val="1155CC"/>
                </a:solidFill>
              </a:rPr>
              <a:t> file look like after this program is run? You may assume </a:t>
            </a:r>
            <a:r>
              <a:rPr b="1" lang="en">
                <a:solidFill>
                  <a:srgbClr val="1155CC"/>
                </a:solidFill>
                <a:latin typeface="Source Code Pro"/>
                <a:ea typeface="Source Code Pro"/>
                <a:cs typeface="Source Code Pro"/>
                <a:sym typeface="Source Code Pro"/>
              </a:rPr>
              <a:t>read</a:t>
            </a:r>
            <a:r>
              <a:rPr b="1" lang="en">
                <a:solidFill>
                  <a:srgbClr val="1155CC"/>
                </a:solidFill>
              </a:rPr>
              <a:t> and </a:t>
            </a:r>
            <a:r>
              <a:rPr b="1" lang="en">
                <a:solidFill>
                  <a:srgbClr val="1155CC"/>
                </a:solidFill>
                <a:latin typeface="Source Code Pro"/>
                <a:ea typeface="Source Code Pro"/>
                <a:cs typeface="Source Code Pro"/>
                <a:sym typeface="Source Code Pro"/>
              </a:rPr>
              <a:t>write</a:t>
            </a:r>
            <a:r>
              <a:rPr b="1" lang="en">
                <a:solidFill>
                  <a:srgbClr val="1155CC"/>
                </a:solidFill>
              </a:rPr>
              <a:t> fully succeed (i.e. read/write the specified number of bytes).</a:t>
            </a:r>
            <a:br>
              <a:rPr b="1" lang="en">
                <a:solidFill>
                  <a:srgbClr val="1155CC"/>
                </a:solidFill>
              </a:rPr>
            </a:br>
            <a:br>
              <a:rPr lang="en"/>
            </a:b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main()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char</a:t>
            </a:r>
            <a:r>
              <a:rPr lang="en">
                <a:highlight>
                  <a:srgbClr val="FFFFFF"/>
                </a:highlight>
                <a:latin typeface="Source Code Pro"/>
                <a:ea typeface="Source Code Pro"/>
                <a:cs typeface="Source Code Pro"/>
                <a:sym typeface="Source Code Pro"/>
              </a:rPr>
              <a:t> buffer[</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memset(buffer, </a:t>
            </a:r>
            <a:r>
              <a:rPr lang="en">
                <a:solidFill>
                  <a:srgbClr val="A31515"/>
                </a:solidFill>
                <a:highlight>
                  <a:srgbClr val="FFFFFF"/>
                </a:highlight>
                <a:latin typeface="Source Code Pro"/>
                <a:ea typeface="Source Code Pro"/>
                <a:cs typeface="Source Code Pro"/>
                <a:sym typeface="Source Code Pro"/>
              </a:rPr>
              <a:t>'a'</a:t>
            </a:r>
            <a:r>
              <a:rPr lang="en">
                <a:highlight>
                  <a:srgbClr val="FFFFFF"/>
                </a:highlight>
                <a:latin typeface="Source Code Pro"/>
                <a:ea typeface="Source Code Pro"/>
                <a:cs typeface="Source Code Pro"/>
                <a:sym typeface="Source Code Pro"/>
              </a:rPr>
              <a:t>,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fd = open(</a:t>
            </a:r>
            <a:r>
              <a:rPr lang="en">
                <a:solidFill>
                  <a:srgbClr val="A31515"/>
                </a:solidFill>
                <a:highlight>
                  <a:srgbClr val="FFFFFF"/>
                </a:highlight>
                <a:latin typeface="Source Code Pro"/>
                <a:ea typeface="Source Code Pro"/>
                <a:cs typeface="Source Code Pro"/>
                <a:sym typeface="Source Code Pro"/>
              </a:rPr>
              <a:t>"test.txt"</a:t>
            </a:r>
            <a:r>
              <a:rPr lang="en">
                <a:highlight>
                  <a:srgbClr val="FFFFFF"/>
                </a:highlight>
                <a:latin typeface="Source Code Pro"/>
                <a:ea typeface="Source Code Pro"/>
                <a:cs typeface="Source Code Pro"/>
                <a:sym typeface="Source Code Pro"/>
              </a:rPr>
              <a:t>, O_CREAT | O_RDWR);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200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 SEEK_SET);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read(fd,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lseek(fd, </a:t>
            </a:r>
            <a:r>
              <a:rPr lang="en">
                <a:solidFill>
                  <a:srgbClr val="098658"/>
                </a:solidFill>
                <a:highlight>
                  <a:srgbClr val="FFFFFF"/>
                </a:highlight>
                <a:latin typeface="Source Code Pro"/>
                <a:ea typeface="Source Code Pro"/>
                <a:cs typeface="Source Code Pro"/>
                <a:sym typeface="Source Code Pro"/>
              </a:rPr>
              <a:t>500</a:t>
            </a:r>
            <a:r>
              <a:rPr lang="en">
                <a:highlight>
                  <a:srgbClr val="FFFFFF"/>
                </a:highlight>
                <a:latin typeface="Source Code Pro"/>
                <a:ea typeface="Source Code Pro"/>
                <a:cs typeface="Source Code Pro"/>
                <a:sym typeface="Source Code Pro"/>
              </a:rPr>
              <a:t>, SEEK_CUR);</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write(fd, buffer, </a:t>
            </a:r>
            <a:r>
              <a:rPr lang="en">
                <a:solidFill>
                  <a:srgbClr val="098658"/>
                </a:solidFill>
                <a:highlight>
                  <a:srgbClr val="FFFFFF"/>
                </a:highlight>
                <a:latin typeface="Source Code Pro"/>
                <a:ea typeface="Source Code Pro"/>
                <a:cs typeface="Source Code Pro"/>
                <a:sym typeface="Source Code Pro"/>
              </a:rPr>
              <a:t>100</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highlight>
                  <a:srgbClr val="FFFFFF"/>
                </a:highlight>
                <a:latin typeface="Source Code Pro"/>
                <a:ea typeface="Source Code Pro"/>
                <a:cs typeface="Source Code Pro"/>
                <a:sym typeface="Source Code Pro"/>
              </a:rPr>
              <a:t>}</a:t>
            </a:r>
            <a:br>
              <a:rPr lang="en">
                <a:highlight>
                  <a:srgbClr val="FFFFFF"/>
                </a:highlight>
                <a:latin typeface="Source Code Pro"/>
                <a:ea typeface="Source Code Pro"/>
                <a:cs typeface="Source Code Pro"/>
                <a:sym typeface="Source Code Pro"/>
              </a:rPr>
            </a:br>
            <a:br>
              <a:rPr lang="en">
                <a:highlight>
                  <a:srgbClr val="FFFFFF"/>
                </a:highlight>
                <a:latin typeface="Source Code Pro"/>
                <a:ea typeface="Source Code Pro"/>
                <a:cs typeface="Source Code Pro"/>
                <a:sym typeface="Source Code Pro"/>
              </a:rPr>
            </a:br>
            <a:r>
              <a:rPr b="1" lang="en">
                <a:solidFill>
                  <a:srgbClr val="1155CC"/>
                </a:solidFill>
                <a:highlight>
                  <a:srgbClr val="FFFFFF"/>
                </a:highlight>
              </a:rPr>
              <a:t>1. Writes 200 bytes of ‘a’.</a:t>
            </a:r>
            <a:endParaRPr b="1">
              <a:solidFill>
                <a:srgbClr val="1155CC"/>
              </a:solidFill>
              <a:highlight>
                <a:srgbClr val="FFFFFF"/>
              </a:highlight>
            </a:endParaRPr>
          </a:p>
          <a:p>
            <a:pPr indent="0" lvl="0" marL="457200" rtl="0" algn="l">
              <a:lnSpc>
                <a:spcPct val="150000"/>
              </a:lnSpc>
              <a:spcBef>
                <a:spcPts val="0"/>
              </a:spcBef>
              <a:spcAft>
                <a:spcPts val="0"/>
              </a:spcAft>
              <a:buNone/>
            </a:pPr>
            <a:r>
              <a:rPr b="1" lang="en">
                <a:solidFill>
                  <a:srgbClr val="1155CC"/>
                </a:solidFill>
                <a:highlight>
                  <a:srgbClr val="FFFFFF"/>
                </a:highlight>
              </a:rPr>
              <a:t>2. Reset offset to 0 and read 100 bytes, putting the offset at 100.</a:t>
            </a:r>
            <a:endParaRPr b="1">
              <a:solidFill>
                <a:srgbClr val="1155CC"/>
              </a:solidFill>
              <a:highlight>
                <a:srgbClr val="FFFFFF"/>
              </a:highlight>
            </a:endParaRPr>
          </a:p>
          <a:p>
            <a:pPr indent="0" lvl="0" marL="457200" rtl="0" algn="l">
              <a:lnSpc>
                <a:spcPct val="150000"/>
              </a:lnSpc>
              <a:spcBef>
                <a:spcPts val="0"/>
              </a:spcBef>
              <a:spcAft>
                <a:spcPts val="0"/>
              </a:spcAft>
              <a:buNone/>
            </a:pPr>
            <a:r>
              <a:rPr b="1" lang="en">
                <a:solidFill>
                  <a:srgbClr val="1155CC"/>
                </a:solidFill>
                <a:highlight>
                  <a:srgbClr val="FFFFFF"/>
                </a:highlight>
              </a:rPr>
              <a:t>3. Seek offset to 600 and then write 100 more bytes of ‘a’.</a:t>
            </a:r>
            <a:endParaRPr b="1">
              <a:solidFill>
                <a:srgbClr val="1155CC"/>
              </a:solidFill>
              <a:highlight>
                <a:srgbClr val="FFFFFF"/>
              </a:highlight>
            </a:endParaRPr>
          </a:p>
          <a:p>
            <a:pPr indent="0" lvl="0" marL="457200" rtl="0" algn="l">
              <a:lnSpc>
                <a:spcPct val="150000"/>
              </a:lnSpc>
              <a:spcBef>
                <a:spcPts val="0"/>
              </a:spcBef>
              <a:spcAft>
                <a:spcPts val="0"/>
              </a:spcAft>
              <a:buNone/>
            </a:pPr>
            <a:r>
              <a:rPr b="1" lang="en">
                <a:solidFill>
                  <a:srgbClr val="1155CC"/>
                </a:solidFill>
                <a:highlight>
                  <a:srgbClr val="FFFFFF"/>
                </a:highlight>
              </a:rPr>
              <a:t>Bytes 0-199 are ‘a’, 200-599 are null bytes (different from the actual letter ‘0’), 600-699 are ‘a’.</a:t>
            </a:r>
            <a:endParaRPr b="1">
              <a:solidFill>
                <a:srgbClr val="1155CC"/>
              </a:solidFill>
              <a:highlight>
                <a:srgbClr val="FFFFFF"/>
              </a:highlight>
            </a:endParaRPr>
          </a:p>
        </p:txBody>
      </p:sp>
      <p:sp>
        <p:nvSpPr>
          <p:cNvPr id="259" name="Google Shape;259;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8"/>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copy_high(</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src, </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buffer[</a:t>
            </a:r>
            <a:r>
              <a:rPr lang="en" sz="800">
                <a:solidFill>
                  <a:srgbClr val="098658"/>
                </a:solidFill>
                <a:highlight>
                  <a:srgbClr val="FFFFFF"/>
                </a:highlight>
                <a:latin typeface="Source Code Pro"/>
                <a:ea typeface="Source Code Pro"/>
                <a:cs typeface="Source Code Pro"/>
                <a:sym typeface="Source Code Pro"/>
              </a:rPr>
              <a:t>100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FILE* rf = fopen(src, </a:t>
            </a:r>
            <a:r>
              <a:rPr lang="en" sz="800">
                <a:solidFill>
                  <a:srgbClr val="A31515"/>
                </a:solidFill>
                <a:highlight>
                  <a:srgbClr val="FFFFFF"/>
                </a:highlight>
                <a:latin typeface="Source Code Pro"/>
                <a:ea typeface="Source Code Pro"/>
                <a:cs typeface="Source Code Pro"/>
                <a:sym typeface="Source Code Pro"/>
              </a:rPr>
              <a:t>"r"</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buf_size = fread(buffer,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sizeof</a:t>
            </a:r>
            <a:r>
              <a:rPr lang="en" sz="800">
                <a:highlight>
                  <a:srgbClr val="FFFFFF"/>
                </a:highlight>
                <a:latin typeface="Source Code Pro"/>
                <a:ea typeface="Source Code Pro"/>
                <a:cs typeface="Source Code Pro"/>
                <a:sym typeface="Source Code Pro"/>
              </a:rPr>
              <a:t>(buffer), rf);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fclose(rf);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FILE* wf = fopen(dest, </a:t>
            </a:r>
            <a:r>
              <a:rPr lang="en" sz="800">
                <a:solidFill>
                  <a:srgbClr val="A31515"/>
                </a:solidFill>
                <a:highlight>
                  <a:srgbClr val="FFFFFF"/>
                </a:highlight>
                <a:latin typeface="Source Code Pro"/>
                <a:ea typeface="Source Code Pro"/>
                <a:cs typeface="Source Code Pro"/>
                <a:sym typeface="Source Code Pro"/>
              </a:rPr>
              <a:t>"w"</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fwrite(buffer,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buf_size, wf);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fclose(wf);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copy_low(</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src, </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buffer[</a:t>
            </a:r>
            <a:r>
              <a:rPr lang="en" sz="800">
                <a:solidFill>
                  <a:srgbClr val="098658"/>
                </a:solidFill>
                <a:highlight>
                  <a:srgbClr val="FFFFFF"/>
                </a:highlight>
                <a:latin typeface="Source Code Pro"/>
                <a:ea typeface="Source Code Pro"/>
                <a:cs typeface="Source Code Pro"/>
                <a:sym typeface="Source Code Pro"/>
              </a:rPr>
              <a:t>100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rfd = open(src, O_RDONLY);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buf_size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((bytes_read = read(rfd, &amp;buffer[buf_size], </a:t>
            </a:r>
            <a:r>
              <a:rPr lang="en" sz="800">
                <a:solidFill>
                  <a:srgbClr val="0000FF"/>
                </a:solidFill>
                <a:highlight>
                  <a:srgbClr val="FFFFFF"/>
                </a:highlight>
                <a:latin typeface="Source Code Pro"/>
                <a:ea typeface="Source Code Pro"/>
                <a:cs typeface="Source Code Pro"/>
                <a:sym typeface="Source Code Pro"/>
              </a:rPr>
              <a:t>sizeof</a:t>
            </a:r>
            <a:r>
              <a:rPr lang="en" sz="800">
                <a:highlight>
                  <a:srgbClr val="FFFFFF"/>
                </a:highlight>
                <a:latin typeface="Source Code Pro"/>
                <a:ea typeface="Source Code Pro"/>
                <a:cs typeface="Source Code Pro"/>
                <a:sym typeface="Source Code Pro"/>
              </a:rPr>
              <a:t>(buffer) - buf_size)) &gt; </a:t>
            </a:r>
            <a:r>
              <a:rPr lang="en" sz="800">
                <a:solidFill>
                  <a:srgbClr val="098658"/>
                </a:solidFill>
                <a:highlight>
                  <a:srgbClr val="FFFFFF"/>
                </a:highlight>
                <a:latin typeface="Source Code Pro"/>
                <a:ea typeface="Source Code Pro"/>
                <a:cs typeface="Source Code Pro"/>
                <a:sym typeface="Source Code Pro"/>
              </a:rPr>
              <a:t>0</a:t>
            </a:r>
            <a:r>
              <a:rPr lang="en" sz="800">
                <a:solidFill>
                  <a:srgbClr val="000000"/>
                </a:solidFill>
                <a:highlight>
                  <a:srgbClr val="FFFFFF"/>
                </a:highlight>
                <a:latin typeface="Source Code Pro"/>
                <a:ea typeface="Source Code Pro"/>
                <a:cs typeface="Source Code Pro"/>
                <a:sym typeface="Source Code Pro"/>
              </a:rPr>
              <a:t>)</a:t>
            </a:r>
            <a:endParaRPr sz="800">
              <a:solidFill>
                <a:srgbClr val="000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buf_size += bytes_read;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close(rfd);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bytes_written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wfd = open(dest, O_WRONLY);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(bytes_written &lt; buf_size)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bytes_written += write(wfd, &amp;buffer[bytes_written], buf_size - bytes_written);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close(wfd);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800">
              <a:latin typeface="Source Code Pro"/>
              <a:ea typeface="Source Code Pro"/>
              <a:cs typeface="Source Code Pro"/>
              <a:sym typeface="Source Code Pro"/>
            </a:endParaRPr>
          </a:p>
        </p:txBody>
      </p:sp>
      <p:sp>
        <p:nvSpPr>
          <p:cNvPr id="265" name="Google Shape;265;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Descriptor Fun</a:t>
            </a:r>
            <a:endParaRPr/>
          </a:p>
        </p:txBody>
      </p:sp>
      <p:sp>
        <p:nvSpPr>
          <p:cNvPr id="266" name="Google Shape;266;p38"/>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Consider a method that copies n bytes from src file to dest file. You may assume both files are already created, and src is at most 100 bytes long. This method has been written in two different ways, one using the high-level API and low-level API. </a:t>
            </a:r>
            <a:br>
              <a:rPr lang="en"/>
            </a:br>
            <a:br>
              <a:rPr lang="en"/>
            </a:br>
            <a:r>
              <a:rPr lang="en"/>
              <a:t>What is the purpose of the </a:t>
            </a:r>
            <a:r>
              <a:rPr lang="en">
                <a:latin typeface="Source Code Pro"/>
                <a:ea typeface="Source Code Pro"/>
                <a:cs typeface="Source Code Pro"/>
                <a:sym typeface="Source Code Pro"/>
              </a:rPr>
              <a:t>while</a:t>
            </a:r>
            <a:r>
              <a:rPr lang="en"/>
              <a:t> loops in </a:t>
            </a:r>
            <a:r>
              <a:rPr lang="en">
                <a:latin typeface="Source Code Pro"/>
                <a:ea typeface="Source Code Pro"/>
                <a:cs typeface="Source Code Pro"/>
                <a:sym typeface="Source Code Pro"/>
              </a:rPr>
              <a:t>copy_low</a:t>
            </a:r>
            <a:r>
              <a:rPr lang="en"/>
              <a: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9"/>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copy_high(</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src, </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buffer[</a:t>
            </a:r>
            <a:r>
              <a:rPr lang="en" sz="800">
                <a:solidFill>
                  <a:srgbClr val="098658"/>
                </a:solidFill>
                <a:highlight>
                  <a:srgbClr val="FFFFFF"/>
                </a:highlight>
                <a:latin typeface="Source Code Pro"/>
                <a:ea typeface="Source Code Pro"/>
                <a:cs typeface="Source Code Pro"/>
                <a:sym typeface="Source Code Pro"/>
              </a:rPr>
              <a:t>100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FILE* rf = fopen(src, </a:t>
            </a:r>
            <a:r>
              <a:rPr lang="en" sz="800">
                <a:solidFill>
                  <a:srgbClr val="A31515"/>
                </a:solidFill>
                <a:highlight>
                  <a:srgbClr val="FFFFFF"/>
                </a:highlight>
                <a:latin typeface="Source Code Pro"/>
                <a:ea typeface="Source Code Pro"/>
                <a:cs typeface="Source Code Pro"/>
                <a:sym typeface="Source Code Pro"/>
              </a:rPr>
              <a:t>"r"</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buf_size = fread(buffer,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sizeof</a:t>
            </a:r>
            <a:r>
              <a:rPr lang="en" sz="800">
                <a:highlight>
                  <a:srgbClr val="FFFFFF"/>
                </a:highlight>
                <a:latin typeface="Source Code Pro"/>
                <a:ea typeface="Source Code Pro"/>
                <a:cs typeface="Source Code Pro"/>
                <a:sym typeface="Source Code Pro"/>
              </a:rPr>
              <a:t>(buffer), rf);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fclose(rf);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FILE* wf = fopen(dest, </a:t>
            </a:r>
            <a:r>
              <a:rPr lang="en" sz="800">
                <a:solidFill>
                  <a:srgbClr val="A31515"/>
                </a:solidFill>
                <a:highlight>
                  <a:srgbClr val="FFFFFF"/>
                </a:highlight>
                <a:latin typeface="Source Code Pro"/>
                <a:ea typeface="Source Code Pro"/>
                <a:cs typeface="Source Code Pro"/>
                <a:sym typeface="Source Code Pro"/>
              </a:rPr>
              <a:t>"w"</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fwrite(buffer,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buf_size, wf);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fclose(wf);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copy_low(</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src, </a:t>
            </a:r>
            <a:r>
              <a:rPr lang="en" sz="800">
                <a:solidFill>
                  <a:srgbClr val="0000FF"/>
                </a:solidFill>
                <a:highlight>
                  <a:srgbClr val="FFFFFF"/>
                </a:highlight>
                <a:latin typeface="Source Code Pro"/>
                <a:ea typeface="Source Code Pro"/>
                <a:cs typeface="Source Code Pro"/>
                <a:sym typeface="Source Code Pro"/>
              </a:rPr>
              <a:t>const</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buffer[</a:t>
            </a:r>
            <a:r>
              <a:rPr lang="en" sz="800">
                <a:solidFill>
                  <a:srgbClr val="098658"/>
                </a:solidFill>
                <a:highlight>
                  <a:srgbClr val="FFFFFF"/>
                </a:highlight>
                <a:latin typeface="Source Code Pro"/>
                <a:ea typeface="Source Code Pro"/>
                <a:cs typeface="Source Code Pro"/>
                <a:sym typeface="Source Code Pro"/>
              </a:rPr>
              <a:t>100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rfd = open(src, O_RDONLY);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buf_size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((bytes_read = read(rfd, &amp;buffer[buf_size], </a:t>
            </a:r>
            <a:r>
              <a:rPr lang="en" sz="800">
                <a:solidFill>
                  <a:srgbClr val="0000FF"/>
                </a:solidFill>
                <a:highlight>
                  <a:srgbClr val="FFFFFF"/>
                </a:highlight>
                <a:latin typeface="Source Code Pro"/>
                <a:ea typeface="Source Code Pro"/>
                <a:cs typeface="Source Code Pro"/>
                <a:sym typeface="Source Code Pro"/>
              </a:rPr>
              <a:t>sizeof</a:t>
            </a:r>
            <a:r>
              <a:rPr lang="en" sz="800">
                <a:highlight>
                  <a:srgbClr val="FFFFFF"/>
                </a:highlight>
                <a:latin typeface="Source Code Pro"/>
                <a:ea typeface="Source Code Pro"/>
                <a:cs typeface="Source Code Pro"/>
                <a:sym typeface="Source Code Pro"/>
              </a:rPr>
              <a:t>(buffer) - buf_size)) &gt;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buf_size += bytes_read;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close(rfd);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bytes_written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wfd = open(dest, O_WRONLY);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(bytes_written &lt; buf_size)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bytes_written += write(wfd, &amp;buffer[bytes_written], buf_size - bytes_written);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close(wfd);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p:txBody>
      </p:sp>
      <p:sp>
        <p:nvSpPr>
          <p:cNvPr id="272" name="Google Shape;272;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Descriptor Fun</a:t>
            </a:r>
            <a:endParaRPr/>
          </a:p>
        </p:txBody>
      </p:sp>
      <p:sp>
        <p:nvSpPr>
          <p:cNvPr id="273" name="Google Shape;273;p39"/>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Consider a method that copies n bytes from src file to dest file. You may assume both files are already created, and src is at most 100 bytes long. This method has been written in two different ways, one using the high-level API and low-level API. </a:t>
            </a:r>
            <a:br>
              <a:rPr lang="en"/>
            </a:br>
            <a:br>
              <a:rPr lang="en"/>
            </a:br>
            <a:r>
              <a:rPr lang="en"/>
              <a:t>What is the purpose of the </a:t>
            </a:r>
            <a:r>
              <a:rPr lang="en">
                <a:latin typeface="Source Code Pro"/>
                <a:ea typeface="Source Code Pro"/>
                <a:cs typeface="Source Code Pro"/>
                <a:sym typeface="Source Code Pro"/>
              </a:rPr>
              <a:t>while</a:t>
            </a:r>
            <a:r>
              <a:rPr lang="en"/>
              <a:t> loops in </a:t>
            </a:r>
            <a:r>
              <a:rPr lang="en">
                <a:latin typeface="Source Code Pro"/>
                <a:ea typeface="Source Code Pro"/>
                <a:cs typeface="Source Code Pro"/>
                <a:sym typeface="Source Code Pro"/>
              </a:rPr>
              <a:t>copy_low</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Contrary to </a:t>
            </a:r>
            <a:r>
              <a:rPr lang="en">
                <a:latin typeface="Source Code Pro"/>
                <a:ea typeface="Source Code Pro"/>
                <a:cs typeface="Source Code Pro"/>
                <a:sym typeface="Source Code Pro"/>
              </a:rPr>
              <a:t>fread</a:t>
            </a:r>
            <a:r>
              <a:rPr lang="en"/>
              <a:t> and </a:t>
            </a:r>
            <a:r>
              <a:rPr lang="en">
                <a:latin typeface="Source Code Pro"/>
                <a:ea typeface="Source Code Pro"/>
                <a:cs typeface="Source Code Pro"/>
                <a:sym typeface="Source Code Pro"/>
              </a:rPr>
              <a:t>fwrite</a:t>
            </a:r>
            <a:r>
              <a:rPr lang="en"/>
              <a:t>, </a:t>
            </a:r>
            <a:r>
              <a:rPr lang="en">
                <a:latin typeface="Source Code Pro"/>
                <a:ea typeface="Source Code Pro"/>
                <a:cs typeface="Source Code Pro"/>
                <a:sym typeface="Source Code Pro"/>
              </a:rPr>
              <a:t>read</a:t>
            </a:r>
            <a:r>
              <a:rPr lang="en"/>
              <a:t> and </a:t>
            </a:r>
            <a:r>
              <a:rPr lang="en">
                <a:latin typeface="Source Code Pro"/>
                <a:ea typeface="Source Code Pro"/>
                <a:cs typeface="Source Code Pro"/>
                <a:sym typeface="Source Code Pro"/>
              </a:rPr>
              <a:t>write</a:t>
            </a:r>
            <a:r>
              <a:rPr lang="en"/>
              <a:t> are </a:t>
            </a:r>
            <a:r>
              <a:rPr i="1" lang="en"/>
              <a:t>not guaranteed </a:t>
            </a:r>
            <a:r>
              <a:rPr lang="en"/>
              <a:t>to read and write the specified size.</a:t>
            </a:r>
            <a:endParaRPr/>
          </a:p>
          <a:p>
            <a:pPr indent="0" lvl="0" marL="0" rtl="0" algn="l">
              <a:spcBef>
                <a:spcPts val="0"/>
              </a:spcBef>
              <a:spcAft>
                <a:spcPts val="0"/>
              </a:spcAft>
              <a:buNone/>
            </a:pPr>
            <a:r>
              <a:rPr lang="en"/>
              <a:t>Need the while loop to make sure desired size is read/written.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0"/>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main(</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argc,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argv)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newfd;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((newfd = open(</a:t>
            </a:r>
            <a:r>
              <a:rPr lang="en" sz="800">
                <a:solidFill>
                  <a:srgbClr val="A31515"/>
                </a:solidFill>
                <a:highlight>
                  <a:srgbClr val="FFFFFF"/>
                </a:highlight>
                <a:latin typeface="Source Code Pro"/>
                <a:ea typeface="Source Code Pro"/>
                <a:cs typeface="Source Code Pro"/>
                <a:sym typeface="Source Code Pro"/>
              </a:rPr>
              <a:t>"out.txt"</a:t>
            </a:r>
            <a:r>
              <a:rPr lang="en" sz="800">
                <a:highlight>
                  <a:srgbClr val="FFFFFF"/>
                </a:highlight>
                <a:latin typeface="Source Code Pro"/>
                <a:ea typeface="Source Code Pro"/>
                <a:cs typeface="Source Code Pro"/>
                <a:sym typeface="Source Code Pro"/>
              </a:rPr>
              <a:t>, O_CREAT | O_TRUNC | O_WRONLY, </a:t>
            </a:r>
            <a:r>
              <a:rPr lang="en" sz="800">
                <a:solidFill>
                  <a:srgbClr val="098658"/>
                </a:solidFill>
                <a:highlight>
                  <a:srgbClr val="FFFFFF"/>
                </a:highlight>
                <a:latin typeface="Source Code Pro"/>
                <a:ea typeface="Source Code Pro"/>
                <a:cs typeface="Source Code Pro"/>
                <a:sym typeface="Source Code Pro"/>
              </a:rPr>
              <a:t>0644</a:t>
            </a:r>
            <a:r>
              <a:rPr lang="en" sz="800">
                <a:highlight>
                  <a:srgbClr val="FFFFFF"/>
                </a:highlight>
                <a:latin typeface="Source Code Pro"/>
                <a:ea typeface="Source Code Pro"/>
                <a:cs typeface="Source Code Pro"/>
                <a:sym typeface="Source Code Pro"/>
              </a:rPr>
              <a:t>)) &lt;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exit(</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"The last digit of pi is ..."</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fflush(stdout);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dup2(newfd,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"five"</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p:txBody>
      </p:sp>
      <p:sp>
        <p:nvSpPr>
          <p:cNvPr id="279" name="Google Shape;279;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Descriptor Fun</a:t>
            </a:r>
            <a:endParaRPr/>
          </a:p>
        </p:txBody>
      </p:sp>
      <p:sp>
        <p:nvSpPr>
          <p:cNvPr id="280" name="Google Shape;280;p40"/>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What does the following program print to standard out?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1"/>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chemeClr val="lt1"/>
                </a:highlight>
                <a:latin typeface="Source Code Pro"/>
                <a:ea typeface="Source Code Pro"/>
                <a:cs typeface="Source Code Pro"/>
                <a:sym typeface="Source Code Pro"/>
              </a:rPr>
              <a:t>int</a:t>
            </a:r>
            <a:r>
              <a:rPr lang="en" sz="800">
                <a:highlight>
                  <a:schemeClr val="lt1"/>
                </a:highlight>
                <a:latin typeface="Source Code Pro"/>
                <a:ea typeface="Source Code Pro"/>
                <a:cs typeface="Source Code Pro"/>
                <a:sym typeface="Source Code Pro"/>
              </a:rPr>
              <a:t> main(</a:t>
            </a:r>
            <a:r>
              <a:rPr lang="en" sz="800">
                <a:solidFill>
                  <a:srgbClr val="0000FF"/>
                </a:solidFill>
                <a:highlight>
                  <a:schemeClr val="lt1"/>
                </a:highlight>
                <a:latin typeface="Source Code Pro"/>
                <a:ea typeface="Source Code Pro"/>
                <a:cs typeface="Source Code Pro"/>
                <a:sym typeface="Source Code Pro"/>
              </a:rPr>
              <a:t>int</a:t>
            </a:r>
            <a:r>
              <a:rPr lang="en" sz="800">
                <a:highlight>
                  <a:schemeClr val="lt1"/>
                </a:highlight>
                <a:latin typeface="Source Code Pro"/>
                <a:ea typeface="Source Code Pro"/>
                <a:cs typeface="Source Code Pro"/>
                <a:sym typeface="Source Code Pro"/>
              </a:rPr>
              <a:t> argc, </a:t>
            </a:r>
            <a:r>
              <a:rPr lang="en" sz="800">
                <a:solidFill>
                  <a:srgbClr val="0000FF"/>
                </a:solidFill>
                <a:highlight>
                  <a:schemeClr val="lt1"/>
                </a:highlight>
                <a:latin typeface="Source Code Pro"/>
                <a:ea typeface="Source Code Pro"/>
                <a:cs typeface="Source Code Pro"/>
                <a:sym typeface="Source Code Pro"/>
              </a:rPr>
              <a:t>char</a:t>
            </a:r>
            <a:r>
              <a:rPr lang="en" sz="800">
                <a:highlight>
                  <a:schemeClr val="lt1"/>
                </a:highlight>
                <a:latin typeface="Source Code Pro"/>
                <a:ea typeface="Source Code Pro"/>
                <a:cs typeface="Source Code Pro"/>
                <a:sym typeface="Source Code Pro"/>
              </a:rPr>
              <a:t>** argv) {</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int</a:t>
            </a:r>
            <a:r>
              <a:rPr lang="en" sz="800">
                <a:highlight>
                  <a:schemeClr val="lt1"/>
                </a:highlight>
                <a:latin typeface="Source Code Pro"/>
                <a:ea typeface="Source Code Pro"/>
                <a:cs typeface="Source Code Pro"/>
                <a:sym typeface="Source Code Pro"/>
              </a:rPr>
              <a:t> newfd;</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highlight>
                  <a:schemeClr val="lt1"/>
                </a:highlight>
                <a:latin typeface="Source Code Pro"/>
                <a:ea typeface="Source Code Pro"/>
                <a:cs typeface="Source Code Pro"/>
                <a:sym typeface="Source Code Pro"/>
              </a:rPr>
              <a:t> ((newfd = open(</a:t>
            </a:r>
            <a:r>
              <a:rPr lang="en" sz="800">
                <a:solidFill>
                  <a:srgbClr val="A31515"/>
                </a:solidFill>
                <a:highlight>
                  <a:schemeClr val="lt1"/>
                </a:highlight>
                <a:latin typeface="Source Code Pro"/>
                <a:ea typeface="Source Code Pro"/>
                <a:cs typeface="Source Code Pro"/>
                <a:sym typeface="Source Code Pro"/>
              </a:rPr>
              <a:t>"out.txt"</a:t>
            </a:r>
            <a:r>
              <a:rPr lang="en" sz="800">
                <a:highlight>
                  <a:schemeClr val="lt1"/>
                </a:highlight>
                <a:latin typeface="Source Code Pro"/>
                <a:ea typeface="Source Code Pro"/>
                <a:cs typeface="Source Code Pro"/>
                <a:sym typeface="Source Code Pro"/>
              </a:rPr>
              <a:t>, O_CREAT | O_TRUNC | O_WRONLY, </a:t>
            </a:r>
            <a:r>
              <a:rPr lang="en" sz="800">
                <a:solidFill>
                  <a:srgbClr val="098658"/>
                </a:solidFill>
                <a:highlight>
                  <a:schemeClr val="lt1"/>
                </a:highlight>
                <a:latin typeface="Source Code Pro"/>
                <a:ea typeface="Source Code Pro"/>
                <a:cs typeface="Source Code Pro"/>
                <a:sym typeface="Source Code Pro"/>
              </a:rPr>
              <a:t>0644</a:t>
            </a:r>
            <a:r>
              <a:rPr lang="en" sz="800">
                <a:highlight>
                  <a:schemeClr val="lt1"/>
                </a:highlight>
                <a:latin typeface="Source Code Pro"/>
                <a:ea typeface="Source Code Pro"/>
                <a:cs typeface="Source Code Pro"/>
                <a:sym typeface="Source Code Pro"/>
              </a:rPr>
              <a:t>)) &lt; </a:t>
            </a:r>
            <a:r>
              <a:rPr lang="en" sz="800">
                <a:solidFill>
                  <a:srgbClr val="098658"/>
                </a:solidFill>
                <a:highlight>
                  <a:schemeClr val="lt1"/>
                </a:highlight>
                <a:latin typeface="Source Code Pro"/>
                <a:ea typeface="Source Code Pro"/>
                <a:cs typeface="Source Code Pro"/>
                <a:sym typeface="Source Code Pro"/>
              </a:rPr>
              <a:t>0</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exit(</a:t>
            </a:r>
            <a:r>
              <a:rPr lang="en" sz="800">
                <a:solidFill>
                  <a:srgbClr val="098658"/>
                </a:solidFill>
                <a:highlight>
                  <a:schemeClr val="lt1"/>
                </a:highlight>
                <a:latin typeface="Source Code Pro"/>
                <a:ea typeface="Source Code Pro"/>
                <a:cs typeface="Source Code Pro"/>
                <a:sym typeface="Source Code Pro"/>
              </a:rPr>
              <a:t>1</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printf(</a:t>
            </a:r>
            <a:r>
              <a:rPr lang="en" sz="800">
                <a:solidFill>
                  <a:srgbClr val="A31515"/>
                </a:solidFill>
                <a:highlight>
                  <a:schemeClr val="lt1"/>
                </a:highlight>
                <a:latin typeface="Source Code Pro"/>
                <a:ea typeface="Source Code Pro"/>
                <a:cs typeface="Source Code Pro"/>
                <a:sym typeface="Source Code Pro"/>
              </a:rPr>
              <a:t>"The last digit of pi is ..."</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fflush(stdout);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dup2(newfd, </a:t>
            </a:r>
            <a:r>
              <a:rPr lang="en" sz="800">
                <a:solidFill>
                  <a:srgbClr val="098658"/>
                </a:solidFill>
                <a:highlight>
                  <a:schemeClr val="lt1"/>
                </a:highlight>
                <a:latin typeface="Source Code Pro"/>
                <a:ea typeface="Source Code Pro"/>
                <a:cs typeface="Source Code Pro"/>
                <a:sym typeface="Source Code Pro"/>
              </a:rPr>
              <a:t>1</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printf(</a:t>
            </a:r>
            <a:r>
              <a:rPr lang="en" sz="800">
                <a:solidFill>
                  <a:srgbClr val="A31515"/>
                </a:solidFill>
                <a:highlight>
                  <a:schemeClr val="lt1"/>
                </a:highlight>
                <a:latin typeface="Source Code Pro"/>
                <a:ea typeface="Source Code Pro"/>
                <a:cs typeface="Source Code Pro"/>
                <a:sym typeface="Source Code Pro"/>
              </a:rPr>
              <a:t>"five"</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  exit(</a:t>
            </a:r>
            <a:r>
              <a:rPr lang="en" sz="800">
                <a:solidFill>
                  <a:srgbClr val="098658"/>
                </a:solidFill>
                <a:highlight>
                  <a:schemeClr val="lt1"/>
                </a:highlight>
                <a:latin typeface="Source Code Pro"/>
                <a:ea typeface="Source Code Pro"/>
                <a:cs typeface="Source Code Pro"/>
                <a:sym typeface="Source Code Pro"/>
              </a:rPr>
              <a:t>0</a:t>
            </a:r>
            <a:r>
              <a:rPr lang="en" sz="800">
                <a:highlight>
                  <a:schemeClr val="lt1"/>
                </a:highlight>
                <a:latin typeface="Source Code Pro"/>
                <a:ea typeface="Source Code Pro"/>
                <a:cs typeface="Source Code Pro"/>
                <a:sym typeface="Source Code Pro"/>
              </a:rPr>
              <a:t>);</a:t>
            </a:r>
            <a:endParaRPr sz="800">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chemeClr val="lt1"/>
                </a:highlight>
                <a:latin typeface="Source Code Pro"/>
                <a:ea typeface="Source Code Pro"/>
                <a:cs typeface="Source Code Pro"/>
                <a:sym typeface="Source Code Pro"/>
              </a:rPr>
              <a:t>}</a:t>
            </a:r>
            <a:endParaRPr sz="800">
              <a:solidFill>
                <a:srgbClr val="0000FF"/>
              </a:solidFill>
              <a:highlight>
                <a:schemeClr val="lt1"/>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86" name="Google Shape;286;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Descriptor Fun</a:t>
            </a:r>
            <a:endParaRPr/>
          </a:p>
        </p:txBody>
      </p:sp>
      <p:sp>
        <p:nvSpPr>
          <p:cNvPr id="287" name="Google Shape;287;p41"/>
          <p:cNvSpPr txBox="1"/>
          <p:nvPr>
            <p:ph idx="3" type="body"/>
          </p:nvPr>
        </p:nvSpPr>
        <p:spPr>
          <a:xfrm>
            <a:off x="598935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What does the following program print to standard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Standard out will only print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latin typeface="Source Code Pro"/>
                <a:ea typeface="Source Code Pro"/>
                <a:cs typeface="Source Code Pro"/>
                <a:sym typeface="Source Code Pro"/>
              </a:rPr>
              <a:t>The last digit of pi is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None/>
            </a:pPr>
            <a:r>
              <a:rPr lang="en"/>
              <a:t>since we replaced file descriptor 1 (i.e. standard out) to point to the same file description as the one corresponding to file descriptor </a:t>
            </a:r>
            <a:r>
              <a:rPr lang="en">
                <a:latin typeface="Source Code Pro"/>
                <a:ea typeface="Source Code Pro"/>
                <a:cs typeface="Source Code Pro"/>
                <a:sym typeface="Source Code Pro"/>
              </a:rPr>
              <a:t>newfd</a:t>
            </a:r>
            <a:r>
              <a:rPr lang="en"/>
              <a:t>. </a:t>
            </a:r>
            <a:r>
              <a:rPr lang="en">
                <a:latin typeface="Source Code Pro"/>
                <a:ea typeface="Source Code Pro"/>
                <a:cs typeface="Source Code Pro"/>
                <a:sym typeface="Source Code Pro"/>
              </a:rPr>
              <a:t>“five”</a:t>
            </a:r>
            <a:r>
              <a:rPr lang="en"/>
              <a:t> will end up in </a:t>
            </a:r>
            <a:r>
              <a:rPr lang="en">
                <a:latin typeface="Source Code Pro"/>
                <a:ea typeface="Source Code Pro"/>
                <a:cs typeface="Source Code Pro"/>
                <a:sym typeface="Source Code Pro"/>
              </a:rPr>
              <a:t>out.txt</a:t>
            </a:r>
            <a:r>
              <a:rPr lang="en"/>
              <a: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Interprocess communication (IPC) </a:t>
            </a:r>
            <a:r>
              <a:rPr lang="en"/>
              <a:t>provide mechanisms to communicate between processes to manage shared data.</a:t>
            </a:r>
            <a:endParaRPr/>
          </a:p>
          <a:p>
            <a:pPr indent="-292100" lvl="0" marL="457200" rtl="0" algn="l">
              <a:spcBef>
                <a:spcPts val="0"/>
              </a:spcBef>
              <a:spcAft>
                <a:spcPts val="0"/>
              </a:spcAft>
              <a:buSzPts val="1000"/>
              <a:buChar char="●"/>
            </a:pPr>
            <a:r>
              <a:rPr lang="en"/>
              <a:t>Could theoretically use files on disk, but painfully slow.</a:t>
            </a:r>
            <a:endParaRPr/>
          </a:p>
          <a:p>
            <a:pPr indent="-292100" lvl="0" marL="457200" rtl="0" algn="l">
              <a:spcBef>
                <a:spcPts val="0"/>
              </a:spcBef>
              <a:spcAft>
                <a:spcPts val="0"/>
              </a:spcAft>
              <a:buSzPts val="1000"/>
              <a:buChar char="●"/>
            </a:pPr>
            <a:r>
              <a:rPr lang="en"/>
              <a:t>IPC uses memory instead of disk.</a:t>
            </a:r>
            <a:endParaRPr/>
          </a:p>
          <a:p>
            <a:pPr indent="0" lvl="0" marL="0" rtl="0" algn="l">
              <a:spcBef>
                <a:spcPts val="0"/>
              </a:spcBef>
              <a:spcAft>
                <a:spcPts val="0"/>
              </a:spcAft>
              <a:buNone/>
            </a:pPr>
            <a:r>
              <a:rPr b="1" lang="en"/>
              <a:t>Pipes</a:t>
            </a:r>
            <a:r>
              <a:rPr lang="en"/>
              <a:t> are one-way communication channels between processes on the same physical machine.</a:t>
            </a:r>
            <a:endParaRPr/>
          </a:p>
          <a:p>
            <a:pPr indent="-292100" lvl="0" marL="457200" rtl="0" algn="l">
              <a:spcBef>
                <a:spcPts val="0"/>
              </a:spcBef>
              <a:spcAft>
                <a:spcPts val="0"/>
              </a:spcAft>
              <a:buSzPts val="1000"/>
              <a:buChar char="●"/>
            </a:pPr>
            <a:r>
              <a:rPr lang="en"/>
              <a:t>Single queue where you can read from one end and write to another.</a:t>
            </a:r>
            <a:endParaRPr/>
          </a:p>
          <a:p>
            <a:pPr indent="-292100" lvl="0" marL="457200" rtl="0" algn="l">
              <a:spcBef>
                <a:spcPts val="0"/>
              </a:spcBef>
              <a:spcAft>
                <a:spcPts val="0"/>
              </a:spcAft>
              <a:buSzPts val="1000"/>
              <a:buChar char="●"/>
            </a:pPr>
            <a:r>
              <a:rPr lang="en"/>
              <a:t>Use </a:t>
            </a:r>
            <a:r>
              <a:rPr lang="en">
                <a:latin typeface="Source Code Pro"/>
                <a:ea typeface="Source Code Pro"/>
                <a:cs typeface="Source Code Pro"/>
                <a:sym typeface="Source Code Pro"/>
              </a:rPr>
              <a:t>int pipe(int pipedfd[2])</a:t>
            </a:r>
            <a:r>
              <a:rPr lang="en"/>
              <a:t> syscall to create a pipe.</a:t>
            </a:r>
            <a:endParaRPr/>
          </a:p>
        </p:txBody>
      </p:sp>
      <p:sp>
        <p:nvSpPr>
          <p:cNvPr id="293" name="Google Shape;293;p4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94" name="Google Shape;294;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Interprocess Communication</a:t>
            </a:r>
            <a:endParaRPr/>
          </a:p>
        </p:txBody>
      </p:sp>
      <p:sp>
        <p:nvSpPr>
          <p:cNvPr id="295" name="Google Shape;295;p42"/>
          <p:cNvSpPr/>
          <p:nvPr/>
        </p:nvSpPr>
        <p:spPr>
          <a:xfrm>
            <a:off x="5969600" y="2621825"/>
            <a:ext cx="1685250" cy="608575"/>
          </a:xfrm>
          <a:prstGeom prst="flowChartMagneticDrum">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Pipe</a:t>
            </a:r>
            <a:endParaRPr sz="1000">
              <a:latin typeface="Lato"/>
              <a:ea typeface="Lato"/>
              <a:cs typeface="Lato"/>
              <a:sym typeface="Lato"/>
            </a:endParaRPr>
          </a:p>
        </p:txBody>
      </p:sp>
      <p:sp>
        <p:nvSpPr>
          <p:cNvPr id="296" name="Google Shape;296;p42"/>
          <p:cNvSpPr/>
          <p:nvPr/>
        </p:nvSpPr>
        <p:spPr>
          <a:xfrm>
            <a:off x="4810475" y="2645475"/>
            <a:ext cx="475200" cy="5613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p:txBody>
      </p:sp>
      <p:sp>
        <p:nvSpPr>
          <p:cNvPr id="297" name="Google Shape;297;p42"/>
          <p:cNvSpPr/>
          <p:nvPr/>
        </p:nvSpPr>
        <p:spPr>
          <a:xfrm>
            <a:off x="8338775" y="2645475"/>
            <a:ext cx="475200" cy="5613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p:txBody>
      </p:sp>
      <p:sp>
        <p:nvSpPr>
          <p:cNvPr id="298" name="Google Shape;298;p42"/>
          <p:cNvSpPr/>
          <p:nvPr/>
        </p:nvSpPr>
        <p:spPr>
          <a:xfrm>
            <a:off x="5446738" y="2826963"/>
            <a:ext cx="361800" cy="198300"/>
          </a:xfrm>
          <a:prstGeom prst="rightArrow">
            <a:avLst>
              <a:gd fmla="val 50000" name="adj1"/>
              <a:gd fmla="val 50000" name="adj2"/>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2"/>
          <p:cNvSpPr/>
          <p:nvPr/>
        </p:nvSpPr>
        <p:spPr>
          <a:xfrm>
            <a:off x="7815900" y="2826963"/>
            <a:ext cx="361800" cy="198300"/>
          </a:xfrm>
          <a:prstGeom prst="rightArrow">
            <a:avLst>
              <a:gd fmla="val 50000" name="adj1"/>
              <a:gd fmla="val 50000" name="adj2"/>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Sockets</a:t>
            </a:r>
            <a:r>
              <a:rPr lang="en"/>
              <a:t> are two-way communication channels between processes.</a:t>
            </a:r>
            <a:endParaRPr/>
          </a:p>
          <a:p>
            <a:pPr indent="-292100" lvl="0" marL="457200" rtl="0" algn="l">
              <a:spcBef>
                <a:spcPts val="0"/>
              </a:spcBef>
              <a:spcAft>
                <a:spcPts val="0"/>
              </a:spcAft>
              <a:buSzPts val="1000"/>
              <a:buChar char="●"/>
            </a:pPr>
            <a:r>
              <a:rPr lang="en"/>
              <a:t>Not necessarily limited to processes within the same machine.</a:t>
            </a:r>
            <a:endParaRPr/>
          </a:p>
          <a:p>
            <a:pPr indent="-292100" lvl="0" marL="457200" rtl="0" algn="l">
              <a:spcBef>
                <a:spcPts val="0"/>
              </a:spcBef>
              <a:spcAft>
                <a:spcPts val="0"/>
              </a:spcAft>
              <a:buSzPts val="1000"/>
              <a:buChar char="●"/>
            </a:pPr>
            <a:r>
              <a:rPr lang="en"/>
              <a:t>Uses two queues, one in each direction.</a:t>
            </a:r>
            <a:endParaRPr/>
          </a:p>
          <a:p>
            <a:pPr indent="-292100" lvl="0" marL="457200" rtl="0" algn="l">
              <a:spcBef>
                <a:spcPts val="0"/>
              </a:spcBef>
              <a:spcAft>
                <a:spcPts val="0"/>
              </a:spcAft>
              <a:buSzPts val="1000"/>
              <a:buChar char="●"/>
            </a:pPr>
            <a:r>
              <a:rPr lang="en"/>
              <a:t>Server socket is special in that it’s only meant to accept connection requests (i.e. no read/writes allowed)</a:t>
            </a:r>
            <a:endParaRPr/>
          </a:p>
          <a:p>
            <a:pPr indent="0" lvl="0" marL="0" rtl="0" algn="l">
              <a:spcBef>
                <a:spcPts val="0"/>
              </a:spcBef>
              <a:spcAft>
                <a:spcPts val="0"/>
              </a:spcAft>
              <a:buNone/>
            </a:pPr>
            <a:r>
              <a:rPr lang="en"/>
              <a:t>Server socket setup is</a:t>
            </a:r>
            <a:endParaRPr/>
          </a:p>
          <a:p>
            <a:pPr indent="-292100" lvl="0" marL="457200" rtl="0" algn="l">
              <a:spcBef>
                <a:spcPts val="0"/>
              </a:spcBef>
              <a:spcAft>
                <a:spcPts val="0"/>
              </a:spcAft>
              <a:buSzPts val="1000"/>
              <a:buAutoNum type="arabicPeriod"/>
            </a:pPr>
            <a:r>
              <a:rPr lang="en"/>
              <a:t>Create server </a:t>
            </a:r>
            <a:r>
              <a:rPr lang="en">
                <a:latin typeface="Source Code Pro"/>
                <a:ea typeface="Source Code Pro"/>
                <a:cs typeface="Source Code Pro"/>
                <a:sym typeface="Source Code Pro"/>
              </a:rPr>
              <a:t>socket</a:t>
            </a:r>
            <a:r>
              <a:rPr lang="en"/>
              <a:t> using socket syscall.</a:t>
            </a:r>
            <a:endParaRPr/>
          </a:p>
          <a:p>
            <a:pPr indent="-292100" lvl="0" marL="457200" rtl="0" algn="l">
              <a:spcBef>
                <a:spcPts val="0"/>
              </a:spcBef>
              <a:spcAft>
                <a:spcPts val="0"/>
              </a:spcAft>
              <a:buSzPts val="1000"/>
              <a:buAutoNum type="arabicPeriod"/>
            </a:pPr>
            <a:r>
              <a:rPr lang="en"/>
              <a:t>Bind server socket to a specific address using </a:t>
            </a:r>
            <a:r>
              <a:rPr lang="en">
                <a:latin typeface="Source Code Pro"/>
                <a:ea typeface="Source Code Pro"/>
                <a:cs typeface="Source Code Pro"/>
                <a:sym typeface="Source Code Pro"/>
              </a:rPr>
              <a:t>bind</a:t>
            </a:r>
            <a:r>
              <a:rPr lang="en"/>
              <a:t> syscall.</a:t>
            </a:r>
            <a:endParaRPr/>
          </a:p>
          <a:p>
            <a:pPr indent="-292100" lvl="0" marL="457200" rtl="0" algn="l">
              <a:spcBef>
                <a:spcPts val="0"/>
              </a:spcBef>
              <a:spcAft>
                <a:spcPts val="0"/>
              </a:spcAft>
              <a:buSzPts val="1000"/>
              <a:buAutoNum type="arabicPeriod"/>
            </a:pPr>
            <a:r>
              <a:rPr lang="en"/>
              <a:t>Start listening for connections using </a:t>
            </a:r>
            <a:r>
              <a:rPr lang="en">
                <a:latin typeface="Source Code Pro"/>
                <a:ea typeface="Source Code Pro"/>
                <a:cs typeface="Source Code Pro"/>
                <a:sym typeface="Source Code Pro"/>
              </a:rPr>
              <a:t>listen</a:t>
            </a:r>
            <a:r>
              <a:rPr lang="en"/>
              <a:t> syscall.</a:t>
            </a:r>
            <a:endParaRPr/>
          </a:p>
          <a:p>
            <a:pPr indent="0" lvl="0" marL="0" rtl="0" algn="l">
              <a:spcBef>
                <a:spcPts val="0"/>
              </a:spcBef>
              <a:spcAft>
                <a:spcPts val="0"/>
              </a:spcAft>
              <a:buNone/>
            </a:pPr>
            <a:r>
              <a:rPr lang="en"/>
              <a:t>Can accept new connections using </a:t>
            </a:r>
            <a:r>
              <a:rPr lang="en">
                <a:latin typeface="Source Code Pro"/>
                <a:ea typeface="Source Code Pro"/>
                <a:cs typeface="Source Code Pro"/>
                <a:sym typeface="Source Code Pro"/>
              </a:rPr>
              <a:t>accept</a:t>
            </a:r>
            <a:r>
              <a:rPr lang="en"/>
              <a:t> syscall.</a:t>
            </a:r>
            <a:endParaRPr/>
          </a:p>
          <a:p>
            <a:pPr indent="-292100" lvl="0" marL="457200" rtl="0" algn="l">
              <a:spcBef>
                <a:spcPts val="0"/>
              </a:spcBef>
              <a:spcAft>
                <a:spcPts val="0"/>
              </a:spcAft>
              <a:buSzPts val="1000"/>
              <a:buChar char="●"/>
            </a:pPr>
            <a:r>
              <a:rPr lang="en"/>
              <a:t>Client sends a 5-tuple uniquely identifying a connection.</a:t>
            </a:r>
            <a:endParaRPr/>
          </a:p>
          <a:p>
            <a:pPr indent="-292100" lvl="1" marL="914400" rtl="0" algn="l">
              <a:spcBef>
                <a:spcPts val="0"/>
              </a:spcBef>
              <a:spcAft>
                <a:spcPts val="0"/>
              </a:spcAft>
              <a:buSzPts val="1000"/>
              <a:buChar char="○"/>
            </a:pPr>
            <a:r>
              <a:rPr lang="en"/>
              <a:t>Source IP address</a:t>
            </a:r>
            <a:endParaRPr/>
          </a:p>
          <a:p>
            <a:pPr indent="-292100" lvl="1" marL="914400" rtl="0" algn="l">
              <a:spcBef>
                <a:spcPts val="0"/>
              </a:spcBef>
              <a:spcAft>
                <a:spcPts val="0"/>
              </a:spcAft>
              <a:buSzPts val="1000"/>
              <a:buChar char="○"/>
            </a:pPr>
            <a:r>
              <a:rPr lang="en"/>
              <a:t>Destination IP address</a:t>
            </a:r>
            <a:endParaRPr/>
          </a:p>
          <a:p>
            <a:pPr indent="-292100" lvl="1" marL="914400" rtl="0" algn="l">
              <a:spcBef>
                <a:spcPts val="0"/>
              </a:spcBef>
              <a:spcAft>
                <a:spcPts val="0"/>
              </a:spcAft>
              <a:buSzPts val="1000"/>
              <a:buChar char="○"/>
            </a:pPr>
            <a:r>
              <a:rPr lang="en"/>
              <a:t>Source port number</a:t>
            </a:r>
            <a:endParaRPr/>
          </a:p>
          <a:p>
            <a:pPr indent="-292100" lvl="1" marL="914400" rtl="0" algn="l">
              <a:spcBef>
                <a:spcPts val="0"/>
              </a:spcBef>
              <a:spcAft>
                <a:spcPts val="0"/>
              </a:spcAft>
              <a:buSzPts val="1000"/>
              <a:buChar char="○"/>
            </a:pPr>
            <a:r>
              <a:rPr lang="en"/>
              <a:t>Destination port number</a:t>
            </a:r>
            <a:endParaRPr/>
          </a:p>
          <a:p>
            <a:pPr indent="-292100" lvl="1" marL="914400" rtl="0" algn="l">
              <a:spcBef>
                <a:spcPts val="0"/>
              </a:spcBef>
              <a:spcAft>
                <a:spcPts val="0"/>
              </a:spcAft>
              <a:buSzPts val="1000"/>
              <a:buChar char="○"/>
            </a:pPr>
            <a:r>
              <a:rPr lang="en"/>
              <a:t>Protocol (e.g. TCP)</a:t>
            </a:r>
            <a:endParaRPr/>
          </a:p>
        </p:txBody>
      </p:sp>
      <p:sp>
        <p:nvSpPr>
          <p:cNvPr id="305" name="Google Shape;305;p4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306" name="Google Shape;306;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Interprocess Communication</a:t>
            </a:r>
            <a:endParaRPr/>
          </a:p>
        </p:txBody>
      </p:sp>
      <p:sp>
        <p:nvSpPr>
          <p:cNvPr id="307" name="Google Shape;307;p43"/>
          <p:cNvSpPr/>
          <p:nvPr/>
        </p:nvSpPr>
        <p:spPr>
          <a:xfrm>
            <a:off x="7493138" y="3323750"/>
            <a:ext cx="1195500" cy="457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Connection</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Socket</a:t>
            </a:r>
            <a:endParaRPr sz="1000">
              <a:latin typeface="Lato"/>
              <a:ea typeface="Lato"/>
              <a:cs typeface="Lato"/>
              <a:sym typeface="Lato"/>
            </a:endParaRPr>
          </a:p>
        </p:txBody>
      </p:sp>
      <p:sp>
        <p:nvSpPr>
          <p:cNvPr id="308" name="Google Shape;308;p43"/>
          <p:cNvSpPr/>
          <p:nvPr/>
        </p:nvSpPr>
        <p:spPr>
          <a:xfrm>
            <a:off x="4935813" y="3323750"/>
            <a:ext cx="1195500" cy="457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Client</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Socket</a:t>
            </a:r>
            <a:endParaRPr sz="1000">
              <a:latin typeface="Lato"/>
              <a:ea typeface="Lato"/>
              <a:cs typeface="Lato"/>
              <a:sym typeface="Lato"/>
            </a:endParaRPr>
          </a:p>
        </p:txBody>
      </p:sp>
      <p:sp>
        <p:nvSpPr>
          <p:cNvPr id="309" name="Google Shape;309;p43"/>
          <p:cNvSpPr/>
          <p:nvPr/>
        </p:nvSpPr>
        <p:spPr>
          <a:xfrm>
            <a:off x="7493150" y="1923813"/>
            <a:ext cx="1195500" cy="457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Server</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Socket</a:t>
            </a:r>
            <a:endParaRPr sz="1000">
              <a:latin typeface="Lato"/>
              <a:ea typeface="Lato"/>
              <a:cs typeface="Lato"/>
              <a:sym typeface="Lato"/>
            </a:endParaRPr>
          </a:p>
        </p:txBody>
      </p:sp>
      <p:cxnSp>
        <p:nvCxnSpPr>
          <p:cNvPr id="310" name="Google Shape;310;p43"/>
          <p:cNvCxnSpPr>
            <a:stCxn id="308" idx="0"/>
            <a:endCxn id="309" idx="2"/>
          </p:cNvCxnSpPr>
          <p:nvPr/>
        </p:nvCxnSpPr>
        <p:spPr>
          <a:xfrm flipH="1" rot="10800000">
            <a:off x="5533563" y="2152550"/>
            <a:ext cx="1959600" cy="1171200"/>
          </a:xfrm>
          <a:prstGeom prst="straightConnector1">
            <a:avLst/>
          </a:prstGeom>
          <a:noFill/>
          <a:ln cap="flat" cmpd="sng" w="28575">
            <a:solidFill>
              <a:schemeClr val="dk2"/>
            </a:solidFill>
            <a:prstDash val="solid"/>
            <a:round/>
            <a:headEnd len="med" w="med" type="none"/>
            <a:tailEnd len="med" w="med" type="triangle"/>
          </a:ln>
        </p:spPr>
      </p:cxnSp>
      <p:sp>
        <p:nvSpPr>
          <p:cNvPr id="311" name="Google Shape;311;p43"/>
          <p:cNvSpPr txBox="1"/>
          <p:nvPr/>
        </p:nvSpPr>
        <p:spPr>
          <a:xfrm>
            <a:off x="5153425" y="2312425"/>
            <a:ext cx="15327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Lato"/>
                <a:ea typeface="Lato"/>
                <a:cs typeface="Lato"/>
                <a:sym typeface="Lato"/>
              </a:rPr>
              <a:t>Request connection</a:t>
            </a:r>
            <a:endParaRPr sz="1000">
              <a:latin typeface="Lato"/>
              <a:ea typeface="Lato"/>
              <a:cs typeface="Lato"/>
              <a:sym typeface="Lato"/>
            </a:endParaRPr>
          </a:p>
        </p:txBody>
      </p:sp>
      <p:cxnSp>
        <p:nvCxnSpPr>
          <p:cNvPr id="312" name="Google Shape;312;p43"/>
          <p:cNvCxnSpPr>
            <a:stCxn id="309" idx="4"/>
            <a:endCxn id="307" idx="0"/>
          </p:cNvCxnSpPr>
          <p:nvPr/>
        </p:nvCxnSpPr>
        <p:spPr>
          <a:xfrm>
            <a:off x="8090900" y="2381013"/>
            <a:ext cx="0" cy="942600"/>
          </a:xfrm>
          <a:prstGeom prst="straightConnector1">
            <a:avLst/>
          </a:prstGeom>
          <a:noFill/>
          <a:ln cap="flat" cmpd="sng" w="28575">
            <a:solidFill>
              <a:schemeClr val="dk2"/>
            </a:solidFill>
            <a:prstDash val="solid"/>
            <a:round/>
            <a:headEnd len="med" w="med" type="none"/>
            <a:tailEnd len="med" w="med" type="triangle"/>
          </a:ln>
        </p:spPr>
      </p:cxnSp>
      <p:sp>
        <p:nvSpPr>
          <p:cNvPr id="313" name="Google Shape;313;p43"/>
          <p:cNvSpPr txBox="1"/>
          <p:nvPr/>
        </p:nvSpPr>
        <p:spPr>
          <a:xfrm>
            <a:off x="7047073" y="2452188"/>
            <a:ext cx="960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Lato"/>
                <a:ea typeface="Lato"/>
                <a:cs typeface="Lato"/>
                <a:sym typeface="Lato"/>
              </a:rPr>
              <a:t>Accept connection and create new socket</a:t>
            </a:r>
            <a:endParaRPr sz="1000">
              <a:latin typeface="Lato"/>
              <a:ea typeface="Lato"/>
              <a:cs typeface="Lato"/>
              <a:sym typeface="Lato"/>
            </a:endParaRPr>
          </a:p>
        </p:txBody>
      </p:sp>
      <p:cxnSp>
        <p:nvCxnSpPr>
          <p:cNvPr id="314" name="Google Shape;314;p43"/>
          <p:cNvCxnSpPr>
            <a:stCxn id="308" idx="6"/>
            <a:endCxn id="307" idx="2"/>
          </p:cNvCxnSpPr>
          <p:nvPr/>
        </p:nvCxnSpPr>
        <p:spPr>
          <a:xfrm>
            <a:off x="6131313" y="3552350"/>
            <a:ext cx="1361700" cy="0"/>
          </a:xfrm>
          <a:prstGeom prst="straightConnector1">
            <a:avLst/>
          </a:prstGeom>
          <a:noFill/>
          <a:ln cap="flat" cmpd="sng" w="28575">
            <a:solidFill>
              <a:schemeClr val="dk2"/>
            </a:solidFill>
            <a:prstDash val="solid"/>
            <a:round/>
            <a:headEnd len="med" w="med" type="none"/>
            <a:tailEnd len="med" w="med" type="triangle"/>
          </a:ln>
        </p:spPr>
      </p:cxnSp>
      <p:cxnSp>
        <p:nvCxnSpPr>
          <p:cNvPr id="315" name="Google Shape;315;p43"/>
          <p:cNvCxnSpPr/>
          <p:nvPr/>
        </p:nvCxnSpPr>
        <p:spPr>
          <a:xfrm rot="10800000">
            <a:off x="6131363" y="3552350"/>
            <a:ext cx="1361700" cy="0"/>
          </a:xfrm>
          <a:prstGeom prst="straightConnector1">
            <a:avLst/>
          </a:prstGeom>
          <a:noFill/>
          <a:ln cap="flat" cmpd="sng" w="28575">
            <a:solidFill>
              <a:schemeClr val="dk2"/>
            </a:solidFill>
            <a:prstDash val="solid"/>
            <a:round/>
            <a:headEnd len="med" w="med" type="none"/>
            <a:tailEnd len="med" w="med" type="triangle"/>
          </a:ln>
        </p:spPr>
      </p:cxnSp>
      <p:sp>
        <p:nvSpPr>
          <p:cNvPr id="316" name="Google Shape;316;p43"/>
          <p:cNvSpPr txBox="1"/>
          <p:nvPr/>
        </p:nvSpPr>
        <p:spPr>
          <a:xfrm>
            <a:off x="6331936" y="3780938"/>
            <a:ext cx="960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Lato"/>
                <a:ea typeface="Lato"/>
                <a:cs typeface="Lato"/>
                <a:sym typeface="Lato"/>
              </a:rPr>
              <a:t>Communicate</a:t>
            </a:r>
            <a:endParaRPr sz="1000">
              <a:latin typeface="Lato"/>
              <a:ea typeface="Lato"/>
              <a:cs typeface="Lato"/>
              <a:sym typeface="La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first three steps that a server needs perform to be able to accept new connections? Specify the specific system calls that need to be used.</a:t>
            </a:r>
            <a:br>
              <a:rPr lang="en"/>
            </a:br>
            <a:br>
              <a:rPr lang="en"/>
            </a:br>
            <a:br>
              <a:rPr lang="en"/>
            </a:br>
            <a:endParaRPr/>
          </a:p>
          <a:p>
            <a:pPr indent="-292100" lvl="0" marL="457200" rtl="0" algn="l">
              <a:spcBef>
                <a:spcPts val="0"/>
              </a:spcBef>
              <a:spcAft>
                <a:spcPts val="0"/>
              </a:spcAft>
              <a:buSzPts val="1000"/>
              <a:buAutoNum type="arabicPeriod"/>
            </a:pPr>
            <a:r>
              <a:rPr lang="en"/>
              <a:t>What function should each thread start at (i.e. </a:t>
            </a:r>
            <a:r>
              <a:rPr lang="en">
                <a:latin typeface="Source Code Pro"/>
                <a:ea typeface="Source Code Pro"/>
                <a:cs typeface="Source Code Pro"/>
                <a:sym typeface="Source Code Pro"/>
              </a:rPr>
              <a:t>start_routine</a:t>
            </a:r>
            <a:r>
              <a:rPr lang="en"/>
              <a:t> argument in </a:t>
            </a:r>
            <a:r>
              <a:rPr lang="en">
                <a:latin typeface="Source Code Pro"/>
                <a:ea typeface="Source Code Pro"/>
                <a:cs typeface="Source Code Pro"/>
                <a:sym typeface="Source Code Pro"/>
              </a:rPr>
              <a:t>pthread_create</a:t>
            </a:r>
            <a:r>
              <a:rPr lang="en"/>
              <a:t>)?</a:t>
            </a:r>
            <a:br>
              <a:rPr lang="en"/>
            </a:br>
            <a:br>
              <a:rPr lang="en"/>
            </a:br>
            <a:endParaRPr/>
          </a:p>
          <a:p>
            <a:pPr indent="-292100" lvl="0" marL="457200" rtl="0" algn="l">
              <a:spcBef>
                <a:spcPts val="0"/>
              </a:spcBef>
              <a:spcAft>
                <a:spcPts val="0"/>
              </a:spcAft>
              <a:buSzPts val="1000"/>
              <a:buAutoNum type="arabicPeriod"/>
            </a:pPr>
            <a:r>
              <a:rPr lang="en"/>
              <a:t>What should the server do when it’s finished with a client according to POSIX design philosophies?</a:t>
            </a:r>
            <a:br>
              <a:rPr lang="en"/>
            </a:br>
            <a:br>
              <a:rPr lang="en"/>
            </a:br>
            <a:endParaRPr/>
          </a:p>
          <a:p>
            <a:pPr indent="-292100" lvl="0" marL="457200" rtl="0" algn="l">
              <a:spcBef>
                <a:spcPts val="0"/>
              </a:spcBef>
              <a:spcAft>
                <a:spcPts val="0"/>
              </a:spcAft>
              <a:buSzPts val="1000"/>
              <a:buAutoNum type="arabicPeriod"/>
            </a:pPr>
            <a:r>
              <a:rPr lang="en"/>
              <a:t>What are the dangers of this approach compared to making a new process for each connection?</a:t>
            </a:r>
            <a:br>
              <a:rPr lang="en"/>
            </a:br>
            <a:endParaRPr/>
          </a:p>
        </p:txBody>
      </p:sp>
      <p:sp>
        <p:nvSpPr>
          <p:cNvPr id="322" name="Google Shape;322;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1155CC"/>
              </a:buClr>
              <a:buSzPts val="1000"/>
              <a:buAutoNum type="arabicPeriod"/>
            </a:pPr>
            <a:r>
              <a:rPr b="1" lang="en">
                <a:solidFill>
                  <a:srgbClr val="1155CC"/>
                </a:solidFill>
              </a:rPr>
              <a:t>What are the first three steps that a server needs perform to be able to accept new connections? Specify the specific syscalls  that need to be used.</a:t>
            </a:r>
            <a:br>
              <a:rPr b="1" lang="en">
                <a:solidFill>
                  <a:srgbClr val="1155CC"/>
                </a:solidFill>
              </a:rPr>
            </a:br>
            <a:r>
              <a:rPr b="1" lang="en">
                <a:solidFill>
                  <a:srgbClr val="1155CC"/>
                </a:solidFill>
              </a:rPr>
              <a:t>The server needs to create a socket using </a:t>
            </a:r>
            <a:r>
              <a:rPr b="1" lang="en">
                <a:solidFill>
                  <a:srgbClr val="1155CC"/>
                </a:solidFill>
                <a:latin typeface="Source Code Pro"/>
                <a:ea typeface="Source Code Pro"/>
                <a:cs typeface="Source Code Pro"/>
                <a:sym typeface="Source Code Pro"/>
              </a:rPr>
              <a:t>socket</a:t>
            </a:r>
            <a:r>
              <a:rPr b="1" lang="en">
                <a:solidFill>
                  <a:srgbClr val="1155CC"/>
                </a:solidFill>
              </a:rPr>
              <a:t> syscall, bind it to an address using </a:t>
            </a:r>
            <a:r>
              <a:rPr b="1" lang="en">
                <a:solidFill>
                  <a:srgbClr val="1155CC"/>
                </a:solidFill>
                <a:latin typeface="Source Code Pro"/>
                <a:ea typeface="Source Code Pro"/>
                <a:cs typeface="Source Code Pro"/>
                <a:sym typeface="Source Code Pro"/>
              </a:rPr>
              <a:t>bind</a:t>
            </a:r>
            <a:r>
              <a:rPr b="1" lang="en">
                <a:solidFill>
                  <a:srgbClr val="1155CC"/>
                </a:solidFill>
              </a:rPr>
              <a:t> syscall, and start listening for new connections using </a:t>
            </a:r>
            <a:r>
              <a:rPr b="1" lang="en">
                <a:solidFill>
                  <a:srgbClr val="1155CC"/>
                </a:solidFill>
                <a:latin typeface="Source Code Pro"/>
                <a:ea typeface="Source Code Pro"/>
                <a:cs typeface="Source Code Pro"/>
                <a:sym typeface="Source Code Pro"/>
              </a:rPr>
              <a:t>listen</a:t>
            </a:r>
            <a:r>
              <a:rPr b="1" lang="en">
                <a:solidFill>
                  <a:srgbClr val="1155CC"/>
                </a:solidFill>
              </a:rPr>
              <a:t> syscall.</a:t>
            </a:r>
            <a:br>
              <a:rPr lang="en"/>
            </a:br>
            <a:endParaRPr/>
          </a:p>
          <a:p>
            <a:pPr indent="-292100" lvl="0" marL="457200" rtl="0" algn="l">
              <a:spcBef>
                <a:spcPts val="0"/>
              </a:spcBef>
              <a:spcAft>
                <a:spcPts val="0"/>
              </a:spcAft>
              <a:buSzPts val="1000"/>
              <a:buAutoNum type="arabicPeriod"/>
            </a:pPr>
            <a:r>
              <a:rPr lang="en"/>
              <a:t>What function should each thread start at (i.e. </a:t>
            </a:r>
            <a:r>
              <a:rPr lang="en">
                <a:latin typeface="Source Code Pro"/>
                <a:ea typeface="Source Code Pro"/>
                <a:cs typeface="Source Code Pro"/>
                <a:sym typeface="Source Code Pro"/>
              </a:rPr>
              <a:t>start_routine</a:t>
            </a:r>
            <a:r>
              <a:rPr lang="en"/>
              <a:t> argument in </a:t>
            </a:r>
            <a:r>
              <a:rPr lang="en">
                <a:latin typeface="Source Code Pro"/>
                <a:ea typeface="Source Code Pro"/>
                <a:cs typeface="Source Code Pro"/>
                <a:sym typeface="Source Code Pro"/>
              </a:rPr>
              <a:t>pthread_create</a:t>
            </a:r>
            <a:r>
              <a:rPr lang="en"/>
              <a:t>)?</a:t>
            </a:r>
            <a:br>
              <a:rPr lang="en"/>
            </a:br>
            <a:br>
              <a:rPr lang="en"/>
            </a:br>
            <a:endParaRPr/>
          </a:p>
          <a:p>
            <a:pPr indent="-292100" lvl="0" marL="457200" rtl="0" algn="l">
              <a:spcBef>
                <a:spcPts val="0"/>
              </a:spcBef>
              <a:spcAft>
                <a:spcPts val="0"/>
              </a:spcAft>
              <a:buSzPts val="1000"/>
              <a:buAutoNum type="arabicPeriod"/>
            </a:pPr>
            <a:r>
              <a:rPr lang="en"/>
              <a:t>What should the server do when it’s finished with a client according to POSIX design philosophies?</a:t>
            </a:r>
            <a:br>
              <a:rPr lang="en"/>
            </a:br>
            <a:br>
              <a:rPr lang="en"/>
            </a:br>
            <a:endParaRPr/>
          </a:p>
          <a:p>
            <a:pPr indent="-292100" lvl="0" marL="457200" rtl="0" algn="l">
              <a:spcBef>
                <a:spcPts val="0"/>
              </a:spcBef>
              <a:spcAft>
                <a:spcPts val="0"/>
              </a:spcAft>
              <a:buSzPts val="1000"/>
              <a:buAutoNum type="arabicPeriod"/>
            </a:pPr>
            <a:r>
              <a:rPr lang="en"/>
              <a:t>What are the dangers of this approach compared to making a new process for each connection?</a:t>
            </a:r>
            <a:endParaRPr/>
          </a:p>
        </p:txBody>
      </p:sp>
      <p:sp>
        <p:nvSpPr>
          <p:cNvPr id="328" name="Google Shape;328;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first three steps that a server needs perform to be able to accept new connections? Specify the specific syscalls that need to be used.</a:t>
            </a:r>
            <a:br>
              <a:rPr lang="en"/>
            </a:br>
            <a:r>
              <a:rPr lang="en"/>
              <a:t>The server needs to create a socket using </a:t>
            </a:r>
            <a:r>
              <a:rPr lang="en">
                <a:latin typeface="Source Code Pro"/>
                <a:ea typeface="Source Code Pro"/>
                <a:cs typeface="Source Code Pro"/>
                <a:sym typeface="Source Code Pro"/>
              </a:rPr>
              <a:t>socket</a:t>
            </a:r>
            <a:r>
              <a:rPr lang="en"/>
              <a:t> syscall, bind it to an address using </a:t>
            </a:r>
            <a:r>
              <a:rPr lang="en">
                <a:latin typeface="Source Code Pro"/>
                <a:ea typeface="Source Code Pro"/>
                <a:cs typeface="Source Code Pro"/>
                <a:sym typeface="Source Code Pro"/>
              </a:rPr>
              <a:t>bind</a:t>
            </a:r>
            <a:r>
              <a:rPr lang="en"/>
              <a:t> syscall, and start listening for new connections using </a:t>
            </a:r>
            <a:r>
              <a:rPr lang="en">
                <a:latin typeface="Source Code Pro"/>
                <a:ea typeface="Source Code Pro"/>
                <a:cs typeface="Source Code Pro"/>
                <a:sym typeface="Source Code Pro"/>
              </a:rPr>
              <a:t>listen</a:t>
            </a:r>
            <a:r>
              <a:rPr lang="en"/>
              <a:t> syscall.</a:t>
            </a:r>
            <a:br>
              <a:rPr lang="en"/>
            </a:br>
            <a:endParaRPr/>
          </a:p>
          <a:p>
            <a:pPr indent="-292100" lvl="0" marL="457200" rtl="0" algn="l">
              <a:spcBef>
                <a:spcPts val="0"/>
              </a:spcBef>
              <a:spcAft>
                <a:spcPts val="0"/>
              </a:spcAft>
              <a:buClr>
                <a:srgbClr val="1155CC"/>
              </a:buClr>
              <a:buSzPts val="1000"/>
              <a:buAutoNum type="arabicPeriod"/>
            </a:pPr>
            <a:r>
              <a:rPr b="1" lang="en">
                <a:solidFill>
                  <a:srgbClr val="1155CC"/>
                </a:solidFill>
              </a:rPr>
              <a:t>What function should each thread start at (i.e. </a:t>
            </a:r>
            <a:r>
              <a:rPr b="1" lang="en">
                <a:solidFill>
                  <a:srgbClr val="1155CC"/>
                </a:solidFill>
                <a:latin typeface="Source Code Pro"/>
                <a:ea typeface="Source Code Pro"/>
                <a:cs typeface="Source Code Pro"/>
                <a:sym typeface="Source Code Pro"/>
              </a:rPr>
              <a:t>start_routine</a:t>
            </a:r>
            <a:r>
              <a:rPr b="1" lang="en">
                <a:solidFill>
                  <a:srgbClr val="1155CC"/>
                </a:solidFill>
              </a:rPr>
              <a:t> argument in </a:t>
            </a:r>
            <a:r>
              <a:rPr b="1" lang="en">
                <a:solidFill>
                  <a:srgbClr val="1155CC"/>
                </a:solidFill>
                <a:latin typeface="Source Code Pro"/>
                <a:ea typeface="Source Code Pro"/>
                <a:cs typeface="Source Code Pro"/>
                <a:sym typeface="Source Code Pro"/>
              </a:rPr>
              <a:t>pthread_create</a:t>
            </a:r>
            <a:r>
              <a:rPr b="1" lang="en">
                <a:solidFill>
                  <a:srgbClr val="1155CC"/>
                </a:solidFill>
              </a:rPr>
              <a:t>)?</a:t>
            </a:r>
            <a:br>
              <a:rPr b="1" lang="en">
                <a:solidFill>
                  <a:srgbClr val="1155CC"/>
                </a:solidFill>
              </a:rPr>
            </a:br>
            <a:r>
              <a:rPr b="1" lang="en">
                <a:solidFill>
                  <a:srgbClr val="1155CC"/>
                </a:solidFill>
                <a:latin typeface="Source Code Pro"/>
                <a:ea typeface="Source Code Pro"/>
                <a:cs typeface="Source Code Pro"/>
                <a:sym typeface="Source Code Pro"/>
              </a:rPr>
              <a:t>serve_client</a:t>
            </a:r>
            <a:r>
              <a:rPr b="1" lang="en">
                <a:solidFill>
                  <a:srgbClr val="1155CC"/>
                </a:solidFill>
              </a:rPr>
              <a:t>. It has the basic outline of reading what the client sent and writing it back.</a:t>
            </a:r>
            <a:br>
              <a:rPr b="1" lang="en">
                <a:solidFill>
                  <a:srgbClr val="1155CC"/>
                </a:solidFill>
              </a:rPr>
            </a:br>
            <a:endParaRPr b="1">
              <a:solidFill>
                <a:srgbClr val="1155CC"/>
              </a:solidFill>
            </a:endParaRPr>
          </a:p>
          <a:p>
            <a:pPr indent="-292100" lvl="0" marL="457200" rtl="0" algn="l">
              <a:spcBef>
                <a:spcPts val="0"/>
              </a:spcBef>
              <a:spcAft>
                <a:spcPts val="0"/>
              </a:spcAft>
              <a:buSzPts val="1000"/>
              <a:buAutoNum type="arabicPeriod"/>
            </a:pPr>
            <a:r>
              <a:rPr lang="en"/>
              <a:t>What should the server do when it’s finished with a client according to POSIX design philosophies?</a:t>
            </a:r>
            <a:br>
              <a:rPr lang="en"/>
            </a:br>
            <a:br>
              <a:rPr lang="en"/>
            </a:br>
            <a:endParaRPr/>
          </a:p>
          <a:p>
            <a:pPr indent="-292100" lvl="0" marL="457200" rtl="0" algn="l">
              <a:spcBef>
                <a:spcPts val="0"/>
              </a:spcBef>
              <a:spcAft>
                <a:spcPts val="0"/>
              </a:spcAft>
              <a:buSzPts val="1000"/>
              <a:buAutoNum type="arabicPeriod"/>
            </a:pPr>
            <a:r>
              <a:rPr lang="en"/>
              <a:t>What are the dangers of this approach compared to making a new process for each connection?</a:t>
            </a:r>
            <a:endParaRPr/>
          </a:p>
        </p:txBody>
      </p:sp>
      <p:sp>
        <p:nvSpPr>
          <p:cNvPr id="334" name="Google Shape;334;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first three steps that a server needs perform to be able to accept new connections? Specify the specific syscalls that need to be used.</a:t>
            </a:r>
            <a:br>
              <a:rPr lang="en"/>
            </a:br>
            <a:r>
              <a:rPr lang="en"/>
              <a:t>The server needs to create a socket using </a:t>
            </a:r>
            <a:r>
              <a:rPr lang="en">
                <a:latin typeface="Source Code Pro"/>
                <a:ea typeface="Source Code Pro"/>
                <a:cs typeface="Source Code Pro"/>
                <a:sym typeface="Source Code Pro"/>
              </a:rPr>
              <a:t>socket</a:t>
            </a:r>
            <a:r>
              <a:rPr lang="en"/>
              <a:t> syscall, bind it to an address using </a:t>
            </a:r>
            <a:r>
              <a:rPr lang="en">
                <a:latin typeface="Source Code Pro"/>
                <a:ea typeface="Source Code Pro"/>
                <a:cs typeface="Source Code Pro"/>
                <a:sym typeface="Source Code Pro"/>
              </a:rPr>
              <a:t>bind</a:t>
            </a:r>
            <a:r>
              <a:rPr lang="en"/>
              <a:t> syscall, and start listening for new connections using </a:t>
            </a:r>
            <a:r>
              <a:rPr lang="en">
                <a:latin typeface="Source Code Pro"/>
                <a:ea typeface="Source Code Pro"/>
                <a:cs typeface="Source Code Pro"/>
                <a:sym typeface="Source Code Pro"/>
              </a:rPr>
              <a:t>listen</a:t>
            </a:r>
            <a:r>
              <a:rPr lang="en"/>
              <a:t> syscall.</a:t>
            </a:r>
            <a:br>
              <a:rPr lang="en"/>
            </a:br>
            <a:endParaRPr/>
          </a:p>
          <a:p>
            <a:pPr indent="-292100" lvl="0" marL="457200" rtl="0" algn="l">
              <a:spcBef>
                <a:spcPts val="0"/>
              </a:spcBef>
              <a:spcAft>
                <a:spcPts val="0"/>
              </a:spcAft>
              <a:buSzPts val="1000"/>
              <a:buAutoNum type="arabicPeriod"/>
            </a:pPr>
            <a:r>
              <a:rPr lang="en"/>
              <a:t>What function should each thread start at (i.e. </a:t>
            </a:r>
            <a:r>
              <a:rPr lang="en">
                <a:latin typeface="Source Code Pro"/>
                <a:ea typeface="Source Code Pro"/>
                <a:cs typeface="Source Code Pro"/>
                <a:sym typeface="Source Code Pro"/>
              </a:rPr>
              <a:t>start_routine</a:t>
            </a:r>
            <a:r>
              <a:rPr lang="en"/>
              <a:t> argument in </a:t>
            </a:r>
            <a:r>
              <a:rPr lang="en">
                <a:latin typeface="Source Code Pro"/>
                <a:ea typeface="Source Code Pro"/>
                <a:cs typeface="Source Code Pro"/>
                <a:sym typeface="Source Code Pro"/>
              </a:rPr>
              <a:t>pthread_create</a:t>
            </a:r>
            <a:r>
              <a:rPr lang="en"/>
              <a:t>)?</a:t>
            </a:r>
            <a:br>
              <a:rPr lang="en"/>
            </a:br>
            <a:r>
              <a:rPr lang="en">
                <a:latin typeface="Source Code Pro"/>
                <a:ea typeface="Source Code Pro"/>
                <a:cs typeface="Source Code Pro"/>
                <a:sym typeface="Source Code Pro"/>
              </a:rPr>
              <a:t>serve_client</a:t>
            </a:r>
            <a:r>
              <a:rPr lang="en"/>
              <a:t>. It has the basic outline of reading what the client sent and writing it back.</a:t>
            </a:r>
            <a:br>
              <a:rPr lang="en"/>
            </a:br>
            <a:endParaRPr/>
          </a:p>
          <a:p>
            <a:pPr indent="-292100" lvl="0" marL="457200" rtl="0" algn="l">
              <a:spcBef>
                <a:spcPts val="0"/>
              </a:spcBef>
              <a:spcAft>
                <a:spcPts val="0"/>
              </a:spcAft>
              <a:buClr>
                <a:srgbClr val="1155CC"/>
              </a:buClr>
              <a:buSzPts val="1000"/>
              <a:buAutoNum type="arabicPeriod"/>
            </a:pPr>
            <a:r>
              <a:rPr b="1" lang="en">
                <a:solidFill>
                  <a:srgbClr val="1155CC"/>
                </a:solidFill>
              </a:rPr>
              <a:t>What should the server do when it’s finished with a client according to POSIX design philosophies?</a:t>
            </a:r>
            <a:br>
              <a:rPr b="1" lang="en">
                <a:solidFill>
                  <a:srgbClr val="1155CC"/>
                </a:solidFill>
              </a:rPr>
            </a:br>
            <a:r>
              <a:rPr b="1" lang="en">
                <a:solidFill>
                  <a:srgbClr val="1155CC"/>
                </a:solidFill>
              </a:rPr>
              <a:t>An explicit </a:t>
            </a:r>
            <a:r>
              <a:rPr b="1" lang="en">
                <a:solidFill>
                  <a:srgbClr val="1155CC"/>
                </a:solidFill>
                <a:latin typeface="Source Code Pro"/>
                <a:ea typeface="Source Code Pro"/>
                <a:cs typeface="Source Code Pro"/>
                <a:sym typeface="Source Code Pro"/>
              </a:rPr>
              <a:t>close</a:t>
            </a:r>
            <a:r>
              <a:rPr b="1" lang="en">
                <a:solidFill>
                  <a:srgbClr val="1155CC"/>
                </a:solidFill>
              </a:rPr>
              <a:t> of the client socket is required.</a:t>
            </a:r>
            <a:br>
              <a:rPr b="1" lang="en">
                <a:solidFill>
                  <a:srgbClr val="1155CC"/>
                </a:solidFill>
              </a:rPr>
            </a:br>
            <a:endParaRPr b="1">
              <a:solidFill>
                <a:srgbClr val="1155CC"/>
              </a:solidFill>
            </a:endParaRPr>
          </a:p>
          <a:p>
            <a:pPr indent="-292100" lvl="0" marL="457200" rtl="0" algn="l">
              <a:spcBef>
                <a:spcPts val="0"/>
              </a:spcBef>
              <a:spcAft>
                <a:spcPts val="0"/>
              </a:spcAft>
              <a:buSzPts val="1000"/>
              <a:buAutoNum type="arabicPeriod"/>
            </a:pPr>
            <a:r>
              <a:rPr lang="en"/>
              <a:t>What are the dangers of this approach compared to making a new process for each connection?</a:t>
            </a:r>
            <a:endParaRPr b="1">
              <a:solidFill>
                <a:srgbClr val="1155CC"/>
              </a:solidFill>
            </a:endParaRPr>
          </a:p>
        </p:txBody>
      </p:sp>
      <p:sp>
        <p:nvSpPr>
          <p:cNvPr id="340" name="Google Shape;340;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first three steps that a server needs perform to be able to accept new connections? Specify the specific syscalls that need to be used.</a:t>
            </a:r>
            <a:br>
              <a:rPr lang="en"/>
            </a:br>
            <a:r>
              <a:rPr lang="en"/>
              <a:t>The server needs to create a socket using </a:t>
            </a:r>
            <a:r>
              <a:rPr lang="en">
                <a:latin typeface="Source Code Pro"/>
                <a:ea typeface="Source Code Pro"/>
                <a:cs typeface="Source Code Pro"/>
                <a:sym typeface="Source Code Pro"/>
              </a:rPr>
              <a:t>socket</a:t>
            </a:r>
            <a:r>
              <a:rPr lang="en"/>
              <a:t> syscall, bind it to an address using </a:t>
            </a:r>
            <a:r>
              <a:rPr lang="en">
                <a:latin typeface="Source Code Pro"/>
                <a:ea typeface="Source Code Pro"/>
                <a:cs typeface="Source Code Pro"/>
                <a:sym typeface="Source Code Pro"/>
              </a:rPr>
              <a:t>bind</a:t>
            </a:r>
            <a:r>
              <a:rPr lang="en"/>
              <a:t> syscall, and start listening for new connections using </a:t>
            </a:r>
            <a:r>
              <a:rPr lang="en">
                <a:latin typeface="Source Code Pro"/>
                <a:ea typeface="Source Code Pro"/>
                <a:cs typeface="Source Code Pro"/>
                <a:sym typeface="Source Code Pro"/>
              </a:rPr>
              <a:t>listen</a:t>
            </a:r>
            <a:r>
              <a:rPr lang="en"/>
              <a:t> syscall.</a:t>
            </a:r>
            <a:br>
              <a:rPr lang="en"/>
            </a:br>
            <a:endParaRPr/>
          </a:p>
          <a:p>
            <a:pPr indent="-292100" lvl="0" marL="457200" rtl="0" algn="l">
              <a:spcBef>
                <a:spcPts val="0"/>
              </a:spcBef>
              <a:spcAft>
                <a:spcPts val="0"/>
              </a:spcAft>
              <a:buSzPts val="1000"/>
              <a:buAutoNum type="arabicPeriod"/>
            </a:pPr>
            <a:r>
              <a:rPr lang="en"/>
              <a:t>What function should each thread start at (i.e. </a:t>
            </a:r>
            <a:r>
              <a:rPr lang="en">
                <a:latin typeface="Source Code Pro"/>
                <a:ea typeface="Source Code Pro"/>
                <a:cs typeface="Source Code Pro"/>
                <a:sym typeface="Source Code Pro"/>
              </a:rPr>
              <a:t>start_routine</a:t>
            </a:r>
            <a:r>
              <a:rPr lang="en"/>
              <a:t> argument in </a:t>
            </a:r>
            <a:r>
              <a:rPr lang="en">
                <a:latin typeface="Source Code Pro"/>
                <a:ea typeface="Source Code Pro"/>
                <a:cs typeface="Source Code Pro"/>
                <a:sym typeface="Source Code Pro"/>
              </a:rPr>
              <a:t>pthread_create</a:t>
            </a:r>
            <a:r>
              <a:rPr lang="en"/>
              <a:t>)?</a:t>
            </a:r>
            <a:br>
              <a:rPr lang="en"/>
            </a:br>
            <a:r>
              <a:rPr lang="en">
                <a:latin typeface="Source Code Pro"/>
                <a:ea typeface="Source Code Pro"/>
                <a:cs typeface="Source Code Pro"/>
                <a:sym typeface="Source Code Pro"/>
              </a:rPr>
              <a:t>serve_client</a:t>
            </a:r>
            <a:r>
              <a:rPr lang="en"/>
              <a:t>. It has the basic outline of reading what the client sent and writing it back.</a:t>
            </a:r>
            <a:br>
              <a:rPr lang="en"/>
            </a:br>
            <a:endParaRPr/>
          </a:p>
          <a:p>
            <a:pPr indent="-292100" lvl="0" marL="457200" rtl="0" algn="l">
              <a:spcBef>
                <a:spcPts val="0"/>
              </a:spcBef>
              <a:spcAft>
                <a:spcPts val="0"/>
              </a:spcAft>
              <a:buClr>
                <a:srgbClr val="000000"/>
              </a:buClr>
              <a:buSzPts val="1000"/>
              <a:buAutoNum type="arabicPeriod"/>
            </a:pPr>
            <a:r>
              <a:rPr lang="en">
                <a:solidFill>
                  <a:srgbClr val="000000"/>
                </a:solidFill>
              </a:rPr>
              <a:t>What should the server do when it’s finished with a client according to POSIX design philosophies?</a:t>
            </a:r>
            <a:br>
              <a:rPr lang="en">
                <a:solidFill>
                  <a:srgbClr val="000000"/>
                </a:solidFill>
              </a:rPr>
            </a:br>
            <a:r>
              <a:rPr lang="en">
                <a:solidFill>
                  <a:srgbClr val="000000"/>
                </a:solidFill>
              </a:rPr>
              <a:t>An explicit </a:t>
            </a:r>
            <a:r>
              <a:rPr lang="en">
                <a:solidFill>
                  <a:srgbClr val="000000"/>
                </a:solidFill>
                <a:latin typeface="Source Code Pro"/>
                <a:ea typeface="Source Code Pro"/>
                <a:cs typeface="Source Code Pro"/>
                <a:sym typeface="Source Code Pro"/>
              </a:rPr>
              <a:t>close</a:t>
            </a:r>
            <a:r>
              <a:rPr lang="en">
                <a:solidFill>
                  <a:srgbClr val="000000"/>
                </a:solidFill>
              </a:rPr>
              <a:t> of the client socket is required.</a:t>
            </a:r>
            <a:br>
              <a:rPr lang="en">
                <a:solidFill>
                  <a:srgbClr val="000000"/>
                </a:solidFill>
              </a:rPr>
            </a:br>
            <a:endParaRPr>
              <a:solidFill>
                <a:srgbClr val="000000"/>
              </a:solidFill>
            </a:endParaRPr>
          </a:p>
          <a:p>
            <a:pPr indent="-292100" lvl="0" marL="457200" rtl="0" algn="l">
              <a:spcBef>
                <a:spcPts val="0"/>
              </a:spcBef>
              <a:spcAft>
                <a:spcPts val="0"/>
              </a:spcAft>
              <a:buClr>
                <a:srgbClr val="1155CC"/>
              </a:buClr>
              <a:buSzPts val="1000"/>
              <a:buAutoNum type="arabicPeriod"/>
            </a:pPr>
            <a:r>
              <a:rPr b="1" lang="en">
                <a:solidFill>
                  <a:srgbClr val="1155CC"/>
                </a:solidFill>
              </a:rPr>
              <a:t>What are the dangers of this approach compared to making a new process for each connection?</a:t>
            </a:r>
            <a:br>
              <a:rPr b="1" lang="en">
                <a:solidFill>
                  <a:srgbClr val="1155CC"/>
                </a:solidFill>
              </a:rPr>
            </a:br>
            <a:r>
              <a:rPr b="1" lang="en">
                <a:solidFill>
                  <a:srgbClr val="1155CC"/>
                </a:solidFill>
              </a:rPr>
              <a:t>Each connection is handled in the same process, meaning a malicious connection could attack the server and make the server and other clients vulnerable. If every connection was handled in a new process, the server and other clients would still be safe.</a:t>
            </a:r>
            <a:endParaRPr b="1">
              <a:solidFill>
                <a:srgbClr val="1155CC"/>
              </a:solidFill>
            </a:endParaRPr>
          </a:p>
        </p:txBody>
      </p:sp>
      <p:sp>
        <p:nvSpPr>
          <p:cNvPr id="346" name="Google Shape;346;p4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9"/>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main(</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argc,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argv)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(argc &lt; </a:t>
            </a:r>
            <a:r>
              <a:rPr lang="en" sz="800">
                <a:solidFill>
                  <a:srgbClr val="098658"/>
                </a:solidFill>
                <a:highlight>
                  <a:srgbClr val="FFFFFF"/>
                </a:highlight>
                <a:latin typeface="Source Code Pro"/>
                <a:ea typeface="Source Code Pro"/>
                <a:cs typeface="Source Code Pro"/>
                <a:sym typeface="Source Code Pro"/>
              </a:rPr>
              <a:t>2</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"Usage: %s &lt;port&gt;\n"</a:t>
            </a:r>
            <a:r>
              <a:rPr lang="en" sz="800">
                <a:highlight>
                  <a:srgbClr val="FFFFFF"/>
                </a:highlight>
                <a:latin typeface="Source Code Pro"/>
                <a:ea typeface="Source Code Pro"/>
                <a:cs typeface="Source Code Pro"/>
                <a:sym typeface="Source Code Pro"/>
              </a:rPr>
              <a:t>, argv[</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addrinfo* server = setup_address(argv[</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 ==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server_socket = ______(server-&gt;ai_family, server-&gt;ai_socktype, server-&gt;ai_protocol);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(_____(server_socket, server-&gt;ai_addr, server-&gt;ai_addrlen)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(_____(server_socket,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connection_socket = accept(server_socket,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(connection_socket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err = pthread_create(____________________);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(err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pthread_detach(handler_thread);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52" name="Google Shape;352;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
        <p:nvSpPr>
          <p:cNvPr id="353" name="Google Shape;353;p49"/>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Fill in the blanks to complete the implementation.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0"/>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main(</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argc,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argv)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(argc &lt; </a:t>
            </a:r>
            <a:r>
              <a:rPr lang="en" sz="800">
                <a:solidFill>
                  <a:srgbClr val="098658"/>
                </a:solidFill>
                <a:highlight>
                  <a:srgbClr val="FFFFFF"/>
                </a:highlight>
                <a:latin typeface="Source Code Pro"/>
                <a:ea typeface="Source Code Pro"/>
                <a:cs typeface="Source Code Pro"/>
                <a:sym typeface="Source Code Pro"/>
              </a:rPr>
              <a:t>2</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"Usage: %s &lt;port&gt;\n"</a:t>
            </a:r>
            <a:r>
              <a:rPr lang="en" sz="800">
                <a:highlight>
                  <a:srgbClr val="FFFFFF"/>
                </a:highlight>
                <a:latin typeface="Source Code Pro"/>
                <a:ea typeface="Source Code Pro"/>
                <a:cs typeface="Source Code Pro"/>
                <a:sym typeface="Source Code Pro"/>
              </a:rPr>
              <a:t>, argv[</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addrinfo* server = setup_address(argv[</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 ==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server_socket = </a:t>
            </a:r>
            <a:r>
              <a:rPr b="1" lang="en" sz="800">
                <a:highlight>
                  <a:srgbClr val="FFFFFF"/>
                </a:highlight>
                <a:latin typeface="Source Code Pro"/>
                <a:ea typeface="Source Code Pro"/>
                <a:cs typeface="Source Code Pro"/>
                <a:sym typeface="Source Code Pro"/>
              </a:rPr>
              <a:t>socket</a:t>
            </a:r>
            <a:r>
              <a:rPr lang="en" sz="800">
                <a:highlight>
                  <a:srgbClr val="FFFFFF"/>
                </a:highlight>
                <a:latin typeface="Source Code Pro"/>
                <a:ea typeface="Source Code Pro"/>
                <a:cs typeface="Source Code Pro"/>
                <a:sym typeface="Source Code Pro"/>
              </a:rPr>
              <a:t>(server-&gt;ai_family, server-&gt;ai_socktype, server-&gt;ai_protocol);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bind</a:t>
            </a:r>
            <a:r>
              <a:rPr lang="en" sz="800">
                <a:highlight>
                  <a:srgbClr val="FFFFFF"/>
                </a:highlight>
                <a:latin typeface="Source Code Pro"/>
                <a:ea typeface="Source Code Pro"/>
                <a:cs typeface="Source Code Pro"/>
                <a:sym typeface="Source Code Pro"/>
              </a:rPr>
              <a:t>(server_socket, server-&gt;ai_addr, server-&gt;ai_addrlen)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listen</a:t>
            </a:r>
            <a:r>
              <a:rPr lang="en" sz="800">
                <a:highlight>
                  <a:srgbClr val="FFFFFF"/>
                </a:highlight>
                <a:latin typeface="Source Code Pro"/>
                <a:ea typeface="Source Code Pro"/>
                <a:cs typeface="Source Code Pro"/>
                <a:sym typeface="Source Code Pro"/>
              </a:rPr>
              <a:t>(server_socket,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connection_socket = accept(server_socket,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(connection_socket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err = pthread_create(____________________);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(err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pthread_detach(handler_thread);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59" name="Google Shape;359;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
        <p:nvSpPr>
          <p:cNvPr id="360" name="Google Shape;360;p50"/>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Fill in the blanks to complete the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Configure the server socket by creating, binding, and listening per question 1.</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1"/>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main(</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argc,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argv)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(argc &lt; </a:t>
            </a:r>
            <a:r>
              <a:rPr lang="en" sz="800">
                <a:solidFill>
                  <a:srgbClr val="098658"/>
                </a:solidFill>
                <a:highlight>
                  <a:srgbClr val="FFFFFF"/>
                </a:highlight>
                <a:latin typeface="Source Code Pro"/>
                <a:ea typeface="Source Code Pro"/>
                <a:cs typeface="Source Code Pro"/>
                <a:sym typeface="Source Code Pro"/>
              </a:rPr>
              <a:t>2</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"Usage: %s &lt;port&gt;\n"</a:t>
            </a:r>
            <a:r>
              <a:rPr lang="en" sz="800">
                <a:highlight>
                  <a:srgbClr val="FFFFFF"/>
                </a:highlight>
                <a:latin typeface="Source Code Pro"/>
                <a:ea typeface="Source Code Pro"/>
                <a:cs typeface="Source Code Pro"/>
                <a:sym typeface="Source Code Pro"/>
              </a:rPr>
              <a:t>, argv[</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addrinfo* server = setup_address(argv[</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 ==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server_socket = socket(server-&gt;ai_family, server-&gt;ai_socktype, server-&gt;ai_protocol);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(server_socket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(bind(server_socket, server-&gt;ai_addr, server-&gt;ai_addrlen)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(listen(server_socket,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connection_socket = accept(server_socket,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(connection_socket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err = pthread_create(</a:t>
            </a:r>
            <a:r>
              <a:rPr b="1" lang="en" sz="800">
                <a:highlight>
                  <a:srgbClr val="FFFFFF"/>
                </a:highlight>
                <a:latin typeface="Source Code Pro"/>
                <a:ea typeface="Source Code Pro"/>
                <a:cs typeface="Source Code Pro"/>
                <a:sym typeface="Source Code Pro"/>
              </a:rPr>
              <a:t>&amp;handler_thread, </a:t>
            </a:r>
            <a:r>
              <a:rPr b="1" lang="en" sz="800">
                <a:solidFill>
                  <a:srgbClr val="0000FF"/>
                </a:solidFill>
                <a:highlight>
                  <a:srgbClr val="FFFFFF"/>
                </a:highlight>
                <a:latin typeface="Source Code Pro"/>
                <a:ea typeface="Source Code Pro"/>
                <a:cs typeface="Source Code Pro"/>
                <a:sym typeface="Source Code Pro"/>
              </a:rPr>
              <a:t>NULL</a:t>
            </a:r>
            <a:r>
              <a:rPr b="1" lang="en" sz="800">
                <a:highlight>
                  <a:srgbClr val="FFFFFF"/>
                </a:highlight>
                <a:latin typeface="Source Code Pro"/>
                <a:ea typeface="Source Code Pro"/>
                <a:cs typeface="Source Code Pro"/>
                <a:sym typeface="Source Code Pro"/>
              </a:rPr>
              <a:t>, serve_client, connection_socket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(err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pthread_exit(</a:t>
            </a:r>
            <a:r>
              <a:rPr b="1" lang="en" sz="800">
                <a:solidFill>
                  <a:srgbClr val="0000FF"/>
                </a:solidFill>
                <a:highlight>
                  <a:srgbClr val="FFFFFF"/>
                </a:highlight>
                <a:latin typeface="Source Code Pro"/>
                <a:ea typeface="Source Code Pro"/>
                <a:cs typeface="Source Code Pro"/>
                <a:sym typeface="Source Code Pro"/>
              </a:rPr>
              <a:t>NULL</a:t>
            </a:r>
            <a:r>
              <a:rPr b="1" lang="en" sz="800">
                <a:highlight>
                  <a:srgbClr val="FFFFFF"/>
                </a:highlight>
                <a:latin typeface="Source Code Pro"/>
                <a:ea typeface="Source Code Pro"/>
                <a:cs typeface="Source Code Pro"/>
                <a:sym typeface="Source Code Pro"/>
              </a:rPr>
              <a: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pthread_detach(handler_thread);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66" name="Google Shape;366;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
        <p:nvSpPr>
          <p:cNvPr id="367" name="Google Shape;367;p51"/>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Fill in the blanks to complete the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Create a new thread for each request that runs </a:t>
            </a:r>
            <a:r>
              <a:rPr lang="en">
                <a:latin typeface="Source Code Pro"/>
                <a:ea typeface="Source Code Pro"/>
                <a:cs typeface="Source Code Pro"/>
                <a:sym typeface="Source Code Pro"/>
              </a:rPr>
              <a:t>serve_client</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error, exit main thread only (i.e. use </a:t>
            </a:r>
            <a:r>
              <a:rPr lang="en">
                <a:latin typeface="Source Code Pro"/>
                <a:ea typeface="Source Code Pro"/>
                <a:cs typeface="Source Code Pro"/>
                <a:sym typeface="Source Code Pro"/>
              </a:rPr>
              <a:t>pthread_exit</a:t>
            </a:r>
            <a:r>
              <a:rPr lang="en"/>
              <a:t> instead of </a:t>
            </a:r>
            <a:r>
              <a:rPr lang="en">
                <a:latin typeface="Source Code Pro"/>
                <a:ea typeface="Source Code Pro"/>
                <a:cs typeface="Source Code Pro"/>
                <a:sym typeface="Source Code Pro"/>
              </a:rPr>
              <a:t>exit</a:t>
            </a:r>
            <a:r>
              <a:rPr lang="en"/>
              <a:t>) to allow other connections to finish execution.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2"/>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serve_client(</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client_socket_arg)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client_socket =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client_socket_arg;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buf[BUF_SIZE];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ssize_t</a:t>
            </a:r>
            <a:r>
              <a:rPr lang="en" sz="800">
                <a:highlight>
                  <a:srgbClr val="FFFFFF"/>
                </a:highlight>
                <a:latin typeface="Source Code Pro"/>
                <a:ea typeface="Source Code Pro"/>
                <a:cs typeface="Source Code Pro"/>
                <a:sym typeface="Source Code Pro"/>
              </a:rPr>
              <a:t> 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((n = read(client_socket, buf, BUF_SIZE)) &gt;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buf[n] = </a:t>
            </a:r>
            <a:r>
              <a:rPr lang="en" sz="800">
                <a:solidFill>
                  <a:srgbClr val="A31515"/>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"Client Sent: %s\n"</a:t>
            </a:r>
            <a:r>
              <a:rPr lang="en" sz="800">
                <a:highlight>
                  <a:srgbClr val="FFFFFF"/>
                </a:highlight>
                <a:latin typeface="Source Code Pro"/>
                <a:ea typeface="Source Code Pro"/>
                <a:cs typeface="Source Code Pro"/>
                <a:sym typeface="Source Code Pro"/>
              </a:rPr>
              <a:t>, buf);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(write(client_socket, buf, 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73" name="Google Shape;373;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
        <p:nvSpPr>
          <p:cNvPr id="374" name="Google Shape;374;p52"/>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Fill in the blanks to complete the implementation.</a:t>
            </a:r>
            <a:endParaRPr/>
          </a:p>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3"/>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serve_client(</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client_socket_arg)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client_socket =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client_socket_arg;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char</a:t>
            </a:r>
            <a:r>
              <a:rPr lang="en" sz="800">
                <a:highlight>
                  <a:srgbClr val="FFFFFF"/>
                </a:highlight>
                <a:latin typeface="Source Code Pro"/>
                <a:ea typeface="Source Code Pro"/>
                <a:cs typeface="Source Code Pro"/>
                <a:sym typeface="Source Code Pro"/>
              </a:rPr>
              <a:t> buf[BUF_SIZE];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ssize_t</a:t>
            </a:r>
            <a:r>
              <a:rPr lang="en" sz="800">
                <a:highlight>
                  <a:srgbClr val="FFFFFF"/>
                </a:highlight>
                <a:latin typeface="Source Code Pro"/>
                <a:ea typeface="Source Code Pro"/>
                <a:cs typeface="Source Code Pro"/>
                <a:sym typeface="Source Code Pro"/>
              </a:rPr>
              <a:t> 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((n = read(client_socket, buf, BUF_SIZE)) &gt;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buf[n] = </a:t>
            </a:r>
            <a:r>
              <a:rPr lang="en" sz="800">
                <a:solidFill>
                  <a:srgbClr val="A31515"/>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"Client Sent: %s\n"</a:t>
            </a:r>
            <a:r>
              <a:rPr lang="en" sz="800">
                <a:highlight>
                  <a:srgbClr val="FFFFFF"/>
                </a:highlight>
                <a:latin typeface="Source Code Pro"/>
                <a:ea typeface="Source Code Pro"/>
                <a:cs typeface="Source Code Pro"/>
                <a:sym typeface="Source Code Pro"/>
              </a:rPr>
              <a:t>, buf);</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(write(client_socket, buf, 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close(client_socket)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pthread_exit(</a:t>
            </a:r>
            <a:r>
              <a:rPr b="1" lang="en" sz="800">
                <a:solidFill>
                  <a:srgbClr val="0000FF"/>
                </a:solidFill>
                <a:highlight>
                  <a:srgbClr val="FFFFFF"/>
                </a:highlight>
                <a:latin typeface="Source Code Pro"/>
                <a:ea typeface="Source Code Pro"/>
                <a:cs typeface="Source Code Pro"/>
                <a:sym typeface="Source Code Pro"/>
              </a:rPr>
              <a:t>NULL</a:t>
            </a:r>
            <a:r>
              <a:rPr b="1" lang="en" sz="800">
                <a:highlight>
                  <a:srgbClr val="FFFFFF"/>
                </a:highlight>
                <a:latin typeface="Source Code Pro"/>
                <a:ea typeface="Source Code Pro"/>
                <a:cs typeface="Source Code Pro"/>
                <a:sym typeface="Source Code Pro"/>
              </a:rPr>
              <a: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close(client_socket)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pthread_exit(</a:t>
            </a:r>
            <a:r>
              <a:rPr b="1" lang="en" sz="800">
                <a:solidFill>
                  <a:srgbClr val="0000FF"/>
                </a:solidFill>
                <a:highlight>
                  <a:srgbClr val="FFFFFF"/>
                </a:highlight>
                <a:latin typeface="Source Code Pro"/>
                <a:ea typeface="Source Code Pro"/>
                <a:cs typeface="Source Code Pro"/>
                <a:sym typeface="Source Code Pro"/>
              </a:rPr>
              <a:t>NULL</a:t>
            </a:r>
            <a:r>
              <a:rPr b="1" lang="en" sz="800">
                <a:highlight>
                  <a:srgbClr val="FFFFFF"/>
                </a:highlight>
                <a:latin typeface="Source Code Pro"/>
                <a:ea typeface="Source Code Pro"/>
                <a:cs typeface="Source Code Pro"/>
                <a:sym typeface="Source Code Pro"/>
              </a:rPr>
              <a: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80" name="Google Shape;380;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Echo Server</a:t>
            </a:r>
            <a:endParaRPr/>
          </a:p>
        </p:txBody>
      </p:sp>
      <p:sp>
        <p:nvSpPr>
          <p:cNvPr id="381" name="Google Shape;381;p53"/>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Fill in the blanks to complete the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Must close client socket on exit by POSIX design philosophy (i.e. explicit close).</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