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1256" r:id="rId3"/>
    <p:sldId id="1231" r:id="rId4"/>
    <p:sldId id="1257" r:id="rId5"/>
    <p:sldId id="1258" r:id="rId6"/>
    <p:sldId id="1259" r:id="rId7"/>
    <p:sldId id="1260" r:id="rId8"/>
    <p:sldId id="1261" r:id="rId9"/>
    <p:sldId id="1262" r:id="rId10"/>
    <p:sldId id="1263" r:id="rId11"/>
    <p:sldId id="1264" r:id="rId12"/>
    <p:sldId id="1265" r:id="rId13"/>
    <p:sldId id="1266" r:id="rId14"/>
    <p:sldId id="1267" r:id="rId15"/>
    <p:sldId id="1268" r:id="rId16"/>
    <p:sldId id="1269" r:id="rId17"/>
    <p:sldId id="1270" r:id="rId18"/>
    <p:sldId id="1271" r:id="rId19"/>
    <p:sldId id="1272" r:id="rId20"/>
    <p:sldId id="1273" r:id="rId21"/>
    <p:sldId id="1278" r:id="rId22"/>
    <p:sldId id="1230" r:id="rId23"/>
    <p:sldId id="1220" r:id="rId24"/>
    <p:sldId id="1186" r:id="rId25"/>
    <p:sldId id="1177" r:id="rId26"/>
    <p:sldId id="1178" r:id="rId27"/>
    <p:sldId id="1179" r:id="rId28"/>
    <p:sldId id="1180" r:id="rId29"/>
    <p:sldId id="1182" r:id="rId30"/>
    <p:sldId id="1183" r:id="rId31"/>
    <p:sldId id="1187" r:id="rId32"/>
    <p:sldId id="1188" r:id="rId33"/>
    <p:sldId id="1221" r:id="rId34"/>
    <p:sldId id="1184" r:id="rId35"/>
    <p:sldId id="1185" r:id="rId36"/>
    <p:sldId id="1190" r:id="rId37"/>
    <p:sldId id="1175" r:id="rId38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FF"/>
    <a:srgbClr val="FF0000"/>
    <a:srgbClr val="BCFFBC"/>
    <a:srgbClr val="2A40E2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80" autoAdjust="0"/>
    <p:restoredTop sz="95005" autoAdjust="0"/>
  </p:normalViewPr>
  <p:slideViewPr>
    <p:cSldViewPr>
      <p:cViewPr varScale="1">
        <p:scale>
          <a:sx n="88" d="100"/>
          <a:sy n="88" d="100"/>
        </p:scale>
        <p:origin x="34" y="3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5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77497" y="6956426"/>
            <a:ext cx="847805" cy="28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4" rIns="92268" bIns="46974">
            <a:spAutoFit/>
          </a:bodyPr>
          <a:lstStyle/>
          <a:p>
            <a:pPr algn="ctr" defTabSz="917108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08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62595" y="6956426"/>
            <a:ext cx="877605" cy="28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4" rIns="92268" bIns="46974">
            <a:spAutoFit/>
          </a:bodyPr>
          <a:lstStyle/>
          <a:p>
            <a:pPr algn="ctr" defTabSz="917108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08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6" y="3475042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4" rIns="95622" bIns="46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0559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ko-KR">
                <a:ea typeface="Gulim" panose="020B0600000101010101" pitchFamily="34" charset="-127"/>
              </a:rPr>
              <a:t>Emergency crash of operating system called “</a:t>
            </a:r>
            <a:r>
              <a:rPr lang="en-US" altLang="ko-KR">
                <a:latin typeface="Courier New" panose="02070309020205020404" pitchFamily="49" charset="0"/>
                <a:ea typeface="Gulim" panose="020B0600000101010101" pitchFamily="34" charset="-127"/>
              </a:rPr>
              <a:t>panic()</a:t>
            </a:r>
            <a:r>
              <a:rPr lang="en-US" altLang="ko-KR">
                <a:ea typeface="Gulim" panose="020B0600000101010101" pitchFamily="34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860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OS’s have almost human characteristics – unpredictable, hard to understand, …</a:t>
            </a:r>
          </a:p>
          <a:p>
            <a:r>
              <a:rPr lang="en-US" altLang="ko-KR" smtClean="0">
                <a:ea typeface="Gulim" panose="020B0600000101010101" pitchFamily="34" charset="-127"/>
              </a:rPr>
              <a:t>Different things share the same CPU – one thread, then another</a:t>
            </a:r>
          </a:p>
          <a:p>
            <a:r>
              <a:rPr lang="en-US" altLang="ko-KR" smtClean="0">
                <a:ea typeface="Gulim" panose="020B0600000101010101" pitchFamily="34" charset="-127"/>
              </a:rPr>
              <a:t>Similar to schizophrenia, like the movie Sybil, one body shared by several people, say we start with Dave Patterson</a:t>
            </a:r>
          </a:p>
          <a:p>
            <a:r>
              <a:rPr lang="en-US" altLang="ko-KR" smtClean="0">
                <a:ea typeface="Gulim" panose="020B0600000101010101" pitchFamily="34" charset="-127"/>
              </a:rPr>
              <a:t>Threads are like the personalities of the CPU. First one thread/personality uses the CPU, then another,…</a:t>
            </a:r>
          </a:p>
        </p:txBody>
      </p:sp>
    </p:spTree>
    <p:extLst>
      <p:ext uri="{BB962C8B-B14F-4D97-AF65-F5344CB8AC3E}">
        <p14:creationId xmlns:p14="http://schemas.microsoft.com/office/powerpoint/2010/main" val="2730123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Yield is for really nice people – Ever see two people at the supermarket checkout line? You first, no you first, …</a:t>
            </a:r>
          </a:p>
        </p:txBody>
      </p:sp>
    </p:spTree>
    <p:extLst>
      <p:ext uri="{BB962C8B-B14F-4D97-AF65-F5344CB8AC3E}">
        <p14:creationId xmlns:p14="http://schemas.microsoft.com/office/powerpoint/2010/main" val="96191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7096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1113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6770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832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3191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Patterson’s a nice guy, so he gives up the body after using it for awhile and let’s John </a:t>
            </a:r>
            <a:r>
              <a:rPr lang="en-US" altLang="ko-KR" dirty="0" err="1" smtClean="0">
                <a:ea typeface="Gulim" panose="020B0600000101010101" pitchFamily="34" charset="-127"/>
              </a:rPr>
              <a:t>Kubitowicz</a:t>
            </a:r>
            <a:r>
              <a:rPr lang="en-US" altLang="ko-KR" dirty="0" smtClean="0">
                <a:ea typeface="Gulim" panose="020B0600000101010101" pitchFamily="34" charset="-127"/>
              </a:rPr>
              <a:t> have it.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But </a:t>
            </a:r>
            <a:r>
              <a:rPr lang="en-US" altLang="ko-KR" dirty="0" err="1" smtClean="0">
                <a:ea typeface="Gulim" panose="020B0600000101010101" pitchFamily="34" charset="-127"/>
              </a:rPr>
              <a:t>Kubi’s</a:t>
            </a:r>
            <a:r>
              <a:rPr lang="en-US" altLang="ko-KR" dirty="0" smtClean="0">
                <a:ea typeface="Gulim" panose="020B0600000101010101" pitchFamily="34" charset="-127"/>
              </a:rPr>
              <a:t> not so nice, so he won’t give up control…</a:t>
            </a:r>
          </a:p>
          <a:p>
            <a:endParaRPr lang="en-US" altLang="ko-KR" dirty="0" smtClean="0"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If you want to wake up for a final, you set your clock, or ask your roommate to pour water over your head – OS does the same</a:t>
            </a:r>
          </a:p>
        </p:txBody>
      </p:sp>
    </p:spTree>
    <p:extLst>
      <p:ext uri="{BB962C8B-B14F-4D97-AF65-F5344CB8AC3E}">
        <p14:creationId xmlns:p14="http://schemas.microsoft.com/office/powerpoint/2010/main" val="2376788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3236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327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0018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666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38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61029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739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24350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32992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63616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2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47541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1055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837311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839878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X could be (13, 5, 3)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71733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46552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269338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23253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467260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37425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4296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51555" y="6551613"/>
            <a:ext cx="888045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7.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88034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2/6/2024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7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200" dirty="0" smtClean="0"/>
              <a:t>Synchronization </a:t>
            </a:r>
            <a:r>
              <a:rPr lang="en-US" sz="3200" dirty="0" smtClean="0"/>
              <a:t>1: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Concurrency, Mutual </a:t>
            </a:r>
            <a:r>
              <a:rPr lang="en-US" sz="3200" dirty="0" smtClean="0"/>
              <a:t>Exclusion</a:t>
            </a:r>
            <a:r>
              <a:rPr lang="en-US" sz="3200" dirty="0" smtClean="0"/>
              <a:t>, and Atomic </a:t>
            </a:r>
            <a:r>
              <a:rPr lang="en-US" sz="3200" dirty="0" smtClean="0"/>
              <a:t>Operations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February </a:t>
            </a:r>
            <a:r>
              <a:rPr lang="en-US" altLang="en-US" dirty="0" smtClean="0">
                <a:ea typeface="Gill Sans" charset="0"/>
              </a:rPr>
              <a:t>6</a:t>
            </a:r>
            <a:r>
              <a:rPr lang="en-US" altLang="en-US" baseline="30000" dirty="0" smtClean="0">
                <a:ea typeface="Gill Sans" charset="0"/>
              </a:rPr>
              <a:t>t</a:t>
            </a:r>
            <a:r>
              <a:rPr lang="en-US" altLang="en-US" baseline="30000" dirty="0" smtClean="0">
                <a:ea typeface="Gill Sans" charset="0"/>
              </a:rPr>
              <a:t>h</a:t>
            </a:r>
            <a:r>
              <a:rPr lang="en-US" altLang="en-US" dirty="0" smtClean="0">
                <a:ea typeface="Gill Sans" charset="0"/>
              </a:rPr>
              <a:t>, </a:t>
            </a:r>
            <a:r>
              <a:rPr lang="en-US" altLang="en-US" dirty="0" smtClean="0">
                <a:ea typeface="Gill Sans" charset="0"/>
              </a:rPr>
              <a:t>2023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Prof. </a:t>
            </a:r>
            <a:r>
              <a:rPr lang="en-US" altLang="en-US" dirty="0" smtClean="0">
                <a:ea typeface="Gill Sans" charset="0"/>
              </a:rPr>
              <a:t>John </a:t>
            </a:r>
            <a:r>
              <a:rPr lang="en-US" altLang="en-US" dirty="0" err="1" smtClean="0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>
                <a:ea typeface="Gill Sans" charset="0"/>
              </a:rPr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Recall: Use of Threads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4988" y="711200"/>
            <a:ext cx="8710612" cy="4851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Version of program with Threads (loose syntax):</a:t>
            </a:r>
            <a:br>
              <a:rPr lang="en-US" altLang="ko-KR" dirty="0" smtClean="0">
                <a:ea typeface="Gulim" panose="020B0600000101010101" pitchFamily="34" charset="-127"/>
              </a:rPr>
            </a:b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Gulim" panose="020B0600000101010101" pitchFamily="34" charset="-127"/>
              </a:rPr>
              <a:t>	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ThreadFork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ComputePI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, “pi.txt” 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ThreadFork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</a:t>
            </a:r>
            <a:r>
              <a:rPr lang="en-US" altLang="ko-KR" sz="22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PrintClassList</a:t>
            </a: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, “classlist.txt”));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2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ko-KR" sz="2200" dirty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What does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ThreadFork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 smtClean="0">
                <a:ea typeface="Gulim" panose="020B0600000101010101" pitchFamily="34" charset="-127"/>
              </a:rPr>
              <a:t> do?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Start independent thread running given procedure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What is the behavior here?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Now, you would actually see the class list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This </a:t>
            </a:r>
            <a:r>
              <a:rPr lang="en-US" altLang="ko-KR" i="1" dirty="0" smtClean="0">
                <a:ea typeface="Gulim" panose="020B0600000101010101" pitchFamily="34" charset="-127"/>
              </a:rPr>
              <a:t>should</a:t>
            </a:r>
            <a:r>
              <a:rPr lang="en-US" altLang="ko-KR" dirty="0" smtClean="0">
                <a:ea typeface="Gulim" panose="020B0600000101010101" pitchFamily="34" charset="-127"/>
              </a:rPr>
              <a:t> behave as if there are two separate CPUs</a:t>
            </a:r>
          </a:p>
          <a:p>
            <a:pPr lvl="1">
              <a:lnSpc>
                <a:spcPct val="80000"/>
              </a:lnSpc>
            </a:pP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ko-KR" altLang="en-US" dirty="0" smtClean="0">
              <a:ea typeface="Gulim" panose="020B0600000101010101" pitchFamily="34" charset="-127"/>
            </a:endParaRPr>
          </a:p>
        </p:txBody>
      </p:sp>
      <p:grpSp>
        <p:nvGrpSpPr>
          <p:cNvPr id="355343" name="Group 15"/>
          <p:cNvGrpSpPr>
            <a:grpSpLocks/>
          </p:cNvGrpSpPr>
          <p:nvPr/>
        </p:nvGrpSpPr>
        <p:grpSpPr bwMode="auto">
          <a:xfrm>
            <a:off x="2514600" y="5257802"/>
            <a:ext cx="5481638" cy="1133476"/>
            <a:chOff x="576" y="3360"/>
            <a:chExt cx="3453" cy="714"/>
          </a:xfrm>
        </p:grpSpPr>
        <p:sp>
          <p:nvSpPr>
            <p:cNvPr id="12293" name="Rectangle 6"/>
            <p:cNvSpPr>
              <a:spLocks noChangeArrowheads="1"/>
            </p:cNvSpPr>
            <p:nvPr/>
          </p:nvSpPr>
          <p:spPr bwMode="auto">
            <a:xfrm>
              <a:off x="576" y="3360"/>
              <a:ext cx="514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2294" name="Rectangle 7"/>
            <p:cNvSpPr>
              <a:spLocks noChangeArrowheads="1"/>
            </p:cNvSpPr>
            <p:nvPr/>
          </p:nvSpPr>
          <p:spPr bwMode="auto">
            <a:xfrm>
              <a:off x="1090" y="3360"/>
              <a:ext cx="757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CPU2</a:t>
              </a:r>
            </a:p>
          </p:txBody>
        </p:sp>
        <p:sp>
          <p:nvSpPr>
            <p:cNvPr id="12295" name="Rectangle 9"/>
            <p:cNvSpPr>
              <a:spLocks noChangeArrowheads="1"/>
            </p:cNvSpPr>
            <p:nvPr/>
          </p:nvSpPr>
          <p:spPr bwMode="auto">
            <a:xfrm>
              <a:off x="1824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2296" name="Rectangle 10"/>
            <p:cNvSpPr>
              <a:spLocks noChangeArrowheads="1"/>
            </p:cNvSpPr>
            <p:nvPr/>
          </p:nvSpPr>
          <p:spPr bwMode="auto">
            <a:xfrm>
              <a:off x="2526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CPU2</a:t>
              </a:r>
            </a:p>
          </p:txBody>
        </p:sp>
        <p:sp>
          <p:nvSpPr>
            <p:cNvPr id="12297" name="Text Box 11"/>
            <p:cNvSpPr txBox="1">
              <a:spLocks noChangeArrowheads="1"/>
            </p:cNvSpPr>
            <p:nvPr/>
          </p:nvSpPr>
          <p:spPr bwMode="auto">
            <a:xfrm>
              <a:off x="864" y="3744"/>
              <a:ext cx="67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>
                  <a:latin typeface="Gill Sans" charset="0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12298" name="Line 12"/>
            <p:cNvSpPr>
              <a:spLocks noChangeShapeType="1"/>
            </p:cNvSpPr>
            <p:nvPr/>
          </p:nvSpPr>
          <p:spPr bwMode="auto">
            <a:xfrm>
              <a:off x="1536" y="3936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299" name="Rectangle 13"/>
            <p:cNvSpPr>
              <a:spLocks noChangeArrowheads="1"/>
            </p:cNvSpPr>
            <p:nvPr/>
          </p:nvSpPr>
          <p:spPr bwMode="auto">
            <a:xfrm>
              <a:off x="2928" y="3360"/>
              <a:ext cx="696" cy="384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CPU1</a:t>
              </a:r>
            </a:p>
          </p:txBody>
        </p:sp>
        <p:sp>
          <p:nvSpPr>
            <p:cNvPr id="12300" name="Rectangle 14"/>
            <p:cNvSpPr>
              <a:spLocks noChangeArrowheads="1"/>
            </p:cNvSpPr>
            <p:nvPr/>
          </p:nvSpPr>
          <p:spPr bwMode="auto">
            <a:xfrm>
              <a:off x="3630" y="3360"/>
              <a:ext cx="399" cy="384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CPU2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619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Recall: the Dispatch Loop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11582400" cy="5105400"/>
          </a:xfrm>
        </p:spPr>
        <p:txBody>
          <a:bodyPr>
            <a:noAutofit/>
          </a:bodyPr>
          <a:lstStyle/>
          <a:p>
            <a:r>
              <a:rPr lang="en-US" altLang="ko-KR" dirty="0" smtClean="0">
                <a:ea typeface="Gulim" panose="020B0600000101010101" pitchFamily="34" charset="-127"/>
              </a:rPr>
              <a:t>Conceptually, the scheduling loop of the operating system looks as follows:</a:t>
            </a:r>
            <a:br>
              <a:rPr lang="en-US" altLang="ko-KR" dirty="0" smtClean="0">
                <a:ea typeface="Gulim" panose="020B0600000101010101" pitchFamily="34" charset="-127"/>
              </a:rPr>
            </a:br>
            <a:endParaRPr lang="en-US" altLang="ko-KR" dirty="0" smtClean="0">
              <a:ea typeface="Gulim" panose="020B0600000101010101" pitchFamily="34" charset="-127"/>
            </a:endParaRP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Gulim" panose="020B0600000101010101" pitchFamily="34" charset="-127"/>
              </a:rPr>
              <a:t>		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Loop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RunThread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 </a:t>
            </a:r>
            <a:r>
              <a:rPr lang="en-US" altLang="ko-KR" sz="2000" dirty="0" smtClean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20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N</a:t>
            </a:r>
            <a:r>
              <a:rPr lang="en-US" altLang="ko-KR" sz="20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eeds </a:t>
            </a:r>
            <a:r>
              <a:rPr lang="en-US" altLang="ko-KR" sz="20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to </a:t>
            </a:r>
            <a:r>
              <a:rPr lang="en-US" altLang="ko-KR" sz="20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return to loop </a:t>
            </a:r>
            <a:r>
              <a:rPr lang="en-US" altLang="ko-KR" sz="20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every now and then! </a:t>
            </a:r>
            <a:endParaRPr lang="en-US" altLang="ko-KR" sz="2000" dirty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ChooseNextThread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SaveStateOfCPU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curTCB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LoadStateOfCPU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newTCB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	}</a:t>
            </a:r>
          </a:p>
          <a:p>
            <a:pPr>
              <a:buFontTx/>
              <a:buNone/>
            </a:pPr>
            <a:endParaRPr lang="en-US" altLang="ko-KR" sz="2000" dirty="0">
              <a:latin typeface="Courier New" panose="02070309020205020404" pitchFamily="49" charset="0"/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This is an </a:t>
            </a:r>
            <a:r>
              <a:rPr lang="en-US" altLang="ko-KR" i="1" dirty="0" smtClean="0">
                <a:ea typeface="Gulim" panose="020B0600000101010101" pitchFamily="34" charset="-127"/>
              </a:rPr>
              <a:t>infinite</a:t>
            </a:r>
            <a:r>
              <a:rPr lang="en-US" altLang="ko-KR" dirty="0" smtClean="0">
                <a:ea typeface="Gulim" panose="020B0600000101010101" pitchFamily="34" charset="-127"/>
              </a:rPr>
              <a:t> loop</a:t>
            </a:r>
          </a:p>
          <a:p>
            <a:pPr lvl="1"/>
            <a:r>
              <a:rPr lang="en-US" altLang="ko-KR" sz="2400" dirty="0">
                <a:ea typeface="Gulim" panose="020B0600000101010101" pitchFamily="34" charset="-127"/>
              </a:rPr>
              <a:t>One could argue that this is all that the OS does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Should we ever exit this loop???</a:t>
            </a:r>
          </a:p>
          <a:p>
            <a:pPr lvl="1"/>
            <a:r>
              <a:rPr lang="en-US" altLang="ko-KR" sz="2400" dirty="0">
                <a:ea typeface="Gulim" panose="020B0600000101010101" pitchFamily="34" charset="-127"/>
              </a:rPr>
              <a:t>When would that be?</a:t>
            </a:r>
          </a:p>
        </p:txBody>
      </p:sp>
    </p:spTree>
    <p:extLst>
      <p:ext uri="{BB962C8B-B14F-4D97-AF65-F5344CB8AC3E}">
        <p14:creationId xmlns:p14="http://schemas.microsoft.com/office/powerpoint/2010/main" val="3167254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Running a thread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914400"/>
            <a:ext cx="92964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ko-KR" dirty="0" smtClean="0">
                <a:ea typeface="Gulim" panose="020B0600000101010101" pitchFamily="34" charset="-127"/>
              </a:rPr>
              <a:t>Consider first portion:  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RunThread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endParaRPr lang="en-US" altLang="ko-KR" dirty="0" smtClean="0"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How do I run a thread?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Load its state (registers, PC, stack </a:t>
            </a:r>
            <a:r>
              <a:rPr lang="en-US" altLang="ko-KR" dirty="0" smtClean="0">
                <a:ea typeface="Gulim" panose="020B0600000101010101" pitchFamily="34" charset="-127"/>
              </a:rPr>
              <a:t>pointer) </a:t>
            </a:r>
            <a:r>
              <a:rPr lang="en-US" altLang="ko-KR" dirty="0" smtClean="0">
                <a:ea typeface="Gulim" panose="020B0600000101010101" pitchFamily="34" charset="-127"/>
              </a:rPr>
              <a:t>into CPU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Load environment (virtual memory space, </a:t>
            </a:r>
            <a:r>
              <a:rPr lang="en-US" altLang="ko-KR" dirty="0" err="1" smtClean="0">
                <a:ea typeface="Gulim" panose="020B0600000101010101" pitchFamily="34" charset="-127"/>
              </a:rPr>
              <a:t>etc</a:t>
            </a:r>
            <a:r>
              <a:rPr lang="en-US" altLang="ko-KR" dirty="0" smtClean="0">
                <a:ea typeface="Gulim" panose="020B0600000101010101" pitchFamily="34" charset="-127"/>
              </a:rPr>
              <a:t>)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Jump to the </a:t>
            </a:r>
            <a:r>
              <a:rPr lang="en-US" altLang="ko-KR" dirty="0" smtClean="0">
                <a:ea typeface="Gulim" panose="020B0600000101010101" pitchFamily="34" charset="-127"/>
              </a:rPr>
              <a:t>PC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</a:rPr>
              <a:t>Note: We give control of processor/core to user code!!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</a:rPr>
              <a:t>OS is </a:t>
            </a:r>
            <a:r>
              <a:rPr lang="en-US" altLang="ko-KR" i="1" dirty="0" smtClean="0">
                <a:solidFill>
                  <a:srgbClr val="FF0000"/>
                </a:solidFill>
                <a:ea typeface="Gulim" panose="020B0600000101010101" pitchFamily="34" charset="-127"/>
              </a:rPr>
              <a:t>not</a:t>
            </a:r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</a:rPr>
              <a:t> </a:t>
            </a:r>
            <a:r>
              <a:rPr lang="en-US" altLang="ko-KR" i="1" dirty="0" smtClean="0">
                <a:solidFill>
                  <a:srgbClr val="FF0000"/>
                </a:solidFill>
                <a:ea typeface="Gulim" panose="020B0600000101010101" pitchFamily="34" charset="-127"/>
              </a:rPr>
              <a:t>running</a:t>
            </a:r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</a:rPr>
              <a:t> because user code </a:t>
            </a:r>
            <a:r>
              <a:rPr lang="en-US" altLang="ko-KR" i="1" dirty="0" smtClean="0">
                <a:solidFill>
                  <a:srgbClr val="FF0000"/>
                </a:solidFill>
                <a:ea typeface="Gulim" panose="020B0600000101010101" pitchFamily="34" charset="-127"/>
              </a:rPr>
              <a:t>is running</a:t>
            </a:r>
          </a:p>
          <a:p>
            <a:pPr lvl="1"/>
            <a:endParaRPr lang="en-US" altLang="ko-KR" i="1" dirty="0" smtClean="0"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How does the </a:t>
            </a:r>
            <a:r>
              <a:rPr lang="en-US" altLang="ko-KR" dirty="0" smtClean="0">
                <a:ea typeface="Gulim" panose="020B0600000101010101" pitchFamily="34" charset="-127"/>
              </a:rPr>
              <a:t>OS </a:t>
            </a:r>
            <a:r>
              <a:rPr lang="en-US" altLang="ko-KR" dirty="0" smtClean="0">
                <a:ea typeface="Gulim" panose="020B0600000101010101" pitchFamily="34" charset="-127"/>
              </a:rPr>
              <a:t>get control back?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</a:rPr>
              <a:t>Internal events: </a:t>
            </a:r>
            <a:r>
              <a:rPr lang="en-US" altLang="ko-KR" dirty="0" smtClean="0">
                <a:ea typeface="Gulim" panose="020B0600000101010101" pitchFamily="34" charset="-127"/>
              </a:rPr>
              <a:t>thread returns control </a:t>
            </a:r>
            <a:r>
              <a:rPr lang="en-US" altLang="ko-KR" i="1" dirty="0" smtClean="0">
                <a:ea typeface="Gulim" panose="020B0600000101010101" pitchFamily="34" charset="-127"/>
              </a:rPr>
              <a:t>voluntarily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</a:rPr>
              <a:t>External events: </a:t>
            </a:r>
            <a:r>
              <a:rPr lang="en-US" altLang="ko-KR" dirty="0" smtClean="0">
                <a:ea typeface="Gulim" panose="020B0600000101010101" pitchFamily="34" charset="-127"/>
              </a:rPr>
              <a:t>thread gets </a:t>
            </a:r>
            <a:r>
              <a:rPr lang="en-US" altLang="ko-KR" i="1" dirty="0" smtClean="0">
                <a:ea typeface="Gulim" panose="020B0600000101010101" pitchFamily="34" charset="-127"/>
              </a:rPr>
              <a:t>preempted</a:t>
            </a:r>
            <a:endParaRPr lang="en-US" altLang="ko-KR" dirty="0" smtClean="0">
              <a:ea typeface="Gulim" panose="020B0600000101010101" pitchFamily="34" charset="-127"/>
            </a:endParaRPr>
          </a:p>
          <a:p>
            <a:pPr lvl="1">
              <a:buFontTx/>
              <a:buNone/>
            </a:pPr>
            <a:endParaRPr lang="en-US" altLang="ko-KR" dirty="0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1292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Internal Events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914400"/>
            <a:ext cx="8534400" cy="54102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Blocking on I/O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The act of requesting I/O implicitly yields the CPU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Waiting on a “signal” from other thread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Thread asks to wait and thus yields the CPU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Thread executes a 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yield()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Thread volunteers to give up CPU</a:t>
            </a:r>
          </a:p>
          <a:p>
            <a:pPr lvl="1"/>
            <a:endParaRPr lang="en-US" altLang="ko-KR" dirty="0" smtClean="0">
              <a:ea typeface="Gulim" panose="020B0600000101010101" pitchFamily="34" charset="-127"/>
            </a:endParaRPr>
          </a:p>
          <a:p>
            <a:pPr lvl="1"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Gulim" panose="020B0600000101010101" pitchFamily="34" charset="-127"/>
              </a:rPr>
              <a:t>	</a:t>
            </a:r>
            <a:r>
              <a:rPr lang="en-US" altLang="ko-KR" dirty="0" smtClean="0">
                <a:latin typeface="Courier New" panose="02070309020205020404" pitchFamily="49" charset="0"/>
                <a:ea typeface="Gulim" panose="020B0600000101010101" pitchFamily="34" charset="-127"/>
                <a:cs typeface="Courier New" panose="02070309020205020404" pitchFamily="49" charset="0"/>
              </a:rPr>
              <a:t>	</a:t>
            </a:r>
            <a:r>
              <a:rPr lang="en-US" altLang="ko-KR" dirty="0" err="1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computePI</a:t>
            </a: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() {</a:t>
            </a:r>
          </a:p>
          <a:p>
            <a:pPr lvl="1"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     while(TRUE) {</a:t>
            </a:r>
          </a:p>
          <a:p>
            <a:pPr lvl="1"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        </a:t>
            </a:r>
            <a:r>
              <a:rPr lang="en-US" altLang="ko-KR" dirty="0" err="1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ComputeNextDigit</a:t>
            </a: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();</a:t>
            </a:r>
          </a:p>
          <a:p>
            <a:pPr lvl="1"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        yield();</a:t>
            </a:r>
          </a:p>
          <a:p>
            <a:pPr lvl="1"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     }</a:t>
            </a:r>
          </a:p>
          <a:p>
            <a:pPr lvl="1"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881409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Stack for Yielding Thread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3900" y="3049588"/>
            <a:ext cx="8674100" cy="3505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How do we run a new thread?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dirty="0" smtClean="0">
                <a:ea typeface="Gulim" panose="020B0600000101010101" pitchFamily="34" charset="-127"/>
              </a:rPr>
              <a:t>		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run_new_thread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newThread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= 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PickNewThread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switch(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curThread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, 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newThread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ThreadHouseKeeping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(); /* Do any cleanup */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dirty="0" smtClean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}</a:t>
            </a:r>
          </a:p>
          <a:p>
            <a:pPr>
              <a:lnSpc>
                <a:spcPct val="80000"/>
              </a:lnSpc>
            </a:pPr>
            <a:r>
              <a:rPr lang="en-US" altLang="ko-KR" sz="2600" dirty="0">
                <a:ea typeface="Gulim" panose="020B0600000101010101" pitchFamily="34" charset="-127"/>
              </a:rPr>
              <a:t>How does dispatcher switch to a new thread?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Save anything next thread may trash: PC, </a:t>
            </a:r>
            <a:r>
              <a:rPr lang="en-US" altLang="ko-KR" dirty="0" err="1" smtClean="0">
                <a:ea typeface="Gulim" panose="020B0600000101010101" pitchFamily="34" charset="-127"/>
              </a:rPr>
              <a:t>regs</a:t>
            </a:r>
            <a:r>
              <a:rPr lang="en-US" altLang="ko-KR" dirty="0" smtClean="0">
                <a:ea typeface="Gulim" panose="020B0600000101010101" pitchFamily="34" charset="-127"/>
              </a:rPr>
              <a:t>, stack pointer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Gulim" panose="020B0600000101010101" pitchFamily="34" charset="-127"/>
              </a:rPr>
              <a:t>Maintain isolation for each thread</a:t>
            </a: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 flipV="1">
            <a:off x="5334000" y="1219200"/>
            <a:ext cx="1974850" cy="484188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yield</a:t>
            </a:r>
          </a:p>
        </p:txBody>
      </p:sp>
      <p:sp>
        <p:nvSpPr>
          <p:cNvPr id="21509" name="Rectangle 8"/>
          <p:cNvSpPr>
            <a:spLocks noChangeArrowheads="1"/>
          </p:cNvSpPr>
          <p:nvPr/>
        </p:nvSpPr>
        <p:spPr bwMode="auto">
          <a:xfrm flipV="1">
            <a:off x="5335588" y="762000"/>
            <a:ext cx="1974850" cy="484188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ComputePI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21510" name="Group 15"/>
          <p:cNvGrpSpPr>
            <a:grpSpLocks/>
          </p:cNvGrpSpPr>
          <p:nvPr/>
        </p:nvGrpSpPr>
        <p:grpSpPr bwMode="auto">
          <a:xfrm>
            <a:off x="7542213" y="1066218"/>
            <a:ext cx="369874" cy="1661108"/>
            <a:chOff x="4606" y="816"/>
            <a:chExt cx="234" cy="1152"/>
          </a:xfrm>
        </p:grpSpPr>
        <p:sp>
          <p:nvSpPr>
            <p:cNvPr id="21517" name="Text Box 11"/>
            <p:cNvSpPr txBox="1">
              <a:spLocks noChangeArrowheads="1"/>
            </p:cNvSpPr>
            <p:nvPr/>
          </p:nvSpPr>
          <p:spPr bwMode="auto">
            <a:xfrm rot="5400000">
              <a:off x="4196" y="1273"/>
              <a:ext cx="1053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Stack growth</a:t>
              </a:r>
            </a:p>
          </p:txBody>
        </p:sp>
        <p:sp>
          <p:nvSpPr>
            <p:cNvPr id="21518" name="Line 10"/>
            <p:cNvSpPr>
              <a:spLocks noChangeShapeType="1"/>
            </p:cNvSpPr>
            <p:nvPr/>
          </p:nvSpPr>
          <p:spPr bwMode="auto">
            <a:xfrm>
              <a:off x="4608" y="816"/>
              <a:ext cx="0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urier New"/>
                <a:cs typeface="Courier New"/>
              </a:endParaRPr>
            </a:p>
          </p:txBody>
        </p:sp>
      </p:grpSp>
      <p:sp>
        <p:nvSpPr>
          <p:cNvPr id="21512" name="Rectangle 5"/>
          <p:cNvSpPr>
            <a:spLocks noChangeArrowheads="1"/>
          </p:cNvSpPr>
          <p:nvPr/>
        </p:nvSpPr>
        <p:spPr bwMode="auto">
          <a:xfrm flipV="1">
            <a:off x="5329237" y="2196308"/>
            <a:ext cx="1974853" cy="346003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run_new_thread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433505" y="1435101"/>
            <a:ext cx="3870585" cy="761206"/>
            <a:chOff x="3433505" y="1435101"/>
            <a:chExt cx="3870585" cy="761206"/>
          </a:xfrm>
        </p:grpSpPr>
        <p:sp>
          <p:nvSpPr>
            <p:cNvPr id="21513" name="Rectangle 6"/>
            <p:cNvSpPr>
              <a:spLocks noChangeArrowheads="1"/>
            </p:cNvSpPr>
            <p:nvPr/>
          </p:nvSpPr>
          <p:spPr bwMode="auto">
            <a:xfrm flipV="1">
              <a:off x="5329237" y="1711903"/>
              <a:ext cx="1974853" cy="484404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dirty="0" err="1">
                  <a:latin typeface="Consolas" charset="0"/>
                  <a:ea typeface="Consolas" charset="0"/>
                  <a:cs typeface="Consolas" charset="0"/>
                </a:rPr>
                <a:t>kernel_yield</a:t>
              </a:r>
              <a:endParaRPr lang="en-US" altLang="ko-KR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1514" name="Arc 13"/>
            <p:cNvSpPr>
              <a:spLocks/>
            </p:cNvSpPr>
            <p:nvPr/>
          </p:nvSpPr>
          <p:spPr bwMode="auto">
            <a:xfrm flipH="1">
              <a:off x="4873502" y="1435101"/>
              <a:ext cx="455735" cy="553605"/>
            </a:xfrm>
            <a:custGeom>
              <a:avLst/>
              <a:gdLst>
                <a:gd name="T0" fmla="*/ 0 w 21600"/>
                <a:gd name="T1" fmla="*/ 0 h 43068"/>
                <a:gd name="T2" fmla="*/ 0 w 21600"/>
                <a:gd name="T3" fmla="*/ 3 h 43068"/>
                <a:gd name="T4" fmla="*/ 0 w 21600"/>
                <a:gd name="T5" fmla="*/ 2 h 430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43068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607"/>
                    <a:pt x="13322" y="41853"/>
                    <a:pt x="2383" y="43068"/>
                  </a:cubicBezTo>
                </a:path>
                <a:path w="21600" h="43068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607"/>
                    <a:pt x="13322" y="41853"/>
                    <a:pt x="2383" y="43068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1515" name="Text Box 14"/>
            <p:cNvSpPr txBox="1">
              <a:spLocks noChangeArrowheads="1"/>
            </p:cNvSpPr>
            <p:nvPr/>
          </p:nvSpPr>
          <p:spPr bwMode="auto">
            <a:xfrm>
              <a:off x="3433505" y="1573502"/>
              <a:ext cx="1303909" cy="3690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Trap to OS</a:t>
              </a:r>
            </a:p>
          </p:txBody>
        </p:sp>
      </p:grpSp>
      <p:sp>
        <p:nvSpPr>
          <p:cNvPr id="21516" name="Rectangle 19"/>
          <p:cNvSpPr>
            <a:spLocks noChangeArrowheads="1"/>
          </p:cNvSpPr>
          <p:nvPr/>
        </p:nvSpPr>
        <p:spPr bwMode="auto">
          <a:xfrm>
            <a:off x="5329237" y="2542310"/>
            <a:ext cx="1974853" cy="415204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switch</a:t>
            </a:r>
          </a:p>
        </p:txBody>
      </p:sp>
      <p:grpSp>
        <p:nvGrpSpPr>
          <p:cNvPr id="18" name="Group 17"/>
          <p:cNvGrpSpPr/>
          <p:nvPr/>
        </p:nvGrpSpPr>
        <p:grpSpPr>
          <a:xfrm flipH="1">
            <a:off x="1671638" y="762000"/>
            <a:ext cx="3586162" cy="582902"/>
            <a:chOff x="7310438" y="712498"/>
            <a:chExt cx="3586162" cy="582902"/>
          </a:xfrm>
        </p:grpSpPr>
        <p:sp>
          <p:nvSpPr>
            <p:cNvPr id="3" name="Rectangle 2"/>
            <p:cNvSpPr/>
            <p:nvPr/>
          </p:nvSpPr>
          <p:spPr bwMode="auto">
            <a:xfrm>
              <a:off x="8534400" y="712498"/>
              <a:ext cx="2362200" cy="582902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rPr>
                <a:t>User-Level Stack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cxnSp>
          <p:nvCxnSpPr>
            <p:cNvPr id="5" name="Straight Arrow Connector 4"/>
            <p:cNvCxnSpPr>
              <a:stCxn id="3" idx="1"/>
              <a:endCxn id="21509" idx="3"/>
            </p:cNvCxnSpPr>
            <p:nvPr/>
          </p:nvCxnSpPr>
          <p:spPr bwMode="auto">
            <a:xfrm flipH="1">
              <a:off x="7310438" y="1003949"/>
              <a:ext cx="1223962" cy="145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oup 18"/>
          <p:cNvGrpSpPr/>
          <p:nvPr/>
        </p:nvGrpSpPr>
        <p:grpSpPr>
          <a:xfrm flipH="1">
            <a:off x="1665290" y="2084098"/>
            <a:ext cx="3592510" cy="582902"/>
            <a:chOff x="7304090" y="2465098"/>
            <a:chExt cx="3592510" cy="582902"/>
          </a:xfrm>
        </p:grpSpPr>
        <p:sp>
          <p:nvSpPr>
            <p:cNvPr id="17" name="Rectangle 16"/>
            <p:cNvSpPr/>
            <p:nvPr/>
          </p:nvSpPr>
          <p:spPr bwMode="auto">
            <a:xfrm>
              <a:off x="8536206" y="2465098"/>
              <a:ext cx="2360394" cy="582902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/>
                </a:rPr>
                <a:t>Kernel-Level Stack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cxnSp>
          <p:nvCxnSpPr>
            <p:cNvPr id="22" name="Straight Arrow Connector 21"/>
            <p:cNvCxnSpPr>
              <a:stCxn id="17" idx="1"/>
            </p:cNvCxnSpPr>
            <p:nvPr/>
          </p:nvCxnSpPr>
          <p:spPr bwMode="auto">
            <a:xfrm flipH="1" flipV="1">
              <a:off x="7304090" y="2514600"/>
              <a:ext cx="1232116" cy="241949"/>
            </a:xfrm>
            <a:prstGeom prst="straightConnector1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247147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uiExpand="1" build="p"/>
      <p:bldP spid="21508" grpId="0" animBg="1"/>
      <p:bldP spid="21512" grpId="0" animBg="1"/>
      <p:bldP spid="215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>
            <a:extLst>
              <a:ext uri="{FF2B5EF4-FFF2-40B4-BE49-F238E27FC236}">
                <a16:creationId xmlns:a16="http://schemas.microsoft.com/office/drawing/2014/main" id="{68D1C425-8AE5-614A-9EFB-68101E25797B}"/>
              </a:ext>
            </a:extLst>
          </p:cNvPr>
          <p:cNvSpPr txBox="1">
            <a:spLocks noChangeArrowheads="1"/>
          </p:cNvSpPr>
          <p:nvPr/>
        </p:nvSpPr>
        <p:spPr>
          <a:xfrm>
            <a:off x="6782593" y="5410200"/>
            <a:ext cx="3429000" cy="914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Tx/>
              <a:buNone/>
            </a:pPr>
            <a:r>
              <a:rPr lang="en-US" altLang="ko-KR" b="0" dirty="0">
                <a:latin typeface="Gill Sans Light"/>
                <a:ea typeface="Consolas" charset="0"/>
                <a:cs typeface="Consolas" panose="020B0609020204030204" pitchFamily="49" charset="0"/>
              </a:rPr>
              <a:t>Thread S's switch </a:t>
            </a:r>
            <a:endParaRPr lang="en-US" altLang="ko-KR" b="0" dirty="0" smtClean="0">
              <a:latin typeface="Gill Sans Light"/>
              <a:ea typeface="Consolas" charset="0"/>
              <a:cs typeface="Consolas" panose="020B0609020204030204" pitchFamily="49" charset="0"/>
            </a:endParaRPr>
          </a:p>
          <a:p>
            <a:pPr indent="0">
              <a:buFontTx/>
              <a:buNone/>
            </a:pPr>
            <a:r>
              <a:rPr lang="en-US" altLang="ko-KR" b="0" dirty="0" smtClean="0">
                <a:latin typeface="Gill Sans Light"/>
                <a:ea typeface="Consolas" charset="0"/>
                <a:cs typeface="Consolas" panose="020B0609020204030204" pitchFamily="49" charset="0"/>
              </a:rPr>
              <a:t>returns to Thread T</a:t>
            </a:r>
            <a:endParaRPr lang="en-US" altLang="ko-KR" b="0" dirty="0">
              <a:latin typeface="Gill Sans Light"/>
              <a:ea typeface="Consolas" charset="0"/>
              <a:cs typeface="Consolas" panose="020B0609020204030204" pitchFamily="49" charset="0"/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68D1C425-8AE5-614A-9EFB-68101E25797B}"/>
              </a:ext>
            </a:extLst>
          </p:cNvPr>
          <p:cNvSpPr txBox="1">
            <a:spLocks noChangeArrowheads="1"/>
          </p:cNvSpPr>
          <p:nvPr/>
        </p:nvSpPr>
        <p:spPr>
          <a:xfrm>
            <a:off x="6782593" y="5410200"/>
            <a:ext cx="3429000" cy="914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Tx/>
              <a:buNone/>
            </a:pPr>
            <a:r>
              <a:rPr lang="en-US" altLang="ko-KR" b="0" dirty="0">
                <a:latin typeface="Gill Sans Light"/>
                <a:ea typeface="Consolas" charset="0"/>
                <a:cs typeface="Consolas" panose="020B0609020204030204" pitchFamily="49" charset="0"/>
              </a:rPr>
              <a:t>Thread </a:t>
            </a:r>
            <a:r>
              <a:rPr lang="en-US" altLang="ko-KR" b="0" dirty="0" smtClean="0">
                <a:latin typeface="Gill Sans Light"/>
                <a:ea typeface="Consolas" charset="0"/>
                <a:cs typeface="Consolas" panose="020B0609020204030204" pitchFamily="49" charset="0"/>
              </a:rPr>
              <a:t>T's </a:t>
            </a:r>
            <a:r>
              <a:rPr lang="en-US" altLang="ko-KR" b="0" dirty="0">
                <a:latin typeface="Gill Sans Light"/>
                <a:ea typeface="Consolas" charset="0"/>
                <a:cs typeface="Consolas" panose="020B0609020204030204" pitchFamily="49" charset="0"/>
              </a:rPr>
              <a:t>switch </a:t>
            </a:r>
            <a:endParaRPr lang="en-US" altLang="ko-KR" b="0" dirty="0" smtClean="0">
              <a:latin typeface="Gill Sans Light"/>
              <a:ea typeface="Consolas" charset="0"/>
              <a:cs typeface="Consolas" panose="020B0609020204030204" pitchFamily="49" charset="0"/>
            </a:endParaRPr>
          </a:p>
          <a:p>
            <a:pPr indent="0">
              <a:buFontTx/>
              <a:buNone/>
            </a:pPr>
            <a:r>
              <a:rPr lang="en-US" altLang="ko-KR" b="0" dirty="0" smtClean="0">
                <a:latin typeface="Gill Sans Light"/>
                <a:ea typeface="Consolas" charset="0"/>
                <a:cs typeface="Consolas" panose="020B0609020204030204" pitchFamily="49" charset="0"/>
              </a:rPr>
              <a:t>returns to Thread S</a:t>
            </a:r>
            <a:endParaRPr lang="en-US" altLang="ko-KR" b="0" dirty="0">
              <a:latin typeface="Gill Sans Light"/>
              <a:ea typeface="Consolas" charset="0"/>
              <a:cs typeface="Consolas" panose="020B0609020204030204" pitchFamily="49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533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Stacks for Yield with Multiple Threads</a:t>
            </a:r>
            <a:endParaRPr lang="en-US" altLang="ko-KR" dirty="0" smtClean="0">
              <a:ea typeface="Gulim" panose="020B0600000101010101" pitchFamily="34" charset="-127"/>
            </a:endParaRP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2466" y="914400"/>
            <a:ext cx="4572000" cy="5486400"/>
          </a:xfrm>
        </p:spPr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Consider the following code blocks:</a:t>
            </a:r>
          </a:p>
          <a:p>
            <a:pPr>
              <a:buFontTx/>
              <a:buNone/>
            </a:pPr>
            <a:r>
              <a:rPr lang="en-US" altLang="ko-KR" dirty="0" smtClean="0">
                <a:ea typeface="Gulim" panose="020B0600000101010101" pitchFamily="34" charset="-127"/>
              </a:rPr>
              <a:t>	    </a:t>
            </a:r>
            <a:r>
              <a:rPr lang="en-US" altLang="ko-KR" dirty="0" smtClean="0">
                <a:latin typeface="Courier New" panose="02070309020205020404" pitchFamily="49" charset="0"/>
                <a:ea typeface="Gulim" panose="020B0600000101010101" pitchFamily="34" charset="-127"/>
                <a:cs typeface="Courier New" panose="02070309020205020404" pitchFamily="49" charset="0"/>
              </a:rPr>
              <a:t>	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proc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A() {	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B();		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}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proc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B()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while(TRUE)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   yield();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   }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}</a:t>
            </a:r>
          </a:p>
          <a:p>
            <a:r>
              <a:rPr lang="en-US" altLang="ko-KR" dirty="0" smtClean="0">
                <a:ea typeface="Gulim" panose="020B0600000101010101" pitchFamily="34" charset="-127"/>
              </a:rPr>
              <a:t>Suppose we have 2 threads: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Threads S and </a:t>
            </a:r>
            <a:r>
              <a:rPr lang="en-US" altLang="ko-KR" dirty="0" smtClean="0">
                <a:ea typeface="Gulim" panose="020B0600000101010101" pitchFamily="34" charset="-127"/>
              </a:rPr>
              <a:t>T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Assume that both have been running for a while</a:t>
            </a:r>
            <a:endParaRPr lang="en-US" altLang="ko-KR" dirty="0" smtClean="0">
              <a:ea typeface="Gulim" panose="020B0600000101010101" pitchFamily="34" charset="-127"/>
            </a:endParaRPr>
          </a:p>
        </p:txBody>
      </p:sp>
      <p:sp>
        <p:nvSpPr>
          <p:cNvPr id="366606" name="AutoShape 14"/>
          <p:cNvSpPr>
            <a:spLocks noChangeArrowheads="1"/>
          </p:cNvSpPr>
          <p:nvPr/>
        </p:nvSpPr>
        <p:spPr bwMode="auto">
          <a:xfrm>
            <a:off x="7772400" y="4648200"/>
            <a:ext cx="1828800" cy="533400"/>
          </a:xfrm>
          <a:prstGeom prst="curvedUpArrow">
            <a:avLst>
              <a:gd name="adj1" fmla="val 68571"/>
              <a:gd name="adj2" fmla="val 137143"/>
              <a:gd name="adj3" fmla="val 33333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endParaRPr lang="en-US" altLang="en-US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849939" y="1104900"/>
            <a:ext cx="2532063" cy="2400300"/>
            <a:chOff x="5392739" y="1562100"/>
            <a:chExt cx="2532063" cy="2400300"/>
          </a:xfrm>
        </p:grpSpPr>
        <p:sp>
          <p:nvSpPr>
            <p:cNvPr id="22541" name="Text Box 21"/>
            <p:cNvSpPr txBox="1">
              <a:spLocks noChangeArrowheads="1"/>
            </p:cNvSpPr>
            <p:nvPr/>
          </p:nvSpPr>
          <p:spPr bwMode="auto">
            <a:xfrm>
              <a:off x="6399214" y="1562100"/>
              <a:ext cx="1133475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Thread S</a:t>
              </a:r>
            </a:p>
          </p:txBody>
        </p:sp>
        <p:grpSp>
          <p:nvGrpSpPr>
            <p:cNvPr id="22542" name="Group 15"/>
            <p:cNvGrpSpPr>
              <a:grpSpLocks/>
            </p:cNvGrpSpPr>
            <p:nvPr/>
          </p:nvGrpSpPr>
          <p:grpSpPr bwMode="auto">
            <a:xfrm flipH="1">
              <a:off x="5392739" y="2133600"/>
              <a:ext cx="400050" cy="1828800"/>
              <a:chOff x="4598" y="816"/>
              <a:chExt cx="252" cy="1152"/>
            </a:xfrm>
          </p:grpSpPr>
          <p:sp>
            <p:nvSpPr>
              <p:cNvPr id="22548" name="Text Box 16"/>
              <p:cNvSpPr txBox="1">
                <a:spLocks noChangeArrowheads="1"/>
              </p:cNvSpPr>
              <p:nvPr/>
            </p:nvSpPr>
            <p:spPr bwMode="auto">
              <a:xfrm rot="5400000">
                <a:off x="4157" y="1262"/>
                <a:ext cx="11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2000" dirty="0">
                    <a:latin typeface="Consolas" charset="0"/>
                    <a:ea typeface="Consolas" charset="0"/>
                    <a:cs typeface="Consolas" charset="0"/>
                  </a:rPr>
                  <a:t>Stack </a:t>
                </a:r>
                <a:r>
                  <a:rPr lang="en-US" altLang="ko-KR" sz="2000" b="0" dirty="0">
                    <a:latin typeface="Gill Sans" charset="0"/>
                    <a:ea typeface="Gill Sans" charset="0"/>
                    <a:cs typeface="Gill Sans" charset="0"/>
                  </a:rPr>
                  <a:t>growth</a:t>
                </a:r>
              </a:p>
            </p:txBody>
          </p:sp>
          <p:sp>
            <p:nvSpPr>
              <p:cNvPr id="22549" name="Line 17"/>
              <p:cNvSpPr>
                <a:spLocks noChangeShapeType="1"/>
              </p:cNvSpPr>
              <p:nvPr/>
            </p:nvSpPr>
            <p:spPr bwMode="auto">
              <a:xfrm>
                <a:off x="4608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</p:grpSp>
        <p:sp>
          <p:nvSpPr>
            <p:cNvPr id="22543" name="Rectangle 4"/>
            <p:cNvSpPr>
              <a:spLocks noChangeArrowheads="1"/>
            </p:cNvSpPr>
            <p:nvPr/>
          </p:nvSpPr>
          <p:spPr bwMode="auto">
            <a:xfrm>
              <a:off x="5943602" y="1905000"/>
              <a:ext cx="1981200" cy="6096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>
                  <a:latin typeface="Consolas" charset="0"/>
                  <a:ea typeface="Consolas" charset="0"/>
                  <a:cs typeface="Consolas" charset="0"/>
                </a:rPr>
                <a:t>A</a:t>
              </a:r>
            </a:p>
          </p:txBody>
        </p:sp>
        <p:sp>
          <p:nvSpPr>
            <p:cNvPr id="22544" name="Rectangle 5"/>
            <p:cNvSpPr>
              <a:spLocks noChangeArrowheads="1"/>
            </p:cNvSpPr>
            <p:nvPr/>
          </p:nvSpPr>
          <p:spPr bwMode="auto">
            <a:xfrm>
              <a:off x="5943602" y="2514600"/>
              <a:ext cx="1981200" cy="5334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>
                  <a:latin typeface="Consolas" charset="0"/>
                  <a:ea typeface="Consolas" charset="0"/>
                  <a:cs typeface="Consolas" charset="0"/>
                </a:rPr>
                <a:t>B(while)</a:t>
              </a:r>
            </a:p>
          </p:txBody>
        </p:sp>
      </p:grpSp>
      <p:sp>
        <p:nvSpPr>
          <p:cNvPr id="22545" name="Rectangle 6"/>
          <p:cNvSpPr>
            <a:spLocks noChangeArrowheads="1"/>
          </p:cNvSpPr>
          <p:nvPr/>
        </p:nvSpPr>
        <p:spPr bwMode="auto">
          <a:xfrm>
            <a:off x="6400802" y="25908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yield</a:t>
            </a:r>
          </a:p>
        </p:txBody>
      </p:sp>
      <p:sp>
        <p:nvSpPr>
          <p:cNvPr id="22546" name="Rectangle 7"/>
          <p:cNvSpPr>
            <a:spLocks noChangeArrowheads="1"/>
          </p:cNvSpPr>
          <p:nvPr/>
        </p:nvSpPr>
        <p:spPr bwMode="auto">
          <a:xfrm>
            <a:off x="6400802" y="36576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run_new_thread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535" name="Text Box 22"/>
          <p:cNvSpPr txBox="1">
            <a:spLocks noChangeArrowheads="1"/>
          </p:cNvSpPr>
          <p:nvPr/>
        </p:nvSpPr>
        <p:spPr bwMode="auto">
          <a:xfrm>
            <a:off x="9186863" y="1092200"/>
            <a:ext cx="11160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Thread T</a:t>
            </a:r>
          </a:p>
        </p:txBody>
      </p:sp>
      <p:sp>
        <p:nvSpPr>
          <p:cNvPr id="22536" name="Rectangle 30"/>
          <p:cNvSpPr>
            <a:spLocks noChangeArrowheads="1"/>
          </p:cNvSpPr>
          <p:nvPr/>
        </p:nvSpPr>
        <p:spPr bwMode="auto">
          <a:xfrm>
            <a:off x="8763000" y="1447800"/>
            <a:ext cx="1981200" cy="6096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A</a:t>
            </a:r>
          </a:p>
        </p:txBody>
      </p:sp>
      <p:sp>
        <p:nvSpPr>
          <p:cNvPr id="22537" name="Rectangle 31"/>
          <p:cNvSpPr>
            <a:spLocks noChangeArrowheads="1"/>
          </p:cNvSpPr>
          <p:nvPr/>
        </p:nvSpPr>
        <p:spPr bwMode="auto">
          <a:xfrm>
            <a:off x="8763000" y="20574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B(while)</a:t>
            </a:r>
          </a:p>
        </p:txBody>
      </p:sp>
      <p:sp>
        <p:nvSpPr>
          <p:cNvPr id="22538" name="Rectangle 32"/>
          <p:cNvSpPr>
            <a:spLocks noChangeArrowheads="1"/>
          </p:cNvSpPr>
          <p:nvPr/>
        </p:nvSpPr>
        <p:spPr bwMode="auto">
          <a:xfrm>
            <a:off x="8763000" y="25908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yield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539" name="Rectangle 33"/>
          <p:cNvSpPr>
            <a:spLocks noChangeArrowheads="1"/>
          </p:cNvSpPr>
          <p:nvPr/>
        </p:nvSpPr>
        <p:spPr bwMode="auto">
          <a:xfrm>
            <a:off x="8763000" y="36576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run_new_thread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391402" y="4648200"/>
            <a:ext cx="2438398" cy="609600"/>
            <a:chOff x="6934202" y="4572000"/>
            <a:chExt cx="2438398" cy="609600"/>
          </a:xfrm>
        </p:grpSpPr>
        <p:sp>
          <p:nvSpPr>
            <p:cNvPr id="3" name="Rectangle 2"/>
            <p:cNvSpPr/>
            <p:nvPr/>
          </p:nvSpPr>
          <p:spPr bwMode="auto">
            <a:xfrm>
              <a:off x="6934202" y="4572000"/>
              <a:ext cx="2438398" cy="6096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23" name="AutoShape 14">
              <a:extLst>
                <a:ext uri="{FF2B5EF4-FFF2-40B4-BE49-F238E27FC236}">
                  <a16:creationId xmlns:a16="http://schemas.microsoft.com/office/drawing/2014/main" id="{BF913E49-B133-4143-970D-66400D63EF1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125493" y="4572000"/>
              <a:ext cx="1828800" cy="533400"/>
            </a:xfrm>
            <a:prstGeom prst="curvedUpArrow">
              <a:avLst>
                <a:gd name="adj1" fmla="val 68571"/>
                <a:gd name="adj2" fmla="val 137143"/>
                <a:gd name="adj3" fmla="val 33333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endParaRPr lang="en-US" altLang="en-US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  <p:sp>
        <p:nvSpPr>
          <p:cNvPr id="22547" name="Rectangle 25"/>
          <p:cNvSpPr>
            <a:spLocks noChangeArrowheads="1"/>
          </p:cNvSpPr>
          <p:nvPr/>
        </p:nvSpPr>
        <p:spPr bwMode="auto">
          <a:xfrm>
            <a:off x="6400802" y="41148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switch</a:t>
            </a:r>
          </a:p>
        </p:txBody>
      </p:sp>
      <p:sp>
        <p:nvSpPr>
          <p:cNvPr id="22540" name="Rectangle 34"/>
          <p:cNvSpPr>
            <a:spLocks noChangeArrowheads="1"/>
          </p:cNvSpPr>
          <p:nvPr/>
        </p:nvSpPr>
        <p:spPr bwMode="auto">
          <a:xfrm>
            <a:off x="8763000" y="41148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>
                <a:latin typeface="Consolas" charset="0"/>
                <a:ea typeface="Consolas" charset="0"/>
                <a:cs typeface="Consolas" charset="0"/>
              </a:rPr>
              <a:t>switch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6400800" y="31242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kernel_yield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8762998" y="3124200"/>
            <a:ext cx="1981200" cy="533400"/>
          </a:xfrm>
          <a:prstGeom prst="rect">
            <a:avLst/>
          </a:prstGeom>
          <a:solidFill>
            <a:srgbClr val="FF0000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 dirty="0" err="1">
                <a:latin typeface="Consolas" charset="0"/>
                <a:ea typeface="Consolas" charset="0"/>
                <a:cs typeface="Consolas" charset="0"/>
              </a:rPr>
              <a:t>k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ernel_yield</a:t>
            </a:r>
            <a:endParaRPr lang="en-US" altLang="ko-KR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6336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1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"/>
                            </p:stCondLst>
                            <p:childTnLst>
                              <p:par>
                                <p:cTn id="9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3" dur="1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"/>
                            </p:stCondLst>
                            <p:childTnLst>
                              <p:par>
                                <p:cTn id="96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"/>
                            </p:stCondLst>
                            <p:childTnLst>
                              <p:par>
                                <p:cTn id="100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1" dur="1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"/>
                            </p:stCondLst>
                            <p:childTnLst>
                              <p:par>
                                <p:cTn id="109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"/>
                            </p:stCondLst>
                            <p:childTnLst>
                              <p:par>
                                <p:cTn id="113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"/>
                            </p:stCondLst>
                            <p:childTnLst>
                              <p:par>
                                <p:cTn id="117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00"/>
                            </p:stCondLst>
                            <p:childTnLst>
                              <p:par>
                                <p:cTn id="1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2" animBg="1"/>
      <p:bldP spid="366595" grpId="0" uiExpand="1" build="p"/>
      <p:bldP spid="366606" grpId="0" animBg="1"/>
      <p:bldP spid="366606" grpId="1" animBg="1"/>
      <p:bldP spid="22545" grpId="0" animBg="1"/>
      <p:bldP spid="22546" grpId="0" animBg="1"/>
      <p:bldP spid="22535" grpId="0"/>
      <p:bldP spid="22536" grpId="0" animBg="1"/>
      <p:bldP spid="22537" grpId="0" animBg="1"/>
      <p:bldP spid="22538" grpId="0" animBg="1"/>
      <p:bldP spid="22538" grpId="1" animBg="1"/>
      <p:bldP spid="22538" grpId="2" animBg="1"/>
      <p:bldP spid="22539" grpId="0" animBg="1"/>
      <p:bldP spid="22539" grpId="1" animBg="1"/>
      <p:bldP spid="22539" grpId="2" animBg="1"/>
      <p:bldP spid="22547" grpId="0" animBg="1"/>
      <p:bldP spid="22540" grpId="0" animBg="1"/>
      <p:bldP spid="22540" grpId="1" animBg="1"/>
      <p:bldP spid="22540" grpId="2" animBg="1"/>
      <p:bldP spid="30" grpId="0" animBg="1"/>
      <p:bldP spid="31" grpId="0" animBg="1"/>
      <p:bldP spid="31" grpId="1" animBg="1"/>
      <p:bldP spid="31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9296400" cy="533400"/>
          </a:xfrm>
        </p:spPr>
        <p:txBody>
          <a:bodyPr/>
          <a:lstStyle/>
          <a:p>
            <a:r>
              <a:rPr lang="en-US" altLang="ko-KR" sz="3000" dirty="0">
                <a:ea typeface="Gulim" panose="020B0600000101010101" pitchFamily="34" charset="-127"/>
              </a:rPr>
              <a:t>Saving/Restoring state (often called “Context Switch)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85800"/>
            <a:ext cx="8534400" cy="5867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Switch(</a:t>
            </a:r>
            <a:r>
              <a:rPr lang="en-US" altLang="ko-KR" sz="2000" dirty="0" err="1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tCur,tNew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) {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/* Unload old thread */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TCB[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tCur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].regs.r7 = CPU.r7;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	…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TCB[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tCur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].regs.r0 = CPU.r0;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    TCB[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tCur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regs.sp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=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CPU.sp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TCB[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tCur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regs.retpc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=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CPU.retpc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; /*return </a:t>
            </a:r>
            <a:r>
              <a:rPr lang="en-US" altLang="ko-KR" sz="2000" dirty="0" err="1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addr</a:t>
            </a:r>
            <a:r>
              <a:rPr lang="en-US" altLang="ko-KR" sz="2000" dirty="0">
                <a:solidFill>
                  <a:schemeClr val="accent2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*/</a:t>
            </a:r>
          </a:p>
          <a:p>
            <a:pPr>
              <a:buFontTx/>
              <a:buNone/>
            </a:pPr>
            <a:endParaRPr lang="en-US" altLang="ko-KR" sz="2000" dirty="0">
              <a:solidFill>
                <a:schemeClr val="accent2"/>
              </a:solidFill>
              <a:latin typeface="Courier New" panose="02070309020205020404" pitchFamily="49" charset="0"/>
              <a:ea typeface="Consolas" charset="0"/>
              <a:cs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ko-KR" sz="2000" dirty="0">
                <a:solidFill>
                  <a:srgbClr val="53FB25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/* Load and execute new thread */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CPU.r7 = TCB[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tNew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].regs.r7;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		…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CPU.r0 = TCB[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tNew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].regs.r0;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CPU.sp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= TCB[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tNew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regs.sp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CPU.retpc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= TCB[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tNew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].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regs.retpc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   return; /* Return to </a:t>
            </a:r>
            <a:r>
              <a:rPr lang="en-US" altLang="ko-KR" sz="2000" dirty="0" err="1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CPU.retpc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 */</a:t>
            </a:r>
          </a:p>
          <a:p>
            <a:pPr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Consolas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5604294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Switch Details (continued)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0"/>
            <a:ext cx="11125199" cy="6019800"/>
          </a:xfrm>
        </p:spPr>
        <p:txBody>
          <a:bodyPr/>
          <a:lstStyle/>
          <a:p>
            <a:pPr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What if you make a mistake in implementing switch?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Suppose you forget to save/restore register 32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Get intermittent failures depending on when context switch occurred and whether new thread uses register 32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System will give wrong result without warning</a:t>
            </a:r>
          </a:p>
          <a:p>
            <a:pPr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Can you devise an exhaustive test to test switch code?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No! Too many combinations and inter-leavings</a:t>
            </a:r>
          </a:p>
          <a:p>
            <a:pPr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Cautionary tale: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For speed, Topaz kernel saved one instruction in switch()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Carefully documented! Only works as long as kernel size &lt; 1MB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What happened?  </a:t>
            </a:r>
          </a:p>
          <a:p>
            <a:pPr lvl="2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Time passed, People forgot</a:t>
            </a:r>
          </a:p>
          <a:p>
            <a:pPr lvl="2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Later, they added features to kernel (no one removes features!)</a:t>
            </a:r>
          </a:p>
          <a:p>
            <a:pPr lvl="2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Very weird behavior started happening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</a:rPr>
              <a:t>Moral of story: Design for simplicity</a:t>
            </a:r>
          </a:p>
        </p:txBody>
      </p:sp>
    </p:spTree>
    <p:extLst>
      <p:ext uri="{BB962C8B-B14F-4D97-AF65-F5344CB8AC3E}">
        <p14:creationId xmlns:p14="http://schemas.microsoft.com/office/powerpoint/2010/main" val="1828987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4AC8E-F693-AD41-8C92-AE7ACE7DE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10820400" cy="533400"/>
          </a:xfrm>
        </p:spPr>
        <p:txBody>
          <a:bodyPr/>
          <a:lstStyle/>
          <a:p>
            <a:r>
              <a:rPr lang="en-US" dirty="0" smtClean="0"/>
              <a:t>How expensive is context switching?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EA701-B82A-2A48-BB59-869A97117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11582400" cy="24616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Switching between threads in same process similar to switching between threads in different processes, but </a:t>
            </a:r>
            <a:r>
              <a:rPr lang="en-US" i="1" dirty="0" smtClean="0">
                <a:solidFill>
                  <a:srgbClr val="FF0000"/>
                </a:solidFill>
              </a:rPr>
              <a:t>much cheaper: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No need to change address space</a:t>
            </a:r>
          </a:p>
          <a:p>
            <a:r>
              <a:rPr lang="en-US" dirty="0" smtClean="0"/>
              <a:t>Some numbers from Linux:</a:t>
            </a:r>
          </a:p>
          <a:p>
            <a:pPr lvl="1"/>
            <a:r>
              <a:rPr lang="en-US" dirty="0" smtClean="0"/>
              <a:t>Frequency of context switch: 10-100ms</a:t>
            </a:r>
          </a:p>
          <a:p>
            <a:pPr lvl="1"/>
            <a:r>
              <a:rPr lang="en-US" dirty="0" smtClean="0"/>
              <a:t>Switching between processes: 3-4 </a:t>
            </a:r>
            <a:r>
              <a:rPr lang="en-US" dirty="0" err="1" smtClean="0"/>
              <a:t>μsec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Switching between threads: 100 ns</a:t>
            </a:r>
          </a:p>
          <a:p>
            <a:r>
              <a:rPr lang="en-US" dirty="0" smtClean="0"/>
              <a:t>Even cheaper: switch threads (using “yield”) in user-space!</a:t>
            </a:r>
          </a:p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88086" y="4008681"/>
            <a:ext cx="4495800" cy="2544519"/>
            <a:chOff x="335303" y="3932481"/>
            <a:chExt cx="4495800" cy="2544519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BD917D89-AE76-4173-A3EB-B1C1B3254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" t="25420" r="540" b="25180"/>
            <a:stretch>
              <a:fillRect/>
            </a:stretch>
          </p:blipFill>
          <p:spPr bwMode="auto">
            <a:xfrm>
              <a:off x="335303" y="3932481"/>
              <a:ext cx="4495800" cy="1681163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CBB50054-8986-41A2-8986-FCD0F58A4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0125" y="5646003"/>
              <a:ext cx="258615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Simple One-to-One</a:t>
              </a:r>
            </a:p>
            <a:p>
              <a:pPr algn="ctr"/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Threading Model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70443" y="3243560"/>
            <a:ext cx="2895600" cy="3357265"/>
            <a:chOff x="5370443" y="3260232"/>
            <a:chExt cx="2895600" cy="3357265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0A1455B3-67C1-4C7F-97C1-58735D1E5E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82" t="1207" r="12682" b="1208"/>
            <a:stretch>
              <a:fillRect/>
            </a:stretch>
          </p:blipFill>
          <p:spPr bwMode="auto">
            <a:xfrm>
              <a:off x="5370443" y="3260232"/>
              <a:ext cx="2895600" cy="2838450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D02273D2-3699-4481-83B0-2718BD467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7893" y="6155832"/>
              <a:ext cx="186070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Many-to-One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10600" y="3243560"/>
            <a:ext cx="3276600" cy="3385840"/>
            <a:chOff x="8610600" y="3260232"/>
            <a:chExt cx="3276600" cy="3385840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A1554D32-3359-4A4D-8FA4-E93B41C59A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" t="838" r="6912" b="838"/>
            <a:stretch>
              <a:fillRect/>
            </a:stretch>
          </p:blipFill>
          <p:spPr bwMode="auto">
            <a:xfrm>
              <a:off x="8610600" y="3260232"/>
              <a:ext cx="3276600" cy="2854325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 Box 9">
              <a:extLst>
                <a:ext uri="{FF2B5EF4-FFF2-40B4-BE49-F238E27FC236}">
                  <a16:creationId xmlns:a16="http://schemas.microsoft.com/office/drawing/2014/main" id="{5A42E076-6DAC-4952-9BA6-5930554AE2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1499" y="6184407"/>
              <a:ext cx="204735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Many-to-Many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01409" y="3200218"/>
            <a:ext cx="4980191" cy="3352982"/>
            <a:chOff x="48626" y="3124018"/>
            <a:chExt cx="4980191" cy="335298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DD5272B-F9AA-4E44-9952-950BED58CB04}"/>
                </a:ext>
              </a:extLst>
            </p:cNvPr>
            <p:cNvSpPr/>
            <p:nvPr/>
          </p:nvSpPr>
          <p:spPr>
            <a:xfrm>
              <a:off x="48626" y="3147464"/>
              <a:ext cx="4980191" cy="3329536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9AF7E6-C47D-4B87-8551-9217B09801CE}"/>
                </a:ext>
              </a:extLst>
            </p:cNvPr>
            <p:cNvSpPr txBox="1"/>
            <p:nvPr/>
          </p:nvSpPr>
          <p:spPr>
            <a:xfrm>
              <a:off x="192806" y="3124018"/>
              <a:ext cx="46382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solidFill>
                    <a:srgbClr val="FF0000"/>
                  </a:solidFill>
                </a:rPr>
                <a:t>What we are talking about</a:t>
              </a:r>
              <a:br>
                <a:rPr lang="en-US" sz="2400" b="1" i="1" dirty="0" smtClean="0">
                  <a:solidFill>
                    <a:srgbClr val="FF0000"/>
                  </a:solidFill>
                </a:rPr>
              </a:br>
              <a:r>
                <a:rPr lang="en-US" sz="2400" b="1" i="1" dirty="0" smtClean="0">
                  <a:solidFill>
                    <a:srgbClr val="FF0000"/>
                  </a:solidFill>
                </a:rPr>
                <a:t>in Today’s lecture</a:t>
              </a:r>
              <a:endParaRPr lang="en-US" sz="2400" b="1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2602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1" name="Group 11"/>
          <p:cNvGrpSpPr>
            <a:grpSpLocks/>
          </p:cNvGrpSpPr>
          <p:nvPr/>
        </p:nvGrpSpPr>
        <p:grpSpPr bwMode="auto">
          <a:xfrm>
            <a:off x="4043104" y="1828801"/>
            <a:ext cx="3870585" cy="1522413"/>
            <a:chOff x="1202" y="1056"/>
            <a:chExt cx="2446" cy="1056"/>
          </a:xfrm>
        </p:grpSpPr>
        <p:sp>
          <p:nvSpPr>
            <p:cNvPr id="26634" name="Rectangle 12"/>
            <p:cNvSpPr>
              <a:spLocks noChangeArrowheads="1"/>
            </p:cNvSpPr>
            <p:nvPr/>
          </p:nvSpPr>
          <p:spPr bwMode="auto">
            <a:xfrm flipV="1">
              <a:off x="2400" y="1584"/>
              <a:ext cx="1248" cy="240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dirty="0" err="1">
                  <a:latin typeface="Consolas" charset="0"/>
                  <a:ea typeface="Consolas" charset="0"/>
                  <a:cs typeface="Consolas" charset="0"/>
                </a:rPr>
                <a:t>run_new_thread</a:t>
              </a:r>
              <a:endParaRPr lang="en-US" altLang="ko-KR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6635" name="Rectangle 13"/>
            <p:cNvSpPr>
              <a:spLocks noChangeArrowheads="1"/>
            </p:cNvSpPr>
            <p:nvPr/>
          </p:nvSpPr>
          <p:spPr bwMode="auto">
            <a:xfrm flipV="1">
              <a:off x="2400" y="1248"/>
              <a:ext cx="1248" cy="336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dirty="0" err="1">
                  <a:latin typeface="Consolas" charset="0"/>
                  <a:ea typeface="Consolas" charset="0"/>
                  <a:cs typeface="Consolas" charset="0"/>
                </a:rPr>
                <a:t>kernel_read</a:t>
              </a:r>
              <a:endParaRPr lang="en-US" altLang="ko-KR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6636" name="Arc 14"/>
            <p:cNvSpPr>
              <a:spLocks/>
            </p:cNvSpPr>
            <p:nvPr/>
          </p:nvSpPr>
          <p:spPr bwMode="auto">
            <a:xfrm flipH="1">
              <a:off x="2112" y="1056"/>
              <a:ext cx="288" cy="384"/>
            </a:xfrm>
            <a:custGeom>
              <a:avLst/>
              <a:gdLst>
                <a:gd name="T0" fmla="*/ 0 w 21600"/>
                <a:gd name="T1" fmla="*/ 0 h 43068"/>
                <a:gd name="T2" fmla="*/ 0 w 21600"/>
                <a:gd name="T3" fmla="*/ 3 h 43068"/>
                <a:gd name="T4" fmla="*/ 0 w 21600"/>
                <a:gd name="T5" fmla="*/ 2 h 430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43068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607"/>
                    <a:pt x="13322" y="41853"/>
                    <a:pt x="2383" y="43068"/>
                  </a:cubicBezTo>
                </a:path>
                <a:path w="21600" h="43068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607"/>
                    <a:pt x="13322" y="41853"/>
                    <a:pt x="2383" y="43068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6637" name="Text Box 15"/>
            <p:cNvSpPr txBox="1">
              <a:spLocks noChangeArrowheads="1"/>
            </p:cNvSpPr>
            <p:nvPr/>
          </p:nvSpPr>
          <p:spPr bwMode="auto">
            <a:xfrm>
              <a:off x="1202" y="1152"/>
              <a:ext cx="82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Trap to OS</a:t>
              </a:r>
            </a:p>
          </p:txBody>
        </p:sp>
        <p:sp>
          <p:nvSpPr>
            <p:cNvPr id="26638" name="Rectangle 16"/>
            <p:cNvSpPr>
              <a:spLocks noChangeArrowheads="1"/>
            </p:cNvSpPr>
            <p:nvPr/>
          </p:nvSpPr>
          <p:spPr bwMode="auto">
            <a:xfrm>
              <a:off x="2400" y="1824"/>
              <a:ext cx="1248" cy="288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dirty="0">
                  <a:latin typeface="Consolas" charset="0"/>
                  <a:ea typeface="Consolas" charset="0"/>
                  <a:cs typeface="Consolas" charset="0"/>
                </a:rPr>
                <a:t>switch</a:t>
              </a:r>
            </a:p>
          </p:txBody>
        </p:sp>
      </p:grp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153400" cy="533400"/>
          </a:xfrm>
        </p:spPr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What happens when thread blocks on I/O?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3505200"/>
            <a:ext cx="8077200" cy="3048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What happens when a thread requests a block of data from the file system?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User code invokes a system call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Read operation is initiated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Run new thread/switch</a:t>
            </a:r>
          </a:p>
          <a:p>
            <a:pPr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Thread communication similar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Wait for Signal/Join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Gulim" panose="020B0600000101010101" pitchFamily="34" charset="-127"/>
              </a:rPr>
              <a:t>Networking</a:t>
            </a:r>
          </a:p>
          <a:p>
            <a:pPr lvl="1">
              <a:lnSpc>
                <a:spcPct val="80000"/>
              </a:lnSpc>
            </a:pPr>
            <a:endParaRPr lang="ko-KR" altLang="en-US" smtClean="0">
              <a:ea typeface="Gulim" panose="020B0600000101010101" pitchFamily="34" charset="-127"/>
            </a:endParaRP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5932488" y="965200"/>
            <a:ext cx="1981200" cy="6096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CopyFile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5932488" y="1574800"/>
            <a:ext cx="1981200" cy="533400"/>
          </a:xfrm>
          <a:prstGeom prst="rect">
            <a:avLst/>
          </a:prstGeom>
          <a:solidFill>
            <a:srgbClr val="00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r>
              <a:rPr lang="en-US" altLang="ko-KR">
                <a:latin typeface="Consolas" charset="0"/>
                <a:ea typeface="Consolas" charset="0"/>
                <a:cs typeface="Consolas" charset="0"/>
              </a:rPr>
              <a:t>read</a:t>
            </a:r>
          </a:p>
        </p:txBody>
      </p:sp>
      <p:grpSp>
        <p:nvGrpSpPr>
          <p:cNvPr id="26631" name="Group 18"/>
          <p:cNvGrpSpPr>
            <a:grpSpLocks/>
          </p:cNvGrpSpPr>
          <p:nvPr/>
        </p:nvGrpSpPr>
        <p:grpSpPr bwMode="auto">
          <a:xfrm>
            <a:off x="8075613" y="1377369"/>
            <a:ext cx="369874" cy="1661107"/>
            <a:chOff x="4606" y="816"/>
            <a:chExt cx="234" cy="1152"/>
          </a:xfrm>
        </p:grpSpPr>
        <p:sp>
          <p:nvSpPr>
            <p:cNvPr id="26632" name="Text Box 19"/>
            <p:cNvSpPr txBox="1">
              <a:spLocks noChangeArrowheads="1"/>
            </p:cNvSpPr>
            <p:nvPr/>
          </p:nvSpPr>
          <p:spPr bwMode="auto">
            <a:xfrm rot="5400000">
              <a:off x="4196" y="1273"/>
              <a:ext cx="1053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b="0" dirty="0">
                  <a:latin typeface="Gill Sans" charset="0"/>
                  <a:ea typeface="Gill Sans" charset="0"/>
                  <a:cs typeface="Gill Sans" charset="0"/>
                </a:rPr>
                <a:t>Stack growth</a:t>
              </a:r>
            </a:p>
          </p:txBody>
        </p:sp>
        <p:sp>
          <p:nvSpPr>
            <p:cNvPr id="26633" name="Line 20"/>
            <p:cNvSpPr>
              <a:spLocks noChangeShapeType="1"/>
            </p:cNvSpPr>
            <p:nvPr/>
          </p:nvSpPr>
          <p:spPr bwMode="auto">
            <a:xfrm>
              <a:off x="4608" y="816"/>
              <a:ext cx="0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0016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Gulim" panose="020B0600000101010101" pitchFamily="34" charset="-127"/>
              </a:rPr>
              <a:t>External Events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914400"/>
            <a:ext cx="7924800" cy="57912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ea typeface="Gulim" panose="020B0600000101010101" pitchFamily="34" charset="-127"/>
              </a:rPr>
              <a:t>What happens if thread never does any I/O, never waits, and never yields control?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Could the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ComputePI</a:t>
            </a:r>
            <a:r>
              <a:rPr lang="en-US" altLang="ko-KR" dirty="0" smtClean="0">
                <a:ea typeface="Gulim" panose="020B0600000101010101" pitchFamily="34" charset="-127"/>
              </a:rPr>
              <a:t> program grab all resources and never release the processor?</a:t>
            </a:r>
          </a:p>
          <a:p>
            <a:pPr lvl="2"/>
            <a:r>
              <a:rPr lang="en-US" altLang="ko-KR" dirty="0" smtClean="0">
                <a:ea typeface="Gulim" panose="020B0600000101010101" pitchFamily="34" charset="-127"/>
              </a:rPr>
              <a:t>What if it didn’t print to console?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Must find way that dispatcher can regain control!</a:t>
            </a:r>
          </a:p>
          <a:p>
            <a:pPr lvl="4"/>
            <a:endParaRPr lang="en-US" altLang="ko-KR" dirty="0" smtClean="0"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Answer: </a:t>
            </a:r>
            <a:r>
              <a:rPr lang="en-US" altLang="ko-KR" dirty="0">
                <a:ea typeface="Gulim" panose="020B0600000101010101" pitchFamily="34" charset="-127"/>
              </a:rPr>
              <a:t>u</a:t>
            </a:r>
            <a:r>
              <a:rPr lang="en-US" altLang="ko-KR" dirty="0" smtClean="0">
                <a:ea typeface="Gulim" panose="020B0600000101010101" pitchFamily="34" charset="-127"/>
              </a:rPr>
              <a:t>tilize external </a:t>
            </a:r>
            <a:r>
              <a:rPr lang="en-US" altLang="ko-KR" dirty="0">
                <a:ea typeface="Gulim" panose="020B0600000101010101" pitchFamily="34" charset="-127"/>
              </a:rPr>
              <a:t>e</a:t>
            </a:r>
            <a:r>
              <a:rPr lang="en-US" altLang="ko-KR" dirty="0" smtClean="0">
                <a:ea typeface="Gulim" panose="020B0600000101010101" pitchFamily="34" charset="-127"/>
              </a:rPr>
              <a:t>vents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Interrupts: signals from hardware or software that stop the running code and jump to kernel</a:t>
            </a:r>
          </a:p>
          <a:p>
            <a:pPr lvl="1"/>
            <a:r>
              <a:rPr lang="en-US" altLang="ko-KR" dirty="0" smtClean="0">
                <a:ea typeface="Gulim" panose="020B0600000101010101" pitchFamily="34" charset="-127"/>
              </a:rPr>
              <a:t>Timer: like an alarm clock that goes off every some milliseconds</a:t>
            </a:r>
          </a:p>
          <a:p>
            <a:pPr lvl="4"/>
            <a:endParaRPr lang="en-US" altLang="ko-KR" dirty="0" smtClean="0">
              <a:ea typeface="Gulim" panose="020B0600000101010101" pitchFamily="34" charset="-127"/>
            </a:endParaRPr>
          </a:p>
          <a:p>
            <a:r>
              <a:rPr lang="en-US" altLang="ko-KR" dirty="0" smtClean="0">
                <a:ea typeface="Gulim" panose="020B0600000101010101" pitchFamily="34" charset="-127"/>
              </a:rPr>
              <a:t>If we make sure that external events occur frequently enough, can ensure dispatcher runs</a:t>
            </a:r>
          </a:p>
          <a:p>
            <a:pPr lvl="1"/>
            <a:endParaRPr lang="ko-KR" altLang="en-US" dirty="0" smtClean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6770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524000"/>
            <a:ext cx="1749425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Recall: Interrupt Controller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3843338"/>
            <a:ext cx="8839200" cy="2913062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Interrupts invoked with interrupt lines from devices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Interrupt controller chooses interrupt request to honor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>
                <a:ea typeface="굴림" panose="020B0600000101010101" pitchFamily="34" charset="-127"/>
              </a:rPr>
              <a:t>Interrupt identity specified with ID line 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Mask enables/disables interrupts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Priority encoder picks highest enabled interrupt </a:t>
            </a:r>
          </a:p>
          <a:p>
            <a:pPr lvl="1">
              <a:lnSpc>
                <a:spcPct val="85000"/>
              </a:lnSpc>
              <a:spcBef>
                <a:spcPct val="1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Software Interrupt Set/Cleared by Software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CPU can disable all interrupts with internal flag</a:t>
            </a:r>
          </a:p>
          <a:p>
            <a:pPr>
              <a:lnSpc>
                <a:spcPct val="85000"/>
              </a:lnSpc>
              <a:spcBef>
                <a:spcPct val="15000"/>
              </a:spcBef>
            </a:pPr>
            <a:r>
              <a:rPr lang="en-US" altLang="ko-KR" sz="2200" dirty="0">
                <a:ea typeface="굴림" panose="020B0600000101010101" pitchFamily="34" charset="-127"/>
              </a:rPr>
              <a:t>Non-</a:t>
            </a:r>
            <a:r>
              <a:rPr lang="en-US" altLang="ko-KR" sz="2200" dirty="0" err="1">
                <a:ea typeface="굴림" panose="020B0600000101010101" pitchFamily="34" charset="-127"/>
              </a:rPr>
              <a:t>Maskable</a:t>
            </a:r>
            <a:r>
              <a:rPr lang="en-US" altLang="ko-KR" sz="2200" dirty="0">
                <a:ea typeface="굴림" panose="020B0600000101010101" pitchFamily="34" charset="-127"/>
              </a:rPr>
              <a:t> Interrupt line (NMI) can’t be disabled</a:t>
            </a:r>
          </a:p>
        </p:txBody>
      </p:sp>
      <p:sp>
        <p:nvSpPr>
          <p:cNvPr id="9221" name="Text Box 55"/>
          <p:cNvSpPr txBox="1">
            <a:spLocks noChangeArrowheads="1"/>
          </p:cNvSpPr>
          <p:nvPr/>
        </p:nvSpPr>
        <p:spPr bwMode="auto">
          <a:xfrm>
            <a:off x="1219200" y="3429000"/>
            <a:ext cx="10424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 dirty="0">
                <a:latin typeface="Gill Sans" charset="0"/>
                <a:ea typeface="Gill Sans" charset="0"/>
                <a:cs typeface="Gill Sans" charset="0"/>
              </a:rPr>
              <a:t>Network</a:t>
            </a: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4195763" y="1993384"/>
            <a:ext cx="2503487" cy="369332"/>
          </a:xfrm>
          <a:prstGeom prst="rect">
            <a:avLst/>
          </a:pr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223" name="Group 60"/>
          <p:cNvGrpSpPr>
            <a:grpSpLocks/>
          </p:cNvGrpSpPr>
          <p:nvPr/>
        </p:nvGrpSpPr>
        <p:grpSpPr bwMode="auto">
          <a:xfrm>
            <a:off x="6592887" y="1465264"/>
            <a:ext cx="1155700" cy="293687"/>
            <a:chOff x="3527" y="1190"/>
            <a:chExt cx="710" cy="178"/>
          </a:xfrm>
        </p:grpSpPr>
        <p:sp>
          <p:nvSpPr>
            <p:cNvPr id="9251" name="Line 11"/>
            <p:cNvSpPr>
              <a:spLocks noChangeShapeType="1"/>
            </p:cNvSpPr>
            <p:nvPr/>
          </p:nvSpPr>
          <p:spPr bwMode="auto">
            <a:xfrm>
              <a:off x="3527" y="1190"/>
              <a:ext cx="71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52" name="Line 12"/>
            <p:cNvSpPr>
              <a:spLocks noChangeShapeType="1"/>
            </p:cNvSpPr>
            <p:nvPr/>
          </p:nvSpPr>
          <p:spPr bwMode="auto">
            <a:xfrm>
              <a:off x="3527" y="1368"/>
              <a:ext cx="66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9224" name="Line 13"/>
          <p:cNvSpPr>
            <a:spLocks noChangeShapeType="1"/>
          </p:cNvSpPr>
          <p:nvPr/>
        </p:nvSpPr>
        <p:spPr bwMode="auto">
          <a:xfrm flipH="1">
            <a:off x="7110413" y="1335088"/>
            <a:ext cx="130175" cy="258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6772275" y="1011238"/>
            <a:ext cx="6655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IntID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6569075" y="1828800"/>
            <a:ext cx="10338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</a:t>
            </a:r>
          </a:p>
        </p:txBody>
      </p:sp>
      <p:sp>
        <p:nvSpPr>
          <p:cNvPr id="9227" name="Rectangle 16"/>
          <p:cNvSpPr>
            <a:spLocks noChangeArrowheads="1"/>
          </p:cNvSpPr>
          <p:nvPr/>
        </p:nvSpPr>
        <p:spPr bwMode="auto">
          <a:xfrm>
            <a:off x="5718175" y="779464"/>
            <a:ext cx="455613" cy="18129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 Mask</a:t>
            </a:r>
          </a:p>
        </p:txBody>
      </p:sp>
      <p:sp>
        <p:nvSpPr>
          <p:cNvPr id="9228" name="Freeform 36"/>
          <p:cNvSpPr>
            <a:spLocks/>
          </p:cNvSpPr>
          <p:nvPr/>
        </p:nvSpPr>
        <p:spPr bwMode="auto">
          <a:xfrm>
            <a:off x="5411788" y="2303464"/>
            <a:ext cx="306387" cy="714375"/>
          </a:xfrm>
          <a:custGeom>
            <a:avLst/>
            <a:gdLst>
              <a:gd name="T0" fmla="*/ 0 w 240"/>
              <a:gd name="T1" fmla="*/ 714375 h 624"/>
              <a:gd name="T2" fmla="*/ 0 w 240"/>
              <a:gd name="T3" fmla="*/ 0 h 624"/>
              <a:gd name="T4" fmla="*/ 306387 w 240"/>
              <a:gd name="T5" fmla="*/ 0 h 6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0" h="624">
                <a:moveTo>
                  <a:pt x="0" y="624"/>
                </a:moveTo>
                <a:lnTo>
                  <a:pt x="0" y="0"/>
                </a:lnTo>
                <a:lnTo>
                  <a:pt x="240" y="0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29" name="AutoShape 41"/>
          <p:cNvSpPr>
            <a:spLocks noChangeArrowheads="1"/>
          </p:cNvSpPr>
          <p:nvPr/>
        </p:nvSpPr>
        <p:spPr bwMode="auto">
          <a:xfrm rot="-8552390">
            <a:off x="6699250" y="2039939"/>
            <a:ext cx="1133475" cy="1011237"/>
          </a:xfrm>
          <a:custGeom>
            <a:avLst/>
            <a:gdLst>
              <a:gd name="T0" fmla="*/ 756122 w 21600"/>
              <a:gd name="T1" fmla="*/ 0 h 21600"/>
              <a:gd name="T2" fmla="*/ 756122 w 21600"/>
              <a:gd name="T3" fmla="*/ 569195 h 21600"/>
              <a:gd name="T4" fmla="*/ 76877 w 21600"/>
              <a:gd name="T5" fmla="*/ 1011237 h 21600"/>
              <a:gd name="T6" fmla="*/ 1133475 w 21600"/>
              <a:gd name="T7" fmla="*/ 28459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646 h 21600"/>
              <a:gd name="T14" fmla="*/ 19905 w 21600"/>
              <a:gd name="T15" fmla="*/ 751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9" y="0"/>
                </a:lnTo>
                <a:lnTo>
                  <a:pt x="14409" y="4646"/>
                </a:lnTo>
                <a:lnTo>
                  <a:pt x="12427" y="4646"/>
                </a:lnTo>
                <a:cubicBezTo>
                  <a:pt x="5564" y="4646"/>
                  <a:pt x="0" y="8009"/>
                  <a:pt x="0" y="12158"/>
                </a:cubicBezTo>
                <a:lnTo>
                  <a:pt x="0" y="21600"/>
                </a:lnTo>
                <a:lnTo>
                  <a:pt x="2929" y="21600"/>
                </a:lnTo>
                <a:lnTo>
                  <a:pt x="2929" y="12158"/>
                </a:lnTo>
                <a:cubicBezTo>
                  <a:pt x="2929" y="9592"/>
                  <a:pt x="7181" y="7512"/>
                  <a:pt x="12427" y="7512"/>
                </a:cubicBezTo>
                <a:lnTo>
                  <a:pt x="14409" y="7512"/>
                </a:lnTo>
                <a:lnTo>
                  <a:pt x="14409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53FB25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0" name="Text Box 42"/>
          <p:cNvSpPr txBox="1">
            <a:spLocks noChangeArrowheads="1"/>
          </p:cNvSpPr>
          <p:nvPr/>
        </p:nvSpPr>
        <p:spPr bwMode="auto">
          <a:xfrm>
            <a:off x="7010399" y="2949575"/>
            <a:ext cx="9309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Control</a:t>
            </a:r>
          </a:p>
        </p:txBody>
      </p:sp>
      <p:sp>
        <p:nvSpPr>
          <p:cNvPr id="9231" name="Rectangle 44"/>
          <p:cNvSpPr>
            <a:spLocks noChangeArrowheads="1"/>
          </p:cNvSpPr>
          <p:nvPr/>
        </p:nvSpPr>
        <p:spPr bwMode="auto">
          <a:xfrm>
            <a:off x="5046663" y="3021013"/>
            <a:ext cx="1271587" cy="646112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Software</a:t>
            </a:r>
          </a:p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Interrupt</a:t>
            </a:r>
          </a:p>
        </p:txBody>
      </p:sp>
      <p:grpSp>
        <p:nvGrpSpPr>
          <p:cNvPr id="9232" name="Group 61"/>
          <p:cNvGrpSpPr>
            <a:grpSpLocks/>
          </p:cNvGrpSpPr>
          <p:nvPr/>
        </p:nvGrpSpPr>
        <p:grpSpPr bwMode="auto">
          <a:xfrm>
            <a:off x="8283575" y="2670177"/>
            <a:ext cx="602032" cy="950659"/>
            <a:chOff x="4578" y="2034"/>
            <a:chExt cx="413" cy="651"/>
          </a:xfrm>
        </p:grpSpPr>
        <p:sp>
          <p:nvSpPr>
            <p:cNvPr id="9249" name="Line 46"/>
            <p:cNvSpPr>
              <a:spLocks noChangeShapeType="1"/>
            </p:cNvSpPr>
            <p:nvPr/>
          </p:nvSpPr>
          <p:spPr bwMode="auto">
            <a:xfrm flipV="1">
              <a:off x="4815" y="2034"/>
              <a:ext cx="0" cy="39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50" name="Text Box 47"/>
            <p:cNvSpPr txBox="1">
              <a:spLocks noChangeArrowheads="1"/>
            </p:cNvSpPr>
            <p:nvPr/>
          </p:nvSpPr>
          <p:spPr bwMode="auto">
            <a:xfrm>
              <a:off x="4578" y="2432"/>
              <a:ext cx="413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NMI</a:t>
              </a:r>
            </a:p>
          </p:txBody>
        </p:sp>
      </p:grpSp>
      <p:sp>
        <p:nvSpPr>
          <p:cNvPr id="9233" name="Oval 8"/>
          <p:cNvSpPr>
            <a:spLocks noChangeArrowheads="1"/>
          </p:cNvSpPr>
          <p:nvPr/>
        </p:nvSpPr>
        <p:spPr bwMode="auto">
          <a:xfrm>
            <a:off x="7678737" y="685801"/>
            <a:ext cx="1922462" cy="2036763"/>
          </a:xfrm>
          <a:prstGeom prst="ellipse">
            <a:avLst/>
          </a:prstGeom>
          <a:solidFill>
            <a:srgbClr val="00FFFF"/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4" name="Text Box 6"/>
          <p:cNvSpPr txBox="1">
            <a:spLocks noChangeArrowheads="1"/>
          </p:cNvSpPr>
          <p:nvPr/>
        </p:nvSpPr>
        <p:spPr bwMode="auto">
          <a:xfrm>
            <a:off x="8229599" y="1143001"/>
            <a:ext cx="685800" cy="44767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sz="3200" b="0">
                <a:latin typeface="Gill Sans" charset="0"/>
                <a:ea typeface="Gill Sans" charset="0"/>
                <a:cs typeface="Gill Sans" charset="0"/>
              </a:rPr>
              <a:t>CPU</a:t>
            </a:r>
          </a:p>
        </p:txBody>
      </p:sp>
      <p:sp>
        <p:nvSpPr>
          <p:cNvPr id="9235" name="Line 40"/>
          <p:cNvSpPr>
            <a:spLocks noChangeShapeType="1"/>
          </p:cNvSpPr>
          <p:nvPr/>
        </p:nvSpPr>
        <p:spPr bwMode="auto">
          <a:xfrm>
            <a:off x="4506912" y="1982788"/>
            <a:ext cx="1200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6" name="Line 37"/>
          <p:cNvSpPr>
            <a:spLocks noChangeShapeType="1"/>
          </p:cNvSpPr>
          <p:nvPr/>
        </p:nvSpPr>
        <p:spPr bwMode="auto">
          <a:xfrm>
            <a:off x="3886200" y="1012825"/>
            <a:ext cx="18208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7" name="Line 38"/>
          <p:cNvSpPr>
            <a:spLocks noChangeShapeType="1"/>
          </p:cNvSpPr>
          <p:nvPr/>
        </p:nvSpPr>
        <p:spPr bwMode="auto">
          <a:xfrm>
            <a:off x="3352800" y="1336675"/>
            <a:ext cx="23542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8" name="Line 39"/>
          <p:cNvSpPr>
            <a:spLocks noChangeShapeType="1"/>
          </p:cNvSpPr>
          <p:nvPr/>
        </p:nvSpPr>
        <p:spPr bwMode="auto">
          <a:xfrm>
            <a:off x="3429000" y="1658938"/>
            <a:ext cx="22780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39" name="Line 52"/>
          <p:cNvSpPr>
            <a:spLocks noChangeShapeType="1"/>
          </p:cNvSpPr>
          <p:nvPr/>
        </p:nvSpPr>
        <p:spPr bwMode="auto">
          <a:xfrm>
            <a:off x="1752599" y="457200"/>
            <a:ext cx="0" cy="29416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0" name="Line 53"/>
          <p:cNvSpPr>
            <a:spLocks noChangeShapeType="1"/>
          </p:cNvSpPr>
          <p:nvPr/>
        </p:nvSpPr>
        <p:spPr bwMode="auto">
          <a:xfrm flipV="1">
            <a:off x="1752599" y="2112963"/>
            <a:ext cx="5334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1" name="Rectangle 59"/>
          <p:cNvSpPr>
            <a:spLocks noChangeArrowheads="1"/>
          </p:cNvSpPr>
          <p:nvPr/>
        </p:nvSpPr>
        <p:spPr bwMode="auto">
          <a:xfrm>
            <a:off x="6138863" y="779464"/>
            <a:ext cx="454025" cy="18129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Priority Encoder</a:t>
            </a:r>
          </a:p>
        </p:txBody>
      </p:sp>
      <p:sp>
        <p:nvSpPr>
          <p:cNvPr id="9242" name="Rectangle 45"/>
          <p:cNvSpPr>
            <a:spLocks noChangeArrowheads="1"/>
          </p:cNvSpPr>
          <p:nvPr/>
        </p:nvSpPr>
        <p:spPr bwMode="auto">
          <a:xfrm rot="5400000">
            <a:off x="3937000" y="2244726"/>
            <a:ext cx="1358900" cy="454025"/>
          </a:xfrm>
          <a:prstGeom prst="rect">
            <a:avLst/>
          </a:prstGeom>
          <a:solidFill>
            <a:srgbClr val="FF66CC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ko-KR" b="0">
                <a:latin typeface="Gill Sans" charset="0"/>
                <a:ea typeface="Gill Sans" charset="0"/>
                <a:cs typeface="Gill Sans" charset="0"/>
              </a:rPr>
              <a:t>Timer</a:t>
            </a:r>
          </a:p>
        </p:txBody>
      </p:sp>
      <p:sp>
        <p:nvSpPr>
          <p:cNvPr id="9243" name="cddrive"/>
          <p:cNvSpPr>
            <a:spLocks noEditPoints="1" noChangeArrowheads="1"/>
          </p:cNvSpPr>
          <p:nvPr/>
        </p:nvSpPr>
        <p:spPr bwMode="auto">
          <a:xfrm>
            <a:off x="2362199" y="228600"/>
            <a:ext cx="1295400" cy="647700"/>
          </a:xfrm>
          <a:custGeom>
            <a:avLst/>
            <a:gdLst>
              <a:gd name="T0" fmla="*/ 647700 w 21600"/>
              <a:gd name="T1" fmla="*/ 0 h 21600"/>
              <a:gd name="T2" fmla="*/ 1295400 w 21600"/>
              <a:gd name="T3" fmla="*/ 323850 h 21600"/>
              <a:gd name="T4" fmla="*/ 647700 w 21600"/>
              <a:gd name="T5" fmla="*/ 647700 h 21600"/>
              <a:gd name="T6" fmla="*/ 0 w 21600"/>
              <a:gd name="T7" fmla="*/ 3238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86 w 21600"/>
              <a:gd name="T13" fmla="*/ 23059 h 21600"/>
              <a:gd name="T14" fmla="*/ 21005 w 21600"/>
              <a:gd name="T15" fmla="*/ 3050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563" y="12259"/>
                </a:moveTo>
                <a:lnTo>
                  <a:pt x="2563" y="12843"/>
                </a:lnTo>
                <a:lnTo>
                  <a:pt x="2746" y="13427"/>
                </a:lnTo>
                <a:lnTo>
                  <a:pt x="2929" y="14303"/>
                </a:lnTo>
                <a:lnTo>
                  <a:pt x="3112" y="14886"/>
                </a:lnTo>
                <a:lnTo>
                  <a:pt x="3478" y="15470"/>
                </a:lnTo>
                <a:lnTo>
                  <a:pt x="3844" y="16054"/>
                </a:lnTo>
                <a:lnTo>
                  <a:pt x="4393" y="16638"/>
                </a:lnTo>
                <a:lnTo>
                  <a:pt x="4942" y="17222"/>
                </a:lnTo>
                <a:lnTo>
                  <a:pt x="5492" y="17514"/>
                </a:lnTo>
                <a:lnTo>
                  <a:pt x="6224" y="18097"/>
                </a:lnTo>
                <a:lnTo>
                  <a:pt x="6773" y="18389"/>
                </a:lnTo>
                <a:lnTo>
                  <a:pt x="7505" y="18681"/>
                </a:lnTo>
                <a:lnTo>
                  <a:pt x="8237" y="18973"/>
                </a:lnTo>
                <a:lnTo>
                  <a:pt x="9153" y="18973"/>
                </a:lnTo>
                <a:lnTo>
                  <a:pt x="9885" y="19265"/>
                </a:lnTo>
                <a:lnTo>
                  <a:pt x="10800" y="19265"/>
                </a:lnTo>
                <a:lnTo>
                  <a:pt x="11532" y="19265"/>
                </a:lnTo>
                <a:lnTo>
                  <a:pt x="12447" y="18973"/>
                </a:lnTo>
                <a:lnTo>
                  <a:pt x="13180" y="18973"/>
                </a:lnTo>
                <a:lnTo>
                  <a:pt x="13912" y="18681"/>
                </a:lnTo>
                <a:lnTo>
                  <a:pt x="14644" y="18389"/>
                </a:lnTo>
                <a:lnTo>
                  <a:pt x="15376" y="18097"/>
                </a:lnTo>
                <a:lnTo>
                  <a:pt x="16108" y="17514"/>
                </a:lnTo>
                <a:lnTo>
                  <a:pt x="16658" y="17222"/>
                </a:lnTo>
                <a:lnTo>
                  <a:pt x="17207" y="16638"/>
                </a:lnTo>
                <a:lnTo>
                  <a:pt x="17573" y="16054"/>
                </a:lnTo>
                <a:lnTo>
                  <a:pt x="18122" y="15470"/>
                </a:lnTo>
                <a:lnTo>
                  <a:pt x="18305" y="14886"/>
                </a:lnTo>
                <a:lnTo>
                  <a:pt x="18671" y="14303"/>
                </a:lnTo>
                <a:lnTo>
                  <a:pt x="18854" y="13427"/>
                </a:lnTo>
                <a:lnTo>
                  <a:pt x="19037" y="12843"/>
                </a:lnTo>
                <a:lnTo>
                  <a:pt x="19037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563" y="12259"/>
                </a:moveTo>
                <a:lnTo>
                  <a:pt x="9153" y="12259"/>
                </a:lnTo>
                <a:lnTo>
                  <a:pt x="9153" y="12551"/>
                </a:lnTo>
                <a:lnTo>
                  <a:pt x="9336" y="12843"/>
                </a:lnTo>
                <a:lnTo>
                  <a:pt x="9519" y="13135"/>
                </a:lnTo>
                <a:lnTo>
                  <a:pt x="9702" y="13135"/>
                </a:lnTo>
                <a:lnTo>
                  <a:pt x="9885" y="13427"/>
                </a:lnTo>
                <a:lnTo>
                  <a:pt x="10068" y="13719"/>
                </a:lnTo>
                <a:lnTo>
                  <a:pt x="10434" y="13719"/>
                </a:lnTo>
                <a:lnTo>
                  <a:pt x="10800" y="13719"/>
                </a:lnTo>
                <a:lnTo>
                  <a:pt x="10983" y="13719"/>
                </a:lnTo>
                <a:lnTo>
                  <a:pt x="11349" y="13719"/>
                </a:lnTo>
                <a:lnTo>
                  <a:pt x="11715" y="13427"/>
                </a:lnTo>
                <a:lnTo>
                  <a:pt x="11898" y="13135"/>
                </a:lnTo>
                <a:lnTo>
                  <a:pt x="12081" y="13135"/>
                </a:lnTo>
                <a:lnTo>
                  <a:pt x="12264" y="12843"/>
                </a:lnTo>
                <a:lnTo>
                  <a:pt x="12264" y="12551"/>
                </a:lnTo>
                <a:lnTo>
                  <a:pt x="12264" y="12259"/>
                </a:lnTo>
                <a:lnTo>
                  <a:pt x="9153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1600" y="7589"/>
                </a:moveTo>
                <a:lnTo>
                  <a:pt x="17756" y="0"/>
                </a:lnTo>
                <a:lnTo>
                  <a:pt x="10800" y="0"/>
                </a:lnTo>
                <a:lnTo>
                  <a:pt x="3844" y="0"/>
                </a:lnTo>
                <a:lnTo>
                  <a:pt x="0" y="7589"/>
                </a:lnTo>
                <a:lnTo>
                  <a:pt x="0" y="10800"/>
                </a:lnTo>
                <a:lnTo>
                  <a:pt x="0" y="18097"/>
                </a:lnTo>
                <a:lnTo>
                  <a:pt x="1464" y="18097"/>
                </a:lnTo>
                <a:lnTo>
                  <a:pt x="1464" y="21600"/>
                </a:lnTo>
                <a:lnTo>
                  <a:pt x="10800" y="21600"/>
                </a:lnTo>
                <a:lnTo>
                  <a:pt x="19953" y="21600"/>
                </a:lnTo>
                <a:lnTo>
                  <a:pt x="19953" y="18097"/>
                </a:lnTo>
                <a:lnTo>
                  <a:pt x="21600" y="18097"/>
                </a:lnTo>
                <a:lnTo>
                  <a:pt x="21600" y="11092"/>
                </a:lnTo>
                <a:lnTo>
                  <a:pt x="21600" y="7589"/>
                </a:lnTo>
              </a:path>
              <a:path w="21600" h="21600" extrusionOk="0">
                <a:moveTo>
                  <a:pt x="1647" y="18097"/>
                </a:moveTo>
                <a:lnTo>
                  <a:pt x="6407" y="18097"/>
                </a:lnTo>
                <a:moveTo>
                  <a:pt x="19953" y="18097"/>
                </a:moveTo>
                <a:lnTo>
                  <a:pt x="15010" y="18097"/>
                </a:lnTo>
                <a:moveTo>
                  <a:pt x="0" y="7589"/>
                </a:moveTo>
                <a:lnTo>
                  <a:pt x="21417" y="7589"/>
                </a:lnTo>
                <a:lnTo>
                  <a:pt x="21600" y="7589"/>
                </a:lnTo>
              </a:path>
            </a:pathLst>
          </a:cu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Gill Sans Light"/>
              <a:cs typeface="Gill Sans Light"/>
            </a:endParaRPr>
          </a:p>
        </p:txBody>
      </p:sp>
      <p:sp>
        <p:nvSpPr>
          <p:cNvPr id="9244" name="Line 64"/>
          <p:cNvSpPr>
            <a:spLocks noChangeShapeType="1"/>
          </p:cNvSpPr>
          <p:nvPr/>
        </p:nvSpPr>
        <p:spPr bwMode="auto">
          <a:xfrm flipH="1" flipV="1">
            <a:off x="3594099" y="785813"/>
            <a:ext cx="3048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245" name="printer2"/>
          <p:cNvSpPr>
            <a:spLocks noEditPoints="1" noChangeArrowheads="1"/>
          </p:cNvSpPr>
          <p:nvPr/>
        </p:nvSpPr>
        <p:spPr bwMode="auto">
          <a:xfrm>
            <a:off x="2057400" y="990600"/>
            <a:ext cx="1285875" cy="604838"/>
          </a:xfrm>
          <a:custGeom>
            <a:avLst/>
            <a:gdLst>
              <a:gd name="T0" fmla="*/ 635377 w 21600"/>
              <a:gd name="T1" fmla="*/ 0 h 21600"/>
              <a:gd name="T2" fmla="*/ 1142167 w 21600"/>
              <a:gd name="T3" fmla="*/ 0 h 21600"/>
              <a:gd name="T4" fmla="*/ 1285875 w 21600"/>
              <a:gd name="T5" fmla="*/ 131692 h 21600"/>
              <a:gd name="T6" fmla="*/ 1285875 w 21600"/>
              <a:gd name="T7" fmla="*/ 302419 h 21600"/>
              <a:gd name="T8" fmla="*/ 1285875 w 21600"/>
              <a:gd name="T9" fmla="*/ 463373 h 21600"/>
              <a:gd name="T10" fmla="*/ 1074063 w 21600"/>
              <a:gd name="T11" fmla="*/ 604838 h 21600"/>
              <a:gd name="T12" fmla="*/ 635377 w 21600"/>
              <a:gd name="T13" fmla="*/ 604838 h 21600"/>
              <a:gd name="T14" fmla="*/ 189071 w 21600"/>
              <a:gd name="T15" fmla="*/ 604838 h 21600"/>
              <a:gd name="T16" fmla="*/ 0 w 21600"/>
              <a:gd name="T17" fmla="*/ 463373 h 21600"/>
              <a:gd name="T18" fmla="*/ 0 w 21600"/>
              <a:gd name="T19" fmla="*/ 302419 h 21600"/>
              <a:gd name="T20" fmla="*/ 0 w 21600"/>
              <a:gd name="T21" fmla="*/ 131692 h 21600"/>
              <a:gd name="T22" fmla="*/ 143708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1397 w 21600"/>
              <a:gd name="T37" fmla="*/ 23298 h 21600"/>
              <a:gd name="T38" fmla="*/ 20266 w 21600"/>
              <a:gd name="T39" fmla="*/ 31137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 extrusionOk="0">
                <a:moveTo>
                  <a:pt x="10673" y="0"/>
                </a:moveTo>
                <a:lnTo>
                  <a:pt x="19186" y="0"/>
                </a:lnTo>
                <a:lnTo>
                  <a:pt x="21600" y="4703"/>
                </a:lnTo>
                <a:lnTo>
                  <a:pt x="21600" y="10800"/>
                </a:lnTo>
                <a:lnTo>
                  <a:pt x="21600" y="16548"/>
                </a:lnTo>
                <a:lnTo>
                  <a:pt x="18042" y="16548"/>
                </a:lnTo>
                <a:lnTo>
                  <a:pt x="18042" y="21600"/>
                </a:lnTo>
                <a:lnTo>
                  <a:pt x="10673" y="21600"/>
                </a:lnTo>
                <a:lnTo>
                  <a:pt x="3176" y="21600"/>
                </a:lnTo>
                <a:lnTo>
                  <a:pt x="3176" y="16548"/>
                </a:lnTo>
                <a:lnTo>
                  <a:pt x="0" y="16548"/>
                </a:lnTo>
                <a:lnTo>
                  <a:pt x="0" y="10800"/>
                </a:lnTo>
                <a:lnTo>
                  <a:pt x="0" y="4703"/>
                </a:lnTo>
                <a:lnTo>
                  <a:pt x="2414" y="0"/>
                </a:lnTo>
                <a:lnTo>
                  <a:pt x="10673" y="0"/>
                </a:lnTo>
                <a:close/>
              </a:path>
              <a:path w="21600" h="21600" extrusionOk="0">
                <a:moveTo>
                  <a:pt x="0" y="4703"/>
                </a:moveTo>
                <a:lnTo>
                  <a:pt x="3558" y="4703"/>
                </a:lnTo>
                <a:lnTo>
                  <a:pt x="17026" y="4703"/>
                </a:lnTo>
                <a:lnTo>
                  <a:pt x="21600" y="4703"/>
                </a:lnTo>
                <a:lnTo>
                  <a:pt x="0" y="4703"/>
                </a:lnTo>
                <a:moveTo>
                  <a:pt x="16518" y="4703"/>
                </a:moveTo>
                <a:lnTo>
                  <a:pt x="16518" y="10452"/>
                </a:lnTo>
                <a:lnTo>
                  <a:pt x="0" y="10452"/>
                </a:lnTo>
                <a:moveTo>
                  <a:pt x="4320" y="16548"/>
                </a:moveTo>
                <a:lnTo>
                  <a:pt x="4320" y="17419"/>
                </a:lnTo>
                <a:lnTo>
                  <a:pt x="4320" y="20555"/>
                </a:lnTo>
                <a:lnTo>
                  <a:pt x="4320" y="21600"/>
                </a:lnTo>
                <a:lnTo>
                  <a:pt x="4320" y="16548"/>
                </a:lnTo>
                <a:moveTo>
                  <a:pt x="16899" y="16548"/>
                </a:moveTo>
                <a:lnTo>
                  <a:pt x="16899" y="17419"/>
                </a:lnTo>
                <a:lnTo>
                  <a:pt x="16899" y="20555"/>
                </a:lnTo>
                <a:lnTo>
                  <a:pt x="16899" y="21600"/>
                </a:lnTo>
                <a:lnTo>
                  <a:pt x="16899" y="16548"/>
                </a:lnTo>
                <a:moveTo>
                  <a:pt x="15247" y="14981"/>
                </a:moveTo>
                <a:lnTo>
                  <a:pt x="15247" y="10452"/>
                </a:lnTo>
                <a:lnTo>
                  <a:pt x="16899" y="16548"/>
                </a:lnTo>
                <a:lnTo>
                  <a:pt x="18042" y="16548"/>
                </a:lnTo>
                <a:lnTo>
                  <a:pt x="16518" y="10452"/>
                </a:lnTo>
                <a:moveTo>
                  <a:pt x="15247" y="14981"/>
                </a:moveTo>
                <a:lnTo>
                  <a:pt x="15247" y="14981"/>
                </a:lnTo>
                <a:lnTo>
                  <a:pt x="16772" y="17942"/>
                </a:lnTo>
                <a:lnTo>
                  <a:pt x="4447" y="17942"/>
                </a:lnTo>
                <a:lnTo>
                  <a:pt x="5972" y="14981"/>
                </a:lnTo>
                <a:lnTo>
                  <a:pt x="5972" y="10452"/>
                </a:lnTo>
                <a:lnTo>
                  <a:pt x="4320" y="16548"/>
                </a:lnTo>
                <a:lnTo>
                  <a:pt x="3176" y="16548"/>
                </a:lnTo>
                <a:lnTo>
                  <a:pt x="4701" y="10452"/>
                </a:lnTo>
                <a:moveTo>
                  <a:pt x="20202" y="5574"/>
                </a:moveTo>
                <a:lnTo>
                  <a:pt x="20711" y="5574"/>
                </a:lnTo>
                <a:lnTo>
                  <a:pt x="20711" y="7839"/>
                </a:lnTo>
                <a:lnTo>
                  <a:pt x="20202" y="7839"/>
                </a:lnTo>
                <a:lnTo>
                  <a:pt x="20202" y="5574"/>
                </a:lnTo>
                <a:moveTo>
                  <a:pt x="5972" y="14981"/>
                </a:moveTo>
                <a:lnTo>
                  <a:pt x="7496" y="14981"/>
                </a:lnTo>
                <a:lnTo>
                  <a:pt x="13341" y="14981"/>
                </a:lnTo>
                <a:lnTo>
                  <a:pt x="15247" y="14981"/>
                </a:lnTo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9246" name="Group 68"/>
          <p:cNvGrpSpPr>
            <a:grpSpLocks/>
          </p:cNvGrpSpPr>
          <p:nvPr/>
        </p:nvGrpSpPr>
        <p:grpSpPr bwMode="auto">
          <a:xfrm>
            <a:off x="7848605" y="1828800"/>
            <a:ext cx="1479551" cy="369888"/>
            <a:chOff x="4377" y="758"/>
            <a:chExt cx="932" cy="233"/>
          </a:xfrm>
        </p:grpSpPr>
        <p:sp>
          <p:nvSpPr>
            <p:cNvPr id="9247" name="Rectangle 66"/>
            <p:cNvSpPr>
              <a:spLocks noChangeArrowheads="1"/>
            </p:cNvSpPr>
            <p:nvPr/>
          </p:nvSpPr>
          <p:spPr bwMode="auto">
            <a:xfrm>
              <a:off x="4377" y="807"/>
              <a:ext cx="144" cy="14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48" name="Text Box 67"/>
            <p:cNvSpPr txBox="1">
              <a:spLocks noChangeArrowheads="1"/>
            </p:cNvSpPr>
            <p:nvPr/>
          </p:nvSpPr>
          <p:spPr bwMode="auto">
            <a:xfrm>
              <a:off x="4506" y="758"/>
              <a:ext cx="80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b="0">
                  <a:latin typeface="Gill Sans" charset="0"/>
                  <a:ea typeface="Gill Sans" charset="0"/>
                  <a:cs typeface="Gill Sans" charset="0"/>
                </a:rPr>
                <a:t>Int Disable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8380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1" name="Text Box 3"/>
          <p:cNvSpPr txBox="1">
            <a:spLocks noChangeArrowheads="1"/>
          </p:cNvSpPr>
          <p:nvPr/>
        </p:nvSpPr>
        <p:spPr bwMode="auto">
          <a:xfrm>
            <a:off x="2693989" y="1227943"/>
            <a:ext cx="2657475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algn="l"/>
            <a:r>
              <a:rPr lang="en-US" altLang="ko-KR" b="0" dirty="0" smtClean="0">
                <a:latin typeface="Consolas" charset="0"/>
                <a:ea typeface="Consolas" charset="0"/>
                <a:cs typeface="Consolas" charset="0"/>
              </a:rPr>
              <a:t>	...</a:t>
            </a:r>
          </a:p>
          <a:p>
            <a:pPr algn="l"/>
            <a:r>
              <a:rPr lang="en-US" altLang="ko-KR" b="0" dirty="0" smtClean="0">
                <a:latin typeface="Consolas" charset="0"/>
                <a:ea typeface="Consolas" charset="0"/>
                <a:cs typeface="Consolas" charset="0"/>
              </a:rPr>
              <a:t>add 	$r1,$r2,$r3</a:t>
            </a:r>
          </a:p>
          <a:p>
            <a:pPr algn="l"/>
            <a:r>
              <a:rPr lang="en-US" altLang="ko-KR" b="0" dirty="0" err="1" smtClean="0">
                <a:latin typeface="Consolas" charset="0"/>
                <a:ea typeface="Consolas" charset="0"/>
                <a:cs typeface="Consolas" charset="0"/>
              </a:rPr>
              <a:t>subi</a:t>
            </a:r>
            <a:r>
              <a:rPr lang="en-US" altLang="ko-KR" b="0" dirty="0" smtClean="0">
                <a:latin typeface="Consolas" charset="0"/>
                <a:ea typeface="Consolas" charset="0"/>
                <a:cs typeface="Consolas" charset="0"/>
              </a:rPr>
              <a:t> 	$r4,$r1,#4</a:t>
            </a:r>
          </a:p>
          <a:p>
            <a:pPr algn="l"/>
            <a:r>
              <a:rPr lang="en-US" altLang="ko-KR" b="0" dirty="0" err="1" smtClean="0">
                <a:latin typeface="Consolas" charset="0"/>
                <a:ea typeface="Consolas" charset="0"/>
                <a:cs typeface="Consolas" charset="0"/>
              </a:rPr>
              <a:t>slli</a:t>
            </a:r>
            <a:r>
              <a:rPr lang="en-US" altLang="ko-KR" b="0" dirty="0" smtClean="0">
                <a:latin typeface="Consolas" charset="0"/>
                <a:ea typeface="Consolas" charset="0"/>
                <a:cs typeface="Consolas" charset="0"/>
              </a:rPr>
              <a:t> 	$r4,$r4,#2</a:t>
            </a:r>
          </a:p>
          <a:p>
            <a:pPr algn="l"/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</a:rPr>
              <a:t>	...</a:t>
            </a:r>
          </a:p>
        </p:txBody>
      </p:sp>
      <p:grpSp>
        <p:nvGrpSpPr>
          <p:cNvPr id="380945" name="Group 17"/>
          <p:cNvGrpSpPr>
            <a:grpSpLocks/>
          </p:cNvGrpSpPr>
          <p:nvPr/>
        </p:nvGrpSpPr>
        <p:grpSpPr bwMode="auto">
          <a:xfrm rot="-391188">
            <a:off x="4946319" y="1213342"/>
            <a:ext cx="2219325" cy="1016000"/>
            <a:chOff x="2093" y="908"/>
            <a:chExt cx="1398" cy="640"/>
          </a:xfrm>
        </p:grpSpPr>
        <p:sp>
          <p:nvSpPr>
            <p:cNvPr id="28691" name="Line 9"/>
            <p:cNvSpPr>
              <a:spLocks noChangeShapeType="1"/>
            </p:cNvSpPr>
            <p:nvPr/>
          </p:nvSpPr>
          <p:spPr bwMode="auto">
            <a:xfrm rot="-2286349">
              <a:off x="2093" y="1301"/>
              <a:ext cx="1398" cy="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8692" name="Text Box 10"/>
            <p:cNvSpPr txBox="1">
              <a:spLocks noChangeArrowheads="1"/>
            </p:cNvSpPr>
            <p:nvPr/>
          </p:nvSpPr>
          <p:spPr bwMode="auto">
            <a:xfrm rot="19313651">
              <a:off x="2140" y="908"/>
              <a:ext cx="1177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20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PC saved</a:t>
              </a:r>
            </a:p>
            <a:p>
              <a:r>
                <a:rPr lang="en-US" altLang="ko-KR" sz="20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Disable All </a:t>
              </a:r>
              <a:r>
                <a:rPr lang="en-US" altLang="ko-KR" sz="2000" b="0" dirty="0" err="1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Ints</a:t>
              </a:r>
              <a:endParaRPr lang="en-US" altLang="ko-KR" sz="2000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r>
                <a:rPr lang="en-US" altLang="ko-KR" sz="20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Kernel Mode</a:t>
              </a:r>
            </a:p>
          </p:txBody>
        </p:sp>
      </p:grpSp>
      <p:grpSp>
        <p:nvGrpSpPr>
          <p:cNvPr id="380946" name="Group 18"/>
          <p:cNvGrpSpPr>
            <a:grpSpLocks/>
          </p:cNvGrpSpPr>
          <p:nvPr/>
        </p:nvGrpSpPr>
        <p:grpSpPr bwMode="auto">
          <a:xfrm rot="483410">
            <a:off x="4851760" y="3721036"/>
            <a:ext cx="2286000" cy="923926"/>
            <a:chOff x="2064" y="2472"/>
            <a:chExt cx="1440" cy="582"/>
          </a:xfrm>
        </p:grpSpPr>
        <p:sp>
          <p:nvSpPr>
            <p:cNvPr id="28689" name="Line 11"/>
            <p:cNvSpPr>
              <a:spLocks noChangeShapeType="1"/>
            </p:cNvSpPr>
            <p:nvPr/>
          </p:nvSpPr>
          <p:spPr bwMode="auto">
            <a:xfrm rot="2461539" flipH="1">
              <a:off x="2064" y="2686"/>
              <a:ext cx="14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8690" name="Text Box 12"/>
            <p:cNvSpPr txBox="1">
              <a:spLocks noChangeArrowheads="1"/>
            </p:cNvSpPr>
            <p:nvPr/>
          </p:nvSpPr>
          <p:spPr bwMode="auto">
            <a:xfrm rot="2461539">
              <a:off x="2190" y="2472"/>
              <a:ext cx="1131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20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Restore PC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20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Enable all </a:t>
              </a:r>
              <a:r>
                <a:rPr lang="en-US" altLang="ko-KR" sz="2000" b="0" dirty="0" err="1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Ints</a:t>
              </a:r>
              <a:endParaRPr lang="en-US" altLang="ko-KR" sz="2000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>
                <a:lnSpc>
                  <a:spcPct val="90000"/>
                </a:lnSpc>
              </a:pPr>
              <a:r>
                <a:rPr lang="en-US" altLang="ko-KR" sz="20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User Mode</a:t>
              </a:r>
            </a:p>
          </p:txBody>
        </p:sp>
      </p:grpSp>
      <p:grpSp>
        <p:nvGrpSpPr>
          <p:cNvPr id="380952" name="Group 24"/>
          <p:cNvGrpSpPr>
            <a:grpSpLocks/>
          </p:cNvGrpSpPr>
          <p:nvPr/>
        </p:nvGrpSpPr>
        <p:grpSpPr bwMode="auto">
          <a:xfrm>
            <a:off x="6838953" y="587375"/>
            <a:ext cx="3670302" cy="4770438"/>
            <a:chOff x="3398" y="380"/>
            <a:chExt cx="2312" cy="3005"/>
          </a:xfrm>
        </p:grpSpPr>
        <p:sp>
          <p:nvSpPr>
            <p:cNvPr id="28686" name="Text Box 4"/>
            <p:cNvSpPr txBox="1">
              <a:spLocks noChangeArrowheads="1"/>
            </p:cNvSpPr>
            <p:nvPr/>
          </p:nvSpPr>
          <p:spPr bwMode="auto">
            <a:xfrm>
              <a:off x="3398" y="380"/>
              <a:ext cx="1980" cy="30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algn="ctr" eaLnBrk="0" hangingPunct="0"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23888" algn="l"/>
                </a:tabLs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Raise priority </a:t>
              </a: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	(set mask)</a:t>
              </a:r>
            </a:p>
            <a:p>
              <a:pPr algn="l"/>
              <a:r>
                <a:rPr lang="en-US" altLang="ko-KR" sz="2000" b="0" dirty="0" err="1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Reenable</a:t>
              </a:r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 All </a:t>
              </a:r>
              <a:r>
                <a:rPr lang="en-US" altLang="ko-KR" sz="2000" b="0" dirty="0" err="1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Ints</a:t>
              </a:r>
              <a:endParaRPr lang="en-US" altLang="ko-KR" sz="2000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Save registers</a:t>
              </a: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Dispatch to Handler</a:t>
              </a:r>
            </a:p>
            <a:p>
              <a:pPr>
                <a:lnSpc>
                  <a:spcPct val="50000"/>
                </a:lnSpc>
              </a:pPr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  <a:sym typeface="Symbol" panose="05050102010706020507" pitchFamily="18" charset="2"/>
                </a:rPr>
                <a:t></a:t>
              </a:r>
            </a:p>
            <a:p>
              <a:pPr algn="l"/>
              <a:r>
                <a:rPr lang="en-US" altLang="ko-KR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Transfer </a:t>
              </a:r>
              <a:r>
                <a:rPr lang="en-US" altLang="ko-KR" b="0" dirty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Network Packet </a:t>
              </a:r>
              <a:r>
                <a:rPr lang="en-US" altLang="ko-KR" b="0" dirty="0" smtClean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	from </a:t>
              </a:r>
              <a:r>
                <a:rPr lang="en-US" altLang="ko-KR" b="0" dirty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hardware</a:t>
              </a:r>
              <a:br>
                <a:rPr lang="en-US" altLang="ko-KR" b="0" dirty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</a:br>
              <a:r>
                <a:rPr lang="en-US" altLang="ko-KR" b="0" dirty="0">
                  <a:solidFill>
                    <a:schemeClr val="accent2"/>
                  </a:solidFill>
                  <a:latin typeface="Consolas" charset="0"/>
                  <a:ea typeface="Consolas" charset="0"/>
                  <a:cs typeface="Consolas" charset="0"/>
                </a:rPr>
                <a:t>to Kernel Buffers</a:t>
              </a:r>
            </a:p>
            <a:p>
              <a:pPr>
                <a:lnSpc>
                  <a:spcPct val="50000"/>
                </a:lnSpc>
              </a:pPr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  <a:sym typeface="Symbol" panose="05050102010706020507" pitchFamily="18" charset="2"/>
                </a:rPr>
                <a:t></a:t>
              </a:r>
              <a:endParaRPr lang="en-US" altLang="ko-KR" sz="2000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Restore registers</a:t>
              </a: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Clear current </a:t>
              </a:r>
              <a:r>
                <a:rPr lang="en-US" altLang="ko-KR" sz="2000" b="0" dirty="0" err="1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endParaRPr lang="en-US" altLang="ko-KR" sz="2000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Disable All </a:t>
              </a:r>
              <a:r>
                <a:rPr lang="en-US" altLang="ko-KR" sz="2000" b="0" dirty="0" err="1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Ints</a:t>
              </a:r>
              <a:endParaRPr lang="en-US" altLang="ko-KR" sz="2000" b="0" dirty="0">
                <a:solidFill>
                  <a:schemeClr val="hlink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Restore priority </a:t>
              </a: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	(clear Mask)</a:t>
              </a:r>
            </a:p>
            <a:p>
              <a:pPr algn="l"/>
              <a:r>
                <a:rPr lang="en-US" altLang="ko-KR" sz="2000" b="0" dirty="0">
                  <a:solidFill>
                    <a:schemeClr val="hlink"/>
                  </a:solidFill>
                  <a:latin typeface="Consolas" charset="0"/>
                  <a:ea typeface="Consolas" charset="0"/>
                  <a:cs typeface="Consolas" charset="0"/>
                </a:rPr>
                <a:t>RTI</a:t>
              </a:r>
            </a:p>
          </p:txBody>
        </p:sp>
        <p:sp>
          <p:nvSpPr>
            <p:cNvPr id="28687" name="AutoShape 13"/>
            <p:cNvSpPr>
              <a:spLocks/>
            </p:cNvSpPr>
            <p:nvPr/>
          </p:nvSpPr>
          <p:spPr bwMode="auto">
            <a:xfrm>
              <a:off x="5182" y="605"/>
              <a:ext cx="288" cy="2496"/>
            </a:xfrm>
            <a:prstGeom prst="rightBrace">
              <a:avLst>
                <a:gd name="adj1" fmla="val 72222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688" name="Text Box 14"/>
            <p:cNvSpPr txBox="1">
              <a:spLocks noChangeArrowheads="1"/>
            </p:cNvSpPr>
            <p:nvPr/>
          </p:nvSpPr>
          <p:spPr bwMode="auto">
            <a:xfrm rot="16200000">
              <a:off x="4714" y="1765"/>
              <a:ext cx="170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ko-KR" altLang="en-US" sz="2400" b="0" dirty="0">
                  <a:solidFill>
                    <a:schemeClr val="accent1"/>
                  </a:solidFill>
                  <a:latin typeface="Gill Sans" charset="0"/>
                  <a:ea typeface="Gill Sans" charset="0"/>
                  <a:cs typeface="Gill Sans" charset="0"/>
                </a:rPr>
                <a:t>“</a:t>
              </a:r>
              <a:r>
                <a:rPr lang="en-US" altLang="ko-KR" sz="2400" b="0" dirty="0">
                  <a:solidFill>
                    <a:schemeClr val="accent1"/>
                  </a:solidFill>
                  <a:latin typeface="Gill Sans" charset="0"/>
                  <a:ea typeface="Gill Sans" charset="0"/>
                  <a:cs typeface="Gill Sans" charset="0"/>
                </a:rPr>
                <a:t>Interrupt Handler”</a:t>
              </a:r>
            </a:p>
          </p:txBody>
        </p:sp>
      </p:grpSp>
      <p:sp>
        <p:nvSpPr>
          <p:cNvPr id="28678" name="Rectangle 15"/>
          <p:cNvSpPr>
            <a:spLocks noGrp="1" noChangeArrowheads="1"/>
          </p:cNvSpPr>
          <p:nvPr>
            <p:ph type="title"/>
          </p:nvPr>
        </p:nvSpPr>
        <p:spPr>
          <a:xfrm>
            <a:off x="2289176" y="227013"/>
            <a:ext cx="7540625" cy="368300"/>
          </a:xfrm>
        </p:spPr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Example: Network Interrupt</a:t>
            </a:r>
          </a:p>
        </p:txBody>
      </p:sp>
      <p:sp>
        <p:nvSpPr>
          <p:cNvPr id="380947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1844675" y="5221288"/>
            <a:ext cx="8534400" cy="15240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An interrupt is a hardware-invoked context switch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No separate step to choose what to run next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Always run the interrupt handler immediately</a:t>
            </a:r>
          </a:p>
          <a:p>
            <a:endParaRPr lang="ko-KR" altLang="en-US" dirty="0" smtClean="0">
              <a:ea typeface="굴림" panose="020B0600000101010101" pitchFamily="34" charset="-127"/>
            </a:endParaRPr>
          </a:p>
        </p:txBody>
      </p:sp>
      <p:grpSp>
        <p:nvGrpSpPr>
          <p:cNvPr id="380954" name="Group 26"/>
          <p:cNvGrpSpPr>
            <a:grpSpLocks/>
          </p:cNvGrpSpPr>
          <p:nvPr/>
        </p:nvGrpSpPr>
        <p:grpSpPr bwMode="auto">
          <a:xfrm>
            <a:off x="1600201" y="1541463"/>
            <a:ext cx="3794127" cy="2546352"/>
            <a:chOff x="100" y="971"/>
            <a:chExt cx="2390" cy="1604"/>
          </a:xfrm>
        </p:grpSpPr>
        <p:grpSp>
          <p:nvGrpSpPr>
            <p:cNvPr id="28682" name="Group 20"/>
            <p:cNvGrpSpPr>
              <a:grpSpLocks/>
            </p:cNvGrpSpPr>
            <p:nvPr/>
          </p:nvGrpSpPr>
          <p:grpSpPr bwMode="auto">
            <a:xfrm>
              <a:off x="100" y="971"/>
              <a:ext cx="725" cy="1604"/>
              <a:chOff x="121" y="971"/>
              <a:chExt cx="725" cy="1604"/>
            </a:xfrm>
          </p:grpSpPr>
          <p:sp>
            <p:nvSpPr>
              <p:cNvPr id="28684" name="AutoShape 5"/>
              <p:cNvSpPr>
                <a:spLocks noChangeArrowheads="1"/>
              </p:cNvSpPr>
              <p:nvPr/>
            </p:nvSpPr>
            <p:spPr bwMode="auto">
              <a:xfrm>
                <a:off x="396" y="1565"/>
                <a:ext cx="450" cy="480"/>
              </a:xfrm>
              <a:prstGeom prst="rightArrow">
                <a:avLst>
                  <a:gd name="adj1" fmla="val 37500"/>
                  <a:gd name="adj2" fmla="val 59333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endParaRPr lang="en-US" alt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28685" name="Text Box 6"/>
              <p:cNvSpPr txBox="1">
                <a:spLocks noChangeArrowheads="1"/>
              </p:cNvSpPr>
              <p:nvPr/>
            </p:nvSpPr>
            <p:spPr bwMode="auto">
              <a:xfrm rot="16200000">
                <a:off x="-535" y="1627"/>
                <a:ext cx="160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2400" b="0" dirty="0">
                    <a:solidFill>
                      <a:srgbClr val="2A40E2"/>
                    </a:solidFill>
                    <a:latin typeface="Gill Sans" charset="0"/>
                    <a:ea typeface="Gill Sans" charset="0"/>
                    <a:cs typeface="Gill Sans" charset="0"/>
                  </a:rPr>
                  <a:t>External Interrupt</a:t>
                </a:r>
              </a:p>
            </p:txBody>
          </p:sp>
        </p:grpSp>
        <p:sp>
          <p:nvSpPr>
            <p:cNvPr id="28683" name="Text Box 23"/>
            <p:cNvSpPr txBox="1">
              <a:spLocks noChangeArrowheads="1"/>
            </p:cNvSpPr>
            <p:nvPr/>
          </p:nvSpPr>
          <p:spPr bwMode="auto">
            <a:xfrm>
              <a:off x="816" y="1638"/>
              <a:ext cx="167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pPr algn="l"/>
              <a:r>
                <a:rPr lang="en-US" altLang="ko-KR" sz="2800" b="0" dirty="0">
                  <a:solidFill>
                    <a:srgbClr val="2A40E2"/>
                  </a:solidFill>
                  <a:latin typeface="Gill Sans" charset="0"/>
                  <a:ea typeface="Gill Sans" charset="0"/>
                  <a:cs typeface="Gill Sans" charset="0"/>
                </a:rPr>
                <a:t>Pipeline Flush</a:t>
              </a:r>
            </a:p>
          </p:txBody>
        </p:sp>
      </p:grpSp>
      <p:sp>
        <p:nvSpPr>
          <p:cNvPr id="380950" name="Text Box 22"/>
          <p:cNvSpPr txBox="1">
            <a:spLocks noChangeArrowheads="1"/>
          </p:cNvSpPr>
          <p:nvPr/>
        </p:nvSpPr>
        <p:spPr bwMode="auto">
          <a:xfrm>
            <a:off x="2693989" y="2967281"/>
            <a:ext cx="2657475" cy="165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urier New" panose="02070309020205020404" pitchFamily="49" charset="0"/>
              </a:defRPr>
            </a:lvl9pPr>
          </a:lstStyle>
          <a:p>
            <a:pPr algn="l"/>
            <a:r>
              <a:rPr lang="en-US" altLang="ko-KR" b="0" dirty="0" smtClean="0">
                <a:latin typeface="Consolas" charset="0"/>
                <a:ea typeface="Consolas" charset="0"/>
                <a:cs typeface="Consolas" charset="0"/>
              </a:rPr>
              <a:t>	...</a:t>
            </a:r>
          </a:p>
          <a:p>
            <a:pPr algn="l"/>
            <a:r>
              <a:rPr lang="en-US" altLang="ko-KR" b="0" dirty="0" err="1" smtClean="0">
                <a:latin typeface="Consolas" charset="0"/>
                <a:ea typeface="Consolas" charset="0"/>
                <a:cs typeface="Consolas" charset="0"/>
              </a:rPr>
              <a:t>lw</a:t>
            </a:r>
            <a:r>
              <a:rPr lang="en-US" altLang="ko-KR" b="0" dirty="0">
                <a:latin typeface="Consolas" charset="0"/>
                <a:ea typeface="Consolas" charset="0"/>
                <a:cs typeface="Consolas" charset="0"/>
              </a:rPr>
              <a:t>	$r2,0($r4)</a:t>
            </a:r>
          </a:p>
          <a:p>
            <a:pPr algn="l"/>
            <a:r>
              <a:rPr lang="en-US" altLang="ko-KR" b="0" dirty="0" err="1">
                <a:latin typeface="Consolas" charset="0"/>
                <a:ea typeface="Consolas" charset="0"/>
                <a:cs typeface="Consolas" charset="0"/>
              </a:rPr>
              <a:t>lw</a:t>
            </a:r>
            <a:r>
              <a:rPr lang="en-US" altLang="ko-KR" b="0" dirty="0">
                <a:latin typeface="Consolas" charset="0"/>
                <a:ea typeface="Consolas" charset="0"/>
                <a:cs typeface="Consolas" charset="0"/>
              </a:rPr>
              <a:t>	$r3,4($r4)</a:t>
            </a:r>
          </a:p>
          <a:p>
            <a:pPr algn="l"/>
            <a:r>
              <a:rPr lang="en-US" altLang="ko-KR" b="0" dirty="0">
                <a:latin typeface="Consolas" charset="0"/>
                <a:ea typeface="Consolas" charset="0"/>
                <a:cs typeface="Consolas" charset="0"/>
              </a:rPr>
              <a:t>add	$r2,$r2,$r3</a:t>
            </a:r>
          </a:p>
          <a:p>
            <a:pPr algn="l"/>
            <a:r>
              <a:rPr lang="en-US" altLang="ko-KR" b="0" dirty="0" err="1">
                <a:latin typeface="Consolas" charset="0"/>
                <a:ea typeface="Consolas" charset="0"/>
                <a:cs typeface="Consolas" charset="0"/>
              </a:rPr>
              <a:t>sw</a:t>
            </a:r>
            <a:r>
              <a:rPr lang="en-US" altLang="ko-KR" b="0" dirty="0">
                <a:latin typeface="Consolas" charset="0"/>
                <a:ea typeface="Consolas" charset="0"/>
                <a:cs typeface="Consolas" charset="0"/>
              </a:rPr>
              <a:t>	8($r4),$r2</a:t>
            </a:r>
          </a:p>
          <a:p>
            <a:pPr>
              <a:lnSpc>
                <a:spcPct val="50000"/>
              </a:lnSpc>
            </a:pPr>
            <a:r>
              <a:rPr lang="en-US" altLang="ko-KR" sz="2000" b="0" dirty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...</a:t>
            </a:r>
            <a:endParaRPr lang="en-US" altLang="ko-KR" sz="2000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89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8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8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/>
      <p:bldP spid="380947" grpId="0" build="p"/>
      <p:bldP spid="3809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Use of Timer Interrupt to Return Control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3575" y="838200"/>
            <a:ext cx="8229600" cy="5773738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Solution to our dispatcher problem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Use the timer interrupt to force scheduling decisions</a:t>
            </a:r>
          </a:p>
          <a:p>
            <a:pPr lvl="1"/>
            <a:endParaRPr lang="en-US" altLang="ko-KR" dirty="0" smtClean="0">
              <a:ea typeface="굴림" panose="020B0600000101010101" pitchFamily="34" charset="-127"/>
            </a:endParaRPr>
          </a:p>
          <a:p>
            <a:pPr lvl="1"/>
            <a:endParaRPr lang="en-US" altLang="ko-KR" dirty="0" smtClean="0">
              <a:ea typeface="굴림" panose="020B0600000101010101" pitchFamily="34" charset="-127"/>
            </a:endParaRPr>
          </a:p>
          <a:p>
            <a:pPr lvl="1"/>
            <a:endParaRPr lang="en-US" altLang="ko-KR" dirty="0" smtClean="0">
              <a:ea typeface="굴림" panose="020B0600000101010101" pitchFamily="34" charset="-127"/>
            </a:endParaRPr>
          </a:p>
          <a:p>
            <a:pPr lvl="1"/>
            <a:endParaRPr lang="en-US" altLang="ko-KR" dirty="0" smtClean="0">
              <a:ea typeface="굴림" panose="020B0600000101010101" pitchFamily="34" charset="-127"/>
            </a:endParaRPr>
          </a:p>
          <a:p>
            <a:pPr lvl="1"/>
            <a:endParaRPr lang="en-US" altLang="ko-KR" dirty="0" smtClean="0">
              <a:ea typeface="굴림" panose="020B0600000101010101" pitchFamily="34" charset="-127"/>
            </a:endParaRPr>
          </a:p>
          <a:p>
            <a:r>
              <a:rPr lang="en-US" altLang="ko-KR" dirty="0" smtClean="0">
                <a:ea typeface="굴림" panose="020B0600000101010101" pitchFamily="34" charset="-127"/>
              </a:rPr>
              <a:t>Timer Interrupt routine:</a:t>
            </a:r>
          </a:p>
          <a:p>
            <a:pPr marL="0" indent="0">
              <a:buNone/>
            </a:pPr>
            <a:r>
              <a:rPr lang="en-US" altLang="ko-KR" dirty="0" smtClean="0">
                <a:ea typeface="굴림" panose="020B0600000101010101" pitchFamily="34" charset="-127"/>
              </a:rPr>
              <a:t/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TimerInterrupt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 {</a:t>
            </a:r>
            <a:b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	  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DoPeriodicHouseKeeping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();</a:t>
            </a:r>
            <a:b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	  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run_new_thread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();</a:t>
            </a:r>
            <a:b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</a:b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	}</a:t>
            </a:r>
          </a:p>
        </p:txBody>
      </p:sp>
      <p:grpSp>
        <p:nvGrpSpPr>
          <p:cNvPr id="381966" name="Group 14"/>
          <p:cNvGrpSpPr>
            <a:grpSpLocks/>
          </p:cNvGrpSpPr>
          <p:nvPr/>
        </p:nvGrpSpPr>
        <p:grpSpPr bwMode="auto">
          <a:xfrm>
            <a:off x="3448052" y="1752601"/>
            <a:ext cx="4330702" cy="1776413"/>
            <a:chOff x="1104" y="576"/>
            <a:chExt cx="2728" cy="1119"/>
          </a:xfrm>
        </p:grpSpPr>
        <p:sp>
          <p:nvSpPr>
            <p:cNvPr id="29701" name="Rectangle 4"/>
            <p:cNvSpPr>
              <a:spLocks noChangeArrowheads="1"/>
            </p:cNvSpPr>
            <p:nvPr/>
          </p:nvSpPr>
          <p:spPr bwMode="auto">
            <a:xfrm>
              <a:off x="2208" y="576"/>
              <a:ext cx="1248" cy="336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>
                  <a:latin typeface="Consolas" charset="0"/>
                  <a:ea typeface="Consolas" charset="0"/>
                  <a:cs typeface="Consolas" charset="0"/>
                </a:rPr>
                <a:t>Some Routine</a:t>
              </a:r>
            </a:p>
          </p:txBody>
        </p:sp>
        <p:grpSp>
          <p:nvGrpSpPr>
            <p:cNvPr id="29702" name="Group 5"/>
            <p:cNvGrpSpPr>
              <a:grpSpLocks/>
            </p:cNvGrpSpPr>
            <p:nvPr/>
          </p:nvGrpSpPr>
          <p:grpSpPr bwMode="auto">
            <a:xfrm>
              <a:off x="1104" y="736"/>
              <a:ext cx="2352" cy="959"/>
              <a:chOff x="1289" y="1056"/>
              <a:chExt cx="2359" cy="1056"/>
            </a:xfrm>
          </p:grpSpPr>
          <p:sp>
            <p:nvSpPr>
              <p:cNvPr id="29706" name="Rectangle 6"/>
              <p:cNvSpPr>
                <a:spLocks noChangeArrowheads="1"/>
              </p:cNvSpPr>
              <p:nvPr/>
            </p:nvSpPr>
            <p:spPr bwMode="auto">
              <a:xfrm flipV="1">
                <a:off x="2400" y="1584"/>
                <a:ext cx="1248" cy="240"/>
              </a:xfrm>
              <a:prstGeom prst="rect">
                <a:avLst/>
              </a:prstGeom>
              <a:solidFill>
                <a:srgbClr val="FF0000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dirty="0" err="1">
                    <a:latin typeface="Consolas" charset="0"/>
                    <a:ea typeface="Consolas" charset="0"/>
                    <a:cs typeface="Consolas" charset="0"/>
                  </a:rPr>
                  <a:t>run_new_thread</a:t>
                </a:r>
                <a:endParaRPr lang="en-US" altLang="ko-KR" dirty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29707" name="Rectangle 7"/>
              <p:cNvSpPr>
                <a:spLocks noChangeArrowheads="1"/>
              </p:cNvSpPr>
              <p:nvPr/>
            </p:nvSpPr>
            <p:spPr bwMode="auto">
              <a:xfrm flipV="1">
                <a:off x="2400" y="1248"/>
                <a:ext cx="1248" cy="336"/>
              </a:xfrm>
              <a:prstGeom prst="rect">
                <a:avLst/>
              </a:prstGeom>
              <a:solidFill>
                <a:srgbClr val="FF0000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dirty="0" err="1">
                    <a:latin typeface="Consolas" charset="0"/>
                    <a:ea typeface="Consolas" charset="0"/>
                    <a:cs typeface="Consolas" charset="0"/>
                  </a:rPr>
                  <a:t>TimerInterrupt</a:t>
                </a:r>
                <a:endParaRPr lang="en-US" altLang="ko-KR" dirty="0">
                  <a:latin typeface="Consolas" charset="0"/>
                  <a:ea typeface="Consolas" charset="0"/>
                  <a:cs typeface="Consolas" charset="0"/>
                </a:endParaRPr>
              </a:p>
            </p:txBody>
          </p:sp>
          <p:sp>
            <p:nvSpPr>
              <p:cNvPr id="29708" name="Arc 8"/>
              <p:cNvSpPr>
                <a:spLocks/>
              </p:cNvSpPr>
              <p:nvPr/>
            </p:nvSpPr>
            <p:spPr bwMode="auto">
              <a:xfrm flipH="1">
                <a:off x="2112" y="1056"/>
                <a:ext cx="288" cy="384"/>
              </a:xfrm>
              <a:custGeom>
                <a:avLst/>
                <a:gdLst>
                  <a:gd name="T0" fmla="*/ 0 w 21600"/>
                  <a:gd name="T1" fmla="*/ 0 h 43068"/>
                  <a:gd name="T2" fmla="*/ 0 w 21600"/>
                  <a:gd name="T3" fmla="*/ 3 h 43068"/>
                  <a:gd name="T4" fmla="*/ 0 w 21600"/>
                  <a:gd name="T5" fmla="*/ 2 h 430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06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607"/>
                      <a:pt x="13322" y="41853"/>
                      <a:pt x="2383" y="43068"/>
                    </a:cubicBezTo>
                  </a:path>
                  <a:path w="21600" h="4306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607"/>
                      <a:pt x="13322" y="41853"/>
                      <a:pt x="2383" y="43068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09" name="Text Box 9"/>
              <p:cNvSpPr txBox="1">
                <a:spLocks noChangeArrowheads="1"/>
              </p:cNvSpPr>
              <p:nvPr/>
            </p:nvSpPr>
            <p:spPr bwMode="auto">
              <a:xfrm>
                <a:off x="1289" y="1152"/>
                <a:ext cx="660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b="0" dirty="0">
                    <a:latin typeface="Gill Sans" charset="0"/>
                    <a:ea typeface="Gill Sans" charset="0"/>
                    <a:cs typeface="Gill Sans" charset="0"/>
                  </a:rPr>
                  <a:t>Interrupt</a:t>
                </a:r>
              </a:p>
            </p:txBody>
          </p:sp>
          <p:sp>
            <p:nvSpPr>
              <p:cNvPr id="29710" name="Rectangle 10"/>
              <p:cNvSpPr>
                <a:spLocks noChangeArrowheads="1"/>
              </p:cNvSpPr>
              <p:nvPr/>
            </p:nvSpPr>
            <p:spPr bwMode="auto">
              <a:xfrm>
                <a:off x="2400" y="1824"/>
                <a:ext cx="1248" cy="288"/>
              </a:xfrm>
              <a:prstGeom prst="rect">
                <a:avLst/>
              </a:prstGeom>
              <a:solidFill>
                <a:srgbClr val="FF0000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>
                    <a:latin typeface="Consolas" charset="0"/>
                    <a:ea typeface="Consolas" charset="0"/>
                    <a:cs typeface="Consolas" charset="0"/>
                  </a:rPr>
                  <a:t>switch</a:t>
                </a:r>
              </a:p>
            </p:txBody>
          </p:sp>
        </p:grpSp>
        <p:grpSp>
          <p:nvGrpSpPr>
            <p:cNvPr id="29703" name="Group 11"/>
            <p:cNvGrpSpPr>
              <a:grpSpLocks/>
            </p:cNvGrpSpPr>
            <p:nvPr/>
          </p:nvGrpSpPr>
          <p:grpSpPr bwMode="auto">
            <a:xfrm>
              <a:off x="3599" y="627"/>
              <a:ext cx="233" cy="1046"/>
              <a:chOff x="4606" y="816"/>
              <a:chExt cx="234" cy="1152"/>
            </a:xfrm>
          </p:grpSpPr>
          <p:sp>
            <p:nvSpPr>
              <p:cNvPr id="29704" name="Text Box 12"/>
              <p:cNvSpPr txBox="1">
                <a:spLocks noChangeArrowheads="1"/>
              </p:cNvSpPr>
              <p:nvPr/>
            </p:nvSpPr>
            <p:spPr bwMode="auto">
              <a:xfrm rot="5400000">
                <a:off x="4196" y="1273"/>
                <a:ext cx="1053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b="0" dirty="0">
                    <a:latin typeface="Gill Sans" charset="0"/>
                    <a:ea typeface="Gill Sans" charset="0"/>
                    <a:cs typeface="Gill Sans" charset="0"/>
                  </a:rPr>
                  <a:t>Stack growth</a:t>
                </a:r>
              </a:p>
            </p:txBody>
          </p:sp>
          <p:sp>
            <p:nvSpPr>
              <p:cNvPr id="29705" name="Line 13"/>
              <p:cNvSpPr>
                <a:spLocks noChangeShapeType="1"/>
              </p:cNvSpPr>
              <p:nvPr/>
            </p:nvSpPr>
            <p:spPr bwMode="auto">
              <a:xfrm>
                <a:off x="4608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9860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533400"/>
          </a:xfrm>
        </p:spPr>
        <p:txBody>
          <a:bodyPr/>
          <a:lstStyle/>
          <a:p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ThreadFork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 smtClean="0"/>
              <a:t>: Create a New Thread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2925" y="1143000"/>
            <a:ext cx="8229600" cy="5181600"/>
          </a:xfrm>
        </p:spPr>
        <p:txBody>
          <a:bodyPr>
            <a:normAutofit/>
          </a:bodyPr>
          <a:lstStyle/>
          <a:p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ThreadFork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altLang="ko-KR" dirty="0" smtClean="0">
                <a:ea typeface="굴림" panose="020B0600000101010101" pitchFamily="34" charset="-127"/>
              </a:rPr>
              <a:t>is a user-level procedure that creates a new thread and places it on ready queue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endParaRPr lang="en-US" altLang="ko-KR" dirty="0" smtClean="0">
              <a:ea typeface="굴림" panose="020B0600000101010101" pitchFamily="34" charset="-127"/>
            </a:endParaRPr>
          </a:p>
          <a:p>
            <a:r>
              <a:rPr lang="en-US" altLang="ko-KR" dirty="0" smtClean="0">
                <a:ea typeface="굴림" panose="020B0600000101010101" pitchFamily="34" charset="-127"/>
              </a:rPr>
              <a:t>Arguments to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ThreadFork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Pointer to application routine (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fcnPtr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Pointer to array of arguments (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fcnArgPtr</a:t>
            </a:r>
            <a:r>
              <a:rPr lang="en-US" altLang="ko-KR" dirty="0" smtClean="0">
                <a:ea typeface="굴림" panose="020B0600000101010101" pitchFamily="34" charset="-127"/>
              </a:rPr>
              <a:t>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Size of stack to allocate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endParaRPr lang="en-US" altLang="ko-KR" dirty="0" smtClean="0">
              <a:ea typeface="굴림" panose="020B0600000101010101" pitchFamily="34" charset="-127"/>
            </a:endParaRPr>
          </a:p>
          <a:p>
            <a:r>
              <a:rPr lang="en-US" altLang="ko-KR" dirty="0" smtClean="0">
                <a:ea typeface="굴림" panose="020B0600000101010101" pitchFamily="34" charset="-127"/>
              </a:rPr>
              <a:t>Implementation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Sanity check arguments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Enter Kernel-mode and Sanity Check arguments again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Allocate new Stack and TCB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Initialize TCB and place on ready list (Runnable)</a:t>
            </a:r>
          </a:p>
        </p:txBody>
      </p:sp>
    </p:spTree>
    <p:extLst>
      <p:ext uri="{BB962C8B-B14F-4D97-AF65-F5344CB8AC3E}">
        <p14:creationId xmlns:p14="http://schemas.microsoft.com/office/powerpoint/2010/main" val="3668338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52400"/>
            <a:ext cx="7772400" cy="533400"/>
          </a:xfrm>
        </p:spPr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How do we initialize TCB and Stack?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5976" y="762000"/>
            <a:ext cx="10690224" cy="3581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Initialize Register fields of TCB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Stack pointer made to point at stack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PC return address 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 OS (</a:t>
            </a:r>
            <a:r>
              <a:rPr lang="en-US" altLang="ko-KR" dirty="0" err="1" smtClean="0">
                <a:ea typeface="굴림" panose="020B0600000101010101" pitchFamily="34" charset="-127"/>
                <a:sym typeface="Symbol" panose="05050102010706020507" pitchFamily="18" charset="2"/>
              </a:rPr>
              <a:t>asm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) routine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ThreadRoot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()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Two </a:t>
            </a:r>
            <a:r>
              <a:rPr lang="en-US" altLang="ko-KR" dirty="0" err="1" smtClean="0">
                <a:ea typeface="굴림" panose="020B0600000101010101" pitchFamily="34" charset="-127"/>
                <a:sym typeface="Symbol" panose="05050102010706020507" pitchFamily="18" charset="2"/>
              </a:rPr>
              <a:t>arg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 registers (a0 and a1) initialized to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fcnPtr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 and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fcnArgPtr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, respectively</a:t>
            </a:r>
          </a:p>
          <a:p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Initialize stack data?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Minimal initialization 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setup return to go to beginning of </a:t>
            </a:r>
            <a:r>
              <a:rPr lang="en-US" altLang="ko-KR" dirty="0" err="1" smtClean="0">
                <a:ea typeface="굴림" panose="020B0600000101010101" pitchFamily="34" charset="-127"/>
                <a:sym typeface="Symbol" panose="05050102010706020507" pitchFamily="18" charset="2"/>
              </a:rPr>
              <a:t>ThreadRoot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()</a:t>
            </a:r>
          </a:p>
          <a:p>
            <a:pPr lvl="2"/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Important part of stack frame is in registers for RISC-V (</a:t>
            </a:r>
            <a:r>
              <a:rPr lang="en-US" altLang="ko-KR" dirty="0" err="1" smtClean="0">
                <a:ea typeface="굴림" panose="020B0600000101010101" pitchFamily="34" charset="-127"/>
                <a:sym typeface="Symbol" panose="05050102010706020507" pitchFamily="18" charset="2"/>
              </a:rPr>
              <a:t>ra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)</a:t>
            </a:r>
          </a:p>
          <a:p>
            <a:pPr lvl="2"/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X86: need to push a return address on stack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Think of stack frame as just before body of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ThreadRoot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() 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really gets started</a:t>
            </a:r>
          </a:p>
        </p:txBody>
      </p:sp>
      <p:grpSp>
        <p:nvGrpSpPr>
          <p:cNvPr id="392213" name="Group 21"/>
          <p:cNvGrpSpPr>
            <a:grpSpLocks/>
          </p:cNvGrpSpPr>
          <p:nvPr/>
        </p:nvGrpSpPr>
        <p:grpSpPr bwMode="auto">
          <a:xfrm>
            <a:off x="3657602" y="4816478"/>
            <a:ext cx="3686874" cy="1965323"/>
            <a:chOff x="2169" y="2909"/>
            <a:chExt cx="1646" cy="1238"/>
          </a:xfrm>
        </p:grpSpPr>
        <p:sp>
          <p:nvSpPr>
            <p:cNvPr id="15365" name="Rectangle 4"/>
            <p:cNvSpPr>
              <a:spLocks noChangeArrowheads="1"/>
            </p:cNvSpPr>
            <p:nvPr/>
          </p:nvSpPr>
          <p:spPr bwMode="auto">
            <a:xfrm>
              <a:off x="2169" y="2963"/>
              <a:ext cx="1344" cy="224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dirty="0" err="1">
                  <a:latin typeface="Consolas" charset="0"/>
                  <a:ea typeface="Consolas" charset="0"/>
                  <a:cs typeface="Consolas" charset="0"/>
                </a:rPr>
                <a:t>ThreadRoot</a:t>
              </a:r>
              <a:r>
                <a:rPr lang="en-US" altLang="ko-KR" sz="2400" dirty="0">
                  <a:latin typeface="Consolas" charset="0"/>
                  <a:ea typeface="Consolas" charset="0"/>
                  <a:cs typeface="Consolas" charset="0"/>
                </a:rPr>
                <a:t> stub</a:t>
              </a:r>
            </a:p>
          </p:txBody>
        </p:sp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2361" y="3667"/>
              <a:ext cx="7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ko-KR" sz="2400" b="0" dirty="0">
                  <a:latin typeface="Gill Sans" charset="0"/>
                  <a:ea typeface="Gill Sans" charset="0"/>
                  <a:cs typeface="Gill Sans" charset="0"/>
                </a:rPr>
                <a:t>Initial Stack</a:t>
              </a:r>
            </a:p>
          </p:txBody>
        </p:sp>
        <p:grpSp>
          <p:nvGrpSpPr>
            <p:cNvPr id="15367" name="Group 6"/>
            <p:cNvGrpSpPr>
              <a:grpSpLocks/>
            </p:cNvGrpSpPr>
            <p:nvPr/>
          </p:nvGrpSpPr>
          <p:grpSpPr bwMode="auto">
            <a:xfrm>
              <a:off x="3598" y="2909"/>
              <a:ext cx="217" cy="1238"/>
              <a:chOff x="4549" y="986"/>
              <a:chExt cx="218" cy="1363"/>
            </a:xfrm>
          </p:grpSpPr>
          <p:sp>
            <p:nvSpPr>
              <p:cNvPr id="15368" name="Text Box 7"/>
              <p:cNvSpPr txBox="1">
                <a:spLocks noChangeArrowheads="1"/>
              </p:cNvSpPr>
              <p:nvPr/>
            </p:nvSpPr>
            <p:spPr bwMode="auto">
              <a:xfrm rot="5400000">
                <a:off x="3982" y="1564"/>
                <a:ext cx="1363" cy="2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 sz="2400" b="0" dirty="0">
                    <a:latin typeface="Gill Sans" charset="0"/>
                    <a:ea typeface="Gill Sans" charset="0"/>
                    <a:cs typeface="Gill Sans" charset="0"/>
                  </a:rPr>
                  <a:t>Stack growth</a:t>
                </a:r>
              </a:p>
            </p:txBody>
          </p:sp>
          <p:sp>
            <p:nvSpPr>
              <p:cNvPr id="15369" name="Line 8"/>
              <p:cNvSpPr>
                <a:spLocks noChangeShapeType="1"/>
              </p:cNvSpPr>
              <p:nvPr/>
            </p:nvSpPr>
            <p:spPr bwMode="auto">
              <a:xfrm>
                <a:off x="4549" y="1093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0047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How does Thread get started?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41525" y="5460999"/>
            <a:ext cx="8305800" cy="1266825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Eventually,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run_new_thread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() 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will select this TCB and return into beginning of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ThreadRoot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()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This really starts the new thread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5334000" y="4870450"/>
            <a:ext cx="1828800" cy="533400"/>
          </a:xfrm>
          <a:prstGeom prst="curvedUpArrow">
            <a:avLst>
              <a:gd name="adj1" fmla="val 101429"/>
              <a:gd name="adj2" fmla="val 137143"/>
              <a:gd name="adj3" fmla="val 33333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grpSp>
        <p:nvGrpSpPr>
          <p:cNvPr id="5126" name="Group 33"/>
          <p:cNvGrpSpPr>
            <a:grpSpLocks/>
          </p:cNvGrpSpPr>
          <p:nvPr/>
        </p:nvGrpSpPr>
        <p:grpSpPr bwMode="auto">
          <a:xfrm>
            <a:off x="6692900" y="3886200"/>
            <a:ext cx="2146300" cy="965200"/>
            <a:chOff x="3256" y="2208"/>
            <a:chExt cx="1352" cy="608"/>
          </a:xfrm>
        </p:grpSpPr>
        <p:sp>
          <p:nvSpPr>
            <p:cNvPr id="5127" name="Rectangle 16"/>
            <p:cNvSpPr>
              <a:spLocks noChangeArrowheads="1"/>
            </p:cNvSpPr>
            <p:nvPr/>
          </p:nvSpPr>
          <p:spPr bwMode="auto">
            <a:xfrm>
              <a:off x="3256" y="2564"/>
              <a:ext cx="1352" cy="252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ThreadRoot</a:t>
              </a:r>
              <a:r>
                <a:rPr lang="en-US" altLang="en-US" dirty="0">
                  <a:latin typeface="Consolas" charset="0"/>
                  <a:ea typeface="Consolas" charset="0"/>
                  <a:cs typeface="Consolas" charset="0"/>
                </a:rPr>
                <a:t> stub</a:t>
              </a:r>
            </a:p>
          </p:txBody>
        </p:sp>
        <p:sp>
          <p:nvSpPr>
            <p:cNvPr id="5128" name="Text Box 25"/>
            <p:cNvSpPr txBox="1">
              <a:spLocks noChangeArrowheads="1"/>
            </p:cNvSpPr>
            <p:nvPr/>
          </p:nvSpPr>
          <p:spPr bwMode="auto">
            <a:xfrm>
              <a:off x="3394" y="2208"/>
              <a:ext cx="117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New Thread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348040" y="757238"/>
            <a:ext cx="2700339" cy="4132261"/>
            <a:chOff x="3348040" y="757238"/>
            <a:chExt cx="2700339" cy="4132261"/>
          </a:xfrm>
        </p:grpSpPr>
        <p:grpSp>
          <p:nvGrpSpPr>
            <p:cNvPr id="5129" name="Group 7"/>
            <p:cNvGrpSpPr>
              <a:grpSpLocks/>
            </p:cNvGrpSpPr>
            <p:nvPr/>
          </p:nvGrpSpPr>
          <p:grpSpPr bwMode="auto">
            <a:xfrm flipH="1">
              <a:off x="3348040" y="1978025"/>
              <a:ext cx="461963" cy="1963737"/>
              <a:chOff x="4599" y="770"/>
              <a:chExt cx="291" cy="1237"/>
            </a:xfrm>
          </p:grpSpPr>
          <p:sp>
            <p:nvSpPr>
              <p:cNvPr id="5137" name="Text Box 8"/>
              <p:cNvSpPr txBox="1">
                <a:spLocks noChangeArrowheads="1"/>
              </p:cNvSpPr>
              <p:nvPr/>
            </p:nvSpPr>
            <p:spPr bwMode="auto">
              <a:xfrm rot="5400000">
                <a:off x="4126" y="1243"/>
                <a:ext cx="123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Stack growth</a:t>
                </a:r>
              </a:p>
            </p:txBody>
          </p:sp>
          <p:sp>
            <p:nvSpPr>
              <p:cNvPr id="5138" name="Line 9"/>
              <p:cNvSpPr>
                <a:spLocks noChangeShapeType="1"/>
              </p:cNvSpPr>
              <p:nvPr/>
            </p:nvSpPr>
            <p:spPr bwMode="auto">
              <a:xfrm>
                <a:off x="4608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3962403" y="1822450"/>
              <a:ext cx="1981201" cy="6096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Consolas" charset="0"/>
                  <a:ea typeface="Consolas" charset="0"/>
                  <a:cs typeface="Consolas" charset="0"/>
                </a:rPr>
                <a:t>A</a:t>
              </a:r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>
              <a:off x="3962403" y="2432050"/>
              <a:ext cx="1981201" cy="5334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Consolas" charset="0"/>
                  <a:ea typeface="Consolas" charset="0"/>
                  <a:cs typeface="Consolas" charset="0"/>
                </a:rPr>
                <a:t>B(while)</a:t>
              </a:r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auto">
            <a:xfrm>
              <a:off x="3962403" y="2965450"/>
              <a:ext cx="1981201" cy="5334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Consolas" charset="0"/>
                  <a:ea typeface="Consolas" charset="0"/>
                  <a:cs typeface="Consolas" charset="0"/>
                </a:rPr>
                <a:t>yield</a:t>
              </a:r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auto">
            <a:xfrm>
              <a:off x="3962403" y="3962400"/>
              <a:ext cx="1981201" cy="533400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run_new_thread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5134" name="Rectangle 14"/>
            <p:cNvSpPr>
              <a:spLocks noChangeArrowheads="1"/>
            </p:cNvSpPr>
            <p:nvPr/>
          </p:nvSpPr>
          <p:spPr bwMode="auto">
            <a:xfrm>
              <a:off x="3962403" y="4419600"/>
              <a:ext cx="1981201" cy="469899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>
                  <a:latin typeface="Consolas" charset="0"/>
                  <a:ea typeface="Consolas" charset="0"/>
                  <a:cs typeface="Consolas" charset="0"/>
                </a:rPr>
                <a:t>switch</a:t>
              </a:r>
            </a:p>
          </p:txBody>
        </p:sp>
        <p:sp>
          <p:nvSpPr>
            <p:cNvPr id="5135" name="Rectangle 23"/>
            <p:cNvSpPr>
              <a:spLocks noChangeArrowheads="1"/>
            </p:cNvSpPr>
            <p:nvPr/>
          </p:nvSpPr>
          <p:spPr bwMode="auto">
            <a:xfrm>
              <a:off x="3962403" y="1250950"/>
              <a:ext cx="1981201" cy="609600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ThreadRoot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5136" name="Text Box 24"/>
            <p:cNvSpPr txBox="1">
              <a:spLocks noChangeArrowheads="1"/>
            </p:cNvSpPr>
            <p:nvPr/>
          </p:nvSpPr>
          <p:spPr bwMode="auto">
            <a:xfrm>
              <a:off x="4038603" y="757238"/>
              <a:ext cx="2009776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Other Thread</a:t>
              </a: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3962402" y="3492501"/>
              <a:ext cx="1981201" cy="458786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k</a:t>
              </a:r>
              <a:r>
                <a:rPr lang="en-US" altLang="en-US" dirty="0" err="1" smtClean="0">
                  <a:latin typeface="Consolas" charset="0"/>
                  <a:ea typeface="Consolas" charset="0"/>
                  <a:cs typeface="Consolas" charset="0"/>
                </a:rPr>
                <a:t>ernel_yield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1126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7886700" cy="372904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How does a thread get started?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0DDEA-CFF4-C541-8E65-D191EC87D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4727085"/>
            <a:ext cx="11201400" cy="197653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How </a:t>
            </a:r>
            <a:r>
              <a:rPr lang="en-US" dirty="0"/>
              <a:t>do we make a </a:t>
            </a:r>
            <a:r>
              <a:rPr lang="en-US" b="1" i="1" dirty="0"/>
              <a:t>new</a:t>
            </a:r>
            <a:r>
              <a:rPr lang="en-US" i="1" dirty="0"/>
              <a:t> </a:t>
            </a:r>
            <a:r>
              <a:rPr lang="en-US" dirty="0"/>
              <a:t>thread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Setup TCB/kernel thread to point at new user stack and </a:t>
            </a:r>
            <a:r>
              <a:rPr lang="en-US" dirty="0" err="1" smtClean="0">
                <a:solidFill>
                  <a:srgbClr val="FF0000"/>
                </a:solidFill>
              </a:rPr>
              <a:t>ThreadRoot</a:t>
            </a:r>
            <a:r>
              <a:rPr lang="en-US" dirty="0" smtClean="0">
                <a:solidFill>
                  <a:srgbClr val="FF0000"/>
                </a:solidFill>
              </a:rPr>
              <a:t> code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Put pointers to start function and </a:t>
            </a:r>
            <a:r>
              <a:rPr lang="en-US" dirty="0" err="1" smtClean="0">
                <a:solidFill>
                  <a:srgbClr val="FF0000"/>
                </a:solidFill>
              </a:rPr>
              <a:t>args</a:t>
            </a:r>
            <a:r>
              <a:rPr lang="en-US" dirty="0" smtClean="0">
                <a:solidFill>
                  <a:srgbClr val="FF0000"/>
                </a:solidFill>
              </a:rPr>
              <a:t> in registers or top of stack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This depends heavily on the calling convention (i.e. RISC-V vs x86)</a:t>
            </a:r>
          </a:p>
          <a:p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Eventually,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run_new_thread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() </a:t>
            </a:r>
            <a:r>
              <a:rPr lang="en-US" altLang="ko-KR" dirty="0">
                <a:ea typeface="굴림" panose="020B0600000101010101" pitchFamily="34" charset="-127"/>
                <a:sym typeface="Symbol" panose="05050102010706020507" pitchFamily="18" charset="2"/>
              </a:rPr>
              <a:t>will select this TCB and return into beginning of </a:t>
            </a:r>
            <a:r>
              <a:rPr lang="en-US" altLang="ko-KR" dirty="0" err="1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ThreadRoot</a:t>
            </a:r>
            <a:r>
              <a:rPr lang="en-US" altLang="ko-KR" dirty="0">
                <a:latin typeface="Consolas" charset="0"/>
                <a:ea typeface="Consolas" charset="0"/>
                <a:cs typeface="Consolas" charset="0"/>
                <a:sym typeface="Symbol" panose="05050102010706020507" pitchFamily="18" charset="2"/>
              </a:rPr>
              <a:t>()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This really starts the new thread</a:t>
            </a:r>
          </a:p>
          <a:p>
            <a:endParaRPr lang="en-US" dirty="0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4027469" y="4197117"/>
            <a:ext cx="1438274" cy="533400"/>
          </a:xfrm>
          <a:prstGeom prst="curvedUpArrow">
            <a:avLst>
              <a:gd name="adj1" fmla="val 101429"/>
              <a:gd name="adj2" fmla="val 137143"/>
              <a:gd name="adj3" fmla="val 33333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grpSp>
        <p:nvGrpSpPr>
          <p:cNvPr id="5126" name="Group 33"/>
          <p:cNvGrpSpPr>
            <a:grpSpLocks/>
          </p:cNvGrpSpPr>
          <p:nvPr/>
        </p:nvGrpSpPr>
        <p:grpSpPr bwMode="auto">
          <a:xfrm>
            <a:off x="4873611" y="3431160"/>
            <a:ext cx="2146300" cy="782638"/>
            <a:chOff x="3256" y="2323"/>
            <a:chExt cx="1352" cy="493"/>
          </a:xfrm>
        </p:grpSpPr>
        <p:sp>
          <p:nvSpPr>
            <p:cNvPr id="5127" name="Rectangle 16"/>
            <p:cNvSpPr>
              <a:spLocks noChangeArrowheads="1"/>
            </p:cNvSpPr>
            <p:nvPr/>
          </p:nvSpPr>
          <p:spPr bwMode="auto">
            <a:xfrm>
              <a:off x="3256" y="2564"/>
              <a:ext cx="1352" cy="252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ThreadRoot</a:t>
              </a:r>
              <a:r>
                <a:rPr lang="en-US" altLang="en-US" dirty="0">
                  <a:latin typeface="Consolas" charset="0"/>
                  <a:ea typeface="Consolas" charset="0"/>
                  <a:cs typeface="Consolas" charset="0"/>
                </a:rPr>
                <a:t> stub</a:t>
              </a:r>
            </a:p>
          </p:txBody>
        </p:sp>
        <p:sp>
          <p:nvSpPr>
            <p:cNvPr id="5128" name="Text Box 25"/>
            <p:cNvSpPr txBox="1">
              <a:spLocks noChangeArrowheads="1"/>
            </p:cNvSpPr>
            <p:nvPr/>
          </p:nvSpPr>
          <p:spPr bwMode="auto">
            <a:xfrm>
              <a:off x="3309" y="2323"/>
              <a:ext cx="117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New Thread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8F9976A-0395-424C-B799-10A712ADA530}"/>
              </a:ext>
            </a:extLst>
          </p:cNvPr>
          <p:cNvSpPr txBox="1"/>
          <p:nvPr/>
        </p:nvSpPr>
        <p:spPr>
          <a:xfrm>
            <a:off x="5334000" y="913602"/>
            <a:ext cx="556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SetupNewThread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tNew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  <a:p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TCB[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tNew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regs.sp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newStackPtr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TCB[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tNew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regs.retpc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ThreadRoot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TCB[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tNew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].regs.r0 = 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fcnPtr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TCB[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tNew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].regs.r1 = </a:t>
            </a:r>
            <a:r>
              <a:rPr lang="en-US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fcnArgPtr</a:t>
            </a:r>
            <a:endParaRPr lang="en-US" sz="20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133600" y="685800"/>
            <a:ext cx="2700339" cy="3518058"/>
            <a:chOff x="3348040" y="757238"/>
            <a:chExt cx="2700339" cy="4132261"/>
          </a:xfrm>
        </p:grpSpPr>
        <p:grpSp>
          <p:nvGrpSpPr>
            <p:cNvPr id="21" name="Group 7"/>
            <p:cNvGrpSpPr>
              <a:grpSpLocks/>
            </p:cNvGrpSpPr>
            <p:nvPr/>
          </p:nvGrpSpPr>
          <p:grpSpPr bwMode="auto">
            <a:xfrm flipH="1">
              <a:off x="3348040" y="1978025"/>
              <a:ext cx="461963" cy="1963737"/>
              <a:chOff x="4599" y="770"/>
              <a:chExt cx="291" cy="1237"/>
            </a:xfrm>
          </p:grpSpPr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 rot="5400000">
                <a:off x="4126" y="1243"/>
                <a:ext cx="123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Stack growth</a:t>
                </a:r>
              </a:p>
            </p:txBody>
          </p:sp>
          <p:sp>
            <p:nvSpPr>
              <p:cNvPr id="32" name="Line 9"/>
              <p:cNvSpPr>
                <a:spLocks noChangeShapeType="1"/>
              </p:cNvSpPr>
              <p:nvPr/>
            </p:nvSpPr>
            <p:spPr bwMode="auto">
              <a:xfrm>
                <a:off x="4608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3962403" y="1822450"/>
              <a:ext cx="1981201" cy="6096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Consolas" charset="0"/>
                  <a:ea typeface="Consolas" charset="0"/>
                  <a:cs typeface="Consolas" charset="0"/>
                </a:rPr>
                <a:t>A</a:t>
              </a:r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3962403" y="2432050"/>
              <a:ext cx="1981201" cy="5334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Consolas" charset="0"/>
                  <a:ea typeface="Consolas" charset="0"/>
                  <a:cs typeface="Consolas" charset="0"/>
                </a:rPr>
                <a:t>B(while)</a:t>
              </a:r>
            </a:p>
          </p:txBody>
        </p:sp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3962403" y="2965450"/>
              <a:ext cx="1981201" cy="53340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>
                  <a:latin typeface="Consolas" charset="0"/>
                  <a:ea typeface="Consolas" charset="0"/>
                  <a:cs typeface="Consolas" charset="0"/>
                </a:rPr>
                <a:t>yield</a:t>
              </a:r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3962403" y="3962400"/>
              <a:ext cx="1981201" cy="533400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run_new_thread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7" name="Rectangle 14"/>
            <p:cNvSpPr>
              <a:spLocks noChangeArrowheads="1"/>
            </p:cNvSpPr>
            <p:nvPr/>
          </p:nvSpPr>
          <p:spPr bwMode="auto">
            <a:xfrm>
              <a:off x="3962403" y="4419600"/>
              <a:ext cx="1981201" cy="469899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>
                  <a:latin typeface="Consolas" charset="0"/>
                  <a:ea typeface="Consolas" charset="0"/>
                  <a:cs typeface="Consolas" charset="0"/>
                </a:rPr>
                <a:t>switch</a:t>
              </a: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3962403" y="1250950"/>
              <a:ext cx="1981201" cy="609600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ThreadRoot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29" name="Text Box 24"/>
            <p:cNvSpPr txBox="1">
              <a:spLocks noChangeArrowheads="1"/>
            </p:cNvSpPr>
            <p:nvPr/>
          </p:nvSpPr>
          <p:spPr bwMode="auto">
            <a:xfrm>
              <a:off x="4038603" y="757238"/>
              <a:ext cx="2009776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Other Thread</a:t>
              </a:r>
            </a:p>
          </p:txBody>
        </p:sp>
        <p:sp>
          <p:nvSpPr>
            <p:cNvPr id="30" name="Rectangle 12"/>
            <p:cNvSpPr>
              <a:spLocks noChangeArrowheads="1"/>
            </p:cNvSpPr>
            <p:nvPr/>
          </p:nvSpPr>
          <p:spPr bwMode="auto">
            <a:xfrm>
              <a:off x="3962402" y="3492501"/>
              <a:ext cx="1981201" cy="458786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k</a:t>
              </a:r>
              <a:r>
                <a:rPr lang="en-US" altLang="en-US" dirty="0" err="1" smtClean="0">
                  <a:latin typeface="Consolas" charset="0"/>
                  <a:ea typeface="Consolas" charset="0"/>
                  <a:cs typeface="Consolas" charset="0"/>
                </a:rPr>
                <a:t>ernel_yield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709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3058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What does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ThreadRoot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 smtClean="0">
                <a:ea typeface="굴림" panose="020B0600000101010101" pitchFamily="34" charset="-127"/>
              </a:rPr>
              <a:t> look like?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60426"/>
            <a:ext cx="11430000" cy="58451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ThreadRoot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altLang="ko-KR" dirty="0" smtClean="0">
                <a:ea typeface="굴림" panose="020B0600000101010101" pitchFamily="34" charset="-127"/>
              </a:rPr>
              <a:t>is the root for the thread routine: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dirty="0" smtClean="0">
                <a:ea typeface="굴림" panose="020B0600000101010101" pitchFamily="34" charset="-127"/>
              </a:rPr>
              <a:t>	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ThreadRoot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fcnPTR,fcnArgPtr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  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DoStartupHousekeeping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  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UserModeSwitch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 /* enter user mode */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     Call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fcnPtr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fcnArgPtr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     </a:t>
            </a:r>
            <a:r>
              <a:rPr lang="en-US" altLang="ko-KR" sz="2000" dirty="0" err="1">
                <a:latin typeface="Consolas" charset="0"/>
                <a:ea typeface="Consolas" charset="0"/>
                <a:cs typeface="Consolas" charset="0"/>
              </a:rPr>
              <a:t>ThreadFinish</a:t>
            </a: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2000" dirty="0">
                <a:latin typeface="Consolas" charset="0"/>
                <a:ea typeface="Consolas" charset="0"/>
                <a:cs typeface="Consolas" charset="0"/>
              </a:rPr>
              <a:t>	  }</a:t>
            </a: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Startup Housekeeping 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Includes things like recording start time of thread</a:t>
            </a:r>
          </a:p>
          <a:p>
            <a:pPr lvl="1"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Other statistics</a:t>
            </a:r>
            <a:endParaRPr lang="en-US" altLang="ko-KR" sz="14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Stack will grow and shrink with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execution of thread</a:t>
            </a:r>
            <a:endParaRPr lang="en-US" altLang="ko-KR" sz="16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Final return from thread returns into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ThreadRoot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altLang="ko-KR" dirty="0" smtClean="0">
                <a:ea typeface="굴림" panose="020B0600000101010101" pitchFamily="34" charset="-127"/>
              </a:rPr>
              <a:t> which calls </a:t>
            </a: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ThreadFinish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lvl="1">
              <a:lnSpc>
                <a:spcPct val="80000"/>
              </a:lnSpc>
            </a:pPr>
            <a:r>
              <a:rPr lang="en-US" altLang="ko-KR" dirty="0" err="1" smtClean="0">
                <a:latin typeface="Consolas" charset="0"/>
                <a:ea typeface="Consolas" charset="0"/>
                <a:cs typeface="Consolas" charset="0"/>
              </a:rPr>
              <a:t>ThreadFinish</a:t>
            </a:r>
            <a:r>
              <a:rPr lang="en-US" altLang="ko-KR" dirty="0" smtClean="0"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altLang="ko-KR" dirty="0" smtClean="0">
                <a:ea typeface="굴림" panose="020B0600000101010101" pitchFamily="34" charset="-127"/>
              </a:rPr>
              <a:t>wake up sleeping threads</a:t>
            </a:r>
          </a:p>
        </p:txBody>
      </p:sp>
      <p:grpSp>
        <p:nvGrpSpPr>
          <p:cNvPr id="393227" name="Group 11"/>
          <p:cNvGrpSpPr>
            <a:grpSpLocks/>
          </p:cNvGrpSpPr>
          <p:nvPr/>
        </p:nvGrpSpPr>
        <p:grpSpPr bwMode="auto">
          <a:xfrm>
            <a:off x="7924800" y="1219200"/>
            <a:ext cx="2835276" cy="2235202"/>
            <a:chOff x="2136" y="2657"/>
            <a:chExt cx="1786" cy="1408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2160" y="2752"/>
              <a:ext cx="1344" cy="272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 err="1">
                  <a:latin typeface="Consolas" charset="0"/>
                  <a:ea typeface="Consolas" charset="0"/>
                  <a:cs typeface="Consolas" charset="0"/>
                </a:rPr>
                <a:t>ThreadRoot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2136" y="3774"/>
              <a:ext cx="137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Running Stack</a:t>
              </a:r>
            </a:p>
          </p:txBody>
        </p:sp>
        <p:grpSp>
          <p:nvGrpSpPr>
            <p:cNvPr id="6151" name="Group 7"/>
            <p:cNvGrpSpPr>
              <a:grpSpLocks/>
            </p:cNvGrpSpPr>
            <p:nvPr/>
          </p:nvGrpSpPr>
          <p:grpSpPr bwMode="auto">
            <a:xfrm>
              <a:off x="3631" y="2657"/>
              <a:ext cx="291" cy="1238"/>
              <a:chOff x="4577" y="708"/>
              <a:chExt cx="292" cy="1363"/>
            </a:xfrm>
          </p:grpSpPr>
          <p:sp>
            <p:nvSpPr>
              <p:cNvPr id="6153" name="Text Box 8"/>
              <p:cNvSpPr txBox="1">
                <a:spLocks noChangeArrowheads="1"/>
              </p:cNvSpPr>
              <p:nvPr/>
            </p:nvSpPr>
            <p:spPr bwMode="auto">
              <a:xfrm rot="5400000">
                <a:off x="4041" y="1244"/>
                <a:ext cx="1363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Stack growth</a:t>
                </a:r>
              </a:p>
            </p:txBody>
          </p:sp>
          <p:sp>
            <p:nvSpPr>
              <p:cNvPr id="6154" name="Line 9"/>
              <p:cNvSpPr>
                <a:spLocks noChangeShapeType="1"/>
              </p:cNvSpPr>
              <p:nvPr/>
            </p:nvSpPr>
            <p:spPr bwMode="auto">
              <a:xfrm>
                <a:off x="4579" y="816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52" name="Rectangle 10"/>
            <p:cNvSpPr>
              <a:spLocks noChangeArrowheads="1"/>
            </p:cNvSpPr>
            <p:nvPr/>
          </p:nvSpPr>
          <p:spPr bwMode="auto">
            <a:xfrm>
              <a:off x="2160" y="3024"/>
              <a:ext cx="1344" cy="336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dirty="0">
                  <a:latin typeface="Consolas" charset="0"/>
                  <a:ea typeface="Consolas" charset="0"/>
                  <a:cs typeface="Consolas" charset="0"/>
                </a:rPr>
                <a:t>Thread </a:t>
              </a:r>
              <a:r>
                <a:rPr lang="en-US" altLang="en-US" dirty="0" smtClean="0">
                  <a:latin typeface="Consolas" charset="0"/>
                  <a:ea typeface="Consolas" charset="0"/>
                  <a:cs typeface="Consolas" charset="0"/>
                </a:rPr>
                <a:t>Code</a:t>
              </a:r>
              <a:br>
                <a:rPr lang="en-US" altLang="en-US" dirty="0" smtClean="0">
                  <a:latin typeface="Consolas" charset="0"/>
                  <a:ea typeface="Consolas" charset="0"/>
                  <a:cs typeface="Consolas" charset="0"/>
                </a:rPr>
              </a:br>
              <a:r>
                <a:rPr lang="en-US" altLang="en-US" dirty="0" smtClean="0">
                  <a:latin typeface="Consolas" charset="0"/>
                  <a:ea typeface="Consolas" charset="0"/>
                  <a:cs typeface="Consolas" charset="0"/>
                </a:rPr>
                <a:t>*</a:t>
              </a:r>
              <a:r>
                <a:rPr lang="en-US" altLang="en-US" dirty="0" err="1" smtClean="0">
                  <a:latin typeface="Consolas" charset="0"/>
                  <a:ea typeface="Consolas" charset="0"/>
                  <a:cs typeface="Consolas" charset="0"/>
                </a:rPr>
                <a:t>fcnPtr</a:t>
              </a:r>
              <a:r>
                <a:rPr lang="en-US" altLang="en-US" dirty="0" smtClean="0">
                  <a:latin typeface="Consolas" charset="0"/>
                  <a:ea typeface="Consolas" charset="0"/>
                  <a:cs typeface="Consolas" charset="0"/>
                </a:rPr>
                <a:t>()</a:t>
              </a:r>
              <a:endParaRPr lang="en-US" altLang="en-US" dirty="0">
                <a:latin typeface="Consolas" charset="0"/>
                <a:ea typeface="Consolas" charset="0"/>
                <a:cs typeface="Consola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215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9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Threads vs Address Spaces: Options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4675" y="4724401"/>
            <a:ext cx="8610600" cy="2011363"/>
          </a:xfrm>
        </p:spPr>
        <p:txBody>
          <a:bodyPr/>
          <a:lstStyle/>
          <a:p>
            <a:pPr>
              <a:spcBef>
                <a:spcPct val="15000"/>
              </a:spcBef>
            </a:pPr>
            <a:r>
              <a:rPr lang="en-US" altLang="en-US" dirty="0" smtClean="0"/>
              <a:t>Most operating systems have either</a:t>
            </a:r>
          </a:p>
          <a:p>
            <a:pPr lvl="1">
              <a:spcBef>
                <a:spcPct val="15000"/>
              </a:spcBef>
            </a:pPr>
            <a:r>
              <a:rPr lang="en-US" altLang="en-US" dirty="0" smtClean="0"/>
              <a:t>One or many address spaces</a:t>
            </a:r>
          </a:p>
          <a:p>
            <a:pPr lvl="1">
              <a:spcBef>
                <a:spcPct val="15000"/>
              </a:spcBef>
            </a:pPr>
            <a:r>
              <a:rPr lang="en-US" altLang="en-US" dirty="0" smtClean="0"/>
              <a:t>One or many threads per address space</a:t>
            </a:r>
          </a:p>
          <a:p>
            <a:pPr lvl="1">
              <a:spcBef>
                <a:spcPct val="15000"/>
              </a:spcBef>
            </a:pPr>
            <a:endParaRPr lang="en-US" altLang="en-US" sz="1200" dirty="0"/>
          </a:p>
        </p:txBody>
      </p:sp>
      <p:sp>
        <p:nvSpPr>
          <p:cNvPr id="327693" name="Rectangle 13"/>
          <p:cNvSpPr>
            <a:spLocks noChangeArrowheads="1"/>
          </p:cNvSpPr>
          <p:nvPr/>
        </p:nvSpPr>
        <p:spPr bwMode="auto">
          <a:xfrm>
            <a:off x="7239000" y="3313112"/>
            <a:ext cx="3048000" cy="133508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Mach, OS/2, Linux</a:t>
            </a:r>
          </a:p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Windows 10</a:t>
            </a:r>
          </a:p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Win NT to XP, Solaris, HP-UX, OS X</a:t>
            </a:r>
          </a:p>
        </p:txBody>
      </p:sp>
      <p:sp>
        <p:nvSpPr>
          <p:cNvPr id="327692" name="Rectangle 12"/>
          <p:cNvSpPr>
            <a:spLocks noChangeArrowheads="1"/>
          </p:cNvSpPr>
          <p:nvPr/>
        </p:nvSpPr>
        <p:spPr bwMode="auto">
          <a:xfrm>
            <a:off x="4267200" y="3313112"/>
            <a:ext cx="2971800" cy="133508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Embedded systems (Geoworks, VxWorks, JavaOS,etc)</a:t>
            </a:r>
          </a:p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JavaOS, Pilot(PC)</a:t>
            </a:r>
          </a:p>
        </p:txBody>
      </p:sp>
      <p:sp>
        <p:nvSpPr>
          <p:cNvPr id="327690" name="Rectangle 10"/>
          <p:cNvSpPr>
            <a:spLocks noChangeArrowheads="1"/>
          </p:cNvSpPr>
          <p:nvPr/>
        </p:nvSpPr>
        <p:spPr bwMode="auto">
          <a:xfrm>
            <a:off x="7239000" y="2551113"/>
            <a:ext cx="3048000" cy="77787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Traditional UNIX</a:t>
            </a:r>
          </a:p>
        </p:txBody>
      </p:sp>
      <p:sp>
        <p:nvSpPr>
          <p:cNvPr id="327689" name="Rectangle 9"/>
          <p:cNvSpPr>
            <a:spLocks noChangeArrowheads="1"/>
          </p:cNvSpPr>
          <p:nvPr/>
        </p:nvSpPr>
        <p:spPr bwMode="auto">
          <a:xfrm>
            <a:off x="4267200" y="2551113"/>
            <a:ext cx="2971800" cy="77787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MS/DOS, early Macintosh</a:t>
            </a:r>
          </a:p>
        </p:txBody>
      </p:sp>
      <p:grpSp>
        <p:nvGrpSpPr>
          <p:cNvPr id="327749" name="Group 69"/>
          <p:cNvGrpSpPr>
            <a:grpSpLocks/>
          </p:cNvGrpSpPr>
          <p:nvPr/>
        </p:nvGrpSpPr>
        <p:grpSpPr bwMode="auto">
          <a:xfrm>
            <a:off x="1905000" y="1712912"/>
            <a:ext cx="2362200" cy="2935288"/>
            <a:chOff x="240" y="960"/>
            <a:chExt cx="1488" cy="1849"/>
          </a:xfrm>
        </p:grpSpPr>
        <p:grpSp>
          <p:nvGrpSpPr>
            <p:cNvPr id="36886" name="Group 64"/>
            <p:cNvGrpSpPr>
              <a:grpSpLocks/>
            </p:cNvGrpSpPr>
            <p:nvPr/>
          </p:nvGrpSpPr>
          <p:grpSpPr bwMode="auto">
            <a:xfrm>
              <a:off x="240" y="1488"/>
              <a:ext cx="1488" cy="1321"/>
              <a:chOff x="240" y="1528"/>
              <a:chExt cx="1488" cy="1377"/>
            </a:xfrm>
          </p:grpSpPr>
          <p:sp>
            <p:nvSpPr>
              <p:cNvPr id="36888" name="Rectangle 11"/>
              <p:cNvSpPr>
                <a:spLocks noChangeArrowheads="1"/>
              </p:cNvSpPr>
              <p:nvPr/>
            </p:nvSpPr>
            <p:spPr bwMode="auto">
              <a:xfrm>
                <a:off x="240" y="2040"/>
                <a:ext cx="1488" cy="865"/>
              </a:xfrm>
              <a:prstGeom prst="rect">
                <a:avLst/>
              </a:prstGeom>
              <a:solidFill>
                <a:srgbClr val="53FB25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altLang="en-US" sz="2800" b="0">
                    <a:latin typeface="Gill Sans" charset="0"/>
                    <a:ea typeface="Gill Sans" charset="0"/>
                    <a:cs typeface="Gill Sans" charset="0"/>
                  </a:rPr>
                  <a:t>Many</a:t>
                </a:r>
              </a:p>
            </p:txBody>
          </p:sp>
          <p:sp>
            <p:nvSpPr>
              <p:cNvPr id="36889" name="Rectangle 8"/>
              <p:cNvSpPr>
                <a:spLocks noChangeArrowheads="1"/>
              </p:cNvSpPr>
              <p:nvPr/>
            </p:nvSpPr>
            <p:spPr bwMode="auto">
              <a:xfrm>
                <a:off x="240" y="1528"/>
                <a:ext cx="1488" cy="512"/>
              </a:xfrm>
              <a:prstGeom prst="rect">
                <a:avLst/>
              </a:prstGeom>
              <a:solidFill>
                <a:srgbClr val="53FB25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571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altLang="en-US" sz="2800" b="0">
                    <a:latin typeface="Gill Sans" charset="0"/>
                    <a:ea typeface="Gill Sans" charset="0"/>
                    <a:cs typeface="Gill Sans" charset="0"/>
                  </a:rPr>
                  <a:t>One</a:t>
                </a:r>
              </a:p>
            </p:txBody>
          </p:sp>
        </p:grpSp>
        <p:sp>
          <p:nvSpPr>
            <p:cNvPr id="36887" name="Rectangle 5"/>
            <p:cNvSpPr>
              <a:spLocks noChangeArrowheads="1"/>
            </p:cNvSpPr>
            <p:nvPr/>
          </p:nvSpPr>
          <p:spPr bwMode="auto">
            <a:xfrm>
              <a:off x="288" y="960"/>
              <a:ext cx="960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53FB25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# threads</a:t>
              </a:r>
            </a:p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altLang="en-US" sz="2400" b="0" dirty="0">
                  <a:latin typeface="Gill Sans" charset="0"/>
                  <a:ea typeface="Gill Sans" charset="0"/>
                  <a:cs typeface="Gill Sans" charset="0"/>
                </a:rPr>
                <a:t>Per AS:</a:t>
              </a:r>
            </a:p>
          </p:txBody>
        </p:sp>
      </p:grpSp>
      <p:grpSp>
        <p:nvGrpSpPr>
          <p:cNvPr id="327746" name="Group 66"/>
          <p:cNvGrpSpPr>
            <a:grpSpLocks/>
          </p:cNvGrpSpPr>
          <p:nvPr/>
        </p:nvGrpSpPr>
        <p:grpSpPr bwMode="auto">
          <a:xfrm>
            <a:off x="3429000" y="874713"/>
            <a:ext cx="6858000" cy="1679437"/>
            <a:chOff x="1200" y="432"/>
            <a:chExt cx="4320" cy="1106"/>
          </a:xfrm>
        </p:grpSpPr>
        <p:sp>
          <p:nvSpPr>
            <p:cNvPr id="36883" name="Rectangle 7"/>
            <p:cNvSpPr>
              <a:spLocks noChangeArrowheads="1"/>
            </p:cNvSpPr>
            <p:nvPr/>
          </p:nvSpPr>
          <p:spPr bwMode="auto">
            <a:xfrm>
              <a:off x="3600" y="432"/>
              <a:ext cx="1920" cy="1096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Many</a:t>
              </a:r>
            </a:p>
          </p:txBody>
        </p:sp>
        <p:sp>
          <p:nvSpPr>
            <p:cNvPr id="36884" name="Rectangle 6"/>
            <p:cNvSpPr>
              <a:spLocks noChangeArrowheads="1"/>
            </p:cNvSpPr>
            <p:nvPr/>
          </p:nvSpPr>
          <p:spPr bwMode="auto">
            <a:xfrm>
              <a:off x="1728" y="432"/>
              <a:ext cx="1872" cy="1096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One</a:t>
              </a:r>
            </a:p>
          </p:txBody>
        </p:sp>
        <p:sp>
          <p:nvSpPr>
            <p:cNvPr id="36885" name="Rectangle 65"/>
            <p:cNvSpPr>
              <a:spLocks noChangeArrowheads="1"/>
            </p:cNvSpPr>
            <p:nvPr/>
          </p:nvSpPr>
          <p:spPr bwMode="auto">
            <a:xfrm rot="16200000">
              <a:off x="888" y="794"/>
              <a:ext cx="1056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53FB25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altLang="en-US" sz="2800" b="0" dirty="0">
                  <a:latin typeface="Gill Sans" charset="0"/>
                  <a:ea typeface="Gill Sans" charset="0"/>
                  <a:cs typeface="Gill Sans" charset="0"/>
                </a:rPr>
                <a:t># of </a:t>
              </a:r>
              <a:r>
                <a:rPr lang="en-US" altLang="en-US" sz="2800" b="0" dirty="0" err="1">
                  <a:latin typeface="Gill Sans" charset="0"/>
                  <a:ea typeface="Gill Sans" charset="0"/>
                  <a:cs typeface="Gill Sans" charset="0"/>
                </a:rPr>
                <a:t>addr</a:t>
              </a:r>
              <a:r>
                <a:rPr lang="en-US" altLang="en-US" sz="2800" b="0" dirty="0">
                  <a:latin typeface="Gill Sans" charset="0"/>
                  <a:ea typeface="Gill Sans" charset="0"/>
                  <a:cs typeface="Gill Sans" charset="0"/>
                </a:rPr>
                <a:t> spaces:</a:t>
              </a:r>
            </a:p>
          </p:txBody>
        </p:sp>
      </p:grpSp>
      <p:grpSp>
        <p:nvGrpSpPr>
          <p:cNvPr id="36874" name="Group 68"/>
          <p:cNvGrpSpPr>
            <a:grpSpLocks/>
          </p:cNvGrpSpPr>
          <p:nvPr/>
        </p:nvGrpSpPr>
        <p:grpSpPr bwMode="auto">
          <a:xfrm>
            <a:off x="1905000" y="874712"/>
            <a:ext cx="8382000" cy="3773488"/>
            <a:chOff x="240" y="432"/>
            <a:chExt cx="5280" cy="2473"/>
          </a:xfrm>
        </p:grpSpPr>
        <p:sp>
          <p:nvSpPr>
            <p:cNvPr id="36875" name="Line 15"/>
            <p:cNvSpPr>
              <a:spLocks noChangeShapeType="1"/>
            </p:cNvSpPr>
            <p:nvPr/>
          </p:nvSpPr>
          <p:spPr bwMode="auto">
            <a:xfrm>
              <a:off x="240" y="1528"/>
              <a:ext cx="52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6" name="Line 16"/>
            <p:cNvSpPr>
              <a:spLocks noChangeShapeType="1"/>
            </p:cNvSpPr>
            <p:nvPr/>
          </p:nvSpPr>
          <p:spPr bwMode="auto">
            <a:xfrm>
              <a:off x="240" y="2040"/>
              <a:ext cx="52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7" name="Line 17"/>
            <p:cNvSpPr>
              <a:spLocks noChangeShapeType="1"/>
            </p:cNvSpPr>
            <p:nvPr/>
          </p:nvSpPr>
          <p:spPr bwMode="auto">
            <a:xfrm>
              <a:off x="240" y="2905"/>
              <a:ext cx="52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8" name="Line 18"/>
            <p:cNvSpPr>
              <a:spLocks noChangeShapeType="1"/>
            </p:cNvSpPr>
            <p:nvPr/>
          </p:nvSpPr>
          <p:spPr bwMode="auto">
            <a:xfrm>
              <a:off x="240" y="432"/>
              <a:ext cx="0" cy="247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79" name="Line 19"/>
            <p:cNvSpPr>
              <a:spLocks noChangeShapeType="1"/>
            </p:cNvSpPr>
            <p:nvPr/>
          </p:nvSpPr>
          <p:spPr bwMode="auto">
            <a:xfrm>
              <a:off x="1728" y="432"/>
              <a:ext cx="0" cy="24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80" name="Line 21"/>
            <p:cNvSpPr>
              <a:spLocks noChangeShapeType="1"/>
            </p:cNvSpPr>
            <p:nvPr/>
          </p:nvSpPr>
          <p:spPr bwMode="auto">
            <a:xfrm>
              <a:off x="5520" y="432"/>
              <a:ext cx="0" cy="247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81" name="Line 20"/>
            <p:cNvSpPr>
              <a:spLocks noChangeShapeType="1"/>
            </p:cNvSpPr>
            <p:nvPr/>
          </p:nvSpPr>
          <p:spPr bwMode="auto">
            <a:xfrm>
              <a:off x="3600" y="432"/>
              <a:ext cx="0" cy="24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882" name="Line 14"/>
            <p:cNvSpPr>
              <a:spLocks noChangeShapeType="1"/>
            </p:cNvSpPr>
            <p:nvPr/>
          </p:nvSpPr>
          <p:spPr bwMode="auto">
            <a:xfrm>
              <a:off x="240" y="432"/>
              <a:ext cx="52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129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  <p:bldP spid="327693" grpId="0" animBg="1"/>
      <p:bldP spid="327692" grpId="0" animBg="1"/>
      <p:bldP spid="327690" grpId="0" animBg="1"/>
      <p:bldP spid="32768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10820400" cy="6019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Midterm Thursday </a:t>
            </a:r>
            <a:r>
              <a:rPr lang="en-US" dirty="0" smtClean="0"/>
              <a:t>2/15</a:t>
            </a:r>
            <a:endParaRPr lang="en-US" dirty="0" smtClean="0"/>
          </a:p>
          <a:p>
            <a:pPr lvl="1"/>
            <a:r>
              <a:rPr lang="en-US" dirty="0" smtClean="0"/>
              <a:t>Closed book, but one page of </a:t>
            </a:r>
            <a:r>
              <a:rPr lang="en-US" i="1" dirty="0" smtClean="0"/>
              <a:t>handwritten </a:t>
            </a:r>
            <a:r>
              <a:rPr lang="en-US" dirty="0" smtClean="0"/>
              <a:t>notes, both sides</a:t>
            </a:r>
            <a:endParaRPr lang="en-US" dirty="0" smtClean="0"/>
          </a:p>
          <a:p>
            <a:pPr lvl="1"/>
            <a:r>
              <a:rPr lang="en-US" dirty="0" smtClean="0"/>
              <a:t>No </a:t>
            </a:r>
            <a:r>
              <a:rPr lang="en-US" dirty="0" smtClean="0"/>
              <a:t>class on day of midterm</a:t>
            </a:r>
          </a:p>
          <a:p>
            <a:pPr lvl="1"/>
            <a:r>
              <a:rPr lang="en-US" dirty="0" smtClean="0"/>
              <a:t>8-10</a:t>
            </a:r>
            <a:r>
              <a:rPr lang="en-US" dirty="0" smtClean="0"/>
              <a:t>PM </a:t>
            </a:r>
            <a:endParaRPr lang="en-US" dirty="0" smtClean="0"/>
          </a:p>
          <a:p>
            <a:r>
              <a:rPr lang="en-US" dirty="0" smtClean="0"/>
              <a:t>Project 1 Design Document due next </a:t>
            </a:r>
            <a:r>
              <a:rPr lang="en-US" dirty="0" smtClean="0"/>
              <a:t>Saturday 2/10</a:t>
            </a:r>
          </a:p>
          <a:p>
            <a:pPr lvl="1"/>
            <a:r>
              <a:rPr lang="en-US" dirty="0" smtClean="0"/>
              <a:t>No extensions of any sort on design documents!!!</a:t>
            </a:r>
            <a:endParaRPr lang="en-US" dirty="0" smtClean="0"/>
          </a:p>
          <a:p>
            <a:r>
              <a:rPr lang="en-US" dirty="0" smtClean="0"/>
              <a:t>Project 1 Design reviews upcoming</a:t>
            </a:r>
          </a:p>
          <a:p>
            <a:pPr lvl="1"/>
            <a:r>
              <a:rPr lang="en-US" dirty="0" smtClean="0"/>
              <a:t>High-level discussion of your approach</a:t>
            </a:r>
          </a:p>
          <a:p>
            <a:pPr lvl="2"/>
            <a:r>
              <a:rPr lang="en-US" dirty="0" smtClean="0"/>
              <a:t>What will you modify?</a:t>
            </a:r>
          </a:p>
          <a:p>
            <a:pPr lvl="2"/>
            <a:r>
              <a:rPr lang="en-US" dirty="0" smtClean="0"/>
              <a:t>What algorithm will you use?</a:t>
            </a:r>
          </a:p>
          <a:p>
            <a:pPr lvl="2"/>
            <a:r>
              <a:rPr lang="en-US" dirty="0" smtClean="0"/>
              <a:t>How will things be linked together, etc.</a:t>
            </a:r>
          </a:p>
          <a:p>
            <a:pPr lvl="2"/>
            <a:r>
              <a:rPr lang="en-US" dirty="0" smtClean="0"/>
              <a:t>Do not need final design (complete with all semicolons!)</a:t>
            </a:r>
          </a:p>
          <a:p>
            <a:pPr lvl="1"/>
            <a:r>
              <a:rPr lang="en-US" dirty="0" smtClean="0"/>
              <a:t>You will be asked about testing</a:t>
            </a:r>
          </a:p>
          <a:p>
            <a:pPr lvl="2"/>
            <a:r>
              <a:rPr lang="en-US" dirty="0" smtClean="0"/>
              <a:t>Understand testing framework</a:t>
            </a:r>
          </a:p>
          <a:p>
            <a:pPr lvl="2"/>
            <a:r>
              <a:rPr lang="en-US" dirty="0" smtClean="0"/>
              <a:t>Are there things you are doing that are not tested by tests we give you?</a:t>
            </a:r>
          </a:p>
          <a:p>
            <a:r>
              <a:rPr lang="en-US" dirty="0" smtClean="0"/>
              <a:t>Do your own work!</a:t>
            </a:r>
          </a:p>
          <a:p>
            <a:pPr lvl="1"/>
            <a:r>
              <a:rPr lang="en-US" dirty="0" smtClean="0"/>
              <a:t>Please do not try to find solutions from previous terms</a:t>
            </a:r>
          </a:p>
          <a:p>
            <a:pPr lvl="1"/>
            <a:r>
              <a:rPr lang="en-US" dirty="0" smtClean="0"/>
              <a:t>We will be on the look out for anyone doing this…today</a:t>
            </a:r>
          </a:p>
        </p:txBody>
      </p:sp>
    </p:spTree>
    <p:extLst>
      <p:ext uri="{BB962C8B-B14F-4D97-AF65-F5344CB8AC3E}">
        <p14:creationId xmlns:p14="http://schemas.microsoft.com/office/powerpoint/2010/main" val="2467344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Goals for Rest of Today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Challenges and Pitfalls of Concurrency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Synchronization Operations/Critical Sections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How to build a lock?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Atomic </a:t>
            </a:r>
            <a:r>
              <a:rPr lang="en-US" altLang="ko-KR" dirty="0" smtClean="0">
                <a:ea typeface="굴림" panose="020B0600000101010101" pitchFamily="34" charset="-127"/>
              </a:rPr>
              <a:t>Operations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1"/>
            <a:endParaRPr lang="en-US" altLang="ko-KR" dirty="0" smtClean="0">
              <a:ea typeface="굴림" panose="020B0600000101010101" pitchFamily="34" charset="-127"/>
            </a:endParaRPr>
          </a:p>
          <a:p>
            <a:endParaRPr lang="en-US" altLang="ko-KR" dirty="0" smtClean="0">
              <a:ea typeface="굴림" panose="020B0600000101010101" pitchFamily="34" charset="-127"/>
            </a:endParaRPr>
          </a:p>
          <a:p>
            <a:endParaRPr lang="ko-KR" altLang="en-US" dirty="0" smtClean="0">
              <a:ea typeface="굴림" panose="020B0600000101010101" pitchFamily="34" charset="-127"/>
            </a:endParaRPr>
          </a:p>
        </p:txBody>
      </p:sp>
      <p:pic>
        <p:nvPicPr>
          <p:cNvPr id="413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00400"/>
            <a:ext cx="266700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430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Gulim" panose="020B0600000101010101" pitchFamily="34" charset="-127"/>
              </a:rPr>
              <a:t>Concurrency vs Parallelism</a:t>
            </a:r>
            <a:endParaRPr lang="en-US" altLang="ko-KR" dirty="0" smtClean="0">
              <a:ea typeface="Gulim" panose="020B0600000101010101" pitchFamily="34" charset="-127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0"/>
            <a:ext cx="11658602" cy="5879306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Multithreading: Multiple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threads per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Process (</a:t>
            </a:r>
            <a:r>
              <a:rPr lang="en-US" altLang="ko-KR" i="1" dirty="0" smtClean="0">
                <a:ea typeface="Gulim" panose="020B0600000101010101" pitchFamily="34" charset="-127"/>
                <a:sym typeface="Symbol" panose="05050102010706020507" pitchFamily="18" charset="2"/>
              </a:rPr>
              <a:t>A programming strategy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Multiplexing: Sharing a single resource (such as a core) among multiple threads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What does it mean to run two threads “concurrently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” (</a:t>
            </a:r>
            <a:r>
              <a:rPr lang="en-US" altLang="ko-KR" i="1" dirty="0" smtClean="0">
                <a:ea typeface="Gulim" panose="020B0600000101010101" pitchFamily="34" charset="-127"/>
                <a:sym typeface="Symbol" panose="05050102010706020507" pitchFamily="18" charset="2"/>
              </a:rPr>
              <a:t>regardless of process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)?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Scheduler is free to run threads in any order and interleaving: FIFO, Random,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…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Unless synchronization is involved, multiple threads are concurrent!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  <a:sym typeface="Symbol" panose="05050102010706020507" pitchFamily="18" charset="2"/>
              </a:rPr>
              <a:t>Assume: if scheduler can produce the worst possible interleaving, IT WILL!</a:t>
            </a:r>
            <a:br>
              <a:rPr lang="en-US" altLang="ko-KR" dirty="0" smtClean="0">
                <a:solidFill>
                  <a:srgbClr val="FF0000"/>
                </a:solidFill>
                <a:ea typeface="Gulim" panose="020B0600000101010101" pitchFamily="34" charset="-127"/>
                <a:sym typeface="Symbol" panose="05050102010706020507" pitchFamily="18" charset="2"/>
              </a:rPr>
            </a:br>
            <a:endParaRPr lang="en-US" altLang="ko-KR" dirty="0" smtClean="0">
              <a:solidFill>
                <a:srgbClr val="FF0000"/>
              </a:solidFill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marL="457200" lvl="1" indent="0">
              <a:lnSpc>
                <a:spcPct val="85000"/>
              </a:lnSpc>
              <a:spcBef>
                <a:spcPct val="25000"/>
              </a:spcBef>
              <a:buNone/>
            </a:pP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endParaRPr lang="en-US" altLang="ko-KR" dirty="0">
              <a:ea typeface="Gulim" panose="020B0600000101010101" pitchFamily="34" charset="-127"/>
              <a:sym typeface="Symbol" panose="05050102010706020507" pitchFamily="18" charset="2"/>
            </a:endParaRPr>
          </a:p>
          <a:p>
            <a:pPr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What does it mean to run two threads “in parallel” </a:t>
            </a:r>
            <a:r>
              <a:rPr lang="en-US" altLang="ko-KR" i="1" dirty="0" smtClean="0">
                <a:ea typeface="Gulim" panose="020B0600000101010101" pitchFamily="34" charset="-127"/>
                <a:sym typeface="Symbol" panose="05050102010706020507" pitchFamily="18" charset="2"/>
              </a:rPr>
              <a:t>(regardless of process)?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Threads are </a:t>
            </a:r>
            <a:r>
              <a:rPr lang="en-US" altLang="ko-KR" i="1" dirty="0" smtClean="0">
                <a:ea typeface="Gulim" panose="020B0600000101010101" pitchFamily="34" charset="-127"/>
                <a:sym typeface="Symbol" panose="05050102010706020507" pitchFamily="18" charset="2"/>
              </a:rPr>
              <a:t>actually running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at the same time</a:t>
            </a:r>
          </a:p>
          <a:p>
            <a:pPr lvl="1">
              <a:lnSpc>
                <a:spcPct val="85000"/>
              </a:lnSpc>
              <a:spcBef>
                <a:spcPct val="25000"/>
              </a:spcBef>
            </a:pP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Parallel  Concurrent but </a:t>
            </a:r>
            <a:r>
              <a:rPr lang="en-US" altLang="ko-KR" dirty="0" smtClean="0">
                <a:ea typeface="Gulim" panose="020B0600000101010101" pitchFamily="34" charset="-127"/>
                <a:sym typeface="Symbol" panose="05050102010706020507" pitchFamily="18" charset="2"/>
              </a:rPr>
              <a:t>Concurrent ⇏ Parallel</a:t>
            </a:r>
            <a:endParaRPr lang="en-US" altLang="ko-KR" dirty="0" smtClean="0">
              <a:ea typeface="Gulim" panose="020B0600000101010101" pitchFamily="34" charset="-127"/>
              <a:sym typeface="Symbol" panose="05050102010706020507" pitchFamily="18" charset="2"/>
            </a:endParaRPr>
          </a:p>
        </p:txBody>
      </p:sp>
      <p:grpSp>
        <p:nvGrpSpPr>
          <p:cNvPr id="400454" name="Group 70"/>
          <p:cNvGrpSpPr>
            <a:grpSpLocks/>
          </p:cNvGrpSpPr>
          <p:nvPr/>
        </p:nvGrpSpPr>
        <p:grpSpPr bwMode="auto">
          <a:xfrm>
            <a:off x="1655762" y="2971800"/>
            <a:ext cx="8402638" cy="1219200"/>
            <a:chOff x="83" y="3264"/>
            <a:chExt cx="5293" cy="768"/>
          </a:xfrm>
        </p:grpSpPr>
        <p:grpSp>
          <p:nvGrpSpPr>
            <p:cNvPr id="25615" name="Group 62"/>
            <p:cNvGrpSpPr>
              <a:grpSpLocks/>
            </p:cNvGrpSpPr>
            <p:nvPr/>
          </p:nvGrpSpPr>
          <p:grpSpPr bwMode="auto">
            <a:xfrm>
              <a:off x="2160" y="3264"/>
              <a:ext cx="2640" cy="240"/>
              <a:chOff x="2208" y="3105"/>
              <a:chExt cx="2640" cy="240"/>
            </a:xfrm>
          </p:grpSpPr>
          <p:sp>
            <p:nvSpPr>
              <p:cNvPr id="25641" name="Line 10"/>
              <p:cNvSpPr>
                <a:spLocks noChangeShapeType="1"/>
              </p:cNvSpPr>
              <p:nvPr/>
            </p:nvSpPr>
            <p:spPr bwMode="auto">
              <a:xfrm>
                <a:off x="2208" y="3345"/>
                <a:ext cx="672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42" name="Line 11"/>
              <p:cNvSpPr>
                <a:spLocks noChangeShapeType="1"/>
              </p:cNvSpPr>
              <p:nvPr/>
            </p:nvSpPr>
            <p:spPr bwMode="auto">
              <a:xfrm>
                <a:off x="2880" y="3345"/>
                <a:ext cx="1488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43" name="Line 14"/>
              <p:cNvSpPr>
                <a:spLocks noChangeShapeType="1"/>
              </p:cNvSpPr>
              <p:nvPr/>
            </p:nvSpPr>
            <p:spPr bwMode="auto">
              <a:xfrm>
                <a:off x="4368" y="3345"/>
                <a:ext cx="480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44" name="Text Box 20"/>
              <p:cNvSpPr txBox="1">
                <a:spLocks noChangeArrowheads="1"/>
              </p:cNvSpPr>
              <p:nvPr/>
            </p:nvSpPr>
            <p:spPr bwMode="auto">
              <a:xfrm>
                <a:off x="2386" y="3105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25645" name="Text Box 21"/>
              <p:cNvSpPr txBox="1">
                <a:spLocks noChangeArrowheads="1"/>
              </p:cNvSpPr>
              <p:nvPr/>
            </p:nvSpPr>
            <p:spPr bwMode="auto">
              <a:xfrm>
                <a:off x="3463" y="3105"/>
                <a:ext cx="20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25646" name="Text Box 22"/>
              <p:cNvSpPr txBox="1">
                <a:spLocks noChangeArrowheads="1"/>
              </p:cNvSpPr>
              <p:nvPr/>
            </p:nvSpPr>
            <p:spPr bwMode="auto">
              <a:xfrm>
                <a:off x="4472" y="3105"/>
                <a:ext cx="20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C</a:t>
                </a:r>
              </a:p>
            </p:txBody>
          </p:sp>
        </p:grpSp>
        <p:grpSp>
          <p:nvGrpSpPr>
            <p:cNvPr id="25616" name="Group 63"/>
            <p:cNvGrpSpPr>
              <a:grpSpLocks/>
            </p:cNvGrpSpPr>
            <p:nvPr/>
          </p:nvGrpSpPr>
          <p:grpSpPr bwMode="auto">
            <a:xfrm>
              <a:off x="2160" y="3600"/>
              <a:ext cx="3216" cy="358"/>
              <a:chOff x="2256" y="3552"/>
              <a:chExt cx="3216" cy="358"/>
            </a:xfrm>
          </p:grpSpPr>
          <p:sp>
            <p:nvSpPr>
              <p:cNvPr id="25619" name="Line 24"/>
              <p:cNvSpPr>
                <a:spLocks noChangeShapeType="1"/>
              </p:cNvSpPr>
              <p:nvPr/>
            </p:nvSpPr>
            <p:spPr bwMode="auto">
              <a:xfrm>
                <a:off x="3792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0" name="Line 29"/>
              <p:cNvSpPr>
                <a:spLocks noChangeShapeType="1"/>
              </p:cNvSpPr>
              <p:nvPr/>
            </p:nvSpPr>
            <p:spPr bwMode="auto">
              <a:xfrm>
                <a:off x="3792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1" name="Text Box 31"/>
              <p:cNvSpPr txBox="1">
                <a:spLocks noChangeArrowheads="1"/>
              </p:cNvSpPr>
              <p:nvPr/>
            </p:nvSpPr>
            <p:spPr bwMode="auto">
              <a:xfrm>
                <a:off x="3880" y="3552"/>
                <a:ext cx="20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25622" name="Line 35"/>
              <p:cNvSpPr>
                <a:spLocks noChangeShapeType="1"/>
              </p:cNvSpPr>
              <p:nvPr/>
            </p:nvSpPr>
            <p:spPr bwMode="auto">
              <a:xfrm>
                <a:off x="2256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3" name="Line 36"/>
              <p:cNvSpPr>
                <a:spLocks noChangeShapeType="1"/>
              </p:cNvSpPr>
              <p:nvPr/>
            </p:nvSpPr>
            <p:spPr bwMode="auto">
              <a:xfrm>
                <a:off x="2256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4" name="Text Box 37"/>
              <p:cNvSpPr txBox="1">
                <a:spLocks noChangeArrowheads="1"/>
              </p:cNvSpPr>
              <p:nvPr/>
            </p:nvSpPr>
            <p:spPr bwMode="auto">
              <a:xfrm>
                <a:off x="2337" y="3552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25625" name="Line 39"/>
              <p:cNvSpPr>
                <a:spLocks noChangeShapeType="1"/>
              </p:cNvSpPr>
              <p:nvPr/>
            </p:nvSpPr>
            <p:spPr bwMode="auto">
              <a:xfrm>
                <a:off x="3408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6" name="Line 40"/>
              <p:cNvSpPr>
                <a:spLocks noChangeShapeType="1"/>
              </p:cNvSpPr>
              <p:nvPr/>
            </p:nvSpPr>
            <p:spPr bwMode="auto">
              <a:xfrm>
                <a:off x="3408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7" name="Text Box 41"/>
              <p:cNvSpPr txBox="1">
                <a:spLocks noChangeArrowheads="1"/>
              </p:cNvSpPr>
              <p:nvPr/>
            </p:nvSpPr>
            <p:spPr bwMode="auto">
              <a:xfrm>
                <a:off x="3489" y="3552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25628" name="Line 43"/>
              <p:cNvSpPr>
                <a:spLocks noChangeShapeType="1"/>
              </p:cNvSpPr>
              <p:nvPr/>
            </p:nvSpPr>
            <p:spPr bwMode="auto">
              <a:xfrm>
                <a:off x="3024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29" name="Line 44"/>
              <p:cNvSpPr>
                <a:spLocks noChangeShapeType="1"/>
              </p:cNvSpPr>
              <p:nvPr/>
            </p:nvSpPr>
            <p:spPr bwMode="auto">
              <a:xfrm>
                <a:off x="3024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0" name="Text Box 45"/>
              <p:cNvSpPr txBox="1">
                <a:spLocks noChangeArrowheads="1"/>
              </p:cNvSpPr>
              <p:nvPr/>
            </p:nvSpPr>
            <p:spPr bwMode="auto">
              <a:xfrm>
                <a:off x="3113" y="3552"/>
                <a:ext cx="20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C</a:t>
                </a:r>
              </a:p>
            </p:txBody>
          </p:sp>
          <p:sp>
            <p:nvSpPr>
              <p:cNvPr id="25631" name="Line 47"/>
              <p:cNvSpPr>
                <a:spLocks noChangeShapeType="1"/>
              </p:cNvSpPr>
              <p:nvPr/>
            </p:nvSpPr>
            <p:spPr bwMode="auto">
              <a:xfrm>
                <a:off x="2640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2" name="Line 48"/>
              <p:cNvSpPr>
                <a:spLocks noChangeShapeType="1"/>
              </p:cNvSpPr>
              <p:nvPr/>
            </p:nvSpPr>
            <p:spPr bwMode="auto">
              <a:xfrm>
                <a:off x="2640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3" name="Text Box 49"/>
              <p:cNvSpPr txBox="1">
                <a:spLocks noChangeArrowheads="1"/>
              </p:cNvSpPr>
              <p:nvPr/>
            </p:nvSpPr>
            <p:spPr bwMode="auto">
              <a:xfrm>
                <a:off x="2728" y="3552"/>
                <a:ext cx="20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25634" name="Line 51"/>
              <p:cNvSpPr>
                <a:spLocks noChangeShapeType="1"/>
              </p:cNvSpPr>
              <p:nvPr/>
            </p:nvSpPr>
            <p:spPr bwMode="auto">
              <a:xfrm>
                <a:off x="4176" y="3814"/>
                <a:ext cx="384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5" name="Line 52"/>
              <p:cNvSpPr>
                <a:spLocks noChangeShapeType="1"/>
              </p:cNvSpPr>
              <p:nvPr/>
            </p:nvSpPr>
            <p:spPr bwMode="auto">
              <a:xfrm>
                <a:off x="4176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6" name="Text Box 53"/>
              <p:cNvSpPr txBox="1">
                <a:spLocks noChangeArrowheads="1"/>
              </p:cNvSpPr>
              <p:nvPr/>
            </p:nvSpPr>
            <p:spPr bwMode="auto">
              <a:xfrm>
                <a:off x="4265" y="3552"/>
                <a:ext cx="20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C</a:t>
                </a:r>
              </a:p>
            </p:txBody>
          </p:sp>
          <p:sp>
            <p:nvSpPr>
              <p:cNvPr id="25637" name="Line 55"/>
              <p:cNvSpPr>
                <a:spLocks noChangeShapeType="1"/>
              </p:cNvSpPr>
              <p:nvPr/>
            </p:nvSpPr>
            <p:spPr bwMode="auto">
              <a:xfrm>
                <a:off x="4560" y="3814"/>
                <a:ext cx="912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8" name="Line 56"/>
              <p:cNvSpPr>
                <a:spLocks noChangeShapeType="1"/>
              </p:cNvSpPr>
              <p:nvPr/>
            </p:nvSpPr>
            <p:spPr bwMode="auto">
              <a:xfrm>
                <a:off x="4560" y="3718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39" name="Text Box 57"/>
              <p:cNvSpPr txBox="1">
                <a:spLocks noChangeArrowheads="1"/>
              </p:cNvSpPr>
              <p:nvPr/>
            </p:nvSpPr>
            <p:spPr bwMode="auto">
              <a:xfrm>
                <a:off x="4944" y="3552"/>
                <a:ext cx="20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25640" name="Line 58"/>
              <p:cNvSpPr>
                <a:spLocks noChangeShapeType="1"/>
              </p:cNvSpPr>
              <p:nvPr/>
            </p:nvSpPr>
            <p:spPr bwMode="auto">
              <a:xfrm>
                <a:off x="5464" y="3713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25617" name="AutoShape 65"/>
            <p:cNvSpPr>
              <a:spLocks/>
            </p:cNvSpPr>
            <p:nvPr/>
          </p:nvSpPr>
          <p:spPr bwMode="auto">
            <a:xfrm>
              <a:off x="1654" y="3360"/>
              <a:ext cx="384" cy="672"/>
            </a:xfrm>
            <a:prstGeom prst="leftBrace">
              <a:avLst>
                <a:gd name="adj1" fmla="val 1562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18" name="Text Box 66"/>
            <p:cNvSpPr txBox="1">
              <a:spLocks noChangeArrowheads="1"/>
            </p:cNvSpPr>
            <p:nvPr/>
          </p:nvSpPr>
          <p:spPr bwMode="auto">
            <a:xfrm>
              <a:off x="83" y="3485"/>
              <a:ext cx="156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/>
              <a:r>
                <a:rPr lang="en-US" altLang="ko-KR" dirty="0" smtClean="0">
                  <a:ea typeface="Gulim" panose="020B0600000101010101" pitchFamily="34" charset="-127"/>
                </a:rPr>
                <a:t>Concurrent examples</a:t>
              </a:r>
            </a:p>
            <a:p>
              <a:pPr algn="r"/>
              <a:r>
                <a:rPr lang="en-US" altLang="ko-KR" dirty="0" smtClean="0">
                  <a:ea typeface="Gulim" panose="020B0600000101010101" pitchFamily="34" charset="-127"/>
                </a:rPr>
                <a:t>(Not parallel)</a:t>
              </a:r>
              <a:endParaRPr lang="en-US" altLang="ko-KR" dirty="0">
                <a:ea typeface="Gulim" panose="020B0600000101010101" pitchFamily="34" charset="-127"/>
              </a:endParaRPr>
            </a:p>
          </p:txBody>
        </p:sp>
      </p:grpSp>
      <p:grpSp>
        <p:nvGrpSpPr>
          <p:cNvPr id="400453" name="Group 69"/>
          <p:cNvGrpSpPr>
            <a:grpSpLocks/>
          </p:cNvGrpSpPr>
          <p:nvPr/>
        </p:nvGrpSpPr>
        <p:grpSpPr bwMode="auto">
          <a:xfrm>
            <a:off x="1370906" y="5571762"/>
            <a:ext cx="6051552" cy="981438"/>
            <a:chOff x="-6" y="2496"/>
            <a:chExt cx="3812" cy="622"/>
          </a:xfrm>
        </p:grpSpPr>
        <p:grpSp>
          <p:nvGrpSpPr>
            <p:cNvPr id="25606" name="Group 61"/>
            <p:cNvGrpSpPr>
              <a:grpSpLocks/>
            </p:cNvGrpSpPr>
            <p:nvPr/>
          </p:nvGrpSpPr>
          <p:grpSpPr bwMode="auto">
            <a:xfrm>
              <a:off x="2112" y="2496"/>
              <a:ext cx="1694" cy="615"/>
              <a:chOff x="2208" y="2448"/>
              <a:chExt cx="1694" cy="615"/>
            </a:xfrm>
          </p:grpSpPr>
          <p:sp>
            <p:nvSpPr>
              <p:cNvPr id="25609" name="Text Box 4"/>
              <p:cNvSpPr txBox="1">
                <a:spLocks noChangeArrowheads="1"/>
              </p:cNvSpPr>
              <p:nvPr/>
            </p:nvSpPr>
            <p:spPr bwMode="auto">
              <a:xfrm>
                <a:off x="2208" y="2448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A</a:t>
                </a:r>
              </a:p>
            </p:txBody>
          </p:sp>
          <p:sp>
            <p:nvSpPr>
              <p:cNvPr id="25610" name="Line 7"/>
              <p:cNvSpPr>
                <a:spLocks noChangeShapeType="1"/>
              </p:cNvSpPr>
              <p:nvPr/>
            </p:nvSpPr>
            <p:spPr bwMode="auto">
              <a:xfrm>
                <a:off x="2414" y="2566"/>
                <a:ext cx="672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11" name="Text Box 5"/>
              <p:cNvSpPr txBox="1">
                <a:spLocks noChangeArrowheads="1"/>
              </p:cNvSpPr>
              <p:nvPr/>
            </p:nvSpPr>
            <p:spPr bwMode="auto">
              <a:xfrm>
                <a:off x="2208" y="2640"/>
                <a:ext cx="20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B</a:t>
                </a:r>
              </a:p>
            </p:txBody>
          </p:sp>
          <p:sp>
            <p:nvSpPr>
              <p:cNvPr id="25612" name="Line 8"/>
              <p:cNvSpPr>
                <a:spLocks noChangeShapeType="1"/>
              </p:cNvSpPr>
              <p:nvPr/>
            </p:nvSpPr>
            <p:spPr bwMode="auto">
              <a:xfrm>
                <a:off x="2414" y="2736"/>
                <a:ext cx="1488" cy="0"/>
              </a:xfrm>
              <a:prstGeom prst="line">
                <a:avLst/>
              </a:prstGeom>
              <a:noFill/>
              <a:ln w="76200">
                <a:solidFill>
                  <a:srgbClr val="FF66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613" name="Text Box 6"/>
              <p:cNvSpPr txBox="1">
                <a:spLocks noChangeArrowheads="1"/>
              </p:cNvSpPr>
              <p:nvPr/>
            </p:nvSpPr>
            <p:spPr bwMode="auto">
              <a:xfrm>
                <a:off x="2208" y="2832"/>
                <a:ext cx="20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ko-KR">
                    <a:ea typeface="Gulim" panose="020B0600000101010101" pitchFamily="34" charset="-127"/>
                  </a:rPr>
                  <a:t>C</a:t>
                </a:r>
              </a:p>
            </p:txBody>
          </p:sp>
          <p:sp>
            <p:nvSpPr>
              <p:cNvPr id="25614" name="Line 9"/>
              <p:cNvSpPr>
                <a:spLocks noChangeShapeType="1"/>
              </p:cNvSpPr>
              <p:nvPr/>
            </p:nvSpPr>
            <p:spPr bwMode="auto">
              <a:xfrm>
                <a:off x="2414" y="2928"/>
                <a:ext cx="480" cy="0"/>
              </a:xfrm>
              <a:prstGeom prst="line">
                <a:avLst/>
              </a:prstGeom>
              <a:noFill/>
              <a:ln w="76200">
                <a:solidFill>
                  <a:srgbClr val="2A40E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25607" name="Text Box 64"/>
            <p:cNvSpPr txBox="1">
              <a:spLocks noChangeArrowheads="1"/>
            </p:cNvSpPr>
            <p:nvPr/>
          </p:nvSpPr>
          <p:spPr bwMode="auto">
            <a:xfrm>
              <a:off x="-6" y="2617"/>
              <a:ext cx="175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r"/>
              <a:r>
                <a:rPr lang="en-US" altLang="ko-KR" dirty="0" smtClean="0">
                  <a:ea typeface="Gulim" panose="020B0600000101010101" pitchFamily="34" charset="-127"/>
                </a:rPr>
                <a:t>Parallel and Concurrent</a:t>
              </a:r>
              <a:br>
                <a:rPr lang="en-US" altLang="ko-KR" dirty="0" smtClean="0">
                  <a:ea typeface="Gulim" panose="020B0600000101010101" pitchFamily="34" charset="-127"/>
                </a:rPr>
              </a:br>
              <a:r>
                <a:rPr lang="en-US" altLang="ko-KR" dirty="0" smtClean="0">
                  <a:ea typeface="Gulim" panose="020B0600000101010101" pitchFamily="34" charset="-127"/>
                </a:rPr>
                <a:t>(Multiprocessing)</a:t>
              </a:r>
              <a:endParaRPr lang="en-US" altLang="ko-KR" dirty="0">
                <a:ea typeface="Gulim" panose="020B0600000101010101" pitchFamily="34" charset="-127"/>
              </a:endParaRPr>
            </a:p>
          </p:txBody>
        </p:sp>
        <p:sp>
          <p:nvSpPr>
            <p:cNvPr id="25608" name="AutoShape 68"/>
            <p:cNvSpPr>
              <a:spLocks/>
            </p:cNvSpPr>
            <p:nvPr/>
          </p:nvSpPr>
          <p:spPr bwMode="auto">
            <a:xfrm>
              <a:off x="1745" y="2503"/>
              <a:ext cx="384" cy="615"/>
            </a:xfrm>
            <a:prstGeom prst="leftBrace">
              <a:avLst>
                <a:gd name="adj1" fmla="val 1562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207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ATM Bank Server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8988" y="4897438"/>
            <a:ext cx="7924800" cy="1600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mtClean="0">
                <a:ea typeface="굴림" panose="020B0600000101010101" pitchFamily="34" charset="-127"/>
              </a:rPr>
              <a:t>ATM server problem: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굴림" panose="020B0600000101010101" pitchFamily="34" charset="-127"/>
              </a:rPr>
              <a:t>Service a set of requests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굴림" panose="020B0600000101010101" pitchFamily="34" charset="-127"/>
              </a:rPr>
              <a:t>Do so without corrupting database</a:t>
            </a:r>
          </a:p>
          <a:p>
            <a:pPr lvl="1">
              <a:lnSpc>
                <a:spcPct val="80000"/>
              </a:lnSpc>
            </a:pPr>
            <a:r>
              <a:rPr lang="en-US" altLang="ko-KR" smtClean="0">
                <a:ea typeface="굴림" panose="020B0600000101010101" pitchFamily="34" charset="-127"/>
              </a:rPr>
              <a:t>Don’t hand out too much money</a:t>
            </a:r>
          </a:p>
        </p:txBody>
      </p:sp>
      <p:grpSp>
        <p:nvGrpSpPr>
          <p:cNvPr id="14340" name="Group 11"/>
          <p:cNvGrpSpPr>
            <a:grpSpLocks/>
          </p:cNvGrpSpPr>
          <p:nvPr/>
        </p:nvGrpSpPr>
        <p:grpSpPr bwMode="auto">
          <a:xfrm>
            <a:off x="2743200" y="838200"/>
            <a:ext cx="1219200" cy="1219200"/>
            <a:chOff x="3456" y="960"/>
            <a:chExt cx="1056" cy="1056"/>
          </a:xfrm>
        </p:grpSpPr>
        <p:sp>
          <p:nvSpPr>
            <p:cNvPr id="14380" name="phone3"/>
            <p:cNvSpPr>
              <a:spLocks noEditPoints="1" noChangeArrowheads="1"/>
            </p:cNvSpPr>
            <p:nvPr/>
          </p:nvSpPr>
          <p:spPr bwMode="auto">
            <a:xfrm>
              <a:off x="3456" y="960"/>
              <a:ext cx="1056" cy="1056"/>
            </a:xfrm>
            <a:custGeom>
              <a:avLst/>
              <a:gdLst>
                <a:gd name="T0" fmla="*/ 0 w 21600"/>
                <a:gd name="T1" fmla="*/ 0 h 21600"/>
                <a:gd name="T2" fmla="*/ 528 w 21600"/>
                <a:gd name="T3" fmla="*/ 0 h 21600"/>
                <a:gd name="T4" fmla="*/ 1056 w 21600"/>
                <a:gd name="T5" fmla="*/ 0 h 21600"/>
                <a:gd name="T6" fmla="*/ 1056 w 21600"/>
                <a:gd name="T7" fmla="*/ 528 h 21600"/>
                <a:gd name="T8" fmla="*/ 1056 w 21600"/>
                <a:gd name="T9" fmla="*/ 1056 h 21600"/>
                <a:gd name="T10" fmla="*/ 528 w 21600"/>
                <a:gd name="T11" fmla="*/ 1056 h 21600"/>
                <a:gd name="T12" fmla="*/ 0 w 21600"/>
                <a:gd name="T13" fmla="*/ 1056 h 21600"/>
                <a:gd name="T14" fmla="*/ 0 w 21600"/>
                <a:gd name="T15" fmla="*/ 52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5 w 21600"/>
                <a:gd name="T25" fmla="*/ 23523 h 21600"/>
                <a:gd name="T26" fmla="*/ 21395 w 21600"/>
                <a:gd name="T27" fmla="*/ 4048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10692" y="21600"/>
                  </a:moveTo>
                  <a:lnTo>
                    <a:pt x="21600" y="21600"/>
                  </a:lnTo>
                  <a:lnTo>
                    <a:pt x="21600" y="10684"/>
                  </a:lnTo>
                  <a:lnTo>
                    <a:pt x="21600" y="0"/>
                  </a:lnTo>
                  <a:lnTo>
                    <a:pt x="10190" y="0"/>
                  </a:lnTo>
                  <a:lnTo>
                    <a:pt x="0" y="0"/>
                  </a:lnTo>
                  <a:lnTo>
                    <a:pt x="0" y="10916"/>
                  </a:lnTo>
                  <a:lnTo>
                    <a:pt x="0" y="21600"/>
                  </a:lnTo>
                  <a:lnTo>
                    <a:pt x="10692" y="21600"/>
                  </a:lnTo>
                  <a:close/>
                </a:path>
                <a:path w="21600" h="21600" extrusionOk="0">
                  <a:moveTo>
                    <a:pt x="3552" y="13565"/>
                  </a:moveTo>
                  <a:lnTo>
                    <a:pt x="3552" y="14206"/>
                  </a:lnTo>
                  <a:lnTo>
                    <a:pt x="3409" y="14584"/>
                  </a:lnTo>
                  <a:lnTo>
                    <a:pt x="3050" y="15021"/>
                  </a:lnTo>
                  <a:lnTo>
                    <a:pt x="2619" y="15429"/>
                  </a:lnTo>
                  <a:lnTo>
                    <a:pt x="2296" y="15836"/>
                  </a:lnTo>
                  <a:lnTo>
                    <a:pt x="2045" y="16244"/>
                  </a:lnTo>
                  <a:lnTo>
                    <a:pt x="1902" y="16564"/>
                  </a:lnTo>
                  <a:lnTo>
                    <a:pt x="1794" y="17001"/>
                  </a:lnTo>
                  <a:lnTo>
                    <a:pt x="1830" y="17466"/>
                  </a:lnTo>
                  <a:lnTo>
                    <a:pt x="2009" y="17932"/>
                  </a:lnTo>
                  <a:lnTo>
                    <a:pt x="2260" y="18311"/>
                  </a:lnTo>
                  <a:lnTo>
                    <a:pt x="2548" y="18718"/>
                  </a:lnTo>
                  <a:lnTo>
                    <a:pt x="3050" y="19126"/>
                  </a:lnTo>
                  <a:lnTo>
                    <a:pt x="3552" y="19533"/>
                  </a:lnTo>
                  <a:lnTo>
                    <a:pt x="4342" y="19737"/>
                  </a:lnTo>
                  <a:lnTo>
                    <a:pt x="5095" y="19737"/>
                  </a:lnTo>
                  <a:lnTo>
                    <a:pt x="5849" y="19737"/>
                  </a:lnTo>
                  <a:lnTo>
                    <a:pt x="6351" y="19533"/>
                  </a:lnTo>
                  <a:lnTo>
                    <a:pt x="7140" y="19126"/>
                  </a:lnTo>
                  <a:lnTo>
                    <a:pt x="7535" y="18747"/>
                  </a:lnTo>
                  <a:lnTo>
                    <a:pt x="7894" y="18311"/>
                  </a:lnTo>
                  <a:lnTo>
                    <a:pt x="8145" y="17903"/>
                  </a:lnTo>
                  <a:lnTo>
                    <a:pt x="8324" y="17408"/>
                  </a:lnTo>
                  <a:lnTo>
                    <a:pt x="8324" y="16942"/>
                  </a:lnTo>
                  <a:lnTo>
                    <a:pt x="8252" y="16593"/>
                  </a:lnTo>
                  <a:lnTo>
                    <a:pt x="8145" y="16244"/>
                  </a:lnTo>
                  <a:lnTo>
                    <a:pt x="7894" y="15836"/>
                  </a:lnTo>
                  <a:lnTo>
                    <a:pt x="7571" y="15429"/>
                  </a:lnTo>
                  <a:lnTo>
                    <a:pt x="7140" y="15021"/>
                  </a:lnTo>
                  <a:lnTo>
                    <a:pt x="6853" y="14613"/>
                  </a:lnTo>
                  <a:lnTo>
                    <a:pt x="6602" y="14206"/>
                  </a:lnTo>
                  <a:lnTo>
                    <a:pt x="6602" y="13565"/>
                  </a:lnTo>
                  <a:lnTo>
                    <a:pt x="6602" y="8035"/>
                  </a:lnTo>
                  <a:lnTo>
                    <a:pt x="6602" y="7598"/>
                  </a:lnTo>
                  <a:lnTo>
                    <a:pt x="6853" y="6987"/>
                  </a:lnTo>
                  <a:lnTo>
                    <a:pt x="7212" y="6579"/>
                  </a:lnTo>
                  <a:lnTo>
                    <a:pt x="7643" y="6171"/>
                  </a:lnTo>
                  <a:lnTo>
                    <a:pt x="7894" y="5764"/>
                  </a:lnTo>
                  <a:lnTo>
                    <a:pt x="8037" y="5531"/>
                  </a:lnTo>
                  <a:lnTo>
                    <a:pt x="8252" y="5153"/>
                  </a:lnTo>
                  <a:lnTo>
                    <a:pt x="8360" y="4599"/>
                  </a:lnTo>
                  <a:lnTo>
                    <a:pt x="8288" y="4134"/>
                  </a:lnTo>
                  <a:lnTo>
                    <a:pt x="8145" y="3697"/>
                  </a:lnTo>
                  <a:lnTo>
                    <a:pt x="7894" y="3289"/>
                  </a:lnTo>
                  <a:lnTo>
                    <a:pt x="7499" y="2853"/>
                  </a:lnTo>
                  <a:lnTo>
                    <a:pt x="7033" y="2533"/>
                  </a:lnTo>
                  <a:lnTo>
                    <a:pt x="6387" y="2242"/>
                  </a:lnTo>
                  <a:lnTo>
                    <a:pt x="5849" y="2067"/>
                  </a:lnTo>
                  <a:lnTo>
                    <a:pt x="5095" y="1950"/>
                  </a:lnTo>
                  <a:lnTo>
                    <a:pt x="4234" y="2038"/>
                  </a:lnTo>
                  <a:lnTo>
                    <a:pt x="3552" y="2271"/>
                  </a:lnTo>
                  <a:lnTo>
                    <a:pt x="3050" y="2504"/>
                  </a:lnTo>
                  <a:lnTo>
                    <a:pt x="2548" y="2882"/>
                  </a:lnTo>
                  <a:lnTo>
                    <a:pt x="2225" y="3231"/>
                  </a:lnTo>
                  <a:lnTo>
                    <a:pt x="1973" y="3697"/>
                  </a:lnTo>
                  <a:lnTo>
                    <a:pt x="1794" y="4308"/>
                  </a:lnTo>
                  <a:lnTo>
                    <a:pt x="1794" y="4745"/>
                  </a:lnTo>
                  <a:lnTo>
                    <a:pt x="1866" y="5123"/>
                  </a:lnTo>
                  <a:lnTo>
                    <a:pt x="2045" y="5560"/>
                  </a:lnTo>
                  <a:lnTo>
                    <a:pt x="2296" y="5851"/>
                  </a:lnTo>
                  <a:lnTo>
                    <a:pt x="2548" y="6171"/>
                  </a:lnTo>
                  <a:lnTo>
                    <a:pt x="3014" y="6608"/>
                  </a:lnTo>
                  <a:lnTo>
                    <a:pt x="3301" y="6987"/>
                  </a:lnTo>
                  <a:lnTo>
                    <a:pt x="3552" y="7598"/>
                  </a:lnTo>
                  <a:lnTo>
                    <a:pt x="3552" y="8035"/>
                  </a:lnTo>
                  <a:lnTo>
                    <a:pt x="3552" y="13565"/>
                  </a:lnTo>
                  <a:close/>
                </a:path>
                <a:path w="21600" h="21600" extrusionOk="0">
                  <a:moveTo>
                    <a:pt x="10154" y="1863"/>
                  </a:moveTo>
                  <a:lnTo>
                    <a:pt x="19088" y="1863"/>
                  </a:lnTo>
                  <a:lnTo>
                    <a:pt x="19088" y="8238"/>
                  </a:lnTo>
                  <a:lnTo>
                    <a:pt x="10154" y="8238"/>
                  </a:lnTo>
                  <a:lnTo>
                    <a:pt x="10154" y="1863"/>
                  </a:lnTo>
                  <a:moveTo>
                    <a:pt x="10441" y="10101"/>
                  </a:moveTo>
                  <a:lnTo>
                    <a:pt x="10441" y="9461"/>
                  </a:lnTo>
                  <a:lnTo>
                    <a:pt x="18837" y="9461"/>
                  </a:lnTo>
                  <a:lnTo>
                    <a:pt x="18837" y="10101"/>
                  </a:lnTo>
                  <a:lnTo>
                    <a:pt x="10441" y="10101"/>
                  </a:lnTo>
                  <a:moveTo>
                    <a:pt x="11374" y="11004"/>
                  </a:moveTo>
                  <a:lnTo>
                    <a:pt x="12630" y="11004"/>
                  </a:lnTo>
                  <a:lnTo>
                    <a:pt x="12630" y="12226"/>
                  </a:lnTo>
                  <a:lnTo>
                    <a:pt x="11374" y="12226"/>
                  </a:lnTo>
                  <a:lnTo>
                    <a:pt x="11374" y="11004"/>
                  </a:lnTo>
                  <a:moveTo>
                    <a:pt x="13993" y="11004"/>
                  </a:moveTo>
                  <a:lnTo>
                    <a:pt x="15249" y="11004"/>
                  </a:lnTo>
                  <a:lnTo>
                    <a:pt x="15249" y="12226"/>
                  </a:lnTo>
                  <a:lnTo>
                    <a:pt x="13993" y="12226"/>
                  </a:lnTo>
                  <a:lnTo>
                    <a:pt x="13993" y="11004"/>
                  </a:lnTo>
                  <a:moveTo>
                    <a:pt x="16649" y="11004"/>
                  </a:moveTo>
                  <a:lnTo>
                    <a:pt x="17904" y="11004"/>
                  </a:lnTo>
                  <a:lnTo>
                    <a:pt x="17904" y="12226"/>
                  </a:lnTo>
                  <a:lnTo>
                    <a:pt x="16649" y="12226"/>
                  </a:lnTo>
                  <a:lnTo>
                    <a:pt x="16649" y="11004"/>
                  </a:lnTo>
                  <a:moveTo>
                    <a:pt x="11374" y="12954"/>
                  </a:moveTo>
                  <a:lnTo>
                    <a:pt x="12630" y="12954"/>
                  </a:lnTo>
                  <a:lnTo>
                    <a:pt x="12630" y="14177"/>
                  </a:lnTo>
                  <a:lnTo>
                    <a:pt x="11374" y="14177"/>
                  </a:lnTo>
                  <a:lnTo>
                    <a:pt x="11374" y="12954"/>
                  </a:lnTo>
                  <a:moveTo>
                    <a:pt x="13993" y="12954"/>
                  </a:moveTo>
                  <a:lnTo>
                    <a:pt x="15249" y="12954"/>
                  </a:lnTo>
                  <a:lnTo>
                    <a:pt x="15249" y="14177"/>
                  </a:lnTo>
                  <a:lnTo>
                    <a:pt x="13993" y="14177"/>
                  </a:lnTo>
                  <a:lnTo>
                    <a:pt x="13993" y="12954"/>
                  </a:lnTo>
                  <a:moveTo>
                    <a:pt x="16649" y="12954"/>
                  </a:moveTo>
                  <a:lnTo>
                    <a:pt x="17904" y="12954"/>
                  </a:lnTo>
                  <a:lnTo>
                    <a:pt x="17904" y="14177"/>
                  </a:lnTo>
                  <a:lnTo>
                    <a:pt x="16649" y="14177"/>
                  </a:lnTo>
                  <a:lnTo>
                    <a:pt x="16649" y="12954"/>
                  </a:lnTo>
                  <a:moveTo>
                    <a:pt x="11374" y="14905"/>
                  </a:moveTo>
                  <a:lnTo>
                    <a:pt x="12630" y="14905"/>
                  </a:lnTo>
                  <a:lnTo>
                    <a:pt x="12630" y="16127"/>
                  </a:lnTo>
                  <a:lnTo>
                    <a:pt x="11374" y="16127"/>
                  </a:lnTo>
                  <a:lnTo>
                    <a:pt x="11374" y="14905"/>
                  </a:lnTo>
                  <a:moveTo>
                    <a:pt x="13993" y="14905"/>
                  </a:moveTo>
                  <a:lnTo>
                    <a:pt x="15249" y="14905"/>
                  </a:lnTo>
                  <a:lnTo>
                    <a:pt x="15249" y="16127"/>
                  </a:lnTo>
                  <a:lnTo>
                    <a:pt x="13993" y="16127"/>
                  </a:lnTo>
                  <a:lnTo>
                    <a:pt x="13993" y="14905"/>
                  </a:lnTo>
                  <a:moveTo>
                    <a:pt x="16649" y="14905"/>
                  </a:moveTo>
                  <a:lnTo>
                    <a:pt x="17904" y="14905"/>
                  </a:lnTo>
                  <a:lnTo>
                    <a:pt x="17904" y="16127"/>
                  </a:lnTo>
                  <a:lnTo>
                    <a:pt x="16649" y="16127"/>
                  </a:lnTo>
                  <a:lnTo>
                    <a:pt x="16649" y="14905"/>
                  </a:lnTo>
                  <a:moveTo>
                    <a:pt x="11374" y="16855"/>
                  </a:moveTo>
                  <a:lnTo>
                    <a:pt x="12630" y="16855"/>
                  </a:lnTo>
                  <a:lnTo>
                    <a:pt x="12630" y="18078"/>
                  </a:lnTo>
                  <a:lnTo>
                    <a:pt x="11374" y="18078"/>
                  </a:lnTo>
                  <a:lnTo>
                    <a:pt x="11374" y="16855"/>
                  </a:lnTo>
                  <a:moveTo>
                    <a:pt x="13993" y="16855"/>
                  </a:moveTo>
                  <a:lnTo>
                    <a:pt x="15249" y="16855"/>
                  </a:lnTo>
                  <a:lnTo>
                    <a:pt x="15249" y="18078"/>
                  </a:lnTo>
                  <a:lnTo>
                    <a:pt x="13993" y="18078"/>
                  </a:lnTo>
                  <a:lnTo>
                    <a:pt x="13993" y="16855"/>
                  </a:lnTo>
                  <a:moveTo>
                    <a:pt x="16649" y="16855"/>
                  </a:moveTo>
                  <a:lnTo>
                    <a:pt x="17904" y="16855"/>
                  </a:lnTo>
                  <a:lnTo>
                    <a:pt x="17904" y="18078"/>
                  </a:lnTo>
                  <a:lnTo>
                    <a:pt x="16649" y="18078"/>
                  </a:lnTo>
                  <a:lnTo>
                    <a:pt x="16649" y="16855"/>
                  </a:lnTo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1" name="Rectangle 8"/>
            <p:cNvSpPr>
              <a:spLocks noChangeArrowheads="1"/>
            </p:cNvSpPr>
            <p:nvPr/>
          </p:nvSpPr>
          <p:spPr bwMode="auto">
            <a:xfrm>
              <a:off x="3504" y="1008"/>
              <a:ext cx="384" cy="960"/>
            </a:xfrm>
            <a:prstGeom prst="rect">
              <a:avLst/>
            </a:prstGeom>
            <a:solidFill>
              <a:srgbClr val="91A2D3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382" name="Rectangle 10"/>
            <p:cNvSpPr>
              <a:spLocks noChangeArrowheads="1"/>
            </p:cNvSpPr>
            <p:nvPr/>
          </p:nvSpPr>
          <p:spPr bwMode="auto">
            <a:xfrm>
              <a:off x="3552" y="1776"/>
              <a:ext cx="288" cy="96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4341" name="Group 16"/>
          <p:cNvGrpSpPr>
            <a:grpSpLocks/>
          </p:cNvGrpSpPr>
          <p:nvPr/>
        </p:nvGrpSpPr>
        <p:grpSpPr bwMode="auto">
          <a:xfrm>
            <a:off x="3200400" y="3276600"/>
            <a:ext cx="1219200" cy="1219200"/>
            <a:chOff x="3456" y="960"/>
            <a:chExt cx="1056" cy="1056"/>
          </a:xfrm>
        </p:grpSpPr>
        <p:sp>
          <p:nvSpPr>
            <p:cNvPr id="14377" name="phone3"/>
            <p:cNvSpPr>
              <a:spLocks noEditPoints="1" noChangeArrowheads="1"/>
            </p:cNvSpPr>
            <p:nvPr/>
          </p:nvSpPr>
          <p:spPr bwMode="auto">
            <a:xfrm>
              <a:off x="3456" y="960"/>
              <a:ext cx="1056" cy="1056"/>
            </a:xfrm>
            <a:custGeom>
              <a:avLst/>
              <a:gdLst>
                <a:gd name="T0" fmla="*/ 0 w 21600"/>
                <a:gd name="T1" fmla="*/ 0 h 21600"/>
                <a:gd name="T2" fmla="*/ 528 w 21600"/>
                <a:gd name="T3" fmla="*/ 0 h 21600"/>
                <a:gd name="T4" fmla="*/ 1056 w 21600"/>
                <a:gd name="T5" fmla="*/ 0 h 21600"/>
                <a:gd name="T6" fmla="*/ 1056 w 21600"/>
                <a:gd name="T7" fmla="*/ 528 h 21600"/>
                <a:gd name="T8" fmla="*/ 1056 w 21600"/>
                <a:gd name="T9" fmla="*/ 1056 h 21600"/>
                <a:gd name="T10" fmla="*/ 528 w 21600"/>
                <a:gd name="T11" fmla="*/ 1056 h 21600"/>
                <a:gd name="T12" fmla="*/ 0 w 21600"/>
                <a:gd name="T13" fmla="*/ 1056 h 21600"/>
                <a:gd name="T14" fmla="*/ 0 w 21600"/>
                <a:gd name="T15" fmla="*/ 52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5 w 21600"/>
                <a:gd name="T25" fmla="*/ 23523 h 21600"/>
                <a:gd name="T26" fmla="*/ 21395 w 21600"/>
                <a:gd name="T27" fmla="*/ 4048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10692" y="21600"/>
                  </a:moveTo>
                  <a:lnTo>
                    <a:pt x="21600" y="21600"/>
                  </a:lnTo>
                  <a:lnTo>
                    <a:pt x="21600" y="10684"/>
                  </a:lnTo>
                  <a:lnTo>
                    <a:pt x="21600" y="0"/>
                  </a:lnTo>
                  <a:lnTo>
                    <a:pt x="10190" y="0"/>
                  </a:lnTo>
                  <a:lnTo>
                    <a:pt x="0" y="0"/>
                  </a:lnTo>
                  <a:lnTo>
                    <a:pt x="0" y="10916"/>
                  </a:lnTo>
                  <a:lnTo>
                    <a:pt x="0" y="21600"/>
                  </a:lnTo>
                  <a:lnTo>
                    <a:pt x="10692" y="21600"/>
                  </a:lnTo>
                  <a:close/>
                </a:path>
                <a:path w="21600" h="21600" extrusionOk="0">
                  <a:moveTo>
                    <a:pt x="3552" y="13565"/>
                  </a:moveTo>
                  <a:lnTo>
                    <a:pt x="3552" y="14206"/>
                  </a:lnTo>
                  <a:lnTo>
                    <a:pt x="3409" y="14584"/>
                  </a:lnTo>
                  <a:lnTo>
                    <a:pt x="3050" y="15021"/>
                  </a:lnTo>
                  <a:lnTo>
                    <a:pt x="2619" y="15429"/>
                  </a:lnTo>
                  <a:lnTo>
                    <a:pt x="2296" y="15836"/>
                  </a:lnTo>
                  <a:lnTo>
                    <a:pt x="2045" y="16244"/>
                  </a:lnTo>
                  <a:lnTo>
                    <a:pt x="1902" y="16564"/>
                  </a:lnTo>
                  <a:lnTo>
                    <a:pt x="1794" y="17001"/>
                  </a:lnTo>
                  <a:lnTo>
                    <a:pt x="1830" y="17466"/>
                  </a:lnTo>
                  <a:lnTo>
                    <a:pt x="2009" y="17932"/>
                  </a:lnTo>
                  <a:lnTo>
                    <a:pt x="2260" y="18311"/>
                  </a:lnTo>
                  <a:lnTo>
                    <a:pt x="2548" y="18718"/>
                  </a:lnTo>
                  <a:lnTo>
                    <a:pt x="3050" y="19126"/>
                  </a:lnTo>
                  <a:lnTo>
                    <a:pt x="3552" y="19533"/>
                  </a:lnTo>
                  <a:lnTo>
                    <a:pt x="4342" y="19737"/>
                  </a:lnTo>
                  <a:lnTo>
                    <a:pt x="5095" y="19737"/>
                  </a:lnTo>
                  <a:lnTo>
                    <a:pt x="5849" y="19737"/>
                  </a:lnTo>
                  <a:lnTo>
                    <a:pt x="6351" y="19533"/>
                  </a:lnTo>
                  <a:lnTo>
                    <a:pt x="7140" y="19126"/>
                  </a:lnTo>
                  <a:lnTo>
                    <a:pt x="7535" y="18747"/>
                  </a:lnTo>
                  <a:lnTo>
                    <a:pt x="7894" y="18311"/>
                  </a:lnTo>
                  <a:lnTo>
                    <a:pt x="8145" y="17903"/>
                  </a:lnTo>
                  <a:lnTo>
                    <a:pt x="8324" y="17408"/>
                  </a:lnTo>
                  <a:lnTo>
                    <a:pt x="8324" y="16942"/>
                  </a:lnTo>
                  <a:lnTo>
                    <a:pt x="8252" y="16593"/>
                  </a:lnTo>
                  <a:lnTo>
                    <a:pt x="8145" y="16244"/>
                  </a:lnTo>
                  <a:lnTo>
                    <a:pt x="7894" y="15836"/>
                  </a:lnTo>
                  <a:lnTo>
                    <a:pt x="7571" y="15429"/>
                  </a:lnTo>
                  <a:lnTo>
                    <a:pt x="7140" y="15021"/>
                  </a:lnTo>
                  <a:lnTo>
                    <a:pt x="6853" y="14613"/>
                  </a:lnTo>
                  <a:lnTo>
                    <a:pt x="6602" y="14206"/>
                  </a:lnTo>
                  <a:lnTo>
                    <a:pt x="6602" y="13565"/>
                  </a:lnTo>
                  <a:lnTo>
                    <a:pt x="6602" y="8035"/>
                  </a:lnTo>
                  <a:lnTo>
                    <a:pt x="6602" y="7598"/>
                  </a:lnTo>
                  <a:lnTo>
                    <a:pt x="6853" y="6987"/>
                  </a:lnTo>
                  <a:lnTo>
                    <a:pt x="7212" y="6579"/>
                  </a:lnTo>
                  <a:lnTo>
                    <a:pt x="7643" y="6171"/>
                  </a:lnTo>
                  <a:lnTo>
                    <a:pt x="7894" y="5764"/>
                  </a:lnTo>
                  <a:lnTo>
                    <a:pt x="8037" y="5531"/>
                  </a:lnTo>
                  <a:lnTo>
                    <a:pt x="8252" y="5153"/>
                  </a:lnTo>
                  <a:lnTo>
                    <a:pt x="8360" y="4599"/>
                  </a:lnTo>
                  <a:lnTo>
                    <a:pt x="8288" y="4134"/>
                  </a:lnTo>
                  <a:lnTo>
                    <a:pt x="8145" y="3697"/>
                  </a:lnTo>
                  <a:lnTo>
                    <a:pt x="7894" y="3289"/>
                  </a:lnTo>
                  <a:lnTo>
                    <a:pt x="7499" y="2853"/>
                  </a:lnTo>
                  <a:lnTo>
                    <a:pt x="7033" y="2533"/>
                  </a:lnTo>
                  <a:lnTo>
                    <a:pt x="6387" y="2242"/>
                  </a:lnTo>
                  <a:lnTo>
                    <a:pt x="5849" y="2067"/>
                  </a:lnTo>
                  <a:lnTo>
                    <a:pt x="5095" y="1950"/>
                  </a:lnTo>
                  <a:lnTo>
                    <a:pt x="4234" y="2038"/>
                  </a:lnTo>
                  <a:lnTo>
                    <a:pt x="3552" y="2271"/>
                  </a:lnTo>
                  <a:lnTo>
                    <a:pt x="3050" y="2504"/>
                  </a:lnTo>
                  <a:lnTo>
                    <a:pt x="2548" y="2882"/>
                  </a:lnTo>
                  <a:lnTo>
                    <a:pt x="2225" y="3231"/>
                  </a:lnTo>
                  <a:lnTo>
                    <a:pt x="1973" y="3697"/>
                  </a:lnTo>
                  <a:lnTo>
                    <a:pt x="1794" y="4308"/>
                  </a:lnTo>
                  <a:lnTo>
                    <a:pt x="1794" y="4745"/>
                  </a:lnTo>
                  <a:lnTo>
                    <a:pt x="1866" y="5123"/>
                  </a:lnTo>
                  <a:lnTo>
                    <a:pt x="2045" y="5560"/>
                  </a:lnTo>
                  <a:lnTo>
                    <a:pt x="2296" y="5851"/>
                  </a:lnTo>
                  <a:lnTo>
                    <a:pt x="2548" y="6171"/>
                  </a:lnTo>
                  <a:lnTo>
                    <a:pt x="3014" y="6608"/>
                  </a:lnTo>
                  <a:lnTo>
                    <a:pt x="3301" y="6987"/>
                  </a:lnTo>
                  <a:lnTo>
                    <a:pt x="3552" y="7598"/>
                  </a:lnTo>
                  <a:lnTo>
                    <a:pt x="3552" y="8035"/>
                  </a:lnTo>
                  <a:lnTo>
                    <a:pt x="3552" y="13565"/>
                  </a:lnTo>
                  <a:close/>
                </a:path>
                <a:path w="21600" h="21600" extrusionOk="0">
                  <a:moveTo>
                    <a:pt x="10154" y="1863"/>
                  </a:moveTo>
                  <a:lnTo>
                    <a:pt x="19088" y="1863"/>
                  </a:lnTo>
                  <a:lnTo>
                    <a:pt x="19088" y="8238"/>
                  </a:lnTo>
                  <a:lnTo>
                    <a:pt x="10154" y="8238"/>
                  </a:lnTo>
                  <a:lnTo>
                    <a:pt x="10154" y="1863"/>
                  </a:lnTo>
                  <a:moveTo>
                    <a:pt x="10441" y="10101"/>
                  </a:moveTo>
                  <a:lnTo>
                    <a:pt x="10441" y="9461"/>
                  </a:lnTo>
                  <a:lnTo>
                    <a:pt x="18837" y="9461"/>
                  </a:lnTo>
                  <a:lnTo>
                    <a:pt x="18837" y="10101"/>
                  </a:lnTo>
                  <a:lnTo>
                    <a:pt x="10441" y="10101"/>
                  </a:lnTo>
                  <a:moveTo>
                    <a:pt x="11374" y="11004"/>
                  </a:moveTo>
                  <a:lnTo>
                    <a:pt x="12630" y="11004"/>
                  </a:lnTo>
                  <a:lnTo>
                    <a:pt x="12630" y="12226"/>
                  </a:lnTo>
                  <a:lnTo>
                    <a:pt x="11374" y="12226"/>
                  </a:lnTo>
                  <a:lnTo>
                    <a:pt x="11374" y="11004"/>
                  </a:lnTo>
                  <a:moveTo>
                    <a:pt x="13993" y="11004"/>
                  </a:moveTo>
                  <a:lnTo>
                    <a:pt x="15249" y="11004"/>
                  </a:lnTo>
                  <a:lnTo>
                    <a:pt x="15249" y="12226"/>
                  </a:lnTo>
                  <a:lnTo>
                    <a:pt x="13993" y="12226"/>
                  </a:lnTo>
                  <a:lnTo>
                    <a:pt x="13993" y="11004"/>
                  </a:lnTo>
                  <a:moveTo>
                    <a:pt x="16649" y="11004"/>
                  </a:moveTo>
                  <a:lnTo>
                    <a:pt x="17904" y="11004"/>
                  </a:lnTo>
                  <a:lnTo>
                    <a:pt x="17904" y="12226"/>
                  </a:lnTo>
                  <a:lnTo>
                    <a:pt x="16649" y="12226"/>
                  </a:lnTo>
                  <a:lnTo>
                    <a:pt x="16649" y="11004"/>
                  </a:lnTo>
                  <a:moveTo>
                    <a:pt x="11374" y="12954"/>
                  </a:moveTo>
                  <a:lnTo>
                    <a:pt x="12630" y="12954"/>
                  </a:lnTo>
                  <a:lnTo>
                    <a:pt x="12630" y="14177"/>
                  </a:lnTo>
                  <a:lnTo>
                    <a:pt x="11374" y="14177"/>
                  </a:lnTo>
                  <a:lnTo>
                    <a:pt x="11374" y="12954"/>
                  </a:lnTo>
                  <a:moveTo>
                    <a:pt x="13993" y="12954"/>
                  </a:moveTo>
                  <a:lnTo>
                    <a:pt x="15249" y="12954"/>
                  </a:lnTo>
                  <a:lnTo>
                    <a:pt x="15249" y="14177"/>
                  </a:lnTo>
                  <a:lnTo>
                    <a:pt x="13993" y="14177"/>
                  </a:lnTo>
                  <a:lnTo>
                    <a:pt x="13993" y="12954"/>
                  </a:lnTo>
                  <a:moveTo>
                    <a:pt x="16649" y="12954"/>
                  </a:moveTo>
                  <a:lnTo>
                    <a:pt x="17904" y="12954"/>
                  </a:lnTo>
                  <a:lnTo>
                    <a:pt x="17904" y="14177"/>
                  </a:lnTo>
                  <a:lnTo>
                    <a:pt x="16649" y="14177"/>
                  </a:lnTo>
                  <a:lnTo>
                    <a:pt x="16649" y="12954"/>
                  </a:lnTo>
                  <a:moveTo>
                    <a:pt x="11374" y="14905"/>
                  </a:moveTo>
                  <a:lnTo>
                    <a:pt x="12630" y="14905"/>
                  </a:lnTo>
                  <a:lnTo>
                    <a:pt x="12630" y="16127"/>
                  </a:lnTo>
                  <a:lnTo>
                    <a:pt x="11374" y="16127"/>
                  </a:lnTo>
                  <a:lnTo>
                    <a:pt x="11374" y="14905"/>
                  </a:lnTo>
                  <a:moveTo>
                    <a:pt x="13993" y="14905"/>
                  </a:moveTo>
                  <a:lnTo>
                    <a:pt x="15249" y="14905"/>
                  </a:lnTo>
                  <a:lnTo>
                    <a:pt x="15249" y="16127"/>
                  </a:lnTo>
                  <a:lnTo>
                    <a:pt x="13993" y="16127"/>
                  </a:lnTo>
                  <a:lnTo>
                    <a:pt x="13993" y="14905"/>
                  </a:lnTo>
                  <a:moveTo>
                    <a:pt x="16649" y="14905"/>
                  </a:moveTo>
                  <a:lnTo>
                    <a:pt x="17904" y="14905"/>
                  </a:lnTo>
                  <a:lnTo>
                    <a:pt x="17904" y="16127"/>
                  </a:lnTo>
                  <a:lnTo>
                    <a:pt x="16649" y="16127"/>
                  </a:lnTo>
                  <a:lnTo>
                    <a:pt x="16649" y="14905"/>
                  </a:lnTo>
                  <a:moveTo>
                    <a:pt x="11374" y="16855"/>
                  </a:moveTo>
                  <a:lnTo>
                    <a:pt x="12630" y="16855"/>
                  </a:lnTo>
                  <a:lnTo>
                    <a:pt x="12630" y="18078"/>
                  </a:lnTo>
                  <a:lnTo>
                    <a:pt x="11374" y="18078"/>
                  </a:lnTo>
                  <a:lnTo>
                    <a:pt x="11374" y="16855"/>
                  </a:lnTo>
                  <a:moveTo>
                    <a:pt x="13993" y="16855"/>
                  </a:moveTo>
                  <a:lnTo>
                    <a:pt x="15249" y="16855"/>
                  </a:lnTo>
                  <a:lnTo>
                    <a:pt x="15249" y="18078"/>
                  </a:lnTo>
                  <a:lnTo>
                    <a:pt x="13993" y="18078"/>
                  </a:lnTo>
                  <a:lnTo>
                    <a:pt x="13993" y="16855"/>
                  </a:lnTo>
                  <a:moveTo>
                    <a:pt x="16649" y="16855"/>
                  </a:moveTo>
                  <a:lnTo>
                    <a:pt x="17904" y="16855"/>
                  </a:lnTo>
                  <a:lnTo>
                    <a:pt x="17904" y="18078"/>
                  </a:lnTo>
                  <a:lnTo>
                    <a:pt x="16649" y="18078"/>
                  </a:lnTo>
                  <a:lnTo>
                    <a:pt x="16649" y="16855"/>
                  </a:lnTo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8" name="Rectangle 18"/>
            <p:cNvSpPr>
              <a:spLocks noChangeArrowheads="1"/>
            </p:cNvSpPr>
            <p:nvPr/>
          </p:nvSpPr>
          <p:spPr bwMode="auto">
            <a:xfrm>
              <a:off x="3504" y="1008"/>
              <a:ext cx="384" cy="960"/>
            </a:xfrm>
            <a:prstGeom prst="rect">
              <a:avLst/>
            </a:prstGeom>
            <a:solidFill>
              <a:srgbClr val="91A2D3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379" name="Rectangle 19"/>
            <p:cNvSpPr>
              <a:spLocks noChangeArrowheads="1"/>
            </p:cNvSpPr>
            <p:nvPr/>
          </p:nvSpPr>
          <p:spPr bwMode="auto">
            <a:xfrm>
              <a:off x="3552" y="1776"/>
              <a:ext cx="288" cy="96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4342" name="Group 20"/>
          <p:cNvGrpSpPr>
            <a:grpSpLocks/>
          </p:cNvGrpSpPr>
          <p:nvPr/>
        </p:nvGrpSpPr>
        <p:grpSpPr bwMode="auto">
          <a:xfrm>
            <a:off x="8763000" y="2286000"/>
            <a:ext cx="1219200" cy="1219200"/>
            <a:chOff x="3456" y="960"/>
            <a:chExt cx="1056" cy="1056"/>
          </a:xfrm>
        </p:grpSpPr>
        <p:sp>
          <p:nvSpPr>
            <p:cNvPr id="14374" name="phone3"/>
            <p:cNvSpPr>
              <a:spLocks noEditPoints="1" noChangeArrowheads="1"/>
            </p:cNvSpPr>
            <p:nvPr/>
          </p:nvSpPr>
          <p:spPr bwMode="auto">
            <a:xfrm>
              <a:off x="3456" y="960"/>
              <a:ext cx="1056" cy="1056"/>
            </a:xfrm>
            <a:custGeom>
              <a:avLst/>
              <a:gdLst>
                <a:gd name="T0" fmla="*/ 0 w 21600"/>
                <a:gd name="T1" fmla="*/ 0 h 21600"/>
                <a:gd name="T2" fmla="*/ 528 w 21600"/>
                <a:gd name="T3" fmla="*/ 0 h 21600"/>
                <a:gd name="T4" fmla="*/ 1056 w 21600"/>
                <a:gd name="T5" fmla="*/ 0 h 21600"/>
                <a:gd name="T6" fmla="*/ 1056 w 21600"/>
                <a:gd name="T7" fmla="*/ 528 h 21600"/>
                <a:gd name="T8" fmla="*/ 1056 w 21600"/>
                <a:gd name="T9" fmla="*/ 1056 h 21600"/>
                <a:gd name="T10" fmla="*/ 528 w 21600"/>
                <a:gd name="T11" fmla="*/ 1056 h 21600"/>
                <a:gd name="T12" fmla="*/ 0 w 21600"/>
                <a:gd name="T13" fmla="*/ 1056 h 21600"/>
                <a:gd name="T14" fmla="*/ 0 w 21600"/>
                <a:gd name="T15" fmla="*/ 52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5 w 21600"/>
                <a:gd name="T25" fmla="*/ 23523 h 21600"/>
                <a:gd name="T26" fmla="*/ 21395 w 21600"/>
                <a:gd name="T27" fmla="*/ 4048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10692" y="21600"/>
                  </a:moveTo>
                  <a:lnTo>
                    <a:pt x="21600" y="21600"/>
                  </a:lnTo>
                  <a:lnTo>
                    <a:pt x="21600" y="10684"/>
                  </a:lnTo>
                  <a:lnTo>
                    <a:pt x="21600" y="0"/>
                  </a:lnTo>
                  <a:lnTo>
                    <a:pt x="10190" y="0"/>
                  </a:lnTo>
                  <a:lnTo>
                    <a:pt x="0" y="0"/>
                  </a:lnTo>
                  <a:lnTo>
                    <a:pt x="0" y="10916"/>
                  </a:lnTo>
                  <a:lnTo>
                    <a:pt x="0" y="21600"/>
                  </a:lnTo>
                  <a:lnTo>
                    <a:pt x="10692" y="21600"/>
                  </a:lnTo>
                  <a:close/>
                </a:path>
                <a:path w="21600" h="21600" extrusionOk="0">
                  <a:moveTo>
                    <a:pt x="3552" y="13565"/>
                  </a:moveTo>
                  <a:lnTo>
                    <a:pt x="3552" y="14206"/>
                  </a:lnTo>
                  <a:lnTo>
                    <a:pt x="3409" y="14584"/>
                  </a:lnTo>
                  <a:lnTo>
                    <a:pt x="3050" y="15021"/>
                  </a:lnTo>
                  <a:lnTo>
                    <a:pt x="2619" y="15429"/>
                  </a:lnTo>
                  <a:lnTo>
                    <a:pt x="2296" y="15836"/>
                  </a:lnTo>
                  <a:lnTo>
                    <a:pt x="2045" y="16244"/>
                  </a:lnTo>
                  <a:lnTo>
                    <a:pt x="1902" y="16564"/>
                  </a:lnTo>
                  <a:lnTo>
                    <a:pt x="1794" y="17001"/>
                  </a:lnTo>
                  <a:lnTo>
                    <a:pt x="1830" y="17466"/>
                  </a:lnTo>
                  <a:lnTo>
                    <a:pt x="2009" y="17932"/>
                  </a:lnTo>
                  <a:lnTo>
                    <a:pt x="2260" y="18311"/>
                  </a:lnTo>
                  <a:lnTo>
                    <a:pt x="2548" y="18718"/>
                  </a:lnTo>
                  <a:lnTo>
                    <a:pt x="3050" y="19126"/>
                  </a:lnTo>
                  <a:lnTo>
                    <a:pt x="3552" y="19533"/>
                  </a:lnTo>
                  <a:lnTo>
                    <a:pt x="4342" y="19737"/>
                  </a:lnTo>
                  <a:lnTo>
                    <a:pt x="5095" y="19737"/>
                  </a:lnTo>
                  <a:lnTo>
                    <a:pt x="5849" y="19737"/>
                  </a:lnTo>
                  <a:lnTo>
                    <a:pt x="6351" y="19533"/>
                  </a:lnTo>
                  <a:lnTo>
                    <a:pt x="7140" y="19126"/>
                  </a:lnTo>
                  <a:lnTo>
                    <a:pt x="7535" y="18747"/>
                  </a:lnTo>
                  <a:lnTo>
                    <a:pt x="7894" y="18311"/>
                  </a:lnTo>
                  <a:lnTo>
                    <a:pt x="8145" y="17903"/>
                  </a:lnTo>
                  <a:lnTo>
                    <a:pt x="8324" y="17408"/>
                  </a:lnTo>
                  <a:lnTo>
                    <a:pt x="8324" y="16942"/>
                  </a:lnTo>
                  <a:lnTo>
                    <a:pt x="8252" y="16593"/>
                  </a:lnTo>
                  <a:lnTo>
                    <a:pt x="8145" y="16244"/>
                  </a:lnTo>
                  <a:lnTo>
                    <a:pt x="7894" y="15836"/>
                  </a:lnTo>
                  <a:lnTo>
                    <a:pt x="7571" y="15429"/>
                  </a:lnTo>
                  <a:lnTo>
                    <a:pt x="7140" y="15021"/>
                  </a:lnTo>
                  <a:lnTo>
                    <a:pt x="6853" y="14613"/>
                  </a:lnTo>
                  <a:lnTo>
                    <a:pt x="6602" y="14206"/>
                  </a:lnTo>
                  <a:lnTo>
                    <a:pt x="6602" y="13565"/>
                  </a:lnTo>
                  <a:lnTo>
                    <a:pt x="6602" y="8035"/>
                  </a:lnTo>
                  <a:lnTo>
                    <a:pt x="6602" y="7598"/>
                  </a:lnTo>
                  <a:lnTo>
                    <a:pt x="6853" y="6987"/>
                  </a:lnTo>
                  <a:lnTo>
                    <a:pt x="7212" y="6579"/>
                  </a:lnTo>
                  <a:lnTo>
                    <a:pt x="7643" y="6171"/>
                  </a:lnTo>
                  <a:lnTo>
                    <a:pt x="7894" y="5764"/>
                  </a:lnTo>
                  <a:lnTo>
                    <a:pt x="8037" y="5531"/>
                  </a:lnTo>
                  <a:lnTo>
                    <a:pt x="8252" y="5153"/>
                  </a:lnTo>
                  <a:lnTo>
                    <a:pt x="8360" y="4599"/>
                  </a:lnTo>
                  <a:lnTo>
                    <a:pt x="8288" y="4134"/>
                  </a:lnTo>
                  <a:lnTo>
                    <a:pt x="8145" y="3697"/>
                  </a:lnTo>
                  <a:lnTo>
                    <a:pt x="7894" y="3289"/>
                  </a:lnTo>
                  <a:lnTo>
                    <a:pt x="7499" y="2853"/>
                  </a:lnTo>
                  <a:lnTo>
                    <a:pt x="7033" y="2533"/>
                  </a:lnTo>
                  <a:lnTo>
                    <a:pt x="6387" y="2242"/>
                  </a:lnTo>
                  <a:lnTo>
                    <a:pt x="5849" y="2067"/>
                  </a:lnTo>
                  <a:lnTo>
                    <a:pt x="5095" y="1950"/>
                  </a:lnTo>
                  <a:lnTo>
                    <a:pt x="4234" y="2038"/>
                  </a:lnTo>
                  <a:lnTo>
                    <a:pt x="3552" y="2271"/>
                  </a:lnTo>
                  <a:lnTo>
                    <a:pt x="3050" y="2504"/>
                  </a:lnTo>
                  <a:lnTo>
                    <a:pt x="2548" y="2882"/>
                  </a:lnTo>
                  <a:lnTo>
                    <a:pt x="2225" y="3231"/>
                  </a:lnTo>
                  <a:lnTo>
                    <a:pt x="1973" y="3697"/>
                  </a:lnTo>
                  <a:lnTo>
                    <a:pt x="1794" y="4308"/>
                  </a:lnTo>
                  <a:lnTo>
                    <a:pt x="1794" y="4745"/>
                  </a:lnTo>
                  <a:lnTo>
                    <a:pt x="1866" y="5123"/>
                  </a:lnTo>
                  <a:lnTo>
                    <a:pt x="2045" y="5560"/>
                  </a:lnTo>
                  <a:lnTo>
                    <a:pt x="2296" y="5851"/>
                  </a:lnTo>
                  <a:lnTo>
                    <a:pt x="2548" y="6171"/>
                  </a:lnTo>
                  <a:lnTo>
                    <a:pt x="3014" y="6608"/>
                  </a:lnTo>
                  <a:lnTo>
                    <a:pt x="3301" y="6987"/>
                  </a:lnTo>
                  <a:lnTo>
                    <a:pt x="3552" y="7598"/>
                  </a:lnTo>
                  <a:lnTo>
                    <a:pt x="3552" y="8035"/>
                  </a:lnTo>
                  <a:lnTo>
                    <a:pt x="3552" y="13565"/>
                  </a:lnTo>
                  <a:close/>
                </a:path>
                <a:path w="21600" h="21600" extrusionOk="0">
                  <a:moveTo>
                    <a:pt x="10154" y="1863"/>
                  </a:moveTo>
                  <a:lnTo>
                    <a:pt x="19088" y="1863"/>
                  </a:lnTo>
                  <a:lnTo>
                    <a:pt x="19088" y="8238"/>
                  </a:lnTo>
                  <a:lnTo>
                    <a:pt x="10154" y="8238"/>
                  </a:lnTo>
                  <a:lnTo>
                    <a:pt x="10154" y="1863"/>
                  </a:lnTo>
                  <a:moveTo>
                    <a:pt x="10441" y="10101"/>
                  </a:moveTo>
                  <a:lnTo>
                    <a:pt x="10441" y="9461"/>
                  </a:lnTo>
                  <a:lnTo>
                    <a:pt x="18837" y="9461"/>
                  </a:lnTo>
                  <a:lnTo>
                    <a:pt x="18837" y="10101"/>
                  </a:lnTo>
                  <a:lnTo>
                    <a:pt x="10441" y="10101"/>
                  </a:lnTo>
                  <a:moveTo>
                    <a:pt x="11374" y="11004"/>
                  </a:moveTo>
                  <a:lnTo>
                    <a:pt x="12630" y="11004"/>
                  </a:lnTo>
                  <a:lnTo>
                    <a:pt x="12630" y="12226"/>
                  </a:lnTo>
                  <a:lnTo>
                    <a:pt x="11374" y="12226"/>
                  </a:lnTo>
                  <a:lnTo>
                    <a:pt x="11374" y="11004"/>
                  </a:lnTo>
                  <a:moveTo>
                    <a:pt x="13993" y="11004"/>
                  </a:moveTo>
                  <a:lnTo>
                    <a:pt x="15249" y="11004"/>
                  </a:lnTo>
                  <a:lnTo>
                    <a:pt x="15249" y="12226"/>
                  </a:lnTo>
                  <a:lnTo>
                    <a:pt x="13993" y="12226"/>
                  </a:lnTo>
                  <a:lnTo>
                    <a:pt x="13993" y="11004"/>
                  </a:lnTo>
                  <a:moveTo>
                    <a:pt x="16649" y="11004"/>
                  </a:moveTo>
                  <a:lnTo>
                    <a:pt x="17904" y="11004"/>
                  </a:lnTo>
                  <a:lnTo>
                    <a:pt x="17904" y="12226"/>
                  </a:lnTo>
                  <a:lnTo>
                    <a:pt x="16649" y="12226"/>
                  </a:lnTo>
                  <a:lnTo>
                    <a:pt x="16649" y="11004"/>
                  </a:lnTo>
                  <a:moveTo>
                    <a:pt x="11374" y="12954"/>
                  </a:moveTo>
                  <a:lnTo>
                    <a:pt x="12630" y="12954"/>
                  </a:lnTo>
                  <a:lnTo>
                    <a:pt x="12630" y="14177"/>
                  </a:lnTo>
                  <a:lnTo>
                    <a:pt x="11374" y="14177"/>
                  </a:lnTo>
                  <a:lnTo>
                    <a:pt x="11374" y="12954"/>
                  </a:lnTo>
                  <a:moveTo>
                    <a:pt x="13993" y="12954"/>
                  </a:moveTo>
                  <a:lnTo>
                    <a:pt x="15249" y="12954"/>
                  </a:lnTo>
                  <a:lnTo>
                    <a:pt x="15249" y="14177"/>
                  </a:lnTo>
                  <a:lnTo>
                    <a:pt x="13993" y="14177"/>
                  </a:lnTo>
                  <a:lnTo>
                    <a:pt x="13993" y="12954"/>
                  </a:lnTo>
                  <a:moveTo>
                    <a:pt x="16649" y="12954"/>
                  </a:moveTo>
                  <a:lnTo>
                    <a:pt x="17904" y="12954"/>
                  </a:lnTo>
                  <a:lnTo>
                    <a:pt x="17904" y="14177"/>
                  </a:lnTo>
                  <a:lnTo>
                    <a:pt x="16649" y="14177"/>
                  </a:lnTo>
                  <a:lnTo>
                    <a:pt x="16649" y="12954"/>
                  </a:lnTo>
                  <a:moveTo>
                    <a:pt x="11374" y="14905"/>
                  </a:moveTo>
                  <a:lnTo>
                    <a:pt x="12630" y="14905"/>
                  </a:lnTo>
                  <a:lnTo>
                    <a:pt x="12630" y="16127"/>
                  </a:lnTo>
                  <a:lnTo>
                    <a:pt x="11374" y="16127"/>
                  </a:lnTo>
                  <a:lnTo>
                    <a:pt x="11374" y="14905"/>
                  </a:lnTo>
                  <a:moveTo>
                    <a:pt x="13993" y="14905"/>
                  </a:moveTo>
                  <a:lnTo>
                    <a:pt x="15249" y="14905"/>
                  </a:lnTo>
                  <a:lnTo>
                    <a:pt x="15249" y="16127"/>
                  </a:lnTo>
                  <a:lnTo>
                    <a:pt x="13993" y="16127"/>
                  </a:lnTo>
                  <a:lnTo>
                    <a:pt x="13993" y="14905"/>
                  </a:lnTo>
                  <a:moveTo>
                    <a:pt x="16649" y="14905"/>
                  </a:moveTo>
                  <a:lnTo>
                    <a:pt x="17904" y="14905"/>
                  </a:lnTo>
                  <a:lnTo>
                    <a:pt x="17904" y="16127"/>
                  </a:lnTo>
                  <a:lnTo>
                    <a:pt x="16649" y="16127"/>
                  </a:lnTo>
                  <a:lnTo>
                    <a:pt x="16649" y="14905"/>
                  </a:lnTo>
                  <a:moveTo>
                    <a:pt x="11374" y="16855"/>
                  </a:moveTo>
                  <a:lnTo>
                    <a:pt x="12630" y="16855"/>
                  </a:lnTo>
                  <a:lnTo>
                    <a:pt x="12630" y="18078"/>
                  </a:lnTo>
                  <a:lnTo>
                    <a:pt x="11374" y="18078"/>
                  </a:lnTo>
                  <a:lnTo>
                    <a:pt x="11374" y="16855"/>
                  </a:lnTo>
                  <a:moveTo>
                    <a:pt x="13993" y="16855"/>
                  </a:moveTo>
                  <a:lnTo>
                    <a:pt x="15249" y="16855"/>
                  </a:lnTo>
                  <a:lnTo>
                    <a:pt x="15249" y="18078"/>
                  </a:lnTo>
                  <a:lnTo>
                    <a:pt x="13993" y="18078"/>
                  </a:lnTo>
                  <a:lnTo>
                    <a:pt x="13993" y="16855"/>
                  </a:lnTo>
                  <a:moveTo>
                    <a:pt x="16649" y="16855"/>
                  </a:moveTo>
                  <a:lnTo>
                    <a:pt x="17904" y="16855"/>
                  </a:lnTo>
                  <a:lnTo>
                    <a:pt x="17904" y="18078"/>
                  </a:lnTo>
                  <a:lnTo>
                    <a:pt x="16649" y="18078"/>
                  </a:lnTo>
                  <a:lnTo>
                    <a:pt x="16649" y="16855"/>
                  </a:lnTo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Rectangle 22"/>
            <p:cNvSpPr>
              <a:spLocks noChangeArrowheads="1"/>
            </p:cNvSpPr>
            <p:nvPr/>
          </p:nvSpPr>
          <p:spPr bwMode="auto">
            <a:xfrm>
              <a:off x="3504" y="1008"/>
              <a:ext cx="384" cy="960"/>
            </a:xfrm>
            <a:prstGeom prst="rect">
              <a:avLst/>
            </a:prstGeom>
            <a:solidFill>
              <a:srgbClr val="91A2D3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376" name="Rectangle 23"/>
            <p:cNvSpPr>
              <a:spLocks noChangeArrowheads="1"/>
            </p:cNvSpPr>
            <p:nvPr/>
          </p:nvSpPr>
          <p:spPr bwMode="auto">
            <a:xfrm>
              <a:off x="3552" y="1776"/>
              <a:ext cx="288" cy="96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4343" name="tower"/>
          <p:cNvSpPr>
            <a:spLocks noEditPoints="1" noChangeArrowheads="1"/>
          </p:cNvSpPr>
          <p:nvPr/>
        </p:nvSpPr>
        <p:spPr bwMode="auto">
          <a:xfrm>
            <a:off x="5638801" y="914400"/>
            <a:ext cx="904875" cy="1809750"/>
          </a:xfrm>
          <a:custGeom>
            <a:avLst/>
            <a:gdLst>
              <a:gd name="T0" fmla="*/ 0 w 21600"/>
              <a:gd name="T1" fmla="*/ 182986 h 21600"/>
              <a:gd name="T2" fmla="*/ 279171 w 21600"/>
              <a:gd name="T3" fmla="*/ 0 h 21600"/>
              <a:gd name="T4" fmla="*/ 452438 w 21600"/>
              <a:gd name="T5" fmla="*/ 0 h 21600"/>
              <a:gd name="T6" fmla="*/ 904875 w 21600"/>
              <a:gd name="T7" fmla="*/ 0 h 21600"/>
              <a:gd name="T8" fmla="*/ 904875 w 21600"/>
              <a:gd name="T9" fmla="*/ 976008 h 21600"/>
              <a:gd name="T10" fmla="*/ 904875 w 21600"/>
              <a:gd name="T11" fmla="*/ 1626764 h 21600"/>
              <a:gd name="T12" fmla="*/ 635340 w 21600"/>
              <a:gd name="T13" fmla="*/ 1809750 h 21600"/>
              <a:gd name="T14" fmla="*/ 442802 w 21600"/>
              <a:gd name="T15" fmla="*/ 1809750 h 21600"/>
              <a:gd name="T16" fmla="*/ 0 w 21600"/>
              <a:gd name="T17" fmla="*/ 1809750 h 21600"/>
              <a:gd name="T18" fmla="*/ 0 w 21600"/>
              <a:gd name="T19" fmla="*/ 96587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tower"/>
          <p:cNvSpPr>
            <a:spLocks noEditPoints="1" noChangeArrowheads="1"/>
          </p:cNvSpPr>
          <p:nvPr/>
        </p:nvSpPr>
        <p:spPr bwMode="auto">
          <a:xfrm>
            <a:off x="6096001" y="1066800"/>
            <a:ext cx="904875" cy="1809750"/>
          </a:xfrm>
          <a:custGeom>
            <a:avLst/>
            <a:gdLst>
              <a:gd name="T0" fmla="*/ 0 w 21600"/>
              <a:gd name="T1" fmla="*/ 182986 h 21600"/>
              <a:gd name="T2" fmla="*/ 279171 w 21600"/>
              <a:gd name="T3" fmla="*/ 0 h 21600"/>
              <a:gd name="T4" fmla="*/ 452438 w 21600"/>
              <a:gd name="T5" fmla="*/ 0 h 21600"/>
              <a:gd name="T6" fmla="*/ 904875 w 21600"/>
              <a:gd name="T7" fmla="*/ 0 h 21600"/>
              <a:gd name="T8" fmla="*/ 904875 w 21600"/>
              <a:gd name="T9" fmla="*/ 976008 h 21600"/>
              <a:gd name="T10" fmla="*/ 904875 w 21600"/>
              <a:gd name="T11" fmla="*/ 1626764 h 21600"/>
              <a:gd name="T12" fmla="*/ 635340 w 21600"/>
              <a:gd name="T13" fmla="*/ 1809750 h 21600"/>
              <a:gd name="T14" fmla="*/ 442802 w 21600"/>
              <a:gd name="T15" fmla="*/ 1809750 h 21600"/>
              <a:gd name="T16" fmla="*/ 0 w 21600"/>
              <a:gd name="T17" fmla="*/ 1809750 h 21600"/>
              <a:gd name="T18" fmla="*/ 0 w 21600"/>
              <a:gd name="T19" fmla="*/ 96587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tower"/>
          <p:cNvSpPr>
            <a:spLocks noEditPoints="1" noChangeArrowheads="1"/>
          </p:cNvSpPr>
          <p:nvPr/>
        </p:nvSpPr>
        <p:spPr bwMode="auto">
          <a:xfrm>
            <a:off x="6553201" y="914400"/>
            <a:ext cx="904875" cy="1809750"/>
          </a:xfrm>
          <a:custGeom>
            <a:avLst/>
            <a:gdLst>
              <a:gd name="T0" fmla="*/ 0 w 21600"/>
              <a:gd name="T1" fmla="*/ 182986 h 21600"/>
              <a:gd name="T2" fmla="*/ 279171 w 21600"/>
              <a:gd name="T3" fmla="*/ 0 h 21600"/>
              <a:gd name="T4" fmla="*/ 452438 w 21600"/>
              <a:gd name="T5" fmla="*/ 0 h 21600"/>
              <a:gd name="T6" fmla="*/ 904875 w 21600"/>
              <a:gd name="T7" fmla="*/ 0 h 21600"/>
              <a:gd name="T8" fmla="*/ 904875 w 21600"/>
              <a:gd name="T9" fmla="*/ 976008 h 21600"/>
              <a:gd name="T10" fmla="*/ 904875 w 21600"/>
              <a:gd name="T11" fmla="*/ 1626764 h 21600"/>
              <a:gd name="T12" fmla="*/ 635340 w 21600"/>
              <a:gd name="T13" fmla="*/ 1809750 h 21600"/>
              <a:gd name="T14" fmla="*/ 442802 w 21600"/>
              <a:gd name="T15" fmla="*/ 1809750 h 21600"/>
              <a:gd name="T16" fmla="*/ 0 w 21600"/>
              <a:gd name="T17" fmla="*/ 1809750 h 21600"/>
              <a:gd name="T18" fmla="*/ 0 w 21600"/>
              <a:gd name="T19" fmla="*/ 96587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4346" name="Group 40"/>
          <p:cNvGrpSpPr>
            <a:grpSpLocks/>
          </p:cNvGrpSpPr>
          <p:nvPr/>
        </p:nvGrpSpPr>
        <p:grpSpPr bwMode="auto">
          <a:xfrm>
            <a:off x="6096000" y="3962400"/>
            <a:ext cx="1219200" cy="1219200"/>
            <a:chOff x="3456" y="960"/>
            <a:chExt cx="1056" cy="1056"/>
          </a:xfrm>
        </p:grpSpPr>
        <p:sp>
          <p:nvSpPr>
            <p:cNvPr id="14371" name="phone3"/>
            <p:cNvSpPr>
              <a:spLocks noEditPoints="1" noChangeArrowheads="1"/>
            </p:cNvSpPr>
            <p:nvPr/>
          </p:nvSpPr>
          <p:spPr bwMode="auto">
            <a:xfrm>
              <a:off x="3456" y="960"/>
              <a:ext cx="1056" cy="1056"/>
            </a:xfrm>
            <a:custGeom>
              <a:avLst/>
              <a:gdLst>
                <a:gd name="T0" fmla="*/ 0 w 21600"/>
                <a:gd name="T1" fmla="*/ 0 h 21600"/>
                <a:gd name="T2" fmla="*/ 528 w 21600"/>
                <a:gd name="T3" fmla="*/ 0 h 21600"/>
                <a:gd name="T4" fmla="*/ 1056 w 21600"/>
                <a:gd name="T5" fmla="*/ 0 h 21600"/>
                <a:gd name="T6" fmla="*/ 1056 w 21600"/>
                <a:gd name="T7" fmla="*/ 528 h 21600"/>
                <a:gd name="T8" fmla="*/ 1056 w 21600"/>
                <a:gd name="T9" fmla="*/ 1056 h 21600"/>
                <a:gd name="T10" fmla="*/ 528 w 21600"/>
                <a:gd name="T11" fmla="*/ 1056 h 21600"/>
                <a:gd name="T12" fmla="*/ 0 w 21600"/>
                <a:gd name="T13" fmla="*/ 1056 h 21600"/>
                <a:gd name="T14" fmla="*/ 0 w 21600"/>
                <a:gd name="T15" fmla="*/ 52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5 w 21600"/>
                <a:gd name="T25" fmla="*/ 23523 h 21600"/>
                <a:gd name="T26" fmla="*/ 21395 w 21600"/>
                <a:gd name="T27" fmla="*/ 4048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10692" y="21600"/>
                  </a:moveTo>
                  <a:lnTo>
                    <a:pt x="21600" y="21600"/>
                  </a:lnTo>
                  <a:lnTo>
                    <a:pt x="21600" y="10684"/>
                  </a:lnTo>
                  <a:lnTo>
                    <a:pt x="21600" y="0"/>
                  </a:lnTo>
                  <a:lnTo>
                    <a:pt x="10190" y="0"/>
                  </a:lnTo>
                  <a:lnTo>
                    <a:pt x="0" y="0"/>
                  </a:lnTo>
                  <a:lnTo>
                    <a:pt x="0" y="10916"/>
                  </a:lnTo>
                  <a:lnTo>
                    <a:pt x="0" y="21600"/>
                  </a:lnTo>
                  <a:lnTo>
                    <a:pt x="10692" y="21600"/>
                  </a:lnTo>
                  <a:close/>
                </a:path>
                <a:path w="21600" h="21600" extrusionOk="0">
                  <a:moveTo>
                    <a:pt x="3552" y="13565"/>
                  </a:moveTo>
                  <a:lnTo>
                    <a:pt x="3552" y="14206"/>
                  </a:lnTo>
                  <a:lnTo>
                    <a:pt x="3409" y="14584"/>
                  </a:lnTo>
                  <a:lnTo>
                    <a:pt x="3050" y="15021"/>
                  </a:lnTo>
                  <a:lnTo>
                    <a:pt x="2619" y="15429"/>
                  </a:lnTo>
                  <a:lnTo>
                    <a:pt x="2296" y="15836"/>
                  </a:lnTo>
                  <a:lnTo>
                    <a:pt x="2045" y="16244"/>
                  </a:lnTo>
                  <a:lnTo>
                    <a:pt x="1902" y="16564"/>
                  </a:lnTo>
                  <a:lnTo>
                    <a:pt x="1794" y="17001"/>
                  </a:lnTo>
                  <a:lnTo>
                    <a:pt x="1830" y="17466"/>
                  </a:lnTo>
                  <a:lnTo>
                    <a:pt x="2009" y="17932"/>
                  </a:lnTo>
                  <a:lnTo>
                    <a:pt x="2260" y="18311"/>
                  </a:lnTo>
                  <a:lnTo>
                    <a:pt x="2548" y="18718"/>
                  </a:lnTo>
                  <a:lnTo>
                    <a:pt x="3050" y="19126"/>
                  </a:lnTo>
                  <a:lnTo>
                    <a:pt x="3552" y="19533"/>
                  </a:lnTo>
                  <a:lnTo>
                    <a:pt x="4342" y="19737"/>
                  </a:lnTo>
                  <a:lnTo>
                    <a:pt x="5095" y="19737"/>
                  </a:lnTo>
                  <a:lnTo>
                    <a:pt x="5849" y="19737"/>
                  </a:lnTo>
                  <a:lnTo>
                    <a:pt x="6351" y="19533"/>
                  </a:lnTo>
                  <a:lnTo>
                    <a:pt x="7140" y="19126"/>
                  </a:lnTo>
                  <a:lnTo>
                    <a:pt x="7535" y="18747"/>
                  </a:lnTo>
                  <a:lnTo>
                    <a:pt x="7894" y="18311"/>
                  </a:lnTo>
                  <a:lnTo>
                    <a:pt x="8145" y="17903"/>
                  </a:lnTo>
                  <a:lnTo>
                    <a:pt x="8324" y="17408"/>
                  </a:lnTo>
                  <a:lnTo>
                    <a:pt x="8324" y="16942"/>
                  </a:lnTo>
                  <a:lnTo>
                    <a:pt x="8252" y="16593"/>
                  </a:lnTo>
                  <a:lnTo>
                    <a:pt x="8145" y="16244"/>
                  </a:lnTo>
                  <a:lnTo>
                    <a:pt x="7894" y="15836"/>
                  </a:lnTo>
                  <a:lnTo>
                    <a:pt x="7571" y="15429"/>
                  </a:lnTo>
                  <a:lnTo>
                    <a:pt x="7140" y="15021"/>
                  </a:lnTo>
                  <a:lnTo>
                    <a:pt x="6853" y="14613"/>
                  </a:lnTo>
                  <a:lnTo>
                    <a:pt x="6602" y="14206"/>
                  </a:lnTo>
                  <a:lnTo>
                    <a:pt x="6602" y="13565"/>
                  </a:lnTo>
                  <a:lnTo>
                    <a:pt x="6602" y="8035"/>
                  </a:lnTo>
                  <a:lnTo>
                    <a:pt x="6602" y="7598"/>
                  </a:lnTo>
                  <a:lnTo>
                    <a:pt x="6853" y="6987"/>
                  </a:lnTo>
                  <a:lnTo>
                    <a:pt x="7212" y="6579"/>
                  </a:lnTo>
                  <a:lnTo>
                    <a:pt x="7643" y="6171"/>
                  </a:lnTo>
                  <a:lnTo>
                    <a:pt x="7894" y="5764"/>
                  </a:lnTo>
                  <a:lnTo>
                    <a:pt x="8037" y="5531"/>
                  </a:lnTo>
                  <a:lnTo>
                    <a:pt x="8252" y="5153"/>
                  </a:lnTo>
                  <a:lnTo>
                    <a:pt x="8360" y="4599"/>
                  </a:lnTo>
                  <a:lnTo>
                    <a:pt x="8288" y="4134"/>
                  </a:lnTo>
                  <a:lnTo>
                    <a:pt x="8145" y="3697"/>
                  </a:lnTo>
                  <a:lnTo>
                    <a:pt x="7894" y="3289"/>
                  </a:lnTo>
                  <a:lnTo>
                    <a:pt x="7499" y="2853"/>
                  </a:lnTo>
                  <a:lnTo>
                    <a:pt x="7033" y="2533"/>
                  </a:lnTo>
                  <a:lnTo>
                    <a:pt x="6387" y="2242"/>
                  </a:lnTo>
                  <a:lnTo>
                    <a:pt x="5849" y="2067"/>
                  </a:lnTo>
                  <a:lnTo>
                    <a:pt x="5095" y="1950"/>
                  </a:lnTo>
                  <a:lnTo>
                    <a:pt x="4234" y="2038"/>
                  </a:lnTo>
                  <a:lnTo>
                    <a:pt x="3552" y="2271"/>
                  </a:lnTo>
                  <a:lnTo>
                    <a:pt x="3050" y="2504"/>
                  </a:lnTo>
                  <a:lnTo>
                    <a:pt x="2548" y="2882"/>
                  </a:lnTo>
                  <a:lnTo>
                    <a:pt x="2225" y="3231"/>
                  </a:lnTo>
                  <a:lnTo>
                    <a:pt x="1973" y="3697"/>
                  </a:lnTo>
                  <a:lnTo>
                    <a:pt x="1794" y="4308"/>
                  </a:lnTo>
                  <a:lnTo>
                    <a:pt x="1794" y="4745"/>
                  </a:lnTo>
                  <a:lnTo>
                    <a:pt x="1866" y="5123"/>
                  </a:lnTo>
                  <a:lnTo>
                    <a:pt x="2045" y="5560"/>
                  </a:lnTo>
                  <a:lnTo>
                    <a:pt x="2296" y="5851"/>
                  </a:lnTo>
                  <a:lnTo>
                    <a:pt x="2548" y="6171"/>
                  </a:lnTo>
                  <a:lnTo>
                    <a:pt x="3014" y="6608"/>
                  </a:lnTo>
                  <a:lnTo>
                    <a:pt x="3301" y="6987"/>
                  </a:lnTo>
                  <a:lnTo>
                    <a:pt x="3552" y="7598"/>
                  </a:lnTo>
                  <a:lnTo>
                    <a:pt x="3552" y="8035"/>
                  </a:lnTo>
                  <a:lnTo>
                    <a:pt x="3552" y="13565"/>
                  </a:lnTo>
                  <a:close/>
                </a:path>
                <a:path w="21600" h="21600" extrusionOk="0">
                  <a:moveTo>
                    <a:pt x="10154" y="1863"/>
                  </a:moveTo>
                  <a:lnTo>
                    <a:pt x="19088" y="1863"/>
                  </a:lnTo>
                  <a:lnTo>
                    <a:pt x="19088" y="8238"/>
                  </a:lnTo>
                  <a:lnTo>
                    <a:pt x="10154" y="8238"/>
                  </a:lnTo>
                  <a:lnTo>
                    <a:pt x="10154" y="1863"/>
                  </a:lnTo>
                  <a:moveTo>
                    <a:pt x="10441" y="10101"/>
                  </a:moveTo>
                  <a:lnTo>
                    <a:pt x="10441" y="9461"/>
                  </a:lnTo>
                  <a:lnTo>
                    <a:pt x="18837" y="9461"/>
                  </a:lnTo>
                  <a:lnTo>
                    <a:pt x="18837" y="10101"/>
                  </a:lnTo>
                  <a:lnTo>
                    <a:pt x="10441" y="10101"/>
                  </a:lnTo>
                  <a:moveTo>
                    <a:pt x="11374" y="11004"/>
                  </a:moveTo>
                  <a:lnTo>
                    <a:pt x="12630" y="11004"/>
                  </a:lnTo>
                  <a:lnTo>
                    <a:pt x="12630" y="12226"/>
                  </a:lnTo>
                  <a:lnTo>
                    <a:pt x="11374" y="12226"/>
                  </a:lnTo>
                  <a:lnTo>
                    <a:pt x="11374" y="11004"/>
                  </a:lnTo>
                  <a:moveTo>
                    <a:pt x="13993" y="11004"/>
                  </a:moveTo>
                  <a:lnTo>
                    <a:pt x="15249" y="11004"/>
                  </a:lnTo>
                  <a:lnTo>
                    <a:pt x="15249" y="12226"/>
                  </a:lnTo>
                  <a:lnTo>
                    <a:pt x="13993" y="12226"/>
                  </a:lnTo>
                  <a:lnTo>
                    <a:pt x="13993" y="11004"/>
                  </a:lnTo>
                  <a:moveTo>
                    <a:pt x="16649" y="11004"/>
                  </a:moveTo>
                  <a:lnTo>
                    <a:pt x="17904" y="11004"/>
                  </a:lnTo>
                  <a:lnTo>
                    <a:pt x="17904" y="12226"/>
                  </a:lnTo>
                  <a:lnTo>
                    <a:pt x="16649" y="12226"/>
                  </a:lnTo>
                  <a:lnTo>
                    <a:pt x="16649" y="11004"/>
                  </a:lnTo>
                  <a:moveTo>
                    <a:pt x="11374" y="12954"/>
                  </a:moveTo>
                  <a:lnTo>
                    <a:pt x="12630" y="12954"/>
                  </a:lnTo>
                  <a:lnTo>
                    <a:pt x="12630" y="14177"/>
                  </a:lnTo>
                  <a:lnTo>
                    <a:pt x="11374" y="14177"/>
                  </a:lnTo>
                  <a:lnTo>
                    <a:pt x="11374" y="12954"/>
                  </a:lnTo>
                  <a:moveTo>
                    <a:pt x="13993" y="12954"/>
                  </a:moveTo>
                  <a:lnTo>
                    <a:pt x="15249" y="12954"/>
                  </a:lnTo>
                  <a:lnTo>
                    <a:pt x="15249" y="14177"/>
                  </a:lnTo>
                  <a:lnTo>
                    <a:pt x="13993" y="14177"/>
                  </a:lnTo>
                  <a:lnTo>
                    <a:pt x="13993" y="12954"/>
                  </a:lnTo>
                  <a:moveTo>
                    <a:pt x="16649" y="12954"/>
                  </a:moveTo>
                  <a:lnTo>
                    <a:pt x="17904" y="12954"/>
                  </a:lnTo>
                  <a:lnTo>
                    <a:pt x="17904" y="14177"/>
                  </a:lnTo>
                  <a:lnTo>
                    <a:pt x="16649" y="14177"/>
                  </a:lnTo>
                  <a:lnTo>
                    <a:pt x="16649" y="12954"/>
                  </a:lnTo>
                  <a:moveTo>
                    <a:pt x="11374" y="14905"/>
                  </a:moveTo>
                  <a:lnTo>
                    <a:pt x="12630" y="14905"/>
                  </a:lnTo>
                  <a:lnTo>
                    <a:pt x="12630" y="16127"/>
                  </a:lnTo>
                  <a:lnTo>
                    <a:pt x="11374" y="16127"/>
                  </a:lnTo>
                  <a:lnTo>
                    <a:pt x="11374" y="14905"/>
                  </a:lnTo>
                  <a:moveTo>
                    <a:pt x="13993" y="14905"/>
                  </a:moveTo>
                  <a:lnTo>
                    <a:pt x="15249" y="14905"/>
                  </a:lnTo>
                  <a:lnTo>
                    <a:pt x="15249" y="16127"/>
                  </a:lnTo>
                  <a:lnTo>
                    <a:pt x="13993" y="16127"/>
                  </a:lnTo>
                  <a:lnTo>
                    <a:pt x="13993" y="14905"/>
                  </a:lnTo>
                  <a:moveTo>
                    <a:pt x="16649" y="14905"/>
                  </a:moveTo>
                  <a:lnTo>
                    <a:pt x="17904" y="14905"/>
                  </a:lnTo>
                  <a:lnTo>
                    <a:pt x="17904" y="16127"/>
                  </a:lnTo>
                  <a:lnTo>
                    <a:pt x="16649" y="16127"/>
                  </a:lnTo>
                  <a:lnTo>
                    <a:pt x="16649" y="14905"/>
                  </a:lnTo>
                  <a:moveTo>
                    <a:pt x="11374" y="16855"/>
                  </a:moveTo>
                  <a:lnTo>
                    <a:pt x="12630" y="16855"/>
                  </a:lnTo>
                  <a:lnTo>
                    <a:pt x="12630" y="18078"/>
                  </a:lnTo>
                  <a:lnTo>
                    <a:pt x="11374" y="18078"/>
                  </a:lnTo>
                  <a:lnTo>
                    <a:pt x="11374" y="16855"/>
                  </a:lnTo>
                  <a:moveTo>
                    <a:pt x="13993" y="16855"/>
                  </a:moveTo>
                  <a:lnTo>
                    <a:pt x="15249" y="16855"/>
                  </a:lnTo>
                  <a:lnTo>
                    <a:pt x="15249" y="18078"/>
                  </a:lnTo>
                  <a:lnTo>
                    <a:pt x="13993" y="18078"/>
                  </a:lnTo>
                  <a:lnTo>
                    <a:pt x="13993" y="16855"/>
                  </a:lnTo>
                  <a:moveTo>
                    <a:pt x="16649" y="16855"/>
                  </a:moveTo>
                  <a:lnTo>
                    <a:pt x="17904" y="16855"/>
                  </a:lnTo>
                  <a:lnTo>
                    <a:pt x="17904" y="18078"/>
                  </a:lnTo>
                  <a:lnTo>
                    <a:pt x="16649" y="18078"/>
                  </a:lnTo>
                  <a:lnTo>
                    <a:pt x="16649" y="16855"/>
                  </a:lnTo>
                </a:path>
              </a:pathLst>
            </a:cu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Rectangle 42"/>
            <p:cNvSpPr>
              <a:spLocks noChangeArrowheads="1"/>
            </p:cNvSpPr>
            <p:nvPr/>
          </p:nvSpPr>
          <p:spPr bwMode="auto">
            <a:xfrm>
              <a:off x="3504" y="1008"/>
              <a:ext cx="384" cy="960"/>
            </a:xfrm>
            <a:prstGeom prst="rect">
              <a:avLst/>
            </a:prstGeom>
            <a:solidFill>
              <a:srgbClr val="91A2D3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373" name="Rectangle 43"/>
            <p:cNvSpPr>
              <a:spLocks noChangeArrowheads="1"/>
            </p:cNvSpPr>
            <p:nvPr/>
          </p:nvSpPr>
          <p:spPr bwMode="auto">
            <a:xfrm>
              <a:off x="3552" y="1776"/>
              <a:ext cx="288" cy="96"/>
            </a:xfrm>
            <a:prstGeom prst="rect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4347" name="Freeform 44"/>
          <p:cNvSpPr>
            <a:spLocks/>
          </p:cNvSpPr>
          <p:nvPr/>
        </p:nvSpPr>
        <p:spPr bwMode="auto">
          <a:xfrm>
            <a:off x="3962400" y="1117600"/>
            <a:ext cx="1676400" cy="330200"/>
          </a:xfrm>
          <a:custGeom>
            <a:avLst/>
            <a:gdLst>
              <a:gd name="T0" fmla="*/ 0 w 1008"/>
              <a:gd name="T1" fmla="*/ 177800 h 208"/>
              <a:gd name="T2" fmla="*/ 878114 w 1008"/>
              <a:gd name="T3" fmla="*/ 25400 h 208"/>
              <a:gd name="T4" fmla="*/ 1676400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348" name="Freeform 49"/>
          <p:cNvSpPr>
            <a:spLocks/>
          </p:cNvSpPr>
          <p:nvPr/>
        </p:nvSpPr>
        <p:spPr bwMode="auto">
          <a:xfrm rot="10800000">
            <a:off x="3962400" y="1524000"/>
            <a:ext cx="1676400" cy="330200"/>
          </a:xfrm>
          <a:custGeom>
            <a:avLst/>
            <a:gdLst>
              <a:gd name="T0" fmla="*/ 0 w 1008"/>
              <a:gd name="T1" fmla="*/ 177800 h 208"/>
              <a:gd name="T2" fmla="*/ 878114 w 1008"/>
              <a:gd name="T3" fmla="*/ 25400 h 208"/>
              <a:gd name="T4" fmla="*/ 1676400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4349" name="Group 54"/>
          <p:cNvGrpSpPr>
            <a:grpSpLocks/>
          </p:cNvGrpSpPr>
          <p:nvPr/>
        </p:nvGrpSpPr>
        <p:grpSpPr bwMode="auto">
          <a:xfrm>
            <a:off x="4114800" y="1600200"/>
            <a:ext cx="914400" cy="914400"/>
            <a:chOff x="1584" y="1200"/>
            <a:chExt cx="576" cy="576"/>
          </a:xfrm>
        </p:grpSpPr>
        <p:sp>
          <p:nvSpPr>
            <p:cNvPr id="14368" name="Freeform 52"/>
            <p:cNvSpPr>
              <a:spLocks/>
            </p:cNvSpPr>
            <p:nvPr/>
          </p:nvSpPr>
          <p:spPr bwMode="auto">
            <a:xfrm>
              <a:off x="1584" y="120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Freeform 53"/>
            <p:cNvSpPr>
              <a:spLocks/>
            </p:cNvSpPr>
            <p:nvPr/>
          </p:nvSpPr>
          <p:spPr bwMode="auto">
            <a:xfrm>
              <a:off x="1824" y="1248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Freeform 51"/>
            <p:cNvSpPr>
              <a:spLocks/>
            </p:cNvSpPr>
            <p:nvPr/>
          </p:nvSpPr>
          <p:spPr bwMode="auto">
            <a:xfrm>
              <a:off x="1680" y="144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50" name="Freeform 55"/>
          <p:cNvSpPr>
            <a:spLocks/>
          </p:cNvSpPr>
          <p:nvPr/>
        </p:nvSpPr>
        <p:spPr bwMode="auto">
          <a:xfrm rot="1001955">
            <a:off x="7391401" y="2057400"/>
            <a:ext cx="1444625" cy="330200"/>
          </a:xfrm>
          <a:custGeom>
            <a:avLst/>
            <a:gdLst>
              <a:gd name="T0" fmla="*/ 0 w 1008"/>
              <a:gd name="T1" fmla="*/ 177800 h 208"/>
              <a:gd name="T2" fmla="*/ 756708 w 1008"/>
              <a:gd name="T3" fmla="*/ 25400 h 208"/>
              <a:gd name="T4" fmla="*/ 1444625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351" name="Freeform 58"/>
          <p:cNvSpPr>
            <a:spLocks/>
          </p:cNvSpPr>
          <p:nvPr/>
        </p:nvSpPr>
        <p:spPr bwMode="auto">
          <a:xfrm rot="-9965838">
            <a:off x="7389814" y="2416175"/>
            <a:ext cx="1374775" cy="330200"/>
          </a:xfrm>
          <a:custGeom>
            <a:avLst/>
            <a:gdLst>
              <a:gd name="T0" fmla="*/ 0 w 1008"/>
              <a:gd name="T1" fmla="*/ 177800 h 208"/>
              <a:gd name="T2" fmla="*/ 720120 w 1008"/>
              <a:gd name="T3" fmla="*/ 25400 h 208"/>
              <a:gd name="T4" fmla="*/ 1374775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4352" name="Group 59"/>
          <p:cNvGrpSpPr>
            <a:grpSpLocks/>
          </p:cNvGrpSpPr>
          <p:nvPr/>
        </p:nvGrpSpPr>
        <p:grpSpPr bwMode="auto">
          <a:xfrm>
            <a:off x="7467600" y="2514600"/>
            <a:ext cx="914400" cy="914400"/>
            <a:chOff x="1584" y="1200"/>
            <a:chExt cx="576" cy="576"/>
          </a:xfrm>
        </p:grpSpPr>
        <p:sp>
          <p:nvSpPr>
            <p:cNvPr id="14365" name="Freeform 60"/>
            <p:cNvSpPr>
              <a:spLocks/>
            </p:cNvSpPr>
            <p:nvPr/>
          </p:nvSpPr>
          <p:spPr bwMode="auto">
            <a:xfrm>
              <a:off x="1584" y="120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Freeform 61"/>
            <p:cNvSpPr>
              <a:spLocks/>
            </p:cNvSpPr>
            <p:nvPr/>
          </p:nvSpPr>
          <p:spPr bwMode="auto">
            <a:xfrm>
              <a:off x="1824" y="1248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Freeform 62"/>
            <p:cNvSpPr>
              <a:spLocks/>
            </p:cNvSpPr>
            <p:nvPr/>
          </p:nvSpPr>
          <p:spPr bwMode="auto">
            <a:xfrm>
              <a:off x="1680" y="144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53" name="Freeform 63"/>
          <p:cNvSpPr>
            <a:spLocks/>
          </p:cNvSpPr>
          <p:nvPr/>
        </p:nvSpPr>
        <p:spPr bwMode="auto">
          <a:xfrm rot="5100375">
            <a:off x="6288088" y="3149600"/>
            <a:ext cx="1447800" cy="330200"/>
          </a:xfrm>
          <a:custGeom>
            <a:avLst/>
            <a:gdLst>
              <a:gd name="T0" fmla="*/ 0 w 1008"/>
              <a:gd name="T1" fmla="*/ 177800 h 208"/>
              <a:gd name="T2" fmla="*/ 758371 w 1008"/>
              <a:gd name="T3" fmla="*/ 25400 h 208"/>
              <a:gd name="T4" fmla="*/ 1447800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354" name="Freeform 64"/>
          <p:cNvSpPr>
            <a:spLocks/>
          </p:cNvSpPr>
          <p:nvPr/>
        </p:nvSpPr>
        <p:spPr bwMode="auto">
          <a:xfrm rot="-5699625">
            <a:off x="5994400" y="3149600"/>
            <a:ext cx="1447800" cy="330200"/>
          </a:xfrm>
          <a:custGeom>
            <a:avLst/>
            <a:gdLst>
              <a:gd name="T0" fmla="*/ 0 w 1008"/>
              <a:gd name="T1" fmla="*/ 177800 h 208"/>
              <a:gd name="T2" fmla="*/ 758371 w 1008"/>
              <a:gd name="T3" fmla="*/ 25400 h 208"/>
              <a:gd name="T4" fmla="*/ 1447800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4355" name="Group 65"/>
          <p:cNvGrpSpPr>
            <a:grpSpLocks/>
          </p:cNvGrpSpPr>
          <p:nvPr/>
        </p:nvGrpSpPr>
        <p:grpSpPr bwMode="auto">
          <a:xfrm>
            <a:off x="6019800" y="2895600"/>
            <a:ext cx="914400" cy="914400"/>
            <a:chOff x="1584" y="1200"/>
            <a:chExt cx="576" cy="576"/>
          </a:xfrm>
        </p:grpSpPr>
        <p:sp>
          <p:nvSpPr>
            <p:cNvPr id="14362" name="Freeform 66"/>
            <p:cNvSpPr>
              <a:spLocks/>
            </p:cNvSpPr>
            <p:nvPr/>
          </p:nvSpPr>
          <p:spPr bwMode="auto">
            <a:xfrm>
              <a:off x="1584" y="120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Freeform 67"/>
            <p:cNvSpPr>
              <a:spLocks/>
            </p:cNvSpPr>
            <p:nvPr/>
          </p:nvSpPr>
          <p:spPr bwMode="auto">
            <a:xfrm>
              <a:off x="1824" y="1248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Freeform 68"/>
            <p:cNvSpPr>
              <a:spLocks/>
            </p:cNvSpPr>
            <p:nvPr/>
          </p:nvSpPr>
          <p:spPr bwMode="auto">
            <a:xfrm>
              <a:off x="1680" y="144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56" name="Freeform 69"/>
          <p:cNvSpPr>
            <a:spLocks/>
          </p:cNvSpPr>
          <p:nvPr/>
        </p:nvSpPr>
        <p:spPr bwMode="auto">
          <a:xfrm rot="-2311332">
            <a:off x="4114800" y="2743200"/>
            <a:ext cx="1676400" cy="330200"/>
          </a:xfrm>
          <a:custGeom>
            <a:avLst/>
            <a:gdLst>
              <a:gd name="T0" fmla="*/ 0 w 1008"/>
              <a:gd name="T1" fmla="*/ 177800 h 208"/>
              <a:gd name="T2" fmla="*/ 878114 w 1008"/>
              <a:gd name="T3" fmla="*/ 25400 h 208"/>
              <a:gd name="T4" fmla="*/ 1676400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357" name="Freeform 70"/>
          <p:cNvSpPr>
            <a:spLocks/>
          </p:cNvSpPr>
          <p:nvPr/>
        </p:nvSpPr>
        <p:spPr bwMode="auto">
          <a:xfrm rot="8288181">
            <a:off x="4267200" y="2971800"/>
            <a:ext cx="1676400" cy="330200"/>
          </a:xfrm>
          <a:custGeom>
            <a:avLst/>
            <a:gdLst>
              <a:gd name="T0" fmla="*/ 0 w 1008"/>
              <a:gd name="T1" fmla="*/ 177800 h 208"/>
              <a:gd name="T2" fmla="*/ 878114 w 1008"/>
              <a:gd name="T3" fmla="*/ 25400 h 208"/>
              <a:gd name="T4" fmla="*/ 1676400 w 1008"/>
              <a:gd name="T5" fmla="*/ 33020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208">
                <a:moveTo>
                  <a:pt x="0" y="112"/>
                </a:moveTo>
                <a:cubicBezTo>
                  <a:pt x="180" y="56"/>
                  <a:pt x="360" y="0"/>
                  <a:pt x="528" y="16"/>
                </a:cubicBezTo>
                <a:cubicBezTo>
                  <a:pt x="696" y="32"/>
                  <a:pt x="852" y="120"/>
                  <a:pt x="1008" y="208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4358" name="Group 71"/>
          <p:cNvGrpSpPr>
            <a:grpSpLocks/>
          </p:cNvGrpSpPr>
          <p:nvPr/>
        </p:nvGrpSpPr>
        <p:grpSpPr bwMode="auto">
          <a:xfrm>
            <a:off x="4724400" y="3048000"/>
            <a:ext cx="914400" cy="914400"/>
            <a:chOff x="1584" y="1200"/>
            <a:chExt cx="576" cy="576"/>
          </a:xfrm>
        </p:grpSpPr>
        <p:sp>
          <p:nvSpPr>
            <p:cNvPr id="14359" name="Freeform 72"/>
            <p:cNvSpPr>
              <a:spLocks/>
            </p:cNvSpPr>
            <p:nvPr/>
          </p:nvSpPr>
          <p:spPr bwMode="auto">
            <a:xfrm>
              <a:off x="1584" y="120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Freeform 73"/>
            <p:cNvSpPr>
              <a:spLocks/>
            </p:cNvSpPr>
            <p:nvPr/>
          </p:nvSpPr>
          <p:spPr bwMode="auto">
            <a:xfrm>
              <a:off x="1824" y="1248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Freeform 74"/>
            <p:cNvSpPr>
              <a:spLocks/>
            </p:cNvSpPr>
            <p:nvPr/>
          </p:nvSpPr>
          <p:spPr bwMode="auto">
            <a:xfrm>
              <a:off x="1680" y="1440"/>
              <a:ext cx="336" cy="336"/>
            </a:xfrm>
            <a:custGeom>
              <a:avLst/>
              <a:gdLst>
                <a:gd name="T0" fmla="*/ 144 w 1326"/>
                <a:gd name="T1" fmla="*/ 69 h 1327"/>
                <a:gd name="T2" fmla="*/ 126 w 1326"/>
                <a:gd name="T3" fmla="*/ 74 h 1327"/>
                <a:gd name="T4" fmla="*/ 108 w 1326"/>
                <a:gd name="T5" fmla="*/ 90 h 1327"/>
                <a:gd name="T6" fmla="*/ 100 w 1326"/>
                <a:gd name="T7" fmla="*/ 108 h 1327"/>
                <a:gd name="T8" fmla="*/ 99 w 1326"/>
                <a:gd name="T9" fmla="*/ 128 h 1327"/>
                <a:gd name="T10" fmla="*/ 106 w 1326"/>
                <a:gd name="T11" fmla="*/ 148 h 1327"/>
                <a:gd name="T12" fmla="*/ 119 w 1326"/>
                <a:gd name="T13" fmla="*/ 162 h 1327"/>
                <a:gd name="T14" fmla="*/ 136 w 1326"/>
                <a:gd name="T15" fmla="*/ 171 h 1327"/>
                <a:gd name="T16" fmla="*/ 157 w 1326"/>
                <a:gd name="T17" fmla="*/ 179 h 1327"/>
                <a:gd name="T18" fmla="*/ 177 w 1326"/>
                <a:gd name="T19" fmla="*/ 187 h 1327"/>
                <a:gd name="T20" fmla="*/ 188 w 1326"/>
                <a:gd name="T21" fmla="*/ 197 h 1327"/>
                <a:gd name="T22" fmla="*/ 191 w 1326"/>
                <a:gd name="T23" fmla="*/ 216 h 1327"/>
                <a:gd name="T24" fmla="*/ 179 w 1326"/>
                <a:gd name="T25" fmla="*/ 231 h 1327"/>
                <a:gd name="T26" fmla="*/ 160 w 1326"/>
                <a:gd name="T27" fmla="*/ 234 h 1327"/>
                <a:gd name="T28" fmla="*/ 144 w 1326"/>
                <a:gd name="T29" fmla="*/ 228 h 1327"/>
                <a:gd name="T30" fmla="*/ 133 w 1326"/>
                <a:gd name="T31" fmla="*/ 216 h 1327"/>
                <a:gd name="T32" fmla="*/ 128 w 1326"/>
                <a:gd name="T33" fmla="*/ 201 h 1327"/>
                <a:gd name="T34" fmla="*/ 98 w 1326"/>
                <a:gd name="T35" fmla="*/ 193 h 1327"/>
                <a:gd name="T36" fmla="*/ 129 w 1326"/>
                <a:gd name="T37" fmla="*/ 245 h 1327"/>
                <a:gd name="T38" fmla="*/ 138 w 1326"/>
                <a:gd name="T39" fmla="*/ 254 h 1327"/>
                <a:gd name="T40" fmla="*/ 148 w 1326"/>
                <a:gd name="T41" fmla="*/ 290 h 1327"/>
                <a:gd name="T42" fmla="*/ 187 w 1326"/>
                <a:gd name="T43" fmla="*/ 260 h 1327"/>
                <a:gd name="T44" fmla="*/ 205 w 1326"/>
                <a:gd name="T45" fmla="*/ 252 h 1327"/>
                <a:gd name="T46" fmla="*/ 219 w 1326"/>
                <a:gd name="T47" fmla="*/ 238 h 1327"/>
                <a:gd name="T48" fmla="*/ 226 w 1326"/>
                <a:gd name="T49" fmla="*/ 219 h 1327"/>
                <a:gd name="T50" fmla="*/ 227 w 1326"/>
                <a:gd name="T51" fmla="*/ 200 h 1327"/>
                <a:gd name="T52" fmla="*/ 222 w 1326"/>
                <a:gd name="T53" fmla="*/ 183 h 1327"/>
                <a:gd name="T54" fmla="*/ 215 w 1326"/>
                <a:gd name="T55" fmla="*/ 171 h 1327"/>
                <a:gd name="T56" fmla="*/ 205 w 1326"/>
                <a:gd name="T57" fmla="*/ 163 h 1327"/>
                <a:gd name="T58" fmla="*/ 192 w 1326"/>
                <a:gd name="T59" fmla="*/ 156 h 1327"/>
                <a:gd name="T60" fmla="*/ 177 w 1326"/>
                <a:gd name="T61" fmla="*/ 149 h 1327"/>
                <a:gd name="T62" fmla="*/ 155 w 1326"/>
                <a:gd name="T63" fmla="*/ 141 h 1327"/>
                <a:gd name="T64" fmla="*/ 137 w 1326"/>
                <a:gd name="T65" fmla="*/ 127 h 1327"/>
                <a:gd name="T66" fmla="*/ 136 w 1326"/>
                <a:gd name="T67" fmla="*/ 110 h 1327"/>
                <a:gd name="T68" fmla="*/ 147 w 1326"/>
                <a:gd name="T69" fmla="*/ 99 h 1327"/>
                <a:gd name="T70" fmla="*/ 167 w 1326"/>
                <a:gd name="T71" fmla="*/ 98 h 1327"/>
                <a:gd name="T72" fmla="*/ 179 w 1326"/>
                <a:gd name="T73" fmla="*/ 104 h 1327"/>
                <a:gd name="T74" fmla="*/ 187 w 1326"/>
                <a:gd name="T75" fmla="*/ 113 h 1327"/>
                <a:gd name="T76" fmla="*/ 193 w 1326"/>
                <a:gd name="T77" fmla="*/ 128 h 1327"/>
                <a:gd name="T78" fmla="*/ 223 w 1326"/>
                <a:gd name="T79" fmla="*/ 72 h 1327"/>
                <a:gd name="T80" fmla="*/ 191 w 1326"/>
                <a:gd name="T81" fmla="*/ 81 h 1327"/>
                <a:gd name="T82" fmla="*/ 183 w 1326"/>
                <a:gd name="T83" fmla="*/ 75 h 1327"/>
                <a:gd name="T84" fmla="*/ 157 w 1326"/>
                <a:gd name="T85" fmla="*/ 41 h 1327"/>
                <a:gd name="T86" fmla="*/ 147 w 1326"/>
                <a:gd name="T87" fmla="*/ 1 h 1327"/>
                <a:gd name="T88" fmla="*/ 164 w 1326"/>
                <a:gd name="T89" fmla="*/ 0 h 1327"/>
                <a:gd name="T90" fmla="*/ 218 w 1326"/>
                <a:gd name="T91" fmla="*/ 8 h 1327"/>
                <a:gd name="T92" fmla="*/ 275 w 1326"/>
                <a:gd name="T93" fmla="*/ 38 h 1327"/>
                <a:gd name="T94" fmla="*/ 316 w 1326"/>
                <a:gd name="T95" fmla="*/ 88 h 1327"/>
                <a:gd name="T96" fmla="*/ 335 w 1326"/>
                <a:gd name="T97" fmla="*/ 151 h 1327"/>
                <a:gd name="T98" fmla="*/ 328 w 1326"/>
                <a:gd name="T99" fmla="*/ 218 h 1327"/>
                <a:gd name="T100" fmla="*/ 298 w 1326"/>
                <a:gd name="T101" fmla="*/ 275 h 1327"/>
                <a:gd name="T102" fmla="*/ 248 w 1326"/>
                <a:gd name="T103" fmla="*/ 316 h 1327"/>
                <a:gd name="T104" fmla="*/ 185 w 1326"/>
                <a:gd name="T105" fmla="*/ 335 h 1327"/>
                <a:gd name="T106" fmla="*/ 118 w 1326"/>
                <a:gd name="T107" fmla="*/ 329 h 1327"/>
                <a:gd name="T108" fmla="*/ 61 w 1326"/>
                <a:gd name="T109" fmla="*/ 298 h 1327"/>
                <a:gd name="T110" fmla="*/ 20 w 1326"/>
                <a:gd name="T111" fmla="*/ 248 h 1327"/>
                <a:gd name="T112" fmla="*/ 1 w 1326"/>
                <a:gd name="T113" fmla="*/ 185 h 1327"/>
                <a:gd name="T114" fmla="*/ 6 w 1326"/>
                <a:gd name="T115" fmla="*/ 124 h 1327"/>
                <a:gd name="T116" fmla="*/ 30 w 1326"/>
                <a:gd name="T117" fmla="*/ 72 h 1327"/>
                <a:gd name="T118" fmla="*/ 69 w 1326"/>
                <a:gd name="T119" fmla="*/ 32 h 1327"/>
                <a:gd name="T120" fmla="*/ 121 w 1326"/>
                <a:gd name="T121" fmla="*/ 7 h 1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26" h="1327">
                  <a:moveTo>
                    <a:pt x="619" y="163"/>
                  </a:moveTo>
                  <a:lnTo>
                    <a:pt x="585" y="163"/>
                  </a:lnTo>
                  <a:lnTo>
                    <a:pt x="585" y="269"/>
                  </a:lnTo>
                  <a:lnTo>
                    <a:pt x="570" y="272"/>
                  </a:lnTo>
                  <a:lnTo>
                    <a:pt x="553" y="275"/>
                  </a:lnTo>
                  <a:lnTo>
                    <a:pt x="535" y="279"/>
                  </a:lnTo>
                  <a:lnTo>
                    <a:pt x="516" y="286"/>
                  </a:lnTo>
                  <a:lnTo>
                    <a:pt x="496" y="294"/>
                  </a:lnTo>
                  <a:lnTo>
                    <a:pt x="476" y="306"/>
                  </a:lnTo>
                  <a:lnTo>
                    <a:pt x="457" y="320"/>
                  </a:lnTo>
                  <a:lnTo>
                    <a:pt x="438" y="339"/>
                  </a:lnTo>
                  <a:lnTo>
                    <a:pt x="425" y="356"/>
                  </a:lnTo>
                  <a:lnTo>
                    <a:pt x="415" y="373"/>
                  </a:lnTo>
                  <a:lnTo>
                    <a:pt x="406" y="391"/>
                  </a:lnTo>
                  <a:lnTo>
                    <a:pt x="399" y="409"/>
                  </a:lnTo>
                  <a:lnTo>
                    <a:pt x="394" y="426"/>
                  </a:lnTo>
                  <a:lnTo>
                    <a:pt x="390" y="444"/>
                  </a:lnTo>
                  <a:lnTo>
                    <a:pt x="389" y="462"/>
                  </a:lnTo>
                  <a:lnTo>
                    <a:pt x="388" y="480"/>
                  </a:lnTo>
                  <a:lnTo>
                    <a:pt x="389" y="504"/>
                  </a:lnTo>
                  <a:lnTo>
                    <a:pt x="392" y="527"/>
                  </a:lnTo>
                  <a:lnTo>
                    <a:pt x="399" y="548"/>
                  </a:lnTo>
                  <a:lnTo>
                    <a:pt x="407" y="567"/>
                  </a:lnTo>
                  <a:lnTo>
                    <a:pt x="417" y="583"/>
                  </a:lnTo>
                  <a:lnTo>
                    <a:pt x="428" y="599"/>
                  </a:lnTo>
                  <a:lnTo>
                    <a:pt x="440" y="613"/>
                  </a:lnTo>
                  <a:lnTo>
                    <a:pt x="454" y="627"/>
                  </a:lnTo>
                  <a:lnTo>
                    <a:pt x="470" y="638"/>
                  </a:lnTo>
                  <a:lnTo>
                    <a:pt x="485" y="649"/>
                  </a:lnTo>
                  <a:lnTo>
                    <a:pt x="502" y="657"/>
                  </a:lnTo>
                  <a:lnTo>
                    <a:pt x="520" y="666"/>
                  </a:lnTo>
                  <a:lnTo>
                    <a:pt x="537" y="674"/>
                  </a:lnTo>
                  <a:lnTo>
                    <a:pt x="555" y="682"/>
                  </a:lnTo>
                  <a:lnTo>
                    <a:pt x="573" y="688"/>
                  </a:lnTo>
                  <a:lnTo>
                    <a:pt x="590" y="695"/>
                  </a:lnTo>
                  <a:lnTo>
                    <a:pt x="618" y="706"/>
                  </a:lnTo>
                  <a:lnTo>
                    <a:pt x="642" y="715"/>
                  </a:lnTo>
                  <a:lnTo>
                    <a:pt x="663" y="724"/>
                  </a:lnTo>
                  <a:lnTo>
                    <a:pt x="682" y="732"/>
                  </a:lnTo>
                  <a:lnTo>
                    <a:pt x="697" y="739"/>
                  </a:lnTo>
                  <a:lnTo>
                    <a:pt x="711" y="747"/>
                  </a:lnTo>
                  <a:lnTo>
                    <a:pt x="722" y="756"/>
                  </a:lnTo>
                  <a:lnTo>
                    <a:pt x="731" y="765"/>
                  </a:lnTo>
                  <a:lnTo>
                    <a:pt x="740" y="779"/>
                  </a:lnTo>
                  <a:lnTo>
                    <a:pt x="747" y="796"/>
                  </a:lnTo>
                  <a:lnTo>
                    <a:pt x="753" y="813"/>
                  </a:lnTo>
                  <a:lnTo>
                    <a:pt x="754" y="831"/>
                  </a:lnTo>
                  <a:lnTo>
                    <a:pt x="752" y="854"/>
                  </a:lnTo>
                  <a:lnTo>
                    <a:pt x="745" y="873"/>
                  </a:lnTo>
                  <a:lnTo>
                    <a:pt x="734" y="890"/>
                  </a:lnTo>
                  <a:lnTo>
                    <a:pt x="721" y="903"/>
                  </a:lnTo>
                  <a:lnTo>
                    <a:pt x="705" y="913"/>
                  </a:lnTo>
                  <a:lnTo>
                    <a:pt x="687" y="921"/>
                  </a:lnTo>
                  <a:lnTo>
                    <a:pt x="669" y="925"/>
                  </a:lnTo>
                  <a:lnTo>
                    <a:pt x="650" y="926"/>
                  </a:lnTo>
                  <a:lnTo>
                    <a:pt x="632" y="925"/>
                  </a:lnTo>
                  <a:lnTo>
                    <a:pt x="616" y="922"/>
                  </a:lnTo>
                  <a:lnTo>
                    <a:pt x="599" y="916"/>
                  </a:lnTo>
                  <a:lnTo>
                    <a:pt x="584" y="910"/>
                  </a:lnTo>
                  <a:lnTo>
                    <a:pt x="569" y="901"/>
                  </a:lnTo>
                  <a:lnTo>
                    <a:pt x="556" y="891"/>
                  </a:lnTo>
                  <a:lnTo>
                    <a:pt x="545" y="879"/>
                  </a:lnTo>
                  <a:lnTo>
                    <a:pt x="535" y="866"/>
                  </a:lnTo>
                  <a:lnTo>
                    <a:pt x="526" y="852"/>
                  </a:lnTo>
                  <a:lnTo>
                    <a:pt x="520" y="838"/>
                  </a:lnTo>
                  <a:lnTo>
                    <a:pt x="514" y="823"/>
                  </a:lnTo>
                  <a:lnTo>
                    <a:pt x="510" y="809"/>
                  </a:lnTo>
                  <a:lnTo>
                    <a:pt x="506" y="795"/>
                  </a:lnTo>
                  <a:lnTo>
                    <a:pt x="504" y="782"/>
                  </a:lnTo>
                  <a:lnTo>
                    <a:pt x="502" y="770"/>
                  </a:lnTo>
                  <a:lnTo>
                    <a:pt x="501" y="761"/>
                  </a:lnTo>
                  <a:lnTo>
                    <a:pt x="387" y="761"/>
                  </a:lnTo>
                  <a:lnTo>
                    <a:pt x="387" y="1024"/>
                  </a:lnTo>
                  <a:lnTo>
                    <a:pt x="500" y="1024"/>
                  </a:lnTo>
                  <a:lnTo>
                    <a:pt x="502" y="957"/>
                  </a:lnTo>
                  <a:lnTo>
                    <a:pt x="510" y="968"/>
                  </a:lnTo>
                  <a:lnTo>
                    <a:pt x="518" y="977"/>
                  </a:lnTo>
                  <a:lnTo>
                    <a:pt x="526" y="987"/>
                  </a:lnTo>
                  <a:lnTo>
                    <a:pt x="535" y="995"/>
                  </a:lnTo>
                  <a:lnTo>
                    <a:pt x="545" y="1002"/>
                  </a:lnTo>
                  <a:lnTo>
                    <a:pt x="556" y="1009"/>
                  </a:lnTo>
                  <a:lnTo>
                    <a:pt x="569" y="1016"/>
                  </a:lnTo>
                  <a:lnTo>
                    <a:pt x="585" y="1021"/>
                  </a:lnTo>
                  <a:lnTo>
                    <a:pt x="585" y="1145"/>
                  </a:lnTo>
                  <a:lnTo>
                    <a:pt x="702" y="1145"/>
                  </a:lnTo>
                  <a:lnTo>
                    <a:pt x="702" y="1034"/>
                  </a:lnTo>
                  <a:lnTo>
                    <a:pt x="719" y="1032"/>
                  </a:lnTo>
                  <a:lnTo>
                    <a:pt x="738" y="1028"/>
                  </a:lnTo>
                  <a:lnTo>
                    <a:pt x="756" y="1022"/>
                  </a:lnTo>
                  <a:lnTo>
                    <a:pt x="775" y="1016"/>
                  </a:lnTo>
                  <a:lnTo>
                    <a:pt x="791" y="1008"/>
                  </a:lnTo>
                  <a:lnTo>
                    <a:pt x="809" y="997"/>
                  </a:lnTo>
                  <a:lnTo>
                    <a:pt x="824" y="985"/>
                  </a:lnTo>
                  <a:lnTo>
                    <a:pt x="840" y="970"/>
                  </a:lnTo>
                  <a:lnTo>
                    <a:pt x="852" y="956"/>
                  </a:lnTo>
                  <a:lnTo>
                    <a:pt x="863" y="939"/>
                  </a:lnTo>
                  <a:lnTo>
                    <a:pt x="873" y="922"/>
                  </a:lnTo>
                  <a:lnTo>
                    <a:pt x="881" y="904"/>
                  </a:lnTo>
                  <a:lnTo>
                    <a:pt x="887" y="884"/>
                  </a:lnTo>
                  <a:lnTo>
                    <a:pt x="892" y="863"/>
                  </a:lnTo>
                  <a:lnTo>
                    <a:pt x="895" y="842"/>
                  </a:lnTo>
                  <a:lnTo>
                    <a:pt x="896" y="821"/>
                  </a:lnTo>
                  <a:lnTo>
                    <a:pt x="895" y="805"/>
                  </a:lnTo>
                  <a:lnTo>
                    <a:pt x="894" y="788"/>
                  </a:lnTo>
                  <a:lnTo>
                    <a:pt x="891" y="771"/>
                  </a:lnTo>
                  <a:lnTo>
                    <a:pt x="887" y="755"/>
                  </a:lnTo>
                  <a:lnTo>
                    <a:pt x="883" y="738"/>
                  </a:lnTo>
                  <a:lnTo>
                    <a:pt x="876" y="723"/>
                  </a:lnTo>
                  <a:lnTo>
                    <a:pt x="870" y="709"/>
                  </a:lnTo>
                  <a:lnTo>
                    <a:pt x="862" y="696"/>
                  </a:lnTo>
                  <a:lnTo>
                    <a:pt x="854" y="686"/>
                  </a:lnTo>
                  <a:lnTo>
                    <a:pt x="847" y="676"/>
                  </a:lnTo>
                  <a:lnTo>
                    <a:pt x="838" y="667"/>
                  </a:lnTo>
                  <a:lnTo>
                    <a:pt x="829" y="659"/>
                  </a:lnTo>
                  <a:lnTo>
                    <a:pt x="819" y="651"/>
                  </a:lnTo>
                  <a:lnTo>
                    <a:pt x="808" y="643"/>
                  </a:lnTo>
                  <a:lnTo>
                    <a:pt x="797" y="636"/>
                  </a:lnTo>
                  <a:lnTo>
                    <a:pt x="785" y="629"/>
                  </a:lnTo>
                  <a:lnTo>
                    <a:pt x="771" y="622"/>
                  </a:lnTo>
                  <a:lnTo>
                    <a:pt x="758" y="615"/>
                  </a:lnTo>
                  <a:lnTo>
                    <a:pt x="744" y="610"/>
                  </a:lnTo>
                  <a:lnTo>
                    <a:pt x="729" y="603"/>
                  </a:lnTo>
                  <a:lnTo>
                    <a:pt x="713" y="597"/>
                  </a:lnTo>
                  <a:lnTo>
                    <a:pt x="697" y="590"/>
                  </a:lnTo>
                  <a:lnTo>
                    <a:pt x="680" y="582"/>
                  </a:lnTo>
                  <a:lnTo>
                    <a:pt x="662" y="576"/>
                  </a:lnTo>
                  <a:lnTo>
                    <a:pt x="636" y="566"/>
                  </a:lnTo>
                  <a:lnTo>
                    <a:pt x="611" y="555"/>
                  </a:lnTo>
                  <a:lnTo>
                    <a:pt x="589" y="544"/>
                  </a:lnTo>
                  <a:lnTo>
                    <a:pt x="569" y="531"/>
                  </a:lnTo>
                  <a:lnTo>
                    <a:pt x="553" y="518"/>
                  </a:lnTo>
                  <a:lnTo>
                    <a:pt x="541" y="503"/>
                  </a:lnTo>
                  <a:lnTo>
                    <a:pt x="533" y="485"/>
                  </a:lnTo>
                  <a:lnTo>
                    <a:pt x="529" y="464"/>
                  </a:lnTo>
                  <a:lnTo>
                    <a:pt x="531" y="451"/>
                  </a:lnTo>
                  <a:lnTo>
                    <a:pt x="535" y="436"/>
                  </a:lnTo>
                  <a:lnTo>
                    <a:pt x="543" y="423"/>
                  </a:lnTo>
                  <a:lnTo>
                    <a:pt x="553" y="410"/>
                  </a:lnTo>
                  <a:lnTo>
                    <a:pt x="566" y="400"/>
                  </a:lnTo>
                  <a:lnTo>
                    <a:pt x="582" y="391"/>
                  </a:lnTo>
                  <a:lnTo>
                    <a:pt x="602" y="386"/>
                  </a:lnTo>
                  <a:lnTo>
                    <a:pt x="624" y="383"/>
                  </a:lnTo>
                  <a:lnTo>
                    <a:pt x="643" y="384"/>
                  </a:lnTo>
                  <a:lnTo>
                    <a:pt x="660" y="387"/>
                  </a:lnTo>
                  <a:lnTo>
                    <a:pt x="674" y="391"/>
                  </a:lnTo>
                  <a:lnTo>
                    <a:pt x="687" y="397"/>
                  </a:lnTo>
                  <a:lnTo>
                    <a:pt x="697" y="403"/>
                  </a:lnTo>
                  <a:lnTo>
                    <a:pt x="706" y="409"/>
                  </a:lnTo>
                  <a:lnTo>
                    <a:pt x="714" y="415"/>
                  </a:lnTo>
                  <a:lnTo>
                    <a:pt x="719" y="421"/>
                  </a:lnTo>
                  <a:lnTo>
                    <a:pt x="731" y="434"/>
                  </a:lnTo>
                  <a:lnTo>
                    <a:pt x="739" y="447"/>
                  </a:lnTo>
                  <a:lnTo>
                    <a:pt x="747" y="463"/>
                  </a:lnTo>
                  <a:lnTo>
                    <a:pt x="753" y="477"/>
                  </a:lnTo>
                  <a:lnTo>
                    <a:pt x="757" y="492"/>
                  </a:lnTo>
                  <a:lnTo>
                    <a:pt x="760" y="507"/>
                  </a:lnTo>
                  <a:lnTo>
                    <a:pt x="763" y="520"/>
                  </a:lnTo>
                  <a:lnTo>
                    <a:pt x="765" y="534"/>
                  </a:lnTo>
                  <a:lnTo>
                    <a:pt x="881" y="534"/>
                  </a:lnTo>
                  <a:lnTo>
                    <a:pt x="881" y="285"/>
                  </a:lnTo>
                  <a:lnTo>
                    <a:pt x="767" y="285"/>
                  </a:lnTo>
                  <a:lnTo>
                    <a:pt x="765" y="337"/>
                  </a:lnTo>
                  <a:lnTo>
                    <a:pt x="758" y="328"/>
                  </a:lnTo>
                  <a:lnTo>
                    <a:pt x="753" y="321"/>
                  </a:lnTo>
                  <a:lnTo>
                    <a:pt x="746" y="314"/>
                  </a:lnTo>
                  <a:lnTo>
                    <a:pt x="739" y="307"/>
                  </a:lnTo>
                  <a:lnTo>
                    <a:pt x="732" y="302"/>
                  </a:lnTo>
                  <a:lnTo>
                    <a:pt x="723" y="296"/>
                  </a:lnTo>
                  <a:lnTo>
                    <a:pt x="713" y="290"/>
                  </a:lnTo>
                  <a:lnTo>
                    <a:pt x="702" y="285"/>
                  </a:lnTo>
                  <a:lnTo>
                    <a:pt x="702" y="163"/>
                  </a:lnTo>
                  <a:lnTo>
                    <a:pt x="619" y="163"/>
                  </a:lnTo>
                  <a:lnTo>
                    <a:pt x="533" y="13"/>
                  </a:lnTo>
                  <a:lnTo>
                    <a:pt x="548" y="10"/>
                  </a:lnTo>
                  <a:lnTo>
                    <a:pt x="565" y="7"/>
                  </a:lnTo>
                  <a:lnTo>
                    <a:pt x="580" y="5"/>
                  </a:lnTo>
                  <a:lnTo>
                    <a:pt x="597" y="3"/>
                  </a:lnTo>
                  <a:lnTo>
                    <a:pt x="613" y="2"/>
                  </a:lnTo>
                  <a:lnTo>
                    <a:pt x="630" y="1"/>
                  </a:lnTo>
                  <a:lnTo>
                    <a:pt x="647" y="0"/>
                  </a:lnTo>
                  <a:lnTo>
                    <a:pt x="663" y="0"/>
                  </a:lnTo>
                  <a:lnTo>
                    <a:pt x="731" y="3"/>
                  </a:lnTo>
                  <a:lnTo>
                    <a:pt x="797" y="13"/>
                  </a:lnTo>
                  <a:lnTo>
                    <a:pt x="860" y="30"/>
                  </a:lnTo>
                  <a:lnTo>
                    <a:pt x="921" y="52"/>
                  </a:lnTo>
                  <a:lnTo>
                    <a:pt x="979" y="79"/>
                  </a:lnTo>
                  <a:lnTo>
                    <a:pt x="1033" y="114"/>
                  </a:lnTo>
                  <a:lnTo>
                    <a:pt x="1085" y="151"/>
                  </a:lnTo>
                  <a:lnTo>
                    <a:pt x="1132" y="194"/>
                  </a:lnTo>
                  <a:lnTo>
                    <a:pt x="1175" y="241"/>
                  </a:lnTo>
                  <a:lnTo>
                    <a:pt x="1212" y="293"/>
                  </a:lnTo>
                  <a:lnTo>
                    <a:pt x="1246" y="347"/>
                  </a:lnTo>
                  <a:lnTo>
                    <a:pt x="1274" y="405"/>
                  </a:lnTo>
                  <a:lnTo>
                    <a:pt x="1296" y="466"/>
                  </a:lnTo>
                  <a:lnTo>
                    <a:pt x="1313" y="529"/>
                  </a:lnTo>
                  <a:lnTo>
                    <a:pt x="1323" y="596"/>
                  </a:lnTo>
                  <a:lnTo>
                    <a:pt x="1326" y="663"/>
                  </a:lnTo>
                  <a:lnTo>
                    <a:pt x="1323" y="730"/>
                  </a:lnTo>
                  <a:lnTo>
                    <a:pt x="1313" y="797"/>
                  </a:lnTo>
                  <a:lnTo>
                    <a:pt x="1296" y="861"/>
                  </a:lnTo>
                  <a:lnTo>
                    <a:pt x="1274" y="922"/>
                  </a:lnTo>
                  <a:lnTo>
                    <a:pt x="1246" y="980"/>
                  </a:lnTo>
                  <a:lnTo>
                    <a:pt x="1212" y="1034"/>
                  </a:lnTo>
                  <a:lnTo>
                    <a:pt x="1175" y="1085"/>
                  </a:lnTo>
                  <a:lnTo>
                    <a:pt x="1132" y="1133"/>
                  </a:lnTo>
                  <a:lnTo>
                    <a:pt x="1085" y="1176"/>
                  </a:lnTo>
                  <a:lnTo>
                    <a:pt x="1033" y="1214"/>
                  </a:lnTo>
                  <a:lnTo>
                    <a:pt x="979" y="1247"/>
                  </a:lnTo>
                  <a:lnTo>
                    <a:pt x="921" y="1275"/>
                  </a:lnTo>
                  <a:lnTo>
                    <a:pt x="860" y="1298"/>
                  </a:lnTo>
                  <a:lnTo>
                    <a:pt x="797" y="1314"/>
                  </a:lnTo>
                  <a:lnTo>
                    <a:pt x="731" y="1324"/>
                  </a:lnTo>
                  <a:lnTo>
                    <a:pt x="663" y="1327"/>
                  </a:lnTo>
                  <a:lnTo>
                    <a:pt x="596" y="1324"/>
                  </a:lnTo>
                  <a:lnTo>
                    <a:pt x="529" y="1314"/>
                  </a:lnTo>
                  <a:lnTo>
                    <a:pt x="466" y="1298"/>
                  </a:lnTo>
                  <a:lnTo>
                    <a:pt x="406" y="1275"/>
                  </a:lnTo>
                  <a:lnTo>
                    <a:pt x="347" y="1247"/>
                  </a:lnTo>
                  <a:lnTo>
                    <a:pt x="293" y="1214"/>
                  </a:lnTo>
                  <a:lnTo>
                    <a:pt x="241" y="1176"/>
                  </a:lnTo>
                  <a:lnTo>
                    <a:pt x="195" y="1133"/>
                  </a:lnTo>
                  <a:lnTo>
                    <a:pt x="152" y="1085"/>
                  </a:lnTo>
                  <a:lnTo>
                    <a:pt x="114" y="1034"/>
                  </a:lnTo>
                  <a:lnTo>
                    <a:pt x="80" y="980"/>
                  </a:lnTo>
                  <a:lnTo>
                    <a:pt x="52" y="922"/>
                  </a:lnTo>
                  <a:lnTo>
                    <a:pt x="30" y="861"/>
                  </a:lnTo>
                  <a:lnTo>
                    <a:pt x="14" y="797"/>
                  </a:lnTo>
                  <a:lnTo>
                    <a:pt x="4" y="730"/>
                  </a:lnTo>
                  <a:lnTo>
                    <a:pt x="0" y="663"/>
                  </a:lnTo>
                  <a:lnTo>
                    <a:pt x="2" y="603"/>
                  </a:lnTo>
                  <a:lnTo>
                    <a:pt x="10" y="546"/>
                  </a:lnTo>
                  <a:lnTo>
                    <a:pt x="23" y="489"/>
                  </a:lnTo>
                  <a:lnTo>
                    <a:pt x="41" y="434"/>
                  </a:lnTo>
                  <a:lnTo>
                    <a:pt x="62" y="382"/>
                  </a:lnTo>
                  <a:lnTo>
                    <a:pt x="89" y="332"/>
                  </a:lnTo>
                  <a:lnTo>
                    <a:pt x="118" y="285"/>
                  </a:lnTo>
                  <a:lnTo>
                    <a:pt x="153" y="240"/>
                  </a:lnTo>
                  <a:lnTo>
                    <a:pt x="190" y="199"/>
                  </a:lnTo>
                  <a:lnTo>
                    <a:pt x="231" y="160"/>
                  </a:lnTo>
                  <a:lnTo>
                    <a:pt x="274" y="126"/>
                  </a:lnTo>
                  <a:lnTo>
                    <a:pt x="322" y="95"/>
                  </a:lnTo>
                  <a:lnTo>
                    <a:pt x="370" y="67"/>
                  </a:lnTo>
                  <a:lnTo>
                    <a:pt x="422" y="45"/>
                  </a:lnTo>
                  <a:lnTo>
                    <a:pt x="476" y="26"/>
                  </a:lnTo>
                  <a:lnTo>
                    <a:pt x="533" y="13"/>
                  </a:lnTo>
                  <a:lnTo>
                    <a:pt x="619" y="163"/>
                  </a:lnTo>
                  <a:close/>
                </a:path>
              </a:pathLst>
            </a:custGeom>
            <a:solidFill>
              <a:srgbClr val="53FB2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415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ATM bank server example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1" y="762000"/>
            <a:ext cx="9982199" cy="59436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Suppose we wanted to implement a server process to handle requests from an ATM network:</a:t>
            </a:r>
          </a:p>
          <a:p>
            <a:pPr>
              <a:lnSpc>
                <a:spcPct val="75000"/>
              </a:lnSpc>
              <a:spcBef>
                <a:spcPct val="25000"/>
              </a:spcBef>
              <a:buFontTx/>
              <a:buNone/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BankServer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while (TRUE)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ReceiveRequest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(&amp;op, &amp;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, &amp;amount);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ProcessRequest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(op,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, amount);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}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}</a:t>
            </a:r>
          </a:p>
          <a:p>
            <a:pPr>
              <a:lnSpc>
                <a:spcPct val="75000"/>
              </a:lnSpc>
              <a:spcBef>
                <a:spcPct val="25000"/>
              </a:spcBef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ProcessRequest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(op,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, amount)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if (op == deposit) Deposit(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, amount);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else if …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}</a:t>
            </a:r>
          </a:p>
          <a:p>
            <a:pPr>
              <a:lnSpc>
                <a:spcPct val="75000"/>
              </a:lnSpc>
              <a:spcBef>
                <a:spcPct val="25000"/>
              </a:spcBef>
              <a:buFontTx/>
              <a:buNone/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Deposit(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, amount)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acct =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GetAccount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); 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/* may use disk I/O */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acct-&gt;balance += amount;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StoreAccount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(acct); 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/* Involves disk I/O */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}</a:t>
            </a:r>
          </a:p>
          <a:p>
            <a:pPr>
              <a:lnSpc>
                <a:spcPct val="75000"/>
              </a:lnSpc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How could we speed this up?</a:t>
            </a:r>
          </a:p>
          <a:p>
            <a:pPr lvl="1">
              <a:lnSpc>
                <a:spcPct val="75000"/>
              </a:lnSpc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More than one request being processed at once</a:t>
            </a:r>
          </a:p>
          <a:p>
            <a:pPr lvl="1">
              <a:lnSpc>
                <a:spcPct val="75000"/>
              </a:lnSpc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Event driven (overlap computation and I/O)</a:t>
            </a:r>
          </a:p>
          <a:p>
            <a:pPr lvl="1">
              <a:lnSpc>
                <a:spcPct val="75000"/>
              </a:lnSpc>
              <a:spcBef>
                <a:spcPct val="25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Multiple threads (multi-</a:t>
            </a:r>
            <a:r>
              <a:rPr lang="en-US" altLang="ko-KR" dirty="0" err="1" smtClean="0">
                <a:ea typeface="굴림" panose="020B0600000101010101" pitchFamily="34" charset="-127"/>
              </a:rPr>
              <a:t>proc</a:t>
            </a:r>
            <a:r>
              <a:rPr lang="en-US" altLang="ko-KR" dirty="0" smtClean="0">
                <a:ea typeface="굴림" panose="020B0600000101010101" pitchFamily="34" charset="-127"/>
              </a:rPr>
              <a:t>, or overlap comp and I/O)</a:t>
            </a:r>
          </a:p>
          <a:p>
            <a:pPr lvl="1">
              <a:lnSpc>
                <a:spcPct val="75000"/>
              </a:lnSpc>
              <a:spcBef>
                <a:spcPct val="25000"/>
              </a:spcBef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741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Event Driven Version of ATM server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762000"/>
            <a:ext cx="10591800" cy="6096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Suppose we only had one CPU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Still like to overlap I/O with computation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Without threads, we would have to rewrite in event-driven style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Example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ko-KR" dirty="0" smtClean="0"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BankServer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while(TRUE)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event =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WaitForNextEvent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if (event ==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ATMRequest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)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StartOnRequest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else if (event ==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AcctAvail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)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ContinueRequest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else if (event ==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AcctStored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)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   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FinishRequest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();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   }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}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This technique is used for graphical programming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Complication: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we missed a blocking I/O step?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>
                <a:ea typeface="굴림" panose="020B0600000101010101" pitchFamily="34" charset="-127"/>
              </a:rPr>
              <a:t>What if we have to split code into hundreds of pieces which could be blocking?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0994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Can Threads </a:t>
            </a:r>
            <a:r>
              <a:rPr lang="en-US" altLang="ko-KR" dirty="0" smtClean="0">
                <a:ea typeface="굴림" panose="020B0600000101010101" pitchFamily="34" charset="-127"/>
              </a:rPr>
              <a:t>(in same Process) Make </a:t>
            </a:r>
            <a:r>
              <a:rPr lang="en-US" altLang="ko-KR" dirty="0" smtClean="0">
                <a:ea typeface="굴림" panose="020B0600000101010101" pitchFamily="34" charset="-127"/>
              </a:rPr>
              <a:t>This Easier?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801687"/>
            <a:ext cx="10210800" cy="5980113"/>
          </a:xfrm>
        </p:spPr>
        <p:txBody>
          <a:bodyPr/>
          <a:lstStyle/>
          <a:p>
            <a:pPr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Threads yield overlapped I/O and computation without “deconstructing” code into non-blocking fragments</a:t>
            </a:r>
          </a:p>
          <a:p>
            <a:pPr lvl="1"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One thread per request</a:t>
            </a:r>
          </a:p>
          <a:p>
            <a:pPr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Requests proceeds to completion, blocking as required:</a:t>
            </a: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sz="2200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Deposit(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, amount) {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acct =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GetAccount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actId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);	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/* May use disk I/O */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acct-&gt;balance += amount;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StoreAccount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(acct); 		</a:t>
            </a: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/* Involves disk I/O */</a:t>
            </a:r>
            <a:b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urier New" panose="020703090202050204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}</a:t>
            </a:r>
            <a:endParaRPr lang="en-US" altLang="ko-KR" sz="2000" dirty="0">
              <a:ea typeface="굴림" panose="020B0600000101010101" pitchFamily="34" charset="-127"/>
            </a:endParaRPr>
          </a:p>
          <a:p>
            <a:pPr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Unfortunately, shared state can get corrupted: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		</a:t>
            </a:r>
            <a:r>
              <a:rPr lang="en-US" altLang="ko-KR" sz="2000" u="sng" dirty="0">
                <a:ea typeface="굴림" panose="020B0600000101010101" pitchFamily="34" charset="-127"/>
              </a:rPr>
              <a:t>Thread 1</a:t>
            </a:r>
            <a:r>
              <a:rPr lang="en-US" altLang="ko-KR" sz="2000" dirty="0">
                <a:ea typeface="굴림" panose="020B0600000101010101" pitchFamily="34" charset="-127"/>
              </a:rPr>
              <a:t>		</a:t>
            </a:r>
            <a:r>
              <a:rPr lang="en-US" altLang="ko-KR" sz="2000" u="sng" dirty="0">
                <a:ea typeface="굴림" panose="020B0600000101010101" pitchFamily="34" charset="-127"/>
              </a:rPr>
              <a:t>Thread 2</a:t>
            </a:r>
            <a:br>
              <a:rPr lang="en-US" altLang="ko-KR" sz="2000" u="sng" dirty="0">
                <a:ea typeface="굴림" panose="020B0600000101010101" pitchFamily="34" charset="-127"/>
              </a:rPr>
            </a:br>
            <a:r>
              <a:rPr lang="en-US" altLang="ko-KR" sz="2000" dirty="0"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load r1, acct-&gt;balance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	load r1, acct-&gt;balance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	add r1, amount2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	store r1, acct-&gt;balance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add r1, amount1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store r1, acct-&gt;balance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endParaRPr lang="en-US" altLang="ko-KR" sz="2000" u="sng" dirty="0">
              <a:latin typeface="Courier New" panose="02070309020205020404" pitchFamily="49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5259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Problem is at the Lowest </a:t>
            </a:r>
            <a:r>
              <a:rPr lang="en-US" altLang="ko-KR" dirty="0">
                <a:ea typeface="굴림" panose="020B0600000101010101" pitchFamily="34" charset="-127"/>
              </a:rPr>
              <a:t>L</a:t>
            </a:r>
            <a:r>
              <a:rPr lang="en-US" altLang="ko-KR" dirty="0" smtClean="0">
                <a:ea typeface="굴림" panose="020B0600000101010101" pitchFamily="34" charset="-127"/>
              </a:rPr>
              <a:t>evel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684214"/>
            <a:ext cx="10209212" cy="6022975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sz="2600" dirty="0">
                <a:ea typeface="굴림" panose="020B0600000101010101" pitchFamily="34" charset="-127"/>
              </a:rPr>
              <a:t>Most of the time, threads are working on separate data, so scheduling doesn’t matter: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sz="2800" dirty="0">
                <a:ea typeface="굴림" panose="020B0600000101010101" pitchFamily="34" charset="-127"/>
              </a:rPr>
              <a:t>	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u="sng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A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u="sng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B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	x = 1;	y = 2;	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sz="2600" dirty="0">
                <a:ea typeface="굴림" panose="020B0600000101010101" pitchFamily="34" charset="-127"/>
              </a:rPr>
              <a:t>However, what about (Initially, y = 12):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u="sng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A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u="sng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B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	x = 1;	y = 2;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	x = y+1;	y = y*2;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What are the possible values of x? </a:t>
            </a:r>
          </a:p>
          <a:p>
            <a:pPr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sz="2600" dirty="0">
                <a:ea typeface="굴림" panose="020B0600000101010101" pitchFamily="34" charset="-127"/>
              </a:rPr>
              <a:t>Or, what are the possible values of x below?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u="sng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A</a:t>
            </a: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</a:t>
            </a:r>
            <a:r>
              <a:rPr lang="en-US" altLang="ko-KR" u="sng" dirty="0" smtClean="0">
                <a:solidFill>
                  <a:schemeClr val="hlink"/>
                </a:solidFill>
                <a:ea typeface="굴림" panose="020B0600000101010101" pitchFamily="34" charset="-127"/>
              </a:rPr>
              <a:t>Thread B</a:t>
            </a:r>
          </a:p>
          <a:p>
            <a:pPr>
              <a:lnSpc>
                <a:spcPct val="85000"/>
              </a:lnSpc>
              <a:spcBef>
                <a:spcPct val="20000"/>
              </a:spcBef>
              <a:buNone/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		x = 1;	x = 2;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X could be 1 or 2 (non-deterministic!)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sz="2400" dirty="0">
                <a:ea typeface="굴림" panose="020B0600000101010101" pitchFamily="34" charset="-127"/>
              </a:rPr>
              <a:t>Could even be 3 for serial processors:</a:t>
            </a:r>
          </a:p>
          <a:p>
            <a:pPr lvl="2">
              <a:lnSpc>
                <a:spcPct val="85000"/>
              </a:lnSpc>
              <a:spcBef>
                <a:spcPct val="20000"/>
              </a:spcBef>
              <a:tabLst>
                <a:tab pos="2228850" algn="ctr"/>
                <a:tab pos="55483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Thread A writes 0001, B writes 0010 → scheduling order ABABABBA yields 3!</a:t>
            </a:r>
          </a:p>
        </p:txBody>
      </p:sp>
    </p:spTree>
    <p:extLst>
      <p:ext uri="{BB962C8B-B14F-4D97-AF65-F5344CB8AC3E}">
        <p14:creationId xmlns:p14="http://schemas.microsoft.com/office/powerpoint/2010/main" val="21961728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Atomic Operations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20970"/>
            <a:ext cx="10895012" cy="59435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To understand a concurrent program, we need to know what the underlying indivisible operations are!</a:t>
            </a:r>
            <a:endParaRPr lang="en-US" altLang="ko-KR" sz="11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Atomic Operation</a:t>
            </a:r>
            <a:r>
              <a:rPr lang="en-US" altLang="ko-KR" dirty="0" smtClean="0">
                <a:ea typeface="굴림" panose="020B0600000101010101" pitchFamily="34" charset="-127"/>
              </a:rPr>
              <a:t>: an operation that always runs to completion or not at all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It is </a:t>
            </a:r>
            <a:r>
              <a:rPr lang="en-US" altLang="ko-KR" i="1" dirty="0" smtClean="0">
                <a:ea typeface="굴림" panose="020B0600000101010101" pitchFamily="34" charset="-127"/>
              </a:rPr>
              <a:t>indivisible: </a:t>
            </a:r>
            <a:r>
              <a:rPr lang="en-US" altLang="ko-KR" dirty="0" smtClean="0">
                <a:ea typeface="굴림" panose="020B0600000101010101" pitchFamily="34" charset="-127"/>
              </a:rPr>
              <a:t>it cannot be stopped in the middle and state cannot be modified by someone else in the middle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Fundamental building block – if no atomic operations, then have no way for threads to work together</a:t>
            </a:r>
            <a:endParaRPr lang="en-US" altLang="ko-KR" sz="12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On most machines, memory references and assignments (i.e. loads and stores) of words are atomic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Consequently – weird example that produces “3” on previous slide can’t happen</a:t>
            </a:r>
            <a:endParaRPr lang="en-US" altLang="ko-KR" sz="11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Many instructions are not atomic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Double-precision floating point store often not atomic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VAX and IBM 360 had an instruction to copy a whole array</a:t>
            </a:r>
          </a:p>
          <a:p>
            <a:pPr>
              <a:lnSpc>
                <a:spcPct val="100000"/>
              </a:lnSpc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0565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Another Concurrent Program Example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6377" y="750888"/>
            <a:ext cx="9394824" cy="5878512"/>
          </a:xfrm>
        </p:spPr>
        <p:txBody>
          <a:bodyPr/>
          <a:lstStyle/>
          <a:p>
            <a:pPr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Two threads, A and B, compete with each other</a:t>
            </a:r>
          </a:p>
          <a:p>
            <a:pPr lvl="1"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One tries to increment a shared counter</a:t>
            </a:r>
          </a:p>
          <a:p>
            <a:pPr lvl="1"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The other tries to decrement the counter</a:t>
            </a:r>
          </a:p>
          <a:p>
            <a:pPr>
              <a:buNone/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		</a:t>
            </a:r>
            <a:r>
              <a:rPr lang="en-US" altLang="ko-KR" sz="2000" u="sng" dirty="0">
                <a:ea typeface="굴림" panose="020B0600000101010101" pitchFamily="34" charset="-127"/>
              </a:rPr>
              <a:t>Thread A</a:t>
            </a:r>
            <a:r>
              <a:rPr lang="en-US" altLang="ko-KR" sz="2000" dirty="0">
                <a:ea typeface="굴림" panose="020B0600000101010101" pitchFamily="34" charset="-127"/>
              </a:rPr>
              <a:t>		</a:t>
            </a:r>
            <a:r>
              <a:rPr lang="en-US" altLang="ko-KR" sz="2000" u="sng" dirty="0">
                <a:ea typeface="굴림" panose="020B0600000101010101" pitchFamily="34" charset="-127"/>
              </a:rPr>
              <a:t>Thread B</a:t>
            </a:r>
          </a:p>
          <a:p>
            <a:pPr>
              <a:buNone/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= 0;	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= 0;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while 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&lt; 10)	while 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&gt; -10)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=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+ 1;	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=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– 1;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printf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(“A wins!”);	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printf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(“B wins!”);</a:t>
            </a:r>
            <a:endParaRPr lang="en-US" altLang="ko-KR" dirty="0" smtClean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Assume that memory loads and stores are atomic, but incrementing and decrementing are </a:t>
            </a:r>
            <a:r>
              <a:rPr lang="en-US" altLang="ko-KR" i="1" dirty="0" smtClean="0">
                <a:solidFill>
                  <a:schemeClr val="hlink"/>
                </a:solidFill>
                <a:ea typeface="굴림" panose="020B0600000101010101" pitchFamily="34" charset="-127"/>
              </a:rPr>
              <a:t>not</a:t>
            </a:r>
            <a:r>
              <a:rPr lang="en-US" altLang="ko-KR" dirty="0" smtClean="0">
                <a:ea typeface="굴림" panose="020B0600000101010101" pitchFamily="34" charset="-127"/>
              </a:rPr>
              <a:t> atomic </a:t>
            </a:r>
          </a:p>
          <a:p>
            <a:pPr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Who wins? Could be either</a:t>
            </a:r>
          </a:p>
          <a:p>
            <a:pPr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Is it guaranteed that someone wins? Why or why not?</a:t>
            </a:r>
          </a:p>
          <a:p>
            <a:pPr>
              <a:tabLst>
                <a:tab pos="1541463" algn="l"/>
                <a:tab pos="2517775" algn="ctr"/>
                <a:tab pos="4684713" algn="l"/>
                <a:tab pos="55991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What if both threads have their own CPU running at same speed?  Is it guaranteed that it goes on forever?</a:t>
            </a:r>
          </a:p>
        </p:txBody>
      </p:sp>
    </p:spTree>
    <p:extLst>
      <p:ext uri="{BB962C8B-B14F-4D97-AF65-F5344CB8AC3E}">
        <p14:creationId xmlns:p14="http://schemas.microsoft.com/office/powerpoint/2010/main" val="3304476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52400"/>
            <a:ext cx="8077200" cy="533400"/>
          </a:xfrm>
        </p:spPr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Hand Simulation Multiprocessor Example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9100" y="815975"/>
            <a:ext cx="8686800" cy="594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Inner loop looks like this: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				</a:t>
            </a:r>
            <a:r>
              <a:rPr lang="en-US" altLang="ko-KR" sz="2000" u="sng" dirty="0">
                <a:ea typeface="굴림" panose="020B0600000101010101" pitchFamily="34" charset="-127"/>
              </a:rPr>
              <a:t>Thread A</a:t>
            </a:r>
            <a:r>
              <a:rPr lang="en-US" altLang="ko-KR" sz="2000" dirty="0">
                <a:ea typeface="굴림" panose="020B0600000101010101" pitchFamily="34" charset="-127"/>
              </a:rPr>
              <a:t>			</a:t>
            </a:r>
            <a:r>
              <a:rPr lang="en-US" altLang="ko-KR" sz="2000" u="sng" dirty="0">
                <a:ea typeface="굴림" panose="020B0600000101010101" pitchFamily="34" charset="-127"/>
              </a:rPr>
              <a:t>Thread B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r1=0	load	 r1, M[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]	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			r1=0	load r1, M[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]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r1=1	add 	 r1, r1, 1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			r1=-1	sub r1, r1, 1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M[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]=1	store r1, M[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]</a:t>
            </a:r>
          </a:p>
          <a:p>
            <a:pPr>
              <a:lnSpc>
                <a:spcPct val="50000"/>
              </a:lnSpc>
              <a:spcBef>
                <a:spcPct val="20000"/>
              </a:spcBef>
              <a:buNone/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					M[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]=-1	store r1, M[</a:t>
            </a:r>
            <a:r>
              <a:rPr lang="en-US" altLang="ko-KR" sz="2000" dirty="0" err="1">
                <a:latin typeface="Courier New" panose="02070309020205020404" pitchFamily="49" charset="0"/>
                <a:ea typeface="굴림" panose="020B0600000101010101" pitchFamily="34" charset="-127"/>
              </a:rPr>
              <a:t>i</a:t>
            </a:r>
            <a: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  <a:t>]</a:t>
            </a:r>
            <a:br>
              <a:rPr lang="en-US" altLang="ko-KR" sz="2000" dirty="0">
                <a:latin typeface="Courier New" panose="02070309020205020404" pitchFamily="49" charset="0"/>
                <a:ea typeface="굴림" panose="020B0600000101010101" pitchFamily="34" charset="-127"/>
              </a:rPr>
            </a:br>
            <a:endParaRPr lang="en-US" altLang="ko-KR" sz="2000" dirty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Hand Simulation: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And we’re off.  A gets off to an early start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B says “</a:t>
            </a:r>
            <a:r>
              <a:rPr lang="en-US" altLang="ko-KR" dirty="0" err="1" smtClean="0">
                <a:ea typeface="굴림" panose="020B0600000101010101" pitchFamily="34" charset="-127"/>
              </a:rPr>
              <a:t>hmph</a:t>
            </a:r>
            <a:r>
              <a:rPr lang="en-US" altLang="ko-KR" dirty="0" smtClean="0">
                <a:ea typeface="굴림" panose="020B0600000101010101" pitchFamily="34" charset="-127"/>
              </a:rPr>
              <a:t>, better go fast” and tries really hard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 goes ahead and writes “1”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B goes and writes “-1”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A says “HUH??? I could have sworn I put a 1 there”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Could this happen on a uniprocessor?  With </a:t>
            </a:r>
            <a:r>
              <a:rPr lang="en-US" altLang="ko-KR" dirty="0" err="1" smtClean="0">
                <a:ea typeface="굴림" panose="020B0600000101010101" pitchFamily="34" charset="-127"/>
              </a:rPr>
              <a:t>Hyperthreads</a:t>
            </a:r>
            <a:r>
              <a:rPr lang="en-US" altLang="ko-KR" dirty="0" smtClean="0">
                <a:ea typeface="굴림" panose="020B0600000101010101" pitchFamily="34" charset="-127"/>
              </a:rPr>
              <a:t>?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Yes!  Unlikely, but if you are depending on it not happening, it will and your system will break…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400050" algn="l"/>
                <a:tab pos="1603375" algn="l"/>
                <a:tab pos="2405063" algn="ctr"/>
                <a:tab pos="4510088" algn="l"/>
                <a:tab pos="5773738" algn="l"/>
                <a:tab pos="6513513" algn="ctr"/>
              </a:tabLst>
            </a:pPr>
            <a:endParaRPr lang="ko-KR" altLang="en-US" dirty="0" smtClean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58870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a typeface="굴림" panose="020B0600000101010101" pitchFamily="34" charset="-127"/>
              </a:rPr>
              <a:t>Definitions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714375"/>
            <a:ext cx="9423400" cy="5791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Synchronization</a:t>
            </a:r>
            <a:r>
              <a:rPr lang="en-US" altLang="ko-KR" dirty="0" smtClean="0">
                <a:ea typeface="굴림" panose="020B0600000101010101" pitchFamily="34" charset="-127"/>
              </a:rPr>
              <a:t>: using atomic operations to ensure cooperation between threads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For now, only loads and stores are atomic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We are going to show that its hard to build anything useful with only reads and writes</a:t>
            </a:r>
          </a:p>
          <a:p>
            <a:pPr lvl="1">
              <a:lnSpc>
                <a:spcPct val="100000"/>
              </a:lnSpc>
            </a:pPr>
            <a:endParaRPr lang="en-US" altLang="ko-KR" sz="12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Mutual Exclusion</a:t>
            </a:r>
            <a:r>
              <a:rPr lang="en-US" altLang="ko-KR" dirty="0" smtClean="0">
                <a:ea typeface="굴림" panose="020B0600000101010101" pitchFamily="34" charset="-127"/>
              </a:rPr>
              <a:t>: ensuring that only one thread does a particular thing at a time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One thread </a:t>
            </a:r>
            <a:r>
              <a:rPr lang="en-US" altLang="ko-KR" i="1" dirty="0" smtClean="0">
                <a:ea typeface="굴림" panose="020B0600000101010101" pitchFamily="34" charset="-127"/>
              </a:rPr>
              <a:t>excludes</a:t>
            </a:r>
            <a:r>
              <a:rPr lang="en-US" altLang="ko-KR" dirty="0" smtClean="0">
                <a:ea typeface="굴림" panose="020B0600000101010101" pitchFamily="34" charset="-127"/>
              </a:rPr>
              <a:t> the other while doing its task</a:t>
            </a:r>
          </a:p>
          <a:p>
            <a:pPr lvl="1">
              <a:lnSpc>
                <a:spcPct val="100000"/>
              </a:lnSpc>
            </a:pPr>
            <a:endParaRPr lang="en-US" altLang="ko-KR" sz="1000" dirty="0">
              <a:ea typeface="굴림" panose="020B0600000101010101" pitchFamily="34" charset="-127"/>
            </a:endParaRPr>
          </a:p>
          <a:p>
            <a:pPr>
              <a:lnSpc>
                <a:spcPct val="100000"/>
              </a:lnSpc>
            </a:pPr>
            <a:r>
              <a:rPr lang="en-US" altLang="ko-KR" dirty="0" smtClean="0">
                <a:solidFill>
                  <a:schemeClr val="hlink"/>
                </a:solidFill>
                <a:ea typeface="굴림" panose="020B0600000101010101" pitchFamily="34" charset="-127"/>
              </a:rPr>
              <a:t>Critical Section</a:t>
            </a:r>
            <a:r>
              <a:rPr lang="en-US" altLang="ko-KR" dirty="0" smtClean="0">
                <a:ea typeface="굴림" panose="020B0600000101010101" pitchFamily="34" charset="-127"/>
              </a:rPr>
              <a:t>: piece of code that only one thread can execute at once. Only one thread at a time will get into this section of code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Critical section is the result of mutual exclusion</a:t>
            </a:r>
          </a:p>
          <a:p>
            <a:pPr lvl="1">
              <a:lnSpc>
                <a:spcPct val="100000"/>
              </a:lnSpc>
            </a:pPr>
            <a:r>
              <a:rPr lang="en-US" altLang="ko-KR" dirty="0" smtClean="0">
                <a:ea typeface="굴림" panose="020B0600000101010101" pitchFamily="34" charset="-127"/>
              </a:rPr>
              <a:t>Critical section and mutual exclusion are two ways of describing the same thing</a:t>
            </a:r>
          </a:p>
        </p:txBody>
      </p:sp>
    </p:spTree>
    <p:extLst>
      <p:ext uri="{BB962C8B-B14F-4D97-AF65-F5344CB8AC3E}">
        <p14:creationId xmlns:p14="http://schemas.microsoft.com/office/powerpoint/2010/main" val="3791324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1ADB2-8FB5-4EF2-B74E-E4317618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0BFF8-25C7-4F66-91F9-90FF9CBB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85800"/>
            <a:ext cx="11430000" cy="5943600"/>
          </a:xfrm>
        </p:spPr>
        <p:txBody>
          <a:bodyPr/>
          <a:lstStyle/>
          <a:p>
            <a:pPr>
              <a:spcBef>
                <a:spcPct val="25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Lock</a:t>
            </a:r>
            <a:r>
              <a:rPr lang="en-US" altLang="ko-KR" dirty="0">
                <a:ea typeface="굴림" panose="020B0600000101010101" pitchFamily="34" charset="-127"/>
              </a:rPr>
              <a:t>: prevents someone from doing something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Lock()</a:t>
            </a:r>
            <a:r>
              <a:rPr lang="en-US" altLang="ko-KR" dirty="0" smtClean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before entering critical section and </a:t>
            </a:r>
            <a:r>
              <a:rPr lang="en-US" altLang="ko-KR" dirty="0" smtClean="0">
                <a:ea typeface="굴림" panose="020B0600000101010101" pitchFamily="34" charset="-127"/>
              </a:rPr>
              <a:t>before accessing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shared </a:t>
            </a:r>
            <a:r>
              <a:rPr lang="en-US" altLang="ko-KR" dirty="0">
                <a:ea typeface="굴림" panose="020B0600000101010101" pitchFamily="34" charset="-127"/>
              </a:rPr>
              <a:t>data</a:t>
            </a:r>
          </a:p>
          <a:p>
            <a:pPr lvl="1">
              <a:spcBef>
                <a:spcPct val="25000"/>
              </a:spcBef>
            </a:pP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Unlock()</a:t>
            </a:r>
            <a:r>
              <a:rPr lang="en-US" altLang="ko-KR" dirty="0" smtClean="0">
                <a:latin typeface="Consolas" panose="020B0609020204030204" pitchFamily="49" charset="0"/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when leaving, after accessing shared data</a:t>
            </a:r>
          </a:p>
          <a:p>
            <a:pPr lvl="1">
              <a:spcBef>
                <a:spcPct val="25000"/>
              </a:spcBef>
            </a:pPr>
            <a:r>
              <a:rPr lang="en-US" altLang="ko-KR" dirty="0">
                <a:solidFill>
                  <a:srgbClr val="FF0000"/>
                </a:solidFill>
                <a:ea typeface="굴림" panose="020B0600000101010101" pitchFamily="34" charset="-127"/>
              </a:rPr>
              <a:t>Wait</a:t>
            </a:r>
            <a:r>
              <a:rPr lang="en-US" altLang="ko-KR" dirty="0">
                <a:ea typeface="굴림" panose="020B0600000101010101" pitchFamily="34" charset="-127"/>
              </a:rPr>
              <a:t> if locked</a:t>
            </a:r>
          </a:p>
          <a:p>
            <a:pPr lvl="2">
              <a:spcBef>
                <a:spcPct val="25000"/>
              </a:spcBef>
            </a:pPr>
            <a:r>
              <a:rPr lang="en-US" altLang="ko-KR" dirty="0">
                <a:solidFill>
                  <a:schemeClr val="hlink"/>
                </a:solidFill>
                <a:ea typeface="굴림" panose="020B0600000101010101" pitchFamily="34" charset="-127"/>
              </a:rPr>
              <a:t>Important idea: all synchronization involves waiting</a:t>
            </a:r>
          </a:p>
          <a:p>
            <a:r>
              <a:rPr lang="en-US" dirty="0" smtClean="0"/>
              <a:t>Locks need to be allocated and initialized: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</a:t>
            </a:r>
            <a:r>
              <a:rPr lang="en-US" dirty="0" smtClean="0">
                <a:latin typeface="Consolas" panose="020B0609020204030204" pitchFamily="49" charset="0"/>
              </a:rPr>
              <a:t>tructure Lock </a:t>
            </a:r>
            <a:r>
              <a:rPr lang="en-US" dirty="0" err="1" smtClean="0">
                <a:latin typeface="Consolas" panose="020B0609020204030204" pitchFamily="49" charset="0"/>
              </a:rPr>
              <a:t>mylock</a:t>
            </a:r>
            <a:r>
              <a:rPr lang="en-US" dirty="0" smtClean="0">
                <a:latin typeface="Consolas" panose="020B0609020204030204" pitchFamily="49" charset="0"/>
              </a:rPr>
              <a:t>	or	</a:t>
            </a:r>
            <a:r>
              <a:rPr lang="en-US" dirty="0" err="1" smtClean="0">
                <a:latin typeface="Consolas" panose="020B0609020204030204" pitchFamily="49" charset="0"/>
              </a:rPr>
              <a:t>pthread_mutex_t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mylock</a:t>
            </a:r>
            <a:r>
              <a:rPr lang="en-US" dirty="0">
                <a:latin typeface="Consolas" panose="020B0609020204030204" pitchFamily="49" charset="0"/>
              </a:rPr>
              <a:t>;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lock_init</a:t>
            </a:r>
            <a:r>
              <a:rPr lang="en-US" dirty="0" smtClean="0">
                <a:latin typeface="Consolas" panose="020B0609020204030204" pitchFamily="49" charset="0"/>
              </a:rPr>
              <a:t>(&amp;</a:t>
            </a:r>
            <a:r>
              <a:rPr lang="en-US" dirty="0" err="1" smtClean="0">
                <a:latin typeface="Consolas" panose="020B0609020204030204" pitchFamily="49" charset="0"/>
              </a:rPr>
              <a:t>mylock</a:t>
            </a:r>
            <a:r>
              <a:rPr lang="en-US" dirty="0" smtClean="0">
                <a:latin typeface="Consolas" panose="020B0609020204030204" pitchFamily="49" charset="0"/>
              </a:rPr>
              <a:t>)  	or 	</a:t>
            </a:r>
            <a:r>
              <a:rPr lang="en-US" dirty="0" err="1" smtClean="0">
                <a:latin typeface="Consolas" panose="020B0609020204030204" pitchFamily="49" charset="0"/>
              </a:rPr>
              <a:t>mylock</a:t>
            </a:r>
            <a:r>
              <a:rPr lang="en-US" dirty="0" smtClean="0">
                <a:latin typeface="Consolas" panose="020B0609020204030204" pitchFamily="49" charset="0"/>
              </a:rPr>
              <a:t> = PTHREAD_MUTEX_INITIALIZER;</a:t>
            </a:r>
          </a:p>
          <a:p>
            <a:r>
              <a:rPr lang="en-US" dirty="0" smtClean="0"/>
              <a:t>Locks </a:t>
            </a:r>
            <a:r>
              <a:rPr lang="en-US" dirty="0"/>
              <a:t>provide two </a:t>
            </a:r>
            <a:r>
              <a:rPr lang="en-US" b="1" dirty="0"/>
              <a:t>atomic</a:t>
            </a:r>
            <a:r>
              <a:rPr lang="en-US" dirty="0"/>
              <a:t> operations: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acquire(&amp;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mylock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 </a:t>
            </a:r>
            <a:r>
              <a:rPr lang="en-US" dirty="0"/>
              <a:t>– wait until lock is free; then mark it as busy</a:t>
            </a:r>
          </a:p>
          <a:p>
            <a:pPr lvl="2"/>
            <a:r>
              <a:rPr lang="en-US" dirty="0"/>
              <a:t>After this returns, we say the calling thread </a:t>
            </a:r>
            <a:r>
              <a:rPr lang="en-US" i="1" dirty="0"/>
              <a:t>holds</a:t>
            </a:r>
            <a:r>
              <a:rPr lang="en-US" dirty="0"/>
              <a:t> the lock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release(&amp;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mylock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 </a:t>
            </a:r>
            <a:r>
              <a:rPr lang="en-US" dirty="0"/>
              <a:t>– mark lock as free</a:t>
            </a:r>
          </a:p>
          <a:p>
            <a:pPr lvl="2"/>
            <a:r>
              <a:rPr lang="en-US" dirty="0"/>
              <a:t>Should only be called by a thread that currently holds the lock</a:t>
            </a:r>
          </a:p>
          <a:p>
            <a:pPr lvl="2"/>
            <a:r>
              <a:rPr lang="en-US" dirty="0"/>
              <a:t>After this returns, the calling thread no longer holds the </a:t>
            </a:r>
            <a:r>
              <a:rPr lang="en-US" dirty="0" smtClean="0"/>
              <a:t>lock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372600" y="762000"/>
            <a:ext cx="853735" cy="960452"/>
            <a:chOff x="10119065" y="3459148"/>
            <a:chExt cx="853735" cy="960452"/>
          </a:xfrm>
        </p:grpSpPr>
        <p:sp>
          <p:nvSpPr>
            <p:cNvPr id="6" name="AutoShape 8"/>
            <p:cNvSpPr>
              <a:spLocks noChangeAspect="1" noChangeArrowheads="1" noTextEdit="1"/>
            </p:cNvSpPr>
            <p:nvPr/>
          </p:nvSpPr>
          <p:spPr bwMode="auto">
            <a:xfrm>
              <a:off x="10119065" y="3459148"/>
              <a:ext cx="853735" cy="960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10194395" y="3682586"/>
              <a:ext cx="778405" cy="737014"/>
            </a:xfrm>
            <a:custGeom>
              <a:avLst/>
              <a:gdLst>
                <a:gd name="T0" fmla="*/ 4 w 1303"/>
                <a:gd name="T1" fmla="*/ 79 h 1327"/>
                <a:gd name="T2" fmla="*/ 7 w 1303"/>
                <a:gd name="T3" fmla="*/ 86 h 1327"/>
                <a:gd name="T4" fmla="*/ 13 w 1303"/>
                <a:gd name="T5" fmla="*/ 97 h 1327"/>
                <a:gd name="T6" fmla="*/ 19 w 1303"/>
                <a:gd name="T7" fmla="*/ 109 h 1327"/>
                <a:gd name="T8" fmla="*/ 28 w 1303"/>
                <a:gd name="T9" fmla="*/ 121 h 1327"/>
                <a:gd name="T10" fmla="*/ 38 w 1303"/>
                <a:gd name="T11" fmla="*/ 132 h 1327"/>
                <a:gd name="T12" fmla="*/ 50 w 1303"/>
                <a:gd name="T13" fmla="*/ 140 h 1327"/>
                <a:gd name="T14" fmla="*/ 63 w 1303"/>
                <a:gd name="T15" fmla="*/ 145 h 1327"/>
                <a:gd name="T16" fmla="*/ 76 w 1303"/>
                <a:gd name="T17" fmla="*/ 147 h 1327"/>
                <a:gd name="T18" fmla="*/ 90 w 1303"/>
                <a:gd name="T19" fmla="*/ 146 h 1327"/>
                <a:gd name="T20" fmla="*/ 104 w 1303"/>
                <a:gd name="T21" fmla="*/ 142 h 1327"/>
                <a:gd name="T22" fmla="*/ 116 w 1303"/>
                <a:gd name="T23" fmla="*/ 136 h 1327"/>
                <a:gd name="T24" fmla="*/ 128 w 1303"/>
                <a:gd name="T25" fmla="*/ 126 h 1327"/>
                <a:gd name="T26" fmla="*/ 136 w 1303"/>
                <a:gd name="T27" fmla="*/ 116 h 1327"/>
                <a:gd name="T28" fmla="*/ 142 w 1303"/>
                <a:gd name="T29" fmla="*/ 105 h 1327"/>
                <a:gd name="T30" fmla="*/ 144 w 1303"/>
                <a:gd name="T31" fmla="*/ 94 h 1327"/>
                <a:gd name="T32" fmla="*/ 145 w 1303"/>
                <a:gd name="T33" fmla="*/ 82 h 1327"/>
                <a:gd name="T34" fmla="*/ 143 w 1303"/>
                <a:gd name="T35" fmla="*/ 71 h 1327"/>
                <a:gd name="T36" fmla="*/ 140 w 1303"/>
                <a:gd name="T37" fmla="*/ 59 h 1327"/>
                <a:gd name="T38" fmla="*/ 136 w 1303"/>
                <a:gd name="T39" fmla="*/ 48 h 1327"/>
                <a:gd name="T40" fmla="*/ 132 w 1303"/>
                <a:gd name="T41" fmla="*/ 37 h 1327"/>
                <a:gd name="T42" fmla="*/ 128 w 1303"/>
                <a:gd name="T43" fmla="*/ 27 h 1327"/>
                <a:gd name="T44" fmla="*/ 123 w 1303"/>
                <a:gd name="T45" fmla="*/ 18 h 1327"/>
                <a:gd name="T46" fmla="*/ 117 w 1303"/>
                <a:gd name="T47" fmla="*/ 11 h 1327"/>
                <a:gd name="T48" fmla="*/ 111 w 1303"/>
                <a:gd name="T49" fmla="*/ 5 h 1327"/>
                <a:gd name="T50" fmla="*/ 104 w 1303"/>
                <a:gd name="T51" fmla="*/ 1 h 1327"/>
                <a:gd name="T52" fmla="*/ 98 w 1303"/>
                <a:gd name="T53" fmla="*/ 0 h 1327"/>
                <a:gd name="T54" fmla="*/ 93 w 1303"/>
                <a:gd name="T55" fmla="*/ 0 h 1327"/>
                <a:gd name="T56" fmla="*/ 89 w 1303"/>
                <a:gd name="T57" fmla="*/ 3 h 1327"/>
                <a:gd name="T58" fmla="*/ 85 w 1303"/>
                <a:gd name="T59" fmla="*/ 6 h 1327"/>
                <a:gd name="T60" fmla="*/ 84 w 1303"/>
                <a:gd name="T61" fmla="*/ 10 h 1327"/>
                <a:gd name="T62" fmla="*/ 83 w 1303"/>
                <a:gd name="T63" fmla="*/ 15 h 1327"/>
                <a:gd name="T64" fmla="*/ 83 w 1303"/>
                <a:gd name="T65" fmla="*/ 20 h 1327"/>
                <a:gd name="T66" fmla="*/ 83 w 1303"/>
                <a:gd name="T67" fmla="*/ 25 h 1327"/>
                <a:gd name="T68" fmla="*/ 84 w 1303"/>
                <a:gd name="T69" fmla="*/ 28 h 1327"/>
                <a:gd name="T70" fmla="*/ 85 w 1303"/>
                <a:gd name="T71" fmla="*/ 32 h 1327"/>
                <a:gd name="T72" fmla="*/ 85 w 1303"/>
                <a:gd name="T73" fmla="*/ 36 h 1327"/>
                <a:gd name="T74" fmla="*/ 82 w 1303"/>
                <a:gd name="T75" fmla="*/ 40 h 1327"/>
                <a:gd name="T76" fmla="*/ 78 w 1303"/>
                <a:gd name="T77" fmla="*/ 41 h 1327"/>
                <a:gd name="T78" fmla="*/ 73 w 1303"/>
                <a:gd name="T79" fmla="*/ 43 h 1327"/>
                <a:gd name="T80" fmla="*/ 68 w 1303"/>
                <a:gd name="T81" fmla="*/ 45 h 1327"/>
                <a:gd name="T82" fmla="*/ 63 w 1303"/>
                <a:gd name="T83" fmla="*/ 47 h 1327"/>
                <a:gd name="T84" fmla="*/ 58 w 1303"/>
                <a:gd name="T85" fmla="*/ 49 h 1327"/>
                <a:gd name="T86" fmla="*/ 54 w 1303"/>
                <a:gd name="T87" fmla="*/ 52 h 1327"/>
                <a:gd name="T88" fmla="*/ 50 w 1303"/>
                <a:gd name="T89" fmla="*/ 55 h 1327"/>
                <a:gd name="T90" fmla="*/ 45 w 1303"/>
                <a:gd name="T91" fmla="*/ 57 h 1327"/>
                <a:gd name="T92" fmla="*/ 41 w 1303"/>
                <a:gd name="T93" fmla="*/ 55 h 1327"/>
                <a:gd name="T94" fmla="*/ 38 w 1303"/>
                <a:gd name="T95" fmla="*/ 52 h 1327"/>
                <a:gd name="T96" fmla="*/ 34 w 1303"/>
                <a:gd name="T97" fmla="*/ 48 h 1327"/>
                <a:gd name="T98" fmla="*/ 29 w 1303"/>
                <a:gd name="T99" fmla="*/ 44 h 1327"/>
                <a:gd name="T100" fmla="*/ 24 w 1303"/>
                <a:gd name="T101" fmla="*/ 41 h 1327"/>
                <a:gd name="T102" fmla="*/ 17 w 1303"/>
                <a:gd name="T103" fmla="*/ 40 h 1327"/>
                <a:gd name="T104" fmla="*/ 11 w 1303"/>
                <a:gd name="T105" fmla="*/ 41 h 1327"/>
                <a:gd name="T106" fmla="*/ 5 w 1303"/>
                <a:gd name="T107" fmla="*/ 45 h 1327"/>
                <a:gd name="T108" fmla="*/ 1 w 1303"/>
                <a:gd name="T109" fmla="*/ 51 h 1327"/>
                <a:gd name="T110" fmla="*/ 0 w 1303"/>
                <a:gd name="T111" fmla="*/ 58 h 1327"/>
                <a:gd name="T112" fmla="*/ 0 w 1303"/>
                <a:gd name="T113" fmla="*/ 65 h 1327"/>
                <a:gd name="T114" fmla="*/ 2 w 1303"/>
                <a:gd name="T115" fmla="*/ 71 h 1327"/>
                <a:gd name="T116" fmla="*/ 3 w 1303"/>
                <a:gd name="T117" fmla="*/ 75 h 1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03" h="1327">
                  <a:moveTo>
                    <a:pt x="28" y="680"/>
                  </a:moveTo>
                  <a:lnTo>
                    <a:pt x="28" y="681"/>
                  </a:lnTo>
                  <a:lnTo>
                    <a:pt x="30" y="684"/>
                  </a:lnTo>
                  <a:lnTo>
                    <a:pt x="30" y="686"/>
                  </a:lnTo>
                  <a:lnTo>
                    <a:pt x="30" y="688"/>
                  </a:lnTo>
                  <a:lnTo>
                    <a:pt x="33" y="691"/>
                  </a:lnTo>
                  <a:lnTo>
                    <a:pt x="34" y="697"/>
                  </a:lnTo>
                  <a:lnTo>
                    <a:pt x="36" y="698"/>
                  </a:lnTo>
                  <a:lnTo>
                    <a:pt x="36" y="704"/>
                  </a:lnTo>
                  <a:lnTo>
                    <a:pt x="37" y="708"/>
                  </a:lnTo>
                  <a:lnTo>
                    <a:pt x="40" y="714"/>
                  </a:lnTo>
                  <a:lnTo>
                    <a:pt x="43" y="720"/>
                  </a:lnTo>
                  <a:lnTo>
                    <a:pt x="44" y="725"/>
                  </a:lnTo>
                  <a:lnTo>
                    <a:pt x="47" y="733"/>
                  </a:lnTo>
                  <a:lnTo>
                    <a:pt x="51" y="740"/>
                  </a:lnTo>
                  <a:lnTo>
                    <a:pt x="53" y="745"/>
                  </a:lnTo>
                  <a:lnTo>
                    <a:pt x="55" y="752"/>
                  </a:lnTo>
                  <a:lnTo>
                    <a:pt x="60" y="761"/>
                  </a:lnTo>
                  <a:lnTo>
                    <a:pt x="64" y="769"/>
                  </a:lnTo>
                  <a:lnTo>
                    <a:pt x="67" y="778"/>
                  </a:lnTo>
                  <a:lnTo>
                    <a:pt x="70" y="785"/>
                  </a:lnTo>
                  <a:lnTo>
                    <a:pt x="74" y="795"/>
                  </a:lnTo>
                  <a:lnTo>
                    <a:pt x="80" y="804"/>
                  </a:lnTo>
                  <a:lnTo>
                    <a:pt x="84" y="812"/>
                  </a:lnTo>
                  <a:lnTo>
                    <a:pt x="87" y="822"/>
                  </a:lnTo>
                  <a:lnTo>
                    <a:pt x="92" y="832"/>
                  </a:lnTo>
                  <a:lnTo>
                    <a:pt x="98" y="842"/>
                  </a:lnTo>
                  <a:lnTo>
                    <a:pt x="101" y="852"/>
                  </a:lnTo>
                  <a:lnTo>
                    <a:pt x="108" y="861"/>
                  </a:lnTo>
                  <a:lnTo>
                    <a:pt x="114" y="872"/>
                  </a:lnTo>
                  <a:lnTo>
                    <a:pt x="118" y="883"/>
                  </a:lnTo>
                  <a:lnTo>
                    <a:pt x="124" y="893"/>
                  </a:lnTo>
                  <a:lnTo>
                    <a:pt x="129" y="903"/>
                  </a:lnTo>
                  <a:lnTo>
                    <a:pt x="136" y="915"/>
                  </a:lnTo>
                  <a:lnTo>
                    <a:pt x="142" y="926"/>
                  </a:lnTo>
                  <a:lnTo>
                    <a:pt x="148" y="936"/>
                  </a:lnTo>
                  <a:lnTo>
                    <a:pt x="153" y="947"/>
                  </a:lnTo>
                  <a:lnTo>
                    <a:pt x="161" y="959"/>
                  </a:lnTo>
                  <a:lnTo>
                    <a:pt x="168" y="969"/>
                  </a:lnTo>
                  <a:lnTo>
                    <a:pt x="173" y="980"/>
                  </a:lnTo>
                  <a:lnTo>
                    <a:pt x="180" y="991"/>
                  </a:lnTo>
                  <a:lnTo>
                    <a:pt x="189" y="1003"/>
                  </a:lnTo>
                  <a:lnTo>
                    <a:pt x="196" y="1014"/>
                  </a:lnTo>
                  <a:lnTo>
                    <a:pt x="202" y="1024"/>
                  </a:lnTo>
                  <a:lnTo>
                    <a:pt x="210" y="1035"/>
                  </a:lnTo>
                  <a:lnTo>
                    <a:pt x="219" y="1047"/>
                  </a:lnTo>
                  <a:lnTo>
                    <a:pt x="226" y="1058"/>
                  </a:lnTo>
                  <a:lnTo>
                    <a:pt x="233" y="1068"/>
                  </a:lnTo>
                  <a:lnTo>
                    <a:pt x="243" y="1078"/>
                  </a:lnTo>
                  <a:lnTo>
                    <a:pt x="250" y="1091"/>
                  </a:lnTo>
                  <a:lnTo>
                    <a:pt x="260" y="1101"/>
                  </a:lnTo>
                  <a:lnTo>
                    <a:pt x="269" y="1111"/>
                  </a:lnTo>
                  <a:lnTo>
                    <a:pt x="277" y="1122"/>
                  </a:lnTo>
                  <a:lnTo>
                    <a:pt x="286" y="1131"/>
                  </a:lnTo>
                  <a:lnTo>
                    <a:pt x="296" y="1141"/>
                  </a:lnTo>
                  <a:lnTo>
                    <a:pt x="304" y="1152"/>
                  </a:lnTo>
                  <a:lnTo>
                    <a:pt x="314" y="1161"/>
                  </a:lnTo>
                  <a:lnTo>
                    <a:pt x="324" y="1171"/>
                  </a:lnTo>
                  <a:lnTo>
                    <a:pt x="333" y="1181"/>
                  </a:lnTo>
                  <a:lnTo>
                    <a:pt x="342" y="1188"/>
                  </a:lnTo>
                  <a:lnTo>
                    <a:pt x="352" y="1199"/>
                  </a:lnTo>
                  <a:lnTo>
                    <a:pt x="362" y="1206"/>
                  </a:lnTo>
                  <a:lnTo>
                    <a:pt x="372" y="1215"/>
                  </a:lnTo>
                  <a:lnTo>
                    <a:pt x="382" y="1222"/>
                  </a:lnTo>
                  <a:lnTo>
                    <a:pt x="394" y="1230"/>
                  </a:lnTo>
                  <a:lnTo>
                    <a:pt x="405" y="1237"/>
                  </a:lnTo>
                  <a:lnTo>
                    <a:pt x="415" y="1245"/>
                  </a:lnTo>
                  <a:lnTo>
                    <a:pt x="425" y="1252"/>
                  </a:lnTo>
                  <a:lnTo>
                    <a:pt x="436" y="1259"/>
                  </a:lnTo>
                  <a:lnTo>
                    <a:pt x="448" y="1264"/>
                  </a:lnTo>
                  <a:lnTo>
                    <a:pt x="459" y="1270"/>
                  </a:lnTo>
                  <a:lnTo>
                    <a:pt x="469" y="1274"/>
                  </a:lnTo>
                  <a:lnTo>
                    <a:pt x="480" y="1281"/>
                  </a:lnTo>
                  <a:lnTo>
                    <a:pt x="492" y="1286"/>
                  </a:lnTo>
                  <a:lnTo>
                    <a:pt x="504" y="1290"/>
                  </a:lnTo>
                  <a:lnTo>
                    <a:pt x="516" y="1294"/>
                  </a:lnTo>
                  <a:lnTo>
                    <a:pt x="527" y="1299"/>
                  </a:lnTo>
                  <a:lnTo>
                    <a:pt x="539" y="1301"/>
                  </a:lnTo>
                  <a:lnTo>
                    <a:pt x="551" y="1307"/>
                  </a:lnTo>
                  <a:lnTo>
                    <a:pt x="563" y="1310"/>
                  </a:lnTo>
                  <a:lnTo>
                    <a:pt x="576" y="1313"/>
                  </a:lnTo>
                  <a:lnTo>
                    <a:pt x="587" y="1316"/>
                  </a:lnTo>
                  <a:lnTo>
                    <a:pt x="600" y="1317"/>
                  </a:lnTo>
                  <a:lnTo>
                    <a:pt x="611" y="1318"/>
                  </a:lnTo>
                  <a:lnTo>
                    <a:pt x="624" y="1321"/>
                  </a:lnTo>
                  <a:lnTo>
                    <a:pt x="637" y="1323"/>
                  </a:lnTo>
                  <a:lnTo>
                    <a:pt x="648" y="1324"/>
                  </a:lnTo>
                  <a:lnTo>
                    <a:pt x="661" y="1324"/>
                  </a:lnTo>
                  <a:lnTo>
                    <a:pt x="674" y="1326"/>
                  </a:lnTo>
                  <a:lnTo>
                    <a:pt x="686" y="1327"/>
                  </a:lnTo>
                  <a:lnTo>
                    <a:pt x="698" y="1327"/>
                  </a:lnTo>
                  <a:lnTo>
                    <a:pt x="710" y="1327"/>
                  </a:lnTo>
                  <a:lnTo>
                    <a:pt x="723" y="1327"/>
                  </a:lnTo>
                  <a:lnTo>
                    <a:pt x="736" y="1326"/>
                  </a:lnTo>
                  <a:lnTo>
                    <a:pt x="749" y="1326"/>
                  </a:lnTo>
                  <a:lnTo>
                    <a:pt x="762" y="1324"/>
                  </a:lnTo>
                  <a:lnTo>
                    <a:pt x="772" y="1323"/>
                  </a:lnTo>
                  <a:lnTo>
                    <a:pt x="786" y="1321"/>
                  </a:lnTo>
                  <a:lnTo>
                    <a:pt x="799" y="1318"/>
                  </a:lnTo>
                  <a:lnTo>
                    <a:pt x="810" y="1317"/>
                  </a:lnTo>
                  <a:lnTo>
                    <a:pt x="823" y="1314"/>
                  </a:lnTo>
                  <a:lnTo>
                    <a:pt x="836" y="1311"/>
                  </a:lnTo>
                  <a:lnTo>
                    <a:pt x="848" y="1310"/>
                  </a:lnTo>
                  <a:lnTo>
                    <a:pt x="860" y="1306"/>
                  </a:lnTo>
                  <a:lnTo>
                    <a:pt x="872" y="1301"/>
                  </a:lnTo>
                  <a:lnTo>
                    <a:pt x="885" y="1299"/>
                  </a:lnTo>
                  <a:lnTo>
                    <a:pt x="897" y="1296"/>
                  </a:lnTo>
                  <a:lnTo>
                    <a:pt x="908" y="1290"/>
                  </a:lnTo>
                  <a:lnTo>
                    <a:pt x="921" y="1287"/>
                  </a:lnTo>
                  <a:lnTo>
                    <a:pt x="934" y="1281"/>
                  </a:lnTo>
                  <a:lnTo>
                    <a:pt x="945" y="1277"/>
                  </a:lnTo>
                  <a:lnTo>
                    <a:pt x="958" y="1272"/>
                  </a:lnTo>
                  <a:lnTo>
                    <a:pt x="969" y="1266"/>
                  </a:lnTo>
                  <a:lnTo>
                    <a:pt x="980" y="1262"/>
                  </a:lnTo>
                  <a:lnTo>
                    <a:pt x="992" y="1256"/>
                  </a:lnTo>
                  <a:lnTo>
                    <a:pt x="1003" y="1249"/>
                  </a:lnTo>
                  <a:lnTo>
                    <a:pt x="1016" y="1242"/>
                  </a:lnTo>
                  <a:lnTo>
                    <a:pt x="1026" y="1235"/>
                  </a:lnTo>
                  <a:lnTo>
                    <a:pt x="1039" y="1230"/>
                  </a:lnTo>
                  <a:lnTo>
                    <a:pt x="1049" y="1222"/>
                  </a:lnTo>
                  <a:lnTo>
                    <a:pt x="1060" y="1215"/>
                  </a:lnTo>
                  <a:lnTo>
                    <a:pt x="1070" y="1206"/>
                  </a:lnTo>
                  <a:lnTo>
                    <a:pt x="1081" y="1200"/>
                  </a:lnTo>
                  <a:lnTo>
                    <a:pt x="1093" y="1190"/>
                  </a:lnTo>
                  <a:lnTo>
                    <a:pt x="1103" y="1183"/>
                  </a:lnTo>
                  <a:lnTo>
                    <a:pt x="1114" y="1175"/>
                  </a:lnTo>
                  <a:lnTo>
                    <a:pt x="1125" y="1168"/>
                  </a:lnTo>
                  <a:lnTo>
                    <a:pt x="1134" y="1158"/>
                  </a:lnTo>
                  <a:lnTo>
                    <a:pt x="1144" y="1149"/>
                  </a:lnTo>
                  <a:lnTo>
                    <a:pt x="1152" y="1139"/>
                  </a:lnTo>
                  <a:lnTo>
                    <a:pt x="1162" y="1131"/>
                  </a:lnTo>
                  <a:lnTo>
                    <a:pt x="1171" y="1122"/>
                  </a:lnTo>
                  <a:lnTo>
                    <a:pt x="1179" y="1112"/>
                  </a:lnTo>
                  <a:lnTo>
                    <a:pt x="1186" y="1104"/>
                  </a:lnTo>
                  <a:lnTo>
                    <a:pt x="1195" y="1095"/>
                  </a:lnTo>
                  <a:lnTo>
                    <a:pt x="1202" y="1084"/>
                  </a:lnTo>
                  <a:lnTo>
                    <a:pt x="1209" y="1075"/>
                  </a:lnTo>
                  <a:lnTo>
                    <a:pt x="1215" y="1067"/>
                  </a:lnTo>
                  <a:lnTo>
                    <a:pt x="1223" y="1057"/>
                  </a:lnTo>
                  <a:lnTo>
                    <a:pt x="1229" y="1047"/>
                  </a:lnTo>
                  <a:lnTo>
                    <a:pt x="1235" y="1038"/>
                  </a:lnTo>
                  <a:lnTo>
                    <a:pt x="1240" y="1028"/>
                  </a:lnTo>
                  <a:lnTo>
                    <a:pt x="1246" y="1018"/>
                  </a:lnTo>
                  <a:lnTo>
                    <a:pt x="1252" y="1008"/>
                  </a:lnTo>
                  <a:lnTo>
                    <a:pt x="1256" y="998"/>
                  </a:lnTo>
                  <a:lnTo>
                    <a:pt x="1260" y="989"/>
                  </a:lnTo>
                  <a:lnTo>
                    <a:pt x="1266" y="979"/>
                  </a:lnTo>
                  <a:lnTo>
                    <a:pt x="1269" y="969"/>
                  </a:lnTo>
                  <a:lnTo>
                    <a:pt x="1273" y="960"/>
                  </a:lnTo>
                  <a:lnTo>
                    <a:pt x="1276" y="949"/>
                  </a:lnTo>
                  <a:lnTo>
                    <a:pt x="1282" y="940"/>
                  </a:lnTo>
                  <a:lnTo>
                    <a:pt x="1283" y="929"/>
                  </a:lnTo>
                  <a:lnTo>
                    <a:pt x="1286" y="919"/>
                  </a:lnTo>
                  <a:lnTo>
                    <a:pt x="1289" y="907"/>
                  </a:lnTo>
                  <a:lnTo>
                    <a:pt x="1292" y="899"/>
                  </a:lnTo>
                  <a:lnTo>
                    <a:pt x="1293" y="888"/>
                  </a:lnTo>
                  <a:lnTo>
                    <a:pt x="1296" y="879"/>
                  </a:lnTo>
                  <a:lnTo>
                    <a:pt x="1297" y="868"/>
                  </a:lnTo>
                  <a:lnTo>
                    <a:pt x="1299" y="858"/>
                  </a:lnTo>
                  <a:lnTo>
                    <a:pt x="1300" y="848"/>
                  </a:lnTo>
                  <a:lnTo>
                    <a:pt x="1300" y="836"/>
                  </a:lnTo>
                  <a:lnTo>
                    <a:pt x="1302" y="826"/>
                  </a:lnTo>
                  <a:lnTo>
                    <a:pt x="1303" y="816"/>
                  </a:lnTo>
                  <a:lnTo>
                    <a:pt x="1303" y="805"/>
                  </a:lnTo>
                  <a:lnTo>
                    <a:pt x="1303" y="795"/>
                  </a:lnTo>
                  <a:lnTo>
                    <a:pt x="1303" y="784"/>
                  </a:lnTo>
                  <a:lnTo>
                    <a:pt x="1303" y="774"/>
                  </a:lnTo>
                  <a:lnTo>
                    <a:pt x="1303" y="764"/>
                  </a:lnTo>
                  <a:lnTo>
                    <a:pt x="1303" y="752"/>
                  </a:lnTo>
                  <a:lnTo>
                    <a:pt x="1302" y="742"/>
                  </a:lnTo>
                  <a:lnTo>
                    <a:pt x="1302" y="733"/>
                  </a:lnTo>
                  <a:lnTo>
                    <a:pt x="1300" y="721"/>
                  </a:lnTo>
                  <a:lnTo>
                    <a:pt x="1300" y="711"/>
                  </a:lnTo>
                  <a:lnTo>
                    <a:pt x="1299" y="701"/>
                  </a:lnTo>
                  <a:lnTo>
                    <a:pt x="1297" y="691"/>
                  </a:lnTo>
                  <a:lnTo>
                    <a:pt x="1296" y="680"/>
                  </a:lnTo>
                  <a:lnTo>
                    <a:pt x="1294" y="669"/>
                  </a:lnTo>
                  <a:lnTo>
                    <a:pt x="1293" y="659"/>
                  </a:lnTo>
                  <a:lnTo>
                    <a:pt x="1290" y="649"/>
                  </a:lnTo>
                  <a:lnTo>
                    <a:pt x="1289" y="637"/>
                  </a:lnTo>
                  <a:lnTo>
                    <a:pt x="1287" y="627"/>
                  </a:lnTo>
                  <a:lnTo>
                    <a:pt x="1285" y="616"/>
                  </a:lnTo>
                  <a:lnTo>
                    <a:pt x="1283" y="607"/>
                  </a:lnTo>
                  <a:lnTo>
                    <a:pt x="1280" y="596"/>
                  </a:lnTo>
                  <a:lnTo>
                    <a:pt x="1277" y="586"/>
                  </a:lnTo>
                  <a:lnTo>
                    <a:pt x="1275" y="576"/>
                  </a:lnTo>
                  <a:lnTo>
                    <a:pt x="1272" y="566"/>
                  </a:lnTo>
                  <a:lnTo>
                    <a:pt x="1269" y="555"/>
                  </a:lnTo>
                  <a:lnTo>
                    <a:pt x="1266" y="545"/>
                  </a:lnTo>
                  <a:lnTo>
                    <a:pt x="1263" y="533"/>
                  </a:lnTo>
                  <a:lnTo>
                    <a:pt x="1260" y="525"/>
                  </a:lnTo>
                  <a:lnTo>
                    <a:pt x="1256" y="515"/>
                  </a:lnTo>
                  <a:lnTo>
                    <a:pt x="1253" y="504"/>
                  </a:lnTo>
                  <a:lnTo>
                    <a:pt x="1250" y="494"/>
                  </a:lnTo>
                  <a:lnTo>
                    <a:pt x="1246" y="484"/>
                  </a:lnTo>
                  <a:lnTo>
                    <a:pt x="1243" y="474"/>
                  </a:lnTo>
                  <a:lnTo>
                    <a:pt x="1239" y="464"/>
                  </a:lnTo>
                  <a:lnTo>
                    <a:pt x="1236" y="452"/>
                  </a:lnTo>
                  <a:lnTo>
                    <a:pt x="1233" y="442"/>
                  </a:lnTo>
                  <a:lnTo>
                    <a:pt x="1229" y="432"/>
                  </a:lnTo>
                  <a:lnTo>
                    <a:pt x="1226" y="422"/>
                  </a:lnTo>
                  <a:lnTo>
                    <a:pt x="1222" y="413"/>
                  </a:lnTo>
                  <a:lnTo>
                    <a:pt x="1219" y="403"/>
                  </a:lnTo>
                  <a:lnTo>
                    <a:pt x="1213" y="393"/>
                  </a:lnTo>
                  <a:lnTo>
                    <a:pt x="1212" y="383"/>
                  </a:lnTo>
                  <a:lnTo>
                    <a:pt x="1208" y="373"/>
                  </a:lnTo>
                  <a:lnTo>
                    <a:pt x="1205" y="364"/>
                  </a:lnTo>
                  <a:lnTo>
                    <a:pt x="1201" y="354"/>
                  </a:lnTo>
                  <a:lnTo>
                    <a:pt x="1196" y="343"/>
                  </a:lnTo>
                  <a:lnTo>
                    <a:pt x="1192" y="334"/>
                  </a:lnTo>
                  <a:lnTo>
                    <a:pt x="1188" y="326"/>
                  </a:lnTo>
                  <a:lnTo>
                    <a:pt x="1185" y="316"/>
                  </a:lnTo>
                  <a:lnTo>
                    <a:pt x="1181" y="306"/>
                  </a:lnTo>
                  <a:lnTo>
                    <a:pt x="1178" y="297"/>
                  </a:lnTo>
                  <a:lnTo>
                    <a:pt x="1174" y="287"/>
                  </a:lnTo>
                  <a:lnTo>
                    <a:pt x="1169" y="279"/>
                  </a:lnTo>
                  <a:lnTo>
                    <a:pt x="1165" y="270"/>
                  </a:lnTo>
                  <a:lnTo>
                    <a:pt x="1161" y="260"/>
                  </a:lnTo>
                  <a:lnTo>
                    <a:pt x="1157" y="252"/>
                  </a:lnTo>
                  <a:lnTo>
                    <a:pt x="1152" y="243"/>
                  </a:lnTo>
                  <a:lnTo>
                    <a:pt x="1148" y="235"/>
                  </a:lnTo>
                  <a:lnTo>
                    <a:pt x="1144" y="226"/>
                  </a:lnTo>
                  <a:lnTo>
                    <a:pt x="1140" y="219"/>
                  </a:lnTo>
                  <a:lnTo>
                    <a:pt x="1135" y="209"/>
                  </a:lnTo>
                  <a:lnTo>
                    <a:pt x="1131" y="202"/>
                  </a:lnTo>
                  <a:lnTo>
                    <a:pt x="1127" y="193"/>
                  </a:lnTo>
                  <a:lnTo>
                    <a:pt x="1123" y="185"/>
                  </a:lnTo>
                  <a:lnTo>
                    <a:pt x="1117" y="178"/>
                  </a:lnTo>
                  <a:lnTo>
                    <a:pt x="1113" y="171"/>
                  </a:lnTo>
                  <a:lnTo>
                    <a:pt x="1107" y="162"/>
                  </a:lnTo>
                  <a:lnTo>
                    <a:pt x="1103" y="155"/>
                  </a:lnTo>
                  <a:lnTo>
                    <a:pt x="1098" y="148"/>
                  </a:lnTo>
                  <a:lnTo>
                    <a:pt x="1094" y="141"/>
                  </a:lnTo>
                  <a:lnTo>
                    <a:pt x="1088" y="134"/>
                  </a:lnTo>
                  <a:lnTo>
                    <a:pt x="1083" y="127"/>
                  </a:lnTo>
                  <a:lnTo>
                    <a:pt x="1078" y="120"/>
                  </a:lnTo>
                  <a:lnTo>
                    <a:pt x="1073" y="114"/>
                  </a:lnTo>
                  <a:lnTo>
                    <a:pt x="1067" y="107"/>
                  </a:lnTo>
                  <a:lnTo>
                    <a:pt x="1064" y="101"/>
                  </a:lnTo>
                  <a:lnTo>
                    <a:pt x="1057" y="95"/>
                  </a:lnTo>
                  <a:lnTo>
                    <a:pt x="1052" y="90"/>
                  </a:lnTo>
                  <a:lnTo>
                    <a:pt x="1047" y="84"/>
                  </a:lnTo>
                  <a:lnTo>
                    <a:pt x="1042" y="78"/>
                  </a:lnTo>
                  <a:lnTo>
                    <a:pt x="1036" y="73"/>
                  </a:lnTo>
                  <a:lnTo>
                    <a:pt x="1030" y="67"/>
                  </a:lnTo>
                  <a:lnTo>
                    <a:pt x="1025" y="63"/>
                  </a:lnTo>
                  <a:lnTo>
                    <a:pt x="1019" y="57"/>
                  </a:lnTo>
                  <a:lnTo>
                    <a:pt x="1013" y="53"/>
                  </a:lnTo>
                  <a:lnTo>
                    <a:pt x="1007" y="47"/>
                  </a:lnTo>
                  <a:lnTo>
                    <a:pt x="1000" y="44"/>
                  </a:lnTo>
                  <a:lnTo>
                    <a:pt x="995" y="40"/>
                  </a:lnTo>
                  <a:lnTo>
                    <a:pt x="989" y="37"/>
                  </a:lnTo>
                  <a:lnTo>
                    <a:pt x="983" y="33"/>
                  </a:lnTo>
                  <a:lnTo>
                    <a:pt x="978" y="30"/>
                  </a:lnTo>
                  <a:lnTo>
                    <a:pt x="971" y="27"/>
                  </a:lnTo>
                  <a:lnTo>
                    <a:pt x="963" y="23"/>
                  </a:lnTo>
                  <a:lnTo>
                    <a:pt x="958" y="20"/>
                  </a:lnTo>
                  <a:lnTo>
                    <a:pt x="952" y="17"/>
                  </a:lnTo>
                  <a:lnTo>
                    <a:pt x="945" y="14"/>
                  </a:lnTo>
                  <a:lnTo>
                    <a:pt x="939" y="13"/>
                  </a:lnTo>
                  <a:lnTo>
                    <a:pt x="932" y="10"/>
                  </a:lnTo>
                  <a:lnTo>
                    <a:pt x="926" y="9"/>
                  </a:lnTo>
                  <a:lnTo>
                    <a:pt x="922" y="7"/>
                  </a:lnTo>
                  <a:lnTo>
                    <a:pt x="915" y="6"/>
                  </a:lnTo>
                  <a:lnTo>
                    <a:pt x="909" y="4"/>
                  </a:lnTo>
                  <a:lnTo>
                    <a:pt x="904" y="3"/>
                  </a:lnTo>
                  <a:lnTo>
                    <a:pt x="899" y="3"/>
                  </a:lnTo>
                  <a:lnTo>
                    <a:pt x="892" y="0"/>
                  </a:lnTo>
                  <a:lnTo>
                    <a:pt x="887" y="0"/>
                  </a:lnTo>
                  <a:lnTo>
                    <a:pt x="882" y="0"/>
                  </a:lnTo>
                  <a:lnTo>
                    <a:pt x="878" y="0"/>
                  </a:lnTo>
                  <a:lnTo>
                    <a:pt x="872" y="0"/>
                  </a:lnTo>
                  <a:lnTo>
                    <a:pt x="867" y="0"/>
                  </a:lnTo>
                  <a:lnTo>
                    <a:pt x="863" y="0"/>
                  </a:lnTo>
                  <a:lnTo>
                    <a:pt x="858" y="0"/>
                  </a:lnTo>
                  <a:lnTo>
                    <a:pt x="853" y="0"/>
                  </a:lnTo>
                  <a:lnTo>
                    <a:pt x="848" y="1"/>
                  </a:lnTo>
                  <a:lnTo>
                    <a:pt x="845" y="3"/>
                  </a:lnTo>
                  <a:lnTo>
                    <a:pt x="841" y="4"/>
                  </a:lnTo>
                  <a:lnTo>
                    <a:pt x="836" y="4"/>
                  </a:lnTo>
                  <a:lnTo>
                    <a:pt x="831" y="6"/>
                  </a:lnTo>
                  <a:lnTo>
                    <a:pt x="827" y="7"/>
                  </a:lnTo>
                  <a:lnTo>
                    <a:pt x="824" y="9"/>
                  </a:lnTo>
                  <a:lnTo>
                    <a:pt x="818" y="10"/>
                  </a:lnTo>
                  <a:lnTo>
                    <a:pt x="817" y="11"/>
                  </a:lnTo>
                  <a:lnTo>
                    <a:pt x="811" y="13"/>
                  </a:lnTo>
                  <a:lnTo>
                    <a:pt x="809" y="16"/>
                  </a:lnTo>
                  <a:lnTo>
                    <a:pt x="806" y="17"/>
                  </a:lnTo>
                  <a:lnTo>
                    <a:pt x="801" y="20"/>
                  </a:lnTo>
                  <a:lnTo>
                    <a:pt x="799" y="23"/>
                  </a:lnTo>
                  <a:lnTo>
                    <a:pt x="796" y="26"/>
                  </a:lnTo>
                  <a:lnTo>
                    <a:pt x="793" y="29"/>
                  </a:lnTo>
                  <a:lnTo>
                    <a:pt x="789" y="31"/>
                  </a:lnTo>
                  <a:lnTo>
                    <a:pt x="786" y="34"/>
                  </a:lnTo>
                  <a:lnTo>
                    <a:pt x="783" y="37"/>
                  </a:lnTo>
                  <a:lnTo>
                    <a:pt x="780" y="40"/>
                  </a:lnTo>
                  <a:lnTo>
                    <a:pt x="777" y="43"/>
                  </a:lnTo>
                  <a:lnTo>
                    <a:pt x="774" y="46"/>
                  </a:lnTo>
                  <a:lnTo>
                    <a:pt x="773" y="50"/>
                  </a:lnTo>
                  <a:lnTo>
                    <a:pt x="770" y="53"/>
                  </a:lnTo>
                  <a:lnTo>
                    <a:pt x="769" y="57"/>
                  </a:lnTo>
                  <a:lnTo>
                    <a:pt x="767" y="60"/>
                  </a:lnTo>
                  <a:lnTo>
                    <a:pt x="764" y="64"/>
                  </a:lnTo>
                  <a:lnTo>
                    <a:pt x="763" y="68"/>
                  </a:lnTo>
                  <a:lnTo>
                    <a:pt x="762" y="71"/>
                  </a:lnTo>
                  <a:lnTo>
                    <a:pt x="759" y="75"/>
                  </a:lnTo>
                  <a:lnTo>
                    <a:pt x="757" y="80"/>
                  </a:lnTo>
                  <a:lnTo>
                    <a:pt x="756" y="84"/>
                  </a:lnTo>
                  <a:lnTo>
                    <a:pt x="755" y="88"/>
                  </a:lnTo>
                  <a:lnTo>
                    <a:pt x="753" y="91"/>
                  </a:lnTo>
                  <a:lnTo>
                    <a:pt x="753" y="97"/>
                  </a:lnTo>
                  <a:lnTo>
                    <a:pt x="752" y="101"/>
                  </a:lnTo>
                  <a:lnTo>
                    <a:pt x="750" y="107"/>
                  </a:lnTo>
                  <a:lnTo>
                    <a:pt x="749" y="111"/>
                  </a:lnTo>
                  <a:lnTo>
                    <a:pt x="749" y="115"/>
                  </a:lnTo>
                  <a:lnTo>
                    <a:pt x="749" y="120"/>
                  </a:lnTo>
                  <a:lnTo>
                    <a:pt x="749" y="124"/>
                  </a:lnTo>
                  <a:lnTo>
                    <a:pt x="749" y="128"/>
                  </a:lnTo>
                  <a:lnTo>
                    <a:pt x="749" y="135"/>
                  </a:lnTo>
                  <a:lnTo>
                    <a:pt x="747" y="138"/>
                  </a:lnTo>
                  <a:lnTo>
                    <a:pt x="747" y="144"/>
                  </a:lnTo>
                  <a:lnTo>
                    <a:pt x="747" y="148"/>
                  </a:lnTo>
                  <a:lnTo>
                    <a:pt x="747" y="152"/>
                  </a:lnTo>
                  <a:lnTo>
                    <a:pt x="747" y="157"/>
                  </a:lnTo>
                  <a:lnTo>
                    <a:pt x="747" y="162"/>
                  </a:lnTo>
                  <a:lnTo>
                    <a:pt x="747" y="166"/>
                  </a:lnTo>
                  <a:lnTo>
                    <a:pt x="747" y="171"/>
                  </a:lnTo>
                  <a:lnTo>
                    <a:pt x="747" y="175"/>
                  </a:lnTo>
                  <a:lnTo>
                    <a:pt x="747" y="178"/>
                  </a:lnTo>
                  <a:lnTo>
                    <a:pt x="749" y="182"/>
                  </a:lnTo>
                  <a:lnTo>
                    <a:pt x="749" y="188"/>
                  </a:lnTo>
                  <a:lnTo>
                    <a:pt x="749" y="191"/>
                  </a:lnTo>
                  <a:lnTo>
                    <a:pt x="749" y="195"/>
                  </a:lnTo>
                  <a:lnTo>
                    <a:pt x="750" y="199"/>
                  </a:lnTo>
                  <a:lnTo>
                    <a:pt x="750" y="203"/>
                  </a:lnTo>
                  <a:lnTo>
                    <a:pt x="750" y="206"/>
                  </a:lnTo>
                  <a:lnTo>
                    <a:pt x="752" y="209"/>
                  </a:lnTo>
                  <a:lnTo>
                    <a:pt x="752" y="215"/>
                  </a:lnTo>
                  <a:lnTo>
                    <a:pt x="752" y="218"/>
                  </a:lnTo>
                  <a:lnTo>
                    <a:pt x="752" y="221"/>
                  </a:lnTo>
                  <a:lnTo>
                    <a:pt x="752" y="225"/>
                  </a:lnTo>
                  <a:lnTo>
                    <a:pt x="753" y="228"/>
                  </a:lnTo>
                  <a:lnTo>
                    <a:pt x="755" y="232"/>
                  </a:lnTo>
                  <a:lnTo>
                    <a:pt x="755" y="235"/>
                  </a:lnTo>
                  <a:lnTo>
                    <a:pt x="755" y="239"/>
                  </a:lnTo>
                  <a:lnTo>
                    <a:pt x="755" y="243"/>
                  </a:lnTo>
                  <a:lnTo>
                    <a:pt x="756" y="246"/>
                  </a:lnTo>
                  <a:lnTo>
                    <a:pt x="756" y="249"/>
                  </a:lnTo>
                  <a:lnTo>
                    <a:pt x="757" y="252"/>
                  </a:lnTo>
                  <a:lnTo>
                    <a:pt x="757" y="255"/>
                  </a:lnTo>
                  <a:lnTo>
                    <a:pt x="759" y="259"/>
                  </a:lnTo>
                  <a:lnTo>
                    <a:pt x="759" y="260"/>
                  </a:lnTo>
                  <a:lnTo>
                    <a:pt x="760" y="265"/>
                  </a:lnTo>
                  <a:lnTo>
                    <a:pt x="760" y="266"/>
                  </a:lnTo>
                  <a:lnTo>
                    <a:pt x="762" y="270"/>
                  </a:lnTo>
                  <a:lnTo>
                    <a:pt x="762" y="272"/>
                  </a:lnTo>
                  <a:lnTo>
                    <a:pt x="762" y="275"/>
                  </a:lnTo>
                  <a:lnTo>
                    <a:pt x="762" y="277"/>
                  </a:lnTo>
                  <a:lnTo>
                    <a:pt x="763" y="280"/>
                  </a:lnTo>
                  <a:lnTo>
                    <a:pt x="764" y="286"/>
                  </a:lnTo>
                  <a:lnTo>
                    <a:pt x="764" y="290"/>
                  </a:lnTo>
                  <a:lnTo>
                    <a:pt x="766" y="296"/>
                  </a:lnTo>
                  <a:lnTo>
                    <a:pt x="767" y="300"/>
                  </a:lnTo>
                  <a:lnTo>
                    <a:pt x="767" y="304"/>
                  </a:lnTo>
                  <a:lnTo>
                    <a:pt x="767" y="309"/>
                  </a:lnTo>
                  <a:lnTo>
                    <a:pt x="769" y="313"/>
                  </a:lnTo>
                  <a:lnTo>
                    <a:pt x="769" y="317"/>
                  </a:lnTo>
                  <a:lnTo>
                    <a:pt x="769" y="320"/>
                  </a:lnTo>
                  <a:lnTo>
                    <a:pt x="769" y="324"/>
                  </a:lnTo>
                  <a:lnTo>
                    <a:pt x="769" y="327"/>
                  </a:lnTo>
                  <a:lnTo>
                    <a:pt x="770" y="331"/>
                  </a:lnTo>
                  <a:lnTo>
                    <a:pt x="767" y="333"/>
                  </a:lnTo>
                  <a:lnTo>
                    <a:pt x="767" y="337"/>
                  </a:lnTo>
                  <a:lnTo>
                    <a:pt x="764" y="339"/>
                  </a:lnTo>
                  <a:lnTo>
                    <a:pt x="762" y="341"/>
                  </a:lnTo>
                  <a:lnTo>
                    <a:pt x="757" y="344"/>
                  </a:lnTo>
                  <a:lnTo>
                    <a:pt x="753" y="347"/>
                  </a:lnTo>
                  <a:lnTo>
                    <a:pt x="749" y="350"/>
                  </a:lnTo>
                  <a:lnTo>
                    <a:pt x="743" y="354"/>
                  </a:lnTo>
                  <a:lnTo>
                    <a:pt x="740" y="356"/>
                  </a:lnTo>
                  <a:lnTo>
                    <a:pt x="737" y="356"/>
                  </a:lnTo>
                  <a:lnTo>
                    <a:pt x="735" y="358"/>
                  </a:lnTo>
                  <a:lnTo>
                    <a:pt x="730" y="360"/>
                  </a:lnTo>
                  <a:lnTo>
                    <a:pt x="728" y="361"/>
                  </a:lnTo>
                  <a:lnTo>
                    <a:pt x="723" y="363"/>
                  </a:lnTo>
                  <a:lnTo>
                    <a:pt x="720" y="364"/>
                  </a:lnTo>
                  <a:lnTo>
                    <a:pt x="716" y="366"/>
                  </a:lnTo>
                  <a:lnTo>
                    <a:pt x="712" y="367"/>
                  </a:lnTo>
                  <a:lnTo>
                    <a:pt x="709" y="368"/>
                  </a:lnTo>
                  <a:lnTo>
                    <a:pt x="705" y="370"/>
                  </a:lnTo>
                  <a:lnTo>
                    <a:pt x="701" y="371"/>
                  </a:lnTo>
                  <a:lnTo>
                    <a:pt x="696" y="373"/>
                  </a:lnTo>
                  <a:lnTo>
                    <a:pt x="692" y="374"/>
                  </a:lnTo>
                  <a:lnTo>
                    <a:pt x="689" y="376"/>
                  </a:lnTo>
                  <a:lnTo>
                    <a:pt x="683" y="378"/>
                  </a:lnTo>
                  <a:lnTo>
                    <a:pt x="679" y="380"/>
                  </a:lnTo>
                  <a:lnTo>
                    <a:pt x="674" y="381"/>
                  </a:lnTo>
                  <a:lnTo>
                    <a:pt x="669" y="383"/>
                  </a:lnTo>
                  <a:lnTo>
                    <a:pt x="665" y="384"/>
                  </a:lnTo>
                  <a:lnTo>
                    <a:pt x="659" y="385"/>
                  </a:lnTo>
                  <a:lnTo>
                    <a:pt x="655" y="387"/>
                  </a:lnTo>
                  <a:lnTo>
                    <a:pt x="652" y="388"/>
                  </a:lnTo>
                  <a:lnTo>
                    <a:pt x="647" y="390"/>
                  </a:lnTo>
                  <a:lnTo>
                    <a:pt x="642" y="391"/>
                  </a:lnTo>
                  <a:lnTo>
                    <a:pt x="637" y="393"/>
                  </a:lnTo>
                  <a:lnTo>
                    <a:pt x="631" y="394"/>
                  </a:lnTo>
                  <a:lnTo>
                    <a:pt x="628" y="395"/>
                  </a:lnTo>
                  <a:lnTo>
                    <a:pt x="621" y="398"/>
                  </a:lnTo>
                  <a:lnTo>
                    <a:pt x="617" y="400"/>
                  </a:lnTo>
                  <a:lnTo>
                    <a:pt x="612" y="401"/>
                  </a:lnTo>
                  <a:lnTo>
                    <a:pt x="607" y="404"/>
                  </a:lnTo>
                  <a:lnTo>
                    <a:pt x="602" y="405"/>
                  </a:lnTo>
                  <a:lnTo>
                    <a:pt x="598" y="408"/>
                  </a:lnTo>
                  <a:lnTo>
                    <a:pt x="593" y="410"/>
                  </a:lnTo>
                  <a:lnTo>
                    <a:pt x="588" y="411"/>
                  </a:lnTo>
                  <a:lnTo>
                    <a:pt x="583" y="414"/>
                  </a:lnTo>
                  <a:lnTo>
                    <a:pt x="578" y="415"/>
                  </a:lnTo>
                  <a:lnTo>
                    <a:pt x="573" y="417"/>
                  </a:lnTo>
                  <a:lnTo>
                    <a:pt x="568" y="418"/>
                  </a:lnTo>
                  <a:lnTo>
                    <a:pt x="563" y="421"/>
                  </a:lnTo>
                  <a:lnTo>
                    <a:pt x="558" y="422"/>
                  </a:lnTo>
                  <a:lnTo>
                    <a:pt x="554" y="424"/>
                  </a:lnTo>
                  <a:lnTo>
                    <a:pt x="550" y="427"/>
                  </a:lnTo>
                  <a:lnTo>
                    <a:pt x="546" y="430"/>
                  </a:lnTo>
                  <a:lnTo>
                    <a:pt x="541" y="432"/>
                  </a:lnTo>
                  <a:lnTo>
                    <a:pt x="537" y="434"/>
                  </a:lnTo>
                  <a:lnTo>
                    <a:pt x="533" y="437"/>
                  </a:lnTo>
                  <a:lnTo>
                    <a:pt x="529" y="438"/>
                  </a:lnTo>
                  <a:lnTo>
                    <a:pt x="524" y="441"/>
                  </a:lnTo>
                  <a:lnTo>
                    <a:pt x="520" y="442"/>
                  </a:lnTo>
                  <a:lnTo>
                    <a:pt x="516" y="445"/>
                  </a:lnTo>
                  <a:lnTo>
                    <a:pt x="512" y="448"/>
                  </a:lnTo>
                  <a:lnTo>
                    <a:pt x="507" y="449"/>
                  </a:lnTo>
                  <a:lnTo>
                    <a:pt x="503" y="452"/>
                  </a:lnTo>
                  <a:lnTo>
                    <a:pt x="500" y="454"/>
                  </a:lnTo>
                  <a:lnTo>
                    <a:pt x="496" y="455"/>
                  </a:lnTo>
                  <a:lnTo>
                    <a:pt x="492" y="458"/>
                  </a:lnTo>
                  <a:lnTo>
                    <a:pt x="490" y="461"/>
                  </a:lnTo>
                  <a:lnTo>
                    <a:pt x="487" y="464"/>
                  </a:lnTo>
                  <a:lnTo>
                    <a:pt x="482" y="465"/>
                  </a:lnTo>
                  <a:lnTo>
                    <a:pt x="479" y="468"/>
                  </a:lnTo>
                  <a:lnTo>
                    <a:pt x="477" y="471"/>
                  </a:lnTo>
                  <a:lnTo>
                    <a:pt x="475" y="474"/>
                  </a:lnTo>
                  <a:lnTo>
                    <a:pt x="472" y="474"/>
                  </a:lnTo>
                  <a:lnTo>
                    <a:pt x="469" y="477"/>
                  </a:lnTo>
                  <a:lnTo>
                    <a:pt x="466" y="478"/>
                  </a:lnTo>
                  <a:lnTo>
                    <a:pt x="463" y="481"/>
                  </a:lnTo>
                  <a:lnTo>
                    <a:pt x="456" y="485"/>
                  </a:lnTo>
                  <a:lnTo>
                    <a:pt x="452" y="489"/>
                  </a:lnTo>
                  <a:lnTo>
                    <a:pt x="448" y="492"/>
                  </a:lnTo>
                  <a:lnTo>
                    <a:pt x="443" y="496"/>
                  </a:lnTo>
                  <a:lnTo>
                    <a:pt x="438" y="499"/>
                  </a:lnTo>
                  <a:lnTo>
                    <a:pt x="435" y="502"/>
                  </a:lnTo>
                  <a:lnTo>
                    <a:pt x="429" y="505"/>
                  </a:lnTo>
                  <a:lnTo>
                    <a:pt x="425" y="508"/>
                  </a:lnTo>
                  <a:lnTo>
                    <a:pt x="421" y="508"/>
                  </a:lnTo>
                  <a:lnTo>
                    <a:pt x="418" y="511"/>
                  </a:lnTo>
                  <a:lnTo>
                    <a:pt x="414" y="512"/>
                  </a:lnTo>
                  <a:lnTo>
                    <a:pt x="409" y="513"/>
                  </a:lnTo>
                  <a:lnTo>
                    <a:pt x="406" y="515"/>
                  </a:lnTo>
                  <a:lnTo>
                    <a:pt x="401" y="515"/>
                  </a:lnTo>
                  <a:lnTo>
                    <a:pt x="398" y="513"/>
                  </a:lnTo>
                  <a:lnTo>
                    <a:pt x="394" y="513"/>
                  </a:lnTo>
                  <a:lnTo>
                    <a:pt x="389" y="511"/>
                  </a:lnTo>
                  <a:lnTo>
                    <a:pt x="387" y="509"/>
                  </a:lnTo>
                  <a:lnTo>
                    <a:pt x="382" y="506"/>
                  </a:lnTo>
                  <a:lnTo>
                    <a:pt x="378" y="505"/>
                  </a:lnTo>
                  <a:lnTo>
                    <a:pt x="374" y="501"/>
                  </a:lnTo>
                  <a:lnTo>
                    <a:pt x="369" y="498"/>
                  </a:lnTo>
                  <a:lnTo>
                    <a:pt x="367" y="495"/>
                  </a:lnTo>
                  <a:lnTo>
                    <a:pt x="364" y="492"/>
                  </a:lnTo>
                  <a:lnTo>
                    <a:pt x="362" y="489"/>
                  </a:lnTo>
                  <a:lnTo>
                    <a:pt x="360" y="486"/>
                  </a:lnTo>
                  <a:lnTo>
                    <a:pt x="357" y="484"/>
                  </a:lnTo>
                  <a:lnTo>
                    <a:pt x="354" y="479"/>
                  </a:lnTo>
                  <a:lnTo>
                    <a:pt x="351" y="477"/>
                  </a:lnTo>
                  <a:lnTo>
                    <a:pt x="348" y="475"/>
                  </a:lnTo>
                  <a:lnTo>
                    <a:pt x="345" y="471"/>
                  </a:lnTo>
                  <a:lnTo>
                    <a:pt x="342" y="468"/>
                  </a:lnTo>
                  <a:lnTo>
                    <a:pt x="340" y="464"/>
                  </a:lnTo>
                  <a:lnTo>
                    <a:pt x="335" y="461"/>
                  </a:lnTo>
                  <a:lnTo>
                    <a:pt x="333" y="457"/>
                  </a:lnTo>
                  <a:lnTo>
                    <a:pt x="330" y="454"/>
                  </a:lnTo>
                  <a:lnTo>
                    <a:pt x="327" y="451"/>
                  </a:lnTo>
                  <a:lnTo>
                    <a:pt x="324" y="448"/>
                  </a:lnTo>
                  <a:lnTo>
                    <a:pt x="318" y="444"/>
                  </a:lnTo>
                  <a:lnTo>
                    <a:pt x="315" y="440"/>
                  </a:lnTo>
                  <a:lnTo>
                    <a:pt x="311" y="437"/>
                  </a:lnTo>
                  <a:lnTo>
                    <a:pt x="308" y="432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1"/>
                  </a:lnTo>
                  <a:lnTo>
                    <a:pt x="291" y="418"/>
                  </a:lnTo>
                  <a:lnTo>
                    <a:pt x="287" y="414"/>
                  </a:lnTo>
                  <a:lnTo>
                    <a:pt x="283" y="411"/>
                  </a:lnTo>
                  <a:lnTo>
                    <a:pt x="279" y="408"/>
                  </a:lnTo>
                  <a:lnTo>
                    <a:pt x="276" y="404"/>
                  </a:lnTo>
                  <a:lnTo>
                    <a:pt x="270" y="401"/>
                  </a:lnTo>
                  <a:lnTo>
                    <a:pt x="266" y="397"/>
                  </a:lnTo>
                  <a:lnTo>
                    <a:pt x="261" y="394"/>
                  </a:lnTo>
                  <a:lnTo>
                    <a:pt x="257" y="391"/>
                  </a:lnTo>
                  <a:lnTo>
                    <a:pt x="252" y="387"/>
                  </a:lnTo>
                  <a:lnTo>
                    <a:pt x="247" y="384"/>
                  </a:lnTo>
                  <a:lnTo>
                    <a:pt x="242" y="381"/>
                  </a:lnTo>
                  <a:lnTo>
                    <a:pt x="237" y="380"/>
                  </a:lnTo>
                  <a:lnTo>
                    <a:pt x="232" y="376"/>
                  </a:lnTo>
                  <a:lnTo>
                    <a:pt x="227" y="373"/>
                  </a:lnTo>
                  <a:lnTo>
                    <a:pt x="223" y="371"/>
                  </a:lnTo>
                  <a:lnTo>
                    <a:pt x="217" y="370"/>
                  </a:lnTo>
                  <a:lnTo>
                    <a:pt x="212" y="367"/>
                  </a:lnTo>
                  <a:lnTo>
                    <a:pt x="207" y="364"/>
                  </a:lnTo>
                  <a:lnTo>
                    <a:pt x="202" y="364"/>
                  </a:lnTo>
                  <a:lnTo>
                    <a:pt x="196" y="361"/>
                  </a:lnTo>
                  <a:lnTo>
                    <a:pt x="192" y="361"/>
                  </a:lnTo>
                  <a:lnTo>
                    <a:pt x="185" y="358"/>
                  </a:lnTo>
                  <a:lnTo>
                    <a:pt x="179" y="358"/>
                  </a:lnTo>
                  <a:lnTo>
                    <a:pt x="175" y="357"/>
                  </a:lnTo>
                  <a:lnTo>
                    <a:pt x="168" y="356"/>
                  </a:lnTo>
                  <a:lnTo>
                    <a:pt x="163" y="356"/>
                  </a:lnTo>
                  <a:lnTo>
                    <a:pt x="156" y="356"/>
                  </a:lnTo>
                  <a:lnTo>
                    <a:pt x="151" y="356"/>
                  </a:lnTo>
                  <a:lnTo>
                    <a:pt x="145" y="356"/>
                  </a:lnTo>
                  <a:lnTo>
                    <a:pt x="139" y="356"/>
                  </a:lnTo>
                  <a:lnTo>
                    <a:pt x="134" y="356"/>
                  </a:lnTo>
                  <a:lnTo>
                    <a:pt x="128" y="358"/>
                  </a:lnTo>
                  <a:lnTo>
                    <a:pt x="121" y="358"/>
                  </a:lnTo>
                  <a:lnTo>
                    <a:pt x="117" y="360"/>
                  </a:lnTo>
                  <a:lnTo>
                    <a:pt x="109" y="361"/>
                  </a:lnTo>
                  <a:lnTo>
                    <a:pt x="104" y="364"/>
                  </a:lnTo>
                  <a:lnTo>
                    <a:pt x="98" y="366"/>
                  </a:lnTo>
                  <a:lnTo>
                    <a:pt x="91" y="370"/>
                  </a:lnTo>
                  <a:lnTo>
                    <a:pt x="85" y="371"/>
                  </a:lnTo>
                  <a:lnTo>
                    <a:pt x="80" y="376"/>
                  </a:lnTo>
                  <a:lnTo>
                    <a:pt x="71" y="380"/>
                  </a:lnTo>
                  <a:lnTo>
                    <a:pt x="67" y="383"/>
                  </a:lnTo>
                  <a:lnTo>
                    <a:pt x="61" y="385"/>
                  </a:lnTo>
                  <a:lnTo>
                    <a:pt x="55" y="390"/>
                  </a:lnTo>
                  <a:lnTo>
                    <a:pt x="50" y="394"/>
                  </a:lnTo>
                  <a:lnTo>
                    <a:pt x="46" y="398"/>
                  </a:lnTo>
                  <a:lnTo>
                    <a:pt x="41" y="404"/>
                  </a:lnTo>
                  <a:lnTo>
                    <a:pt x="37" y="410"/>
                  </a:lnTo>
                  <a:lnTo>
                    <a:pt x="33" y="414"/>
                  </a:lnTo>
                  <a:lnTo>
                    <a:pt x="30" y="418"/>
                  </a:lnTo>
                  <a:lnTo>
                    <a:pt x="26" y="424"/>
                  </a:lnTo>
                  <a:lnTo>
                    <a:pt x="23" y="430"/>
                  </a:lnTo>
                  <a:lnTo>
                    <a:pt x="20" y="435"/>
                  </a:lnTo>
                  <a:lnTo>
                    <a:pt x="17" y="441"/>
                  </a:lnTo>
                  <a:lnTo>
                    <a:pt x="14" y="448"/>
                  </a:lnTo>
                  <a:lnTo>
                    <a:pt x="13" y="452"/>
                  </a:lnTo>
                  <a:lnTo>
                    <a:pt x="11" y="458"/>
                  </a:lnTo>
                  <a:lnTo>
                    <a:pt x="9" y="465"/>
                  </a:lnTo>
                  <a:lnTo>
                    <a:pt x="7" y="471"/>
                  </a:lnTo>
                  <a:lnTo>
                    <a:pt x="6" y="478"/>
                  </a:lnTo>
                  <a:lnTo>
                    <a:pt x="4" y="484"/>
                  </a:lnTo>
                  <a:lnTo>
                    <a:pt x="3" y="491"/>
                  </a:lnTo>
                  <a:lnTo>
                    <a:pt x="3" y="498"/>
                  </a:lnTo>
                  <a:lnTo>
                    <a:pt x="3" y="504"/>
                  </a:lnTo>
                  <a:lnTo>
                    <a:pt x="1" y="509"/>
                  </a:lnTo>
                  <a:lnTo>
                    <a:pt x="0" y="516"/>
                  </a:lnTo>
                  <a:lnTo>
                    <a:pt x="0" y="523"/>
                  </a:lnTo>
                  <a:lnTo>
                    <a:pt x="0" y="529"/>
                  </a:lnTo>
                  <a:lnTo>
                    <a:pt x="0" y="535"/>
                  </a:lnTo>
                  <a:lnTo>
                    <a:pt x="0" y="542"/>
                  </a:lnTo>
                  <a:lnTo>
                    <a:pt x="1" y="549"/>
                  </a:lnTo>
                  <a:lnTo>
                    <a:pt x="1" y="555"/>
                  </a:lnTo>
                  <a:lnTo>
                    <a:pt x="1" y="560"/>
                  </a:lnTo>
                  <a:lnTo>
                    <a:pt x="3" y="568"/>
                  </a:lnTo>
                  <a:lnTo>
                    <a:pt x="3" y="573"/>
                  </a:lnTo>
                  <a:lnTo>
                    <a:pt x="4" y="580"/>
                  </a:lnTo>
                  <a:lnTo>
                    <a:pt x="4" y="585"/>
                  </a:lnTo>
                  <a:lnTo>
                    <a:pt x="6" y="590"/>
                  </a:lnTo>
                  <a:lnTo>
                    <a:pt x="6" y="596"/>
                  </a:lnTo>
                  <a:lnTo>
                    <a:pt x="7" y="603"/>
                  </a:lnTo>
                  <a:lnTo>
                    <a:pt x="9" y="607"/>
                  </a:lnTo>
                  <a:lnTo>
                    <a:pt x="9" y="613"/>
                  </a:lnTo>
                  <a:lnTo>
                    <a:pt x="10" y="617"/>
                  </a:lnTo>
                  <a:lnTo>
                    <a:pt x="11" y="624"/>
                  </a:lnTo>
                  <a:lnTo>
                    <a:pt x="13" y="629"/>
                  </a:lnTo>
                  <a:lnTo>
                    <a:pt x="14" y="633"/>
                  </a:lnTo>
                  <a:lnTo>
                    <a:pt x="14" y="637"/>
                  </a:lnTo>
                  <a:lnTo>
                    <a:pt x="16" y="643"/>
                  </a:lnTo>
                  <a:lnTo>
                    <a:pt x="17" y="646"/>
                  </a:lnTo>
                  <a:lnTo>
                    <a:pt x="19" y="651"/>
                  </a:lnTo>
                  <a:lnTo>
                    <a:pt x="19" y="654"/>
                  </a:lnTo>
                  <a:lnTo>
                    <a:pt x="20" y="659"/>
                  </a:lnTo>
                  <a:lnTo>
                    <a:pt x="20" y="661"/>
                  </a:lnTo>
                  <a:lnTo>
                    <a:pt x="23" y="664"/>
                  </a:lnTo>
                  <a:lnTo>
                    <a:pt x="23" y="667"/>
                  </a:lnTo>
                  <a:lnTo>
                    <a:pt x="24" y="670"/>
                  </a:lnTo>
                  <a:lnTo>
                    <a:pt x="26" y="673"/>
                  </a:lnTo>
                  <a:lnTo>
                    <a:pt x="27" y="677"/>
                  </a:lnTo>
                  <a:lnTo>
                    <a:pt x="27" y="680"/>
                  </a:lnTo>
                  <a:lnTo>
                    <a:pt x="28" y="68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10599739" y="4094447"/>
              <a:ext cx="170388" cy="228441"/>
            </a:xfrm>
            <a:custGeom>
              <a:avLst/>
              <a:gdLst>
                <a:gd name="T0" fmla="*/ 31 w 285"/>
                <a:gd name="T1" fmla="*/ 35 h 411"/>
                <a:gd name="T2" fmla="*/ 30 w 285"/>
                <a:gd name="T3" fmla="*/ 33 h 411"/>
                <a:gd name="T4" fmla="*/ 29 w 285"/>
                <a:gd name="T5" fmla="*/ 30 h 411"/>
                <a:gd name="T6" fmla="*/ 27 w 285"/>
                <a:gd name="T7" fmla="*/ 28 h 411"/>
                <a:gd name="T8" fmla="*/ 26 w 285"/>
                <a:gd name="T9" fmla="*/ 25 h 411"/>
                <a:gd name="T10" fmla="*/ 25 w 285"/>
                <a:gd name="T11" fmla="*/ 23 h 411"/>
                <a:gd name="T12" fmla="*/ 25 w 285"/>
                <a:gd name="T13" fmla="*/ 21 h 411"/>
                <a:gd name="T14" fmla="*/ 25 w 285"/>
                <a:gd name="T15" fmla="*/ 19 h 411"/>
                <a:gd name="T16" fmla="*/ 26 w 285"/>
                <a:gd name="T17" fmla="*/ 17 h 411"/>
                <a:gd name="T18" fmla="*/ 26 w 285"/>
                <a:gd name="T19" fmla="*/ 15 h 411"/>
                <a:gd name="T20" fmla="*/ 26 w 285"/>
                <a:gd name="T21" fmla="*/ 13 h 411"/>
                <a:gd name="T22" fmla="*/ 26 w 285"/>
                <a:gd name="T23" fmla="*/ 11 h 411"/>
                <a:gd name="T24" fmla="*/ 26 w 285"/>
                <a:gd name="T25" fmla="*/ 10 h 411"/>
                <a:gd name="T26" fmla="*/ 25 w 285"/>
                <a:gd name="T27" fmla="*/ 8 h 411"/>
                <a:gd name="T28" fmla="*/ 25 w 285"/>
                <a:gd name="T29" fmla="*/ 6 h 411"/>
                <a:gd name="T30" fmla="*/ 23 w 285"/>
                <a:gd name="T31" fmla="*/ 4 h 411"/>
                <a:gd name="T32" fmla="*/ 21 w 285"/>
                <a:gd name="T33" fmla="*/ 2 h 411"/>
                <a:gd name="T34" fmla="*/ 19 w 285"/>
                <a:gd name="T35" fmla="*/ 1 h 411"/>
                <a:gd name="T36" fmla="*/ 18 w 285"/>
                <a:gd name="T37" fmla="*/ 1 h 411"/>
                <a:gd name="T38" fmla="*/ 16 w 285"/>
                <a:gd name="T39" fmla="*/ 0 h 411"/>
                <a:gd name="T40" fmla="*/ 14 w 285"/>
                <a:gd name="T41" fmla="*/ 0 h 411"/>
                <a:gd name="T42" fmla="*/ 12 w 285"/>
                <a:gd name="T43" fmla="*/ 0 h 411"/>
                <a:gd name="T44" fmla="*/ 10 w 285"/>
                <a:gd name="T45" fmla="*/ 0 h 411"/>
                <a:gd name="T46" fmla="*/ 9 w 285"/>
                <a:gd name="T47" fmla="*/ 1 h 411"/>
                <a:gd name="T48" fmla="*/ 7 w 285"/>
                <a:gd name="T49" fmla="*/ 2 h 411"/>
                <a:gd name="T50" fmla="*/ 5 w 285"/>
                <a:gd name="T51" fmla="*/ 3 h 411"/>
                <a:gd name="T52" fmla="*/ 2 w 285"/>
                <a:gd name="T53" fmla="*/ 6 h 411"/>
                <a:gd name="T54" fmla="*/ 1 w 285"/>
                <a:gd name="T55" fmla="*/ 8 h 411"/>
                <a:gd name="T56" fmla="*/ 0 w 285"/>
                <a:gd name="T57" fmla="*/ 9 h 411"/>
                <a:gd name="T58" fmla="*/ 0 w 285"/>
                <a:gd name="T59" fmla="*/ 12 h 411"/>
                <a:gd name="T60" fmla="*/ 0 w 285"/>
                <a:gd name="T61" fmla="*/ 14 h 411"/>
                <a:gd name="T62" fmla="*/ 1 w 285"/>
                <a:gd name="T63" fmla="*/ 17 h 411"/>
                <a:gd name="T64" fmla="*/ 2 w 285"/>
                <a:gd name="T65" fmla="*/ 19 h 411"/>
                <a:gd name="T66" fmla="*/ 4 w 285"/>
                <a:gd name="T67" fmla="*/ 21 h 411"/>
                <a:gd name="T68" fmla="*/ 6 w 285"/>
                <a:gd name="T69" fmla="*/ 23 h 411"/>
                <a:gd name="T70" fmla="*/ 8 w 285"/>
                <a:gd name="T71" fmla="*/ 24 h 411"/>
                <a:gd name="T72" fmla="*/ 10 w 285"/>
                <a:gd name="T73" fmla="*/ 25 h 411"/>
                <a:gd name="T74" fmla="*/ 11 w 285"/>
                <a:gd name="T75" fmla="*/ 26 h 411"/>
                <a:gd name="T76" fmla="*/ 12 w 285"/>
                <a:gd name="T77" fmla="*/ 28 h 411"/>
                <a:gd name="T78" fmla="*/ 13 w 285"/>
                <a:gd name="T79" fmla="*/ 31 h 411"/>
                <a:gd name="T80" fmla="*/ 13 w 285"/>
                <a:gd name="T81" fmla="*/ 33 h 411"/>
                <a:gd name="T82" fmla="*/ 14 w 285"/>
                <a:gd name="T83" fmla="*/ 34 h 411"/>
                <a:gd name="T84" fmla="*/ 15 w 285"/>
                <a:gd name="T85" fmla="*/ 36 h 411"/>
                <a:gd name="T86" fmla="*/ 16 w 285"/>
                <a:gd name="T87" fmla="*/ 38 h 411"/>
                <a:gd name="T88" fmla="*/ 17 w 285"/>
                <a:gd name="T89" fmla="*/ 40 h 411"/>
                <a:gd name="T90" fmla="*/ 18 w 285"/>
                <a:gd name="T91" fmla="*/ 42 h 411"/>
                <a:gd name="T92" fmla="*/ 20 w 285"/>
                <a:gd name="T93" fmla="*/ 44 h 411"/>
                <a:gd name="T94" fmla="*/ 23 w 285"/>
                <a:gd name="T95" fmla="*/ 45 h 411"/>
                <a:gd name="T96" fmla="*/ 25 w 285"/>
                <a:gd name="T97" fmla="*/ 46 h 411"/>
                <a:gd name="T98" fmla="*/ 28 w 285"/>
                <a:gd name="T99" fmla="*/ 45 h 411"/>
                <a:gd name="T100" fmla="*/ 29 w 285"/>
                <a:gd name="T101" fmla="*/ 44 h 411"/>
                <a:gd name="T102" fmla="*/ 31 w 285"/>
                <a:gd name="T103" fmla="*/ 42 h 411"/>
                <a:gd name="T104" fmla="*/ 31 w 285"/>
                <a:gd name="T105" fmla="*/ 40 h 411"/>
                <a:gd name="T106" fmla="*/ 32 w 285"/>
                <a:gd name="T107" fmla="*/ 38 h 411"/>
                <a:gd name="T108" fmla="*/ 32 w 285"/>
                <a:gd name="T109" fmla="*/ 37 h 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5" h="411">
                  <a:moveTo>
                    <a:pt x="284" y="330"/>
                  </a:moveTo>
                  <a:lnTo>
                    <a:pt x="283" y="326"/>
                  </a:lnTo>
                  <a:lnTo>
                    <a:pt x="283" y="323"/>
                  </a:lnTo>
                  <a:lnTo>
                    <a:pt x="281" y="319"/>
                  </a:lnTo>
                  <a:lnTo>
                    <a:pt x="280" y="316"/>
                  </a:lnTo>
                  <a:lnTo>
                    <a:pt x="278" y="312"/>
                  </a:lnTo>
                  <a:lnTo>
                    <a:pt x="277" y="307"/>
                  </a:lnTo>
                  <a:lnTo>
                    <a:pt x="275" y="303"/>
                  </a:lnTo>
                  <a:lnTo>
                    <a:pt x="274" y="300"/>
                  </a:lnTo>
                  <a:lnTo>
                    <a:pt x="270" y="294"/>
                  </a:lnTo>
                  <a:lnTo>
                    <a:pt x="268" y="290"/>
                  </a:lnTo>
                  <a:lnTo>
                    <a:pt x="266" y="286"/>
                  </a:lnTo>
                  <a:lnTo>
                    <a:pt x="264" y="282"/>
                  </a:lnTo>
                  <a:lnTo>
                    <a:pt x="261" y="277"/>
                  </a:lnTo>
                  <a:lnTo>
                    <a:pt x="258" y="272"/>
                  </a:lnTo>
                  <a:lnTo>
                    <a:pt x="256" y="267"/>
                  </a:lnTo>
                  <a:lnTo>
                    <a:pt x="254" y="263"/>
                  </a:lnTo>
                  <a:lnTo>
                    <a:pt x="251" y="257"/>
                  </a:lnTo>
                  <a:lnTo>
                    <a:pt x="248" y="253"/>
                  </a:lnTo>
                  <a:lnTo>
                    <a:pt x="246" y="248"/>
                  </a:lnTo>
                  <a:lnTo>
                    <a:pt x="243" y="243"/>
                  </a:lnTo>
                  <a:lnTo>
                    <a:pt x="240" y="239"/>
                  </a:lnTo>
                  <a:lnTo>
                    <a:pt x="239" y="235"/>
                  </a:lnTo>
                  <a:lnTo>
                    <a:pt x="236" y="230"/>
                  </a:lnTo>
                  <a:lnTo>
                    <a:pt x="233" y="226"/>
                  </a:lnTo>
                  <a:lnTo>
                    <a:pt x="231" y="222"/>
                  </a:lnTo>
                  <a:lnTo>
                    <a:pt x="230" y="219"/>
                  </a:lnTo>
                  <a:lnTo>
                    <a:pt x="229" y="213"/>
                  </a:lnTo>
                  <a:lnTo>
                    <a:pt x="227" y="212"/>
                  </a:lnTo>
                  <a:lnTo>
                    <a:pt x="224" y="206"/>
                  </a:lnTo>
                  <a:lnTo>
                    <a:pt x="224" y="203"/>
                  </a:lnTo>
                  <a:lnTo>
                    <a:pt x="224" y="201"/>
                  </a:lnTo>
                  <a:lnTo>
                    <a:pt x="224" y="199"/>
                  </a:lnTo>
                  <a:lnTo>
                    <a:pt x="223" y="196"/>
                  </a:lnTo>
                  <a:lnTo>
                    <a:pt x="223" y="193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3" y="184"/>
                  </a:lnTo>
                  <a:lnTo>
                    <a:pt x="224" y="181"/>
                  </a:lnTo>
                  <a:lnTo>
                    <a:pt x="224" y="175"/>
                  </a:lnTo>
                  <a:lnTo>
                    <a:pt x="226" y="172"/>
                  </a:lnTo>
                  <a:lnTo>
                    <a:pt x="226" y="168"/>
                  </a:lnTo>
                  <a:lnTo>
                    <a:pt x="227" y="164"/>
                  </a:lnTo>
                  <a:lnTo>
                    <a:pt x="229" y="159"/>
                  </a:lnTo>
                  <a:lnTo>
                    <a:pt x="230" y="154"/>
                  </a:lnTo>
                  <a:lnTo>
                    <a:pt x="230" y="148"/>
                  </a:lnTo>
                  <a:lnTo>
                    <a:pt x="230" y="144"/>
                  </a:lnTo>
                  <a:lnTo>
                    <a:pt x="231" y="138"/>
                  </a:lnTo>
                  <a:lnTo>
                    <a:pt x="233" y="134"/>
                  </a:lnTo>
                  <a:lnTo>
                    <a:pt x="233" y="131"/>
                  </a:lnTo>
                  <a:lnTo>
                    <a:pt x="233" y="127"/>
                  </a:lnTo>
                  <a:lnTo>
                    <a:pt x="233" y="124"/>
                  </a:lnTo>
                  <a:lnTo>
                    <a:pt x="233" y="121"/>
                  </a:lnTo>
                  <a:lnTo>
                    <a:pt x="233" y="118"/>
                  </a:lnTo>
                  <a:lnTo>
                    <a:pt x="233" y="115"/>
                  </a:lnTo>
                  <a:lnTo>
                    <a:pt x="233" y="112"/>
                  </a:lnTo>
                  <a:lnTo>
                    <a:pt x="233" y="111"/>
                  </a:lnTo>
                  <a:lnTo>
                    <a:pt x="233" y="107"/>
                  </a:lnTo>
                  <a:lnTo>
                    <a:pt x="233" y="104"/>
                  </a:lnTo>
                  <a:lnTo>
                    <a:pt x="233" y="101"/>
                  </a:lnTo>
                  <a:lnTo>
                    <a:pt x="233" y="98"/>
                  </a:lnTo>
                  <a:lnTo>
                    <a:pt x="233" y="95"/>
                  </a:lnTo>
                  <a:lnTo>
                    <a:pt x="233" y="92"/>
                  </a:lnTo>
                  <a:lnTo>
                    <a:pt x="231" y="90"/>
                  </a:lnTo>
                  <a:lnTo>
                    <a:pt x="231" y="87"/>
                  </a:lnTo>
                  <a:lnTo>
                    <a:pt x="230" y="84"/>
                  </a:lnTo>
                  <a:lnTo>
                    <a:pt x="230" y="81"/>
                  </a:lnTo>
                  <a:lnTo>
                    <a:pt x="230" y="78"/>
                  </a:lnTo>
                  <a:lnTo>
                    <a:pt x="229" y="75"/>
                  </a:lnTo>
                  <a:lnTo>
                    <a:pt x="227" y="71"/>
                  </a:lnTo>
                  <a:lnTo>
                    <a:pt x="226" y="68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3" y="60"/>
                  </a:lnTo>
                  <a:lnTo>
                    <a:pt x="221" y="57"/>
                  </a:lnTo>
                  <a:lnTo>
                    <a:pt x="220" y="54"/>
                  </a:lnTo>
                  <a:lnTo>
                    <a:pt x="219" y="51"/>
                  </a:lnTo>
                  <a:lnTo>
                    <a:pt x="214" y="47"/>
                  </a:lnTo>
                  <a:lnTo>
                    <a:pt x="210" y="40"/>
                  </a:lnTo>
                  <a:lnTo>
                    <a:pt x="207" y="37"/>
                  </a:lnTo>
                  <a:lnTo>
                    <a:pt x="206" y="34"/>
                  </a:lnTo>
                  <a:lnTo>
                    <a:pt x="203" y="31"/>
                  </a:lnTo>
                  <a:lnTo>
                    <a:pt x="202" y="30"/>
                  </a:lnTo>
                  <a:lnTo>
                    <a:pt x="196" y="26"/>
                  </a:lnTo>
                  <a:lnTo>
                    <a:pt x="190" y="21"/>
                  </a:lnTo>
                  <a:lnTo>
                    <a:pt x="186" y="19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77" y="13"/>
                  </a:lnTo>
                  <a:lnTo>
                    <a:pt x="175" y="11"/>
                  </a:lnTo>
                  <a:lnTo>
                    <a:pt x="173" y="10"/>
                  </a:lnTo>
                  <a:lnTo>
                    <a:pt x="170" y="9"/>
                  </a:lnTo>
                  <a:lnTo>
                    <a:pt x="167" y="7"/>
                  </a:lnTo>
                  <a:lnTo>
                    <a:pt x="163" y="7"/>
                  </a:lnTo>
                  <a:lnTo>
                    <a:pt x="160" y="6"/>
                  </a:lnTo>
                  <a:lnTo>
                    <a:pt x="158" y="4"/>
                  </a:lnTo>
                  <a:lnTo>
                    <a:pt x="155" y="4"/>
                  </a:lnTo>
                  <a:lnTo>
                    <a:pt x="150" y="3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8" y="1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5" y="1"/>
                  </a:lnTo>
                  <a:lnTo>
                    <a:pt x="111" y="1"/>
                  </a:lnTo>
                  <a:lnTo>
                    <a:pt x="108" y="1"/>
                  </a:lnTo>
                  <a:lnTo>
                    <a:pt x="104" y="1"/>
                  </a:lnTo>
                  <a:lnTo>
                    <a:pt x="101" y="3"/>
                  </a:lnTo>
                  <a:lnTo>
                    <a:pt x="96" y="3"/>
                  </a:lnTo>
                  <a:lnTo>
                    <a:pt x="94" y="3"/>
                  </a:lnTo>
                  <a:lnTo>
                    <a:pt x="91" y="4"/>
                  </a:lnTo>
                  <a:lnTo>
                    <a:pt x="88" y="4"/>
                  </a:lnTo>
                  <a:lnTo>
                    <a:pt x="84" y="6"/>
                  </a:lnTo>
                  <a:lnTo>
                    <a:pt x="81" y="7"/>
                  </a:lnTo>
                  <a:lnTo>
                    <a:pt x="77" y="7"/>
                  </a:lnTo>
                  <a:lnTo>
                    <a:pt x="74" y="9"/>
                  </a:lnTo>
                  <a:lnTo>
                    <a:pt x="71" y="10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6"/>
                  </a:lnTo>
                  <a:lnTo>
                    <a:pt x="57" y="19"/>
                  </a:lnTo>
                  <a:lnTo>
                    <a:pt x="52" y="20"/>
                  </a:lnTo>
                  <a:lnTo>
                    <a:pt x="50" y="23"/>
                  </a:lnTo>
                  <a:lnTo>
                    <a:pt x="45" y="26"/>
                  </a:lnTo>
                  <a:lnTo>
                    <a:pt x="40" y="30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5" y="44"/>
                  </a:lnTo>
                  <a:lnTo>
                    <a:pt x="21" y="50"/>
                  </a:lnTo>
                  <a:lnTo>
                    <a:pt x="17" y="54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8" y="70"/>
                  </a:lnTo>
                  <a:lnTo>
                    <a:pt x="7" y="73"/>
                  </a:lnTo>
                  <a:lnTo>
                    <a:pt x="5" y="75"/>
                  </a:lnTo>
                  <a:lnTo>
                    <a:pt x="5" y="78"/>
                  </a:lnTo>
                  <a:lnTo>
                    <a:pt x="5" y="81"/>
                  </a:lnTo>
                  <a:lnTo>
                    <a:pt x="3" y="84"/>
                  </a:lnTo>
                  <a:lnTo>
                    <a:pt x="3" y="85"/>
                  </a:lnTo>
                  <a:lnTo>
                    <a:pt x="3" y="90"/>
                  </a:lnTo>
                  <a:lnTo>
                    <a:pt x="3" y="92"/>
                  </a:lnTo>
                  <a:lnTo>
                    <a:pt x="0" y="97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5"/>
                  </a:lnTo>
                  <a:lnTo>
                    <a:pt x="0" y="120"/>
                  </a:lnTo>
                  <a:lnTo>
                    <a:pt x="1" y="125"/>
                  </a:lnTo>
                  <a:lnTo>
                    <a:pt x="3" y="131"/>
                  </a:lnTo>
                  <a:lnTo>
                    <a:pt x="4" y="135"/>
                  </a:lnTo>
                  <a:lnTo>
                    <a:pt x="5" y="141"/>
                  </a:lnTo>
                  <a:lnTo>
                    <a:pt x="7" y="145"/>
                  </a:lnTo>
                  <a:lnTo>
                    <a:pt x="8" y="149"/>
                  </a:lnTo>
                  <a:lnTo>
                    <a:pt x="11" y="154"/>
                  </a:lnTo>
                  <a:lnTo>
                    <a:pt x="13" y="159"/>
                  </a:lnTo>
                  <a:lnTo>
                    <a:pt x="14" y="165"/>
                  </a:lnTo>
                  <a:lnTo>
                    <a:pt x="17" y="168"/>
                  </a:lnTo>
                  <a:lnTo>
                    <a:pt x="21" y="172"/>
                  </a:lnTo>
                  <a:lnTo>
                    <a:pt x="23" y="176"/>
                  </a:lnTo>
                  <a:lnTo>
                    <a:pt x="27" y="181"/>
                  </a:lnTo>
                  <a:lnTo>
                    <a:pt x="30" y="185"/>
                  </a:lnTo>
                  <a:lnTo>
                    <a:pt x="34" y="188"/>
                  </a:lnTo>
                  <a:lnTo>
                    <a:pt x="37" y="191"/>
                  </a:lnTo>
                  <a:lnTo>
                    <a:pt x="40" y="193"/>
                  </a:lnTo>
                  <a:lnTo>
                    <a:pt x="44" y="196"/>
                  </a:lnTo>
                  <a:lnTo>
                    <a:pt x="47" y="199"/>
                  </a:lnTo>
                  <a:lnTo>
                    <a:pt x="50" y="201"/>
                  </a:lnTo>
                  <a:lnTo>
                    <a:pt x="55" y="203"/>
                  </a:lnTo>
                  <a:lnTo>
                    <a:pt x="58" y="205"/>
                  </a:lnTo>
                  <a:lnTo>
                    <a:pt x="59" y="206"/>
                  </a:lnTo>
                  <a:lnTo>
                    <a:pt x="62" y="209"/>
                  </a:lnTo>
                  <a:lnTo>
                    <a:pt x="65" y="212"/>
                  </a:lnTo>
                  <a:lnTo>
                    <a:pt x="68" y="212"/>
                  </a:lnTo>
                  <a:lnTo>
                    <a:pt x="71" y="213"/>
                  </a:lnTo>
                  <a:lnTo>
                    <a:pt x="75" y="216"/>
                  </a:lnTo>
                  <a:lnTo>
                    <a:pt x="79" y="219"/>
                  </a:lnTo>
                  <a:lnTo>
                    <a:pt x="84" y="220"/>
                  </a:lnTo>
                  <a:lnTo>
                    <a:pt x="86" y="222"/>
                  </a:lnTo>
                  <a:lnTo>
                    <a:pt x="89" y="225"/>
                  </a:lnTo>
                  <a:lnTo>
                    <a:pt x="92" y="228"/>
                  </a:lnTo>
                  <a:lnTo>
                    <a:pt x="95" y="230"/>
                  </a:lnTo>
                  <a:lnTo>
                    <a:pt x="98" y="233"/>
                  </a:lnTo>
                  <a:lnTo>
                    <a:pt x="99" y="238"/>
                  </a:lnTo>
                  <a:lnTo>
                    <a:pt x="102" y="243"/>
                  </a:lnTo>
                  <a:lnTo>
                    <a:pt x="104" y="246"/>
                  </a:lnTo>
                  <a:lnTo>
                    <a:pt x="105" y="249"/>
                  </a:lnTo>
                  <a:lnTo>
                    <a:pt x="105" y="252"/>
                  </a:lnTo>
                  <a:lnTo>
                    <a:pt x="108" y="256"/>
                  </a:lnTo>
                  <a:lnTo>
                    <a:pt x="109" y="259"/>
                  </a:lnTo>
                  <a:lnTo>
                    <a:pt x="109" y="265"/>
                  </a:lnTo>
                  <a:lnTo>
                    <a:pt x="111" y="269"/>
                  </a:lnTo>
                  <a:lnTo>
                    <a:pt x="113" y="275"/>
                  </a:lnTo>
                  <a:lnTo>
                    <a:pt x="115" y="279"/>
                  </a:lnTo>
                  <a:lnTo>
                    <a:pt x="116" y="283"/>
                  </a:lnTo>
                  <a:lnTo>
                    <a:pt x="118" y="286"/>
                  </a:lnTo>
                  <a:lnTo>
                    <a:pt x="118" y="289"/>
                  </a:lnTo>
                  <a:lnTo>
                    <a:pt x="119" y="293"/>
                  </a:lnTo>
                  <a:lnTo>
                    <a:pt x="121" y="296"/>
                  </a:lnTo>
                  <a:lnTo>
                    <a:pt x="122" y="297"/>
                  </a:lnTo>
                  <a:lnTo>
                    <a:pt x="123" y="302"/>
                  </a:lnTo>
                  <a:lnTo>
                    <a:pt x="123" y="304"/>
                  </a:lnTo>
                  <a:lnTo>
                    <a:pt x="125" y="307"/>
                  </a:lnTo>
                  <a:lnTo>
                    <a:pt x="126" y="310"/>
                  </a:lnTo>
                  <a:lnTo>
                    <a:pt x="128" y="313"/>
                  </a:lnTo>
                  <a:lnTo>
                    <a:pt x="129" y="317"/>
                  </a:lnTo>
                  <a:lnTo>
                    <a:pt x="131" y="320"/>
                  </a:lnTo>
                  <a:lnTo>
                    <a:pt x="131" y="324"/>
                  </a:lnTo>
                  <a:lnTo>
                    <a:pt x="133" y="327"/>
                  </a:lnTo>
                  <a:lnTo>
                    <a:pt x="136" y="330"/>
                  </a:lnTo>
                  <a:lnTo>
                    <a:pt x="136" y="331"/>
                  </a:lnTo>
                  <a:lnTo>
                    <a:pt x="139" y="334"/>
                  </a:lnTo>
                  <a:lnTo>
                    <a:pt x="140" y="337"/>
                  </a:lnTo>
                  <a:lnTo>
                    <a:pt x="140" y="341"/>
                  </a:lnTo>
                  <a:lnTo>
                    <a:pt x="143" y="344"/>
                  </a:lnTo>
                  <a:lnTo>
                    <a:pt x="145" y="347"/>
                  </a:lnTo>
                  <a:lnTo>
                    <a:pt x="146" y="350"/>
                  </a:lnTo>
                  <a:lnTo>
                    <a:pt x="148" y="354"/>
                  </a:lnTo>
                  <a:lnTo>
                    <a:pt x="150" y="357"/>
                  </a:lnTo>
                  <a:lnTo>
                    <a:pt x="152" y="358"/>
                  </a:lnTo>
                  <a:lnTo>
                    <a:pt x="153" y="363"/>
                  </a:lnTo>
                  <a:lnTo>
                    <a:pt x="155" y="364"/>
                  </a:lnTo>
                  <a:lnTo>
                    <a:pt x="158" y="367"/>
                  </a:lnTo>
                  <a:lnTo>
                    <a:pt x="160" y="374"/>
                  </a:lnTo>
                  <a:lnTo>
                    <a:pt x="166" y="378"/>
                  </a:lnTo>
                  <a:lnTo>
                    <a:pt x="170" y="384"/>
                  </a:lnTo>
                  <a:lnTo>
                    <a:pt x="175" y="388"/>
                  </a:lnTo>
                  <a:lnTo>
                    <a:pt x="179" y="393"/>
                  </a:lnTo>
                  <a:lnTo>
                    <a:pt x="183" y="395"/>
                  </a:lnTo>
                  <a:lnTo>
                    <a:pt x="187" y="400"/>
                  </a:lnTo>
                  <a:lnTo>
                    <a:pt x="193" y="403"/>
                  </a:lnTo>
                  <a:lnTo>
                    <a:pt x="199" y="405"/>
                  </a:lnTo>
                  <a:lnTo>
                    <a:pt x="204" y="408"/>
                  </a:lnTo>
                  <a:lnTo>
                    <a:pt x="207" y="408"/>
                  </a:lnTo>
                  <a:lnTo>
                    <a:pt x="209" y="410"/>
                  </a:lnTo>
                  <a:lnTo>
                    <a:pt x="212" y="411"/>
                  </a:lnTo>
                  <a:lnTo>
                    <a:pt x="214" y="411"/>
                  </a:lnTo>
                  <a:lnTo>
                    <a:pt x="220" y="411"/>
                  </a:lnTo>
                  <a:lnTo>
                    <a:pt x="224" y="411"/>
                  </a:lnTo>
                  <a:lnTo>
                    <a:pt x="230" y="411"/>
                  </a:lnTo>
                  <a:lnTo>
                    <a:pt x="234" y="411"/>
                  </a:lnTo>
                  <a:lnTo>
                    <a:pt x="239" y="410"/>
                  </a:lnTo>
                  <a:lnTo>
                    <a:pt x="244" y="408"/>
                  </a:lnTo>
                  <a:lnTo>
                    <a:pt x="248" y="408"/>
                  </a:lnTo>
                  <a:lnTo>
                    <a:pt x="251" y="407"/>
                  </a:lnTo>
                  <a:lnTo>
                    <a:pt x="254" y="404"/>
                  </a:lnTo>
                  <a:lnTo>
                    <a:pt x="257" y="403"/>
                  </a:lnTo>
                  <a:lnTo>
                    <a:pt x="261" y="398"/>
                  </a:lnTo>
                  <a:lnTo>
                    <a:pt x="264" y="395"/>
                  </a:lnTo>
                  <a:lnTo>
                    <a:pt x="267" y="393"/>
                  </a:lnTo>
                  <a:lnTo>
                    <a:pt x="268" y="390"/>
                  </a:lnTo>
                  <a:lnTo>
                    <a:pt x="271" y="387"/>
                  </a:lnTo>
                  <a:lnTo>
                    <a:pt x="274" y="384"/>
                  </a:lnTo>
                  <a:lnTo>
                    <a:pt x="275" y="381"/>
                  </a:lnTo>
                  <a:lnTo>
                    <a:pt x="277" y="377"/>
                  </a:lnTo>
                  <a:lnTo>
                    <a:pt x="278" y="374"/>
                  </a:lnTo>
                  <a:lnTo>
                    <a:pt x="280" y="370"/>
                  </a:lnTo>
                  <a:lnTo>
                    <a:pt x="280" y="366"/>
                  </a:lnTo>
                  <a:lnTo>
                    <a:pt x="281" y="363"/>
                  </a:lnTo>
                  <a:lnTo>
                    <a:pt x="283" y="358"/>
                  </a:lnTo>
                  <a:lnTo>
                    <a:pt x="284" y="356"/>
                  </a:lnTo>
                  <a:lnTo>
                    <a:pt x="284" y="351"/>
                  </a:lnTo>
                  <a:lnTo>
                    <a:pt x="284" y="348"/>
                  </a:lnTo>
                  <a:lnTo>
                    <a:pt x="284" y="344"/>
                  </a:lnTo>
                  <a:lnTo>
                    <a:pt x="285" y="341"/>
                  </a:lnTo>
                  <a:lnTo>
                    <a:pt x="284" y="337"/>
                  </a:lnTo>
                  <a:lnTo>
                    <a:pt x="284" y="334"/>
                  </a:lnTo>
                  <a:lnTo>
                    <a:pt x="284" y="331"/>
                  </a:lnTo>
                  <a:lnTo>
                    <a:pt x="284" y="3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10119065" y="3459148"/>
              <a:ext cx="563178" cy="463551"/>
            </a:xfrm>
            <a:custGeom>
              <a:avLst/>
              <a:gdLst>
                <a:gd name="T0" fmla="*/ 10 w 942"/>
                <a:gd name="T1" fmla="*/ 24 h 833"/>
                <a:gd name="T2" fmla="*/ 17 w 942"/>
                <a:gd name="T3" fmla="*/ 16 h 833"/>
                <a:gd name="T4" fmla="*/ 24 w 942"/>
                <a:gd name="T5" fmla="*/ 10 h 833"/>
                <a:gd name="T6" fmla="*/ 33 w 942"/>
                <a:gd name="T7" fmla="*/ 5 h 833"/>
                <a:gd name="T8" fmla="*/ 41 w 942"/>
                <a:gd name="T9" fmla="*/ 2 h 833"/>
                <a:gd name="T10" fmla="*/ 49 w 942"/>
                <a:gd name="T11" fmla="*/ 0 h 833"/>
                <a:gd name="T12" fmla="*/ 56 w 942"/>
                <a:gd name="T13" fmla="*/ 0 h 833"/>
                <a:gd name="T14" fmla="*/ 63 w 942"/>
                <a:gd name="T15" fmla="*/ 0 h 833"/>
                <a:gd name="T16" fmla="*/ 68 w 942"/>
                <a:gd name="T17" fmla="*/ 1 h 833"/>
                <a:gd name="T18" fmla="*/ 73 w 942"/>
                <a:gd name="T19" fmla="*/ 2 h 833"/>
                <a:gd name="T20" fmla="*/ 77 w 942"/>
                <a:gd name="T21" fmla="*/ 4 h 833"/>
                <a:gd name="T22" fmla="*/ 81 w 942"/>
                <a:gd name="T23" fmla="*/ 6 h 833"/>
                <a:gd name="T24" fmla="*/ 83 w 942"/>
                <a:gd name="T25" fmla="*/ 10 h 833"/>
                <a:gd name="T26" fmla="*/ 87 w 942"/>
                <a:gd name="T27" fmla="*/ 13 h 833"/>
                <a:gd name="T28" fmla="*/ 91 w 942"/>
                <a:gd name="T29" fmla="*/ 12 h 833"/>
                <a:gd name="T30" fmla="*/ 94 w 942"/>
                <a:gd name="T31" fmla="*/ 11 h 833"/>
                <a:gd name="T32" fmla="*/ 99 w 942"/>
                <a:gd name="T33" fmla="*/ 11 h 833"/>
                <a:gd name="T34" fmla="*/ 103 w 942"/>
                <a:gd name="T35" fmla="*/ 14 h 833"/>
                <a:gd name="T36" fmla="*/ 105 w 942"/>
                <a:gd name="T37" fmla="*/ 19 h 833"/>
                <a:gd name="T38" fmla="*/ 104 w 942"/>
                <a:gd name="T39" fmla="*/ 22 h 833"/>
                <a:gd name="T40" fmla="*/ 104 w 942"/>
                <a:gd name="T41" fmla="*/ 26 h 833"/>
                <a:gd name="T42" fmla="*/ 102 w 942"/>
                <a:gd name="T43" fmla="*/ 30 h 833"/>
                <a:gd name="T44" fmla="*/ 98 w 942"/>
                <a:gd name="T45" fmla="*/ 34 h 833"/>
                <a:gd name="T46" fmla="*/ 92 w 942"/>
                <a:gd name="T47" fmla="*/ 36 h 833"/>
                <a:gd name="T48" fmla="*/ 87 w 942"/>
                <a:gd name="T49" fmla="*/ 34 h 833"/>
                <a:gd name="T50" fmla="*/ 87 w 942"/>
                <a:gd name="T51" fmla="*/ 30 h 833"/>
                <a:gd name="T52" fmla="*/ 85 w 942"/>
                <a:gd name="T53" fmla="*/ 26 h 833"/>
                <a:gd name="T54" fmla="*/ 81 w 942"/>
                <a:gd name="T55" fmla="*/ 25 h 833"/>
                <a:gd name="T56" fmla="*/ 76 w 942"/>
                <a:gd name="T57" fmla="*/ 27 h 833"/>
                <a:gd name="T58" fmla="*/ 72 w 942"/>
                <a:gd name="T59" fmla="*/ 27 h 833"/>
                <a:gd name="T60" fmla="*/ 68 w 942"/>
                <a:gd name="T61" fmla="*/ 25 h 833"/>
                <a:gd name="T62" fmla="*/ 63 w 942"/>
                <a:gd name="T63" fmla="*/ 24 h 833"/>
                <a:gd name="T64" fmla="*/ 56 w 942"/>
                <a:gd name="T65" fmla="*/ 23 h 833"/>
                <a:gd name="T66" fmla="*/ 49 w 942"/>
                <a:gd name="T67" fmla="*/ 24 h 833"/>
                <a:gd name="T68" fmla="*/ 40 w 942"/>
                <a:gd name="T69" fmla="*/ 27 h 833"/>
                <a:gd name="T70" fmla="*/ 34 w 942"/>
                <a:gd name="T71" fmla="*/ 32 h 833"/>
                <a:gd name="T72" fmla="*/ 30 w 942"/>
                <a:gd name="T73" fmla="*/ 37 h 833"/>
                <a:gd name="T74" fmla="*/ 27 w 942"/>
                <a:gd name="T75" fmla="*/ 43 h 833"/>
                <a:gd name="T76" fmla="*/ 26 w 942"/>
                <a:gd name="T77" fmla="*/ 49 h 833"/>
                <a:gd name="T78" fmla="*/ 26 w 942"/>
                <a:gd name="T79" fmla="*/ 55 h 833"/>
                <a:gd name="T80" fmla="*/ 26 w 942"/>
                <a:gd name="T81" fmla="*/ 60 h 833"/>
                <a:gd name="T82" fmla="*/ 26 w 942"/>
                <a:gd name="T83" fmla="*/ 65 h 833"/>
                <a:gd name="T84" fmla="*/ 27 w 942"/>
                <a:gd name="T85" fmla="*/ 69 h 833"/>
                <a:gd name="T86" fmla="*/ 29 w 942"/>
                <a:gd name="T87" fmla="*/ 72 h 833"/>
                <a:gd name="T88" fmla="*/ 31 w 942"/>
                <a:gd name="T89" fmla="*/ 77 h 833"/>
                <a:gd name="T90" fmla="*/ 27 w 942"/>
                <a:gd name="T91" fmla="*/ 80 h 833"/>
                <a:gd name="T92" fmla="*/ 24 w 942"/>
                <a:gd name="T93" fmla="*/ 80 h 833"/>
                <a:gd name="T94" fmla="*/ 19 w 942"/>
                <a:gd name="T95" fmla="*/ 82 h 833"/>
                <a:gd name="T96" fmla="*/ 15 w 942"/>
                <a:gd name="T97" fmla="*/ 85 h 833"/>
                <a:gd name="T98" fmla="*/ 11 w 942"/>
                <a:gd name="T99" fmla="*/ 89 h 833"/>
                <a:gd name="T100" fmla="*/ 10 w 942"/>
                <a:gd name="T101" fmla="*/ 92 h 833"/>
                <a:gd name="T102" fmla="*/ 6 w 942"/>
                <a:gd name="T103" fmla="*/ 91 h 833"/>
                <a:gd name="T104" fmla="*/ 4 w 942"/>
                <a:gd name="T105" fmla="*/ 87 h 833"/>
                <a:gd name="T106" fmla="*/ 2 w 942"/>
                <a:gd name="T107" fmla="*/ 78 h 833"/>
                <a:gd name="T108" fmla="*/ 0 w 942"/>
                <a:gd name="T109" fmla="*/ 68 h 833"/>
                <a:gd name="T110" fmla="*/ 0 w 942"/>
                <a:gd name="T111" fmla="*/ 56 h 833"/>
                <a:gd name="T112" fmla="*/ 1 w 942"/>
                <a:gd name="T113" fmla="*/ 44 h 833"/>
                <a:gd name="T114" fmla="*/ 5 w 942"/>
                <a:gd name="T115" fmla="*/ 34 h 83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42" h="833">
                  <a:moveTo>
                    <a:pt x="44" y="304"/>
                  </a:moveTo>
                  <a:lnTo>
                    <a:pt x="47" y="294"/>
                  </a:lnTo>
                  <a:lnTo>
                    <a:pt x="53" y="284"/>
                  </a:lnTo>
                  <a:lnTo>
                    <a:pt x="57" y="274"/>
                  </a:lnTo>
                  <a:lnTo>
                    <a:pt x="61" y="265"/>
                  </a:lnTo>
                  <a:lnTo>
                    <a:pt x="67" y="255"/>
                  </a:lnTo>
                  <a:lnTo>
                    <a:pt x="72" y="246"/>
                  </a:lnTo>
                  <a:lnTo>
                    <a:pt x="77" y="238"/>
                  </a:lnTo>
                  <a:lnTo>
                    <a:pt x="84" y="229"/>
                  </a:lnTo>
                  <a:lnTo>
                    <a:pt x="88" y="220"/>
                  </a:lnTo>
                  <a:lnTo>
                    <a:pt x="94" y="212"/>
                  </a:lnTo>
                  <a:lnTo>
                    <a:pt x="99" y="202"/>
                  </a:lnTo>
                  <a:lnTo>
                    <a:pt x="107" y="195"/>
                  </a:lnTo>
                  <a:lnTo>
                    <a:pt x="112" y="188"/>
                  </a:lnTo>
                  <a:lnTo>
                    <a:pt x="118" y="181"/>
                  </a:lnTo>
                  <a:lnTo>
                    <a:pt x="125" y="172"/>
                  </a:lnTo>
                  <a:lnTo>
                    <a:pt x="131" y="165"/>
                  </a:lnTo>
                  <a:lnTo>
                    <a:pt x="136" y="158"/>
                  </a:lnTo>
                  <a:lnTo>
                    <a:pt x="144" y="152"/>
                  </a:lnTo>
                  <a:lnTo>
                    <a:pt x="149" y="145"/>
                  </a:lnTo>
                  <a:lnTo>
                    <a:pt x="158" y="138"/>
                  </a:lnTo>
                  <a:lnTo>
                    <a:pt x="162" y="132"/>
                  </a:lnTo>
                  <a:lnTo>
                    <a:pt x="171" y="127"/>
                  </a:lnTo>
                  <a:lnTo>
                    <a:pt x="178" y="119"/>
                  </a:lnTo>
                  <a:lnTo>
                    <a:pt x="185" y="114"/>
                  </a:lnTo>
                  <a:lnTo>
                    <a:pt x="192" y="108"/>
                  </a:lnTo>
                  <a:lnTo>
                    <a:pt x="198" y="104"/>
                  </a:lnTo>
                  <a:lnTo>
                    <a:pt x="206" y="98"/>
                  </a:lnTo>
                  <a:lnTo>
                    <a:pt x="212" y="92"/>
                  </a:lnTo>
                  <a:lnTo>
                    <a:pt x="220" y="87"/>
                  </a:lnTo>
                  <a:lnTo>
                    <a:pt x="226" y="82"/>
                  </a:lnTo>
                  <a:lnTo>
                    <a:pt x="234" y="78"/>
                  </a:lnTo>
                  <a:lnTo>
                    <a:pt x="242" y="74"/>
                  </a:lnTo>
                  <a:lnTo>
                    <a:pt x="249" y="70"/>
                  </a:lnTo>
                  <a:lnTo>
                    <a:pt x="256" y="65"/>
                  </a:lnTo>
                  <a:lnTo>
                    <a:pt x="264" y="61"/>
                  </a:lnTo>
                  <a:lnTo>
                    <a:pt x="271" y="57"/>
                  </a:lnTo>
                  <a:lnTo>
                    <a:pt x="278" y="53"/>
                  </a:lnTo>
                  <a:lnTo>
                    <a:pt x="287" y="50"/>
                  </a:lnTo>
                  <a:lnTo>
                    <a:pt x="294" y="47"/>
                  </a:lnTo>
                  <a:lnTo>
                    <a:pt x="301" y="44"/>
                  </a:lnTo>
                  <a:lnTo>
                    <a:pt x="310" y="40"/>
                  </a:lnTo>
                  <a:lnTo>
                    <a:pt x="317" y="37"/>
                  </a:lnTo>
                  <a:lnTo>
                    <a:pt x="324" y="34"/>
                  </a:lnTo>
                  <a:lnTo>
                    <a:pt x="332" y="31"/>
                  </a:lnTo>
                  <a:lnTo>
                    <a:pt x="340" y="28"/>
                  </a:lnTo>
                  <a:lnTo>
                    <a:pt x="348" y="27"/>
                  </a:lnTo>
                  <a:lnTo>
                    <a:pt x="355" y="24"/>
                  </a:lnTo>
                  <a:lnTo>
                    <a:pt x="362" y="21"/>
                  </a:lnTo>
                  <a:lnTo>
                    <a:pt x="371" y="20"/>
                  </a:lnTo>
                  <a:lnTo>
                    <a:pt x="378" y="17"/>
                  </a:lnTo>
                  <a:lnTo>
                    <a:pt x="385" y="16"/>
                  </a:lnTo>
                  <a:lnTo>
                    <a:pt x="394" y="14"/>
                  </a:lnTo>
                  <a:lnTo>
                    <a:pt x="401" y="11"/>
                  </a:lnTo>
                  <a:lnTo>
                    <a:pt x="408" y="10"/>
                  </a:lnTo>
                  <a:lnTo>
                    <a:pt x="415" y="9"/>
                  </a:lnTo>
                  <a:lnTo>
                    <a:pt x="423" y="9"/>
                  </a:lnTo>
                  <a:lnTo>
                    <a:pt x="429" y="6"/>
                  </a:lnTo>
                  <a:lnTo>
                    <a:pt x="438" y="6"/>
                  </a:lnTo>
                  <a:lnTo>
                    <a:pt x="445" y="4"/>
                  </a:lnTo>
                  <a:lnTo>
                    <a:pt x="452" y="4"/>
                  </a:lnTo>
                  <a:lnTo>
                    <a:pt x="459" y="3"/>
                  </a:lnTo>
                  <a:lnTo>
                    <a:pt x="466" y="3"/>
                  </a:lnTo>
                  <a:lnTo>
                    <a:pt x="473" y="1"/>
                  </a:lnTo>
                  <a:lnTo>
                    <a:pt x="482" y="1"/>
                  </a:lnTo>
                  <a:lnTo>
                    <a:pt x="487" y="1"/>
                  </a:lnTo>
                  <a:lnTo>
                    <a:pt x="492" y="0"/>
                  </a:lnTo>
                  <a:lnTo>
                    <a:pt x="497" y="0"/>
                  </a:lnTo>
                  <a:lnTo>
                    <a:pt x="503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19" y="0"/>
                  </a:lnTo>
                  <a:lnTo>
                    <a:pt x="526" y="0"/>
                  </a:lnTo>
                  <a:lnTo>
                    <a:pt x="531" y="0"/>
                  </a:lnTo>
                  <a:lnTo>
                    <a:pt x="536" y="0"/>
                  </a:lnTo>
                  <a:lnTo>
                    <a:pt x="541" y="1"/>
                  </a:lnTo>
                  <a:lnTo>
                    <a:pt x="547" y="1"/>
                  </a:lnTo>
                  <a:lnTo>
                    <a:pt x="551" y="1"/>
                  </a:lnTo>
                  <a:lnTo>
                    <a:pt x="557" y="3"/>
                  </a:lnTo>
                  <a:lnTo>
                    <a:pt x="563" y="3"/>
                  </a:lnTo>
                  <a:lnTo>
                    <a:pt x="568" y="4"/>
                  </a:lnTo>
                  <a:lnTo>
                    <a:pt x="573" y="4"/>
                  </a:lnTo>
                  <a:lnTo>
                    <a:pt x="578" y="6"/>
                  </a:lnTo>
                  <a:lnTo>
                    <a:pt x="583" y="6"/>
                  </a:lnTo>
                  <a:lnTo>
                    <a:pt x="588" y="6"/>
                  </a:lnTo>
                  <a:lnTo>
                    <a:pt x="594" y="7"/>
                  </a:lnTo>
                  <a:lnTo>
                    <a:pt x="598" y="9"/>
                  </a:lnTo>
                  <a:lnTo>
                    <a:pt x="604" y="9"/>
                  </a:lnTo>
                  <a:lnTo>
                    <a:pt x="608" y="9"/>
                  </a:lnTo>
                  <a:lnTo>
                    <a:pt x="614" y="10"/>
                  </a:lnTo>
                  <a:lnTo>
                    <a:pt x="618" y="11"/>
                  </a:lnTo>
                  <a:lnTo>
                    <a:pt x="622" y="11"/>
                  </a:lnTo>
                  <a:lnTo>
                    <a:pt x="628" y="14"/>
                  </a:lnTo>
                  <a:lnTo>
                    <a:pt x="632" y="16"/>
                  </a:lnTo>
                  <a:lnTo>
                    <a:pt x="637" y="16"/>
                  </a:lnTo>
                  <a:lnTo>
                    <a:pt x="642" y="17"/>
                  </a:lnTo>
                  <a:lnTo>
                    <a:pt x="647" y="18"/>
                  </a:lnTo>
                  <a:lnTo>
                    <a:pt x="651" y="20"/>
                  </a:lnTo>
                  <a:lnTo>
                    <a:pt x="654" y="21"/>
                  </a:lnTo>
                  <a:lnTo>
                    <a:pt x="658" y="21"/>
                  </a:lnTo>
                  <a:lnTo>
                    <a:pt x="662" y="23"/>
                  </a:lnTo>
                  <a:lnTo>
                    <a:pt x="666" y="24"/>
                  </a:lnTo>
                  <a:lnTo>
                    <a:pt x="671" y="24"/>
                  </a:lnTo>
                  <a:lnTo>
                    <a:pt x="675" y="27"/>
                  </a:lnTo>
                  <a:lnTo>
                    <a:pt x="678" y="28"/>
                  </a:lnTo>
                  <a:lnTo>
                    <a:pt x="681" y="30"/>
                  </a:lnTo>
                  <a:lnTo>
                    <a:pt x="685" y="30"/>
                  </a:lnTo>
                  <a:lnTo>
                    <a:pt x="688" y="31"/>
                  </a:lnTo>
                  <a:lnTo>
                    <a:pt x="691" y="33"/>
                  </a:lnTo>
                  <a:lnTo>
                    <a:pt x="695" y="34"/>
                  </a:lnTo>
                  <a:lnTo>
                    <a:pt x="698" y="36"/>
                  </a:lnTo>
                  <a:lnTo>
                    <a:pt x="701" y="37"/>
                  </a:lnTo>
                  <a:lnTo>
                    <a:pt x="703" y="38"/>
                  </a:lnTo>
                  <a:lnTo>
                    <a:pt x="709" y="40"/>
                  </a:lnTo>
                  <a:lnTo>
                    <a:pt x="715" y="44"/>
                  </a:lnTo>
                  <a:lnTo>
                    <a:pt x="718" y="47"/>
                  </a:lnTo>
                  <a:lnTo>
                    <a:pt x="722" y="50"/>
                  </a:lnTo>
                  <a:lnTo>
                    <a:pt x="725" y="51"/>
                  </a:lnTo>
                  <a:lnTo>
                    <a:pt x="729" y="54"/>
                  </a:lnTo>
                  <a:lnTo>
                    <a:pt x="730" y="57"/>
                  </a:lnTo>
                  <a:lnTo>
                    <a:pt x="732" y="58"/>
                  </a:lnTo>
                  <a:lnTo>
                    <a:pt x="732" y="61"/>
                  </a:lnTo>
                  <a:lnTo>
                    <a:pt x="733" y="64"/>
                  </a:lnTo>
                  <a:lnTo>
                    <a:pt x="735" y="67"/>
                  </a:lnTo>
                  <a:lnTo>
                    <a:pt x="736" y="71"/>
                  </a:lnTo>
                  <a:lnTo>
                    <a:pt x="737" y="74"/>
                  </a:lnTo>
                  <a:lnTo>
                    <a:pt x="739" y="78"/>
                  </a:lnTo>
                  <a:lnTo>
                    <a:pt x="740" y="81"/>
                  </a:lnTo>
                  <a:lnTo>
                    <a:pt x="745" y="87"/>
                  </a:lnTo>
                  <a:lnTo>
                    <a:pt x="746" y="90"/>
                  </a:lnTo>
                  <a:lnTo>
                    <a:pt x="750" y="95"/>
                  </a:lnTo>
                  <a:lnTo>
                    <a:pt x="753" y="100"/>
                  </a:lnTo>
                  <a:lnTo>
                    <a:pt x="759" y="104"/>
                  </a:lnTo>
                  <a:lnTo>
                    <a:pt x="762" y="107"/>
                  </a:lnTo>
                  <a:lnTo>
                    <a:pt x="767" y="111"/>
                  </a:lnTo>
                  <a:lnTo>
                    <a:pt x="769" y="112"/>
                  </a:lnTo>
                  <a:lnTo>
                    <a:pt x="772" y="114"/>
                  </a:lnTo>
                  <a:lnTo>
                    <a:pt x="777" y="115"/>
                  </a:lnTo>
                  <a:lnTo>
                    <a:pt x="779" y="117"/>
                  </a:lnTo>
                  <a:lnTo>
                    <a:pt x="784" y="118"/>
                  </a:lnTo>
                  <a:lnTo>
                    <a:pt x="790" y="118"/>
                  </a:lnTo>
                  <a:lnTo>
                    <a:pt x="793" y="118"/>
                  </a:lnTo>
                  <a:lnTo>
                    <a:pt x="796" y="118"/>
                  </a:lnTo>
                  <a:lnTo>
                    <a:pt x="799" y="118"/>
                  </a:lnTo>
                  <a:lnTo>
                    <a:pt x="803" y="117"/>
                  </a:lnTo>
                  <a:lnTo>
                    <a:pt x="806" y="115"/>
                  </a:lnTo>
                  <a:lnTo>
                    <a:pt x="808" y="114"/>
                  </a:lnTo>
                  <a:lnTo>
                    <a:pt x="813" y="114"/>
                  </a:lnTo>
                  <a:lnTo>
                    <a:pt x="816" y="112"/>
                  </a:lnTo>
                  <a:lnTo>
                    <a:pt x="818" y="111"/>
                  </a:lnTo>
                  <a:lnTo>
                    <a:pt x="821" y="110"/>
                  </a:lnTo>
                  <a:lnTo>
                    <a:pt x="824" y="108"/>
                  </a:lnTo>
                  <a:lnTo>
                    <a:pt x="828" y="107"/>
                  </a:lnTo>
                  <a:lnTo>
                    <a:pt x="831" y="105"/>
                  </a:lnTo>
                  <a:lnTo>
                    <a:pt x="834" y="104"/>
                  </a:lnTo>
                  <a:lnTo>
                    <a:pt x="838" y="102"/>
                  </a:lnTo>
                  <a:lnTo>
                    <a:pt x="841" y="100"/>
                  </a:lnTo>
                  <a:lnTo>
                    <a:pt x="845" y="100"/>
                  </a:lnTo>
                  <a:lnTo>
                    <a:pt x="848" y="98"/>
                  </a:lnTo>
                  <a:lnTo>
                    <a:pt x="850" y="97"/>
                  </a:lnTo>
                  <a:lnTo>
                    <a:pt x="854" y="97"/>
                  </a:lnTo>
                  <a:lnTo>
                    <a:pt x="855" y="94"/>
                  </a:lnTo>
                  <a:lnTo>
                    <a:pt x="861" y="92"/>
                  </a:lnTo>
                  <a:lnTo>
                    <a:pt x="862" y="92"/>
                  </a:lnTo>
                  <a:lnTo>
                    <a:pt x="865" y="92"/>
                  </a:lnTo>
                  <a:lnTo>
                    <a:pt x="871" y="92"/>
                  </a:lnTo>
                  <a:lnTo>
                    <a:pt x="875" y="92"/>
                  </a:lnTo>
                  <a:lnTo>
                    <a:pt x="880" y="95"/>
                  </a:lnTo>
                  <a:lnTo>
                    <a:pt x="887" y="97"/>
                  </a:lnTo>
                  <a:lnTo>
                    <a:pt x="892" y="98"/>
                  </a:lnTo>
                  <a:lnTo>
                    <a:pt x="897" y="101"/>
                  </a:lnTo>
                  <a:lnTo>
                    <a:pt x="901" y="102"/>
                  </a:lnTo>
                  <a:lnTo>
                    <a:pt x="905" y="105"/>
                  </a:lnTo>
                  <a:lnTo>
                    <a:pt x="909" y="108"/>
                  </a:lnTo>
                  <a:lnTo>
                    <a:pt x="914" y="111"/>
                  </a:lnTo>
                  <a:lnTo>
                    <a:pt x="916" y="114"/>
                  </a:lnTo>
                  <a:lnTo>
                    <a:pt x="921" y="117"/>
                  </a:lnTo>
                  <a:lnTo>
                    <a:pt x="924" y="119"/>
                  </a:lnTo>
                  <a:lnTo>
                    <a:pt x="926" y="124"/>
                  </a:lnTo>
                  <a:lnTo>
                    <a:pt x="928" y="128"/>
                  </a:lnTo>
                  <a:lnTo>
                    <a:pt x="931" y="131"/>
                  </a:lnTo>
                  <a:lnTo>
                    <a:pt x="932" y="135"/>
                  </a:lnTo>
                  <a:lnTo>
                    <a:pt x="935" y="139"/>
                  </a:lnTo>
                  <a:lnTo>
                    <a:pt x="936" y="144"/>
                  </a:lnTo>
                  <a:lnTo>
                    <a:pt x="939" y="148"/>
                  </a:lnTo>
                  <a:lnTo>
                    <a:pt x="939" y="154"/>
                  </a:lnTo>
                  <a:lnTo>
                    <a:pt x="939" y="158"/>
                  </a:lnTo>
                  <a:lnTo>
                    <a:pt x="941" y="164"/>
                  </a:lnTo>
                  <a:lnTo>
                    <a:pt x="941" y="168"/>
                  </a:lnTo>
                  <a:lnTo>
                    <a:pt x="941" y="171"/>
                  </a:lnTo>
                  <a:lnTo>
                    <a:pt x="941" y="174"/>
                  </a:lnTo>
                  <a:lnTo>
                    <a:pt x="941" y="176"/>
                  </a:lnTo>
                  <a:lnTo>
                    <a:pt x="942" y="181"/>
                  </a:lnTo>
                  <a:lnTo>
                    <a:pt x="941" y="183"/>
                  </a:lnTo>
                  <a:lnTo>
                    <a:pt x="941" y="186"/>
                  </a:lnTo>
                  <a:lnTo>
                    <a:pt x="941" y="189"/>
                  </a:lnTo>
                  <a:lnTo>
                    <a:pt x="941" y="192"/>
                  </a:lnTo>
                  <a:lnTo>
                    <a:pt x="939" y="195"/>
                  </a:lnTo>
                  <a:lnTo>
                    <a:pt x="939" y="198"/>
                  </a:lnTo>
                  <a:lnTo>
                    <a:pt x="939" y="201"/>
                  </a:lnTo>
                  <a:lnTo>
                    <a:pt x="939" y="205"/>
                  </a:lnTo>
                  <a:lnTo>
                    <a:pt x="936" y="208"/>
                  </a:lnTo>
                  <a:lnTo>
                    <a:pt x="936" y="210"/>
                  </a:lnTo>
                  <a:lnTo>
                    <a:pt x="936" y="215"/>
                  </a:lnTo>
                  <a:lnTo>
                    <a:pt x="935" y="218"/>
                  </a:lnTo>
                  <a:lnTo>
                    <a:pt x="934" y="220"/>
                  </a:lnTo>
                  <a:lnTo>
                    <a:pt x="934" y="225"/>
                  </a:lnTo>
                  <a:lnTo>
                    <a:pt x="934" y="228"/>
                  </a:lnTo>
                  <a:lnTo>
                    <a:pt x="934" y="233"/>
                  </a:lnTo>
                  <a:lnTo>
                    <a:pt x="932" y="235"/>
                  </a:lnTo>
                  <a:lnTo>
                    <a:pt x="931" y="238"/>
                  </a:lnTo>
                  <a:lnTo>
                    <a:pt x="931" y="240"/>
                  </a:lnTo>
                  <a:lnTo>
                    <a:pt x="929" y="243"/>
                  </a:lnTo>
                  <a:lnTo>
                    <a:pt x="928" y="246"/>
                  </a:lnTo>
                  <a:lnTo>
                    <a:pt x="926" y="249"/>
                  </a:lnTo>
                  <a:lnTo>
                    <a:pt x="926" y="252"/>
                  </a:lnTo>
                  <a:lnTo>
                    <a:pt x="925" y="255"/>
                  </a:lnTo>
                  <a:lnTo>
                    <a:pt x="924" y="259"/>
                  </a:lnTo>
                  <a:lnTo>
                    <a:pt x="921" y="265"/>
                  </a:lnTo>
                  <a:lnTo>
                    <a:pt x="918" y="270"/>
                  </a:lnTo>
                  <a:lnTo>
                    <a:pt x="915" y="274"/>
                  </a:lnTo>
                  <a:lnTo>
                    <a:pt x="911" y="279"/>
                  </a:lnTo>
                  <a:lnTo>
                    <a:pt x="908" y="283"/>
                  </a:lnTo>
                  <a:lnTo>
                    <a:pt x="904" y="289"/>
                  </a:lnTo>
                  <a:lnTo>
                    <a:pt x="901" y="292"/>
                  </a:lnTo>
                  <a:lnTo>
                    <a:pt x="897" y="296"/>
                  </a:lnTo>
                  <a:lnTo>
                    <a:pt x="892" y="299"/>
                  </a:lnTo>
                  <a:lnTo>
                    <a:pt x="889" y="302"/>
                  </a:lnTo>
                  <a:lnTo>
                    <a:pt x="885" y="306"/>
                  </a:lnTo>
                  <a:lnTo>
                    <a:pt x="880" y="309"/>
                  </a:lnTo>
                  <a:lnTo>
                    <a:pt x="877" y="310"/>
                  </a:lnTo>
                  <a:lnTo>
                    <a:pt x="871" y="313"/>
                  </a:lnTo>
                  <a:lnTo>
                    <a:pt x="867" y="316"/>
                  </a:lnTo>
                  <a:lnTo>
                    <a:pt x="862" y="317"/>
                  </a:lnTo>
                  <a:lnTo>
                    <a:pt x="858" y="319"/>
                  </a:lnTo>
                  <a:lnTo>
                    <a:pt x="853" y="320"/>
                  </a:lnTo>
                  <a:lnTo>
                    <a:pt x="848" y="321"/>
                  </a:lnTo>
                  <a:lnTo>
                    <a:pt x="843" y="321"/>
                  </a:lnTo>
                  <a:lnTo>
                    <a:pt x="837" y="323"/>
                  </a:lnTo>
                  <a:lnTo>
                    <a:pt x="831" y="323"/>
                  </a:lnTo>
                  <a:lnTo>
                    <a:pt x="827" y="323"/>
                  </a:lnTo>
                  <a:lnTo>
                    <a:pt x="821" y="321"/>
                  </a:lnTo>
                  <a:lnTo>
                    <a:pt x="816" y="320"/>
                  </a:lnTo>
                  <a:lnTo>
                    <a:pt x="811" y="320"/>
                  </a:lnTo>
                  <a:lnTo>
                    <a:pt x="807" y="319"/>
                  </a:lnTo>
                  <a:lnTo>
                    <a:pt x="803" y="317"/>
                  </a:lnTo>
                  <a:lnTo>
                    <a:pt x="799" y="313"/>
                  </a:lnTo>
                  <a:lnTo>
                    <a:pt x="794" y="311"/>
                  </a:lnTo>
                  <a:lnTo>
                    <a:pt x="791" y="310"/>
                  </a:lnTo>
                  <a:lnTo>
                    <a:pt x="787" y="304"/>
                  </a:lnTo>
                  <a:lnTo>
                    <a:pt x="784" y="300"/>
                  </a:lnTo>
                  <a:lnTo>
                    <a:pt x="783" y="296"/>
                  </a:lnTo>
                  <a:lnTo>
                    <a:pt x="781" y="293"/>
                  </a:lnTo>
                  <a:lnTo>
                    <a:pt x="780" y="290"/>
                  </a:lnTo>
                  <a:lnTo>
                    <a:pt x="779" y="287"/>
                  </a:lnTo>
                  <a:lnTo>
                    <a:pt x="779" y="283"/>
                  </a:lnTo>
                  <a:lnTo>
                    <a:pt x="779" y="280"/>
                  </a:lnTo>
                  <a:lnTo>
                    <a:pt x="779" y="277"/>
                  </a:lnTo>
                  <a:lnTo>
                    <a:pt x="779" y="274"/>
                  </a:lnTo>
                  <a:lnTo>
                    <a:pt x="779" y="270"/>
                  </a:lnTo>
                  <a:lnTo>
                    <a:pt x="777" y="267"/>
                  </a:lnTo>
                  <a:lnTo>
                    <a:pt x="777" y="265"/>
                  </a:lnTo>
                  <a:lnTo>
                    <a:pt x="777" y="260"/>
                  </a:lnTo>
                  <a:lnTo>
                    <a:pt x="776" y="257"/>
                  </a:lnTo>
                  <a:lnTo>
                    <a:pt x="774" y="255"/>
                  </a:lnTo>
                  <a:lnTo>
                    <a:pt x="773" y="252"/>
                  </a:lnTo>
                  <a:lnTo>
                    <a:pt x="772" y="249"/>
                  </a:lnTo>
                  <a:lnTo>
                    <a:pt x="769" y="243"/>
                  </a:lnTo>
                  <a:lnTo>
                    <a:pt x="766" y="239"/>
                  </a:lnTo>
                  <a:lnTo>
                    <a:pt x="762" y="236"/>
                  </a:lnTo>
                  <a:lnTo>
                    <a:pt x="759" y="235"/>
                  </a:lnTo>
                  <a:lnTo>
                    <a:pt x="756" y="233"/>
                  </a:lnTo>
                  <a:lnTo>
                    <a:pt x="753" y="233"/>
                  </a:lnTo>
                  <a:lnTo>
                    <a:pt x="749" y="230"/>
                  </a:lnTo>
                  <a:lnTo>
                    <a:pt x="746" y="229"/>
                  </a:lnTo>
                  <a:lnTo>
                    <a:pt x="743" y="229"/>
                  </a:lnTo>
                  <a:lnTo>
                    <a:pt x="739" y="229"/>
                  </a:lnTo>
                  <a:lnTo>
                    <a:pt x="735" y="226"/>
                  </a:lnTo>
                  <a:lnTo>
                    <a:pt x="730" y="226"/>
                  </a:lnTo>
                  <a:lnTo>
                    <a:pt x="725" y="226"/>
                  </a:lnTo>
                  <a:lnTo>
                    <a:pt x="722" y="228"/>
                  </a:lnTo>
                  <a:lnTo>
                    <a:pt x="716" y="229"/>
                  </a:lnTo>
                  <a:lnTo>
                    <a:pt x="713" y="229"/>
                  </a:lnTo>
                  <a:lnTo>
                    <a:pt x="709" y="232"/>
                  </a:lnTo>
                  <a:lnTo>
                    <a:pt x="705" y="233"/>
                  </a:lnTo>
                  <a:lnTo>
                    <a:pt x="701" y="235"/>
                  </a:lnTo>
                  <a:lnTo>
                    <a:pt x="696" y="238"/>
                  </a:lnTo>
                  <a:lnTo>
                    <a:pt x="691" y="239"/>
                  </a:lnTo>
                  <a:lnTo>
                    <a:pt x="685" y="242"/>
                  </a:lnTo>
                  <a:lnTo>
                    <a:pt x="683" y="243"/>
                  </a:lnTo>
                  <a:lnTo>
                    <a:pt x="681" y="245"/>
                  </a:lnTo>
                  <a:lnTo>
                    <a:pt x="678" y="246"/>
                  </a:lnTo>
                  <a:lnTo>
                    <a:pt x="675" y="247"/>
                  </a:lnTo>
                  <a:lnTo>
                    <a:pt x="672" y="246"/>
                  </a:lnTo>
                  <a:lnTo>
                    <a:pt x="669" y="246"/>
                  </a:lnTo>
                  <a:lnTo>
                    <a:pt x="666" y="246"/>
                  </a:lnTo>
                  <a:lnTo>
                    <a:pt x="662" y="245"/>
                  </a:lnTo>
                  <a:lnTo>
                    <a:pt x="656" y="243"/>
                  </a:lnTo>
                  <a:lnTo>
                    <a:pt x="651" y="242"/>
                  </a:lnTo>
                  <a:lnTo>
                    <a:pt x="649" y="240"/>
                  </a:lnTo>
                  <a:lnTo>
                    <a:pt x="647" y="239"/>
                  </a:lnTo>
                  <a:lnTo>
                    <a:pt x="644" y="238"/>
                  </a:lnTo>
                  <a:lnTo>
                    <a:pt x="641" y="236"/>
                  </a:lnTo>
                  <a:lnTo>
                    <a:pt x="637" y="236"/>
                  </a:lnTo>
                  <a:lnTo>
                    <a:pt x="632" y="233"/>
                  </a:lnTo>
                  <a:lnTo>
                    <a:pt x="628" y="233"/>
                  </a:lnTo>
                  <a:lnTo>
                    <a:pt x="625" y="230"/>
                  </a:lnTo>
                  <a:lnTo>
                    <a:pt x="621" y="229"/>
                  </a:lnTo>
                  <a:lnTo>
                    <a:pt x="617" y="228"/>
                  </a:lnTo>
                  <a:lnTo>
                    <a:pt x="614" y="226"/>
                  </a:lnTo>
                  <a:lnTo>
                    <a:pt x="610" y="225"/>
                  </a:lnTo>
                  <a:lnTo>
                    <a:pt x="604" y="223"/>
                  </a:lnTo>
                  <a:lnTo>
                    <a:pt x="600" y="220"/>
                  </a:lnTo>
                  <a:lnTo>
                    <a:pt x="597" y="220"/>
                  </a:lnTo>
                  <a:lnTo>
                    <a:pt x="591" y="218"/>
                  </a:lnTo>
                  <a:lnTo>
                    <a:pt x="585" y="218"/>
                  </a:lnTo>
                  <a:lnTo>
                    <a:pt x="581" y="216"/>
                  </a:lnTo>
                  <a:lnTo>
                    <a:pt x="575" y="215"/>
                  </a:lnTo>
                  <a:lnTo>
                    <a:pt x="571" y="213"/>
                  </a:lnTo>
                  <a:lnTo>
                    <a:pt x="566" y="212"/>
                  </a:lnTo>
                  <a:lnTo>
                    <a:pt x="560" y="210"/>
                  </a:lnTo>
                  <a:lnTo>
                    <a:pt x="554" y="210"/>
                  </a:lnTo>
                  <a:lnTo>
                    <a:pt x="550" y="210"/>
                  </a:lnTo>
                  <a:lnTo>
                    <a:pt x="543" y="208"/>
                  </a:lnTo>
                  <a:lnTo>
                    <a:pt x="537" y="208"/>
                  </a:lnTo>
                  <a:lnTo>
                    <a:pt x="531" y="208"/>
                  </a:lnTo>
                  <a:lnTo>
                    <a:pt x="526" y="208"/>
                  </a:lnTo>
                  <a:lnTo>
                    <a:pt x="519" y="206"/>
                  </a:lnTo>
                  <a:lnTo>
                    <a:pt x="513" y="206"/>
                  </a:lnTo>
                  <a:lnTo>
                    <a:pt x="507" y="206"/>
                  </a:lnTo>
                  <a:lnTo>
                    <a:pt x="500" y="206"/>
                  </a:lnTo>
                  <a:lnTo>
                    <a:pt x="494" y="206"/>
                  </a:lnTo>
                  <a:lnTo>
                    <a:pt x="487" y="206"/>
                  </a:lnTo>
                  <a:lnTo>
                    <a:pt x="482" y="208"/>
                  </a:lnTo>
                  <a:lnTo>
                    <a:pt x="475" y="209"/>
                  </a:lnTo>
                  <a:lnTo>
                    <a:pt x="467" y="209"/>
                  </a:lnTo>
                  <a:lnTo>
                    <a:pt x="460" y="210"/>
                  </a:lnTo>
                  <a:lnTo>
                    <a:pt x="453" y="212"/>
                  </a:lnTo>
                  <a:lnTo>
                    <a:pt x="446" y="212"/>
                  </a:lnTo>
                  <a:lnTo>
                    <a:pt x="439" y="215"/>
                  </a:lnTo>
                  <a:lnTo>
                    <a:pt x="432" y="216"/>
                  </a:lnTo>
                  <a:lnTo>
                    <a:pt x="425" y="218"/>
                  </a:lnTo>
                  <a:lnTo>
                    <a:pt x="418" y="220"/>
                  </a:lnTo>
                  <a:lnTo>
                    <a:pt x="411" y="223"/>
                  </a:lnTo>
                  <a:lnTo>
                    <a:pt x="404" y="226"/>
                  </a:lnTo>
                  <a:lnTo>
                    <a:pt x="395" y="229"/>
                  </a:lnTo>
                  <a:lnTo>
                    <a:pt x="388" y="233"/>
                  </a:lnTo>
                  <a:lnTo>
                    <a:pt x="379" y="236"/>
                  </a:lnTo>
                  <a:lnTo>
                    <a:pt x="372" y="242"/>
                  </a:lnTo>
                  <a:lnTo>
                    <a:pt x="364" y="245"/>
                  </a:lnTo>
                  <a:lnTo>
                    <a:pt x="357" y="249"/>
                  </a:lnTo>
                  <a:lnTo>
                    <a:pt x="351" y="252"/>
                  </a:lnTo>
                  <a:lnTo>
                    <a:pt x="344" y="257"/>
                  </a:lnTo>
                  <a:lnTo>
                    <a:pt x="340" y="260"/>
                  </a:lnTo>
                  <a:lnTo>
                    <a:pt x="332" y="265"/>
                  </a:lnTo>
                  <a:lnTo>
                    <a:pt x="327" y="269"/>
                  </a:lnTo>
                  <a:lnTo>
                    <a:pt x="323" y="273"/>
                  </a:lnTo>
                  <a:lnTo>
                    <a:pt x="318" y="277"/>
                  </a:lnTo>
                  <a:lnTo>
                    <a:pt x="314" y="282"/>
                  </a:lnTo>
                  <a:lnTo>
                    <a:pt x="308" y="286"/>
                  </a:lnTo>
                  <a:lnTo>
                    <a:pt x="304" y="292"/>
                  </a:lnTo>
                  <a:lnTo>
                    <a:pt x="300" y="296"/>
                  </a:lnTo>
                  <a:lnTo>
                    <a:pt x="296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84" y="314"/>
                  </a:lnTo>
                  <a:lnTo>
                    <a:pt x="280" y="320"/>
                  </a:lnTo>
                  <a:lnTo>
                    <a:pt x="277" y="324"/>
                  </a:lnTo>
                  <a:lnTo>
                    <a:pt x="273" y="330"/>
                  </a:lnTo>
                  <a:lnTo>
                    <a:pt x="270" y="334"/>
                  </a:lnTo>
                  <a:lnTo>
                    <a:pt x="269" y="338"/>
                  </a:lnTo>
                  <a:lnTo>
                    <a:pt x="264" y="346"/>
                  </a:lnTo>
                  <a:lnTo>
                    <a:pt x="263" y="350"/>
                  </a:lnTo>
                  <a:lnTo>
                    <a:pt x="260" y="356"/>
                  </a:lnTo>
                  <a:lnTo>
                    <a:pt x="259" y="361"/>
                  </a:lnTo>
                  <a:lnTo>
                    <a:pt x="254" y="366"/>
                  </a:lnTo>
                  <a:lnTo>
                    <a:pt x="253" y="373"/>
                  </a:lnTo>
                  <a:lnTo>
                    <a:pt x="250" y="377"/>
                  </a:lnTo>
                  <a:lnTo>
                    <a:pt x="249" y="383"/>
                  </a:lnTo>
                  <a:lnTo>
                    <a:pt x="247" y="387"/>
                  </a:lnTo>
                  <a:lnTo>
                    <a:pt x="246" y="393"/>
                  </a:lnTo>
                  <a:lnTo>
                    <a:pt x="243" y="398"/>
                  </a:lnTo>
                  <a:lnTo>
                    <a:pt x="243" y="404"/>
                  </a:lnTo>
                  <a:lnTo>
                    <a:pt x="242" y="408"/>
                  </a:lnTo>
                  <a:lnTo>
                    <a:pt x="240" y="414"/>
                  </a:lnTo>
                  <a:lnTo>
                    <a:pt x="239" y="420"/>
                  </a:lnTo>
                  <a:lnTo>
                    <a:pt x="239" y="425"/>
                  </a:lnTo>
                  <a:lnTo>
                    <a:pt x="237" y="431"/>
                  </a:lnTo>
                  <a:lnTo>
                    <a:pt x="236" y="437"/>
                  </a:lnTo>
                  <a:lnTo>
                    <a:pt x="236" y="441"/>
                  </a:lnTo>
                  <a:lnTo>
                    <a:pt x="234" y="447"/>
                  </a:lnTo>
                  <a:lnTo>
                    <a:pt x="233" y="454"/>
                  </a:lnTo>
                  <a:lnTo>
                    <a:pt x="233" y="458"/>
                  </a:lnTo>
                  <a:lnTo>
                    <a:pt x="233" y="464"/>
                  </a:lnTo>
                  <a:lnTo>
                    <a:pt x="233" y="469"/>
                  </a:lnTo>
                  <a:lnTo>
                    <a:pt x="232" y="474"/>
                  </a:lnTo>
                  <a:lnTo>
                    <a:pt x="232" y="479"/>
                  </a:lnTo>
                  <a:lnTo>
                    <a:pt x="232" y="485"/>
                  </a:lnTo>
                  <a:lnTo>
                    <a:pt x="232" y="491"/>
                  </a:lnTo>
                  <a:lnTo>
                    <a:pt x="230" y="495"/>
                  </a:lnTo>
                  <a:lnTo>
                    <a:pt x="230" y="499"/>
                  </a:lnTo>
                  <a:lnTo>
                    <a:pt x="230" y="505"/>
                  </a:lnTo>
                  <a:lnTo>
                    <a:pt x="230" y="511"/>
                  </a:lnTo>
                  <a:lnTo>
                    <a:pt x="230" y="515"/>
                  </a:lnTo>
                  <a:lnTo>
                    <a:pt x="230" y="519"/>
                  </a:lnTo>
                  <a:lnTo>
                    <a:pt x="230" y="525"/>
                  </a:lnTo>
                  <a:lnTo>
                    <a:pt x="232" y="529"/>
                  </a:lnTo>
                  <a:lnTo>
                    <a:pt x="232" y="535"/>
                  </a:lnTo>
                  <a:lnTo>
                    <a:pt x="232" y="539"/>
                  </a:lnTo>
                  <a:lnTo>
                    <a:pt x="232" y="543"/>
                  </a:lnTo>
                  <a:lnTo>
                    <a:pt x="232" y="548"/>
                  </a:lnTo>
                  <a:lnTo>
                    <a:pt x="232" y="552"/>
                  </a:lnTo>
                  <a:lnTo>
                    <a:pt x="233" y="556"/>
                  </a:lnTo>
                  <a:lnTo>
                    <a:pt x="233" y="560"/>
                  </a:lnTo>
                  <a:lnTo>
                    <a:pt x="233" y="566"/>
                  </a:lnTo>
                  <a:lnTo>
                    <a:pt x="233" y="569"/>
                  </a:lnTo>
                  <a:lnTo>
                    <a:pt x="233" y="573"/>
                  </a:lnTo>
                  <a:lnTo>
                    <a:pt x="233" y="576"/>
                  </a:lnTo>
                  <a:lnTo>
                    <a:pt x="234" y="580"/>
                  </a:lnTo>
                  <a:lnTo>
                    <a:pt x="234" y="585"/>
                  </a:lnTo>
                  <a:lnTo>
                    <a:pt x="236" y="589"/>
                  </a:lnTo>
                  <a:lnTo>
                    <a:pt x="236" y="592"/>
                  </a:lnTo>
                  <a:lnTo>
                    <a:pt x="237" y="596"/>
                  </a:lnTo>
                  <a:lnTo>
                    <a:pt x="239" y="599"/>
                  </a:lnTo>
                  <a:lnTo>
                    <a:pt x="239" y="603"/>
                  </a:lnTo>
                  <a:lnTo>
                    <a:pt x="239" y="606"/>
                  </a:lnTo>
                  <a:lnTo>
                    <a:pt x="240" y="610"/>
                  </a:lnTo>
                  <a:lnTo>
                    <a:pt x="242" y="613"/>
                  </a:lnTo>
                  <a:lnTo>
                    <a:pt x="242" y="616"/>
                  </a:lnTo>
                  <a:lnTo>
                    <a:pt x="243" y="620"/>
                  </a:lnTo>
                  <a:lnTo>
                    <a:pt x="244" y="623"/>
                  </a:lnTo>
                  <a:lnTo>
                    <a:pt x="246" y="626"/>
                  </a:lnTo>
                  <a:lnTo>
                    <a:pt x="246" y="629"/>
                  </a:lnTo>
                  <a:lnTo>
                    <a:pt x="247" y="631"/>
                  </a:lnTo>
                  <a:lnTo>
                    <a:pt x="249" y="634"/>
                  </a:lnTo>
                  <a:lnTo>
                    <a:pt x="250" y="637"/>
                  </a:lnTo>
                  <a:lnTo>
                    <a:pt x="251" y="640"/>
                  </a:lnTo>
                  <a:lnTo>
                    <a:pt x="253" y="643"/>
                  </a:lnTo>
                  <a:lnTo>
                    <a:pt x="254" y="646"/>
                  </a:lnTo>
                  <a:lnTo>
                    <a:pt x="257" y="651"/>
                  </a:lnTo>
                  <a:lnTo>
                    <a:pt x="259" y="656"/>
                  </a:lnTo>
                  <a:lnTo>
                    <a:pt x="261" y="660"/>
                  </a:lnTo>
                  <a:lnTo>
                    <a:pt x="264" y="666"/>
                  </a:lnTo>
                  <a:lnTo>
                    <a:pt x="267" y="670"/>
                  </a:lnTo>
                  <a:lnTo>
                    <a:pt x="269" y="674"/>
                  </a:lnTo>
                  <a:lnTo>
                    <a:pt x="270" y="678"/>
                  </a:lnTo>
                  <a:lnTo>
                    <a:pt x="273" y="681"/>
                  </a:lnTo>
                  <a:lnTo>
                    <a:pt x="273" y="684"/>
                  </a:lnTo>
                  <a:lnTo>
                    <a:pt x="276" y="688"/>
                  </a:lnTo>
                  <a:lnTo>
                    <a:pt x="276" y="691"/>
                  </a:lnTo>
                  <a:lnTo>
                    <a:pt x="277" y="694"/>
                  </a:lnTo>
                  <a:lnTo>
                    <a:pt x="277" y="700"/>
                  </a:lnTo>
                  <a:lnTo>
                    <a:pt x="277" y="704"/>
                  </a:lnTo>
                  <a:lnTo>
                    <a:pt x="276" y="707"/>
                  </a:lnTo>
                  <a:lnTo>
                    <a:pt x="271" y="711"/>
                  </a:lnTo>
                  <a:lnTo>
                    <a:pt x="266" y="713"/>
                  </a:lnTo>
                  <a:lnTo>
                    <a:pt x="261" y="714"/>
                  </a:lnTo>
                  <a:lnTo>
                    <a:pt x="257" y="714"/>
                  </a:lnTo>
                  <a:lnTo>
                    <a:pt x="251" y="715"/>
                  </a:lnTo>
                  <a:lnTo>
                    <a:pt x="247" y="715"/>
                  </a:lnTo>
                  <a:lnTo>
                    <a:pt x="242" y="715"/>
                  </a:lnTo>
                  <a:lnTo>
                    <a:pt x="239" y="715"/>
                  </a:lnTo>
                  <a:lnTo>
                    <a:pt x="237" y="715"/>
                  </a:lnTo>
                  <a:lnTo>
                    <a:pt x="233" y="715"/>
                  </a:lnTo>
                  <a:lnTo>
                    <a:pt x="232" y="717"/>
                  </a:lnTo>
                  <a:lnTo>
                    <a:pt x="227" y="717"/>
                  </a:lnTo>
                  <a:lnTo>
                    <a:pt x="223" y="718"/>
                  </a:lnTo>
                  <a:lnTo>
                    <a:pt x="220" y="718"/>
                  </a:lnTo>
                  <a:lnTo>
                    <a:pt x="216" y="720"/>
                  </a:lnTo>
                  <a:lnTo>
                    <a:pt x="212" y="721"/>
                  </a:lnTo>
                  <a:lnTo>
                    <a:pt x="207" y="722"/>
                  </a:lnTo>
                  <a:lnTo>
                    <a:pt x="203" y="725"/>
                  </a:lnTo>
                  <a:lnTo>
                    <a:pt x="199" y="727"/>
                  </a:lnTo>
                  <a:lnTo>
                    <a:pt x="193" y="728"/>
                  </a:lnTo>
                  <a:lnTo>
                    <a:pt x="188" y="731"/>
                  </a:lnTo>
                  <a:lnTo>
                    <a:pt x="185" y="734"/>
                  </a:lnTo>
                  <a:lnTo>
                    <a:pt x="182" y="734"/>
                  </a:lnTo>
                  <a:lnTo>
                    <a:pt x="179" y="735"/>
                  </a:lnTo>
                  <a:lnTo>
                    <a:pt x="176" y="738"/>
                  </a:lnTo>
                  <a:lnTo>
                    <a:pt x="172" y="740"/>
                  </a:lnTo>
                  <a:lnTo>
                    <a:pt x="169" y="741"/>
                  </a:lnTo>
                  <a:lnTo>
                    <a:pt x="165" y="742"/>
                  </a:lnTo>
                  <a:lnTo>
                    <a:pt x="162" y="745"/>
                  </a:lnTo>
                  <a:lnTo>
                    <a:pt x="159" y="747"/>
                  </a:lnTo>
                  <a:lnTo>
                    <a:pt x="155" y="750"/>
                  </a:lnTo>
                  <a:lnTo>
                    <a:pt x="152" y="752"/>
                  </a:lnTo>
                  <a:lnTo>
                    <a:pt x="149" y="757"/>
                  </a:lnTo>
                  <a:lnTo>
                    <a:pt x="144" y="758"/>
                  </a:lnTo>
                  <a:lnTo>
                    <a:pt x="139" y="761"/>
                  </a:lnTo>
                  <a:lnTo>
                    <a:pt x="136" y="762"/>
                  </a:lnTo>
                  <a:lnTo>
                    <a:pt x="134" y="765"/>
                  </a:lnTo>
                  <a:lnTo>
                    <a:pt x="131" y="768"/>
                  </a:lnTo>
                  <a:lnTo>
                    <a:pt x="126" y="771"/>
                  </a:lnTo>
                  <a:lnTo>
                    <a:pt x="125" y="772"/>
                  </a:lnTo>
                  <a:lnTo>
                    <a:pt x="122" y="775"/>
                  </a:lnTo>
                  <a:lnTo>
                    <a:pt x="117" y="779"/>
                  </a:lnTo>
                  <a:lnTo>
                    <a:pt x="114" y="784"/>
                  </a:lnTo>
                  <a:lnTo>
                    <a:pt x="108" y="788"/>
                  </a:lnTo>
                  <a:lnTo>
                    <a:pt x="105" y="792"/>
                  </a:lnTo>
                  <a:lnTo>
                    <a:pt x="102" y="796"/>
                  </a:lnTo>
                  <a:lnTo>
                    <a:pt x="99" y="799"/>
                  </a:lnTo>
                  <a:lnTo>
                    <a:pt x="98" y="802"/>
                  </a:lnTo>
                  <a:lnTo>
                    <a:pt x="97" y="808"/>
                  </a:lnTo>
                  <a:lnTo>
                    <a:pt x="94" y="809"/>
                  </a:lnTo>
                  <a:lnTo>
                    <a:pt x="94" y="812"/>
                  </a:lnTo>
                  <a:lnTo>
                    <a:pt x="92" y="816"/>
                  </a:lnTo>
                  <a:lnTo>
                    <a:pt x="92" y="819"/>
                  </a:lnTo>
                  <a:lnTo>
                    <a:pt x="90" y="822"/>
                  </a:lnTo>
                  <a:lnTo>
                    <a:pt x="90" y="826"/>
                  </a:lnTo>
                  <a:lnTo>
                    <a:pt x="87" y="831"/>
                  </a:lnTo>
                  <a:lnTo>
                    <a:pt x="85" y="832"/>
                  </a:lnTo>
                  <a:lnTo>
                    <a:pt x="82" y="833"/>
                  </a:lnTo>
                  <a:lnTo>
                    <a:pt x="78" y="833"/>
                  </a:lnTo>
                  <a:lnTo>
                    <a:pt x="77" y="833"/>
                  </a:lnTo>
                  <a:lnTo>
                    <a:pt x="74" y="833"/>
                  </a:lnTo>
                  <a:lnTo>
                    <a:pt x="71" y="832"/>
                  </a:lnTo>
                  <a:lnTo>
                    <a:pt x="68" y="832"/>
                  </a:lnTo>
                  <a:lnTo>
                    <a:pt x="64" y="829"/>
                  </a:lnTo>
                  <a:lnTo>
                    <a:pt x="60" y="825"/>
                  </a:lnTo>
                  <a:lnTo>
                    <a:pt x="57" y="822"/>
                  </a:lnTo>
                  <a:lnTo>
                    <a:pt x="55" y="819"/>
                  </a:lnTo>
                  <a:lnTo>
                    <a:pt x="53" y="818"/>
                  </a:lnTo>
                  <a:lnTo>
                    <a:pt x="51" y="815"/>
                  </a:lnTo>
                  <a:lnTo>
                    <a:pt x="48" y="809"/>
                  </a:lnTo>
                  <a:lnTo>
                    <a:pt x="47" y="805"/>
                  </a:lnTo>
                  <a:lnTo>
                    <a:pt x="44" y="799"/>
                  </a:lnTo>
                  <a:lnTo>
                    <a:pt x="43" y="795"/>
                  </a:lnTo>
                  <a:lnTo>
                    <a:pt x="40" y="789"/>
                  </a:lnTo>
                  <a:lnTo>
                    <a:pt x="40" y="785"/>
                  </a:lnTo>
                  <a:lnTo>
                    <a:pt x="36" y="779"/>
                  </a:lnTo>
                  <a:lnTo>
                    <a:pt x="34" y="772"/>
                  </a:lnTo>
                  <a:lnTo>
                    <a:pt x="31" y="765"/>
                  </a:lnTo>
                  <a:lnTo>
                    <a:pt x="30" y="759"/>
                  </a:lnTo>
                  <a:lnTo>
                    <a:pt x="28" y="751"/>
                  </a:lnTo>
                  <a:lnTo>
                    <a:pt x="27" y="744"/>
                  </a:lnTo>
                  <a:lnTo>
                    <a:pt x="24" y="735"/>
                  </a:lnTo>
                  <a:lnTo>
                    <a:pt x="21" y="728"/>
                  </a:lnTo>
                  <a:lnTo>
                    <a:pt x="20" y="721"/>
                  </a:lnTo>
                  <a:lnTo>
                    <a:pt x="18" y="713"/>
                  </a:lnTo>
                  <a:lnTo>
                    <a:pt x="16" y="704"/>
                  </a:lnTo>
                  <a:lnTo>
                    <a:pt x="16" y="694"/>
                  </a:lnTo>
                  <a:lnTo>
                    <a:pt x="13" y="686"/>
                  </a:lnTo>
                  <a:lnTo>
                    <a:pt x="13" y="677"/>
                  </a:lnTo>
                  <a:lnTo>
                    <a:pt x="10" y="667"/>
                  </a:lnTo>
                  <a:lnTo>
                    <a:pt x="9" y="657"/>
                  </a:lnTo>
                  <a:lnTo>
                    <a:pt x="7" y="649"/>
                  </a:lnTo>
                  <a:lnTo>
                    <a:pt x="6" y="639"/>
                  </a:lnTo>
                  <a:lnTo>
                    <a:pt x="6" y="629"/>
                  </a:lnTo>
                  <a:lnTo>
                    <a:pt x="4" y="619"/>
                  </a:lnTo>
                  <a:lnTo>
                    <a:pt x="3" y="607"/>
                  </a:lnTo>
                  <a:lnTo>
                    <a:pt x="3" y="599"/>
                  </a:lnTo>
                  <a:lnTo>
                    <a:pt x="1" y="589"/>
                  </a:lnTo>
                  <a:lnTo>
                    <a:pt x="0" y="577"/>
                  </a:lnTo>
                  <a:lnTo>
                    <a:pt x="0" y="567"/>
                  </a:lnTo>
                  <a:lnTo>
                    <a:pt x="0" y="556"/>
                  </a:lnTo>
                  <a:lnTo>
                    <a:pt x="0" y="545"/>
                  </a:lnTo>
                  <a:lnTo>
                    <a:pt x="0" y="535"/>
                  </a:lnTo>
                  <a:lnTo>
                    <a:pt x="0" y="525"/>
                  </a:lnTo>
                  <a:lnTo>
                    <a:pt x="0" y="513"/>
                  </a:lnTo>
                  <a:lnTo>
                    <a:pt x="0" y="502"/>
                  </a:lnTo>
                  <a:lnTo>
                    <a:pt x="0" y="492"/>
                  </a:lnTo>
                  <a:lnTo>
                    <a:pt x="1" y="482"/>
                  </a:lnTo>
                  <a:lnTo>
                    <a:pt x="3" y="469"/>
                  </a:lnTo>
                  <a:lnTo>
                    <a:pt x="3" y="459"/>
                  </a:lnTo>
                  <a:lnTo>
                    <a:pt x="4" y="448"/>
                  </a:lnTo>
                  <a:lnTo>
                    <a:pt x="6" y="438"/>
                  </a:lnTo>
                  <a:lnTo>
                    <a:pt x="9" y="427"/>
                  </a:lnTo>
                  <a:lnTo>
                    <a:pt x="9" y="415"/>
                  </a:lnTo>
                  <a:lnTo>
                    <a:pt x="11" y="405"/>
                  </a:lnTo>
                  <a:lnTo>
                    <a:pt x="13" y="394"/>
                  </a:lnTo>
                  <a:lnTo>
                    <a:pt x="16" y="384"/>
                  </a:lnTo>
                  <a:lnTo>
                    <a:pt x="18" y="374"/>
                  </a:lnTo>
                  <a:lnTo>
                    <a:pt x="21" y="363"/>
                  </a:lnTo>
                  <a:lnTo>
                    <a:pt x="24" y="354"/>
                  </a:lnTo>
                  <a:lnTo>
                    <a:pt x="27" y="343"/>
                  </a:lnTo>
                  <a:lnTo>
                    <a:pt x="30" y="333"/>
                  </a:lnTo>
                  <a:lnTo>
                    <a:pt x="34" y="324"/>
                  </a:lnTo>
                  <a:lnTo>
                    <a:pt x="40" y="313"/>
                  </a:lnTo>
                  <a:lnTo>
                    <a:pt x="44" y="30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10382718" y="3500834"/>
              <a:ext cx="145278" cy="48356"/>
            </a:xfrm>
            <a:custGeom>
              <a:avLst/>
              <a:gdLst>
                <a:gd name="T0" fmla="*/ 9 w 243"/>
                <a:gd name="T1" fmla="*/ 0 h 87"/>
                <a:gd name="T2" fmla="*/ 10 w 243"/>
                <a:gd name="T3" fmla="*/ 0 h 87"/>
                <a:gd name="T4" fmla="*/ 12 w 243"/>
                <a:gd name="T5" fmla="*/ 0 h 87"/>
                <a:gd name="T6" fmla="*/ 13 w 243"/>
                <a:gd name="T7" fmla="*/ 0 h 87"/>
                <a:gd name="T8" fmla="*/ 14 w 243"/>
                <a:gd name="T9" fmla="*/ 0 h 87"/>
                <a:gd name="T10" fmla="*/ 15 w 243"/>
                <a:gd name="T11" fmla="*/ 0 h 87"/>
                <a:gd name="T12" fmla="*/ 17 w 243"/>
                <a:gd name="T13" fmla="*/ 0 h 87"/>
                <a:gd name="T14" fmla="*/ 18 w 243"/>
                <a:gd name="T15" fmla="*/ 0 h 87"/>
                <a:gd name="T16" fmla="*/ 19 w 243"/>
                <a:gd name="T17" fmla="*/ 1 h 87"/>
                <a:gd name="T18" fmla="*/ 21 w 243"/>
                <a:gd name="T19" fmla="*/ 1 h 87"/>
                <a:gd name="T20" fmla="*/ 22 w 243"/>
                <a:gd name="T21" fmla="*/ 2 h 87"/>
                <a:gd name="T22" fmla="*/ 24 w 243"/>
                <a:gd name="T23" fmla="*/ 3 h 87"/>
                <a:gd name="T24" fmla="*/ 25 w 243"/>
                <a:gd name="T25" fmla="*/ 3 h 87"/>
                <a:gd name="T26" fmla="*/ 26 w 243"/>
                <a:gd name="T27" fmla="*/ 4 h 87"/>
                <a:gd name="T28" fmla="*/ 27 w 243"/>
                <a:gd name="T29" fmla="*/ 5 h 87"/>
                <a:gd name="T30" fmla="*/ 26 w 243"/>
                <a:gd name="T31" fmla="*/ 6 h 87"/>
                <a:gd name="T32" fmla="*/ 25 w 243"/>
                <a:gd name="T33" fmla="*/ 7 h 87"/>
                <a:gd name="T34" fmla="*/ 24 w 243"/>
                <a:gd name="T35" fmla="*/ 7 h 87"/>
                <a:gd name="T36" fmla="*/ 23 w 243"/>
                <a:gd name="T37" fmla="*/ 6 h 87"/>
                <a:gd name="T38" fmla="*/ 22 w 243"/>
                <a:gd name="T39" fmla="*/ 6 h 87"/>
                <a:gd name="T40" fmla="*/ 20 w 243"/>
                <a:gd name="T41" fmla="*/ 6 h 87"/>
                <a:gd name="T42" fmla="*/ 19 w 243"/>
                <a:gd name="T43" fmla="*/ 6 h 87"/>
                <a:gd name="T44" fmla="*/ 18 w 243"/>
                <a:gd name="T45" fmla="*/ 5 h 87"/>
                <a:gd name="T46" fmla="*/ 16 w 243"/>
                <a:gd name="T47" fmla="*/ 5 h 87"/>
                <a:gd name="T48" fmla="*/ 15 w 243"/>
                <a:gd name="T49" fmla="*/ 5 h 87"/>
                <a:gd name="T50" fmla="*/ 13 w 243"/>
                <a:gd name="T51" fmla="*/ 6 h 87"/>
                <a:gd name="T52" fmla="*/ 11 w 243"/>
                <a:gd name="T53" fmla="*/ 6 h 87"/>
                <a:gd name="T54" fmla="*/ 10 w 243"/>
                <a:gd name="T55" fmla="*/ 7 h 87"/>
                <a:gd name="T56" fmla="*/ 9 w 243"/>
                <a:gd name="T57" fmla="*/ 7 h 87"/>
                <a:gd name="T58" fmla="*/ 7 w 243"/>
                <a:gd name="T59" fmla="*/ 8 h 87"/>
                <a:gd name="T60" fmla="*/ 6 w 243"/>
                <a:gd name="T61" fmla="*/ 9 h 87"/>
                <a:gd name="T62" fmla="*/ 5 w 243"/>
                <a:gd name="T63" fmla="*/ 9 h 87"/>
                <a:gd name="T64" fmla="*/ 4 w 243"/>
                <a:gd name="T65" fmla="*/ 9 h 87"/>
                <a:gd name="T66" fmla="*/ 3 w 243"/>
                <a:gd name="T67" fmla="*/ 10 h 87"/>
                <a:gd name="T68" fmla="*/ 1 w 243"/>
                <a:gd name="T69" fmla="*/ 9 h 87"/>
                <a:gd name="T70" fmla="*/ 0 w 243"/>
                <a:gd name="T71" fmla="*/ 8 h 87"/>
                <a:gd name="T72" fmla="*/ 0 w 243"/>
                <a:gd name="T73" fmla="*/ 7 h 87"/>
                <a:gd name="T74" fmla="*/ 0 w 243"/>
                <a:gd name="T75" fmla="*/ 6 h 87"/>
                <a:gd name="T76" fmla="*/ 1 w 243"/>
                <a:gd name="T77" fmla="*/ 4 h 87"/>
                <a:gd name="T78" fmla="*/ 2 w 243"/>
                <a:gd name="T79" fmla="*/ 4 h 87"/>
                <a:gd name="T80" fmla="*/ 3 w 243"/>
                <a:gd name="T81" fmla="*/ 3 h 87"/>
                <a:gd name="T82" fmla="*/ 4 w 243"/>
                <a:gd name="T83" fmla="*/ 2 h 87"/>
                <a:gd name="T84" fmla="*/ 5 w 243"/>
                <a:gd name="T85" fmla="*/ 2 h 87"/>
                <a:gd name="T86" fmla="*/ 7 w 243"/>
                <a:gd name="T87" fmla="*/ 1 h 87"/>
                <a:gd name="T88" fmla="*/ 8 w 243"/>
                <a:gd name="T89" fmla="*/ 1 h 87"/>
                <a:gd name="T90" fmla="*/ 9 w 243"/>
                <a:gd name="T91" fmla="*/ 1 h 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3" h="87">
                  <a:moveTo>
                    <a:pt x="77" y="6"/>
                  </a:moveTo>
                  <a:lnTo>
                    <a:pt x="80" y="4"/>
                  </a:lnTo>
                  <a:lnTo>
                    <a:pt x="83" y="3"/>
                  </a:lnTo>
                  <a:lnTo>
                    <a:pt x="86" y="3"/>
                  </a:lnTo>
                  <a:lnTo>
                    <a:pt x="90" y="3"/>
                  </a:lnTo>
                  <a:lnTo>
                    <a:pt x="94" y="1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4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41" y="0"/>
                  </a:lnTo>
                  <a:lnTo>
                    <a:pt x="145" y="1"/>
                  </a:lnTo>
                  <a:lnTo>
                    <a:pt x="150" y="3"/>
                  </a:lnTo>
                  <a:lnTo>
                    <a:pt x="154" y="3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5" y="6"/>
                  </a:lnTo>
                  <a:lnTo>
                    <a:pt x="170" y="7"/>
                  </a:lnTo>
                  <a:lnTo>
                    <a:pt x="175" y="7"/>
                  </a:lnTo>
                  <a:lnTo>
                    <a:pt x="180" y="10"/>
                  </a:lnTo>
                  <a:lnTo>
                    <a:pt x="182" y="11"/>
                  </a:lnTo>
                  <a:lnTo>
                    <a:pt x="188" y="13"/>
                  </a:lnTo>
                  <a:lnTo>
                    <a:pt x="192" y="16"/>
                  </a:lnTo>
                  <a:lnTo>
                    <a:pt x="197" y="17"/>
                  </a:lnTo>
                  <a:lnTo>
                    <a:pt x="202" y="18"/>
                  </a:lnTo>
                  <a:lnTo>
                    <a:pt x="207" y="21"/>
                  </a:lnTo>
                  <a:lnTo>
                    <a:pt x="211" y="23"/>
                  </a:lnTo>
                  <a:lnTo>
                    <a:pt x="214" y="26"/>
                  </a:lnTo>
                  <a:lnTo>
                    <a:pt x="218" y="27"/>
                  </a:lnTo>
                  <a:lnTo>
                    <a:pt x="221" y="28"/>
                  </a:lnTo>
                  <a:lnTo>
                    <a:pt x="224" y="31"/>
                  </a:lnTo>
                  <a:lnTo>
                    <a:pt x="228" y="33"/>
                  </a:lnTo>
                  <a:lnTo>
                    <a:pt x="231" y="36"/>
                  </a:lnTo>
                  <a:lnTo>
                    <a:pt x="235" y="37"/>
                  </a:lnTo>
                  <a:lnTo>
                    <a:pt x="238" y="40"/>
                  </a:lnTo>
                  <a:lnTo>
                    <a:pt x="241" y="43"/>
                  </a:lnTo>
                  <a:lnTo>
                    <a:pt x="243" y="45"/>
                  </a:lnTo>
                  <a:lnTo>
                    <a:pt x="243" y="50"/>
                  </a:lnTo>
                  <a:lnTo>
                    <a:pt x="241" y="54"/>
                  </a:lnTo>
                  <a:lnTo>
                    <a:pt x="238" y="55"/>
                  </a:lnTo>
                  <a:lnTo>
                    <a:pt x="235" y="57"/>
                  </a:lnTo>
                  <a:lnTo>
                    <a:pt x="232" y="58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4" y="60"/>
                  </a:lnTo>
                  <a:lnTo>
                    <a:pt x="211" y="60"/>
                  </a:lnTo>
                  <a:lnTo>
                    <a:pt x="208" y="60"/>
                  </a:lnTo>
                  <a:lnTo>
                    <a:pt x="205" y="58"/>
                  </a:lnTo>
                  <a:lnTo>
                    <a:pt x="202" y="57"/>
                  </a:lnTo>
                  <a:lnTo>
                    <a:pt x="198" y="57"/>
                  </a:lnTo>
                  <a:lnTo>
                    <a:pt x="194" y="55"/>
                  </a:lnTo>
                  <a:lnTo>
                    <a:pt x="191" y="54"/>
                  </a:lnTo>
                  <a:lnTo>
                    <a:pt x="188" y="54"/>
                  </a:lnTo>
                  <a:lnTo>
                    <a:pt x="184" y="53"/>
                  </a:lnTo>
                  <a:lnTo>
                    <a:pt x="181" y="53"/>
                  </a:lnTo>
                  <a:lnTo>
                    <a:pt x="177" y="51"/>
                  </a:lnTo>
                  <a:lnTo>
                    <a:pt x="174" y="50"/>
                  </a:lnTo>
                  <a:lnTo>
                    <a:pt x="168" y="50"/>
                  </a:lnTo>
                  <a:lnTo>
                    <a:pt x="164" y="47"/>
                  </a:lnTo>
                  <a:lnTo>
                    <a:pt x="161" y="47"/>
                  </a:lnTo>
                  <a:lnTo>
                    <a:pt x="157" y="47"/>
                  </a:lnTo>
                  <a:lnTo>
                    <a:pt x="151" y="45"/>
                  </a:lnTo>
                  <a:lnTo>
                    <a:pt x="148" y="45"/>
                  </a:lnTo>
                  <a:lnTo>
                    <a:pt x="143" y="47"/>
                  </a:lnTo>
                  <a:lnTo>
                    <a:pt x="138" y="47"/>
                  </a:lnTo>
                  <a:lnTo>
                    <a:pt x="133" y="47"/>
                  </a:lnTo>
                  <a:lnTo>
                    <a:pt x="128" y="47"/>
                  </a:lnTo>
                  <a:lnTo>
                    <a:pt x="124" y="50"/>
                  </a:lnTo>
                  <a:lnTo>
                    <a:pt x="118" y="51"/>
                  </a:lnTo>
                  <a:lnTo>
                    <a:pt x="113" y="53"/>
                  </a:lnTo>
                  <a:lnTo>
                    <a:pt x="108" y="54"/>
                  </a:lnTo>
                  <a:lnTo>
                    <a:pt x="103" y="57"/>
                  </a:lnTo>
                  <a:lnTo>
                    <a:pt x="100" y="58"/>
                  </a:lnTo>
                  <a:lnTo>
                    <a:pt x="97" y="60"/>
                  </a:lnTo>
                  <a:lnTo>
                    <a:pt x="94" y="60"/>
                  </a:lnTo>
                  <a:lnTo>
                    <a:pt x="93" y="63"/>
                  </a:lnTo>
                  <a:lnTo>
                    <a:pt x="86" y="64"/>
                  </a:lnTo>
                  <a:lnTo>
                    <a:pt x="81" y="67"/>
                  </a:lnTo>
                  <a:lnTo>
                    <a:pt x="76" y="68"/>
                  </a:lnTo>
                  <a:lnTo>
                    <a:pt x="72" y="71"/>
                  </a:lnTo>
                  <a:lnTo>
                    <a:pt x="67" y="71"/>
                  </a:lnTo>
                  <a:lnTo>
                    <a:pt x="63" y="74"/>
                  </a:lnTo>
                  <a:lnTo>
                    <a:pt x="57" y="75"/>
                  </a:lnTo>
                  <a:lnTo>
                    <a:pt x="53" y="78"/>
                  </a:lnTo>
                  <a:lnTo>
                    <a:pt x="49" y="78"/>
                  </a:lnTo>
                  <a:lnTo>
                    <a:pt x="46" y="81"/>
                  </a:lnTo>
                  <a:lnTo>
                    <a:pt x="42" y="81"/>
                  </a:lnTo>
                  <a:lnTo>
                    <a:pt x="39" y="84"/>
                  </a:lnTo>
                  <a:lnTo>
                    <a:pt x="36" y="84"/>
                  </a:lnTo>
                  <a:lnTo>
                    <a:pt x="32" y="85"/>
                  </a:lnTo>
                  <a:lnTo>
                    <a:pt x="29" y="85"/>
                  </a:lnTo>
                  <a:lnTo>
                    <a:pt x="26" y="87"/>
                  </a:lnTo>
                  <a:lnTo>
                    <a:pt x="23" y="87"/>
                  </a:lnTo>
                  <a:lnTo>
                    <a:pt x="20" y="87"/>
                  </a:lnTo>
                  <a:lnTo>
                    <a:pt x="15" y="87"/>
                  </a:lnTo>
                  <a:lnTo>
                    <a:pt x="10" y="85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5"/>
                  </a:lnTo>
                  <a:lnTo>
                    <a:pt x="0" y="71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5" y="50"/>
                  </a:lnTo>
                  <a:lnTo>
                    <a:pt x="9" y="44"/>
                  </a:lnTo>
                  <a:lnTo>
                    <a:pt x="12" y="40"/>
                  </a:lnTo>
                  <a:lnTo>
                    <a:pt x="15" y="37"/>
                  </a:lnTo>
                  <a:lnTo>
                    <a:pt x="18" y="36"/>
                  </a:lnTo>
                  <a:lnTo>
                    <a:pt x="20" y="33"/>
                  </a:lnTo>
                  <a:lnTo>
                    <a:pt x="23" y="31"/>
                  </a:lnTo>
                  <a:lnTo>
                    <a:pt x="26" y="28"/>
                  </a:lnTo>
                  <a:lnTo>
                    <a:pt x="29" y="26"/>
                  </a:lnTo>
                  <a:lnTo>
                    <a:pt x="32" y="24"/>
                  </a:lnTo>
                  <a:lnTo>
                    <a:pt x="36" y="23"/>
                  </a:lnTo>
                  <a:lnTo>
                    <a:pt x="39" y="21"/>
                  </a:lnTo>
                  <a:lnTo>
                    <a:pt x="42" y="18"/>
                  </a:lnTo>
                  <a:lnTo>
                    <a:pt x="46" y="17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6" y="13"/>
                  </a:lnTo>
                  <a:lnTo>
                    <a:pt x="59" y="10"/>
                  </a:lnTo>
                  <a:lnTo>
                    <a:pt x="64" y="10"/>
                  </a:lnTo>
                  <a:lnTo>
                    <a:pt x="67" y="7"/>
                  </a:lnTo>
                  <a:lnTo>
                    <a:pt x="70" y="7"/>
                  </a:lnTo>
                  <a:lnTo>
                    <a:pt x="73" y="6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10861599" y="3961051"/>
              <a:ext cx="60981" cy="183420"/>
            </a:xfrm>
            <a:custGeom>
              <a:avLst/>
              <a:gdLst>
                <a:gd name="T0" fmla="*/ 2 w 102"/>
                <a:gd name="T1" fmla="*/ 12 h 330"/>
                <a:gd name="T2" fmla="*/ 2 w 102"/>
                <a:gd name="T3" fmla="*/ 13 h 330"/>
                <a:gd name="T4" fmla="*/ 2 w 102"/>
                <a:gd name="T5" fmla="*/ 14 h 330"/>
                <a:gd name="T6" fmla="*/ 2 w 102"/>
                <a:gd name="T7" fmla="*/ 16 h 330"/>
                <a:gd name="T8" fmla="*/ 2 w 102"/>
                <a:gd name="T9" fmla="*/ 17 h 330"/>
                <a:gd name="T10" fmla="*/ 2 w 102"/>
                <a:gd name="T11" fmla="*/ 19 h 330"/>
                <a:gd name="T12" fmla="*/ 2 w 102"/>
                <a:gd name="T13" fmla="*/ 20 h 330"/>
                <a:gd name="T14" fmla="*/ 2 w 102"/>
                <a:gd name="T15" fmla="*/ 22 h 330"/>
                <a:gd name="T16" fmla="*/ 2 w 102"/>
                <a:gd name="T17" fmla="*/ 23 h 330"/>
                <a:gd name="T18" fmla="*/ 2 w 102"/>
                <a:gd name="T19" fmla="*/ 25 h 330"/>
                <a:gd name="T20" fmla="*/ 2 w 102"/>
                <a:gd name="T21" fmla="*/ 27 h 330"/>
                <a:gd name="T22" fmla="*/ 2 w 102"/>
                <a:gd name="T23" fmla="*/ 28 h 330"/>
                <a:gd name="T24" fmla="*/ 2 w 102"/>
                <a:gd name="T25" fmla="*/ 29 h 330"/>
                <a:gd name="T26" fmla="*/ 2 w 102"/>
                <a:gd name="T27" fmla="*/ 30 h 330"/>
                <a:gd name="T28" fmla="*/ 2 w 102"/>
                <a:gd name="T29" fmla="*/ 32 h 330"/>
                <a:gd name="T30" fmla="*/ 2 w 102"/>
                <a:gd name="T31" fmla="*/ 33 h 330"/>
                <a:gd name="T32" fmla="*/ 2 w 102"/>
                <a:gd name="T33" fmla="*/ 34 h 330"/>
                <a:gd name="T34" fmla="*/ 3 w 102"/>
                <a:gd name="T35" fmla="*/ 35 h 330"/>
                <a:gd name="T36" fmla="*/ 4 w 102"/>
                <a:gd name="T37" fmla="*/ 36 h 330"/>
                <a:gd name="T38" fmla="*/ 5 w 102"/>
                <a:gd name="T39" fmla="*/ 36 h 330"/>
                <a:gd name="T40" fmla="*/ 7 w 102"/>
                <a:gd name="T41" fmla="*/ 36 h 330"/>
                <a:gd name="T42" fmla="*/ 8 w 102"/>
                <a:gd name="T43" fmla="*/ 36 h 330"/>
                <a:gd name="T44" fmla="*/ 9 w 102"/>
                <a:gd name="T45" fmla="*/ 35 h 330"/>
                <a:gd name="T46" fmla="*/ 10 w 102"/>
                <a:gd name="T47" fmla="*/ 34 h 330"/>
                <a:gd name="T48" fmla="*/ 11 w 102"/>
                <a:gd name="T49" fmla="*/ 33 h 330"/>
                <a:gd name="T50" fmla="*/ 11 w 102"/>
                <a:gd name="T51" fmla="*/ 31 h 330"/>
                <a:gd name="T52" fmla="*/ 11 w 102"/>
                <a:gd name="T53" fmla="*/ 30 h 330"/>
                <a:gd name="T54" fmla="*/ 11 w 102"/>
                <a:gd name="T55" fmla="*/ 28 h 330"/>
                <a:gd name="T56" fmla="*/ 11 w 102"/>
                <a:gd name="T57" fmla="*/ 27 h 330"/>
                <a:gd name="T58" fmla="*/ 11 w 102"/>
                <a:gd name="T59" fmla="*/ 25 h 330"/>
                <a:gd name="T60" fmla="*/ 11 w 102"/>
                <a:gd name="T61" fmla="*/ 24 h 330"/>
                <a:gd name="T62" fmla="*/ 11 w 102"/>
                <a:gd name="T63" fmla="*/ 23 h 330"/>
                <a:gd name="T64" fmla="*/ 11 w 102"/>
                <a:gd name="T65" fmla="*/ 22 h 330"/>
                <a:gd name="T66" fmla="*/ 10 w 102"/>
                <a:gd name="T67" fmla="*/ 21 h 330"/>
                <a:gd name="T68" fmla="*/ 10 w 102"/>
                <a:gd name="T69" fmla="*/ 19 h 330"/>
                <a:gd name="T70" fmla="*/ 10 w 102"/>
                <a:gd name="T71" fmla="*/ 18 h 330"/>
                <a:gd name="T72" fmla="*/ 9 w 102"/>
                <a:gd name="T73" fmla="*/ 16 h 330"/>
                <a:gd name="T74" fmla="*/ 9 w 102"/>
                <a:gd name="T75" fmla="*/ 14 h 330"/>
                <a:gd name="T76" fmla="*/ 8 w 102"/>
                <a:gd name="T77" fmla="*/ 13 h 330"/>
                <a:gd name="T78" fmla="*/ 8 w 102"/>
                <a:gd name="T79" fmla="*/ 11 h 330"/>
                <a:gd name="T80" fmla="*/ 7 w 102"/>
                <a:gd name="T81" fmla="*/ 9 h 330"/>
                <a:gd name="T82" fmla="*/ 7 w 102"/>
                <a:gd name="T83" fmla="*/ 8 h 330"/>
                <a:gd name="T84" fmla="*/ 6 w 102"/>
                <a:gd name="T85" fmla="*/ 6 h 330"/>
                <a:gd name="T86" fmla="*/ 6 w 102"/>
                <a:gd name="T87" fmla="*/ 5 h 330"/>
                <a:gd name="T88" fmla="*/ 5 w 102"/>
                <a:gd name="T89" fmla="*/ 3 h 330"/>
                <a:gd name="T90" fmla="*/ 4 w 102"/>
                <a:gd name="T91" fmla="*/ 2 h 330"/>
                <a:gd name="T92" fmla="*/ 4 w 102"/>
                <a:gd name="T93" fmla="*/ 2 h 330"/>
                <a:gd name="T94" fmla="*/ 3 w 102"/>
                <a:gd name="T95" fmla="*/ 0 h 330"/>
                <a:gd name="T96" fmla="*/ 2 w 102"/>
                <a:gd name="T97" fmla="*/ 0 h 330"/>
                <a:gd name="T98" fmla="*/ 0 w 102"/>
                <a:gd name="T99" fmla="*/ 2 h 330"/>
                <a:gd name="T100" fmla="*/ 0 w 102"/>
                <a:gd name="T101" fmla="*/ 2 h 330"/>
                <a:gd name="T102" fmla="*/ 0 w 102"/>
                <a:gd name="T103" fmla="*/ 4 h 330"/>
                <a:gd name="T104" fmla="*/ 0 w 102"/>
                <a:gd name="T105" fmla="*/ 5 h 330"/>
                <a:gd name="T106" fmla="*/ 0 w 102"/>
                <a:gd name="T107" fmla="*/ 6 h 330"/>
                <a:gd name="T108" fmla="*/ 1 w 102"/>
                <a:gd name="T109" fmla="*/ 7 h 330"/>
                <a:gd name="T110" fmla="*/ 1 w 102"/>
                <a:gd name="T111" fmla="*/ 9 h 330"/>
                <a:gd name="T112" fmla="*/ 2 w 102"/>
                <a:gd name="T113" fmla="*/ 9 h 330"/>
                <a:gd name="T114" fmla="*/ 2 w 102"/>
                <a:gd name="T115" fmla="*/ 11 h 33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02" h="330">
                  <a:moveTo>
                    <a:pt x="18" y="99"/>
                  </a:moveTo>
                  <a:lnTo>
                    <a:pt x="18" y="102"/>
                  </a:lnTo>
                  <a:lnTo>
                    <a:pt x="18" y="105"/>
                  </a:lnTo>
                  <a:lnTo>
                    <a:pt x="18" y="109"/>
                  </a:lnTo>
                  <a:lnTo>
                    <a:pt x="20" y="112"/>
                  </a:lnTo>
                  <a:lnTo>
                    <a:pt x="20" y="116"/>
                  </a:lnTo>
                  <a:lnTo>
                    <a:pt x="21" y="119"/>
                  </a:lnTo>
                  <a:lnTo>
                    <a:pt x="21" y="125"/>
                  </a:lnTo>
                  <a:lnTo>
                    <a:pt x="21" y="129"/>
                  </a:lnTo>
                  <a:lnTo>
                    <a:pt x="21" y="132"/>
                  </a:lnTo>
                  <a:lnTo>
                    <a:pt x="21" y="136"/>
                  </a:lnTo>
                  <a:lnTo>
                    <a:pt x="21" y="140"/>
                  </a:lnTo>
                  <a:lnTo>
                    <a:pt x="21" y="145"/>
                  </a:lnTo>
                  <a:lnTo>
                    <a:pt x="21" y="150"/>
                  </a:lnTo>
                  <a:lnTo>
                    <a:pt x="21" y="155"/>
                  </a:lnTo>
                  <a:lnTo>
                    <a:pt x="21" y="159"/>
                  </a:lnTo>
                  <a:lnTo>
                    <a:pt x="23" y="163"/>
                  </a:lnTo>
                  <a:lnTo>
                    <a:pt x="21" y="168"/>
                  </a:lnTo>
                  <a:lnTo>
                    <a:pt x="21" y="172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0" y="187"/>
                  </a:lnTo>
                  <a:lnTo>
                    <a:pt x="20" y="190"/>
                  </a:lnTo>
                  <a:lnTo>
                    <a:pt x="20" y="196"/>
                  </a:lnTo>
                  <a:lnTo>
                    <a:pt x="20" y="200"/>
                  </a:lnTo>
                  <a:lnTo>
                    <a:pt x="18" y="206"/>
                  </a:lnTo>
                  <a:lnTo>
                    <a:pt x="18" y="210"/>
                  </a:lnTo>
                  <a:lnTo>
                    <a:pt x="18" y="214"/>
                  </a:lnTo>
                  <a:lnTo>
                    <a:pt x="18" y="219"/>
                  </a:lnTo>
                  <a:lnTo>
                    <a:pt x="18" y="224"/>
                  </a:lnTo>
                  <a:lnTo>
                    <a:pt x="18" y="227"/>
                  </a:lnTo>
                  <a:lnTo>
                    <a:pt x="18" y="233"/>
                  </a:lnTo>
                  <a:lnTo>
                    <a:pt x="18" y="239"/>
                  </a:lnTo>
                  <a:lnTo>
                    <a:pt x="17" y="243"/>
                  </a:lnTo>
                  <a:lnTo>
                    <a:pt x="17" y="246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15" y="259"/>
                  </a:lnTo>
                  <a:lnTo>
                    <a:pt x="15" y="263"/>
                  </a:lnTo>
                  <a:lnTo>
                    <a:pt x="15" y="267"/>
                  </a:lnTo>
                  <a:lnTo>
                    <a:pt x="17" y="271"/>
                  </a:lnTo>
                  <a:lnTo>
                    <a:pt x="17" y="274"/>
                  </a:lnTo>
                  <a:lnTo>
                    <a:pt x="17" y="278"/>
                  </a:lnTo>
                  <a:lnTo>
                    <a:pt x="17" y="281"/>
                  </a:lnTo>
                  <a:lnTo>
                    <a:pt x="17" y="287"/>
                  </a:lnTo>
                  <a:lnTo>
                    <a:pt x="17" y="290"/>
                  </a:lnTo>
                  <a:lnTo>
                    <a:pt x="18" y="293"/>
                  </a:lnTo>
                  <a:lnTo>
                    <a:pt x="18" y="296"/>
                  </a:lnTo>
                  <a:lnTo>
                    <a:pt x="18" y="300"/>
                  </a:lnTo>
                  <a:lnTo>
                    <a:pt x="18" y="303"/>
                  </a:lnTo>
                  <a:lnTo>
                    <a:pt x="20" y="305"/>
                  </a:lnTo>
                  <a:lnTo>
                    <a:pt x="21" y="308"/>
                  </a:lnTo>
                  <a:lnTo>
                    <a:pt x="23" y="310"/>
                  </a:lnTo>
                  <a:lnTo>
                    <a:pt x="25" y="315"/>
                  </a:lnTo>
                  <a:lnTo>
                    <a:pt x="28" y="320"/>
                  </a:lnTo>
                  <a:lnTo>
                    <a:pt x="31" y="323"/>
                  </a:lnTo>
                  <a:lnTo>
                    <a:pt x="34" y="325"/>
                  </a:lnTo>
                  <a:lnTo>
                    <a:pt x="40" y="327"/>
                  </a:lnTo>
                  <a:lnTo>
                    <a:pt x="44" y="328"/>
                  </a:lnTo>
                  <a:lnTo>
                    <a:pt x="48" y="328"/>
                  </a:lnTo>
                  <a:lnTo>
                    <a:pt x="54" y="330"/>
                  </a:lnTo>
                  <a:lnTo>
                    <a:pt x="58" y="328"/>
                  </a:lnTo>
                  <a:lnTo>
                    <a:pt x="62" y="328"/>
                  </a:lnTo>
                  <a:lnTo>
                    <a:pt x="65" y="327"/>
                  </a:lnTo>
                  <a:lnTo>
                    <a:pt x="69" y="325"/>
                  </a:lnTo>
                  <a:lnTo>
                    <a:pt x="72" y="324"/>
                  </a:lnTo>
                  <a:lnTo>
                    <a:pt x="77" y="323"/>
                  </a:lnTo>
                  <a:lnTo>
                    <a:pt x="79" y="320"/>
                  </a:lnTo>
                  <a:lnTo>
                    <a:pt x="82" y="317"/>
                  </a:lnTo>
                  <a:lnTo>
                    <a:pt x="85" y="314"/>
                  </a:lnTo>
                  <a:lnTo>
                    <a:pt x="87" y="311"/>
                  </a:lnTo>
                  <a:lnTo>
                    <a:pt x="89" y="308"/>
                  </a:lnTo>
                  <a:lnTo>
                    <a:pt x="91" y="304"/>
                  </a:lnTo>
                  <a:lnTo>
                    <a:pt x="92" y="300"/>
                  </a:lnTo>
                  <a:lnTo>
                    <a:pt x="95" y="297"/>
                  </a:lnTo>
                  <a:lnTo>
                    <a:pt x="95" y="293"/>
                  </a:lnTo>
                  <a:lnTo>
                    <a:pt x="96" y="288"/>
                  </a:lnTo>
                  <a:lnTo>
                    <a:pt x="98" y="283"/>
                  </a:lnTo>
                  <a:lnTo>
                    <a:pt x="99" y="278"/>
                  </a:lnTo>
                  <a:lnTo>
                    <a:pt x="99" y="274"/>
                  </a:lnTo>
                  <a:lnTo>
                    <a:pt x="99" y="270"/>
                  </a:lnTo>
                  <a:lnTo>
                    <a:pt x="101" y="266"/>
                  </a:lnTo>
                  <a:lnTo>
                    <a:pt x="102" y="260"/>
                  </a:lnTo>
                  <a:lnTo>
                    <a:pt x="102" y="256"/>
                  </a:lnTo>
                  <a:lnTo>
                    <a:pt x="102" y="250"/>
                  </a:lnTo>
                  <a:lnTo>
                    <a:pt x="102" y="244"/>
                  </a:lnTo>
                  <a:lnTo>
                    <a:pt x="102" y="240"/>
                  </a:lnTo>
                  <a:lnTo>
                    <a:pt x="102" y="236"/>
                  </a:lnTo>
                  <a:lnTo>
                    <a:pt x="102" y="230"/>
                  </a:lnTo>
                  <a:lnTo>
                    <a:pt x="101" y="226"/>
                  </a:lnTo>
                  <a:lnTo>
                    <a:pt x="101" y="222"/>
                  </a:lnTo>
                  <a:lnTo>
                    <a:pt x="99" y="219"/>
                  </a:lnTo>
                  <a:lnTo>
                    <a:pt x="99" y="216"/>
                  </a:lnTo>
                  <a:lnTo>
                    <a:pt x="99" y="213"/>
                  </a:lnTo>
                  <a:lnTo>
                    <a:pt x="99" y="210"/>
                  </a:lnTo>
                  <a:lnTo>
                    <a:pt x="98" y="207"/>
                  </a:lnTo>
                  <a:lnTo>
                    <a:pt x="96" y="204"/>
                  </a:lnTo>
                  <a:lnTo>
                    <a:pt x="96" y="200"/>
                  </a:lnTo>
                  <a:lnTo>
                    <a:pt x="96" y="197"/>
                  </a:lnTo>
                  <a:lnTo>
                    <a:pt x="95" y="193"/>
                  </a:lnTo>
                  <a:lnTo>
                    <a:pt x="95" y="189"/>
                  </a:lnTo>
                  <a:lnTo>
                    <a:pt x="94" y="185"/>
                  </a:lnTo>
                  <a:lnTo>
                    <a:pt x="94" y="182"/>
                  </a:lnTo>
                  <a:lnTo>
                    <a:pt x="92" y="176"/>
                  </a:lnTo>
                  <a:lnTo>
                    <a:pt x="91" y="172"/>
                  </a:lnTo>
                  <a:lnTo>
                    <a:pt x="89" y="168"/>
                  </a:lnTo>
                  <a:lnTo>
                    <a:pt x="89" y="163"/>
                  </a:lnTo>
                  <a:lnTo>
                    <a:pt x="88" y="159"/>
                  </a:lnTo>
                  <a:lnTo>
                    <a:pt x="87" y="153"/>
                  </a:lnTo>
                  <a:lnTo>
                    <a:pt x="85" y="149"/>
                  </a:lnTo>
                  <a:lnTo>
                    <a:pt x="84" y="143"/>
                  </a:lnTo>
                  <a:lnTo>
                    <a:pt x="82" y="139"/>
                  </a:lnTo>
                  <a:lnTo>
                    <a:pt x="81" y="135"/>
                  </a:lnTo>
                  <a:lnTo>
                    <a:pt x="79" y="129"/>
                  </a:lnTo>
                  <a:lnTo>
                    <a:pt x="78" y="125"/>
                  </a:lnTo>
                  <a:lnTo>
                    <a:pt x="77" y="119"/>
                  </a:lnTo>
                  <a:lnTo>
                    <a:pt x="74" y="113"/>
                  </a:lnTo>
                  <a:lnTo>
                    <a:pt x="74" y="109"/>
                  </a:lnTo>
                  <a:lnTo>
                    <a:pt x="71" y="104"/>
                  </a:lnTo>
                  <a:lnTo>
                    <a:pt x="71" y="99"/>
                  </a:lnTo>
                  <a:lnTo>
                    <a:pt x="68" y="94"/>
                  </a:lnTo>
                  <a:lnTo>
                    <a:pt x="67" y="89"/>
                  </a:lnTo>
                  <a:lnTo>
                    <a:pt x="65" y="85"/>
                  </a:lnTo>
                  <a:lnTo>
                    <a:pt x="64" y="79"/>
                  </a:lnTo>
                  <a:lnTo>
                    <a:pt x="62" y="75"/>
                  </a:lnTo>
                  <a:lnTo>
                    <a:pt x="61" y="69"/>
                  </a:lnTo>
                  <a:lnTo>
                    <a:pt x="58" y="65"/>
                  </a:lnTo>
                  <a:lnTo>
                    <a:pt x="57" y="61"/>
                  </a:lnTo>
                  <a:lnTo>
                    <a:pt x="55" y="57"/>
                  </a:lnTo>
                  <a:lnTo>
                    <a:pt x="54" y="52"/>
                  </a:lnTo>
                  <a:lnTo>
                    <a:pt x="52" y="48"/>
                  </a:lnTo>
                  <a:lnTo>
                    <a:pt x="50" y="44"/>
                  </a:lnTo>
                  <a:lnTo>
                    <a:pt x="48" y="38"/>
                  </a:lnTo>
                  <a:lnTo>
                    <a:pt x="45" y="35"/>
                  </a:lnTo>
                  <a:lnTo>
                    <a:pt x="44" y="31"/>
                  </a:lnTo>
                  <a:lnTo>
                    <a:pt x="42" y="28"/>
                  </a:lnTo>
                  <a:lnTo>
                    <a:pt x="41" y="25"/>
                  </a:lnTo>
                  <a:lnTo>
                    <a:pt x="40" y="22"/>
                  </a:lnTo>
                  <a:lnTo>
                    <a:pt x="38" y="20"/>
                  </a:lnTo>
                  <a:lnTo>
                    <a:pt x="37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1" y="8"/>
                  </a:lnTo>
                  <a:lnTo>
                    <a:pt x="28" y="4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1" y="42"/>
                  </a:lnTo>
                  <a:lnTo>
                    <a:pt x="3" y="45"/>
                  </a:lnTo>
                  <a:lnTo>
                    <a:pt x="3" y="48"/>
                  </a:lnTo>
                  <a:lnTo>
                    <a:pt x="4" y="51"/>
                  </a:lnTo>
                  <a:lnTo>
                    <a:pt x="6" y="57"/>
                  </a:lnTo>
                  <a:lnTo>
                    <a:pt x="7" y="59"/>
                  </a:lnTo>
                  <a:lnTo>
                    <a:pt x="8" y="65"/>
                  </a:lnTo>
                  <a:lnTo>
                    <a:pt x="10" y="69"/>
                  </a:lnTo>
                  <a:lnTo>
                    <a:pt x="11" y="75"/>
                  </a:lnTo>
                  <a:lnTo>
                    <a:pt x="11" y="78"/>
                  </a:lnTo>
                  <a:lnTo>
                    <a:pt x="13" y="79"/>
                  </a:lnTo>
                  <a:lnTo>
                    <a:pt x="13" y="82"/>
                  </a:lnTo>
                  <a:lnTo>
                    <a:pt x="14" y="85"/>
                  </a:lnTo>
                  <a:lnTo>
                    <a:pt x="14" y="88"/>
                  </a:lnTo>
                  <a:lnTo>
                    <a:pt x="15" y="91"/>
                  </a:lnTo>
                  <a:lnTo>
                    <a:pt x="15" y="95"/>
                  </a:lnTo>
                  <a:lnTo>
                    <a:pt x="18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10339673" y="4174485"/>
              <a:ext cx="89678" cy="121724"/>
            </a:xfrm>
            <a:custGeom>
              <a:avLst/>
              <a:gdLst>
                <a:gd name="T0" fmla="*/ 0 w 151"/>
                <a:gd name="T1" fmla="*/ 8 h 219"/>
                <a:gd name="T2" fmla="*/ 1 w 151"/>
                <a:gd name="T3" fmla="*/ 9 h 219"/>
                <a:gd name="T4" fmla="*/ 1 w 151"/>
                <a:gd name="T5" fmla="*/ 10 h 219"/>
                <a:gd name="T6" fmla="*/ 2 w 151"/>
                <a:gd name="T7" fmla="*/ 12 h 219"/>
                <a:gd name="T8" fmla="*/ 3 w 151"/>
                <a:gd name="T9" fmla="*/ 14 h 219"/>
                <a:gd name="T10" fmla="*/ 4 w 151"/>
                <a:gd name="T11" fmla="*/ 15 h 219"/>
                <a:gd name="T12" fmla="*/ 4 w 151"/>
                <a:gd name="T13" fmla="*/ 16 h 219"/>
                <a:gd name="T14" fmla="*/ 5 w 151"/>
                <a:gd name="T15" fmla="*/ 18 h 219"/>
                <a:gd name="T16" fmla="*/ 6 w 151"/>
                <a:gd name="T17" fmla="*/ 20 h 219"/>
                <a:gd name="T18" fmla="*/ 7 w 151"/>
                <a:gd name="T19" fmla="*/ 21 h 219"/>
                <a:gd name="T20" fmla="*/ 8 w 151"/>
                <a:gd name="T21" fmla="*/ 22 h 219"/>
                <a:gd name="T22" fmla="*/ 9 w 151"/>
                <a:gd name="T23" fmla="*/ 23 h 219"/>
                <a:gd name="T24" fmla="*/ 11 w 151"/>
                <a:gd name="T25" fmla="*/ 23 h 219"/>
                <a:gd name="T26" fmla="*/ 12 w 151"/>
                <a:gd name="T27" fmla="*/ 24 h 219"/>
                <a:gd name="T28" fmla="*/ 13 w 151"/>
                <a:gd name="T29" fmla="*/ 24 h 219"/>
                <a:gd name="T30" fmla="*/ 14 w 151"/>
                <a:gd name="T31" fmla="*/ 24 h 219"/>
                <a:gd name="T32" fmla="*/ 15 w 151"/>
                <a:gd name="T33" fmla="*/ 24 h 219"/>
                <a:gd name="T34" fmla="*/ 16 w 151"/>
                <a:gd name="T35" fmla="*/ 24 h 219"/>
                <a:gd name="T36" fmla="*/ 17 w 151"/>
                <a:gd name="T37" fmla="*/ 22 h 219"/>
                <a:gd name="T38" fmla="*/ 16 w 151"/>
                <a:gd name="T39" fmla="*/ 21 h 219"/>
                <a:gd name="T40" fmla="*/ 15 w 151"/>
                <a:gd name="T41" fmla="*/ 20 h 219"/>
                <a:gd name="T42" fmla="*/ 15 w 151"/>
                <a:gd name="T43" fmla="*/ 19 h 219"/>
                <a:gd name="T44" fmla="*/ 14 w 151"/>
                <a:gd name="T45" fmla="*/ 18 h 219"/>
                <a:gd name="T46" fmla="*/ 13 w 151"/>
                <a:gd name="T47" fmla="*/ 17 h 219"/>
                <a:gd name="T48" fmla="*/ 13 w 151"/>
                <a:gd name="T49" fmla="*/ 16 h 219"/>
                <a:gd name="T50" fmla="*/ 12 w 151"/>
                <a:gd name="T51" fmla="*/ 14 h 219"/>
                <a:gd name="T52" fmla="*/ 11 w 151"/>
                <a:gd name="T53" fmla="*/ 13 h 219"/>
                <a:gd name="T54" fmla="*/ 11 w 151"/>
                <a:gd name="T55" fmla="*/ 12 h 219"/>
                <a:gd name="T56" fmla="*/ 10 w 151"/>
                <a:gd name="T57" fmla="*/ 10 h 219"/>
                <a:gd name="T58" fmla="*/ 9 w 151"/>
                <a:gd name="T59" fmla="*/ 9 h 219"/>
                <a:gd name="T60" fmla="*/ 9 w 151"/>
                <a:gd name="T61" fmla="*/ 7 h 219"/>
                <a:gd name="T62" fmla="*/ 8 w 151"/>
                <a:gd name="T63" fmla="*/ 6 h 219"/>
                <a:gd name="T64" fmla="*/ 7 w 151"/>
                <a:gd name="T65" fmla="*/ 5 h 219"/>
                <a:gd name="T66" fmla="*/ 7 w 151"/>
                <a:gd name="T67" fmla="*/ 4 h 219"/>
                <a:gd name="T68" fmla="*/ 6 w 151"/>
                <a:gd name="T69" fmla="*/ 3 h 219"/>
                <a:gd name="T70" fmla="*/ 5 w 151"/>
                <a:gd name="T71" fmla="*/ 2 h 219"/>
                <a:gd name="T72" fmla="*/ 4 w 151"/>
                <a:gd name="T73" fmla="*/ 0 h 219"/>
                <a:gd name="T74" fmla="*/ 3 w 151"/>
                <a:gd name="T75" fmla="*/ 0 h 219"/>
                <a:gd name="T76" fmla="*/ 2 w 151"/>
                <a:gd name="T77" fmla="*/ 1 h 219"/>
                <a:gd name="T78" fmla="*/ 1 w 151"/>
                <a:gd name="T79" fmla="*/ 2 h 219"/>
                <a:gd name="T80" fmla="*/ 1 w 151"/>
                <a:gd name="T81" fmla="*/ 3 h 219"/>
                <a:gd name="T82" fmla="*/ 0 w 151"/>
                <a:gd name="T83" fmla="*/ 5 h 219"/>
                <a:gd name="T84" fmla="*/ 0 w 151"/>
                <a:gd name="T85" fmla="*/ 6 h 219"/>
                <a:gd name="T86" fmla="*/ 0 w 151"/>
                <a:gd name="T87" fmla="*/ 7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51" h="219">
                  <a:moveTo>
                    <a:pt x="2" y="66"/>
                  </a:moveTo>
                  <a:lnTo>
                    <a:pt x="2" y="67"/>
                  </a:lnTo>
                  <a:lnTo>
                    <a:pt x="3" y="70"/>
                  </a:lnTo>
                  <a:lnTo>
                    <a:pt x="5" y="74"/>
                  </a:lnTo>
                  <a:lnTo>
                    <a:pt x="5" y="77"/>
                  </a:lnTo>
                  <a:lnTo>
                    <a:pt x="8" y="80"/>
                  </a:lnTo>
                  <a:lnTo>
                    <a:pt x="9" y="85"/>
                  </a:lnTo>
                  <a:lnTo>
                    <a:pt x="10" y="90"/>
                  </a:lnTo>
                  <a:lnTo>
                    <a:pt x="13" y="94"/>
                  </a:lnTo>
                  <a:lnTo>
                    <a:pt x="13" y="98"/>
                  </a:lnTo>
                  <a:lnTo>
                    <a:pt x="16" y="103"/>
                  </a:lnTo>
                  <a:lnTo>
                    <a:pt x="19" y="108"/>
                  </a:lnTo>
                  <a:lnTo>
                    <a:pt x="22" y="114"/>
                  </a:lnTo>
                  <a:lnTo>
                    <a:pt x="25" y="118"/>
                  </a:lnTo>
                  <a:lnTo>
                    <a:pt x="27" y="124"/>
                  </a:lnTo>
                  <a:lnTo>
                    <a:pt x="29" y="127"/>
                  </a:lnTo>
                  <a:lnTo>
                    <a:pt x="30" y="130"/>
                  </a:lnTo>
                  <a:lnTo>
                    <a:pt x="32" y="132"/>
                  </a:lnTo>
                  <a:lnTo>
                    <a:pt x="33" y="135"/>
                  </a:lnTo>
                  <a:lnTo>
                    <a:pt x="36" y="139"/>
                  </a:lnTo>
                  <a:lnTo>
                    <a:pt x="39" y="145"/>
                  </a:lnTo>
                  <a:lnTo>
                    <a:pt x="42" y="151"/>
                  </a:lnTo>
                  <a:lnTo>
                    <a:pt x="44" y="157"/>
                  </a:lnTo>
                  <a:lnTo>
                    <a:pt x="47" y="161"/>
                  </a:lnTo>
                  <a:lnTo>
                    <a:pt x="52" y="167"/>
                  </a:lnTo>
                  <a:lnTo>
                    <a:pt x="54" y="171"/>
                  </a:lnTo>
                  <a:lnTo>
                    <a:pt x="57" y="176"/>
                  </a:lnTo>
                  <a:lnTo>
                    <a:pt x="60" y="179"/>
                  </a:lnTo>
                  <a:lnTo>
                    <a:pt x="63" y="185"/>
                  </a:lnTo>
                  <a:lnTo>
                    <a:pt x="66" y="188"/>
                  </a:lnTo>
                  <a:lnTo>
                    <a:pt x="70" y="192"/>
                  </a:lnTo>
                  <a:lnTo>
                    <a:pt x="73" y="195"/>
                  </a:lnTo>
                  <a:lnTo>
                    <a:pt x="76" y="198"/>
                  </a:lnTo>
                  <a:lnTo>
                    <a:pt x="80" y="202"/>
                  </a:lnTo>
                  <a:lnTo>
                    <a:pt x="83" y="205"/>
                  </a:lnTo>
                  <a:lnTo>
                    <a:pt x="86" y="205"/>
                  </a:lnTo>
                  <a:lnTo>
                    <a:pt x="89" y="208"/>
                  </a:lnTo>
                  <a:lnTo>
                    <a:pt x="91" y="209"/>
                  </a:lnTo>
                  <a:lnTo>
                    <a:pt x="96" y="211"/>
                  </a:lnTo>
                  <a:lnTo>
                    <a:pt x="98" y="212"/>
                  </a:lnTo>
                  <a:lnTo>
                    <a:pt x="103" y="213"/>
                  </a:lnTo>
                  <a:lnTo>
                    <a:pt x="106" y="215"/>
                  </a:lnTo>
                  <a:lnTo>
                    <a:pt x="110" y="216"/>
                  </a:lnTo>
                  <a:lnTo>
                    <a:pt x="113" y="216"/>
                  </a:lnTo>
                  <a:lnTo>
                    <a:pt x="117" y="218"/>
                  </a:lnTo>
                  <a:lnTo>
                    <a:pt x="120" y="218"/>
                  </a:lnTo>
                  <a:lnTo>
                    <a:pt x="123" y="219"/>
                  </a:lnTo>
                  <a:lnTo>
                    <a:pt x="125" y="219"/>
                  </a:lnTo>
                  <a:lnTo>
                    <a:pt x="128" y="219"/>
                  </a:lnTo>
                  <a:lnTo>
                    <a:pt x="133" y="219"/>
                  </a:lnTo>
                  <a:lnTo>
                    <a:pt x="135" y="219"/>
                  </a:lnTo>
                  <a:lnTo>
                    <a:pt x="141" y="218"/>
                  </a:lnTo>
                  <a:lnTo>
                    <a:pt x="145" y="216"/>
                  </a:lnTo>
                  <a:lnTo>
                    <a:pt x="148" y="213"/>
                  </a:lnTo>
                  <a:lnTo>
                    <a:pt x="150" y="211"/>
                  </a:lnTo>
                  <a:lnTo>
                    <a:pt x="151" y="205"/>
                  </a:lnTo>
                  <a:lnTo>
                    <a:pt x="150" y="202"/>
                  </a:lnTo>
                  <a:lnTo>
                    <a:pt x="150" y="198"/>
                  </a:lnTo>
                  <a:lnTo>
                    <a:pt x="147" y="195"/>
                  </a:lnTo>
                  <a:lnTo>
                    <a:pt x="145" y="192"/>
                  </a:lnTo>
                  <a:lnTo>
                    <a:pt x="144" y="189"/>
                  </a:lnTo>
                  <a:lnTo>
                    <a:pt x="141" y="185"/>
                  </a:lnTo>
                  <a:lnTo>
                    <a:pt x="137" y="181"/>
                  </a:lnTo>
                  <a:lnTo>
                    <a:pt x="135" y="178"/>
                  </a:lnTo>
                  <a:lnTo>
                    <a:pt x="134" y="175"/>
                  </a:lnTo>
                  <a:lnTo>
                    <a:pt x="133" y="172"/>
                  </a:lnTo>
                  <a:lnTo>
                    <a:pt x="131" y="169"/>
                  </a:lnTo>
                  <a:lnTo>
                    <a:pt x="128" y="167"/>
                  </a:lnTo>
                  <a:lnTo>
                    <a:pt x="127" y="164"/>
                  </a:lnTo>
                  <a:lnTo>
                    <a:pt x="125" y="159"/>
                  </a:lnTo>
                  <a:lnTo>
                    <a:pt x="123" y="157"/>
                  </a:lnTo>
                  <a:lnTo>
                    <a:pt x="121" y="152"/>
                  </a:lnTo>
                  <a:lnTo>
                    <a:pt x="120" y="149"/>
                  </a:lnTo>
                  <a:lnTo>
                    <a:pt x="118" y="145"/>
                  </a:lnTo>
                  <a:lnTo>
                    <a:pt x="117" y="141"/>
                  </a:lnTo>
                  <a:lnTo>
                    <a:pt x="114" y="138"/>
                  </a:lnTo>
                  <a:lnTo>
                    <a:pt x="113" y="134"/>
                  </a:lnTo>
                  <a:lnTo>
                    <a:pt x="110" y="130"/>
                  </a:lnTo>
                  <a:lnTo>
                    <a:pt x="108" y="125"/>
                  </a:lnTo>
                  <a:lnTo>
                    <a:pt x="106" y="121"/>
                  </a:lnTo>
                  <a:lnTo>
                    <a:pt x="104" y="117"/>
                  </a:lnTo>
                  <a:lnTo>
                    <a:pt x="101" y="112"/>
                  </a:lnTo>
                  <a:lnTo>
                    <a:pt x="100" y="108"/>
                  </a:lnTo>
                  <a:lnTo>
                    <a:pt x="97" y="104"/>
                  </a:lnTo>
                  <a:lnTo>
                    <a:pt x="96" y="101"/>
                  </a:lnTo>
                  <a:lnTo>
                    <a:pt x="94" y="95"/>
                  </a:lnTo>
                  <a:lnTo>
                    <a:pt x="91" y="93"/>
                  </a:lnTo>
                  <a:lnTo>
                    <a:pt x="89" y="87"/>
                  </a:lnTo>
                  <a:lnTo>
                    <a:pt x="89" y="83"/>
                  </a:lnTo>
                  <a:lnTo>
                    <a:pt x="86" y="78"/>
                  </a:lnTo>
                  <a:lnTo>
                    <a:pt x="83" y="75"/>
                  </a:lnTo>
                  <a:lnTo>
                    <a:pt x="81" y="71"/>
                  </a:lnTo>
                  <a:lnTo>
                    <a:pt x="80" y="67"/>
                  </a:lnTo>
                  <a:lnTo>
                    <a:pt x="76" y="61"/>
                  </a:lnTo>
                  <a:lnTo>
                    <a:pt x="74" y="58"/>
                  </a:lnTo>
                  <a:lnTo>
                    <a:pt x="73" y="54"/>
                  </a:lnTo>
                  <a:lnTo>
                    <a:pt x="71" y="51"/>
                  </a:lnTo>
                  <a:lnTo>
                    <a:pt x="69" y="47"/>
                  </a:lnTo>
                  <a:lnTo>
                    <a:pt x="67" y="44"/>
                  </a:lnTo>
                  <a:lnTo>
                    <a:pt x="64" y="40"/>
                  </a:lnTo>
                  <a:lnTo>
                    <a:pt x="63" y="36"/>
                  </a:lnTo>
                  <a:lnTo>
                    <a:pt x="60" y="33"/>
                  </a:lnTo>
                  <a:lnTo>
                    <a:pt x="59" y="30"/>
                  </a:lnTo>
                  <a:lnTo>
                    <a:pt x="57" y="27"/>
                  </a:lnTo>
                  <a:lnTo>
                    <a:pt x="54" y="24"/>
                  </a:lnTo>
                  <a:lnTo>
                    <a:pt x="53" y="21"/>
                  </a:lnTo>
                  <a:lnTo>
                    <a:pt x="52" y="20"/>
                  </a:lnTo>
                  <a:lnTo>
                    <a:pt x="47" y="14"/>
                  </a:lnTo>
                  <a:lnTo>
                    <a:pt x="44" y="9"/>
                  </a:lnTo>
                  <a:lnTo>
                    <a:pt x="42" y="6"/>
                  </a:lnTo>
                  <a:lnTo>
                    <a:pt x="39" y="3"/>
                  </a:lnTo>
                  <a:lnTo>
                    <a:pt x="36" y="2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9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6" y="9"/>
                  </a:lnTo>
                  <a:lnTo>
                    <a:pt x="13" y="14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5" y="24"/>
                  </a:lnTo>
                  <a:lnTo>
                    <a:pt x="5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60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8449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676400" y="4271080"/>
            <a:ext cx="11849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Thread C</a:t>
            </a:r>
            <a:endParaRPr lang="en-US" dirty="0">
              <a:latin typeface="Gill Sans Light"/>
            </a:endParaRP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685800"/>
            <a:ext cx="11087100" cy="60198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Identify critical sections (atomic instruction sequences) and add locking:</a:t>
            </a:r>
          </a:p>
          <a:p>
            <a:pPr indent="0">
              <a:spcBef>
                <a:spcPts val="0"/>
              </a:spcBef>
              <a:spcAft>
                <a:spcPts val="25"/>
              </a:spcAft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sz="2200" dirty="0">
                <a:latin typeface="Courier New" panose="020703090202050204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Deposit(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acctId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, amount) 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{</a:t>
            </a:r>
          </a:p>
          <a:p>
            <a:pPr indent="0">
              <a:lnSpc>
                <a:spcPct val="95000"/>
              </a:lnSpc>
              <a:spcBef>
                <a:spcPts val="0"/>
              </a:spcBef>
              <a:spcAft>
                <a:spcPts val="25"/>
              </a:spcAft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	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acquire(&amp;</a:t>
            </a:r>
            <a:r>
              <a:rPr lang="en-US" altLang="ko-KR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mylock</a:t>
            </a:r>
            <a:r>
              <a:rPr lang="en-US" altLang="ko-KR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)          // Wait if someone else in critical section!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acct =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GetAccount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actId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);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acct-&gt;balance += amount;</a:t>
            </a:r>
            <a:b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   </a:t>
            </a:r>
            <a:r>
              <a:rPr lang="en-US" altLang="ko-KR" sz="2000" dirty="0" err="1">
                <a:latin typeface="Consolas" panose="020B0609020204030204" pitchFamily="49" charset="0"/>
                <a:ea typeface="굴림" panose="020B0600000101010101" pitchFamily="34" charset="-127"/>
              </a:rPr>
              <a:t>StoreAccount</a:t>
            </a:r>
            <a:r>
              <a:rPr lang="en-US" altLang="ko-KR" sz="2000" dirty="0">
                <a:latin typeface="Consolas" panose="020B0609020204030204" pitchFamily="49" charset="0"/>
                <a:ea typeface="굴림" panose="020B0600000101010101" pitchFamily="34" charset="-127"/>
              </a:rPr>
              <a:t>(acct); 		</a:t>
            </a:r>
            <a:endParaRPr lang="en-US" altLang="ko-KR" sz="2000" dirty="0" smtClean="0">
              <a:latin typeface="Consolas" panose="020B0609020204030204" pitchFamily="49" charset="0"/>
              <a:ea typeface="굴림" panose="020B0600000101010101" pitchFamily="34" charset="-127"/>
            </a:endParaRPr>
          </a:p>
          <a:p>
            <a:pPr indent="0">
              <a:spcBef>
                <a:spcPts val="0"/>
              </a:spcBef>
              <a:spcAft>
                <a:spcPts val="25"/>
              </a:spcAft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  </a:t>
            </a:r>
            <a:r>
              <a:rPr lang="en-US" altLang="ko-KR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release(&amp;</a:t>
            </a:r>
            <a:r>
              <a:rPr lang="en-US" altLang="ko-KR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mylock</a:t>
            </a:r>
            <a:r>
              <a:rPr lang="en-US" altLang="ko-KR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)          // Release someone into critical section</a:t>
            </a: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/>
            </a:r>
            <a:b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</a:br>
            <a:r>
              <a:rPr lang="en-US" altLang="ko-KR" sz="2000" dirty="0">
                <a:solidFill>
                  <a:schemeClr val="hlink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	</a:t>
            </a:r>
            <a:r>
              <a:rPr lang="en-US" altLang="ko-KR" sz="2000" dirty="0" smtClean="0">
                <a:latin typeface="Consolas" panose="020B0609020204030204" pitchFamily="49" charset="0"/>
                <a:ea typeface="굴림" panose="020B0600000101010101" pitchFamily="34" charset="-127"/>
              </a:rPr>
              <a:t>}</a:t>
            </a: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 smtClean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 smtClean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 smtClean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 smtClean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endParaRPr lang="en-US" altLang="ko-KR" sz="2000" dirty="0" smtClean="0">
              <a:latin typeface="Courier New" panose="02070309020205020404" pitchFamily="49" charset="0"/>
              <a:ea typeface="굴림" panose="020B0600000101010101" pitchFamily="34" charset="-127"/>
            </a:endParaRPr>
          </a:p>
          <a:p>
            <a:pPr>
              <a:spcBef>
                <a:spcPts val="2400"/>
              </a:spcBef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Must use SAME lock (</a:t>
            </a:r>
            <a:r>
              <a:rPr lang="en-US" altLang="ko-KR" dirty="0" err="1" smtClean="0">
                <a:latin typeface="Consolas" panose="020B0609020204030204" pitchFamily="49" charset="0"/>
                <a:ea typeface="굴림" panose="020B0600000101010101" pitchFamily="34" charset="-127"/>
              </a:rPr>
              <a:t>mylock</a:t>
            </a:r>
            <a:r>
              <a:rPr lang="en-US" altLang="ko-KR" dirty="0" smtClean="0">
                <a:ea typeface="굴림" panose="020B0600000101010101" pitchFamily="34" charset="-127"/>
              </a:rPr>
              <a:t>) with all of the methods (Withdraw, etc…)</a:t>
            </a:r>
          </a:p>
          <a:p>
            <a:pPr lvl="1"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ea typeface="굴림" panose="020B0600000101010101" pitchFamily="34" charset="-127"/>
              </a:rPr>
              <a:t>Shared with all threads!</a:t>
            </a:r>
            <a:endParaRPr lang="en-US" altLang="ko-KR" dirty="0">
              <a:ea typeface="굴림" panose="020B0600000101010101" pitchFamily="34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80696" y="4271080"/>
            <a:ext cx="11763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Thread A</a:t>
            </a:r>
            <a:endParaRPr lang="en-US" dirty="0">
              <a:latin typeface="Gill Sans Ligh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6400" y="4271080"/>
            <a:ext cx="11849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</a:rPr>
              <a:t>Thread B</a:t>
            </a:r>
            <a:endParaRPr lang="en-US" dirty="0">
              <a:latin typeface="Gill Sans Light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05711" y="4781836"/>
            <a:ext cx="1610283" cy="918975"/>
            <a:chOff x="3574680" y="5127826"/>
            <a:chExt cx="1610283" cy="873831"/>
          </a:xfrm>
        </p:grpSpPr>
        <p:sp>
          <p:nvSpPr>
            <p:cNvPr id="14" name="Freeform 13"/>
            <p:cNvSpPr/>
            <p:nvPr/>
          </p:nvSpPr>
          <p:spPr bwMode="auto">
            <a:xfrm rot="1170167" flipH="1">
              <a:off x="4420296" y="5127826"/>
              <a:ext cx="764667" cy="688979"/>
            </a:xfrm>
            <a:custGeom>
              <a:avLst/>
              <a:gdLst>
                <a:gd name="connsiteX0" fmla="*/ 0 w 175846"/>
                <a:gd name="connsiteY0" fmla="*/ 0 h 1160584"/>
                <a:gd name="connsiteX1" fmla="*/ 26377 w 175846"/>
                <a:gd name="connsiteY1" fmla="*/ 246184 h 1160584"/>
                <a:gd name="connsiteX2" fmla="*/ 35169 w 175846"/>
                <a:gd name="connsiteY2" fmla="*/ 290146 h 1160584"/>
                <a:gd name="connsiteX3" fmla="*/ 43961 w 175846"/>
                <a:gd name="connsiteY3" fmla="*/ 395654 h 1160584"/>
                <a:gd name="connsiteX4" fmla="*/ 61546 w 175846"/>
                <a:gd name="connsiteY4" fmla="*/ 430823 h 1160584"/>
                <a:gd name="connsiteX5" fmla="*/ 70338 w 175846"/>
                <a:gd name="connsiteY5" fmla="*/ 509954 h 1160584"/>
                <a:gd name="connsiteX6" fmla="*/ 96715 w 175846"/>
                <a:gd name="connsiteY6" fmla="*/ 597877 h 1160584"/>
                <a:gd name="connsiteX7" fmla="*/ 114300 w 175846"/>
                <a:gd name="connsiteY7" fmla="*/ 650631 h 1160584"/>
                <a:gd name="connsiteX8" fmla="*/ 123092 w 175846"/>
                <a:gd name="connsiteY8" fmla="*/ 677008 h 1160584"/>
                <a:gd name="connsiteX9" fmla="*/ 140677 w 175846"/>
                <a:gd name="connsiteY9" fmla="*/ 703384 h 1160584"/>
                <a:gd name="connsiteX10" fmla="*/ 158261 w 175846"/>
                <a:gd name="connsiteY10" fmla="*/ 782515 h 1160584"/>
                <a:gd name="connsiteX11" fmla="*/ 167054 w 175846"/>
                <a:gd name="connsiteY11" fmla="*/ 861646 h 1160584"/>
                <a:gd name="connsiteX12" fmla="*/ 175846 w 175846"/>
                <a:gd name="connsiteY12" fmla="*/ 923192 h 1160584"/>
                <a:gd name="connsiteX13" fmla="*/ 158261 w 175846"/>
                <a:gd name="connsiteY13" fmla="*/ 1099038 h 1160584"/>
                <a:gd name="connsiteX14" fmla="*/ 140677 w 175846"/>
                <a:gd name="connsiteY14" fmla="*/ 1160584 h 116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846" h="1160584">
                  <a:moveTo>
                    <a:pt x="0" y="0"/>
                  </a:moveTo>
                  <a:cubicBezTo>
                    <a:pt x="2741" y="27412"/>
                    <a:pt x="17173" y="186362"/>
                    <a:pt x="26377" y="246184"/>
                  </a:cubicBezTo>
                  <a:cubicBezTo>
                    <a:pt x="28649" y="260954"/>
                    <a:pt x="32238" y="275492"/>
                    <a:pt x="35169" y="290146"/>
                  </a:cubicBezTo>
                  <a:cubicBezTo>
                    <a:pt x="38100" y="325315"/>
                    <a:pt x="37457" y="360967"/>
                    <a:pt x="43961" y="395654"/>
                  </a:cubicBezTo>
                  <a:cubicBezTo>
                    <a:pt x="46376" y="408536"/>
                    <a:pt x="58599" y="418052"/>
                    <a:pt x="61546" y="430823"/>
                  </a:cubicBezTo>
                  <a:cubicBezTo>
                    <a:pt x="67514" y="456683"/>
                    <a:pt x="66302" y="483723"/>
                    <a:pt x="70338" y="509954"/>
                  </a:cubicBezTo>
                  <a:cubicBezTo>
                    <a:pt x="74133" y="534624"/>
                    <a:pt x="89872" y="577348"/>
                    <a:pt x="96715" y="597877"/>
                  </a:cubicBezTo>
                  <a:lnTo>
                    <a:pt x="114300" y="650631"/>
                  </a:lnTo>
                  <a:cubicBezTo>
                    <a:pt x="117231" y="659423"/>
                    <a:pt x="117951" y="669297"/>
                    <a:pt x="123092" y="677008"/>
                  </a:cubicBezTo>
                  <a:lnTo>
                    <a:pt x="140677" y="703384"/>
                  </a:lnTo>
                  <a:cubicBezTo>
                    <a:pt x="147076" y="728982"/>
                    <a:pt x="154540" y="756471"/>
                    <a:pt x="158261" y="782515"/>
                  </a:cubicBezTo>
                  <a:cubicBezTo>
                    <a:pt x="162014" y="808788"/>
                    <a:pt x="163762" y="835312"/>
                    <a:pt x="167054" y="861646"/>
                  </a:cubicBezTo>
                  <a:cubicBezTo>
                    <a:pt x="169625" y="882210"/>
                    <a:pt x="172915" y="902677"/>
                    <a:pt x="175846" y="923192"/>
                  </a:cubicBezTo>
                  <a:cubicBezTo>
                    <a:pt x="175571" y="927036"/>
                    <a:pt x="169575" y="1065095"/>
                    <a:pt x="158261" y="1099038"/>
                  </a:cubicBezTo>
                  <a:cubicBezTo>
                    <a:pt x="134174" y="1171298"/>
                    <a:pt x="140677" y="1074767"/>
                    <a:pt x="140677" y="1160584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74680" y="5650468"/>
              <a:ext cx="1176348" cy="351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Thread A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Fix banking problem with Locks!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704190" y="3135109"/>
            <a:ext cx="1978018" cy="817658"/>
            <a:chOff x="1758713" y="3704465"/>
            <a:chExt cx="1978018" cy="1081481"/>
          </a:xfrm>
        </p:grpSpPr>
        <p:sp>
          <p:nvSpPr>
            <p:cNvPr id="5" name="Freeform 4"/>
            <p:cNvSpPr/>
            <p:nvPr/>
          </p:nvSpPr>
          <p:spPr bwMode="auto">
            <a:xfrm>
              <a:off x="2936434" y="3889131"/>
              <a:ext cx="800297" cy="896815"/>
            </a:xfrm>
            <a:custGeom>
              <a:avLst/>
              <a:gdLst>
                <a:gd name="connsiteX0" fmla="*/ 0 w 800297"/>
                <a:gd name="connsiteY0" fmla="*/ 0 h 896815"/>
                <a:gd name="connsiteX1" fmla="*/ 219808 w 800297"/>
                <a:gd name="connsiteY1" fmla="*/ 17584 h 896815"/>
                <a:gd name="connsiteX2" fmla="*/ 298938 w 800297"/>
                <a:gd name="connsiteY2" fmla="*/ 26377 h 896815"/>
                <a:gd name="connsiteX3" fmla="*/ 325315 w 800297"/>
                <a:gd name="connsiteY3" fmla="*/ 96715 h 896815"/>
                <a:gd name="connsiteX4" fmla="*/ 334108 w 800297"/>
                <a:gd name="connsiteY4" fmla="*/ 439615 h 896815"/>
                <a:gd name="connsiteX5" fmla="*/ 351692 w 800297"/>
                <a:gd name="connsiteY5" fmla="*/ 501161 h 896815"/>
                <a:gd name="connsiteX6" fmla="*/ 386861 w 800297"/>
                <a:gd name="connsiteY6" fmla="*/ 518746 h 896815"/>
                <a:gd name="connsiteX7" fmla="*/ 422031 w 800297"/>
                <a:gd name="connsiteY7" fmla="*/ 553915 h 896815"/>
                <a:gd name="connsiteX8" fmla="*/ 483577 w 800297"/>
                <a:gd name="connsiteY8" fmla="*/ 589084 h 896815"/>
                <a:gd name="connsiteX9" fmla="*/ 509954 w 800297"/>
                <a:gd name="connsiteY9" fmla="*/ 606669 h 896815"/>
                <a:gd name="connsiteX10" fmla="*/ 553915 w 800297"/>
                <a:gd name="connsiteY10" fmla="*/ 615461 h 896815"/>
                <a:gd name="connsiteX11" fmla="*/ 615461 w 800297"/>
                <a:gd name="connsiteY11" fmla="*/ 659423 h 896815"/>
                <a:gd name="connsiteX12" fmla="*/ 650631 w 800297"/>
                <a:gd name="connsiteY12" fmla="*/ 677008 h 896815"/>
                <a:gd name="connsiteX13" fmla="*/ 677008 w 800297"/>
                <a:gd name="connsiteY13" fmla="*/ 703384 h 896815"/>
                <a:gd name="connsiteX14" fmla="*/ 729761 w 800297"/>
                <a:gd name="connsiteY14" fmla="*/ 738554 h 896815"/>
                <a:gd name="connsiteX15" fmla="*/ 756138 w 800297"/>
                <a:gd name="connsiteY15" fmla="*/ 764931 h 896815"/>
                <a:gd name="connsiteX16" fmla="*/ 791308 w 800297"/>
                <a:gd name="connsiteY16" fmla="*/ 817684 h 896815"/>
                <a:gd name="connsiteX17" fmla="*/ 800100 w 800297"/>
                <a:gd name="connsiteY17" fmla="*/ 896815 h 8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297" h="896815">
                  <a:moveTo>
                    <a:pt x="0" y="0"/>
                  </a:moveTo>
                  <a:lnTo>
                    <a:pt x="219808" y="17584"/>
                  </a:lnTo>
                  <a:cubicBezTo>
                    <a:pt x="246244" y="19917"/>
                    <a:pt x="277707" y="10453"/>
                    <a:pt x="298938" y="26377"/>
                  </a:cubicBezTo>
                  <a:cubicBezTo>
                    <a:pt x="318970" y="41401"/>
                    <a:pt x="316523" y="73269"/>
                    <a:pt x="325315" y="96715"/>
                  </a:cubicBezTo>
                  <a:cubicBezTo>
                    <a:pt x="328246" y="211015"/>
                    <a:pt x="328796" y="325401"/>
                    <a:pt x="334108" y="439615"/>
                  </a:cubicBezTo>
                  <a:cubicBezTo>
                    <a:pt x="334119" y="439854"/>
                    <a:pt x="347538" y="497006"/>
                    <a:pt x="351692" y="501161"/>
                  </a:cubicBezTo>
                  <a:cubicBezTo>
                    <a:pt x="360960" y="510429"/>
                    <a:pt x="376376" y="510882"/>
                    <a:pt x="386861" y="518746"/>
                  </a:cubicBezTo>
                  <a:cubicBezTo>
                    <a:pt x="400124" y="528693"/>
                    <a:pt x="409443" y="543126"/>
                    <a:pt x="422031" y="553915"/>
                  </a:cubicBezTo>
                  <a:cubicBezTo>
                    <a:pt x="443456" y="572279"/>
                    <a:pt x="458624" y="574825"/>
                    <a:pt x="483577" y="589084"/>
                  </a:cubicBezTo>
                  <a:cubicBezTo>
                    <a:pt x="492752" y="594327"/>
                    <a:pt x="500060" y="602959"/>
                    <a:pt x="509954" y="606669"/>
                  </a:cubicBezTo>
                  <a:cubicBezTo>
                    <a:pt x="523946" y="611916"/>
                    <a:pt x="539261" y="612530"/>
                    <a:pt x="553915" y="615461"/>
                  </a:cubicBezTo>
                  <a:cubicBezTo>
                    <a:pt x="569001" y="626775"/>
                    <a:pt x="597471" y="649143"/>
                    <a:pt x="615461" y="659423"/>
                  </a:cubicBezTo>
                  <a:cubicBezTo>
                    <a:pt x="626841" y="665926"/>
                    <a:pt x="639965" y="669390"/>
                    <a:pt x="650631" y="677008"/>
                  </a:cubicBezTo>
                  <a:cubicBezTo>
                    <a:pt x="660749" y="684235"/>
                    <a:pt x="667193" y="695750"/>
                    <a:pt x="677008" y="703384"/>
                  </a:cubicBezTo>
                  <a:cubicBezTo>
                    <a:pt x="693690" y="716359"/>
                    <a:pt x="714817" y="723610"/>
                    <a:pt x="729761" y="738554"/>
                  </a:cubicBezTo>
                  <a:cubicBezTo>
                    <a:pt x="738553" y="747346"/>
                    <a:pt x="748504" y="755116"/>
                    <a:pt x="756138" y="764931"/>
                  </a:cubicBezTo>
                  <a:cubicBezTo>
                    <a:pt x="769113" y="781613"/>
                    <a:pt x="791308" y="817684"/>
                    <a:pt x="791308" y="817684"/>
                  </a:cubicBezTo>
                  <a:cubicBezTo>
                    <a:pt x="802399" y="873141"/>
                    <a:pt x="800100" y="846702"/>
                    <a:pt x="800100" y="896815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58713" y="3704465"/>
              <a:ext cx="1176348" cy="488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Thread A</a:t>
              </a:r>
              <a:endParaRPr lang="en-US" dirty="0">
                <a:latin typeface="Gill Sans Ligh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84077" y="3206271"/>
            <a:ext cx="2044778" cy="746495"/>
            <a:chOff x="4038600" y="3598956"/>
            <a:chExt cx="2044778" cy="1186990"/>
          </a:xfrm>
        </p:grpSpPr>
        <p:sp>
          <p:nvSpPr>
            <p:cNvPr id="6" name="Freeform 5"/>
            <p:cNvSpPr/>
            <p:nvPr/>
          </p:nvSpPr>
          <p:spPr bwMode="auto">
            <a:xfrm>
              <a:off x="4038600" y="3651564"/>
              <a:ext cx="808892" cy="1134382"/>
            </a:xfrm>
            <a:custGeom>
              <a:avLst/>
              <a:gdLst>
                <a:gd name="connsiteX0" fmla="*/ 808892 w 808892"/>
                <a:gd name="connsiteY0" fmla="*/ 79305 h 1134382"/>
                <a:gd name="connsiteX1" fmla="*/ 580292 w 808892"/>
                <a:gd name="connsiteY1" fmla="*/ 174 h 1134382"/>
                <a:gd name="connsiteX2" fmla="*/ 509954 w 808892"/>
                <a:gd name="connsiteY2" fmla="*/ 8966 h 1134382"/>
                <a:gd name="connsiteX3" fmla="*/ 448407 w 808892"/>
                <a:gd name="connsiteY3" fmla="*/ 44136 h 1134382"/>
                <a:gd name="connsiteX4" fmla="*/ 386861 w 808892"/>
                <a:gd name="connsiteY4" fmla="*/ 114474 h 1134382"/>
                <a:gd name="connsiteX5" fmla="*/ 342900 w 808892"/>
                <a:gd name="connsiteY5" fmla="*/ 263943 h 1134382"/>
                <a:gd name="connsiteX6" fmla="*/ 334107 w 808892"/>
                <a:gd name="connsiteY6" fmla="*/ 395828 h 1134382"/>
                <a:gd name="connsiteX7" fmla="*/ 325315 w 808892"/>
                <a:gd name="connsiteY7" fmla="*/ 879405 h 1134382"/>
                <a:gd name="connsiteX8" fmla="*/ 272561 w 808892"/>
                <a:gd name="connsiteY8" fmla="*/ 896989 h 1134382"/>
                <a:gd name="connsiteX9" fmla="*/ 246184 w 808892"/>
                <a:gd name="connsiteY9" fmla="*/ 905782 h 1134382"/>
                <a:gd name="connsiteX10" fmla="*/ 211015 w 808892"/>
                <a:gd name="connsiteY10" fmla="*/ 932159 h 1134382"/>
                <a:gd name="connsiteX11" fmla="*/ 175846 w 808892"/>
                <a:gd name="connsiteY11" fmla="*/ 940951 h 1134382"/>
                <a:gd name="connsiteX12" fmla="*/ 149469 w 808892"/>
                <a:gd name="connsiteY12" fmla="*/ 967328 h 1134382"/>
                <a:gd name="connsiteX13" fmla="*/ 140677 w 808892"/>
                <a:gd name="connsiteY13" fmla="*/ 993705 h 1134382"/>
                <a:gd name="connsiteX14" fmla="*/ 87923 w 808892"/>
                <a:gd name="connsiteY14" fmla="*/ 1011289 h 1134382"/>
                <a:gd name="connsiteX15" fmla="*/ 79131 w 808892"/>
                <a:gd name="connsiteY15" fmla="*/ 1037666 h 1134382"/>
                <a:gd name="connsiteX16" fmla="*/ 35169 w 808892"/>
                <a:gd name="connsiteY16" fmla="*/ 1090420 h 1134382"/>
                <a:gd name="connsiteX17" fmla="*/ 8792 w 808892"/>
                <a:gd name="connsiteY17" fmla="*/ 1108005 h 1134382"/>
                <a:gd name="connsiteX18" fmla="*/ 0 w 808892"/>
                <a:gd name="connsiteY18" fmla="*/ 1134382 h 113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8892" h="1134382">
                  <a:moveTo>
                    <a:pt x="808892" y="79305"/>
                  </a:moveTo>
                  <a:cubicBezTo>
                    <a:pt x="756051" y="57547"/>
                    <a:pt x="651035" y="4336"/>
                    <a:pt x="580292" y="174"/>
                  </a:cubicBezTo>
                  <a:cubicBezTo>
                    <a:pt x="556704" y="-1214"/>
                    <a:pt x="533400" y="6035"/>
                    <a:pt x="509954" y="8966"/>
                  </a:cubicBezTo>
                  <a:cubicBezTo>
                    <a:pt x="488454" y="19716"/>
                    <a:pt x="467049" y="28601"/>
                    <a:pt x="448407" y="44136"/>
                  </a:cubicBezTo>
                  <a:cubicBezTo>
                    <a:pt x="424624" y="63956"/>
                    <a:pt x="405859" y="90728"/>
                    <a:pt x="386861" y="114474"/>
                  </a:cubicBezTo>
                  <a:cubicBezTo>
                    <a:pt x="352842" y="216532"/>
                    <a:pt x="367227" y="166631"/>
                    <a:pt x="342900" y="263943"/>
                  </a:cubicBezTo>
                  <a:cubicBezTo>
                    <a:pt x="339969" y="307905"/>
                    <a:pt x="335365" y="351787"/>
                    <a:pt x="334107" y="395828"/>
                  </a:cubicBezTo>
                  <a:cubicBezTo>
                    <a:pt x="329503" y="556981"/>
                    <a:pt x="344966" y="719388"/>
                    <a:pt x="325315" y="879405"/>
                  </a:cubicBezTo>
                  <a:cubicBezTo>
                    <a:pt x="323056" y="897803"/>
                    <a:pt x="290146" y="891127"/>
                    <a:pt x="272561" y="896989"/>
                  </a:cubicBezTo>
                  <a:lnTo>
                    <a:pt x="246184" y="905782"/>
                  </a:lnTo>
                  <a:cubicBezTo>
                    <a:pt x="234461" y="914574"/>
                    <a:pt x="224122" y="925606"/>
                    <a:pt x="211015" y="932159"/>
                  </a:cubicBezTo>
                  <a:cubicBezTo>
                    <a:pt x="200207" y="937563"/>
                    <a:pt x="186338" y="934956"/>
                    <a:pt x="175846" y="940951"/>
                  </a:cubicBezTo>
                  <a:cubicBezTo>
                    <a:pt x="165050" y="947120"/>
                    <a:pt x="158261" y="958536"/>
                    <a:pt x="149469" y="967328"/>
                  </a:cubicBezTo>
                  <a:cubicBezTo>
                    <a:pt x="146538" y="976120"/>
                    <a:pt x="148219" y="988318"/>
                    <a:pt x="140677" y="993705"/>
                  </a:cubicBezTo>
                  <a:cubicBezTo>
                    <a:pt x="125594" y="1004479"/>
                    <a:pt x="87923" y="1011289"/>
                    <a:pt x="87923" y="1011289"/>
                  </a:cubicBezTo>
                  <a:cubicBezTo>
                    <a:pt x="84992" y="1020081"/>
                    <a:pt x="83276" y="1029377"/>
                    <a:pt x="79131" y="1037666"/>
                  </a:cubicBezTo>
                  <a:cubicBezTo>
                    <a:pt x="69251" y="1057426"/>
                    <a:pt x="51836" y="1076531"/>
                    <a:pt x="35169" y="1090420"/>
                  </a:cubicBezTo>
                  <a:cubicBezTo>
                    <a:pt x="27051" y="1097185"/>
                    <a:pt x="17584" y="1102143"/>
                    <a:pt x="8792" y="1108005"/>
                  </a:cubicBezTo>
                  <a:lnTo>
                    <a:pt x="0" y="1134382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98438" y="3598956"/>
              <a:ext cx="1184940" cy="587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Thread C</a:t>
              </a:r>
              <a:endParaRPr lang="en-US" dirty="0">
                <a:latin typeface="Gill Sans Ligh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988002" y="2667000"/>
            <a:ext cx="1184940" cy="1256458"/>
            <a:chOff x="3064202" y="3083681"/>
            <a:chExt cx="1184940" cy="1484695"/>
          </a:xfrm>
        </p:grpSpPr>
        <p:sp>
          <p:nvSpPr>
            <p:cNvPr id="7" name="Freeform 6"/>
            <p:cNvSpPr/>
            <p:nvPr/>
          </p:nvSpPr>
          <p:spPr bwMode="auto">
            <a:xfrm>
              <a:off x="3656672" y="3516204"/>
              <a:ext cx="277582" cy="1052172"/>
            </a:xfrm>
            <a:custGeom>
              <a:avLst/>
              <a:gdLst>
                <a:gd name="connsiteX0" fmla="*/ 0 w 175846"/>
                <a:gd name="connsiteY0" fmla="*/ 0 h 1160584"/>
                <a:gd name="connsiteX1" fmla="*/ 26377 w 175846"/>
                <a:gd name="connsiteY1" fmla="*/ 246184 h 1160584"/>
                <a:gd name="connsiteX2" fmla="*/ 35169 w 175846"/>
                <a:gd name="connsiteY2" fmla="*/ 290146 h 1160584"/>
                <a:gd name="connsiteX3" fmla="*/ 43961 w 175846"/>
                <a:gd name="connsiteY3" fmla="*/ 395654 h 1160584"/>
                <a:gd name="connsiteX4" fmla="*/ 61546 w 175846"/>
                <a:gd name="connsiteY4" fmla="*/ 430823 h 1160584"/>
                <a:gd name="connsiteX5" fmla="*/ 70338 w 175846"/>
                <a:gd name="connsiteY5" fmla="*/ 509954 h 1160584"/>
                <a:gd name="connsiteX6" fmla="*/ 96715 w 175846"/>
                <a:gd name="connsiteY6" fmla="*/ 597877 h 1160584"/>
                <a:gd name="connsiteX7" fmla="*/ 114300 w 175846"/>
                <a:gd name="connsiteY7" fmla="*/ 650631 h 1160584"/>
                <a:gd name="connsiteX8" fmla="*/ 123092 w 175846"/>
                <a:gd name="connsiteY8" fmla="*/ 677008 h 1160584"/>
                <a:gd name="connsiteX9" fmla="*/ 140677 w 175846"/>
                <a:gd name="connsiteY9" fmla="*/ 703384 h 1160584"/>
                <a:gd name="connsiteX10" fmla="*/ 158261 w 175846"/>
                <a:gd name="connsiteY10" fmla="*/ 782515 h 1160584"/>
                <a:gd name="connsiteX11" fmla="*/ 167054 w 175846"/>
                <a:gd name="connsiteY11" fmla="*/ 861646 h 1160584"/>
                <a:gd name="connsiteX12" fmla="*/ 175846 w 175846"/>
                <a:gd name="connsiteY12" fmla="*/ 923192 h 1160584"/>
                <a:gd name="connsiteX13" fmla="*/ 158261 w 175846"/>
                <a:gd name="connsiteY13" fmla="*/ 1099038 h 1160584"/>
                <a:gd name="connsiteX14" fmla="*/ 140677 w 175846"/>
                <a:gd name="connsiteY14" fmla="*/ 1160584 h 116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846" h="1160584">
                  <a:moveTo>
                    <a:pt x="0" y="0"/>
                  </a:moveTo>
                  <a:cubicBezTo>
                    <a:pt x="2741" y="27412"/>
                    <a:pt x="17173" y="186362"/>
                    <a:pt x="26377" y="246184"/>
                  </a:cubicBezTo>
                  <a:cubicBezTo>
                    <a:pt x="28649" y="260954"/>
                    <a:pt x="32238" y="275492"/>
                    <a:pt x="35169" y="290146"/>
                  </a:cubicBezTo>
                  <a:cubicBezTo>
                    <a:pt x="38100" y="325315"/>
                    <a:pt x="37457" y="360967"/>
                    <a:pt x="43961" y="395654"/>
                  </a:cubicBezTo>
                  <a:cubicBezTo>
                    <a:pt x="46376" y="408536"/>
                    <a:pt x="58599" y="418052"/>
                    <a:pt x="61546" y="430823"/>
                  </a:cubicBezTo>
                  <a:cubicBezTo>
                    <a:pt x="67514" y="456683"/>
                    <a:pt x="66302" y="483723"/>
                    <a:pt x="70338" y="509954"/>
                  </a:cubicBezTo>
                  <a:cubicBezTo>
                    <a:pt x="74133" y="534624"/>
                    <a:pt x="89872" y="577348"/>
                    <a:pt x="96715" y="597877"/>
                  </a:cubicBezTo>
                  <a:lnTo>
                    <a:pt x="114300" y="650631"/>
                  </a:lnTo>
                  <a:cubicBezTo>
                    <a:pt x="117231" y="659423"/>
                    <a:pt x="117951" y="669297"/>
                    <a:pt x="123092" y="677008"/>
                  </a:cubicBezTo>
                  <a:lnTo>
                    <a:pt x="140677" y="703384"/>
                  </a:lnTo>
                  <a:cubicBezTo>
                    <a:pt x="147076" y="728982"/>
                    <a:pt x="154540" y="756471"/>
                    <a:pt x="158261" y="782515"/>
                  </a:cubicBezTo>
                  <a:cubicBezTo>
                    <a:pt x="162014" y="808788"/>
                    <a:pt x="163762" y="835312"/>
                    <a:pt x="167054" y="861646"/>
                  </a:cubicBezTo>
                  <a:cubicBezTo>
                    <a:pt x="169625" y="882210"/>
                    <a:pt x="172915" y="902677"/>
                    <a:pt x="175846" y="923192"/>
                  </a:cubicBezTo>
                  <a:cubicBezTo>
                    <a:pt x="175571" y="927036"/>
                    <a:pt x="169575" y="1065095"/>
                    <a:pt x="158261" y="1099038"/>
                  </a:cubicBezTo>
                  <a:cubicBezTo>
                    <a:pt x="134174" y="1171298"/>
                    <a:pt x="140677" y="1074767"/>
                    <a:pt x="140677" y="1160584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64202" y="3083681"/>
              <a:ext cx="1184940" cy="436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Thread B</a:t>
              </a:r>
              <a:endParaRPr lang="en-US" dirty="0">
                <a:latin typeface="Gill Sans Light"/>
              </a:endParaRP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2105711" y="4838219"/>
            <a:ext cx="1709298" cy="82899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581400" y="4959474"/>
            <a:ext cx="1184940" cy="846871"/>
            <a:chOff x="3885272" y="5275783"/>
            <a:chExt cx="1184940" cy="758057"/>
          </a:xfrm>
        </p:grpSpPr>
        <p:sp>
          <p:nvSpPr>
            <p:cNvPr id="31" name="Freeform 30"/>
            <p:cNvSpPr/>
            <p:nvPr/>
          </p:nvSpPr>
          <p:spPr bwMode="auto">
            <a:xfrm>
              <a:off x="4262552" y="5275783"/>
              <a:ext cx="361950" cy="479923"/>
            </a:xfrm>
            <a:custGeom>
              <a:avLst/>
              <a:gdLst>
                <a:gd name="connsiteX0" fmla="*/ 0 w 175846"/>
                <a:gd name="connsiteY0" fmla="*/ 0 h 1160584"/>
                <a:gd name="connsiteX1" fmla="*/ 26377 w 175846"/>
                <a:gd name="connsiteY1" fmla="*/ 246184 h 1160584"/>
                <a:gd name="connsiteX2" fmla="*/ 35169 w 175846"/>
                <a:gd name="connsiteY2" fmla="*/ 290146 h 1160584"/>
                <a:gd name="connsiteX3" fmla="*/ 43961 w 175846"/>
                <a:gd name="connsiteY3" fmla="*/ 395654 h 1160584"/>
                <a:gd name="connsiteX4" fmla="*/ 61546 w 175846"/>
                <a:gd name="connsiteY4" fmla="*/ 430823 h 1160584"/>
                <a:gd name="connsiteX5" fmla="*/ 70338 w 175846"/>
                <a:gd name="connsiteY5" fmla="*/ 509954 h 1160584"/>
                <a:gd name="connsiteX6" fmla="*/ 96715 w 175846"/>
                <a:gd name="connsiteY6" fmla="*/ 597877 h 1160584"/>
                <a:gd name="connsiteX7" fmla="*/ 114300 w 175846"/>
                <a:gd name="connsiteY7" fmla="*/ 650631 h 1160584"/>
                <a:gd name="connsiteX8" fmla="*/ 123092 w 175846"/>
                <a:gd name="connsiteY8" fmla="*/ 677008 h 1160584"/>
                <a:gd name="connsiteX9" fmla="*/ 140677 w 175846"/>
                <a:gd name="connsiteY9" fmla="*/ 703384 h 1160584"/>
                <a:gd name="connsiteX10" fmla="*/ 158261 w 175846"/>
                <a:gd name="connsiteY10" fmla="*/ 782515 h 1160584"/>
                <a:gd name="connsiteX11" fmla="*/ 167054 w 175846"/>
                <a:gd name="connsiteY11" fmla="*/ 861646 h 1160584"/>
                <a:gd name="connsiteX12" fmla="*/ 175846 w 175846"/>
                <a:gd name="connsiteY12" fmla="*/ 923192 h 1160584"/>
                <a:gd name="connsiteX13" fmla="*/ 158261 w 175846"/>
                <a:gd name="connsiteY13" fmla="*/ 1099038 h 1160584"/>
                <a:gd name="connsiteX14" fmla="*/ 140677 w 175846"/>
                <a:gd name="connsiteY14" fmla="*/ 1160584 h 116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5846" h="1160584">
                  <a:moveTo>
                    <a:pt x="0" y="0"/>
                  </a:moveTo>
                  <a:cubicBezTo>
                    <a:pt x="2741" y="27412"/>
                    <a:pt x="17173" y="186362"/>
                    <a:pt x="26377" y="246184"/>
                  </a:cubicBezTo>
                  <a:cubicBezTo>
                    <a:pt x="28649" y="260954"/>
                    <a:pt x="32238" y="275492"/>
                    <a:pt x="35169" y="290146"/>
                  </a:cubicBezTo>
                  <a:cubicBezTo>
                    <a:pt x="38100" y="325315"/>
                    <a:pt x="37457" y="360967"/>
                    <a:pt x="43961" y="395654"/>
                  </a:cubicBezTo>
                  <a:cubicBezTo>
                    <a:pt x="46376" y="408536"/>
                    <a:pt x="58599" y="418052"/>
                    <a:pt x="61546" y="430823"/>
                  </a:cubicBezTo>
                  <a:cubicBezTo>
                    <a:pt x="67514" y="456683"/>
                    <a:pt x="66302" y="483723"/>
                    <a:pt x="70338" y="509954"/>
                  </a:cubicBezTo>
                  <a:cubicBezTo>
                    <a:pt x="74133" y="534624"/>
                    <a:pt x="89872" y="577348"/>
                    <a:pt x="96715" y="597877"/>
                  </a:cubicBezTo>
                  <a:lnTo>
                    <a:pt x="114300" y="650631"/>
                  </a:lnTo>
                  <a:cubicBezTo>
                    <a:pt x="117231" y="659423"/>
                    <a:pt x="117951" y="669297"/>
                    <a:pt x="123092" y="677008"/>
                  </a:cubicBezTo>
                  <a:lnTo>
                    <a:pt x="140677" y="703384"/>
                  </a:lnTo>
                  <a:cubicBezTo>
                    <a:pt x="147076" y="728982"/>
                    <a:pt x="154540" y="756471"/>
                    <a:pt x="158261" y="782515"/>
                  </a:cubicBezTo>
                  <a:cubicBezTo>
                    <a:pt x="162014" y="808788"/>
                    <a:pt x="163762" y="835312"/>
                    <a:pt x="167054" y="861646"/>
                  </a:cubicBezTo>
                  <a:cubicBezTo>
                    <a:pt x="169625" y="882210"/>
                    <a:pt x="172915" y="902677"/>
                    <a:pt x="175846" y="923192"/>
                  </a:cubicBezTo>
                  <a:cubicBezTo>
                    <a:pt x="175571" y="927036"/>
                    <a:pt x="169575" y="1065095"/>
                    <a:pt x="158261" y="1099038"/>
                  </a:cubicBezTo>
                  <a:cubicBezTo>
                    <a:pt x="134174" y="1171298"/>
                    <a:pt x="140677" y="1074767"/>
                    <a:pt x="140677" y="1160584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85272" y="5703241"/>
              <a:ext cx="1184940" cy="330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Thread B</a:t>
              </a:r>
              <a:endParaRPr lang="en-US" dirty="0">
                <a:latin typeface="Gill Sans Ligh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366611" y="1597762"/>
            <a:ext cx="6288206" cy="764438"/>
            <a:chOff x="1366611" y="1717140"/>
            <a:chExt cx="6288206" cy="813254"/>
          </a:xfrm>
        </p:grpSpPr>
        <p:grpSp>
          <p:nvGrpSpPr>
            <p:cNvPr id="4" name="Group 3"/>
            <p:cNvGrpSpPr/>
            <p:nvPr/>
          </p:nvGrpSpPr>
          <p:grpSpPr>
            <a:xfrm>
              <a:off x="5105400" y="1772678"/>
              <a:ext cx="2549417" cy="741922"/>
              <a:chOff x="5562600" y="2971800"/>
              <a:chExt cx="2549417" cy="990600"/>
            </a:xfrm>
          </p:grpSpPr>
          <p:sp>
            <p:nvSpPr>
              <p:cNvPr id="2" name="Right Brace 1"/>
              <p:cNvSpPr/>
              <p:nvPr/>
            </p:nvSpPr>
            <p:spPr bwMode="auto">
              <a:xfrm>
                <a:off x="5562600" y="2971800"/>
                <a:ext cx="685800" cy="990600"/>
              </a:xfrm>
              <a:prstGeom prst="rightBrace">
                <a:avLst/>
              </a:prstGeom>
              <a:solidFill>
                <a:schemeClr val="bg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6215344" y="3156401"/>
                <a:ext cx="1896673" cy="5683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 smtClean="0">
                    <a:solidFill>
                      <a:srgbClr val="FF0000"/>
                    </a:solidFill>
                    <a:latin typeface="Gill Sans Light"/>
                  </a:rPr>
                  <a:t>Critical Section</a:t>
                </a:r>
                <a:endParaRPr lang="en-US" sz="2000" b="0" dirty="0">
                  <a:solidFill>
                    <a:srgbClr val="FF0000"/>
                  </a:solidFill>
                  <a:latin typeface="Gill Sans Light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 bwMode="auto">
            <a:xfrm>
              <a:off x="1366611" y="1717140"/>
              <a:ext cx="3637453" cy="813254"/>
            </a:xfrm>
            <a:prstGeom prst="rect">
              <a:avLst/>
            </a:prstGeom>
            <a:solidFill>
              <a:srgbClr val="FF0000">
                <a:alpha val="34902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764680" y="3923459"/>
            <a:ext cx="4931520" cy="997927"/>
            <a:chOff x="3221880" y="4224379"/>
            <a:chExt cx="4931520" cy="997927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314636" y="4541647"/>
              <a:ext cx="1986479" cy="393471"/>
            </a:xfrm>
            <a:prstGeom prst="rect">
              <a:avLst/>
            </a:prstGeom>
            <a:solidFill>
              <a:srgbClr val="FF0000">
                <a:alpha val="34902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221880" y="4224379"/>
              <a:ext cx="4931520" cy="997927"/>
              <a:chOff x="3221880" y="4224379"/>
              <a:chExt cx="4931520" cy="99792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232020" y="4224379"/>
                <a:ext cx="2210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acquire(&amp;</a:t>
                </a:r>
                <a:r>
                  <a:rPr lang="en-US" dirty="0" err="1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mylock</a:t>
                </a:r>
                <a:r>
                  <a:rPr lang="en-US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)</a:t>
                </a:r>
                <a:endParaRPr lang="en-US" dirty="0">
                  <a:solidFill>
                    <a:srgbClr val="FF0000"/>
                  </a:solidFill>
                  <a:latin typeface="Consolas" panose="020B0609020204030204" pitchFamily="49" charset="0"/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 bwMode="auto">
              <a:xfrm>
                <a:off x="4294602" y="4578431"/>
                <a:ext cx="0" cy="341407"/>
              </a:xfrm>
              <a:prstGeom prst="straightConnector1">
                <a:avLst/>
              </a:prstGeom>
              <a:solidFill>
                <a:schemeClr val="bg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" name="TextBox 12"/>
              <p:cNvSpPr txBox="1"/>
              <p:nvPr/>
            </p:nvSpPr>
            <p:spPr>
              <a:xfrm>
                <a:off x="3221880" y="4852974"/>
                <a:ext cx="2210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release(&amp;</a:t>
                </a:r>
                <a:r>
                  <a:rPr lang="en-US" dirty="0" err="1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mylock</a:t>
                </a:r>
                <a:r>
                  <a:rPr lang="en-US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)</a:t>
                </a:r>
                <a:endParaRPr lang="en-US" dirty="0">
                  <a:solidFill>
                    <a:srgbClr val="FF0000"/>
                  </a:solidFill>
                  <a:latin typeface="Consolas" panose="020B0609020204030204" pitchFamily="49" charset="0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330706" y="4549075"/>
                <a:ext cx="2822694" cy="400110"/>
                <a:chOff x="5935053" y="3218652"/>
                <a:chExt cx="2822694" cy="520144"/>
              </a:xfrm>
            </p:grpSpPr>
            <p:sp>
              <p:nvSpPr>
                <p:cNvPr id="24" name="Right Brace 23"/>
                <p:cNvSpPr/>
                <p:nvPr/>
              </p:nvSpPr>
              <p:spPr bwMode="auto">
                <a:xfrm>
                  <a:off x="5935053" y="3225322"/>
                  <a:ext cx="386253" cy="506802"/>
                </a:xfrm>
                <a:prstGeom prst="rightBrace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6316053" y="3218652"/>
                  <a:ext cx="2441694" cy="5201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0" dirty="0" smtClean="0">
                      <a:solidFill>
                        <a:srgbClr val="FF0000"/>
                      </a:solidFill>
                      <a:latin typeface="Consolas" panose="020B0609020204030204" pitchFamily="49" charset="0"/>
                    </a:rPr>
                    <a:t>Critical Section</a:t>
                  </a:r>
                  <a:endParaRPr lang="en-US" sz="2000" b="0" dirty="0">
                    <a:solidFill>
                      <a:srgbClr val="FF0000"/>
                    </a:solidFill>
                    <a:latin typeface="Consolas" panose="020B0609020204030204" pitchFamily="49" charset="0"/>
                  </a:endParaRPr>
                </a:p>
              </p:txBody>
            </p:sp>
          </p:grpSp>
        </p:grpSp>
      </p:grpSp>
      <p:sp>
        <p:nvSpPr>
          <p:cNvPr id="9" name="TextBox 8"/>
          <p:cNvSpPr txBox="1"/>
          <p:nvPr/>
        </p:nvSpPr>
        <p:spPr>
          <a:xfrm>
            <a:off x="7896591" y="3727360"/>
            <a:ext cx="3746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Gill Sans Light"/>
              </a:rPr>
              <a:t>Threads serialized by lock</a:t>
            </a:r>
            <a:br>
              <a:rPr lang="en-US" sz="2400" b="0" dirty="0" smtClean="0">
                <a:latin typeface="Gill Sans Light"/>
              </a:rPr>
            </a:br>
            <a:r>
              <a:rPr lang="en-US" sz="2400" b="0" dirty="0" smtClean="0">
                <a:latin typeface="Gill Sans Light"/>
              </a:rPr>
              <a:t>through critical section.</a:t>
            </a:r>
          </a:p>
          <a:p>
            <a:r>
              <a:rPr lang="en-US" sz="2400" b="0" dirty="0" smtClean="0">
                <a:latin typeface="Gill Sans Light"/>
              </a:rPr>
              <a:t>Only one thread at a time</a:t>
            </a:r>
            <a:endParaRPr lang="en-US" sz="2400" b="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8127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6771" grpId="0" uiExpand="1" build="p"/>
      <p:bldP spid="22" grpId="0" animBg="1"/>
      <p:bldP spid="22" grpId="1" animBg="1"/>
      <p:bldP spid="33" grpId="0" animBg="1"/>
      <p:bldP spid="33" grpId="1" animBg="1"/>
      <p:bldP spid="34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56" name="Picture 4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614" y="2057400"/>
            <a:ext cx="3989387" cy="292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3788" y="688976"/>
            <a:ext cx="10336212" cy="613251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Threaded programs must work for all </a:t>
            </a:r>
            <a:r>
              <a:rPr lang="en-US" altLang="ko-KR" dirty="0" err="1" smtClean="0">
                <a:ea typeface="굴림" panose="020B0600000101010101" pitchFamily="34" charset="-127"/>
              </a:rPr>
              <a:t>interleavings</a:t>
            </a:r>
            <a:r>
              <a:rPr lang="en-US" altLang="ko-KR" dirty="0" smtClean="0">
                <a:ea typeface="굴림" panose="020B0600000101010101" pitchFamily="34" charset="-127"/>
              </a:rPr>
              <a:t> of thread instruction sequences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Cooperating threads inherently non-deterministic and non-reproducible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Really hard to debug unless carefully designed!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Example: Therac-25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Machine for radiation therapy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Software control of electron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accelerator and electron beam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/</a:t>
            </a:r>
            <a:b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 err="1" smtClean="0">
                <a:ea typeface="굴림" panose="020B0600000101010101" pitchFamily="34" charset="-127"/>
                <a:sym typeface="Symbol" panose="05050102010706020507" pitchFamily="18" charset="2"/>
              </a:rPr>
              <a:t>Xray</a:t>
            </a: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 production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Software control of dosage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Software errors caused the </a:t>
            </a:r>
            <a:b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</a:br>
            <a:r>
              <a:rPr lang="en-US" altLang="ko-KR" dirty="0" smtClean="0">
                <a:ea typeface="굴림" panose="020B0600000101010101" pitchFamily="34" charset="-127"/>
                <a:sym typeface="Symbol" panose="05050102010706020507" pitchFamily="18" charset="2"/>
              </a:rPr>
              <a:t>death of several patients</a:t>
            </a:r>
            <a:endParaRPr lang="en-US" altLang="ko-KR" dirty="0" smtClean="0">
              <a:ea typeface="굴림" panose="020B0600000101010101" pitchFamily="34" charset="-127"/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A series of race conditions on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shared variables and poor </a:t>
            </a:r>
            <a:br>
              <a:rPr lang="en-US" altLang="ko-KR" dirty="0" smtClean="0">
                <a:ea typeface="굴림" panose="020B0600000101010101" pitchFamily="34" charset="-127"/>
              </a:rPr>
            </a:br>
            <a:r>
              <a:rPr lang="en-US" altLang="ko-KR" dirty="0" smtClean="0">
                <a:ea typeface="굴림" panose="020B0600000101010101" pitchFamily="34" charset="-127"/>
              </a:rPr>
              <a:t>software design</a:t>
            </a:r>
          </a:p>
          <a:p>
            <a:pPr lvl="2">
              <a:lnSpc>
                <a:spcPct val="80000"/>
              </a:lnSpc>
              <a:spcBef>
                <a:spcPct val="20000"/>
              </a:spcBef>
            </a:pPr>
            <a:r>
              <a:rPr lang="en-US" altLang="ko-KR" dirty="0" smtClean="0">
                <a:ea typeface="굴림" panose="020B0600000101010101" pitchFamily="34" charset="-127"/>
              </a:rPr>
              <a:t>“They determined that data entry speed during editing was the key factor in producing the error condition: If the prescription data was edited at a fast pace, the overdose occurred.”</a:t>
            </a: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34" charset="-127"/>
              </a:rPr>
              <a:t>Correctness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88478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11277600" cy="5105400"/>
          </a:xfrm>
        </p:spPr>
        <p:txBody>
          <a:bodyPr/>
          <a:lstStyle/>
          <a:p>
            <a:r>
              <a:rPr lang="en-US" altLang="ko-KR" dirty="0" smtClean="0"/>
              <a:t>Every thread has both a user and kernel stack</a:t>
            </a:r>
          </a:p>
          <a:p>
            <a:pPr lvl="1"/>
            <a:r>
              <a:rPr lang="en-US" altLang="ko-KR" dirty="0" smtClean="0"/>
              <a:t>Showed more details about context-switching mechanisms</a:t>
            </a:r>
          </a:p>
          <a:p>
            <a:r>
              <a:rPr lang="en-US" altLang="ko-KR" dirty="0" smtClean="0"/>
              <a:t>Concurrent </a:t>
            </a:r>
            <a:r>
              <a:rPr lang="en-US" altLang="ko-KR" dirty="0"/>
              <a:t>threads introduce problems when accessing shared data</a:t>
            </a:r>
          </a:p>
          <a:p>
            <a:pPr lvl="1"/>
            <a:r>
              <a:rPr lang="en-US" altLang="ko-KR" dirty="0"/>
              <a:t>Programs must be insensitive to arbitrary </a:t>
            </a:r>
            <a:r>
              <a:rPr lang="en-US" altLang="ko-KR" dirty="0" err="1"/>
              <a:t>interleavings</a:t>
            </a:r>
            <a:endParaRPr lang="en-US" altLang="ko-KR" dirty="0"/>
          </a:p>
          <a:p>
            <a:pPr lvl="1"/>
            <a:r>
              <a:rPr lang="en-US" altLang="ko-KR" dirty="0"/>
              <a:t>Without careful design, shared variables can become completely inconsistent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Important concept: </a:t>
            </a:r>
            <a:r>
              <a:rPr lang="en-US" altLang="ko-KR" dirty="0" smtClean="0">
                <a:solidFill>
                  <a:srgbClr val="FF0000"/>
                </a:solidFill>
                <a:ea typeface="굴림" panose="020B0600000101010101" pitchFamily="34" charset="-127"/>
              </a:rPr>
              <a:t>Atomic Operations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An </a:t>
            </a:r>
            <a:r>
              <a:rPr lang="en-US" altLang="ko-KR" dirty="0">
                <a:ea typeface="굴림" panose="020B0600000101010101" pitchFamily="34" charset="-127"/>
              </a:rPr>
              <a:t>operation that runs to completion or not at all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These are the primitives on which to construct various synchronization </a:t>
            </a:r>
            <a:r>
              <a:rPr lang="en-US" altLang="ko-KR" dirty="0" smtClean="0">
                <a:ea typeface="굴림" panose="020B0600000101010101" pitchFamily="34" charset="-127"/>
              </a:rPr>
              <a:t>primitives</a:t>
            </a:r>
          </a:p>
          <a:p>
            <a:r>
              <a:rPr lang="en-US" altLang="ko-KR" dirty="0" smtClean="0">
                <a:ea typeface="굴림" panose="020B0600000101010101" pitchFamily="34" charset="-127"/>
              </a:rPr>
              <a:t>Introduced the Lock API: </a:t>
            </a: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acquire()</a:t>
            </a:r>
            <a:r>
              <a:rPr lang="en-US" altLang="ko-KR" dirty="0" smtClean="0">
                <a:ea typeface="굴림" panose="020B0600000101010101" pitchFamily="34" charset="-127"/>
              </a:rPr>
              <a:t> and </a:t>
            </a:r>
            <a:r>
              <a:rPr lang="en-US" altLang="ko-KR" dirty="0" smtClean="0">
                <a:solidFill>
                  <a:srgbClr val="FF0000"/>
                </a:solidFill>
                <a:latin typeface="Consolas" panose="020B0609020204030204" pitchFamily="49" charset="0"/>
                <a:ea typeface="굴림" panose="020B0600000101010101" pitchFamily="34" charset="-127"/>
              </a:rPr>
              <a:t>release()</a:t>
            </a:r>
          </a:p>
          <a:p>
            <a:pPr lvl="1"/>
            <a:r>
              <a:rPr lang="en-US" altLang="ko-KR" dirty="0" smtClean="0">
                <a:ea typeface="굴림" panose="020B0600000101010101" pitchFamily="34" charset="-127"/>
              </a:rPr>
              <a:t>Next time: How do we make a lock?</a:t>
            </a:r>
            <a:endParaRPr lang="en-US" altLang="ko-KR" dirty="0">
              <a:ea typeface="굴림" panose="020B0600000101010101" pitchFamily="34" charset="-12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632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82661</TotalTime>
  <Pages>60</Pages>
  <Words>3936</Words>
  <Application>Microsoft Office PowerPoint</Application>
  <PresentationFormat>Widescreen</PresentationFormat>
  <Paragraphs>582</Paragraphs>
  <Slides>37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ＭＳ Ｐゴシック</vt:lpstr>
      <vt:lpstr>Arial</vt:lpstr>
      <vt:lpstr>Comic Sans MS</vt:lpstr>
      <vt:lpstr>Consolas</vt:lpstr>
      <vt:lpstr>Courier New</vt:lpstr>
      <vt:lpstr>Gill Sans</vt:lpstr>
      <vt:lpstr>Gill Sans Light</vt:lpstr>
      <vt:lpstr>Gulim</vt:lpstr>
      <vt:lpstr>Gulim</vt:lpstr>
      <vt:lpstr>Symbol</vt:lpstr>
      <vt:lpstr>Office</vt:lpstr>
      <vt:lpstr>CS162 Operating Systems and Systems Programming Lecture 7  Synchronization 1:  Concurrency, Mutual Exclusion, and Atomic Operations</vt:lpstr>
      <vt:lpstr>Recall: Use of Threads</vt:lpstr>
      <vt:lpstr>Recall: the Dispatch Loop</vt:lpstr>
      <vt:lpstr>Running a thread</vt:lpstr>
      <vt:lpstr>Internal Events</vt:lpstr>
      <vt:lpstr>Stack for Yielding Thread</vt:lpstr>
      <vt:lpstr>Stacks for Yield with Multiple Threads</vt:lpstr>
      <vt:lpstr>Saving/Restoring state (often called “Context Switch)</vt:lpstr>
      <vt:lpstr>Switch Details (continued)</vt:lpstr>
      <vt:lpstr>How expensive is context switching?</vt:lpstr>
      <vt:lpstr>What happens when thread blocks on I/O?</vt:lpstr>
      <vt:lpstr>External Events</vt:lpstr>
      <vt:lpstr>Recall: Interrupt Controller</vt:lpstr>
      <vt:lpstr>Example: Network Interrupt</vt:lpstr>
      <vt:lpstr>Use of Timer Interrupt to Return Control</vt:lpstr>
      <vt:lpstr>ThreadFork(): Create a New Thread</vt:lpstr>
      <vt:lpstr>How do we initialize TCB and Stack?</vt:lpstr>
      <vt:lpstr>How does Thread get started?</vt:lpstr>
      <vt:lpstr>How does a thread get started?</vt:lpstr>
      <vt:lpstr>What does ThreadRoot() look like?</vt:lpstr>
      <vt:lpstr>Threads vs Address Spaces: Options</vt:lpstr>
      <vt:lpstr>Administrivia</vt:lpstr>
      <vt:lpstr>Goals for Rest of Today</vt:lpstr>
      <vt:lpstr>Concurrency vs Parallelism</vt:lpstr>
      <vt:lpstr>ATM Bank Server</vt:lpstr>
      <vt:lpstr>ATM bank server example</vt:lpstr>
      <vt:lpstr>Event Driven Version of ATM server</vt:lpstr>
      <vt:lpstr>Can Threads (in same Process) Make This Easier?</vt:lpstr>
      <vt:lpstr>Problem is at the Lowest Level</vt:lpstr>
      <vt:lpstr>Atomic Operations</vt:lpstr>
      <vt:lpstr>Another Concurrent Program Example</vt:lpstr>
      <vt:lpstr>Hand Simulation Multiprocessor Example</vt:lpstr>
      <vt:lpstr>Definitions</vt:lpstr>
      <vt:lpstr>Locks</vt:lpstr>
      <vt:lpstr>Fix banking problem with Locks!</vt:lpstr>
      <vt:lpstr>Correctness Requirements</vt:lpstr>
      <vt:lpstr>Conclusion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887</cp:revision>
  <cp:lastPrinted>2024-02-07T20:54:45Z</cp:lastPrinted>
  <dcterms:created xsi:type="dcterms:W3CDTF">1995-08-12T11:37:26Z</dcterms:created>
  <dcterms:modified xsi:type="dcterms:W3CDTF">2024-02-07T20:55:16Z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