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Lst>
  <p:sldSz cy="5143500" cx="9144000"/>
  <p:notesSz cx="6858000" cy="9144000"/>
  <p:embeddedFontLst>
    <p:embeddedFont>
      <p:font typeface="Lato"/>
      <p:regular r:id="rId68"/>
      <p:bold r:id="rId69"/>
      <p:italic r:id="rId70"/>
      <p:boldItalic r:id="rId71"/>
    </p:embeddedFont>
    <p:embeddedFont>
      <p:font typeface="Source Code Pro"/>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1DDC2E0-9068-4A80-AE74-E8978A77E8A3}">
  <a:tblStyle styleId="{C1DDC2E0-9068-4A80-AE74-E8978A77E8A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SourceCodePro-bold.fntdata"/><Relationship Id="rId72" Type="http://schemas.openxmlformats.org/officeDocument/2006/relationships/font" Target="fonts/SourceCodePro-regular.fntdata"/><Relationship Id="rId31" Type="http://schemas.openxmlformats.org/officeDocument/2006/relationships/slide" Target="slides/slide25.xml"/><Relationship Id="rId75" Type="http://schemas.openxmlformats.org/officeDocument/2006/relationships/font" Target="fonts/SourceCodePro-boldItalic.fntdata"/><Relationship Id="rId30" Type="http://schemas.openxmlformats.org/officeDocument/2006/relationships/slide" Target="slides/slide24.xml"/><Relationship Id="rId74" Type="http://schemas.openxmlformats.org/officeDocument/2006/relationships/font" Target="fonts/SourceCodePro-italic.fnt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Lato-boldItalic.fntdata"/><Relationship Id="rId70" Type="http://schemas.openxmlformats.org/officeDocument/2006/relationships/font" Target="fonts/Lato-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Lato-regular.fntdata"/><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Lato-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10e7a9b61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10e7a9b61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67981e333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67981e33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4bec5b90f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14bec5b90f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14bec5b90f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14bec5b90f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14bec5b90f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14bec5b90f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14bec5b90f_0_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14bec5b90f_0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14bec5b90f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14bec5b90f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Break down a money transfer into further lines (not necessarily atomic instructions).</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donor-&gt;balance -= amount</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temp = donor-&gt;balance;</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temp = temp - amount;</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donor-&gt;balance = temp;</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recipient-&gt;balance += amount</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temp = recipient-&gt;balance;</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temp = temp + amount;</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recipient-&gt;balance = temp;</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Another possible exploit if a thread switch occurs after the if statement succeeds, which results in </a:t>
            </a:r>
            <a:r>
              <a:rPr lang="en" sz="1000">
                <a:solidFill>
                  <a:schemeClr val="dk1"/>
                </a:solidFill>
                <a:latin typeface="Source Code Pro"/>
                <a:ea typeface="Source Code Pro"/>
                <a:cs typeface="Source Code Pro"/>
                <a:sym typeface="Source Code Pro"/>
              </a:rPr>
              <a:t>donor-&gt;balance</a:t>
            </a:r>
            <a:r>
              <a:rPr lang="en" sz="1000">
                <a:solidFill>
                  <a:schemeClr val="dk1"/>
                </a:solidFill>
                <a:latin typeface="Lato"/>
                <a:ea typeface="Lato"/>
                <a:cs typeface="Lato"/>
                <a:sym typeface="Lato"/>
              </a:rPr>
              <a:t> changing to less than </a:t>
            </a:r>
            <a:r>
              <a:rPr lang="en" sz="1000">
                <a:solidFill>
                  <a:schemeClr val="dk1"/>
                </a:solidFill>
                <a:latin typeface="Source Code Pro"/>
                <a:ea typeface="Source Code Pro"/>
                <a:cs typeface="Source Code Pro"/>
                <a:sym typeface="Source Code Pro"/>
              </a:rPr>
              <a:t>amount</a:t>
            </a:r>
            <a:r>
              <a:rPr lang="en" sz="1000">
                <a:solidFill>
                  <a:schemeClr val="dk1"/>
                </a:solidFill>
                <a:latin typeface="Lato"/>
                <a:ea typeface="Lato"/>
                <a:cs typeface="Lato"/>
                <a:sym typeface="Lato"/>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14bec5b90f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14bec5b90f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14bec5b90f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14bec5b90f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14bec5b90f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14bec5b90f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14bec5b90f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14bec5b90f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14bec5b90f_0_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14bec5b90f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14bec5b90f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14bec5b90f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14bec5b90f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14bec5b90f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14bec5b90f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14bec5b90f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14bec5b90f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14bec5b90f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14bec5b90f_0_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14bec5b90f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14bec5b90f_0_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14bec5b90f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14bec5b90f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14bec5b90f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14bec5b90f_0_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14bec5b90f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14bec5b90f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14bec5b90f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14bec5b90f_0_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14bec5b90f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14bec5b90f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114bec5b90f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14bec5b90f_0_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14bec5b90f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Use a semaphore for each server that’s initialized to 1000. Down semaphore before calling connect, up semaphore after calling disconnect.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The order here is important - downing the semaphore after connecting but before playing means that there is nothing blocking threads from calling connect().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Upping the semaphore before disconnecting could lead to new connections while there are still players connected to the game. For example, consider the case where 1000 players are connected, one player ups the semaphore (but hasn’t disconnected), and the 1001th player connects (due to the upped semaphore) while the previous player hasn’t yet disconnected. Now we have 1001 players connected.</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14bec5b90f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114bec5b90f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14bec5b90f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14bec5b90f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In steps 3 and 4, main thread and thread1 make no progress since they can only advance when </a:t>
            </a:r>
            <a:r>
              <a:rPr lang="en" sz="1000">
                <a:solidFill>
                  <a:schemeClr val="dk1"/>
                </a:solidFill>
                <a:latin typeface="Source Code Pro"/>
                <a:ea typeface="Source Code Pro"/>
                <a:cs typeface="Source Code Pro"/>
                <a:sym typeface="Source Code Pro"/>
              </a:rPr>
              <a:t>value</a:t>
            </a:r>
            <a:r>
              <a:rPr lang="en" sz="1000">
                <a:solidFill>
                  <a:schemeClr val="dk1"/>
                </a:solidFill>
                <a:latin typeface="Lato"/>
                <a:ea typeface="Lato"/>
                <a:cs typeface="Lato"/>
                <a:sym typeface="Lato"/>
              </a:rPr>
              <a:t> is 0.</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689d3ed9f0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689d3ed9f0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In steps 3 and 4, main thread and thread1 make no progress since they can only advance when </a:t>
            </a:r>
            <a:r>
              <a:rPr lang="en" sz="1000">
                <a:solidFill>
                  <a:schemeClr val="dk1"/>
                </a:solidFill>
                <a:latin typeface="Source Code Pro"/>
                <a:ea typeface="Source Code Pro"/>
                <a:cs typeface="Source Code Pro"/>
                <a:sym typeface="Source Code Pro"/>
              </a:rPr>
              <a:t>value</a:t>
            </a:r>
            <a:r>
              <a:rPr lang="en" sz="1000">
                <a:solidFill>
                  <a:schemeClr val="dk1"/>
                </a:solidFill>
                <a:latin typeface="Lato"/>
                <a:ea typeface="Lato"/>
                <a:cs typeface="Lato"/>
                <a:sym typeface="Lato"/>
              </a:rPr>
              <a:t> is 0.</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14bec5b90f_0_7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14bec5b90f_0_7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14bec5b90f_0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14bec5b90f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Step 2: </a:t>
            </a:r>
            <a:r>
              <a:rPr lang="en" sz="1000">
                <a:solidFill>
                  <a:schemeClr val="dk1"/>
                </a:solidFill>
                <a:latin typeface="Source Code Pro"/>
                <a:ea typeface="Source Code Pro"/>
                <a:cs typeface="Source Code Pro"/>
                <a:sym typeface="Source Code Pro"/>
              </a:rPr>
              <a:t>value</a:t>
            </a:r>
            <a:r>
              <a:rPr lang="en" sz="1000">
                <a:solidFill>
                  <a:schemeClr val="dk1"/>
                </a:solidFill>
                <a:latin typeface="Lato"/>
                <a:ea typeface="Lato"/>
                <a:cs typeface="Lato"/>
                <a:sym typeface="Lato"/>
              </a:rPr>
              <a:t> is initially 0, so 0 is returned by </a:t>
            </a:r>
            <a:r>
              <a:rPr lang="en" sz="1000">
                <a:solidFill>
                  <a:schemeClr val="dk1"/>
                </a:solidFill>
                <a:latin typeface="Source Code Pro"/>
                <a:ea typeface="Source Code Pro"/>
                <a:cs typeface="Source Code Pro"/>
                <a:sym typeface="Source Code Pro"/>
              </a:rPr>
              <a:t>test_and_set</a:t>
            </a:r>
            <a:r>
              <a:rPr lang="en" sz="1000">
                <a:solidFill>
                  <a:schemeClr val="dk1"/>
                </a:solidFill>
                <a:latin typeface="Lato"/>
                <a:ea typeface="Lato"/>
                <a:cs typeface="Lato"/>
                <a:sym typeface="Lato"/>
              </a:rPr>
              <a:t> and the while loop condition will not be satisfied. Now </a:t>
            </a:r>
            <a:r>
              <a:rPr lang="en" sz="1000">
                <a:solidFill>
                  <a:schemeClr val="dk1"/>
                </a:solidFill>
                <a:latin typeface="Source Code Pro"/>
                <a:ea typeface="Source Code Pro"/>
                <a:cs typeface="Source Code Pro"/>
                <a:sym typeface="Source Code Pro"/>
              </a:rPr>
              <a:t>value</a:t>
            </a:r>
            <a:r>
              <a:rPr lang="en" sz="1000">
                <a:solidFill>
                  <a:schemeClr val="dk1"/>
                </a:solidFill>
                <a:latin typeface="Lato"/>
                <a:ea typeface="Lato"/>
                <a:cs typeface="Lato"/>
                <a:sym typeface="Lato"/>
              </a:rPr>
              <a:t> is 1.</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Steps 3, 4: thread1 and main thread do not advance past the while loop since </a:t>
            </a:r>
            <a:r>
              <a:rPr lang="en" sz="1000">
                <a:solidFill>
                  <a:schemeClr val="dk1"/>
                </a:solidFill>
                <a:latin typeface="Source Code Pro"/>
                <a:ea typeface="Source Code Pro"/>
                <a:cs typeface="Source Code Pro"/>
                <a:sym typeface="Source Code Pro"/>
              </a:rPr>
              <a:t>test_and_set</a:t>
            </a:r>
            <a:r>
              <a:rPr lang="en" sz="1000">
                <a:solidFill>
                  <a:schemeClr val="dk1"/>
                </a:solidFill>
                <a:latin typeface="Lato"/>
                <a:ea typeface="Lato"/>
                <a:cs typeface="Lato"/>
                <a:sym typeface="Lato"/>
              </a:rPr>
              <a:t> keeps returning 1.</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Step 6: main thread is able to advance (since </a:t>
            </a:r>
            <a:r>
              <a:rPr lang="en" sz="1000">
                <a:solidFill>
                  <a:schemeClr val="dk1"/>
                </a:solidFill>
                <a:latin typeface="Source Code Pro"/>
                <a:ea typeface="Source Code Pro"/>
                <a:cs typeface="Source Code Pro"/>
                <a:sym typeface="Source Code Pro"/>
              </a:rPr>
              <a:t>value</a:t>
            </a:r>
            <a:r>
              <a:rPr lang="en" sz="1000">
                <a:solidFill>
                  <a:schemeClr val="dk1"/>
                </a:solidFill>
                <a:latin typeface="Lato"/>
                <a:ea typeface="Lato"/>
                <a:cs typeface="Lato"/>
                <a:sym typeface="Lato"/>
              </a:rPr>
              <a:t> got set to 0, meaning </a:t>
            </a:r>
            <a:r>
              <a:rPr lang="en" sz="1000">
                <a:solidFill>
                  <a:schemeClr val="dk1"/>
                </a:solidFill>
                <a:latin typeface="Source Code Pro"/>
                <a:ea typeface="Source Code Pro"/>
                <a:cs typeface="Source Code Pro"/>
                <a:sym typeface="Source Code Pro"/>
              </a:rPr>
              <a:t>test_and_set</a:t>
            </a:r>
            <a:r>
              <a:rPr lang="en" sz="1000">
                <a:solidFill>
                  <a:schemeClr val="dk1"/>
                </a:solidFill>
                <a:latin typeface="Lato"/>
                <a:ea typeface="Lato"/>
                <a:cs typeface="Lato"/>
                <a:sym typeface="Lato"/>
              </a:rPr>
              <a:t> returns 0) and runs to completion.</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Step 7: thread1 is able to advance and runs to completion (same reasoning).</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14bec5b90f_0_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14bec5b90f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14bec5b90f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114bec5b90f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Child thread: 1</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Parent thread: 1</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Child thread: 2</a:t>
            </a:r>
            <a:endParaRPr sz="1000">
              <a:solidFill>
                <a:schemeClr val="dk1"/>
              </a:solidFill>
              <a:latin typeface="Source Code Pro"/>
              <a:ea typeface="Source Code Pro"/>
              <a:cs typeface="Source Code Pro"/>
              <a:sym typeface="Source Code Pro"/>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14bec5b90f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14bec5b90f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14bec5b90f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14bec5b90f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We should let the thread sleep while it can’t make any progress, so the CPU is available for use by another thread.</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14bec5b90f_0_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14bec5b90f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14bec5b90f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14bec5b90f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14bec5b90f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14bec5b90f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semaphore is used to implement the scheduling workflow.</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Main thread can down semaphore while the other thread can up semaphore after saving the data.</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lock</a:t>
            </a:r>
            <a:r>
              <a:rPr lang="en" sz="1000">
                <a:solidFill>
                  <a:schemeClr val="dk1"/>
                </a:solidFill>
                <a:latin typeface="Lato"/>
                <a:ea typeface="Lato"/>
                <a:cs typeface="Lato"/>
                <a:sym typeface="Lato"/>
              </a:rPr>
              <a:t> allows for mutual exclusion on members of the struct that can be modified by both threads.</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ref_cnt</a:t>
            </a:r>
            <a:r>
              <a:rPr lang="en" sz="1000">
                <a:solidFill>
                  <a:schemeClr val="dk1"/>
                </a:solidFill>
                <a:latin typeface="Lato"/>
                <a:ea typeface="Lato"/>
                <a:cs typeface="Lato"/>
                <a:sym typeface="Lato"/>
              </a:rPr>
              <a:t> allows for reference counting, which is an indicator for how many threads still hold a reference to this struct.</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Char char="●"/>
            </a:pPr>
            <a:r>
              <a:rPr lang="en" sz="1000">
                <a:solidFill>
                  <a:schemeClr val="dk1"/>
                </a:solidFill>
                <a:latin typeface="Lato"/>
                <a:ea typeface="Lato"/>
                <a:cs typeface="Lato"/>
                <a:sym typeface="Lato"/>
              </a:rPr>
              <a:t>Free when </a:t>
            </a:r>
            <a:r>
              <a:rPr lang="en" sz="1000">
                <a:solidFill>
                  <a:schemeClr val="dk1"/>
                </a:solidFill>
                <a:latin typeface="Source Code Pro"/>
                <a:ea typeface="Source Code Pro"/>
                <a:cs typeface="Source Code Pro"/>
                <a:sym typeface="Source Code Pro"/>
              </a:rPr>
              <a:t>ref_cnt</a:t>
            </a:r>
            <a:r>
              <a:rPr lang="en" sz="1000">
                <a:solidFill>
                  <a:schemeClr val="dk1"/>
                </a:solidFill>
                <a:latin typeface="Lato"/>
                <a:ea typeface="Lato"/>
                <a:cs typeface="Lato"/>
                <a:sym typeface="Lato"/>
              </a:rPr>
              <a:t> reaches 0.</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Source Code Pro"/>
                <a:ea typeface="Source Code Pro"/>
                <a:cs typeface="Source Code Pro"/>
                <a:sym typeface="Source Code Pro"/>
              </a:rPr>
              <a:t>data</a:t>
            </a:r>
            <a:r>
              <a:rPr lang="en" sz="1000">
                <a:solidFill>
                  <a:schemeClr val="dk1"/>
                </a:solidFill>
                <a:latin typeface="Lato"/>
                <a:ea typeface="Lato"/>
                <a:cs typeface="Lato"/>
                <a:sym typeface="Lato"/>
              </a:rPr>
              <a:t> is the actual data.</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14bec5b90f_0_7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14bec5b90f_0_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114bec5b90f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114bec5b90f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Initialize </a:t>
            </a:r>
            <a:r>
              <a:rPr lang="en" sz="1000">
                <a:solidFill>
                  <a:schemeClr val="dk1"/>
                </a:solidFill>
                <a:latin typeface="Source Code Pro"/>
                <a:ea typeface="Source Code Pro"/>
                <a:cs typeface="Source Code Pro"/>
                <a:sym typeface="Source Code Pro"/>
              </a:rPr>
              <a:t>semaphore</a:t>
            </a:r>
            <a:r>
              <a:rPr lang="en" sz="1000">
                <a:solidFill>
                  <a:schemeClr val="dk1"/>
                </a:solidFill>
                <a:latin typeface="Lato"/>
                <a:ea typeface="Lato"/>
                <a:cs typeface="Lato"/>
                <a:sym typeface="Lato"/>
              </a:rPr>
              <a:t> with a value of 0. When using </a:t>
            </a:r>
            <a:r>
              <a:rPr lang="en" sz="1000">
                <a:solidFill>
                  <a:schemeClr val="dk1"/>
                </a:solidFill>
                <a:latin typeface="Source Code Pro"/>
                <a:ea typeface="Source Code Pro"/>
                <a:cs typeface="Source Code Pro"/>
                <a:sym typeface="Source Code Pro"/>
              </a:rPr>
              <a:t>sem_init</a:t>
            </a:r>
            <a:r>
              <a:rPr lang="en" sz="1000">
                <a:solidFill>
                  <a:schemeClr val="dk1"/>
                </a:solidFill>
                <a:latin typeface="Lato"/>
                <a:ea typeface="Lato"/>
                <a:cs typeface="Lato"/>
                <a:sym typeface="Lato"/>
              </a:rPr>
              <a:t>, the third argument is the actual value of the semaphore. The second argument is </a:t>
            </a:r>
            <a:r>
              <a:rPr lang="en" sz="1000">
                <a:solidFill>
                  <a:schemeClr val="dk1"/>
                </a:solidFill>
                <a:latin typeface="Source Code Pro"/>
                <a:ea typeface="Source Code Pro"/>
                <a:cs typeface="Source Code Pro"/>
                <a:sym typeface="Source Code Pro"/>
              </a:rPr>
              <a:t>pshared</a:t>
            </a:r>
            <a:r>
              <a:rPr lang="en" sz="1000">
                <a:solidFill>
                  <a:schemeClr val="dk1"/>
                </a:solidFill>
                <a:latin typeface="Lato"/>
                <a:ea typeface="Lato"/>
                <a:cs typeface="Lato"/>
                <a:sym typeface="Lato"/>
              </a:rPr>
              <a:t>, where a 0 value indicates the semaphore is shared between threads within a process.</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Initialize </a:t>
            </a:r>
            <a:r>
              <a:rPr lang="en" sz="1000">
                <a:solidFill>
                  <a:schemeClr val="dk1"/>
                </a:solidFill>
                <a:latin typeface="Source Code Pro"/>
                <a:ea typeface="Source Code Pro"/>
                <a:cs typeface="Source Code Pro"/>
                <a:sym typeface="Source Code Pro"/>
              </a:rPr>
              <a:t>ref_cnt</a:t>
            </a:r>
            <a:r>
              <a:rPr lang="en" sz="1000">
                <a:solidFill>
                  <a:schemeClr val="dk1"/>
                </a:solidFill>
                <a:latin typeface="Lato"/>
                <a:ea typeface="Lato"/>
                <a:cs typeface="Lato"/>
                <a:sym typeface="Lato"/>
              </a:rPr>
              <a:t> to 2 since two threads will have access to the data.</a:t>
            </a:r>
            <a:endParaRPr sz="1000">
              <a:solidFill>
                <a:schemeClr val="dk1"/>
              </a:solidFill>
              <a:latin typeface="Lato"/>
              <a:ea typeface="Lato"/>
              <a:cs typeface="Lato"/>
              <a:sym typeface="Lato"/>
            </a:endParaRPr>
          </a:p>
          <a:p>
            <a:pPr indent="0" lvl="0" marL="0" rtl="0" algn="l">
              <a:spcBef>
                <a:spcPts val="0"/>
              </a:spcBef>
              <a:spcAft>
                <a:spcPts val="0"/>
              </a:spcAft>
              <a:buNone/>
            </a:pPr>
            <a:r>
              <a:rPr lang="en" sz="800">
                <a:solidFill>
                  <a:srgbClr val="0000FF"/>
                </a:solidFill>
                <a:highlight>
                  <a:schemeClr val="lt1"/>
                </a:highlight>
                <a:latin typeface="Source Code Pro"/>
                <a:ea typeface="Source Code Pro"/>
                <a:cs typeface="Source Code Pro"/>
                <a:sym typeface="Source Code Pro"/>
              </a:rPr>
              <a:t>void</a:t>
            </a:r>
            <a:r>
              <a:rPr lang="en" sz="800">
                <a:solidFill>
                  <a:schemeClr val="dk1"/>
                </a:solidFill>
                <a:highlight>
                  <a:schemeClr val="lt1"/>
                </a:highlight>
                <a:latin typeface="Source Code Pro"/>
                <a:ea typeface="Source Code Pro"/>
                <a:cs typeface="Source Code Pro"/>
                <a:sym typeface="Source Code Pro"/>
              </a:rPr>
              <a:t> initialize_shared_data(shared_data_t* shared_data)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sem_init(&amp;shared_data-&gt;semaphore, </a:t>
            </a:r>
            <a:r>
              <a:rPr lang="en" sz="800">
                <a:solidFill>
                  <a:srgbClr val="098658"/>
                </a:solidFill>
                <a:highlight>
                  <a:schemeClr val="lt1"/>
                </a:highlight>
                <a:latin typeface="Source Code Pro"/>
                <a:ea typeface="Source Code Pro"/>
                <a:cs typeface="Source Code Pro"/>
                <a:sym typeface="Source Code Pro"/>
              </a:rPr>
              <a:t>0</a:t>
            </a:r>
            <a:r>
              <a:rPr lang="en" sz="800">
                <a:solidFill>
                  <a:schemeClr val="dk1"/>
                </a:solidFill>
                <a:highlight>
                  <a:schemeClr val="lt1"/>
                </a:highlight>
                <a:latin typeface="Source Code Pro"/>
                <a:ea typeface="Source Code Pro"/>
                <a:cs typeface="Source Code Pro"/>
                <a:sym typeface="Source Code Pro"/>
              </a:rPr>
              <a:t>, </a:t>
            </a:r>
            <a:r>
              <a:rPr lang="en" sz="800">
                <a:solidFill>
                  <a:srgbClr val="098658"/>
                </a:solidFill>
                <a:highlight>
                  <a:schemeClr val="lt1"/>
                </a:highlight>
                <a:latin typeface="Source Code Pro"/>
                <a:ea typeface="Source Code Pro"/>
                <a:cs typeface="Source Code Pro"/>
                <a:sym typeface="Source Code Pro"/>
              </a:rPr>
              <a:t>0</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pthread_mutex_init(&amp;shared_data-&gt;lock, </a:t>
            </a:r>
            <a:r>
              <a:rPr lang="en" sz="800">
                <a:solidFill>
                  <a:srgbClr val="0000FF"/>
                </a:solidFill>
                <a:highlight>
                  <a:schemeClr val="lt1"/>
                </a:highlight>
                <a:latin typeface="Source Code Pro"/>
                <a:ea typeface="Source Code Pro"/>
                <a:cs typeface="Source Code Pro"/>
                <a:sym typeface="Source Code Pro"/>
              </a:rPr>
              <a:t>NULL</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b="1" lang="en" sz="800">
                <a:solidFill>
                  <a:schemeClr val="dk1"/>
                </a:solidFill>
                <a:highlight>
                  <a:schemeClr val="lt1"/>
                </a:highlight>
                <a:latin typeface="Source Code Pro"/>
                <a:ea typeface="Source Code Pro"/>
                <a:cs typeface="Source Code Pro"/>
                <a:sym typeface="Source Code Pro"/>
              </a:rPr>
              <a:t>  shared_data-&gt;ref_cnt = </a:t>
            </a:r>
            <a:r>
              <a:rPr b="1" lang="en" sz="800">
                <a:solidFill>
                  <a:srgbClr val="098658"/>
                </a:solidFill>
                <a:highlight>
                  <a:schemeClr val="lt1"/>
                </a:highlight>
                <a:latin typeface="Source Code Pro"/>
                <a:ea typeface="Source Code Pro"/>
                <a:cs typeface="Source Code Pro"/>
                <a:sym typeface="Source Code Pro"/>
              </a:rPr>
              <a:t>2</a:t>
            </a:r>
            <a:r>
              <a:rPr b="1" lang="en" sz="800">
                <a:solidFill>
                  <a:schemeClr val="dk1"/>
                </a:solidFill>
                <a:highlight>
                  <a:schemeClr val="lt1"/>
                </a:highlight>
                <a:latin typeface="Source Code Pro"/>
                <a:ea typeface="Source Code Pro"/>
                <a:cs typeface="Source Code Pro"/>
                <a:sym typeface="Source Code Pro"/>
              </a:rPr>
              <a:t>;</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  shared_data-&gt;data =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t/>
            </a:r>
            <a:endParaRPr sz="8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14bec5b90f_0_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14bec5b90f_0_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14bec5b90f_0_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14bec5b90f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14bec5b90f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14bec5b90f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14bec5b90f_0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14bec5b90f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14bec5b90f_0_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14bec5b90f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solidFill>
                  <a:srgbClr val="0000FF"/>
                </a:solidFill>
                <a:highlight>
                  <a:schemeClr val="lt1"/>
                </a:highlight>
                <a:latin typeface="Source Code Pro"/>
                <a:ea typeface="Source Code Pro"/>
                <a:cs typeface="Source Code Pro"/>
                <a:sym typeface="Source Code Pro"/>
              </a:rPr>
              <a:t>int</a:t>
            </a:r>
            <a:r>
              <a:rPr lang="en" sz="800">
                <a:solidFill>
                  <a:schemeClr val="dk1"/>
                </a:solidFill>
                <a:highlight>
                  <a:schemeClr val="lt1"/>
                </a:highlight>
                <a:latin typeface="Source Code Pro"/>
                <a:ea typeface="Source Code Pro"/>
                <a:cs typeface="Source Code Pro"/>
                <a:sym typeface="Source Code Pro"/>
              </a:rPr>
              <a:t> wait_for_data(shared_data_t* shared_data)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sem_wait(&amp;shared_data-&gt;sem);</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int</a:t>
            </a:r>
            <a:r>
              <a:rPr lang="en" sz="800">
                <a:solidFill>
                  <a:schemeClr val="dk1"/>
                </a:solidFill>
                <a:highlight>
                  <a:schemeClr val="lt1"/>
                </a:highlight>
                <a:latin typeface="Source Code Pro"/>
                <a:ea typeface="Source Code Pro"/>
                <a:cs typeface="Source Code Pro"/>
                <a:sym typeface="Source Code Pro"/>
              </a:rPr>
              <a:t> data = shared_data-&gt;data;</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pthread_mutex_lock(&amp;shared_data-&gt;lock);</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int</a:t>
            </a:r>
            <a:r>
              <a:rPr lang="en" sz="800">
                <a:solidFill>
                  <a:schemeClr val="dk1"/>
                </a:solidFill>
                <a:highlight>
                  <a:schemeClr val="lt1"/>
                </a:highlight>
                <a:latin typeface="Source Code Pro"/>
                <a:ea typeface="Source Code Pro"/>
                <a:cs typeface="Source Code Pro"/>
                <a:sym typeface="Source Code Pro"/>
              </a:rPr>
              <a:t> ref_cnt = --shared_data-&gt;ref_cnt;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pthread_mutex_unlock(&amp;shared_data-&gt;lock);</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(ref_cnt == </a:t>
            </a:r>
            <a:r>
              <a:rPr lang="en" sz="800">
                <a:solidFill>
                  <a:srgbClr val="098658"/>
                </a:solidFill>
                <a:highlight>
                  <a:schemeClr val="lt1"/>
                </a:highlight>
                <a:latin typeface="Source Code Pro"/>
                <a:ea typeface="Source Code Pro"/>
                <a:cs typeface="Source Code Pro"/>
                <a:sym typeface="Source Code Pro"/>
              </a:rPr>
              <a:t>0</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free(shared_data);</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return</a:t>
            </a:r>
            <a:r>
              <a:rPr lang="en" sz="800">
                <a:solidFill>
                  <a:schemeClr val="dk1"/>
                </a:solidFill>
                <a:highlight>
                  <a:schemeClr val="lt1"/>
                </a:highlight>
                <a:latin typeface="Source Code Pro"/>
                <a:ea typeface="Source Code Pro"/>
                <a:cs typeface="Source Code Pro"/>
                <a:sym typeface="Source Code Pro"/>
              </a:rPr>
              <a:t> data;</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Down semaphore to wait for the other thread to update data.</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Need to decrement </a:t>
            </a:r>
            <a:r>
              <a:rPr lang="en" sz="1000">
                <a:solidFill>
                  <a:schemeClr val="dk1"/>
                </a:solidFill>
                <a:latin typeface="Source Code Pro"/>
                <a:ea typeface="Source Code Pro"/>
                <a:cs typeface="Source Code Pro"/>
                <a:sym typeface="Source Code Pro"/>
              </a:rPr>
              <a:t>ref_cnt</a:t>
            </a:r>
            <a:r>
              <a:rPr lang="en" sz="1000">
                <a:solidFill>
                  <a:schemeClr val="dk1"/>
                </a:solidFill>
                <a:latin typeface="Lato"/>
                <a:ea typeface="Lato"/>
                <a:cs typeface="Lato"/>
                <a:sym typeface="Lato"/>
              </a:rPr>
              <a:t> within a critical section since the other thread could also modify it.</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Free when </a:t>
            </a:r>
            <a:r>
              <a:rPr lang="en" sz="1000">
                <a:solidFill>
                  <a:schemeClr val="dk1"/>
                </a:solidFill>
                <a:latin typeface="Source Code Pro"/>
                <a:ea typeface="Source Code Pro"/>
                <a:cs typeface="Source Code Pro"/>
                <a:sym typeface="Source Code Pro"/>
              </a:rPr>
              <a:t>ref_cnt</a:t>
            </a:r>
            <a:r>
              <a:rPr lang="en" sz="1000">
                <a:solidFill>
                  <a:schemeClr val="dk1"/>
                </a:solidFill>
                <a:latin typeface="Lato"/>
                <a:ea typeface="Lato"/>
                <a:cs typeface="Lato"/>
                <a:sym typeface="Lato"/>
              </a:rPr>
              <a:t> reaches 0</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sz="800">
              <a:solidFill>
                <a:srgbClr val="0000FF"/>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14bec5b90f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14bec5b90f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14bec5b90f_0_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14bec5b90f_0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14bec5b90f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114bec5b90f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solidFill>
                  <a:srgbClr val="0000FF"/>
                </a:solidFill>
                <a:highlight>
                  <a:schemeClr val="lt1"/>
                </a:highlight>
                <a:latin typeface="Source Code Pro"/>
                <a:ea typeface="Source Code Pro"/>
                <a:cs typeface="Source Code Pro"/>
                <a:sym typeface="Source Code Pro"/>
              </a:rPr>
              <a:t>void</a:t>
            </a:r>
            <a:r>
              <a:rPr lang="en" sz="800">
                <a:solidFill>
                  <a:schemeClr val="dk1"/>
                </a:solidFill>
                <a:highlight>
                  <a:schemeClr val="lt1"/>
                </a:highlight>
                <a:latin typeface="Source Code Pro"/>
                <a:ea typeface="Source Code Pro"/>
                <a:cs typeface="Source Code Pro"/>
                <a:sym typeface="Source Code Pro"/>
              </a:rPr>
              <a:t>* save_data(</a:t>
            </a:r>
            <a:r>
              <a:rPr lang="en" sz="800">
                <a:solidFill>
                  <a:srgbClr val="0000FF"/>
                </a:solidFill>
                <a:highlight>
                  <a:schemeClr val="lt1"/>
                </a:highlight>
                <a:latin typeface="Source Code Pro"/>
                <a:ea typeface="Source Code Pro"/>
                <a:cs typeface="Source Code Pro"/>
                <a:sym typeface="Source Code Pro"/>
              </a:rPr>
              <a:t>void</a:t>
            </a:r>
            <a:r>
              <a:rPr lang="en" sz="800">
                <a:solidFill>
                  <a:schemeClr val="dk1"/>
                </a:solidFill>
                <a:highlight>
                  <a:schemeClr val="lt1"/>
                </a:highlight>
                <a:latin typeface="Source Code Pro"/>
                <a:ea typeface="Source Code Pro"/>
                <a:cs typeface="Source Code Pro"/>
                <a:sym typeface="Source Code Pro"/>
              </a:rPr>
              <a:t>* shared_pg)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shared_data_t* shared_data = (shared_data_t*)shared_pg;</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shared_data-&gt;data = </a:t>
            </a:r>
            <a:r>
              <a:rPr lang="en" sz="800">
                <a:solidFill>
                  <a:srgbClr val="098658"/>
                </a:solidFill>
                <a:highlight>
                  <a:schemeClr val="lt1"/>
                </a:highlight>
                <a:latin typeface="Source Code Pro"/>
                <a:ea typeface="Source Code Pro"/>
                <a:cs typeface="Source Code Pro"/>
                <a:sym typeface="Source Code Pro"/>
              </a:rPr>
              <a:t>162</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sem_post(&amp;shared_data-&gt;sem);</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pthread_mutex_lock(&amp;shared_data-&gt;lock);</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int</a:t>
            </a:r>
            <a:r>
              <a:rPr lang="en" sz="800">
                <a:solidFill>
                  <a:schemeClr val="dk1"/>
                </a:solidFill>
                <a:highlight>
                  <a:schemeClr val="lt1"/>
                </a:highlight>
                <a:latin typeface="Source Code Pro"/>
                <a:ea typeface="Source Code Pro"/>
                <a:cs typeface="Source Code Pro"/>
                <a:sym typeface="Source Code Pro"/>
              </a:rPr>
              <a:t> ref_cnt = --shared_data-&gt;ref_cnt;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pthread_mutex_unlock(&amp;shared_data-&gt;lock);</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(ref_cnt == </a:t>
            </a:r>
            <a:r>
              <a:rPr lang="en" sz="800">
                <a:solidFill>
                  <a:srgbClr val="098658"/>
                </a:solidFill>
                <a:highlight>
                  <a:schemeClr val="lt1"/>
                </a:highlight>
                <a:latin typeface="Source Code Pro"/>
                <a:ea typeface="Source Code Pro"/>
                <a:cs typeface="Source Code Pro"/>
                <a:sym typeface="Source Code Pro"/>
              </a:rPr>
              <a:t>0</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free(shared_data);</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return</a:t>
            </a: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NULL</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t/>
            </a:r>
            <a:endParaRPr sz="800">
              <a:solidFill>
                <a:schemeClr val="dk1"/>
              </a:solidFill>
              <a:highlight>
                <a:schemeClr val="lt1"/>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Cast </a:t>
            </a:r>
            <a:r>
              <a:rPr lang="en" sz="1000">
                <a:solidFill>
                  <a:schemeClr val="dk1"/>
                </a:solidFill>
                <a:latin typeface="Source Code Pro"/>
                <a:ea typeface="Source Code Pro"/>
                <a:cs typeface="Source Code Pro"/>
                <a:sym typeface="Source Code Pro"/>
              </a:rPr>
              <a:t>shared_pg</a:t>
            </a:r>
            <a:r>
              <a:rPr lang="en" sz="1000">
                <a:solidFill>
                  <a:schemeClr val="dk1"/>
                </a:solidFill>
                <a:latin typeface="Lato"/>
                <a:ea typeface="Lato"/>
                <a:cs typeface="Lato"/>
                <a:sym typeface="Lato"/>
              </a:rPr>
              <a:t> to </a:t>
            </a:r>
            <a:r>
              <a:rPr lang="en" sz="1000">
                <a:solidFill>
                  <a:schemeClr val="dk1"/>
                </a:solidFill>
                <a:latin typeface="Source Code Pro"/>
                <a:ea typeface="Source Code Pro"/>
                <a:cs typeface="Source Code Pro"/>
                <a:sym typeface="Source Code Pro"/>
              </a:rPr>
              <a:t>shared_data_t*</a:t>
            </a:r>
            <a:r>
              <a:rPr lang="en" sz="1000">
                <a:solidFill>
                  <a:schemeClr val="dk1"/>
                </a:solidFill>
                <a:latin typeface="Lato"/>
                <a:ea typeface="Lato"/>
                <a:cs typeface="Lato"/>
                <a:sym typeface="Lato"/>
              </a:rPr>
              <a:t> type.</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Up semaphore after setting data.</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Decrement </a:t>
            </a:r>
            <a:r>
              <a:rPr lang="en" sz="1000">
                <a:solidFill>
                  <a:schemeClr val="dk1"/>
                </a:solidFill>
                <a:latin typeface="Source Code Pro"/>
                <a:ea typeface="Source Code Pro"/>
                <a:cs typeface="Source Code Pro"/>
                <a:sym typeface="Source Code Pro"/>
              </a:rPr>
              <a:t>ref_cnt</a:t>
            </a:r>
            <a:r>
              <a:rPr lang="en" sz="1000">
                <a:solidFill>
                  <a:schemeClr val="dk1"/>
                </a:solidFill>
                <a:latin typeface="Lato"/>
                <a:ea typeface="Lato"/>
                <a:cs typeface="Lato"/>
                <a:sym typeface="Lato"/>
              </a:rPr>
              <a:t> and free </a:t>
            </a:r>
            <a:r>
              <a:rPr lang="en" sz="1000">
                <a:solidFill>
                  <a:schemeClr val="dk1"/>
                </a:solidFill>
                <a:latin typeface="Source Code Pro"/>
                <a:ea typeface="Source Code Pro"/>
                <a:cs typeface="Source Code Pro"/>
                <a:sym typeface="Source Code Pro"/>
              </a:rPr>
              <a:t>shared_data</a:t>
            </a:r>
            <a:r>
              <a:rPr lang="en" sz="1000">
                <a:solidFill>
                  <a:schemeClr val="dk1"/>
                </a:solidFill>
                <a:latin typeface="Lato"/>
                <a:ea typeface="Lato"/>
                <a:cs typeface="Lato"/>
                <a:sym typeface="Lato"/>
              </a:rPr>
              <a:t> in the same way as the main thread.</a:t>
            </a:r>
            <a:endParaRPr sz="1000">
              <a:solidFill>
                <a:schemeClr val="dk1"/>
              </a:solidFill>
              <a:latin typeface="Lato"/>
              <a:ea typeface="Lato"/>
              <a:cs typeface="Lato"/>
              <a:sym typeface="Lato"/>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14bec5b90f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14bec5b90f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14bec5b90f_0_8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114bec5b90f_0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14bec5b90f_0_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114bec5b90f_0_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14bec5b90f_0_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114bec5b90f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Semaphore guarantees the main thread will never access </a:t>
            </a:r>
            <a:r>
              <a:rPr lang="en" sz="1000">
                <a:solidFill>
                  <a:schemeClr val="dk1"/>
                </a:solidFill>
                <a:latin typeface="Source Code Pro"/>
                <a:ea typeface="Source Code Pro"/>
                <a:cs typeface="Source Code Pro"/>
                <a:sym typeface="Source Code Pro"/>
              </a:rPr>
              <a:t>shared_data-&gt;data</a:t>
            </a:r>
            <a:r>
              <a:rPr lang="en" sz="1000">
                <a:solidFill>
                  <a:schemeClr val="dk1"/>
                </a:solidFill>
                <a:latin typeface="Lato"/>
                <a:ea typeface="Lato"/>
                <a:cs typeface="Lato"/>
                <a:sym typeface="Lato"/>
              </a:rPr>
              <a:t> before the other thread sets it. Similarly, </a:t>
            </a:r>
            <a:r>
              <a:rPr lang="en" sz="1000">
                <a:solidFill>
                  <a:schemeClr val="dk1"/>
                </a:solidFill>
                <a:latin typeface="Source Code Pro"/>
                <a:ea typeface="Source Code Pro"/>
                <a:cs typeface="Source Code Pro"/>
                <a:sym typeface="Source Code Pro"/>
              </a:rPr>
              <a:t>shared_data-&gt;data</a:t>
            </a:r>
            <a:r>
              <a:rPr lang="en" sz="1000">
                <a:solidFill>
                  <a:schemeClr val="dk1"/>
                </a:solidFill>
                <a:latin typeface="Lato"/>
                <a:ea typeface="Lato"/>
                <a:cs typeface="Lato"/>
                <a:sym typeface="Lato"/>
              </a:rPr>
              <a:t> is never modified by the other thread afterwards.</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114bec5b90f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114bec5b90f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14bec5b90f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14bec5b90f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14bec5b90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114bec5b90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1367cbdfa8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1367cbdfa8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14bec5b90f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114bec5b90f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14bec5b90f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114bec5b90f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Will not run properly since the thread needs to be holding the lock before performing a condition variable operation like wait or signal.</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Clr>
                <a:schemeClr val="dk1"/>
              </a:buClr>
              <a:buSzPts val="1100"/>
              <a:buFont typeface="Arial"/>
              <a:buNone/>
            </a:pPr>
            <a:r>
              <a:rPr lang="en" sz="1000">
                <a:solidFill>
                  <a:schemeClr val="dk1"/>
                </a:solidFill>
                <a:latin typeface="Lato"/>
                <a:ea typeface="Lato"/>
                <a:cs typeface="Lato"/>
                <a:sym typeface="Lato"/>
              </a:rPr>
              <a:t>Lock and condition variable were also never initialized.</a:t>
            </a:r>
            <a:endParaRPr sz="10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14bec5b90f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114bec5b90f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114bec5b90f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114bec5b90f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solidFill>
                  <a:srgbClr val="0000FF"/>
                </a:solidFill>
                <a:highlight>
                  <a:schemeClr val="lt1"/>
                </a:highlight>
                <a:latin typeface="Source Code Pro"/>
                <a:ea typeface="Source Code Pro"/>
                <a:cs typeface="Source Code Pro"/>
                <a:sym typeface="Source Code Pro"/>
              </a:rPr>
              <a:t>void</a:t>
            </a:r>
            <a:r>
              <a:rPr lang="en" sz="800">
                <a:solidFill>
                  <a:schemeClr val="dk1"/>
                </a:solidFill>
                <a:highlight>
                  <a:schemeClr val="lt1"/>
                </a:highlight>
                <a:latin typeface="Source Code Pro"/>
                <a:ea typeface="Source Code Pro"/>
                <a:cs typeface="Source Code Pro"/>
                <a:sym typeface="Source Code Pro"/>
              </a:rPr>
              <a:t>* helper(</a:t>
            </a:r>
            <a:r>
              <a:rPr lang="en" sz="800">
                <a:solidFill>
                  <a:srgbClr val="0000FF"/>
                </a:solidFill>
                <a:highlight>
                  <a:schemeClr val="lt1"/>
                </a:highlight>
                <a:latin typeface="Source Code Pro"/>
                <a:ea typeface="Source Code Pro"/>
                <a:cs typeface="Source Code Pro"/>
                <a:sym typeface="Source Code Pro"/>
              </a:rPr>
              <a:t>void</a:t>
            </a:r>
            <a:r>
              <a:rPr lang="en" sz="800">
                <a:solidFill>
                  <a:schemeClr val="dk1"/>
                </a:solidFill>
                <a:highlight>
                  <a:schemeClr val="lt1"/>
                </a:highlight>
                <a:latin typeface="Source Code Pro"/>
                <a:ea typeface="Source Code Pro"/>
                <a:cs typeface="Source Code Pro"/>
                <a:sym typeface="Source Code Pro"/>
              </a:rPr>
              <a:t>* arg)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pthread_mutex_lock(&amp;lock);</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ben +=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pthread_cond_signal(&amp;cv);</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pthread_mutex_unlock(&amp;lock);</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pthread_exit(</a:t>
            </a:r>
            <a:r>
              <a:rPr lang="en" sz="800">
                <a:solidFill>
                  <a:srgbClr val="0000FF"/>
                </a:solidFill>
                <a:highlight>
                  <a:schemeClr val="lt1"/>
                </a:highlight>
                <a:latin typeface="Source Code Pro"/>
                <a:ea typeface="Source Code Pro"/>
                <a:cs typeface="Source Code Pro"/>
                <a:sym typeface="Source Code Pro"/>
              </a:rPr>
              <a:t>NULL</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rgbClr val="0000FF"/>
                </a:solidFill>
                <a:highlight>
                  <a:schemeClr val="lt1"/>
                </a:highlight>
                <a:latin typeface="Source Code Pro"/>
                <a:ea typeface="Source Code Pro"/>
                <a:cs typeface="Source Code Pro"/>
                <a:sym typeface="Source Code Pro"/>
              </a:rPr>
              <a:t>void</a:t>
            </a:r>
            <a:r>
              <a:rPr lang="en" sz="800">
                <a:solidFill>
                  <a:schemeClr val="dk1"/>
                </a:solidFill>
                <a:highlight>
                  <a:schemeClr val="lt1"/>
                </a:highlight>
                <a:latin typeface="Source Code Pro"/>
                <a:ea typeface="Source Code Pro"/>
                <a:cs typeface="Source Code Pro"/>
                <a:sym typeface="Source Code Pro"/>
              </a:rPr>
              <a:t> main() {</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pthread_t</a:t>
            </a:r>
            <a:r>
              <a:rPr lang="en" sz="800">
                <a:solidFill>
                  <a:schemeClr val="dk1"/>
                </a:solidFill>
                <a:highlight>
                  <a:schemeClr val="lt1"/>
                </a:highlight>
                <a:latin typeface="Source Code Pro"/>
                <a:ea typeface="Source Code Pro"/>
                <a:cs typeface="Source Code Pro"/>
                <a:sym typeface="Source Code Pro"/>
              </a:rPr>
              <a:t> thread;</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pthread_create(&amp;thread, </a:t>
            </a:r>
            <a:r>
              <a:rPr lang="en" sz="800">
                <a:solidFill>
                  <a:srgbClr val="0000FF"/>
                </a:solidFill>
                <a:highlight>
                  <a:schemeClr val="lt1"/>
                </a:highlight>
                <a:latin typeface="Source Code Pro"/>
                <a:ea typeface="Source Code Pro"/>
                <a:cs typeface="Source Code Pro"/>
                <a:sym typeface="Source Code Pro"/>
              </a:rPr>
              <a:t>NULL</a:t>
            </a:r>
            <a:r>
              <a:rPr lang="en" sz="800">
                <a:solidFill>
                  <a:schemeClr val="dk1"/>
                </a:solidFill>
                <a:highlight>
                  <a:schemeClr val="lt1"/>
                </a:highlight>
                <a:latin typeface="Source Code Pro"/>
                <a:ea typeface="Source Code Pro"/>
                <a:cs typeface="Source Code Pro"/>
                <a:sym typeface="Source Code Pro"/>
              </a:rPr>
              <a:t>, &amp;helper, </a:t>
            </a:r>
            <a:r>
              <a:rPr lang="en" sz="800">
                <a:solidFill>
                  <a:srgbClr val="0000FF"/>
                </a:solidFill>
                <a:highlight>
                  <a:schemeClr val="lt1"/>
                </a:highlight>
                <a:latin typeface="Source Code Pro"/>
                <a:ea typeface="Source Code Pro"/>
                <a:cs typeface="Source Code Pro"/>
                <a:sym typeface="Source Code Pro"/>
              </a:rPr>
              <a:t>NULL</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pthread_yield();</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pthread_mutex_lock(&amp;lock);</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rgbClr val="0000FF"/>
                </a:solidFill>
                <a:highlight>
                  <a:schemeClr val="lt1"/>
                </a:highlight>
                <a:latin typeface="Source Code Pro"/>
                <a:ea typeface="Source Code Pro"/>
                <a:cs typeface="Source Code Pro"/>
                <a:sym typeface="Source Code Pro"/>
              </a:rPr>
              <a:t>  while</a:t>
            </a:r>
            <a:r>
              <a:rPr b="1" lang="en" sz="800">
                <a:solidFill>
                  <a:schemeClr val="dk1"/>
                </a:solidFill>
                <a:highlight>
                  <a:schemeClr val="lt1"/>
                </a:highlight>
                <a:latin typeface="Source Code Pro"/>
                <a:ea typeface="Source Code Pro"/>
                <a:cs typeface="Source Code Pro"/>
                <a:sym typeface="Source Code Pro"/>
              </a:rPr>
              <a:t> (ben != </a:t>
            </a:r>
            <a:r>
              <a:rPr b="1" lang="en" sz="800">
                <a:solidFill>
                  <a:srgbClr val="098658"/>
                </a:solidFill>
                <a:highlight>
                  <a:schemeClr val="lt1"/>
                </a:highlight>
                <a:latin typeface="Source Code Pro"/>
                <a:ea typeface="Source Code Pro"/>
                <a:cs typeface="Source Code Pro"/>
                <a:sym typeface="Source Code Pro"/>
              </a:rPr>
              <a:t>1</a:t>
            </a:r>
            <a:r>
              <a:rPr b="1" lang="en" sz="800">
                <a:solidFill>
                  <a:schemeClr val="dk1"/>
                </a:solidFill>
                <a:highlight>
                  <a:schemeClr val="lt1"/>
                </a:highlight>
                <a:latin typeface="Source Code Pro"/>
                <a:ea typeface="Source Code Pro"/>
                <a:cs typeface="Source Code Pro"/>
                <a:sym typeface="Source Code Pro"/>
              </a:rPr>
              <a:t>)</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pthread_cond_wait(&amp;cv, &amp;lock);</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if</a:t>
            </a:r>
            <a:r>
              <a:rPr lang="en" sz="800">
                <a:solidFill>
                  <a:schemeClr val="dk1"/>
                </a:solidFill>
                <a:highlight>
                  <a:schemeClr val="lt1"/>
                </a:highlight>
                <a:latin typeface="Source Code Pro"/>
                <a:ea typeface="Source Code Pro"/>
                <a:cs typeface="Source Code Pro"/>
                <a:sym typeface="Source Code Pro"/>
              </a:rPr>
              <a:t> (ben == </a:t>
            </a:r>
            <a:r>
              <a:rPr lang="en" sz="800">
                <a:solidFill>
                  <a:srgbClr val="098658"/>
                </a:solidFill>
                <a:highlight>
                  <a:schemeClr val="lt1"/>
                </a:highlight>
                <a:latin typeface="Source Code Pro"/>
                <a:ea typeface="Source Code Pro"/>
                <a:cs typeface="Source Code Pro"/>
                <a:sym typeface="Source Code Pro"/>
              </a:rPr>
              <a:t>1</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printf(</a:t>
            </a:r>
            <a:r>
              <a:rPr lang="en" sz="800">
                <a:solidFill>
                  <a:srgbClr val="A31515"/>
                </a:solidFill>
                <a:highlight>
                  <a:schemeClr val="lt1"/>
                </a:highlight>
                <a:latin typeface="Source Code Pro"/>
                <a:ea typeface="Source Code Pro"/>
                <a:cs typeface="Source Code Pro"/>
                <a:sym typeface="Source Code Pro"/>
              </a:rPr>
              <a:t>"Yeet Haw\n"</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a:t>
            </a:r>
            <a:r>
              <a:rPr lang="en" sz="800">
                <a:solidFill>
                  <a:srgbClr val="0000FF"/>
                </a:solidFill>
                <a:highlight>
                  <a:schemeClr val="lt1"/>
                </a:highlight>
                <a:latin typeface="Source Code Pro"/>
                <a:ea typeface="Source Code Pro"/>
                <a:cs typeface="Source Code Pro"/>
                <a:sym typeface="Source Code Pro"/>
              </a:rPr>
              <a:t>else</a:t>
            </a:r>
            <a:endParaRPr sz="800">
              <a:solidFill>
                <a:srgbClr val="0000FF"/>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    printf(</a:t>
            </a:r>
            <a:r>
              <a:rPr lang="en" sz="800">
                <a:solidFill>
                  <a:srgbClr val="A31515"/>
                </a:solidFill>
                <a:highlight>
                  <a:schemeClr val="lt1"/>
                </a:highlight>
                <a:latin typeface="Source Code Pro"/>
                <a:ea typeface="Source Code Pro"/>
                <a:cs typeface="Source Code Pro"/>
                <a:sym typeface="Source Code Pro"/>
              </a:rPr>
              <a:t>"Yee Howdy\n"</a:t>
            </a: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Source Code Pro"/>
                <a:ea typeface="Source Code Pro"/>
                <a:cs typeface="Source Code Pro"/>
                <a:sym typeface="Source Code Pro"/>
              </a:rPr>
              <a:t>  pthread_mutex_unlock(&amp;lock);</a:t>
            </a:r>
            <a:endParaRPr b="1"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latin typeface="Source Code Pro"/>
                <a:ea typeface="Source Code Pro"/>
                <a:cs typeface="Source Code Pro"/>
                <a:sym typeface="Source Code Pro"/>
              </a:rPr>
              <a:t>}</a:t>
            </a:r>
            <a:endParaRPr sz="800">
              <a:solidFill>
                <a:schemeClr val="dk1"/>
              </a:solidFill>
              <a:highlight>
                <a:schemeClr val="lt1"/>
              </a:highlight>
              <a:latin typeface="Source Code Pro"/>
              <a:ea typeface="Source Code Pro"/>
              <a:cs typeface="Source Code Pro"/>
              <a:sym typeface="Source Code Pro"/>
            </a:endParaRPr>
          </a:p>
          <a:p>
            <a:pPr indent="0" lvl="0" marL="0" rtl="0" algn="l">
              <a:spcBef>
                <a:spcPts val="0"/>
              </a:spcBef>
              <a:spcAft>
                <a:spcPts val="0"/>
              </a:spcAft>
              <a:buNone/>
            </a:pPr>
            <a:r>
              <a:t/>
            </a:r>
            <a:endParaRPr sz="8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Initialize a lock and condition variable.</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The helper thread should signal once it has incremented ben. Make sure to acquire the lock before signaling.</a:t>
            </a:r>
            <a:endParaRPr sz="1000">
              <a:solidFill>
                <a:schemeClr val="dk1"/>
              </a:solidFill>
              <a:latin typeface="Lato"/>
              <a:ea typeface="Lato"/>
              <a:cs typeface="Lato"/>
              <a:sym typeface="Lato"/>
            </a:endParaRPr>
          </a:p>
          <a:p>
            <a:pPr indent="0" lvl="0" marL="0" rtl="0" algn="l">
              <a:lnSpc>
                <a:spcPct val="150000"/>
              </a:lnSpc>
              <a:spcBef>
                <a:spcPts val="0"/>
              </a:spcBef>
              <a:spcAft>
                <a:spcPts val="0"/>
              </a:spcAft>
              <a:buNone/>
            </a:pPr>
            <a:r>
              <a:rPr lang="en" sz="1000">
                <a:solidFill>
                  <a:schemeClr val="dk1"/>
                </a:solidFill>
                <a:latin typeface="Lato"/>
                <a:ea typeface="Lato"/>
                <a:cs typeface="Lato"/>
                <a:sym typeface="Lato"/>
              </a:rPr>
              <a:t>The main thread should use pthread_cond_wait to sleep until signaled by the helper thread. Again, make sure to acquire the lock before performing any condition variable operations (in this case, pthread_cond_wait). </a:t>
            </a:r>
            <a:endParaRPr sz="10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sz="800">
              <a:solidFill>
                <a:schemeClr val="dk1"/>
              </a:solidFill>
              <a:latin typeface="Source Code Pro"/>
              <a:ea typeface="Source Code Pro"/>
              <a:cs typeface="Source Code Pro"/>
              <a:sym typeface="Source Code Pro"/>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14bec5b90f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14bec5b90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114bec5b90f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114bec5b90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14bec5b90f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114bec5b90f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65763" y="1089050"/>
            <a:ext cx="2560320" cy="2765146"/>
          </a:xfrm>
          <a:prstGeom prst="rect">
            <a:avLst/>
          </a:prstGeom>
          <a:noFill/>
          <a:ln>
            <a:noFill/>
          </a:ln>
        </p:spPr>
      </p:pic>
      <p:sp>
        <p:nvSpPr>
          <p:cNvPr id="10" name="Google Shape;10;p2"/>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lvl1pPr lvl="0" rtl="0" algn="ctr">
              <a:spcBef>
                <a:spcPts val="0"/>
              </a:spcBef>
              <a:spcAft>
                <a:spcPts val="0"/>
              </a:spcAft>
              <a:buSzPts val="1800"/>
              <a:buNone/>
              <a:defRPr sz="1800"/>
            </a:lvl1pPr>
            <a:lvl2pPr lvl="1" rtl="0" algn="ctr">
              <a:spcBef>
                <a:spcPts val="0"/>
              </a:spcBef>
              <a:spcAft>
                <a:spcPts val="0"/>
              </a:spcAft>
              <a:buSzPts val="2400"/>
              <a:buNone/>
              <a:defRPr/>
            </a:lvl2pPr>
            <a:lvl3pPr lvl="2" rtl="0" algn="ctr">
              <a:spcBef>
                <a:spcPts val="0"/>
              </a:spcBef>
              <a:spcAft>
                <a:spcPts val="0"/>
              </a:spcAft>
              <a:buSzPts val="2400"/>
              <a:buNone/>
              <a:defRPr/>
            </a:lvl3pPr>
            <a:lvl4pPr lvl="3" rtl="0" algn="ctr">
              <a:spcBef>
                <a:spcPts val="0"/>
              </a:spcBef>
              <a:spcAft>
                <a:spcPts val="0"/>
              </a:spcAft>
              <a:buSzPts val="2400"/>
              <a:buNone/>
              <a:defRPr/>
            </a:lvl4pPr>
            <a:lvl5pPr lvl="4" rtl="0" algn="ctr">
              <a:spcBef>
                <a:spcPts val="0"/>
              </a:spcBef>
              <a:spcAft>
                <a:spcPts val="0"/>
              </a:spcAft>
              <a:buSzPts val="2400"/>
              <a:buNone/>
              <a:defRPr/>
            </a:lvl5pPr>
            <a:lvl6pPr lvl="5" rtl="0" algn="ctr">
              <a:spcBef>
                <a:spcPts val="0"/>
              </a:spcBef>
              <a:spcAft>
                <a:spcPts val="0"/>
              </a:spcAft>
              <a:buSzPts val="2400"/>
              <a:buNone/>
              <a:defRPr/>
            </a:lvl6pPr>
            <a:lvl7pPr lvl="6" rtl="0" algn="ctr">
              <a:spcBef>
                <a:spcPts val="0"/>
              </a:spcBef>
              <a:spcAft>
                <a:spcPts val="0"/>
              </a:spcAft>
              <a:buSzPts val="2400"/>
              <a:buNone/>
              <a:defRPr/>
            </a:lvl7pPr>
            <a:lvl8pPr lvl="7" rtl="0" algn="ctr">
              <a:spcBef>
                <a:spcPts val="0"/>
              </a:spcBef>
              <a:spcAft>
                <a:spcPts val="0"/>
              </a:spcAft>
              <a:buSzPts val="2400"/>
              <a:buNone/>
              <a:defRPr/>
            </a:lvl8pPr>
            <a:lvl9pPr lvl="8" rtl="0" algn="ctr">
              <a:spcBef>
                <a:spcPts val="0"/>
              </a:spcBef>
              <a:spcAft>
                <a:spcPts val="0"/>
              </a:spcAft>
              <a:buSzPts val="2400"/>
              <a:buNone/>
              <a:defRPr/>
            </a:lvl9pPr>
          </a:lstStyle>
          <a:p/>
        </p:txBody>
      </p:sp>
      <p:sp>
        <p:nvSpPr>
          <p:cNvPr id="11" name="Google Shape;11;p2"/>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2" name="Google Shape;12;p2"/>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3" name="Google Shape;13;p2"/>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cxnSp>
        <p:nvCxnSpPr>
          <p:cNvPr id="14" name="Google Shape;14;p2"/>
          <p:cNvCxnSpPr/>
          <p:nvPr/>
        </p:nvCxnSpPr>
        <p:spPr>
          <a:xfrm>
            <a:off x="3291850" y="2571750"/>
            <a:ext cx="5486400" cy="0"/>
          </a:xfrm>
          <a:prstGeom prst="straightConnector1">
            <a:avLst/>
          </a:prstGeom>
          <a:noFill/>
          <a:ln cap="flat" cmpd="sng" w="38100">
            <a:solidFill>
              <a:schemeClr val="accent1"/>
            </a:solidFill>
            <a:prstDash val="solid"/>
            <a:round/>
            <a:headEnd len="med" w="med" type="none"/>
            <a:tailEnd len="med" w="med" type="none"/>
          </a:ln>
        </p:spPr>
      </p:cxnSp>
      <p:sp>
        <p:nvSpPr>
          <p:cNvPr id="15" name="Google Shape;15;p2"/>
          <p:cNvSpPr/>
          <p:nvPr/>
        </p:nvSpPr>
        <p:spPr>
          <a:xfrm>
            <a:off x="0" y="4837176"/>
            <a:ext cx="9144000" cy="2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1958">
          <p15:clr>
            <a:srgbClr val="FA7B17"/>
          </p15:clr>
        </p15:guide>
        <p15:guide id="3" pos="1037">
          <p15:clr>
            <a:srgbClr val="FA7B17"/>
          </p15:clr>
        </p15:guide>
        <p15:guide id="4" pos="5647">
          <p15:clr>
            <a:srgbClr val="FA7B17"/>
          </p15:clr>
        </p15:guide>
        <p15:guide id="5" pos="3802">
          <p15:clr>
            <a:srgbClr val="FA7B17"/>
          </p15:clr>
        </p15:guide>
        <p15:guide id="6" pos="113">
          <p15:clr>
            <a:srgbClr val="FA7B17"/>
          </p15:clr>
        </p15:guide>
        <p15:guide id="7" orient="horz" pos="242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0" name="Google Shape;20;p4"/>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15">
          <p15:clr>
            <a:srgbClr val="FA7B17"/>
          </p15:clr>
        </p15:guide>
        <p15:guide id="2" pos="5645">
          <p15:clr>
            <a:srgbClr val="FA7B17"/>
          </p15:clr>
        </p15:guide>
        <p15:guide id="3" pos="1498">
          <p15:clr>
            <a:srgbClr val="FA7B17"/>
          </p15:clr>
        </p15:guide>
        <p15:guide id="4" pos="4205">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4" name="Google Shape;24;p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5" name="Google Shape;25;p5"/>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7" name="Shape 27"/>
        <p:cNvGrpSpPr/>
        <p:nvPr/>
      </p:nvGrpSpPr>
      <p:grpSpPr>
        <a:xfrm>
          <a:off x="0" y="0"/>
          <a:ext cx="0" cy="0"/>
          <a:chOff x="0" y="0"/>
          <a:chExt cx="0" cy="0"/>
        </a:xfrm>
      </p:grpSpPr>
      <p:sp>
        <p:nvSpPr>
          <p:cNvPr id="28" name="Google Shape;28;p6"/>
          <p:cNvSpPr txBox="1"/>
          <p:nvPr>
            <p:ph idx="1" type="body"/>
          </p:nvPr>
        </p:nvSpPr>
        <p:spPr>
          <a:xfrm>
            <a:off x="182850" y="822963"/>
            <a:ext cx="28347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9" name="Google Shape;29;p6"/>
          <p:cNvSpPr txBox="1"/>
          <p:nvPr>
            <p:ph idx="2" type="body"/>
          </p:nvPr>
        </p:nvSpPr>
        <p:spPr>
          <a:xfrm>
            <a:off x="3154680"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30" name="Google Shape;30;p6"/>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2" name="Google Shape;32;p6"/>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96">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7" name="Shape 37"/>
        <p:cNvGrpSpPr/>
        <p:nvPr/>
      </p:nvGrpSpPr>
      <p:grpSpPr>
        <a:xfrm>
          <a:off x="0" y="0"/>
          <a:ext cx="0" cy="0"/>
          <a:chOff x="0" y="0"/>
          <a:chExt cx="0" cy="0"/>
        </a:xfrm>
      </p:grpSpPr>
      <p:sp>
        <p:nvSpPr>
          <p:cNvPr id="38" name="Google Shape;38;p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9"/>
          <p:cNvSpPr txBox="1"/>
          <p:nvPr>
            <p:ph idx="1" type="subTitle"/>
          </p:nvPr>
        </p:nvSpPr>
        <p:spPr>
          <a:xfrm>
            <a:off x="311700" y="2834125"/>
            <a:ext cx="8520600" cy="792600"/>
          </a:xfrm>
          <a:prstGeom prst="rect">
            <a:avLst/>
          </a:prstGeom>
        </p:spPr>
        <p:txBody>
          <a:bodyPr anchorCtr="0" anchor="t" bIns="45700" lIns="45700" spcFirstLastPara="1" rIns="45700" wrap="square" tIns="457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1pPr>
            <a:lvl2pPr lvl="1"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2pPr>
            <a:lvl3pPr lvl="2"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3pPr>
            <a:lvl4pPr lvl="3"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4pPr>
            <a:lvl5pPr lvl="4"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5pPr>
            <a:lvl6pPr lvl="5"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6pPr>
            <a:lvl7pPr lvl="6"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7pPr>
            <a:lvl8pPr lvl="7"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8pPr>
            <a:lvl9pPr lvl="8" rtl="0">
              <a:spcBef>
                <a:spcPts val="0"/>
              </a:spcBef>
              <a:spcAft>
                <a:spcPts val="0"/>
              </a:spcAft>
              <a:buClr>
                <a:schemeClr val="dk1"/>
              </a:buClr>
              <a:buSzPts val="2400"/>
              <a:buFont typeface="Lato"/>
              <a:buNone/>
              <a:defRPr sz="24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875400"/>
          </a:xfrm>
          <a:prstGeom prst="rect">
            <a:avLst/>
          </a:prstGeom>
          <a:noFill/>
          <a:ln>
            <a:noFill/>
          </a:ln>
        </p:spPr>
        <p:txBody>
          <a:bodyPr anchorCtr="0" anchor="t" bIns="45700" lIns="45700" spcFirstLastPara="1" rIns="45700" wrap="square" tIns="45700">
            <a:noAutofit/>
          </a:bodyPr>
          <a:lstStyle>
            <a:lvl1pPr indent="-292100" lvl="0" marL="4572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1pPr>
            <a:lvl2pPr indent="-292100" lvl="1" marL="9144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2pPr>
            <a:lvl3pPr indent="-292100" lvl="2" marL="13716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3pPr>
            <a:lvl4pPr indent="-292100" lvl="3" marL="18288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4pPr>
            <a:lvl5pPr indent="-292100" lvl="4" marL="22860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5pPr>
            <a:lvl6pPr indent="-292100" lvl="5" marL="27432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6pPr>
            <a:lvl7pPr indent="-292100" lvl="6" marL="32004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7pPr>
            <a:lvl8pPr indent="-292100" lvl="7" marL="36576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8pPr>
            <a:lvl9pPr indent="-292100" lvl="8" marL="4114800" rtl="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p>
            <a:pPr indent="0" lvl="0" marL="0" rtl="0" algn="ctr">
              <a:spcBef>
                <a:spcPts val="0"/>
              </a:spcBef>
              <a:spcAft>
                <a:spcPts val="0"/>
              </a:spcAft>
              <a:buNone/>
            </a:pPr>
            <a:r>
              <a:rPr lang="en"/>
              <a:t>Discussion 3</a:t>
            </a:r>
            <a:endParaRPr/>
          </a:p>
        </p:txBody>
      </p:sp>
      <p:sp>
        <p:nvSpPr>
          <p:cNvPr id="46" name="Google Shape;46;p10"/>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Mutual Exclusion, Condition Variables</a:t>
            </a:r>
            <a:endParaRPr/>
          </a:p>
        </p:txBody>
      </p:sp>
      <p:sp>
        <p:nvSpPr>
          <p:cNvPr id="47" name="Google Shape;47;p10"/>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p>
            <a:pPr indent="0" lvl="0" marL="0" rtl="0" algn="ctr">
              <a:spcBef>
                <a:spcPts val="0"/>
              </a:spcBef>
              <a:spcAft>
                <a:spcPts val="1200"/>
              </a:spcAft>
              <a:buNone/>
            </a:pPr>
            <a:r>
              <a:rPr lang="en"/>
              <a:t>02/09/24</a:t>
            </a:r>
            <a:endParaRPr/>
          </a:p>
        </p:txBody>
      </p:sp>
      <p:sp>
        <p:nvSpPr>
          <p:cNvPr id="48" name="Google Shape;48;p10"/>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Staff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idx="1" type="body"/>
          </p:nvPr>
        </p:nvSpPr>
        <p:spPr>
          <a:xfrm>
            <a:off x="182850" y="3641746"/>
            <a:ext cx="8778300" cy="13884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54" name="Google Shape;54;p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Announcements</a:t>
            </a:r>
            <a:endParaRPr/>
          </a:p>
        </p:txBody>
      </p:sp>
      <p:graphicFrame>
        <p:nvGraphicFramePr>
          <p:cNvPr id="55" name="Google Shape;55;p11"/>
          <p:cNvGraphicFramePr/>
          <p:nvPr/>
        </p:nvGraphicFramePr>
        <p:xfrm>
          <a:off x="182825" y="823875"/>
          <a:ext cx="3000000" cy="3000000"/>
        </p:xfrm>
        <a:graphic>
          <a:graphicData uri="http://schemas.openxmlformats.org/drawingml/2006/table">
            <a:tbl>
              <a:tblPr>
                <a:noFill/>
                <a:tableStyleId>{C1DDC2E0-9068-4A80-AE74-E8978A77E8A3}</a:tableStyleId>
              </a:tblPr>
              <a:tblGrid>
                <a:gridCol w="1254050"/>
                <a:gridCol w="1254050"/>
                <a:gridCol w="1254050"/>
                <a:gridCol w="1254050"/>
                <a:gridCol w="1254050"/>
                <a:gridCol w="1254050"/>
                <a:gridCol w="1254050"/>
              </a:tblGrid>
              <a:tr h="100000">
                <a:tc>
                  <a:txBody>
                    <a:bodyPr/>
                    <a:lstStyle/>
                    <a:p>
                      <a:pPr indent="0" lvl="0" marL="0" rtl="0" algn="ctr">
                        <a:spcBef>
                          <a:spcPts val="0"/>
                        </a:spcBef>
                        <a:spcAft>
                          <a:spcPts val="0"/>
                        </a:spcAft>
                        <a:buNone/>
                      </a:pPr>
                      <a:r>
                        <a:rPr lang="en" sz="1000">
                          <a:latin typeface="Lato"/>
                          <a:ea typeface="Lato"/>
                          <a:cs typeface="Lato"/>
                          <a:sym typeface="Lato"/>
                        </a:rPr>
                        <a:t>Sunday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Monday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Tuesday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Wednesday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Thursday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Friday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Saturday</a:t>
                      </a:r>
                      <a:endParaRPr sz="10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sz="800">
                        <a:solidFill>
                          <a:schemeClr val="dk1"/>
                        </a:solidFill>
                        <a:latin typeface="Lato"/>
                        <a:ea typeface="Lato"/>
                        <a:cs typeface="Lato"/>
                        <a:sym typeface="Lato"/>
                      </a:endParaRPr>
                    </a:p>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Homework 2 Release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latin typeface="Lato"/>
                          <a:ea typeface="Lato"/>
                          <a:cs typeface="Lato"/>
                          <a:sym typeface="Lato"/>
                        </a:rPr>
                        <a:t>Midterm 1 Conflict Request Due</a:t>
                      </a:r>
                      <a:endParaRPr sz="800">
                        <a:latin typeface="Lato"/>
                        <a:ea typeface="Lato"/>
                        <a:cs typeface="Lato"/>
                        <a:sym typeface="Lato"/>
                      </a:endParaRPr>
                    </a:p>
                  </a:txBody>
                  <a:tcPr marT="45700" marB="45700" marR="45700" marL="45700" anchor="ctr">
                    <a:solidFill>
                      <a:schemeClr val="accen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Project 1 Design Doc Due</a:t>
                      </a:r>
                      <a:endParaRPr sz="800">
                        <a:solidFill>
                          <a:schemeClr val="dk1"/>
                        </a:solidFill>
                        <a:latin typeface="Lato"/>
                        <a:ea typeface="Lato"/>
                        <a:cs typeface="Lato"/>
                        <a:sym typeface="Lato"/>
                      </a:endParaRPr>
                    </a:p>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Midterm 1 (8-10 PM)</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Homework 2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Homework 3 Release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Mutual Exclusion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Oftentimes, a multithreaded program will involve threads having shared states, meaning threads will share data with one another. Such threads are called </a:t>
            </a:r>
            <a:r>
              <a:rPr b="1" lang="en"/>
              <a:t>cooperating threads</a:t>
            </a:r>
            <a:r>
              <a:rPr lang="en"/>
              <a:t>. If threads don’t share any states, they are called </a:t>
            </a:r>
            <a:r>
              <a:rPr b="1" lang="en"/>
              <a:t>independent threads.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Cooperation between threads (i.e. </a:t>
            </a:r>
            <a:r>
              <a:rPr b="1" lang="en"/>
              <a:t>synchronization</a:t>
            </a:r>
            <a:r>
              <a:rPr lang="en"/>
              <a:t>) is made possible via </a:t>
            </a:r>
            <a:r>
              <a:rPr b="1" lang="en"/>
              <a:t>atomic operations, </a:t>
            </a:r>
            <a:r>
              <a:rPr lang="en"/>
              <a:t>which always run to completion or not at all.</a:t>
            </a:r>
            <a:endParaRPr/>
          </a:p>
          <a:p>
            <a:pPr indent="-292100" lvl="0" marL="457200" rtl="0" algn="l">
              <a:spcBef>
                <a:spcPts val="0"/>
              </a:spcBef>
              <a:spcAft>
                <a:spcPts val="0"/>
              </a:spcAft>
              <a:buSzPts val="1000"/>
              <a:buChar char="●"/>
            </a:pPr>
            <a:r>
              <a:rPr lang="en"/>
              <a:t>Atomic operations are indivisible.</a:t>
            </a:r>
            <a:endParaRPr/>
          </a:p>
          <a:p>
            <a:pPr indent="-292100" lvl="0" marL="457200" rtl="0" algn="l">
              <a:spcBef>
                <a:spcPts val="0"/>
              </a:spcBef>
              <a:spcAft>
                <a:spcPts val="0"/>
              </a:spcAft>
              <a:buSzPts val="1000"/>
              <a:buChar char="●"/>
            </a:pPr>
            <a:r>
              <a:rPr lang="en"/>
              <a:t>Typically loads and stores are atomic.</a:t>
            </a:r>
            <a:endParaRPr/>
          </a:p>
          <a:p>
            <a:pPr indent="0" lvl="0" marL="457200" rtl="0" algn="l">
              <a:spcBef>
                <a:spcPts val="0"/>
              </a:spcBef>
              <a:spcAft>
                <a:spcPts val="0"/>
              </a:spcAft>
              <a:buNone/>
            </a:pPr>
            <a:r>
              <a:t/>
            </a:r>
            <a:endParaRPr/>
          </a:p>
          <a:p>
            <a:pPr indent="0" lvl="0" marL="0" rtl="0" algn="l">
              <a:spcBef>
                <a:spcPts val="0"/>
              </a:spcBef>
              <a:spcAft>
                <a:spcPts val="0"/>
              </a:spcAft>
              <a:buNone/>
            </a:pPr>
            <a:r>
              <a:rPr b="1" lang="en"/>
              <a:t>Mutual exclusion </a:t>
            </a:r>
            <a:r>
              <a:rPr lang="en"/>
              <a:t>is a basic method of </a:t>
            </a:r>
            <a:r>
              <a:rPr b="1" lang="en"/>
              <a:t>synchronization </a:t>
            </a:r>
            <a:r>
              <a:rPr lang="en"/>
              <a:t>where only one thread does a particular action at a time.</a:t>
            </a:r>
            <a:endParaRPr/>
          </a:p>
          <a:p>
            <a:pPr indent="-292100" lvl="0" marL="457200" rtl="0" algn="l">
              <a:spcBef>
                <a:spcPts val="0"/>
              </a:spcBef>
              <a:spcAft>
                <a:spcPts val="0"/>
              </a:spcAft>
              <a:buSzPts val="1000"/>
              <a:buChar char="●"/>
            </a:pPr>
            <a:r>
              <a:rPr lang="en"/>
              <a:t>Code that runs as part of mutual exclusion is the </a:t>
            </a:r>
            <a:r>
              <a:rPr b="1" lang="en"/>
              <a:t>critical section</a:t>
            </a:r>
            <a:r>
              <a:rPr lang="en"/>
              <a:t>.</a:t>
            </a:r>
            <a:endParaRPr/>
          </a:p>
          <a:p>
            <a:pPr indent="-292100" lvl="0" marL="457200" rtl="0" algn="l">
              <a:spcBef>
                <a:spcPts val="0"/>
              </a:spcBef>
              <a:spcAft>
                <a:spcPts val="0"/>
              </a:spcAft>
              <a:buSzPts val="1000"/>
              <a:buChar char="●"/>
            </a:pPr>
            <a:r>
              <a:rPr lang="en"/>
              <a:t>Critical sections provide the illusion that each thread operates atomically on a shared state.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6" name="Google Shape;66;p1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67" name="Google Shape;67;p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Mutual Exclusion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Locks </a:t>
            </a:r>
            <a:r>
              <a:rPr lang="en"/>
              <a:t>are synchronization variables that provide mutual exclusion.</a:t>
            </a:r>
            <a:endParaRPr/>
          </a:p>
          <a:p>
            <a:pPr indent="-292100" lvl="0" marL="457200" rtl="0" algn="l">
              <a:spcBef>
                <a:spcPts val="0"/>
              </a:spcBef>
              <a:spcAft>
                <a:spcPts val="0"/>
              </a:spcAft>
              <a:buSzPts val="1000"/>
              <a:buChar char="●"/>
            </a:pPr>
            <a:r>
              <a:rPr lang="en"/>
              <a:t>One thread holding lock → no other thread can hold it.</a:t>
            </a:r>
            <a:endParaRPr/>
          </a:p>
          <a:p>
            <a:pPr indent="0" lvl="0" marL="0" rtl="0" algn="l">
              <a:spcBef>
                <a:spcPts val="0"/>
              </a:spcBef>
              <a:spcAft>
                <a:spcPts val="0"/>
              </a:spcAft>
              <a:buNone/>
            </a:pPr>
            <a:r>
              <a:rPr lang="en"/>
              <a:t>Two atomic operations.</a:t>
            </a:r>
            <a:endParaRPr/>
          </a:p>
          <a:p>
            <a:pPr indent="-292100" lvl="0" marL="457200" rtl="0" algn="l">
              <a:spcBef>
                <a:spcPts val="0"/>
              </a:spcBef>
              <a:spcAft>
                <a:spcPts val="0"/>
              </a:spcAft>
              <a:buSzPts val="1000"/>
              <a:buChar char="●"/>
            </a:pPr>
            <a:r>
              <a:rPr b="1" lang="en"/>
              <a:t>Acquire/Lock</a:t>
            </a:r>
            <a:r>
              <a:rPr lang="en"/>
              <a:t>: waits until the lock is free, then marks it as busy. When returning from this call, the thread is said to be holding the lock.</a:t>
            </a:r>
            <a:endParaRPr/>
          </a:p>
          <a:p>
            <a:pPr indent="-292100" lvl="0" marL="457200" rtl="0" algn="l">
              <a:spcBef>
                <a:spcPts val="0"/>
              </a:spcBef>
              <a:spcAft>
                <a:spcPts val="0"/>
              </a:spcAft>
              <a:buSzPts val="1000"/>
              <a:buChar char="●"/>
            </a:pPr>
            <a:r>
              <a:rPr b="1" lang="en"/>
              <a:t>Release/Unlock</a:t>
            </a:r>
            <a:r>
              <a:rPr lang="en"/>
              <a:t>: marks lock as free. When returning from this call, the thread no longer holds the lock. This can only be called if the thread is holding the lock.</a:t>
            </a:r>
            <a:endParaRPr/>
          </a:p>
          <a:p>
            <a:pPr indent="0" lvl="0" marL="0" rtl="0" algn="l">
              <a:spcBef>
                <a:spcPts val="0"/>
              </a:spcBef>
              <a:spcAft>
                <a:spcPts val="0"/>
              </a:spcAft>
              <a:buNone/>
            </a:pPr>
            <a:r>
              <a:rPr lang="en"/>
              <a:t>Code in between acquire and release is the critical section.</a:t>
            </a:r>
            <a:endParaRPr/>
          </a:p>
        </p:txBody>
      </p:sp>
      <p:sp>
        <p:nvSpPr>
          <p:cNvPr id="73" name="Google Shape;73;p1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latin typeface="Source Code Pro"/>
                <a:ea typeface="Source Code Pro"/>
                <a:cs typeface="Source Code Pro"/>
                <a:sym typeface="Source Code Pro"/>
              </a:rPr>
              <a:t>lock_acquire(&amp;lock);</a:t>
            </a:r>
            <a:endParaRPr>
              <a:latin typeface="Source Code Pro"/>
              <a:ea typeface="Source Code Pro"/>
              <a:cs typeface="Source Code Pro"/>
              <a:sym typeface="Source Code Pro"/>
            </a:endParaRPr>
          </a:p>
          <a:p>
            <a:pPr indent="0" lvl="0" marL="0" rtl="0" algn="l">
              <a:spcBef>
                <a:spcPts val="1200"/>
              </a:spcBef>
              <a:spcAft>
                <a:spcPts val="0"/>
              </a:spcAft>
              <a:buNone/>
            </a:pPr>
            <a:r>
              <a:rPr lang="en">
                <a:solidFill>
                  <a:srgbClr val="FF0000"/>
                </a:solidFill>
                <a:latin typeface="Source Code Pro"/>
                <a:ea typeface="Source Code Pro"/>
                <a:cs typeface="Source Code Pro"/>
                <a:sym typeface="Source Code Pro"/>
              </a:rPr>
              <a:t>Critical section;</a:t>
            </a:r>
            <a:endParaRPr>
              <a:solidFill>
                <a:srgbClr val="FF0000"/>
              </a:solidFill>
              <a:latin typeface="Source Code Pro"/>
              <a:ea typeface="Source Code Pro"/>
              <a:cs typeface="Source Code Pro"/>
              <a:sym typeface="Source Code Pro"/>
            </a:endParaRPr>
          </a:p>
          <a:p>
            <a:pPr indent="0" lvl="0" marL="0" rtl="0" algn="l">
              <a:spcBef>
                <a:spcPts val="1200"/>
              </a:spcBef>
              <a:spcAft>
                <a:spcPts val="1200"/>
              </a:spcAft>
              <a:buNone/>
            </a:pPr>
            <a:r>
              <a:rPr lang="en">
                <a:latin typeface="Source Code Pro"/>
                <a:ea typeface="Source Code Pro"/>
                <a:cs typeface="Source Code Pro"/>
                <a:sym typeface="Source Code Pro"/>
              </a:rPr>
              <a:t>lock_release(&amp;lock);</a:t>
            </a:r>
            <a:endParaRPr>
              <a:latin typeface="Source Code Pro"/>
              <a:ea typeface="Source Code Pro"/>
              <a:cs typeface="Source Code Pro"/>
              <a:sym typeface="Source Code Pro"/>
            </a:endParaRPr>
          </a:p>
        </p:txBody>
      </p:sp>
      <p:sp>
        <p:nvSpPr>
          <p:cNvPr id="74" name="Google Shape;74;p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Locks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Semaphores </a:t>
            </a:r>
            <a:r>
              <a:rPr lang="en"/>
              <a:t>are synchronization variables with a nonnegative integer.</a:t>
            </a:r>
            <a:endParaRPr/>
          </a:p>
          <a:p>
            <a:pPr indent="0" lvl="0" marL="0" rtl="0" algn="l">
              <a:spcBef>
                <a:spcPts val="0"/>
              </a:spcBef>
              <a:spcAft>
                <a:spcPts val="0"/>
              </a:spcAft>
              <a:buNone/>
            </a:pPr>
            <a:r>
              <a:rPr lang="en"/>
              <a:t>Two atomic operations.</a:t>
            </a:r>
            <a:endParaRPr/>
          </a:p>
          <a:p>
            <a:pPr indent="-292100" lvl="0" marL="457200" rtl="0" algn="l">
              <a:spcBef>
                <a:spcPts val="0"/>
              </a:spcBef>
              <a:spcAft>
                <a:spcPts val="0"/>
              </a:spcAft>
              <a:buSzPts val="1000"/>
              <a:buChar char="●"/>
            </a:pPr>
            <a:r>
              <a:rPr b="1" lang="en"/>
              <a:t>Down/Wait/P</a:t>
            </a:r>
            <a:r>
              <a:rPr lang="en"/>
              <a:t>: waits for semaphore’s </a:t>
            </a:r>
            <a:r>
              <a:rPr lang="en"/>
              <a:t>value </a:t>
            </a:r>
            <a:r>
              <a:rPr lang="en"/>
              <a:t>to become strictly positive, then decrements it by 1.</a:t>
            </a:r>
            <a:endParaRPr/>
          </a:p>
          <a:p>
            <a:pPr indent="-292100" lvl="0" marL="457200" rtl="0" algn="l">
              <a:spcBef>
                <a:spcPts val="0"/>
              </a:spcBef>
              <a:spcAft>
                <a:spcPts val="0"/>
              </a:spcAft>
              <a:buSzPts val="1000"/>
              <a:buChar char="●"/>
            </a:pPr>
            <a:r>
              <a:rPr b="1" lang="en"/>
              <a:t>Up/Post/V</a:t>
            </a:r>
            <a:r>
              <a:rPr lang="en"/>
              <a:t>: increments the value of the semaphore by 1.</a:t>
            </a:r>
            <a:endParaRPr/>
          </a:p>
          <a:p>
            <a:pPr indent="0" lvl="0" marL="457200" rtl="0" algn="l">
              <a:spcBef>
                <a:spcPts val="0"/>
              </a:spcBef>
              <a:spcAft>
                <a:spcPts val="0"/>
              </a:spcAft>
              <a:buNone/>
            </a:pPr>
            <a:r>
              <a:t/>
            </a:r>
            <a:endParaRPr/>
          </a:p>
          <a:p>
            <a:pPr indent="0" lvl="0" marL="0" rtl="0" algn="l">
              <a:spcBef>
                <a:spcPts val="0"/>
              </a:spcBef>
              <a:spcAft>
                <a:spcPts val="0"/>
              </a:spcAft>
              <a:buNone/>
            </a:pPr>
            <a:r>
              <a:rPr lang="en"/>
              <a:t>Technically not allowed to examine the value of a semaphore.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Mutual exclusion workflow: use semaphore as a lock.</a:t>
            </a:r>
            <a:endParaRPr/>
          </a:p>
          <a:p>
            <a:pPr indent="-292100" lvl="0" marL="457200" rtl="0" algn="l">
              <a:spcBef>
                <a:spcPts val="0"/>
              </a:spcBef>
              <a:spcAft>
                <a:spcPts val="0"/>
              </a:spcAft>
              <a:buSzPts val="1000"/>
              <a:buAutoNum type="arabicPeriod"/>
            </a:pPr>
            <a:r>
              <a:rPr lang="en"/>
              <a:t>Initialize semaphore to 1.</a:t>
            </a:r>
            <a:endParaRPr/>
          </a:p>
          <a:p>
            <a:pPr indent="-292100" lvl="0" marL="457200" rtl="0" algn="l">
              <a:spcBef>
                <a:spcPts val="0"/>
              </a:spcBef>
              <a:spcAft>
                <a:spcPts val="0"/>
              </a:spcAft>
              <a:buSzPts val="1000"/>
              <a:buAutoNum type="arabicPeriod"/>
            </a:pPr>
            <a:r>
              <a:rPr lang="en"/>
              <a:t>Down semaphore when entering a critical section.</a:t>
            </a:r>
            <a:endParaRPr/>
          </a:p>
          <a:p>
            <a:pPr indent="-292100" lvl="0" marL="457200" rtl="0" algn="l">
              <a:spcBef>
                <a:spcPts val="0"/>
              </a:spcBef>
              <a:spcAft>
                <a:spcPts val="0"/>
              </a:spcAft>
              <a:buSzPts val="1000"/>
              <a:buAutoNum type="arabicPeriod"/>
            </a:pPr>
            <a:r>
              <a:rPr lang="en"/>
              <a:t>Up semaphore when exiting critical section.</a:t>
            </a:r>
            <a:endParaRPr/>
          </a:p>
          <a:p>
            <a:pPr indent="0" lvl="0" marL="457200" rtl="0" algn="l">
              <a:spcBef>
                <a:spcPts val="0"/>
              </a:spcBef>
              <a:spcAft>
                <a:spcPts val="0"/>
              </a:spcAft>
              <a:buNone/>
            </a:pPr>
            <a:r>
              <a:t/>
            </a:r>
            <a:endParaRPr/>
          </a:p>
          <a:p>
            <a:pPr indent="0" lvl="0" marL="0" rtl="0" algn="l">
              <a:spcBef>
                <a:spcPts val="0"/>
              </a:spcBef>
              <a:spcAft>
                <a:spcPts val="0"/>
              </a:spcAft>
              <a:buNone/>
            </a:pPr>
            <a:r>
              <a:rPr lang="en"/>
              <a:t>Scheduling workflow: one thread waits for another thread to do something.</a:t>
            </a:r>
            <a:endParaRPr/>
          </a:p>
          <a:p>
            <a:pPr indent="-292100" lvl="0" marL="457200" rtl="0" algn="l">
              <a:spcBef>
                <a:spcPts val="0"/>
              </a:spcBef>
              <a:spcAft>
                <a:spcPts val="0"/>
              </a:spcAft>
              <a:buSzPts val="1000"/>
              <a:buAutoNum type="arabicPeriod"/>
            </a:pPr>
            <a:r>
              <a:rPr lang="en"/>
              <a:t>Initialize semaphore to 0.</a:t>
            </a:r>
            <a:endParaRPr/>
          </a:p>
          <a:p>
            <a:pPr indent="-292100" lvl="0" marL="457200" rtl="0" algn="l">
              <a:spcBef>
                <a:spcPts val="0"/>
              </a:spcBef>
              <a:spcAft>
                <a:spcPts val="0"/>
              </a:spcAft>
              <a:buSzPts val="1000"/>
              <a:buAutoNum type="arabicPeriod"/>
            </a:pPr>
            <a:r>
              <a:rPr lang="en"/>
              <a:t>Down semaphore in the waiting thread.</a:t>
            </a:r>
            <a:endParaRPr/>
          </a:p>
          <a:p>
            <a:pPr indent="-292100" lvl="0" marL="457200" rtl="0" algn="l">
              <a:spcBef>
                <a:spcPts val="0"/>
              </a:spcBef>
              <a:spcAft>
                <a:spcPts val="0"/>
              </a:spcAft>
              <a:buSzPts val="1000"/>
              <a:buAutoNum type="arabicPeriod"/>
            </a:pPr>
            <a:r>
              <a:rPr lang="en"/>
              <a:t>After finishing desired work, up semaphore in the working thread.</a:t>
            </a:r>
            <a:endParaRPr/>
          </a:p>
        </p:txBody>
      </p:sp>
      <p:sp>
        <p:nvSpPr>
          <p:cNvPr id="80" name="Google Shape;80;p1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81" name="Google Shape;81;p1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Semaphores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87" name="Google Shape;87;p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sp>
        <p:nvSpPr>
          <p:cNvPr id="88" name="Google Shape;88;p1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Break down a money transfer into further lines (not necessarily atomic instructions).</a:t>
            </a:r>
            <a:endParaRPr/>
          </a:p>
        </p:txBody>
      </p:sp>
      <p:sp>
        <p:nvSpPr>
          <p:cNvPr id="94" name="Google Shape;94;p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95" name="Google Shape;95;p17"/>
          <p:cNvGraphicFramePr/>
          <p:nvPr/>
        </p:nvGraphicFramePr>
        <p:xfrm>
          <a:off x="4663300" y="2190750"/>
          <a:ext cx="3000000" cy="3000000"/>
        </p:xfrm>
        <a:graphic>
          <a:graphicData uri="http://schemas.openxmlformats.org/drawingml/2006/table">
            <a:tbl>
              <a:tblPr>
                <a:noFill/>
                <a:tableStyleId>{C1DDC2E0-9068-4A80-AE74-E8978A77E8A3}</a:tableStyleId>
              </a:tblPr>
              <a:tblGrid>
                <a:gridCol w="2200150"/>
                <a:gridCol w="2097650"/>
              </a:tblGrid>
              <a:tr h="381000">
                <a:tc>
                  <a:txBody>
                    <a:bodyPr/>
                    <a:lstStyle/>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donor-&gt;balance -= amount</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temp = donor-&gt;balance;</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temp = temp - amount;</a:t>
                      </a:r>
                      <a:endParaRPr sz="1000">
                        <a:solidFill>
                          <a:schemeClr val="dk1"/>
                        </a:solidFill>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donor-&gt;balance = temp;</a:t>
                      </a:r>
                      <a:endParaRPr sz="1000">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recipient-&gt;balance += amount</a:t>
                      </a:r>
                      <a:endParaRPr sz="1000">
                        <a:latin typeface="Source Code Pro"/>
                        <a:ea typeface="Source Code Pro"/>
                        <a:cs typeface="Source Code Pro"/>
                        <a:sym typeface="Source Code Pro"/>
                      </a:endParaRPr>
                    </a:p>
                  </a:txBody>
                  <a:tcPr marT="0" marB="0" marR="0" marL="0" anchor="ctr"/>
                </a:tc>
                <a:tc>
                  <a:txBody>
                    <a:bodyPr/>
                    <a:lstStyle/>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temp = recipient-&gt;balance;</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temp = temp + amount;</a:t>
                      </a:r>
                      <a:endParaRPr sz="1000">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1000">
                          <a:latin typeface="Source Code Pro"/>
                          <a:ea typeface="Source Code Pro"/>
                          <a:cs typeface="Source Code Pro"/>
                          <a:sym typeface="Source Code Pro"/>
                        </a:rPr>
                        <a:t>recipient-&gt;balance = temp;</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96" name="Google Shape;96;p1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02" name="Google Shape;102;p18"/>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03" name="Google Shape;103;p18"/>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04" name="Google Shape;104;p1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05" name="Google Shape;105;p1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11" name="Google Shape;111;p19"/>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temp1 = alice-&gt;balance;</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12" name="Google Shape;112;p19"/>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13" name="Google Shape;113;p1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14" name="Google Shape;114;p1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20" name="Google Shape;120;p2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21" name="Google Shape;121;p20"/>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alice-&gt;balance = temp1;</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22" name="Google Shape;122;p20"/>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23" name="Google Shape;123;p2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29" name="Google Shape;129;p2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30" name="Google Shape;130;p21"/>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temp1 = temp1 - 5;</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31" name="Google Shape;131;p21"/>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32" name="Google Shape;132;p2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38" name="Google Shape;138;p2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39" name="Google Shape;139;p22"/>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temp1 = bob-&gt;balance;</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40" name="Google Shape;140;p22"/>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41" name="Google Shape;141;p2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47" name="Google Shape;147;p2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48" name="Google Shape;148;p23"/>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temp1 = temp1 + 5;</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49" name="Google Shape;149;p23"/>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50" name="Google Shape;150;p2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56" name="Google Shape;156;p2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57" name="Google Shape;157;p24"/>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temp2 = bob-&gt;balance;</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58" name="Google Shape;158;p24"/>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59" name="Google Shape;159;p2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65" name="Google Shape;165;p2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66" name="Google Shape;166;p25"/>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temp2 = temp2 - 5;</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67" name="Google Shape;167;p25"/>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68" name="Google Shape;168;p2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74" name="Google Shape;174;p2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75" name="Google Shape;175;p26"/>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bob-&gt;balance = temp2;</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76" name="Google Shape;176;p26"/>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77" name="Google Shape;177;p2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83" name="Google Shape;183;p2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84" name="Google Shape;184;p27"/>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bob-&gt;balance = temp2;</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temp2 = alice-&gt;balance;</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85" name="Google Shape;185;p27"/>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86" name="Google Shape;186;p2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192" name="Google Shape;192;p2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193" name="Google Shape;193;p28"/>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bob-&gt;balance = temp2;</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temp2 = temp2 + 5;</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194" name="Google Shape;194;p28"/>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195" name="Google Shape;195;p2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201" name="Google Shape;201;p2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202" name="Google Shape;202;p29"/>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bob-&gt;balance = temp2;</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alice-&gt;balance = temp2;</a:t>
                      </a:r>
                      <a:endParaRPr b="1"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203" name="Google Shape;203;p29"/>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204" name="Google Shape;204;p2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two operations: </a:t>
            </a:r>
            <a:r>
              <a:rPr lang="en">
                <a:latin typeface="Source Code Pro"/>
                <a:ea typeface="Source Code Pro"/>
                <a:cs typeface="Source Code Pro"/>
                <a:sym typeface="Source Code Pro"/>
              </a:rPr>
              <a:t>transfer(alice, bob, 5)</a:t>
            </a:r>
            <a:r>
              <a:rPr lang="en"/>
              <a:t> and </a:t>
            </a:r>
            <a:r>
              <a:rPr lang="en">
                <a:latin typeface="Source Code Pro"/>
                <a:ea typeface="Source Code Pro"/>
                <a:cs typeface="Source Code Pro"/>
                <a:sym typeface="Source Code Pro"/>
              </a:rPr>
              <a:t>transfer(bob, alice, 5)</a:t>
            </a:r>
            <a:r>
              <a:rPr lang="en"/>
              <a:t> and a particular interleaving which leads to Bob having 10 and Alice having 5.</a:t>
            </a:r>
            <a:endParaRPr/>
          </a:p>
        </p:txBody>
      </p:sp>
      <p:sp>
        <p:nvSpPr>
          <p:cNvPr id="210" name="Google Shape;210;p3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graphicFrame>
        <p:nvGraphicFramePr>
          <p:cNvPr id="211" name="Google Shape;211;p30"/>
          <p:cNvGraphicFramePr/>
          <p:nvPr/>
        </p:nvGraphicFramePr>
        <p:xfrm>
          <a:off x="4663325" y="1541075"/>
          <a:ext cx="3000000" cy="3000000"/>
        </p:xfrm>
        <a:graphic>
          <a:graphicData uri="http://schemas.openxmlformats.org/drawingml/2006/table">
            <a:tbl>
              <a:tblPr>
                <a:noFill/>
                <a:tableStyleId>{C1DDC2E0-9068-4A80-AE74-E8978A77E8A3}</a:tableStyleId>
              </a:tblPr>
              <a:tblGrid>
                <a:gridCol w="2148900"/>
                <a:gridCol w="2148900"/>
              </a:tblGrid>
              <a:tr h="381000">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transfer(alice, bob,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solidFill>
                            <a:schemeClr val="dk1"/>
                          </a:solidFill>
                          <a:latin typeface="Source Code Pro"/>
                          <a:ea typeface="Source Code Pro"/>
                          <a:cs typeface="Source Code Pro"/>
                          <a:sym typeface="Source Code Pro"/>
                        </a:rPr>
                        <a:t>transfer(bob, alice, 5)</a:t>
                      </a:r>
                      <a:endParaRPr sz="1000">
                        <a:solidFill>
                          <a:schemeClr val="dk1"/>
                        </a:solidFill>
                        <a:highlight>
                          <a:srgbClr val="FFFFFF"/>
                        </a:highlight>
                        <a:latin typeface="Source Code Pro"/>
                        <a:ea typeface="Source Code Pro"/>
                        <a:cs typeface="Source Code Pro"/>
                        <a:sym typeface="Source Code Pro"/>
                      </a:endParaRPr>
                    </a:p>
                  </a:txBody>
                  <a:tcPr marT="45700" marB="45700" marR="45700" marL="45700" anchor="ctr"/>
                </a:tc>
              </a:tr>
              <a:tr h="381000">
                <a:tc>
                  <a:txBody>
                    <a:bodyPr/>
                    <a:lstStyle/>
                    <a:p>
                      <a:pPr indent="0" lvl="0" marL="0" rtl="0" algn="l">
                        <a:lnSpc>
                          <a:spcPct val="100000"/>
                        </a:lnSpc>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temp1;</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temp1 = temp1 + 5;</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b="1" lang="en" sz="1000">
                          <a:solidFill>
                            <a:schemeClr val="dk1"/>
                          </a:solidFill>
                          <a:highlight>
                            <a:srgbClr val="FFFFFF"/>
                          </a:highlight>
                          <a:latin typeface="Source Code Pro"/>
                          <a:ea typeface="Source Code Pro"/>
                          <a:cs typeface="Source Code Pro"/>
                          <a:sym typeface="Source Code Pro"/>
                        </a:rPr>
                        <a:t>bob-&gt;balance = temp1;</a:t>
                      </a:r>
                      <a:endParaRPr b="1" sz="1000">
                        <a:solidFill>
                          <a:schemeClr val="dk1"/>
                        </a:solidFill>
                        <a:highlight>
                          <a:srgbClr val="FFFFFF"/>
                        </a:highlight>
                        <a:latin typeface="Source Code Pro"/>
                        <a:ea typeface="Source Code Pro"/>
                        <a:cs typeface="Source Code Pro"/>
                        <a:sym typeface="Source Code Pro"/>
                      </a:endParaRPr>
                    </a:p>
                  </a:txBody>
                  <a:tcPr marT="45700" marB="45700" marR="45700" marL="45700"/>
                </a:tc>
                <a:tc>
                  <a:txBody>
                    <a:bodyPr/>
                    <a:lstStyle/>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bob-&gt;balance;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bob-&gt;balance = temp2;</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alice-&gt;balance;</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temp2 = temp2 + 5;</a:t>
                      </a:r>
                      <a:endParaRPr sz="1000">
                        <a:solidFill>
                          <a:schemeClr val="dk1"/>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dk1"/>
                          </a:solidFill>
                          <a:highlight>
                            <a:srgbClr val="FFFFFF"/>
                          </a:highlight>
                          <a:latin typeface="Source Code Pro"/>
                          <a:ea typeface="Source Code Pro"/>
                          <a:cs typeface="Source Code Pro"/>
                          <a:sym typeface="Source Code Pro"/>
                        </a:rPr>
                        <a:t>alice-&gt;balance = temp2;</a:t>
                      </a:r>
                      <a:endParaRPr sz="1000">
                        <a:solidFill>
                          <a:schemeClr val="dk1"/>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000">
                        <a:solidFill>
                          <a:schemeClr val="dk1"/>
                        </a:solidFill>
                        <a:latin typeface="Source Code Pro"/>
                        <a:ea typeface="Source Code Pro"/>
                        <a:cs typeface="Source Code Pro"/>
                        <a:sym typeface="Source Code Pro"/>
                      </a:endParaRPr>
                    </a:p>
                  </a:txBody>
                  <a:tcPr marT="45700" marB="45700" marR="45700" marL="45700"/>
                </a:tc>
              </a:tr>
            </a:tbl>
          </a:graphicData>
        </a:graphic>
      </p:graphicFrame>
      <p:graphicFrame>
        <p:nvGraphicFramePr>
          <p:cNvPr id="212" name="Google Shape;212;p30"/>
          <p:cNvGraphicFramePr/>
          <p:nvPr/>
        </p:nvGraphicFramePr>
        <p:xfrm>
          <a:off x="5526325" y="4054075"/>
          <a:ext cx="3000000" cy="3000000"/>
        </p:xfrm>
        <a:graphic>
          <a:graphicData uri="http://schemas.openxmlformats.org/drawingml/2006/table">
            <a:tbl>
              <a:tblPr>
                <a:noFill/>
                <a:tableStyleId>{C1DDC2E0-9068-4A80-AE74-E8978A77E8A3}</a:tableStyleId>
              </a:tblPr>
              <a:tblGrid>
                <a:gridCol w="1285900"/>
                <a:gridCol w="1285900"/>
              </a:tblGrid>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alice-&gt;balance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bob-&gt;balance</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temp1</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10</a:t>
                      </a:r>
                      <a:endParaRPr sz="1000">
                        <a:latin typeface="Source Code Pro"/>
                        <a:ea typeface="Source Code Pro"/>
                        <a:cs typeface="Source Code Pro"/>
                        <a:sym typeface="Source Code Pro"/>
                      </a:endParaRPr>
                    </a:p>
                  </a:txBody>
                  <a:tcPr marT="45700" marB="45700" marR="45700" marL="45700" anchor="ctr"/>
                </a:tc>
              </a:tr>
              <a:tr h="217250">
                <a:tc>
                  <a:txBody>
                    <a:bodyPr/>
                    <a:lstStyle/>
                    <a:p>
                      <a:pPr indent="0" lvl="0" marL="0" rtl="0" algn="l">
                        <a:spcBef>
                          <a:spcPts val="0"/>
                        </a:spcBef>
                        <a:spcAft>
                          <a:spcPts val="0"/>
                        </a:spcAft>
                        <a:buNone/>
                      </a:pPr>
                      <a:r>
                        <a:rPr lang="en" sz="1000">
                          <a:latin typeface="Source Code Pro"/>
                          <a:ea typeface="Source Code Pro"/>
                          <a:cs typeface="Source Code Pro"/>
                          <a:sym typeface="Source Code Pro"/>
                        </a:rPr>
                        <a:t>temp2</a:t>
                      </a:r>
                      <a:endParaRPr sz="1000">
                        <a:latin typeface="Source Code Pro"/>
                        <a:ea typeface="Source Code Pro"/>
                        <a:cs typeface="Source Code Pro"/>
                        <a:sym typeface="Source Code Pro"/>
                      </a:endParaRPr>
                    </a:p>
                  </a:txBody>
                  <a:tcPr marT="45700" marB="45700" marR="45700" marL="45700" anchor="ctr"/>
                </a:tc>
                <a:tc>
                  <a:txBody>
                    <a:bodyPr/>
                    <a:lstStyle/>
                    <a:p>
                      <a:pPr indent="0" lvl="0" marL="0" rtl="0" algn="ctr">
                        <a:spcBef>
                          <a:spcPts val="0"/>
                        </a:spcBef>
                        <a:spcAft>
                          <a:spcPts val="0"/>
                        </a:spcAft>
                        <a:buNone/>
                      </a:pPr>
                      <a:r>
                        <a:rPr lang="en" sz="1000">
                          <a:latin typeface="Source Code Pro"/>
                          <a:ea typeface="Source Code Pro"/>
                          <a:cs typeface="Source Code Pro"/>
                          <a:sym typeface="Source Code Pro"/>
                        </a:rPr>
                        <a:t>5</a:t>
                      </a:r>
                      <a:endParaRPr sz="1000">
                        <a:latin typeface="Source Code Pro"/>
                        <a:ea typeface="Source Code Pro"/>
                        <a:cs typeface="Source Code Pro"/>
                        <a:sym typeface="Source Code Pro"/>
                      </a:endParaRPr>
                    </a:p>
                  </a:txBody>
                  <a:tcPr marT="45700" marB="45700" marR="45700" marL="45700" anchor="ctr"/>
                </a:tc>
              </a:tr>
            </a:tbl>
          </a:graphicData>
        </a:graphic>
      </p:graphicFrame>
      <p:sp>
        <p:nvSpPr>
          <p:cNvPr id="213" name="Google Shape;213;p3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Another possible exploit if a thread switch occurs after the if statement succeeds, which results in </a:t>
            </a:r>
            <a:r>
              <a:rPr lang="en">
                <a:latin typeface="Source Code Pro"/>
                <a:ea typeface="Source Code Pro"/>
                <a:cs typeface="Source Code Pro"/>
                <a:sym typeface="Source Code Pro"/>
              </a:rPr>
              <a:t>donor-&gt;balance</a:t>
            </a:r>
            <a:r>
              <a:rPr lang="en"/>
              <a:t> changing to less than </a:t>
            </a:r>
            <a:r>
              <a:rPr lang="en">
                <a:latin typeface="Source Code Pro"/>
                <a:ea typeface="Source Code Pro"/>
                <a:cs typeface="Source Code Pro"/>
                <a:sym typeface="Source Code Pro"/>
              </a:rPr>
              <a:t>amount</a:t>
            </a:r>
            <a:r>
              <a:rPr lang="en"/>
              <a:t>.</a:t>
            </a:r>
            <a:endParaRPr/>
          </a:p>
        </p:txBody>
      </p:sp>
      <p:sp>
        <p:nvSpPr>
          <p:cNvPr id="219" name="Google Shape;219;p3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sp>
        <p:nvSpPr>
          <p:cNvPr id="220" name="Google Shape;220;p3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typedef</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account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balance;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8000"/>
                </a:solidFill>
                <a:highlight>
                  <a:srgbClr val="FFFFFF"/>
                </a:highlight>
                <a:latin typeface="Source Code Pro"/>
                <a:ea typeface="Source Code Pro"/>
                <a:cs typeface="Source Code Pro"/>
                <a:sym typeface="Source Code Pro"/>
              </a:rPr>
              <a:t>/* ... */</a:t>
            </a:r>
            <a:endParaRPr sz="800">
              <a:solidFill>
                <a:srgbClr val="008000"/>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account_t;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transfer(account_t* donor, account_t* recipient, </a:t>
            </a:r>
            <a:r>
              <a:rPr lang="en" sz="800">
                <a:solidFill>
                  <a:srgbClr val="0000FF"/>
                </a:solidFill>
                <a:highlight>
                  <a:srgbClr val="FFFFFF"/>
                </a:highlight>
                <a:latin typeface="Source Code Pro"/>
                <a:ea typeface="Source Code Pro"/>
                <a:cs typeface="Source Code Pro"/>
                <a:sym typeface="Source Code Pro"/>
              </a:rPr>
              <a:t>float</a:t>
            </a:r>
            <a:r>
              <a:rPr lang="en" sz="800">
                <a:highlight>
                  <a:srgbClr val="FFFFFF"/>
                </a:highlight>
                <a:latin typeface="Source Code Pro"/>
                <a:ea typeface="Source Code Pro"/>
                <a:cs typeface="Source Code Pro"/>
                <a:sym typeface="Source Code Pro"/>
              </a:rPr>
              <a: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assert(donor != recipient);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(donor-&gt;balance &lt; amount)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"Insufficient funds.\n"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donor-&gt;balance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recipient-&gt;balance += amount;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Describe how a malicious user might exploit some unintended behavior. What changes could you make to the CGFC to defend against the exploits?</a:t>
            </a:r>
            <a:endParaRPr>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457200" rtl="0" algn="l">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26" name="Google Shape;226;p3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Fix exploits by making the entire method a critical section (i.e. surround the code with locks).</a:t>
            </a:r>
            <a:endParaRPr/>
          </a:p>
        </p:txBody>
      </p:sp>
      <p:sp>
        <p:nvSpPr>
          <p:cNvPr id="227" name="Google Shape;227;p3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play_session(</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server* 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connect(s);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play();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disconnect(s);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A recent popular game is having issues with its servers lagging heavily due to too many players being connected at a time.</a:t>
            </a:r>
            <a:br>
              <a:rPr lang="en"/>
            </a:br>
            <a:br>
              <a:rPr lang="en"/>
            </a:br>
            <a:r>
              <a:rPr lang="en"/>
              <a:t>After testing, it turns out that the servers can run without lagging for a max of up to 1000 players concurrently connected. How can you use synchronization to enforce a strict limit of 1000 players connected at a time? Assume that a game server can create synchronization variables and share them amongst the player threads.</a:t>
            </a:r>
            <a:endParaRPr/>
          </a:p>
        </p:txBody>
      </p:sp>
      <p:sp>
        <p:nvSpPr>
          <p:cNvPr id="233" name="Google Shape;233;p3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34" name="Google Shape;234;p3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a:highlight>
                  <a:srgbClr val="FFFFFF"/>
                </a:highlight>
              </a:rPr>
              <a:t>Player threads run the </a:t>
            </a:r>
            <a:r>
              <a:rPr lang="en">
                <a:highlight>
                  <a:srgbClr val="FFFFFF"/>
                </a:highlight>
              </a:rPr>
              <a:t>following</a:t>
            </a:r>
            <a:r>
              <a:rPr lang="en">
                <a:highlight>
                  <a:srgbClr val="FFFFFF"/>
                </a:highlight>
              </a:rPr>
              <a:t> code:</a:t>
            </a:r>
            <a:endParaRPr>
              <a:highlight>
                <a:srgbClr val="FFFFFF"/>
              </a:highlight>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play_session(</a:t>
            </a:r>
            <a:r>
              <a:rPr lang="en" sz="800">
                <a:solidFill>
                  <a:srgbClr val="0000FF"/>
                </a:solidFill>
                <a:highlight>
                  <a:srgbClr val="FFFFFF"/>
                </a:highlight>
                <a:latin typeface="Source Code Pro"/>
                <a:ea typeface="Source Code Pro"/>
                <a:cs typeface="Source Code Pro"/>
                <a:sym typeface="Source Code Pro"/>
              </a:rPr>
              <a:t>struct</a:t>
            </a:r>
            <a:r>
              <a:rPr lang="en" sz="800">
                <a:highlight>
                  <a:srgbClr val="FFFFFF"/>
                </a:highlight>
                <a:latin typeface="Source Code Pro"/>
                <a:ea typeface="Source Code Pro"/>
                <a:cs typeface="Source Code Pro"/>
                <a:sym typeface="Source Code Pro"/>
              </a:rPr>
              <a:t> server* 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connect(s);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play();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disconnect(s);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A recent popular game is having issues with its servers lagging heavily due to too many players being connected at a time.</a:t>
            </a:r>
            <a:br>
              <a:rPr lang="en"/>
            </a:br>
            <a:br>
              <a:rPr lang="en"/>
            </a:br>
            <a:r>
              <a:rPr lang="en"/>
              <a:t>After testing, it turns out that the servers can run without lagging for a max of up to 1000 players concurrently connected. How can you use synchronization to enforce a strict limit of 1000 players connected at a time? Assume that a game server can create synchronization variables and share them amongst the player threads.</a:t>
            </a:r>
            <a:endParaRPr/>
          </a:p>
        </p:txBody>
      </p:sp>
      <p:sp>
        <p:nvSpPr>
          <p:cNvPr id="240" name="Google Shape;240;p3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Use a semaphore for each server that’s initialized to 1000. Down semaphore before calling connect, up semaphore after calling disconnect.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order here is important - downing the semaphore after connecting but before playing means that there is nothing blocking threads from calling connect().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Upping the semaphore before disconnecting could lead to new connections while there are still players connected to the game. For example, consider the case where 1000 players are connected, one player ups the semaphore (but hasn’t disconnected), and the 1001th player connects (due to the upped semaphore) while the previous player hasn’t yet disconnected. Now we have 1001 players connected.</a:t>
            </a:r>
            <a:endParaRPr/>
          </a:p>
        </p:txBody>
      </p:sp>
      <p:sp>
        <p:nvSpPr>
          <p:cNvPr id="241" name="Google Shape;241;p3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Synchronization Stuffs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idx="1" type="body"/>
          </p:nvPr>
        </p:nvSpPr>
        <p:spPr>
          <a:xfrm>
            <a:off x="182850" y="2169590"/>
            <a:ext cx="4297800" cy="804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latin typeface="Source Code Pro"/>
              <a:ea typeface="Source Code Pro"/>
              <a:cs typeface="Source Code Pro"/>
              <a:sym typeface="Source Code Pro"/>
            </a:endParaRPr>
          </a:p>
        </p:txBody>
      </p:sp>
      <p:sp>
        <p:nvSpPr>
          <p:cNvPr id="247" name="Google Shape;247;p35"/>
          <p:cNvSpPr txBox="1"/>
          <p:nvPr>
            <p:ph idx="2" type="body"/>
          </p:nvPr>
        </p:nvSpPr>
        <p:spPr>
          <a:xfrm>
            <a:off x="182850" y="822975"/>
            <a:ext cx="7327500" cy="31938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b="1" lang="en"/>
              <a:t>Revisiting</a:t>
            </a:r>
            <a:r>
              <a:rPr lang="en"/>
              <a:t> the idea of atomic operations:</a:t>
            </a:r>
            <a:endParaRPr/>
          </a:p>
          <a:p>
            <a:pPr indent="-292100" lvl="0" marL="457200" rtl="0" algn="l">
              <a:lnSpc>
                <a:spcPct val="150000"/>
              </a:lnSpc>
              <a:spcBef>
                <a:spcPts val="0"/>
              </a:spcBef>
              <a:spcAft>
                <a:spcPts val="0"/>
              </a:spcAft>
              <a:buSzPts val="1000"/>
              <a:buChar char="●"/>
            </a:pPr>
            <a:r>
              <a:rPr lang="en"/>
              <a:t>In a world where only loads and stores are atomic, it’s painful to enforce synchronization</a:t>
            </a:r>
            <a:endParaRPr/>
          </a:p>
          <a:p>
            <a:pPr indent="-292100" lvl="0" marL="457200" rtl="0" algn="l">
              <a:lnSpc>
                <a:spcPct val="150000"/>
              </a:lnSpc>
              <a:spcBef>
                <a:spcPts val="0"/>
              </a:spcBef>
              <a:spcAft>
                <a:spcPts val="0"/>
              </a:spcAft>
              <a:buSzPts val="1000"/>
              <a:buChar char="●"/>
            </a:pPr>
            <a:r>
              <a:rPr lang="en"/>
              <a:t> Hardware support for instructions that read and write a value atomically</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a:t>Pseudocode for one such instruction, </a:t>
            </a:r>
            <a:r>
              <a:rPr i="1" lang="en"/>
              <a:t>test_and_set</a:t>
            </a:r>
            <a:r>
              <a:rPr lang="en"/>
              <a:t>, that can help us implement locks:</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a:t>Assume that this function only meant to describe the behavior of a single atomic operation.</a:t>
            </a:r>
            <a:endParaRPr/>
          </a:p>
        </p:txBody>
      </p:sp>
      <p:sp>
        <p:nvSpPr>
          <p:cNvPr id="248" name="Google Shape;248;p3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Atomic operations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254" name="Google Shape;254;p3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Clr>
                <a:schemeClr val="dk1"/>
              </a:buClr>
              <a:buSzPts val="1100"/>
              <a:buFont typeface="Arial"/>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a:pPr>
            <a:r>
              <a:rPr lang="en"/>
              <a:t>Why is this sequence of events possible?</a:t>
            </a:r>
            <a:endParaRPr/>
          </a:p>
          <a:p>
            <a:pPr indent="0" lvl="0" marL="0" rtl="0" algn="l">
              <a:lnSpc>
                <a:spcPct val="150000"/>
              </a:lnSpc>
              <a:spcBef>
                <a:spcPts val="0"/>
              </a:spcBef>
              <a:spcAft>
                <a:spcPts val="0"/>
              </a:spcAft>
              <a:buNone/>
            </a:pPr>
            <a:r>
              <a:t/>
            </a:r>
            <a:endParaRPr/>
          </a:p>
        </p:txBody>
      </p:sp>
      <p:sp>
        <p:nvSpPr>
          <p:cNvPr id="255" name="Google Shape;255;p3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61" name="Google Shape;261;p3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a:pPr>
            <a:r>
              <a:rPr lang="en"/>
              <a:t>Why is this sequence of events possible?</a:t>
            </a:r>
            <a:endParaRPr/>
          </a:p>
          <a:p>
            <a:pPr indent="0" lvl="0" marL="0" rtl="0" algn="l">
              <a:lnSpc>
                <a:spcPct val="150000"/>
              </a:lnSpc>
              <a:spcBef>
                <a:spcPts val="0"/>
              </a:spcBef>
              <a:spcAft>
                <a:spcPts val="0"/>
              </a:spcAft>
              <a:buNone/>
            </a:pPr>
            <a:r>
              <a:rPr lang="en"/>
              <a:t>In steps 3 and 4, main thread and thread1 make no progress since they can only advance when </a:t>
            </a:r>
            <a:r>
              <a:rPr lang="en">
                <a:latin typeface="Source Code Pro"/>
                <a:ea typeface="Source Code Pro"/>
                <a:cs typeface="Source Code Pro"/>
                <a:sym typeface="Source Code Pro"/>
              </a:rPr>
              <a:t>value</a:t>
            </a:r>
            <a:r>
              <a:rPr lang="en"/>
              <a:t> is 0.</a:t>
            </a:r>
            <a:endParaRPr/>
          </a:p>
        </p:txBody>
      </p:sp>
      <p:sp>
        <p:nvSpPr>
          <p:cNvPr id="262" name="Google Shape;262;p3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68" name="Google Shape;268;p3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For steps where </a:t>
            </a:r>
            <a:r>
              <a:rPr lang="en">
                <a:latin typeface="Source Code Pro"/>
                <a:ea typeface="Source Code Pro"/>
                <a:cs typeface="Source Code Pro"/>
                <a:sym typeface="Source Code Pro"/>
              </a:rPr>
              <a:t>test_and_set</a:t>
            </a:r>
            <a:r>
              <a:rPr lang="en"/>
              <a:t> is called, what does it return?</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p:txBody>
      </p:sp>
      <p:sp>
        <p:nvSpPr>
          <p:cNvPr id="269" name="Google Shape;269;p3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75" name="Google Shape;275;p39"/>
          <p:cNvSpPr txBox="1"/>
          <p:nvPr>
            <p:ph idx="2" type="body"/>
          </p:nvPr>
        </p:nvSpPr>
        <p:spPr>
          <a:xfrm>
            <a:off x="4663325" y="658250"/>
            <a:ext cx="4297800" cy="43710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For steps where </a:t>
            </a:r>
            <a:r>
              <a:rPr lang="en">
                <a:latin typeface="Source Code Pro"/>
                <a:ea typeface="Source Code Pro"/>
                <a:cs typeface="Source Code Pro"/>
                <a:sym typeface="Source Code Pro"/>
              </a:rPr>
              <a:t>test_and_set</a:t>
            </a:r>
            <a:r>
              <a:rPr lang="en"/>
              <a:t> is called, what does it return?</a:t>
            </a:r>
            <a:endParaRPr/>
          </a:p>
          <a:p>
            <a:pPr indent="0" lvl="0" marL="0" rtl="0" algn="l">
              <a:lnSpc>
                <a:spcPct val="150000"/>
              </a:lnSpc>
              <a:spcBef>
                <a:spcPts val="0"/>
              </a:spcBef>
              <a:spcAft>
                <a:spcPts val="0"/>
              </a:spcAft>
              <a:buNone/>
            </a:pPr>
            <a:r>
              <a:rPr lang="en"/>
              <a:t>Step 2: </a:t>
            </a:r>
            <a:r>
              <a:rPr lang="en">
                <a:latin typeface="Source Code Pro"/>
                <a:ea typeface="Source Code Pro"/>
                <a:cs typeface="Source Code Pro"/>
                <a:sym typeface="Source Code Pro"/>
              </a:rPr>
              <a:t>value</a:t>
            </a:r>
            <a:r>
              <a:rPr lang="en"/>
              <a:t> is initially 0, so 0 is returned by </a:t>
            </a:r>
            <a:r>
              <a:rPr lang="en">
                <a:latin typeface="Source Code Pro"/>
                <a:ea typeface="Source Code Pro"/>
                <a:cs typeface="Source Code Pro"/>
                <a:sym typeface="Source Code Pro"/>
              </a:rPr>
              <a:t>test_and_set</a:t>
            </a:r>
            <a:r>
              <a:rPr lang="en"/>
              <a:t> and the while loop condition will not be satisfied. Now </a:t>
            </a:r>
            <a:r>
              <a:rPr lang="en">
                <a:latin typeface="Source Code Pro"/>
                <a:ea typeface="Source Code Pro"/>
                <a:cs typeface="Source Code Pro"/>
                <a:sym typeface="Source Code Pro"/>
              </a:rPr>
              <a:t>value</a:t>
            </a:r>
            <a:r>
              <a:rPr lang="en"/>
              <a:t> is 1.</a:t>
            </a:r>
            <a:endParaRPr/>
          </a:p>
          <a:p>
            <a:pPr indent="0" lvl="0" marL="0" rtl="0" algn="l">
              <a:lnSpc>
                <a:spcPct val="150000"/>
              </a:lnSpc>
              <a:spcBef>
                <a:spcPts val="0"/>
              </a:spcBef>
              <a:spcAft>
                <a:spcPts val="0"/>
              </a:spcAft>
              <a:buNone/>
            </a:pPr>
            <a:r>
              <a:rPr lang="en"/>
              <a:t>Steps 3, 4: thread1 and main thread do not advance past the while loop since </a:t>
            </a:r>
            <a:r>
              <a:rPr lang="en">
                <a:latin typeface="Source Code Pro"/>
                <a:ea typeface="Source Code Pro"/>
                <a:cs typeface="Source Code Pro"/>
                <a:sym typeface="Source Code Pro"/>
              </a:rPr>
              <a:t>test_and_set</a:t>
            </a:r>
            <a:r>
              <a:rPr lang="en"/>
              <a:t> keeps returning 1.</a:t>
            </a:r>
            <a:endParaRPr/>
          </a:p>
          <a:p>
            <a:pPr indent="0" lvl="0" marL="0" rtl="0" algn="l">
              <a:lnSpc>
                <a:spcPct val="150000"/>
              </a:lnSpc>
              <a:spcBef>
                <a:spcPts val="0"/>
              </a:spcBef>
              <a:spcAft>
                <a:spcPts val="0"/>
              </a:spcAft>
              <a:buNone/>
            </a:pPr>
            <a:r>
              <a:rPr lang="en"/>
              <a:t>Step 6: main thread is able to advance (since </a:t>
            </a:r>
            <a:r>
              <a:rPr lang="en">
                <a:latin typeface="Source Code Pro"/>
                <a:ea typeface="Source Code Pro"/>
                <a:cs typeface="Source Code Pro"/>
                <a:sym typeface="Source Code Pro"/>
              </a:rPr>
              <a:t>value</a:t>
            </a:r>
            <a:r>
              <a:rPr lang="en"/>
              <a:t> got set to 0, meaning </a:t>
            </a:r>
            <a:r>
              <a:rPr lang="en">
                <a:latin typeface="Source Code Pro"/>
                <a:ea typeface="Source Code Pro"/>
                <a:cs typeface="Source Code Pro"/>
                <a:sym typeface="Source Code Pro"/>
              </a:rPr>
              <a:t>test_and_set</a:t>
            </a:r>
            <a:r>
              <a:rPr lang="en"/>
              <a:t> returns 0)</a:t>
            </a:r>
            <a:r>
              <a:rPr lang="en"/>
              <a:t> and runs to completion.</a:t>
            </a:r>
            <a:endParaRPr/>
          </a:p>
          <a:p>
            <a:pPr indent="0" lvl="0" marL="0" rtl="0" algn="l">
              <a:lnSpc>
                <a:spcPct val="150000"/>
              </a:lnSpc>
              <a:spcBef>
                <a:spcPts val="0"/>
              </a:spcBef>
              <a:spcAft>
                <a:spcPts val="0"/>
              </a:spcAft>
              <a:buNone/>
            </a:pPr>
            <a:r>
              <a:rPr lang="en"/>
              <a:t>Step 7: thread1 is able to advance and runs to completion (same reasoning).</a:t>
            </a:r>
            <a:endParaRPr/>
          </a:p>
          <a:p>
            <a:pPr indent="0" lvl="0" marL="0" rtl="0" algn="l">
              <a:lnSpc>
                <a:spcPct val="150000"/>
              </a:lnSpc>
              <a:spcBef>
                <a:spcPts val="0"/>
              </a:spcBef>
              <a:spcAft>
                <a:spcPts val="0"/>
              </a:spcAft>
              <a:buNone/>
            </a:pPr>
            <a:r>
              <a:t/>
            </a:r>
            <a:endParaRPr/>
          </a:p>
        </p:txBody>
      </p:sp>
      <p:sp>
        <p:nvSpPr>
          <p:cNvPr id="276" name="Google Shape;276;p3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82" name="Google Shape;282;p4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What is the output of this program?</a:t>
            </a:r>
            <a:endParaRPr/>
          </a:p>
          <a:p>
            <a:pPr indent="0" lvl="0" marL="0" rtl="0" algn="l">
              <a:lnSpc>
                <a:spcPct val="150000"/>
              </a:lnSpc>
              <a:spcBef>
                <a:spcPts val="0"/>
              </a:spcBef>
              <a:spcAft>
                <a:spcPts val="0"/>
              </a:spcAft>
              <a:buNone/>
            </a:pPr>
            <a:r>
              <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t/>
            </a:r>
            <a:endParaRPr/>
          </a:p>
        </p:txBody>
      </p:sp>
      <p:sp>
        <p:nvSpPr>
          <p:cNvPr id="283" name="Google Shape;283;p4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89" name="Google Shape;289;p4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What is the output of this program?</a:t>
            </a:r>
            <a:endParaRPr/>
          </a:p>
          <a:p>
            <a:pPr indent="0" lvl="0" marL="0" rtl="0" algn="l">
              <a:lnSpc>
                <a:spcPct val="150000"/>
              </a:lnSpc>
              <a:spcBef>
                <a:spcPts val="0"/>
              </a:spcBef>
              <a:spcAft>
                <a:spcPts val="0"/>
              </a:spcAft>
              <a:buNone/>
            </a:pPr>
            <a:r>
              <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latin typeface="Source Code Pro"/>
                <a:ea typeface="Source Code Pro"/>
                <a:cs typeface="Source Code Pro"/>
                <a:sym typeface="Source Code Pro"/>
              </a:rPr>
              <a:t>Child thread: 1</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latin typeface="Source Code Pro"/>
                <a:ea typeface="Source Code Pro"/>
                <a:cs typeface="Source Code Pro"/>
                <a:sym typeface="Source Code Pro"/>
              </a:rPr>
              <a:t>Parent thread: 1</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latin typeface="Source Code Pro"/>
                <a:ea typeface="Source Code Pro"/>
                <a:cs typeface="Source Code Pro"/>
                <a:sym typeface="Source Code Pro"/>
              </a:rPr>
              <a:t>Child thread: 2</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t/>
            </a:r>
            <a:endParaRPr/>
          </a:p>
        </p:txBody>
      </p:sp>
      <p:sp>
        <p:nvSpPr>
          <p:cNvPr id="290" name="Google Shape;290;p4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296" name="Google Shape;296;p4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4"/>
            </a:pPr>
            <a:r>
              <a:rPr lang="en"/>
              <a:t>What is a major issue with this implementation of synchronization?</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p:txBody>
      </p:sp>
      <p:sp>
        <p:nvSpPr>
          <p:cNvPr id="297" name="Google Shape;297;p4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test_and_set(</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value)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old_value = *value;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old_value;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"Child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pthread_create(&amp;thread1,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pthread_create(&amp;thread2,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(test_and_set(&amp;value));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"Parent thread: %d\n"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value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303" name="Google Shape;303;p43"/>
          <p:cNvSpPr txBox="1"/>
          <p:nvPr>
            <p:ph idx="2" type="body"/>
          </p:nvPr>
        </p:nvSpPr>
        <p:spPr>
          <a:xfrm>
            <a:off x="4663350"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Assume the following sequence of events.</a:t>
            </a:r>
            <a:endParaRPr/>
          </a:p>
          <a:p>
            <a:pPr indent="-292100" lvl="0" marL="457200" rtl="0" algn="l">
              <a:lnSpc>
                <a:spcPct val="150000"/>
              </a:lnSpc>
              <a:spcBef>
                <a:spcPts val="0"/>
              </a:spcBef>
              <a:spcAft>
                <a:spcPts val="0"/>
              </a:spcAft>
              <a:buSzPts val="1000"/>
              <a:buAutoNum type="arabicPeriod"/>
            </a:pPr>
            <a:r>
              <a:rPr lang="en"/>
              <a:t>Main starts running and creates both threads and is then context switched right after.</a:t>
            </a:r>
            <a:endParaRPr/>
          </a:p>
          <a:p>
            <a:pPr indent="-292100" lvl="0" marL="457200" rtl="0" algn="l">
              <a:lnSpc>
                <a:spcPct val="150000"/>
              </a:lnSpc>
              <a:spcBef>
                <a:spcPts val="0"/>
              </a:spcBef>
              <a:spcAft>
                <a:spcPts val="0"/>
              </a:spcAft>
              <a:buSzPts val="1000"/>
              <a:buAutoNum type="arabicPeriod"/>
            </a:pPr>
            <a:r>
              <a:rPr lang="en"/>
              <a:t>Thread2 is scheduled and run until after it increments hello and is switched.</a:t>
            </a:r>
            <a:endParaRPr/>
          </a:p>
          <a:p>
            <a:pPr indent="-292100" lvl="0" marL="457200" rtl="0" algn="l">
              <a:lnSpc>
                <a:spcPct val="150000"/>
              </a:lnSpc>
              <a:spcBef>
                <a:spcPts val="0"/>
              </a:spcBef>
              <a:spcAft>
                <a:spcPts val="0"/>
              </a:spcAft>
              <a:buSzPts val="1000"/>
              <a:buAutoNum type="arabicPeriod"/>
            </a:pPr>
            <a:r>
              <a:rPr lang="en"/>
              <a:t>Thread1 runs until it is switched.</a:t>
            </a:r>
            <a:endParaRPr/>
          </a:p>
          <a:p>
            <a:pPr indent="-292100" lvl="0" marL="457200" rtl="0" algn="l">
              <a:lnSpc>
                <a:spcPct val="150000"/>
              </a:lnSpc>
              <a:spcBef>
                <a:spcPts val="0"/>
              </a:spcBef>
              <a:spcAft>
                <a:spcPts val="0"/>
              </a:spcAft>
              <a:buSzPts val="1000"/>
              <a:buAutoNum type="arabicPeriod"/>
            </a:pPr>
            <a:r>
              <a:rPr lang="en"/>
              <a:t>Main thread resumes and runs until it is switched.</a:t>
            </a:r>
            <a:endParaRPr/>
          </a:p>
          <a:p>
            <a:pPr indent="-292100" lvl="0" marL="457200" rtl="0" algn="l">
              <a:lnSpc>
                <a:spcPct val="150000"/>
              </a:lnSpc>
              <a:spcBef>
                <a:spcPts val="0"/>
              </a:spcBef>
              <a:spcAft>
                <a:spcPts val="0"/>
              </a:spcAft>
              <a:buSzPts val="1000"/>
              <a:buAutoNum type="arabicPeriod"/>
            </a:pPr>
            <a:r>
              <a:rPr lang="en"/>
              <a:t>Thread2 runs to completion and exits.</a:t>
            </a:r>
            <a:endParaRPr/>
          </a:p>
          <a:p>
            <a:pPr indent="-292100" lvl="0" marL="457200" rtl="0" algn="l">
              <a:lnSpc>
                <a:spcPct val="150000"/>
              </a:lnSpc>
              <a:spcBef>
                <a:spcPts val="0"/>
              </a:spcBef>
              <a:spcAft>
                <a:spcPts val="0"/>
              </a:spcAft>
              <a:buSzPts val="1000"/>
              <a:buAutoNum type="arabicPeriod"/>
            </a:pPr>
            <a:r>
              <a:rPr lang="en"/>
              <a:t>Main thread runs to completion but doesn’t exit.</a:t>
            </a:r>
            <a:endParaRPr/>
          </a:p>
          <a:p>
            <a:pPr indent="-292100" lvl="0" marL="457200" rtl="0" algn="l">
              <a:lnSpc>
                <a:spcPct val="150000"/>
              </a:lnSpc>
              <a:spcBef>
                <a:spcPts val="0"/>
              </a:spcBef>
              <a:spcAft>
                <a:spcPts val="0"/>
              </a:spcAft>
              <a:buSzPts val="1000"/>
              <a:buAutoNum type="arabicPeriod"/>
            </a:pPr>
            <a:r>
              <a:rPr lang="en"/>
              <a:t>Thread1 runs to completion. </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4"/>
            </a:pPr>
            <a:r>
              <a:rPr lang="en"/>
              <a:t>What is a major issue with this implementation of synchronization?</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a:t>Using a while loop with </a:t>
            </a:r>
            <a:r>
              <a:rPr lang="en">
                <a:latin typeface="Source Code Pro"/>
                <a:ea typeface="Source Code Pro"/>
                <a:cs typeface="Source Code Pro"/>
                <a:sym typeface="Source Code Pro"/>
              </a:rPr>
              <a:t>test_and_set</a:t>
            </a:r>
            <a:r>
              <a:rPr lang="en"/>
              <a:t> involves a ton of busy waiting.</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a:t>We should let the thread sleep while it can’t make any progress, so the CPU is available for use by another thread.</a:t>
            </a:r>
            <a:endParaRPr/>
          </a:p>
        </p:txBody>
      </p:sp>
      <p:sp>
        <p:nvSpPr>
          <p:cNvPr id="304" name="Google Shape;304;p4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and Set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4"/>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initialize_shared_data(shared_data_t*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shared_data-&gt;data = -</a:t>
            </a:r>
            <a:r>
              <a:rPr lang="en" sz="800">
                <a:solidFill>
                  <a:srgbClr val="098658"/>
                </a:solidFill>
                <a:latin typeface="Source Code Pro"/>
                <a:ea typeface="Source Code Pro"/>
                <a:cs typeface="Source Code Pro"/>
                <a:sym typeface="Source Code Pro"/>
              </a:rPr>
              <a:t>1</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wait_for_data(shared_data_t*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 = shared_data-&gt;data;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 = --shared_data-&gt;ref_cnt;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if</a:t>
            </a:r>
            <a:r>
              <a:rPr lang="en" sz="800">
                <a:latin typeface="Source Code Pro"/>
                <a:ea typeface="Source Code Pro"/>
                <a:cs typeface="Source Code Pro"/>
                <a:sym typeface="Source Code Pro"/>
              </a:rPr>
              <a:t> (ref_cnt == </a:t>
            </a:r>
            <a:r>
              <a:rPr lang="en" sz="800">
                <a:solidFill>
                  <a:srgbClr val="098658"/>
                </a:solidFill>
                <a:latin typeface="Source Code Pro"/>
                <a:ea typeface="Source Code Pro"/>
                <a:cs typeface="Source Code Pro"/>
                <a:sym typeface="Source Code Pro"/>
              </a:rPr>
              <a:t>0</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return</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10" name="Google Shape;310;p4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save_data(</a:t>
            </a: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shared_pg)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shared_data-&gt;data = </a:t>
            </a:r>
            <a:r>
              <a:rPr lang="en" sz="800">
                <a:solidFill>
                  <a:srgbClr val="098658"/>
                </a:solidFill>
                <a:latin typeface="Source Code Pro"/>
                <a:ea typeface="Source Code Pro"/>
                <a:cs typeface="Source Code Pro"/>
                <a:sym typeface="Source Code Pro"/>
              </a:rPr>
              <a:t>162</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 = --shared_data-&gt;ref_cnt;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if</a:t>
            </a:r>
            <a:r>
              <a:rPr lang="en" sz="800">
                <a:latin typeface="Source Code Pro"/>
                <a:ea typeface="Source Code Pro"/>
                <a:cs typeface="Source Code Pro"/>
                <a:sym typeface="Source Code Pro"/>
              </a:rPr>
              <a:t> (ref_cnt == </a:t>
            </a:r>
            <a:r>
              <a:rPr lang="en" sz="800">
                <a:solidFill>
                  <a:srgbClr val="098658"/>
                </a:solidFill>
                <a:latin typeface="Source Code Pro"/>
                <a:ea typeface="Source Code Pro"/>
                <a:cs typeface="Source Code Pro"/>
                <a:sym typeface="Source Code Pro"/>
              </a:rPr>
              <a:t>0</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return</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NULL</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main()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shared_data = malloc(</a:t>
            </a:r>
            <a:r>
              <a:rPr lang="en" sz="800">
                <a:solidFill>
                  <a:srgbClr val="0000FF"/>
                </a:solidFill>
                <a:latin typeface="Source Code Pro"/>
                <a:ea typeface="Source Code Pro"/>
                <a:cs typeface="Source Code Pro"/>
                <a:sym typeface="Source Code Pro"/>
              </a:rPr>
              <a:t>sizeof</a:t>
            </a:r>
            <a:r>
              <a:rPr lang="en" sz="800">
                <a:latin typeface="Source Code Pro"/>
                <a:ea typeface="Source Code Pro"/>
                <a:cs typeface="Source Code Pro"/>
                <a:sym typeface="Source Code Pro"/>
              </a:rPr>
              <a:t>(shared_data_t));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initialize_shared_data(shared_data);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pthread_t</a:t>
            </a:r>
            <a:r>
              <a:rPr lang="en" sz="800">
                <a:latin typeface="Source Code Pro"/>
                <a:ea typeface="Source Code Pro"/>
                <a:cs typeface="Source Code Pro"/>
                <a:sym typeface="Source Code Pro"/>
              </a:rPr>
              <a:t> tid;</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error = pthread_create(&amp;tid, </a:t>
            </a:r>
            <a:r>
              <a:rPr lang="en" sz="800">
                <a:solidFill>
                  <a:srgbClr val="0000FF"/>
                </a:solidFill>
                <a:latin typeface="Source Code Pro"/>
                <a:ea typeface="Source Code Pro"/>
                <a:cs typeface="Source Code Pro"/>
                <a:sym typeface="Source Code Pro"/>
              </a:rPr>
              <a:t>NULL</a:t>
            </a:r>
            <a:r>
              <a:rPr lang="en" sz="800">
                <a:latin typeface="Source Code Pro"/>
                <a:ea typeface="Source Code Pro"/>
                <a:cs typeface="Source Code Pro"/>
                <a:sym typeface="Source Code Pro"/>
              </a:rPr>
              <a:t>, &amp;save_data, 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 = wait_for_data(shared_data);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printf(</a:t>
            </a:r>
            <a:r>
              <a:rPr lang="en" sz="800">
                <a:solidFill>
                  <a:srgbClr val="A31515"/>
                </a:solidFill>
                <a:latin typeface="Source Code Pro"/>
                <a:ea typeface="Source Code Pro"/>
                <a:cs typeface="Source Code Pro"/>
                <a:sym typeface="Source Code Pro"/>
              </a:rPr>
              <a:t>"Parent: Data is %d\n"</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return</a:t>
            </a:r>
            <a:r>
              <a:rPr lang="en" sz="800">
                <a:latin typeface="Source Code Pro"/>
                <a:ea typeface="Source Code Pro"/>
                <a:cs typeface="Source Code Pro"/>
                <a:sym typeface="Source Code Pro"/>
              </a:rPr>
              <a:t> </a:t>
            </a:r>
            <a:r>
              <a:rPr lang="en" sz="800">
                <a:solidFill>
                  <a:srgbClr val="098658"/>
                </a:solidFill>
                <a:latin typeface="Source Code Pro"/>
                <a:ea typeface="Source Code Pro"/>
                <a:cs typeface="Source Code Pro"/>
                <a:sym typeface="Source Code Pro"/>
              </a:rPr>
              <a:t>0</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1200"/>
              </a:spcBef>
              <a:spcAft>
                <a:spcPts val="1200"/>
              </a:spcAft>
              <a:buNone/>
            </a:pPr>
            <a:r>
              <a:rPr lang="en"/>
              <a:t>Want to design a program where main thread will wait for other thread to update </a:t>
            </a:r>
            <a:r>
              <a:rPr lang="en">
                <a:latin typeface="Source Code Pro"/>
                <a:ea typeface="Source Code Pro"/>
                <a:cs typeface="Source Code Pro"/>
                <a:sym typeface="Source Code Pro"/>
              </a:rPr>
              <a:t>shared_data-&gt;data</a:t>
            </a:r>
            <a:r>
              <a:rPr lang="en"/>
              <a:t> to 162 before printing, so the output is always </a:t>
            </a:r>
            <a:r>
              <a:rPr lang="en">
                <a:latin typeface="Source Code Pro"/>
                <a:ea typeface="Source Code Pro"/>
                <a:cs typeface="Source Code Pro"/>
                <a:sym typeface="Source Code Pro"/>
              </a:rPr>
              <a:t>“Parent: Data is 162”</a:t>
            </a:r>
            <a:r>
              <a:rPr lang="en"/>
              <a:t>.</a:t>
            </a:r>
            <a:endParaRPr/>
          </a:p>
        </p:txBody>
      </p:sp>
      <p:sp>
        <p:nvSpPr>
          <p:cNvPr id="311" name="Google Shape;311;p4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5"/>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a:pPr>
            <a:r>
              <a:rPr lang="en"/>
              <a:t>Explain the purpose of each member in the </a:t>
            </a:r>
            <a:r>
              <a:rPr lang="en">
                <a:latin typeface="Source Code Pro"/>
                <a:ea typeface="Source Code Pro"/>
                <a:cs typeface="Source Code Pro"/>
                <a:sym typeface="Source Code Pro"/>
              </a:rPr>
              <a:t>shared_data_t</a:t>
            </a:r>
            <a:r>
              <a:rPr lang="en"/>
              <a:t> struct.</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17" name="Google Shape;317;p4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t/>
            </a:r>
            <a:endParaRPr/>
          </a:p>
        </p:txBody>
      </p:sp>
      <p:sp>
        <p:nvSpPr>
          <p:cNvPr id="318" name="Google Shape;318;p4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6"/>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292100" lvl="0" marL="457200" rtl="0" algn="l">
              <a:spcBef>
                <a:spcPts val="0"/>
              </a:spcBef>
              <a:spcAft>
                <a:spcPts val="0"/>
              </a:spcAft>
              <a:buSzPts val="1000"/>
              <a:buAutoNum type="arabicPeriod"/>
            </a:pPr>
            <a:r>
              <a:rPr lang="en"/>
              <a:t>Explain the purpose of each member in the </a:t>
            </a:r>
            <a:r>
              <a:rPr lang="en">
                <a:latin typeface="Source Code Pro"/>
                <a:ea typeface="Source Code Pro"/>
                <a:cs typeface="Source Code Pro"/>
                <a:sym typeface="Source Code Pro"/>
              </a:rPr>
              <a:t>shared_data_t</a:t>
            </a:r>
            <a:r>
              <a:rPr lang="en"/>
              <a:t> struct.</a:t>
            </a:r>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latin typeface="Source Code Pro"/>
              <a:ea typeface="Source Code Pro"/>
              <a:cs typeface="Source Code Pro"/>
              <a:sym typeface="Source Code Pro"/>
            </a:endParaRPr>
          </a:p>
        </p:txBody>
      </p:sp>
      <p:sp>
        <p:nvSpPr>
          <p:cNvPr id="324" name="Google Shape;324;p4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semaphore is used to implement the scheduling workflow.</a:t>
            </a:r>
            <a:endParaRPr/>
          </a:p>
          <a:p>
            <a:pPr indent="-292100" lvl="0" marL="457200" rtl="0" algn="l">
              <a:lnSpc>
                <a:spcPct val="150000"/>
              </a:lnSpc>
              <a:spcBef>
                <a:spcPts val="0"/>
              </a:spcBef>
              <a:spcAft>
                <a:spcPts val="0"/>
              </a:spcAft>
              <a:buSzPts val="1000"/>
              <a:buChar char="●"/>
            </a:pPr>
            <a:r>
              <a:rPr lang="en"/>
              <a:t>Main thread can down semaphore while the other thread can up semaphore after saving the data.</a:t>
            </a:r>
            <a:endParaRPr/>
          </a:p>
          <a:p>
            <a:pPr indent="0" lvl="0" marL="0" rtl="0" algn="l">
              <a:lnSpc>
                <a:spcPct val="150000"/>
              </a:lnSpc>
              <a:spcBef>
                <a:spcPts val="0"/>
              </a:spcBef>
              <a:spcAft>
                <a:spcPts val="0"/>
              </a:spcAft>
              <a:buNone/>
            </a:pPr>
            <a:r>
              <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latin typeface="Source Code Pro"/>
                <a:ea typeface="Source Code Pro"/>
                <a:cs typeface="Source Code Pro"/>
                <a:sym typeface="Source Code Pro"/>
              </a:rPr>
              <a:t>lock</a:t>
            </a:r>
            <a:r>
              <a:rPr lang="en"/>
              <a:t> allows for mutual exclusion on members of the struct that can be modified by both threads.</a:t>
            </a:r>
            <a:endParaRPr/>
          </a:p>
          <a:p>
            <a:pPr indent="0" lvl="0" marL="0" rtl="0" algn="l">
              <a:lnSpc>
                <a:spcPct val="150000"/>
              </a:lnSpc>
              <a:spcBef>
                <a:spcPts val="0"/>
              </a:spcBef>
              <a:spcAft>
                <a:spcPts val="0"/>
              </a:spcAft>
              <a:buNone/>
            </a:pPr>
            <a:r>
              <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latin typeface="Source Code Pro"/>
                <a:ea typeface="Source Code Pro"/>
                <a:cs typeface="Source Code Pro"/>
                <a:sym typeface="Source Code Pro"/>
              </a:rPr>
              <a:t>ref_cnt</a:t>
            </a:r>
            <a:r>
              <a:rPr lang="en"/>
              <a:t> allows for reference counting, which is an indicator for how many threads still hold a reference to this struct.</a:t>
            </a:r>
            <a:endParaRPr/>
          </a:p>
          <a:p>
            <a:pPr indent="-292100" lvl="0" marL="457200" rtl="0" algn="l">
              <a:lnSpc>
                <a:spcPct val="150000"/>
              </a:lnSpc>
              <a:spcBef>
                <a:spcPts val="0"/>
              </a:spcBef>
              <a:spcAft>
                <a:spcPts val="0"/>
              </a:spcAft>
              <a:buSzPts val="1000"/>
              <a:buChar char="●"/>
            </a:pPr>
            <a:r>
              <a:rPr lang="en"/>
              <a:t>Free when </a:t>
            </a:r>
            <a:r>
              <a:rPr lang="en">
                <a:latin typeface="Source Code Pro"/>
                <a:ea typeface="Source Code Pro"/>
                <a:cs typeface="Source Code Pro"/>
                <a:sym typeface="Source Code Pro"/>
              </a:rPr>
              <a:t>ref_cnt</a:t>
            </a:r>
            <a:r>
              <a:rPr lang="en"/>
              <a:t> reaches 0.</a:t>
            </a:r>
            <a:endParaRPr/>
          </a:p>
          <a:p>
            <a:pPr indent="0" lvl="0" marL="0" rtl="0" algn="l">
              <a:lnSpc>
                <a:spcPct val="150000"/>
              </a:lnSpc>
              <a:spcBef>
                <a:spcPts val="0"/>
              </a:spcBef>
              <a:spcAft>
                <a:spcPts val="0"/>
              </a:spcAft>
              <a:buNone/>
            </a:pPr>
            <a:r>
              <a:t/>
            </a:r>
            <a:endParaRPr>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latin typeface="Source Code Pro"/>
                <a:ea typeface="Source Code Pro"/>
                <a:cs typeface="Source Code Pro"/>
                <a:sym typeface="Source Code Pro"/>
              </a:rPr>
              <a:t>data</a:t>
            </a:r>
            <a:r>
              <a:rPr lang="en"/>
              <a:t> is the actual data.</a:t>
            </a:r>
            <a:endParaRPr/>
          </a:p>
        </p:txBody>
      </p:sp>
      <p:sp>
        <p:nvSpPr>
          <p:cNvPr id="325" name="Google Shape;325;p4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7"/>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initialize_shared_data(shared_data_t*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_______________________;</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shared_data-&gt;data = -</a:t>
            </a:r>
            <a:r>
              <a:rPr lang="en" sz="800">
                <a:solidFill>
                  <a:srgbClr val="098658"/>
                </a:solidFill>
                <a:latin typeface="Source Code Pro"/>
                <a:ea typeface="Source Code Pro"/>
                <a:cs typeface="Source Code Pro"/>
                <a:sym typeface="Source Code Pro"/>
              </a:rPr>
              <a:t>1</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2"/>
            </a:pPr>
            <a:r>
              <a:rPr lang="en"/>
              <a:t>Fill in the missing lines in </a:t>
            </a:r>
            <a:r>
              <a:rPr lang="en">
                <a:latin typeface="Source Code Pro"/>
                <a:ea typeface="Source Code Pro"/>
                <a:cs typeface="Source Code Pro"/>
                <a:sym typeface="Source Code Pro"/>
              </a:rPr>
              <a:t>initialize_shared_data</a:t>
            </a:r>
            <a:r>
              <a:rPr lang="en"/>
              <a:t> to correctly initialize the members of </a:t>
            </a:r>
            <a:r>
              <a:rPr lang="en">
                <a:latin typeface="Source Code Pro"/>
                <a:ea typeface="Source Code Pro"/>
                <a:cs typeface="Source Code Pro"/>
                <a:sym typeface="Source Code Pro"/>
              </a:rPr>
              <a:t>shared_data</a:t>
            </a:r>
            <a:r>
              <a:rPr lang="en"/>
              <a:t>.</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31" name="Google Shape;331;p4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t/>
            </a:r>
            <a:endParaRPr/>
          </a:p>
        </p:txBody>
      </p:sp>
      <p:sp>
        <p:nvSpPr>
          <p:cNvPr id="332" name="Google Shape;332;p4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8"/>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initialize_shared_data(shared_data_t*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b="1" lang="en" sz="800">
                <a:highlight>
                  <a:srgbClr val="FFFFFF"/>
                </a:highlight>
                <a:latin typeface="Source Code Pro"/>
                <a:ea typeface="Source Code Pro"/>
                <a:cs typeface="Source Code Pro"/>
                <a:sym typeface="Source Code Pro"/>
              </a:rPr>
              <a:t>  sem_init(&amp;shared_data-&gt;semaphore, </a:t>
            </a:r>
            <a:r>
              <a:rPr b="1" lang="en" sz="800">
                <a:solidFill>
                  <a:srgbClr val="098658"/>
                </a:solidFill>
                <a:highlight>
                  <a:srgbClr val="FFFFFF"/>
                </a:highlight>
                <a:latin typeface="Source Code Pro"/>
                <a:ea typeface="Source Code Pro"/>
                <a:cs typeface="Source Code Pro"/>
                <a:sym typeface="Source Code Pro"/>
              </a:rPr>
              <a:t>0</a:t>
            </a:r>
            <a:r>
              <a:rPr b="1" lang="en" sz="800">
                <a:highlight>
                  <a:srgbClr val="FFFFFF"/>
                </a:highlight>
                <a:latin typeface="Source Code Pro"/>
                <a:ea typeface="Source Code Pro"/>
                <a:cs typeface="Source Code Pro"/>
                <a:sym typeface="Source Code Pro"/>
              </a:rPr>
              <a:t>, </a:t>
            </a:r>
            <a:r>
              <a:rPr b="1" lang="en" sz="800">
                <a:solidFill>
                  <a:srgbClr val="098658"/>
                </a:solidFill>
                <a:highlight>
                  <a:srgbClr val="FFFFFF"/>
                </a:highlight>
                <a:latin typeface="Source Code Pro"/>
                <a:ea typeface="Source Code Pro"/>
                <a:cs typeface="Source Code Pro"/>
                <a:sym typeface="Source Code Pro"/>
              </a:rPr>
              <a:t>0</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2"/>
            </a:pPr>
            <a:r>
              <a:rPr lang="en"/>
              <a:t>Fill in the missing lines in </a:t>
            </a:r>
            <a:r>
              <a:rPr lang="en">
                <a:latin typeface="Source Code Pro"/>
                <a:ea typeface="Source Code Pro"/>
                <a:cs typeface="Source Code Pro"/>
                <a:sym typeface="Source Code Pro"/>
              </a:rPr>
              <a:t>initialize_shared_data</a:t>
            </a:r>
            <a:r>
              <a:rPr lang="en"/>
              <a:t> to correctly initialize the members of </a:t>
            </a:r>
            <a:r>
              <a:rPr lang="en">
                <a:latin typeface="Source Code Pro"/>
                <a:ea typeface="Source Code Pro"/>
                <a:cs typeface="Source Code Pro"/>
                <a:sym typeface="Source Code Pro"/>
              </a:rPr>
              <a:t>shared_data</a:t>
            </a:r>
            <a:r>
              <a:rPr lang="en"/>
              <a:t>.</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38" name="Google Shape;338;p4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Initialize </a:t>
            </a:r>
            <a:r>
              <a:rPr lang="en">
                <a:latin typeface="Source Code Pro"/>
                <a:ea typeface="Source Code Pro"/>
                <a:cs typeface="Source Code Pro"/>
                <a:sym typeface="Source Code Pro"/>
              </a:rPr>
              <a:t>semaphore</a:t>
            </a:r>
            <a:r>
              <a:rPr lang="en"/>
              <a:t> with a value of 0. When using </a:t>
            </a:r>
            <a:r>
              <a:rPr lang="en">
                <a:latin typeface="Source Code Pro"/>
                <a:ea typeface="Source Code Pro"/>
                <a:cs typeface="Source Code Pro"/>
                <a:sym typeface="Source Code Pro"/>
              </a:rPr>
              <a:t>sem_init</a:t>
            </a:r>
            <a:r>
              <a:rPr lang="en"/>
              <a:t>, the third argument is the actual value of the semaphore. The second argument is </a:t>
            </a:r>
            <a:r>
              <a:rPr lang="en">
                <a:latin typeface="Source Code Pro"/>
                <a:ea typeface="Source Code Pro"/>
                <a:cs typeface="Source Code Pro"/>
                <a:sym typeface="Source Code Pro"/>
              </a:rPr>
              <a:t>pshared</a:t>
            </a:r>
            <a:r>
              <a:rPr lang="en"/>
              <a:t>, where a 0 value indicates the semaphore is shared between threads within a process.</a:t>
            </a:r>
            <a:endParaRPr/>
          </a:p>
        </p:txBody>
      </p:sp>
      <p:sp>
        <p:nvSpPr>
          <p:cNvPr id="339" name="Google Shape;339;p4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9"/>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initialize_shared_data(shared_data_t*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sem_init(&amp;shared_data-&gt;semaphore,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pthread_mutex_init(&amp;shared_data-&gt;lock, </a:t>
            </a:r>
            <a:r>
              <a:rPr b="1" lang="en" sz="800">
                <a:solidFill>
                  <a:srgbClr val="0000FF"/>
                </a:solidFill>
                <a:highlight>
                  <a:srgbClr val="FFFFFF"/>
                </a:highlight>
                <a:latin typeface="Source Code Pro"/>
                <a:ea typeface="Source Code Pro"/>
                <a:cs typeface="Source Code Pro"/>
                <a:sym typeface="Source Code Pro"/>
              </a:rPr>
              <a:t>NULL</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2"/>
            </a:pPr>
            <a:r>
              <a:rPr lang="en"/>
              <a:t>Fill in the missing lines in </a:t>
            </a:r>
            <a:r>
              <a:rPr lang="en">
                <a:latin typeface="Source Code Pro"/>
                <a:ea typeface="Source Code Pro"/>
                <a:cs typeface="Source Code Pro"/>
                <a:sym typeface="Source Code Pro"/>
              </a:rPr>
              <a:t>initialize_shared_data</a:t>
            </a:r>
            <a:r>
              <a:rPr lang="en"/>
              <a:t> to correctly initialize the members of </a:t>
            </a:r>
            <a:r>
              <a:rPr lang="en">
                <a:latin typeface="Source Code Pro"/>
                <a:ea typeface="Source Code Pro"/>
                <a:cs typeface="Source Code Pro"/>
                <a:sym typeface="Source Code Pro"/>
              </a:rPr>
              <a:t>shared_data</a:t>
            </a:r>
            <a:r>
              <a:rPr lang="en"/>
              <a:t>.</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45" name="Google Shape;345;p4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Initialize </a:t>
            </a:r>
            <a:r>
              <a:rPr lang="en">
                <a:latin typeface="Source Code Pro"/>
                <a:ea typeface="Source Code Pro"/>
                <a:cs typeface="Source Code Pro"/>
                <a:sym typeface="Source Code Pro"/>
              </a:rPr>
              <a:t>lock</a:t>
            </a:r>
            <a:r>
              <a:rPr lang="en"/>
              <a:t> with default attributes.</a:t>
            </a:r>
            <a:endParaRPr/>
          </a:p>
        </p:txBody>
      </p:sp>
      <p:sp>
        <p:nvSpPr>
          <p:cNvPr id="346" name="Google Shape;346;p4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0"/>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initialize_shared_data(shared_data_t*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sem_init(&amp;shared_data-&gt;semaphore,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pthread_mutex_init(&amp;shared_data-&gt;lock,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shared_data-&gt;ref_cnt = </a:t>
            </a:r>
            <a:r>
              <a:rPr b="1" lang="en" sz="800">
                <a:solidFill>
                  <a:srgbClr val="098658"/>
                </a:solidFill>
                <a:highlight>
                  <a:srgbClr val="FFFFFF"/>
                </a:highlight>
                <a:latin typeface="Source Code Pro"/>
                <a:ea typeface="Source Code Pro"/>
                <a:cs typeface="Source Code Pro"/>
                <a:sym typeface="Source Code Pro"/>
              </a:rPr>
              <a:t>2</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2"/>
            </a:pPr>
            <a:r>
              <a:rPr lang="en"/>
              <a:t>Fill in the missing lines in </a:t>
            </a:r>
            <a:r>
              <a:rPr lang="en">
                <a:latin typeface="Source Code Pro"/>
                <a:ea typeface="Source Code Pro"/>
                <a:cs typeface="Source Code Pro"/>
                <a:sym typeface="Source Code Pro"/>
              </a:rPr>
              <a:t>initialize_shared_data</a:t>
            </a:r>
            <a:r>
              <a:rPr lang="en"/>
              <a:t> to correctly initialize the members of </a:t>
            </a:r>
            <a:r>
              <a:rPr lang="en">
                <a:latin typeface="Source Code Pro"/>
                <a:ea typeface="Source Code Pro"/>
                <a:cs typeface="Source Code Pro"/>
                <a:sym typeface="Source Code Pro"/>
              </a:rPr>
              <a:t>shared_data</a:t>
            </a:r>
            <a:r>
              <a:rPr lang="en"/>
              <a:t>.</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52" name="Google Shape;352;p5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Initialize </a:t>
            </a:r>
            <a:r>
              <a:rPr lang="en">
                <a:latin typeface="Source Code Pro"/>
                <a:ea typeface="Source Code Pro"/>
                <a:cs typeface="Source Code Pro"/>
                <a:sym typeface="Source Code Pro"/>
              </a:rPr>
              <a:t>ref_cnt</a:t>
            </a:r>
            <a:r>
              <a:rPr lang="en"/>
              <a:t> to 2 since two threads will have access to the data.</a:t>
            </a:r>
            <a:endParaRPr/>
          </a:p>
        </p:txBody>
      </p:sp>
      <p:sp>
        <p:nvSpPr>
          <p:cNvPr id="353" name="Google Shape;353;p5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1"/>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wait_for_data(shared_data_t*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sem_wait(&amp;shared_data-&gt;semaphore);</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data = shared_data-&gt;data;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3"/>
            </a:pPr>
            <a:r>
              <a:rPr lang="en"/>
              <a:t>Fill in the missing lines in </a:t>
            </a:r>
            <a:r>
              <a:rPr lang="en">
                <a:latin typeface="Source Code Pro"/>
                <a:ea typeface="Source Code Pro"/>
                <a:cs typeface="Source Code Pro"/>
                <a:sym typeface="Source Code Pro"/>
              </a:rPr>
              <a:t>wait_for_data</a:t>
            </a:r>
            <a:r>
              <a:rPr lang="en"/>
              <a:t> </a:t>
            </a:r>
            <a:r>
              <a:rPr lang="en"/>
              <a:t> to correctly wait for the other thread until the data is updated.</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59" name="Google Shape;359;p5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Down semaphore to wait for the other thread to update data.</a:t>
            </a:r>
            <a:endParaRPr/>
          </a:p>
        </p:txBody>
      </p:sp>
      <p:sp>
        <p:nvSpPr>
          <p:cNvPr id="360" name="Google Shape;360;p5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2"/>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wait_for_data(shared_data_t*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data = shared_data-&gt;data;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3"/>
            </a:pPr>
            <a:r>
              <a:rPr lang="en"/>
              <a:t>Fill in the missing lines in </a:t>
            </a:r>
            <a:r>
              <a:rPr lang="en">
                <a:latin typeface="Source Code Pro"/>
                <a:ea typeface="Source Code Pro"/>
                <a:cs typeface="Source Code Pro"/>
                <a:sym typeface="Source Code Pro"/>
              </a:rPr>
              <a:t>wait_for_data</a:t>
            </a:r>
            <a:r>
              <a:rPr lang="en"/>
              <a:t>  to correctly wait for the other thread until the data is updated.</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66" name="Google Shape;366;p5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t/>
            </a:r>
            <a:endParaRPr/>
          </a:p>
        </p:txBody>
      </p:sp>
      <p:sp>
        <p:nvSpPr>
          <p:cNvPr id="367" name="Google Shape;367;p5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3"/>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wait_for_data(shared_data_t*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sem_wait(&amp;shared_data-&gt;semaphore);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data = shared_data-&gt;data;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pthread_mutex_lock(&amp;shared_data-&gt;lock);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pthread_mutex_unlock(&amp;shared_data-&gt;lock);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3"/>
            </a:pPr>
            <a:r>
              <a:rPr lang="en"/>
              <a:t>Fill in the missing lines in </a:t>
            </a:r>
            <a:r>
              <a:rPr lang="en">
                <a:latin typeface="Source Code Pro"/>
                <a:ea typeface="Source Code Pro"/>
                <a:cs typeface="Source Code Pro"/>
                <a:sym typeface="Source Code Pro"/>
              </a:rPr>
              <a:t>wait_for_data</a:t>
            </a:r>
            <a:r>
              <a:rPr lang="en"/>
              <a:t>  to correctly wait for the other thread until the data is updated.</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73" name="Google Shape;373;p5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Need to decrement </a:t>
            </a:r>
            <a:r>
              <a:rPr lang="en">
                <a:latin typeface="Source Code Pro"/>
                <a:ea typeface="Source Code Pro"/>
                <a:cs typeface="Source Code Pro"/>
                <a:sym typeface="Source Code Pro"/>
              </a:rPr>
              <a:t>ref_cnt</a:t>
            </a:r>
            <a:r>
              <a:rPr lang="en"/>
              <a:t> within a critical section since the other thread could also modify it.</a:t>
            </a:r>
            <a:endParaRPr/>
          </a:p>
        </p:txBody>
      </p:sp>
      <p:sp>
        <p:nvSpPr>
          <p:cNvPr id="374" name="Google Shape;374;p5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4"/>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wait_for_data(shared_data_t*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sem_wait(&amp;shared_data-&gt;sem);</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data = shared_data-&gt;data;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pthread_mutex_unlock(&amp;shared_data-&gt;lock);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free(shared_data);</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3"/>
            </a:pPr>
            <a:r>
              <a:rPr lang="en"/>
              <a:t>Fill in the missing lines in </a:t>
            </a:r>
            <a:r>
              <a:rPr lang="en">
                <a:latin typeface="Source Code Pro"/>
                <a:ea typeface="Source Code Pro"/>
                <a:cs typeface="Source Code Pro"/>
                <a:sym typeface="Source Code Pro"/>
              </a:rPr>
              <a:t>wait_for_data</a:t>
            </a:r>
            <a:r>
              <a:rPr lang="en"/>
              <a:t>  to correctly wait for the other thread until the data is updated.</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80" name="Google Shape;380;p5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Free when </a:t>
            </a:r>
            <a:r>
              <a:rPr lang="en">
                <a:latin typeface="Source Code Pro"/>
                <a:ea typeface="Source Code Pro"/>
                <a:cs typeface="Source Code Pro"/>
                <a:sym typeface="Source Code Pro"/>
              </a:rPr>
              <a:t>ref_cnt</a:t>
            </a:r>
            <a:r>
              <a:rPr lang="en"/>
              <a:t> reaches 0</a:t>
            </a:r>
            <a:endParaRPr/>
          </a:p>
        </p:txBody>
      </p:sp>
      <p:sp>
        <p:nvSpPr>
          <p:cNvPr id="381" name="Google Shape;381;p5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5"/>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save_data(</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shared_pg)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162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4"/>
            </a:pPr>
            <a:r>
              <a:rPr lang="en"/>
              <a:t>Fill in the missing lines in </a:t>
            </a:r>
            <a:r>
              <a:rPr lang="en">
                <a:latin typeface="Source Code Pro"/>
                <a:ea typeface="Source Code Pro"/>
                <a:cs typeface="Source Code Pro"/>
                <a:sym typeface="Source Code Pro"/>
              </a:rPr>
              <a:t>save_data</a:t>
            </a:r>
            <a:r>
              <a:rPr lang="en"/>
              <a:t>  to correctly update the data.</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87" name="Google Shape;387;p5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t/>
            </a:r>
            <a:endParaRPr/>
          </a:p>
        </p:txBody>
      </p:sp>
      <p:sp>
        <p:nvSpPr>
          <p:cNvPr id="388" name="Google Shape;388;p5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6"/>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save_data(</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shared_pg)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shared_data_t* shared_data = (shared_data_t*) shared_pg;</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162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4"/>
            </a:pPr>
            <a:r>
              <a:rPr lang="en"/>
              <a:t>Fill in the missing lines in </a:t>
            </a:r>
            <a:r>
              <a:rPr lang="en">
                <a:latin typeface="Source Code Pro"/>
                <a:ea typeface="Source Code Pro"/>
                <a:cs typeface="Source Code Pro"/>
                <a:sym typeface="Source Code Pro"/>
              </a:rPr>
              <a:t>save_data</a:t>
            </a:r>
            <a:r>
              <a:rPr lang="en"/>
              <a:t>  to correctly update the data.</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94" name="Google Shape;394;p5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Cast </a:t>
            </a:r>
            <a:r>
              <a:rPr lang="en">
                <a:latin typeface="Source Code Pro"/>
                <a:ea typeface="Source Code Pro"/>
                <a:cs typeface="Source Code Pro"/>
                <a:sym typeface="Source Code Pro"/>
              </a:rPr>
              <a:t>shared_pg</a:t>
            </a:r>
            <a:r>
              <a:rPr lang="en"/>
              <a:t> to </a:t>
            </a:r>
            <a:r>
              <a:rPr lang="en">
                <a:latin typeface="Source Code Pro"/>
                <a:ea typeface="Source Code Pro"/>
                <a:cs typeface="Source Code Pro"/>
                <a:sym typeface="Source Code Pro"/>
              </a:rPr>
              <a:t>shared_data_t*</a:t>
            </a:r>
            <a:r>
              <a:rPr lang="en"/>
              <a:t> type.</a:t>
            </a:r>
            <a:endParaRPr/>
          </a:p>
        </p:txBody>
      </p:sp>
      <p:sp>
        <p:nvSpPr>
          <p:cNvPr id="395" name="Google Shape;395;p5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7"/>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save_data(</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shared_pg)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shared_data_t* shared_data = (shared_data_t*)shared_pg;</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162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sem_post(&amp;shared_data-&gt;sem);</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latin typeface="Source Code Pro"/>
                <a:ea typeface="Source Code Pro"/>
                <a:cs typeface="Source Code Pro"/>
                <a:sym typeface="Source Code Pro"/>
              </a:rPr>
              <a:t>_______________________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4"/>
            </a:pPr>
            <a:r>
              <a:rPr lang="en"/>
              <a:t>Fill in the missing lines in </a:t>
            </a:r>
            <a:r>
              <a:rPr lang="en">
                <a:latin typeface="Source Code Pro"/>
                <a:ea typeface="Source Code Pro"/>
                <a:cs typeface="Source Code Pro"/>
                <a:sym typeface="Source Code Pro"/>
              </a:rPr>
              <a:t>save_data</a:t>
            </a:r>
            <a:r>
              <a:rPr lang="en"/>
              <a:t>  to correctly update the data.</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01" name="Google Shape;401;p5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Up semaphore after setting data.</a:t>
            </a:r>
            <a:endParaRPr/>
          </a:p>
        </p:txBody>
      </p:sp>
      <p:sp>
        <p:nvSpPr>
          <p:cNvPr id="402" name="Google Shape;402;p5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8"/>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save_data(</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shared_pg)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shared_data_t* shared_data = (shared_data_t*)shared_pg;</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162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sem_post(&amp;shared_data-&gt;sem);</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pthread_mutex_lock(&amp;shared_data-&gt;lock);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 pthread_mutex_unlock(&amp;shared_data-&gt;lock);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free(shared_data);</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292100" lvl="0" marL="457200" rtl="0" algn="l">
              <a:lnSpc>
                <a:spcPct val="150000"/>
              </a:lnSpc>
              <a:spcBef>
                <a:spcPts val="0"/>
              </a:spcBef>
              <a:spcAft>
                <a:spcPts val="0"/>
              </a:spcAft>
              <a:buSzPts val="1000"/>
              <a:buAutoNum type="arabicPeriod" startAt="4"/>
            </a:pPr>
            <a:r>
              <a:rPr lang="en"/>
              <a:t>Fill in the missing lines in </a:t>
            </a:r>
            <a:r>
              <a:rPr lang="en">
                <a:latin typeface="Source Code Pro"/>
                <a:ea typeface="Source Code Pro"/>
                <a:cs typeface="Source Code Pro"/>
                <a:sym typeface="Source Code Pro"/>
              </a:rPr>
              <a:t>save_data</a:t>
            </a:r>
            <a:r>
              <a:rPr lang="en"/>
              <a:t>  to correctly update the data.</a:t>
            </a:r>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08" name="Google Shape;408;p5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50000"/>
              </a:lnSpc>
              <a:spcBef>
                <a:spcPts val="0"/>
              </a:spcBef>
              <a:spcAft>
                <a:spcPts val="0"/>
              </a:spcAft>
              <a:buNone/>
            </a:pPr>
            <a:r>
              <a:rPr lang="en"/>
              <a:t>Decrement </a:t>
            </a:r>
            <a:r>
              <a:rPr lang="en">
                <a:latin typeface="Source Code Pro"/>
                <a:ea typeface="Source Code Pro"/>
                <a:cs typeface="Source Code Pro"/>
                <a:sym typeface="Source Code Pro"/>
              </a:rPr>
              <a:t>ref_cnt</a:t>
            </a:r>
            <a:r>
              <a:rPr lang="en"/>
              <a:t> and free </a:t>
            </a:r>
            <a:r>
              <a:rPr lang="en">
                <a:latin typeface="Source Code Pro"/>
                <a:ea typeface="Source Code Pro"/>
                <a:cs typeface="Source Code Pro"/>
                <a:sym typeface="Source Code Pro"/>
              </a:rPr>
              <a:t>shared_data</a:t>
            </a:r>
            <a:r>
              <a:rPr lang="en"/>
              <a:t> in the same way as the main </a:t>
            </a:r>
            <a:r>
              <a:rPr lang="en"/>
              <a:t>thread.</a:t>
            </a:r>
            <a:endParaRPr/>
          </a:p>
        </p:txBody>
      </p:sp>
      <p:sp>
        <p:nvSpPr>
          <p:cNvPr id="409" name="Google Shape;409;p5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9"/>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initialize_shared_data(shared_data_t*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sem_init(&amp;shared_data-&gt;sem,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pthread_mutex_init(&amp;lock,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shared_data-&gt;ref_cnt = </a:t>
            </a:r>
            <a:r>
              <a:rPr lang="en" sz="800">
                <a:solidFill>
                  <a:srgbClr val="098658"/>
                </a:solidFill>
                <a:highlight>
                  <a:srgbClr val="FFFFFF"/>
                </a:highlight>
                <a:latin typeface="Source Code Pro"/>
                <a:ea typeface="Source Code Pro"/>
                <a:cs typeface="Source Code Pro"/>
                <a:sym typeface="Source Code Pro"/>
              </a:rPr>
              <a:t>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solidFill>
                <a:srgbClr val="0000FF"/>
              </a:solidFill>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wait_for_data(shared_data_t*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sem_wait(&amp;shared_data-&gt;sem);</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data = shared_data-&gt;data;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pthread_mutex_lock(&amp;shared_data-&gt;lock);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pthread_mutex_unlock(&amp;shared_data-&gt;lock);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free(shared_data);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solidFill>
                <a:srgbClr val="0000FF"/>
              </a:solidFill>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latin typeface="Source Code Pro"/>
              <a:ea typeface="Source Code Pro"/>
              <a:cs typeface="Source Code Pro"/>
              <a:sym typeface="Source Code Pro"/>
            </a:endParaRPr>
          </a:p>
        </p:txBody>
      </p:sp>
      <p:sp>
        <p:nvSpPr>
          <p:cNvPr id="415" name="Google Shape;415;p5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save_data(</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shared_pg)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shared_data_t* shared_data = (shared_data_t*)shared_pg;</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162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sem_post(&amp;shared_data-&gt;sem);</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pthread_mutex_unlock(&amp;shared_data-&gt;lock);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free(shared_data);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main()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shared_data = malloc(</a:t>
            </a:r>
            <a:r>
              <a:rPr lang="en" sz="800">
                <a:solidFill>
                  <a:srgbClr val="0000FF"/>
                </a:solidFill>
                <a:latin typeface="Source Code Pro"/>
                <a:ea typeface="Source Code Pro"/>
                <a:cs typeface="Source Code Pro"/>
                <a:sym typeface="Source Code Pro"/>
              </a:rPr>
              <a:t>sizeof</a:t>
            </a:r>
            <a:r>
              <a:rPr lang="en" sz="800">
                <a:latin typeface="Source Code Pro"/>
                <a:ea typeface="Source Code Pro"/>
                <a:cs typeface="Source Code Pro"/>
                <a:sym typeface="Source Code Pro"/>
              </a:rPr>
              <a:t>(shared_data_t));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initialize_shared_data(shared_data);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pthread_t</a:t>
            </a:r>
            <a:r>
              <a:rPr lang="en" sz="800">
                <a:latin typeface="Source Code Pro"/>
                <a:ea typeface="Source Code Pro"/>
                <a:cs typeface="Source Code Pro"/>
                <a:sym typeface="Source Code Pro"/>
              </a:rPr>
              <a:t> tid;</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error = pthread_create(&amp;tid, </a:t>
            </a:r>
            <a:r>
              <a:rPr lang="en" sz="800">
                <a:solidFill>
                  <a:srgbClr val="0000FF"/>
                </a:solidFill>
                <a:latin typeface="Source Code Pro"/>
                <a:ea typeface="Source Code Pro"/>
                <a:cs typeface="Source Code Pro"/>
                <a:sym typeface="Source Code Pro"/>
              </a:rPr>
              <a:t>NULL</a:t>
            </a:r>
            <a:r>
              <a:rPr lang="en" sz="800">
                <a:latin typeface="Source Code Pro"/>
                <a:ea typeface="Source Code Pro"/>
                <a:cs typeface="Source Code Pro"/>
                <a:sym typeface="Source Code Pro"/>
              </a:rPr>
              <a:t>, &amp;save_data, 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 = wait_for_data(shared_data);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printf(</a:t>
            </a:r>
            <a:r>
              <a:rPr lang="en" sz="800">
                <a:solidFill>
                  <a:srgbClr val="A31515"/>
                </a:solidFill>
                <a:latin typeface="Source Code Pro"/>
                <a:ea typeface="Source Code Pro"/>
                <a:cs typeface="Source Code Pro"/>
                <a:sym typeface="Source Code Pro"/>
              </a:rPr>
              <a:t>"Parent: Data is %d\n"</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return</a:t>
            </a:r>
            <a:r>
              <a:rPr lang="en" sz="800">
                <a:latin typeface="Source Code Pro"/>
                <a:ea typeface="Source Code Pro"/>
                <a:cs typeface="Source Code Pro"/>
                <a:sym typeface="Source Code Pro"/>
              </a:rPr>
              <a:t> </a:t>
            </a:r>
            <a:r>
              <a:rPr lang="en" sz="800">
                <a:solidFill>
                  <a:srgbClr val="098658"/>
                </a:solidFill>
                <a:latin typeface="Source Code Pro"/>
                <a:ea typeface="Source Code Pro"/>
                <a:cs typeface="Source Code Pro"/>
                <a:sym typeface="Source Code Pro"/>
              </a:rPr>
              <a:t>0</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startAt="5"/>
            </a:pPr>
            <a:r>
              <a:rPr lang="en"/>
              <a:t>Why does </a:t>
            </a:r>
            <a:r>
              <a:rPr lang="en">
                <a:latin typeface="Source Code Pro"/>
                <a:ea typeface="Source Code Pro"/>
                <a:cs typeface="Source Code Pro"/>
                <a:sym typeface="Source Code Pro"/>
              </a:rPr>
              <a:t>shared_data-&gt;data</a:t>
            </a:r>
            <a:r>
              <a:rPr lang="en"/>
              <a:t> not need to be surrounded by locks when reading/writing to it in </a:t>
            </a:r>
            <a:r>
              <a:rPr lang="en">
                <a:latin typeface="Source Code Pro"/>
                <a:ea typeface="Source Code Pro"/>
                <a:cs typeface="Source Code Pro"/>
                <a:sym typeface="Source Code Pro"/>
              </a:rPr>
              <a:t>wait_for_data</a:t>
            </a:r>
            <a:r>
              <a:rPr lang="en"/>
              <a:t>/</a:t>
            </a:r>
            <a:r>
              <a:rPr lang="en">
                <a:latin typeface="Source Code Pro"/>
                <a:ea typeface="Source Code Pro"/>
                <a:cs typeface="Source Code Pro"/>
                <a:sym typeface="Source Code Pro"/>
              </a:rPr>
              <a:t>save_data</a:t>
            </a:r>
            <a:r>
              <a:rPr lang="en"/>
              <a:t>?</a:t>
            </a:r>
            <a:endParaRPr/>
          </a:p>
          <a:p>
            <a:pPr indent="0" lvl="0" marL="0" rtl="0" algn="l">
              <a:spcBef>
                <a:spcPts val="0"/>
              </a:spcBef>
              <a:spcAft>
                <a:spcPts val="0"/>
              </a:spcAft>
              <a:buNone/>
            </a:pPr>
            <a:r>
              <a:t/>
            </a:r>
            <a:endParaRPr/>
          </a:p>
        </p:txBody>
      </p:sp>
      <p:sp>
        <p:nvSpPr>
          <p:cNvPr id="416" name="Google Shape;416;p5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0"/>
          <p:cNvSpPr txBox="1"/>
          <p:nvPr>
            <p:ph idx="1" type="body"/>
          </p:nvPr>
        </p:nvSpPr>
        <p:spPr>
          <a:xfrm>
            <a:off x="182850" y="822963"/>
            <a:ext cx="4297800" cy="4206300"/>
          </a:xfrm>
          <a:prstGeom prst="rect">
            <a:avLst/>
          </a:prstGeom>
          <a:noFill/>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typedef</a:t>
            </a: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struct</a:t>
            </a:r>
            <a:r>
              <a:rPr lang="en" sz="800">
                <a:latin typeface="Source Code Pro"/>
                <a:ea typeface="Source Code Pro"/>
                <a:cs typeface="Source Code Pro"/>
                <a:sym typeface="Source Code Pro"/>
              </a:rPr>
              <a:t> shared_data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sem_t semaphore;</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pthread_mutex_t</a:t>
            </a:r>
            <a:r>
              <a:rPr lang="en" sz="800">
                <a:latin typeface="Source Code Pro"/>
                <a:ea typeface="Source Code Pro"/>
                <a:cs typeface="Source Code Pro"/>
                <a:sym typeface="Source Code Pro"/>
              </a:rPr>
              <a:t> lock;</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ref_cnt;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initialize_shared_data(shared_data_t*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sem_init(&amp;shared_data-&gt;sem,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pthread_mutex_init(&amp;lock,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shared_data-&gt;ref_cnt = </a:t>
            </a:r>
            <a:r>
              <a:rPr lang="en" sz="800">
                <a:solidFill>
                  <a:srgbClr val="098658"/>
                </a:solidFill>
                <a:highlight>
                  <a:srgbClr val="FFFFFF"/>
                </a:highlight>
                <a:latin typeface="Source Code Pro"/>
                <a:ea typeface="Source Code Pro"/>
                <a:cs typeface="Source Code Pro"/>
                <a:sym typeface="Source Code Pro"/>
              </a:rPr>
              <a:t>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wait_for_data(shared_data_t* shared_data)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sem_wait(&amp;shared_data-&gt;sem);</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data = shared_data-&gt;data;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pthread_mutex_unlock(&amp;shared_data-&gt;lock);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free(shared_data);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22" name="Google Shape;422;p6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save_data(</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shared_pg)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shared_data_t* shared_data = (shared_data_t*)shared_pg;</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shared_data-&gt;data = </a:t>
            </a:r>
            <a:r>
              <a:rPr lang="en" sz="800">
                <a:solidFill>
                  <a:srgbClr val="098658"/>
                </a:solidFill>
                <a:highlight>
                  <a:srgbClr val="FFFFFF"/>
                </a:highlight>
                <a:latin typeface="Source Code Pro"/>
                <a:ea typeface="Source Code Pro"/>
                <a:cs typeface="Source Code Pro"/>
                <a:sym typeface="Source Code Pro"/>
              </a:rPr>
              <a:t>162</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sem_post(&amp;shared_data-&gt;sem);</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ref_cnt = --shared_data-&gt;ref_cnt;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pthread_mutex_unlock(&amp;shared_data-&gt;lock);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(ref_cnt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free(shared_data);</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return</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solidFill>
                <a:srgbClr val="0000FF"/>
              </a:solidFill>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main()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void</a:t>
            </a:r>
            <a:r>
              <a:rPr lang="en" sz="800">
                <a:latin typeface="Source Code Pro"/>
                <a:ea typeface="Source Code Pro"/>
                <a:cs typeface="Source Code Pro"/>
                <a:sym typeface="Source Code Pro"/>
              </a:rPr>
              <a:t>* shared_data = malloc(</a:t>
            </a:r>
            <a:r>
              <a:rPr lang="en" sz="800">
                <a:solidFill>
                  <a:srgbClr val="0000FF"/>
                </a:solidFill>
                <a:latin typeface="Source Code Pro"/>
                <a:ea typeface="Source Code Pro"/>
                <a:cs typeface="Source Code Pro"/>
                <a:sym typeface="Source Code Pro"/>
              </a:rPr>
              <a:t>sizeof</a:t>
            </a:r>
            <a:r>
              <a:rPr lang="en" sz="800">
                <a:latin typeface="Source Code Pro"/>
                <a:ea typeface="Source Code Pro"/>
                <a:cs typeface="Source Code Pro"/>
                <a:sym typeface="Source Code Pro"/>
              </a:rPr>
              <a:t>(shared_data_t));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initialize_shared_data(shared_data);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pthread_t</a:t>
            </a:r>
            <a:r>
              <a:rPr lang="en" sz="800">
                <a:latin typeface="Source Code Pro"/>
                <a:ea typeface="Source Code Pro"/>
                <a:cs typeface="Source Code Pro"/>
                <a:sym typeface="Source Code Pro"/>
              </a:rPr>
              <a:t> tid;</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error = pthread_create(&amp;tid, </a:t>
            </a:r>
            <a:r>
              <a:rPr lang="en" sz="800">
                <a:solidFill>
                  <a:srgbClr val="0000FF"/>
                </a:solidFill>
                <a:latin typeface="Source Code Pro"/>
                <a:ea typeface="Source Code Pro"/>
                <a:cs typeface="Source Code Pro"/>
                <a:sym typeface="Source Code Pro"/>
              </a:rPr>
              <a:t>NULL</a:t>
            </a:r>
            <a:r>
              <a:rPr lang="en" sz="800">
                <a:latin typeface="Source Code Pro"/>
                <a:ea typeface="Source Code Pro"/>
                <a:cs typeface="Source Code Pro"/>
                <a:sym typeface="Source Code Pro"/>
              </a:rPr>
              <a:t>, &amp;save_data, 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int</a:t>
            </a:r>
            <a:r>
              <a:rPr lang="en" sz="800">
                <a:latin typeface="Source Code Pro"/>
                <a:ea typeface="Source Code Pro"/>
                <a:cs typeface="Source Code Pro"/>
                <a:sym typeface="Source Code Pro"/>
              </a:rPr>
              <a:t> data = wait_for_data(shared_data);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printf(</a:t>
            </a:r>
            <a:r>
              <a:rPr lang="en" sz="800">
                <a:solidFill>
                  <a:srgbClr val="A31515"/>
                </a:solidFill>
                <a:latin typeface="Source Code Pro"/>
                <a:ea typeface="Source Code Pro"/>
                <a:cs typeface="Source Code Pro"/>
                <a:sym typeface="Source Code Pro"/>
              </a:rPr>
              <a:t>"Parent: Data is %d\n"</a:t>
            </a:r>
            <a:r>
              <a:rPr lang="en" sz="800">
                <a:latin typeface="Source Code Pro"/>
                <a:ea typeface="Source Code Pro"/>
                <a:cs typeface="Source Code Pro"/>
                <a:sym typeface="Source Code Pro"/>
              </a:rPr>
              <a:t>, data);</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  </a:t>
            </a:r>
            <a:r>
              <a:rPr lang="en" sz="800">
                <a:solidFill>
                  <a:srgbClr val="0000FF"/>
                </a:solidFill>
                <a:latin typeface="Source Code Pro"/>
                <a:ea typeface="Source Code Pro"/>
                <a:cs typeface="Source Code Pro"/>
                <a:sym typeface="Source Code Pro"/>
              </a:rPr>
              <a:t>return</a:t>
            </a:r>
            <a:r>
              <a:rPr lang="en" sz="800">
                <a:latin typeface="Source Code Pro"/>
                <a:ea typeface="Source Code Pro"/>
                <a:cs typeface="Source Code Pro"/>
                <a:sym typeface="Source Code Pro"/>
              </a:rPr>
              <a:t> </a:t>
            </a:r>
            <a:r>
              <a:rPr lang="en" sz="800">
                <a:solidFill>
                  <a:srgbClr val="098658"/>
                </a:solidFill>
                <a:latin typeface="Source Code Pro"/>
                <a:ea typeface="Source Code Pro"/>
                <a:cs typeface="Source Code Pro"/>
                <a:sym typeface="Source Code Pro"/>
              </a:rPr>
              <a:t>0</a:t>
            </a: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latin typeface="Source Code Pro"/>
                <a:ea typeface="Source Code Pro"/>
                <a:cs typeface="Source Code Pro"/>
                <a:sym typeface="Source Code Pro"/>
              </a:rPr>
              <a:t>}</a:t>
            </a:r>
            <a:endParaRPr sz="800">
              <a:latin typeface="Source Code Pro"/>
              <a:ea typeface="Source Code Pro"/>
              <a:cs typeface="Source Code Pro"/>
              <a:sym typeface="Source Code Pro"/>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startAt="5"/>
            </a:pPr>
            <a:r>
              <a:rPr lang="en"/>
              <a:t>Why does </a:t>
            </a:r>
            <a:r>
              <a:rPr lang="en">
                <a:latin typeface="Source Code Pro"/>
                <a:ea typeface="Source Code Pro"/>
                <a:cs typeface="Source Code Pro"/>
                <a:sym typeface="Source Code Pro"/>
              </a:rPr>
              <a:t>shared_data-&gt;data</a:t>
            </a:r>
            <a:r>
              <a:rPr lang="en"/>
              <a:t> not need to be surrounded by locks when reading/writing to it in </a:t>
            </a:r>
            <a:r>
              <a:rPr lang="en">
                <a:latin typeface="Source Code Pro"/>
                <a:ea typeface="Source Code Pro"/>
                <a:cs typeface="Source Code Pro"/>
                <a:sym typeface="Source Code Pro"/>
              </a:rPr>
              <a:t>wait_for_data</a:t>
            </a:r>
            <a:r>
              <a:rPr lang="en"/>
              <a:t>/</a:t>
            </a:r>
            <a:r>
              <a:rPr lang="en">
                <a:latin typeface="Source Code Pro"/>
                <a:ea typeface="Source Code Pro"/>
                <a:cs typeface="Source Code Pro"/>
                <a:sym typeface="Source Code Pro"/>
              </a:rPr>
              <a:t>save_data</a:t>
            </a:r>
            <a:r>
              <a:rPr lang="en"/>
              <a:t>?</a:t>
            </a:r>
            <a:endParaRPr/>
          </a:p>
          <a:p>
            <a:pPr indent="0" lvl="0" marL="0" rtl="0" algn="l">
              <a:spcBef>
                <a:spcPts val="0"/>
              </a:spcBef>
              <a:spcAft>
                <a:spcPts val="0"/>
              </a:spcAft>
              <a:buNone/>
            </a:pPr>
            <a:r>
              <a:rPr lang="en"/>
              <a:t>Semaphore guarantees the main thread will never access </a:t>
            </a:r>
            <a:r>
              <a:rPr lang="en">
                <a:latin typeface="Source Code Pro"/>
                <a:ea typeface="Source Code Pro"/>
                <a:cs typeface="Source Code Pro"/>
                <a:sym typeface="Source Code Pro"/>
              </a:rPr>
              <a:t>shared_data-&gt;data</a:t>
            </a:r>
            <a:r>
              <a:rPr lang="en"/>
              <a:t> before the other thread sets it. Similarly, </a:t>
            </a:r>
            <a:r>
              <a:rPr lang="en">
                <a:latin typeface="Source Code Pro"/>
                <a:ea typeface="Source Code Pro"/>
                <a:cs typeface="Source Code Pro"/>
                <a:sym typeface="Source Code Pro"/>
              </a:rPr>
              <a:t>shared_data-&gt;data</a:t>
            </a:r>
            <a:r>
              <a:rPr lang="en"/>
              <a:t> is never modified by the other thread afterwards.</a:t>
            </a:r>
            <a:endParaRPr/>
          </a:p>
        </p:txBody>
      </p:sp>
      <p:sp>
        <p:nvSpPr>
          <p:cNvPr id="423" name="Google Shape;423;p6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Shared Data</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6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Condition Variables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Condition variables </a:t>
            </a:r>
            <a:r>
              <a:rPr lang="en"/>
              <a:t>are synchronization variables that let a thread efficiently wait for a change to a shared state.</a:t>
            </a:r>
            <a:endParaRPr/>
          </a:p>
          <a:p>
            <a:pPr indent="-292100" lvl="0" marL="457200" rtl="0" algn="l">
              <a:spcBef>
                <a:spcPts val="0"/>
              </a:spcBef>
              <a:spcAft>
                <a:spcPts val="0"/>
              </a:spcAft>
              <a:buSzPts val="1000"/>
              <a:buChar char="●"/>
            </a:pPr>
            <a:r>
              <a:rPr lang="en"/>
              <a:t>A condition variable is a queue of threads where waiting threads are allowed to sleep </a:t>
            </a:r>
            <a:r>
              <a:rPr b="1" lang="en"/>
              <a:t>inside</a:t>
            </a:r>
            <a:r>
              <a:rPr lang="en"/>
              <a:t> the critical section (in contrast to other synchronization variables like semaphores).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a:t>
            </a:r>
            <a:r>
              <a:rPr b="1" lang="en"/>
              <a:t>m</a:t>
            </a:r>
            <a:r>
              <a:rPr b="1" lang="en"/>
              <a:t>onitor</a:t>
            </a:r>
            <a:r>
              <a:rPr lang="en"/>
              <a:t> is made up of a lock and zero or more condition variables.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Three condition variable operations:</a:t>
            </a:r>
            <a:endParaRPr/>
          </a:p>
          <a:p>
            <a:pPr indent="-292100" lvl="0" marL="457200" rtl="0" algn="l">
              <a:spcBef>
                <a:spcPts val="0"/>
              </a:spcBef>
              <a:spcAft>
                <a:spcPts val="0"/>
              </a:spcAft>
              <a:buSzPts val="1000"/>
              <a:buChar char="●"/>
            </a:pPr>
            <a:r>
              <a:rPr b="1" lang="en"/>
              <a:t>Wait</a:t>
            </a:r>
            <a:r>
              <a:rPr lang="en"/>
              <a:t>: atomically releases lock and suspends execution of calling thread.</a:t>
            </a:r>
            <a:endParaRPr/>
          </a:p>
          <a:p>
            <a:pPr indent="-292100" lvl="0" marL="457200" rtl="0" algn="l">
              <a:spcBef>
                <a:spcPts val="0"/>
              </a:spcBef>
              <a:spcAft>
                <a:spcPts val="0"/>
              </a:spcAft>
              <a:buSzPts val="1000"/>
              <a:buChar char="●"/>
            </a:pPr>
            <a:r>
              <a:rPr b="1" lang="en"/>
              <a:t>Signal</a:t>
            </a:r>
            <a:r>
              <a:rPr lang="en"/>
              <a:t>: wake up the next waiting thread in the queue.</a:t>
            </a:r>
            <a:endParaRPr/>
          </a:p>
          <a:p>
            <a:pPr indent="-292100" lvl="0" marL="457200" rtl="0" algn="l">
              <a:spcBef>
                <a:spcPts val="0"/>
              </a:spcBef>
              <a:spcAft>
                <a:spcPts val="0"/>
              </a:spcAft>
              <a:buSzPts val="1000"/>
              <a:buChar char="●"/>
            </a:pPr>
            <a:r>
              <a:rPr b="1" lang="en"/>
              <a:t>Broadcast</a:t>
            </a:r>
            <a:r>
              <a:rPr lang="en"/>
              <a:t>: wake up all waiting threads in the queue.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FF0000"/>
                </a:solidFill>
              </a:rPr>
              <a:t>Important: a thread must hold the lock when performing any of the condition variable operations.</a:t>
            </a:r>
            <a:endParaRPr>
              <a:solidFill>
                <a:srgbClr val="FF0000"/>
              </a:solidFill>
            </a:endParaRPr>
          </a:p>
        </p:txBody>
      </p:sp>
      <p:sp>
        <p:nvSpPr>
          <p:cNvPr id="434" name="Google Shape;434;p6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435" name="Google Shape;435;p6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Variables and Monitors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3"/>
          <p:cNvSpPr txBox="1"/>
          <p:nvPr>
            <p:ph idx="2" type="body"/>
          </p:nvPr>
        </p:nvSpPr>
        <p:spPr>
          <a:xfrm>
            <a:off x="182850" y="8088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Lock</a:t>
            </a:r>
            <a:r>
              <a:rPr lang="en">
                <a:highlight>
                  <a:srgbClr val="FFFFFF"/>
                </a:highlight>
                <a:latin typeface="Source Code Pro"/>
                <a:ea typeface="Source Code Pro"/>
                <a:cs typeface="Source Code Pro"/>
                <a:sym typeface="Source Code Pro"/>
              </a:rPr>
              <a:t> bufferLock;</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ConditionVar</a:t>
            </a:r>
            <a:r>
              <a:rPr lang="en">
                <a:highlight>
                  <a:srgbClr val="FFFFFF"/>
                </a:highlight>
                <a:latin typeface="Source Code Pro"/>
                <a:ea typeface="Source Code Pro"/>
                <a:cs typeface="Source Code Pro"/>
                <a:sym typeface="Source Code Pro"/>
              </a:rPr>
              <a:t> bufferCV;</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Producer()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bufferLock.acquire();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put 1 coke in machine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bufferCV.signal(bufferLock);</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bufferLock.release();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Consumer() {</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bufferLock.acquire();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a:t>
            </a:r>
            <a:r>
              <a:rPr lang="en">
                <a:solidFill>
                  <a:srgbClr val="0000FF"/>
                </a:solidFill>
                <a:highlight>
                  <a:srgbClr val="FFFFFF"/>
                </a:highlight>
                <a:latin typeface="Source Code Pro"/>
                <a:ea typeface="Source Code Pro"/>
                <a:cs typeface="Source Code Pro"/>
                <a:sym typeface="Source Code Pro"/>
              </a:rPr>
              <a:t>while</a:t>
            </a:r>
            <a:r>
              <a:rPr lang="en">
                <a:highlight>
                  <a:srgbClr val="FFFFFF"/>
                </a:highlight>
                <a:latin typeface="Source Code Pro"/>
                <a:ea typeface="Source Code Pro"/>
                <a:cs typeface="Source Code Pro"/>
                <a:sym typeface="Source Code Pro"/>
              </a:rPr>
              <a:t> (machine is empty)</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bufferCV.wait(bufferLock);</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take 1 coke out</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bufferLock.release();</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a:t>
            </a:r>
            <a:endParaRPr>
              <a:highlight>
                <a:srgbClr val="FFFFFF"/>
              </a:highlight>
              <a:latin typeface="Source Code Pro"/>
              <a:ea typeface="Source Code Pro"/>
              <a:cs typeface="Source Code Pro"/>
              <a:sym typeface="Source Code Pro"/>
            </a:endParaRPr>
          </a:p>
          <a:p>
            <a:pPr indent="0" lvl="0" marL="0" rtl="0" algn="l">
              <a:spcBef>
                <a:spcPts val="0"/>
              </a:spcBef>
              <a:spcAft>
                <a:spcPts val="1200"/>
              </a:spcAft>
              <a:buNone/>
            </a:pPr>
            <a:r>
              <a:t/>
            </a:r>
            <a:endParaRPr/>
          </a:p>
        </p:txBody>
      </p:sp>
      <p:sp>
        <p:nvSpPr>
          <p:cNvPr id="441" name="Google Shape;441;p6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Infinite synchronized buffer</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ctr">
              <a:spcBef>
                <a:spcPts val="0"/>
              </a:spcBef>
              <a:spcAft>
                <a:spcPts val="0"/>
              </a:spcAft>
              <a:buNone/>
            </a:pPr>
            <a:r>
              <a:rPr lang="en"/>
              <a:t>Hoare</a:t>
            </a:r>
            <a:endParaRPr/>
          </a:p>
          <a:p>
            <a:pPr indent="0" lvl="0" marL="0" rtl="0" algn="l">
              <a:spcBef>
                <a:spcPts val="0"/>
              </a:spcBef>
              <a:spcAft>
                <a:spcPts val="0"/>
              </a:spcAft>
              <a:buNone/>
            </a:pPr>
            <a:r>
              <a:rPr lang="en"/>
              <a:t>Ownership of lock is </a:t>
            </a:r>
            <a:r>
              <a:rPr i="1" lang="en"/>
              <a:t>immediately</a:t>
            </a:r>
            <a:r>
              <a:rPr i="1" lang="en"/>
              <a:t> transferred</a:t>
            </a:r>
            <a:r>
              <a:rPr lang="en"/>
              <a:t> to waiting thread when a thread is signaled.</a:t>
            </a:r>
            <a:endParaRPr/>
          </a:p>
          <a:p>
            <a:pPr indent="0" lvl="0" marL="0" rtl="0" algn="l">
              <a:spcBef>
                <a:spcPts val="0"/>
              </a:spcBef>
              <a:spcAft>
                <a:spcPts val="0"/>
              </a:spcAft>
              <a:buNone/>
            </a:pPr>
            <a:r>
              <a:rPr lang="en"/>
              <a:t>After thread releases lock, ownership of lock transferred back to signaling thread.</a:t>
            </a:r>
            <a:endParaRPr/>
          </a:p>
          <a:p>
            <a:pPr indent="0" lvl="0" marL="0" rtl="0" algn="l">
              <a:spcBef>
                <a:spcPts val="0"/>
              </a:spcBef>
              <a:spcAft>
                <a:spcPts val="0"/>
              </a:spcAft>
              <a:buNone/>
            </a:pPr>
            <a:r>
              <a:rPr lang="en"/>
              <a:t>Signaling can be thought of as atomic.</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if</a:t>
            </a:r>
            <a:r>
              <a:rPr lang="en">
                <a:highlight>
                  <a:srgbClr val="FFFFFF"/>
                </a:highlight>
                <a:latin typeface="Source Code Pro"/>
                <a:ea typeface="Source Code Pro"/>
                <a:cs typeface="Source Code Pro"/>
                <a:sym typeface="Source Code Pro"/>
              </a:rPr>
              <a:t> (machine is empty)</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bufferCV.wait(bufferLock);</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take 1 coke out</a:t>
            </a:r>
            <a:endParaRPr>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p:txBody>
      </p:sp>
      <p:sp>
        <p:nvSpPr>
          <p:cNvPr id="447" name="Google Shape;447;p6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ctr">
              <a:spcBef>
                <a:spcPts val="0"/>
              </a:spcBef>
              <a:spcAft>
                <a:spcPts val="0"/>
              </a:spcAft>
              <a:buNone/>
            </a:pPr>
            <a:r>
              <a:rPr lang="en"/>
              <a:t>Mesa</a:t>
            </a:r>
            <a:endParaRPr/>
          </a:p>
          <a:p>
            <a:pPr indent="0" lvl="0" marL="0" rtl="0" algn="l">
              <a:spcBef>
                <a:spcPts val="0"/>
              </a:spcBef>
              <a:spcAft>
                <a:spcPts val="0"/>
              </a:spcAft>
              <a:buNone/>
            </a:pPr>
            <a:r>
              <a:rPr lang="en"/>
              <a:t>No guarantees about execution order when a thread is signaled.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Source Code Pro"/>
                <a:ea typeface="Source Code Pro"/>
                <a:cs typeface="Source Code Pro"/>
                <a:sym typeface="Source Code Pro"/>
              </a:rPr>
              <a:t>while</a:t>
            </a:r>
            <a:r>
              <a:rPr lang="en">
                <a:highlight>
                  <a:srgbClr val="FFFFFF"/>
                </a:highlight>
                <a:latin typeface="Source Code Pro"/>
                <a:ea typeface="Source Code Pro"/>
                <a:cs typeface="Source Code Pro"/>
                <a:sym typeface="Source Code Pro"/>
              </a:rPr>
              <a:t> (machine is empty)</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  bufferCV.wait(bufferLock);</a:t>
            </a:r>
            <a:endParaRPr>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a:highlight>
                  <a:srgbClr val="FFFFFF"/>
                </a:highlight>
                <a:latin typeface="Source Code Pro"/>
                <a:ea typeface="Source Code Pro"/>
                <a:cs typeface="Source Code Pro"/>
                <a:sym typeface="Source Code Pro"/>
              </a:rPr>
              <a:t>take 1 coke out</a:t>
            </a:r>
            <a:endParaRPr>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0"/>
              </a:spcBef>
              <a:spcAft>
                <a:spcPts val="0"/>
              </a:spcAft>
              <a:buNone/>
            </a:pPr>
            <a:r>
              <a:rPr lang="en"/>
              <a:t>Need while loop because condition can change due to a thread interleaving between signaling and waiting thread.</a:t>
            </a:r>
            <a:endParaRPr/>
          </a:p>
        </p:txBody>
      </p:sp>
      <p:sp>
        <p:nvSpPr>
          <p:cNvPr id="448" name="Google Shape;448;p6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Semantics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pthread_mutex_t</a:t>
            </a:r>
            <a:r>
              <a:rPr lang="en" sz="800">
                <a:highlight>
                  <a:srgbClr val="FFFFFF"/>
                </a:highlight>
                <a:latin typeface="Source Code Pro"/>
                <a:ea typeface="Source Code Pro"/>
                <a:cs typeface="Source Code Pro"/>
                <a:sym typeface="Source Code Pro"/>
              </a:rPr>
              <a:t> 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pthread_cond_t</a:t>
            </a:r>
            <a:r>
              <a:rPr lang="en" sz="800">
                <a:highlight>
                  <a:srgbClr val="FFFFFF"/>
                </a:highlight>
                <a:latin typeface="Source Code Pro"/>
                <a:ea typeface="Source Code Pro"/>
                <a:cs typeface="Source Code Pro"/>
                <a:sym typeface="Source Code Pro"/>
              </a:rPr>
              <a:t> cv;</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"First line (hello=%d)\n"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pthread_cond_signal(&amp;cv);</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(hello &lt;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pthread_cond_wait(&amp;cv, &amp;lock);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"Second line (hello=%d)\n"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54" name="Google Shape;454;p6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Will this program compile/run?</a:t>
            </a:r>
            <a:endParaRPr/>
          </a:p>
        </p:txBody>
      </p:sp>
      <p:sp>
        <p:nvSpPr>
          <p:cNvPr id="455" name="Google Shape;455;p6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Check</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pthread_mutex_t</a:t>
            </a:r>
            <a:r>
              <a:rPr lang="en" sz="800">
                <a:highlight>
                  <a:srgbClr val="FFFFFF"/>
                </a:highlight>
                <a:latin typeface="Source Code Pro"/>
                <a:ea typeface="Source Code Pro"/>
                <a:cs typeface="Source Code Pro"/>
                <a:sym typeface="Source Code Pro"/>
              </a:rPr>
              <a:t> 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pthread_cond_t</a:t>
            </a:r>
            <a:r>
              <a:rPr lang="en" sz="800">
                <a:highlight>
                  <a:srgbClr val="FFFFFF"/>
                </a:highlight>
                <a:latin typeface="Source Code Pro"/>
                <a:ea typeface="Source Code Pro"/>
                <a:cs typeface="Source Code Pro"/>
                <a:sym typeface="Source Code Pro"/>
              </a:rPr>
              <a:t> cv;</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print_hello()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hello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"First line (hello=%d)\n"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pthread_cond_signal(&amp;cv);</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pthread_exit(</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pthread_create(&amp;thread,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*)&amp;print_hello,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while</a:t>
            </a:r>
            <a:r>
              <a:rPr lang="en" sz="800">
                <a:highlight>
                  <a:srgbClr val="FFFFFF"/>
                </a:highlight>
                <a:latin typeface="Source Code Pro"/>
                <a:ea typeface="Source Code Pro"/>
                <a:cs typeface="Source Code Pro"/>
                <a:sym typeface="Source Code Pro"/>
              </a:rPr>
              <a:t> (hello &lt;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pthread_cond_wait(&amp;cv, &amp;lock);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"Second line (hello=%d)\n"</a:t>
            </a:r>
            <a:r>
              <a:rPr lang="en" sz="800">
                <a:highlight>
                  <a:srgbClr val="FFFFFF"/>
                </a:highlight>
                <a:latin typeface="Source Code Pro"/>
                <a:ea typeface="Source Code Pro"/>
                <a:cs typeface="Source Code Pro"/>
                <a:sym typeface="Source Code Pro"/>
              </a:rPr>
              <a:t>, hello);</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solidFill>
                <a:srgbClr val="0000FF"/>
              </a:solidFill>
              <a:highlight>
                <a:srgbClr val="FFFFFF"/>
              </a:highlight>
              <a:latin typeface="Source Code Pro"/>
              <a:ea typeface="Source Code Pro"/>
              <a:cs typeface="Source Code Pro"/>
              <a:sym typeface="Source Code Pro"/>
            </a:endParaRPr>
          </a:p>
        </p:txBody>
      </p:sp>
      <p:sp>
        <p:nvSpPr>
          <p:cNvPr id="461" name="Google Shape;461;p6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Will this program compile/run?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Will not run properly since the thread needs to be holding the lock before performing a condition variable operation like wait or signal.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Lock and condition variable were also never initialized.</a:t>
            </a:r>
            <a:endParaRPr/>
          </a:p>
          <a:p>
            <a:pPr indent="0" lvl="0" marL="0" rtl="0" algn="l">
              <a:spcBef>
                <a:spcPts val="0"/>
              </a:spcBef>
              <a:spcAft>
                <a:spcPts val="0"/>
              </a:spcAft>
              <a:buNone/>
            </a:pPr>
            <a:r>
              <a:t/>
            </a:r>
            <a:endParaRPr/>
          </a:p>
        </p:txBody>
      </p:sp>
      <p:sp>
        <p:nvSpPr>
          <p:cNvPr id="462" name="Google Shape;462;p6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Check</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helper(</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arg)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pthread_create(&amp;thread,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&amp;helper,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pthread_yield();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"Yeet Haw\n"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else</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 Howdy\n"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68" name="Google Shape;468;p6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Fill in the blanks such that the program always prints “Yeet Haw”. Assume the system behaves with Mesa semantics.</a:t>
            </a:r>
            <a:endParaRPr/>
          </a:p>
        </p:txBody>
      </p:sp>
      <p:sp>
        <p:nvSpPr>
          <p:cNvPr id="469" name="Google Shape;469;p6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Check</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solidFill>
                  <a:srgbClr val="0000FF"/>
                </a:solidFill>
                <a:highlight>
                  <a:srgbClr val="FFFFFF"/>
                </a:highlight>
                <a:latin typeface="Source Code Pro"/>
                <a:ea typeface="Source Code Pro"/>
                <a:cs typeface="Source Code Pro"/>
                <a:sym typeface="Source Code Pro"/>
              </a:rPr>
              <a:t>pthread_mutex_t</a:t>
            </a:r>
            <a:r>
              <a:rPr b="1" lang="en" sz="800">
                <a:highlight>
                  <a:srgbClr val="FFFFFF"/>
                </a:highlight>
                <a:latin typeface="Source Code Pro"/>
                <a:ea typeface="Source Code Pro"/>
                <a:cs typeface="Source Code Pro"/>
                <a:sym typeface="Source Code Pro"/>
              </a:rPr>
              <a:t> lock = PTHREAD_MUTEX_INITIALIZER</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solidFill>
                  <a:srgbClr val="0000FF"/>
                </a:solidFill>
                <a:highlight>
                  <a:srgbClr val="FFFFFF"/>
                </a:highlight>
                <a:latin typeface="Source Code Pro"/>
                <a:ea typeface="Source Code Pro"/>
                <a:cs typeface="Source Code Pro"/>
                <a:sym typeface="Source Code Pro"/>
              </a:rPr>
              <a:t>pthread_cond_t</a:t>
            </a:r>
            <a:r>
              <a:rPr b="1" lang="en" sz="800">
                <a:highlight>
                  <a:srgbClr val="FFFFFF"/>
                </a:highlight>
                <a:latin typeface="Source Code Pro"/>
                <a:ea typeface="Source Code Pro"/>
                <a:cs typeface="Source Code Pro"/>
                <a:sym typeface="Source Code Pro"/>
              </a:rPr>
              <a:t> cv = PTHREAD_COND_INITIALIZER</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helper(</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arg)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pthread_create(&amp;thread,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&amp;helper,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pthread_yield();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"Yeet Haw\n"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else</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 Howdy\n"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75" name="Google Shape;475;p6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Fill in the blanks such that the program always prints “Yeet Haw”. Assume the system behaves with Mesa semantics.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Initialize a lock and condition variable.</a:t>
            </a:r>
            <a:endParaRPr/>
          </a:p>
        </p:txBody>
      </p:sp>
      <p:sp>
        <p:nvSpPr>
          <p:cNvPr id="476" name="Google Shape;476;p6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Check</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pthread_mutex_t</a:t>
            </a:r>
            <a:r>
              <a:rPr lang="en" sz="800">
                <a:highlight>
                  <a:srgbClr val="FFFFFF"/>
                </a:highlight>
                <a:latin typeface="Source Code Pro"/>
                <a:ea typeface="Source Code Pro"/>
                <a:cs typeface="Source Code Pro"/>
                <a:sym typeface="Source Code Pro"/>
              </a:rPr>
              <a:t> lock = PTHREAD_MUTEX_INITIALIZER;</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pthread_cond_t</a:t>
            </a:r>
            <a:r>
              <a:rPr lang="en" sz="800">
                <a:highlight>
                  <a:srgbClr val="FFFFFF"/>
                </a:highlight>
                <a:latin typeface="Source Code Pro"/>
                <a:ea typeface="Source Code Pro"/>
                <a:cs typeface="Source Code Pro"/>
                <a:sym typeface="Source Code Pro"/>
              </a:rPr>
              <a:t> cv = PTHREAD_COND_INITIALIZER;</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helper(</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arg)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pthread_mutex_lock(&amp;lock)</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pthread_cond_signal(&amp;cv)</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a:t>
            </a:r>
            <a:r>
              <a:rPr b="1" lang="en" sz="800">
                <a:highlight>
                  <a:srgbClr val="FFFFFF"/>
                </a:highlight>
                <a:latin typeface="Source Code Pro"/>
                <a:ea typeface="Source Code Pro"/>
                <a:cs typeface="Source Code Pro"/>
                <a:sym typeface="Source Code Pro"/>
              </a:rPr>
              <a:t>pthread_mutex_unlock(&amp;lock)</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pthread_create(&amp;thread,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&amp;helper,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pthread_yield();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"Yeet Haw\n"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else</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 Howdy\n"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82" name="Google Shape;482;p6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Fill in the blanks such that the program always prints “Yeet Haw”. Assume the system behaves with Mesa semantics.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helper thread </a:t>
            </a:r>
            <a:r>
              <a:rPr lang="en"/>
              <a:t>should</a:t>
            </a:r>
            <a:r>
              <a:rPr lang="en"/>
              <a:t> signal once it has incremented ben. Make sure to acquire the lock before signaling.</a:t>
            </a:r>
            <a:endParaRPr/>
          </a:p>
        </p:txBody>
      </p:sp>
      <p:sp>
        <p:nvSpPr>
          <p:cNvPr id="483" name="Google Shape;483;p6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Check</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7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int</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pthread_mutex_t</a:t>
            </a:r>
            <a:r>
              <a:rPr lang="en" sz="800">
                <a:highlight>
                  <a:srgbClr val="FFFFFF"/>
                </a:highlight>
                <a:latin typeface="Source Code Pro"/>
                <a:ea typeface="Source Code Pro"/>
                <a:cs typeface="Source Code Pro"/>
                <a:sym typeface="Source Code Pro"/>
              </a:rPr>
              <a:t> lock = PTHREAD_MUTEX_INITIALIZER;</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pthread_cond_t</a:t>
            </a:r>
            <a:r>
              <a:rPr lang="en" sz="800">
                <a:highlight>
                  <a:srgbClr val="FFFFFF"/>
                </a:highlight>
                <a:latin typeface="Source Code Pro"/>
                <a:ea typeface="Source Code Pro"/>
                <a:cs typeface="Source Code Pro"/>
                <a:sym typeface="Source Code Pro"/>
              </a:rPr>
              <a:t> cv = PTHREAD_COND_INITIALIZER;</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helper(</a:t>
            </a: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arg)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pthread_mutex_lock(&amp;lock);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pthread_cond_signal(&amp;cv);</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pthread_mutex_unlock(&amp;lock);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pthread_exit(</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void</a:t>
            </a:r>
            <a:r>
              <a:rPr lang="en" sz="800">
                <a:highlight>
                  <a:srgbClr val="FFFFFF"/>
                </a:highlight>
                <a:latin typeface="Source Code Pro"/>
                <a:ea typeface="Source Code Pro"/>
                <a:cs typeface="Source Code Pro"/>
                <a:sym typeface="Source Code Pro"/>
              </a:rPr>
              <a:t> main()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pthread_t</a:t>
            </a:r>
            <a:r>
              <a:rPr lang="en" sz="800">
                <a:highlight>
                  <a:srgbClr val="FFFFFF"/>
                </a:highlight>
                <a:latin typeface="Source Code Pro"/>
                <a:ea typeface="Source Code Pro"/>
                <a:cs typeface="Source Code Pro"/>
                <a:sym typeface="Source Code Pro"/>
              </a:rPr>
              <a:t> thread;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pthread_create(&amp;thread,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 &amp;helper, </a:t>
            </a:r>
            <a:r>
              <a:rPr lang="en" sz="800">
                <a:solidFill>
                  <a:srgbClr val="0000FF"/>
                </a:solidFill>
                <a:highlight>
                  <a:srgbClr val="FFFFFF"/>
                </a:highlight>
                <a:latin typeface="Source Code Pro"/>
                <a:ea typeface="Source Code Pro"/>
                <a:cs typeface="Source Code Pro"/>
                <a:sym typeface="Source Code Pro"/>
              </a:rPr>
              <a:t>NULL</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pthread_yield();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pthread_mutex_lock(&amp;lock);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solidFill>
                  <a:srgbClr val="0000FF"/>
                </a:solidFill>
                <a:highlight>
                  <a:srgbClr val="FFFFFF"/>
                </a:highlight>
                <a:latin typeface="Source Code Pro"/>
                <a:ea typeface="Source Code Pro"/>
                <a:cs typeface="Source Code Pro"/>
                <a:sym typeface="Source Code Pro"/>
              </a:rPr>
              <a:t>  while</a:t>
            </a:r>
            <a:r>
              <a:rPr b="1" lang="en" sz="800">
                <a:highlight>
                  <a:srgbClr val="FFFFFF"/>
                </a:highlight>
                <a:latin typeface="Source Code Pro"/>
                <a:ea typeface="Source Code Pro"/>
                <a:cs typeface="Source Code Pro"/>
                <a:sym typeface="Source Code Pro"/>
              </a:rPr>
              <a:t> (ben != </a:t>
            </a:r>
            <a:r>
              <a:rPr b="1" lang="en" sz="800">
                <a:solidFill>
                  <a:srgbClr val="098658"/>
                </a:solidFill>
                <a:highlight>
                  <a:srgbClr val="FFFFFF"/>
                </a:highlight>
                <a:latin typeface="Source Code Pro"/>
                <a:ea typeface="Source Code Pro"/>
                <a:cs typeface="Source Code Pro"/>
                <a:sym typeface="Source Code Pro"/>
              </a:rPr>
              <a:t>1</a:t>
            </a:r>
            <a:r>
              <a:rPr b="1" lang="en" sz="800">
                <a:highlight>
                  <a:srgbClr val="FFFFFF"/>
                </a:highlight>
                <a:latin typeface="Source Code Pro"/>
                <a:ea typeface="Source Code Pro"/>
                <a:cs typeface="Source Code Pro"/>
                <a:sym typeface="Source Code Pro"/>
              </a:rPr>
              <a:t>)</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pthread_cond_wait(&amp;cv, &amp;lock);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if</a:t>
            </a:r>
            <a:r>
              <a:rPr lang="en" sz="800">
                <a:highlight>
                  <a:srgbClr val="FFFFFF"/>
                </a:highlight>
                <a:latin typeface="Source Code Pro"/>
                <a:ea typeface="Source Code Pro"/>
                <a:cs typeface="Source Code Pro"/>
                <a:sym typeface="Source Code Pro"/>
              </a:rPr>
              <a:t> (ben == </a:t>
            </a:r>
            <a:r>
              <a:rPr lang="en" sz="800">
                <a:solidFill>
                  <a:srgbClr val="098658"/>
                </a:solidFill>
                <a:highlight>
                  <a:srgbClr val="FFFFFF"/>
                </a:highlight>
                <a:latin typeface="Source Code Pro"/>
                <a:ea typeface="Source Code Pro"/>
                <a:cs typeface="Source Code Pro"/>
                <a:sym typeface="Source Code Pro"/>
              </a:rPr>
              <a:t>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"Yeet Haw\n"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else</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printf(</a:t>
            </a:r>
            <a:r>
              <a:rPr lang="en" sz="800">
                <a:solidFill>
                  <a:srgbClr val="A31515"/>
                </a:solidFill>
                <a:highlight>
                  <a:srgbClr val="FFFFFF"/>
                </a:highlight>
                <a:latin typeface="Source Code Pro"/>
                <a:ea typeface="Source Code Pro"/>
                <a:cs typeface="Source Code Pro"/>
                <a:sym typeface="Source Code Pro"/>
              </a:rPr>
              <a:t>"Yee Howdy\n"</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b="1" lang="en" sz="800">
                <a:highlight>
                  <a:srgbClr val="FFFFFF"/>
                </a:highlight>
                <a:latin typeface="Source Code Pro"/>
                <a:ea typeface="Source Code Pro"/>
                <a:cs typeface="Source Code Pro"/>
                <a:sym typeface="Source Code Pro"/>
              </a:rPr>
              <a:t>  pthread_mutex_unlock(&amp;lock);</a:t>
            </a:r>
            <a:endParaRPr b="1"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89" name="Google Shape;489;p7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Fill in the blanks such that the program always prints “Yeet Haw”. Assume the system behaves with Mesa semantics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main thread </a:t>
            </a:r>
            <a:r>
              <a:rPr lang="en"/>
              <a:t>should</a:t>
            </a:r>
            <a:r>
              <a:rPr lang="en"/>
              <a:t> use pthread_cond_wait to sleep until signaled by the helper thread. Again, make sure to acquire the lock before performing any condition </a:t>
            </a:r>
            <a:r>
              <a:rPr lang="en"/>
              <a:t>variable operations (in this case, pthread_cond_wait).</a:t>
            </a:r>
            <a:r>
              <a:rPr lang="en"/>
              <a:t> </a:t>
            </a:r>
            <a:endParaRPr/>
          </a:p>
        </p:txBody>
      </p:sp>
      <p:sp>
        <p:nvSpPr>
          <p:cNvPr id="490" name="Google Shape;490;p7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Condition Check</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S 162 Discussion">
  <a:themeElements>
    <a:clrScheme name="Simple Light">
      <a:dk1>
        <a:srgbClr val="000000"/>
      </a:dk1>
      <a:lt1>
        <a:srgbClr val="FFFFFF"/>
      </a:lt1>
      <a:dk2>
        <a:srgbClr val="595959"/>
      </a:dk2>
      <a:lt2>
        <a:srgbClr val="EEEEEE"/>
      </a:lt2>
      <a:accent1>
        <a:srgbClr val="FDEEE2"/>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