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95"/>
  </p:notesMasterIdLst>
  <p:handoutMasterIdLst>
    <p:handoutMasterId r:id="rId96"/>
  </p:handoutMasterIdLst>
  <p:sldIdLst>
    <p:sldId id="256" r:id="rId2"/>
    <p:sldId id="1465" r:id="rId3"/>
    <p:sldId id="1466" r:id="rId4"/>
    <p:sldId id="1456" r:id="rId5"/>
    <p:sldId id="1464" r:id="rId6"/>
    <p:sldId id="1458" r:id="rId7"/>
    <p:sldId id="1459" r:id="rId8"/>
    <p:sldId id="1460" r:id="rId9"/>
    <p:sldId id="1461" r:id="rId10"/>
    <p:sldId id="1462" r:id="rId11"/>
    <p:sldId id="1463" r:id="rId12"/>
    <p:sldId id="1455" r:id="rId13"/>
    <p:sldId id="1435" r:id="rId14"/>
    <p:sldId id="1436" r:id="rId15"/>
    <p:sldId id="1437" r:id="rId16"/>
    <p:sldId id="1438" r:id="rId17"/>
    <p:sldId id="1440" r:id="rId18"/>
    <p:sldId id="1441" r:id="rId19"/>
    <p:sldId id="1442" r:id="rId20"/>
    <p:sldId id="1443" r:id="rId21"/>
    <p:sldId id="1444" r:id="rId22"/>
    <p:sldId id="1445" r:id="rId23"/>
    <p:sldId id="1446" r:id="rId24"/>
    <p:sldId id="1447" r:id="rId25"/>
    <p:sldId id="1448" r:id="rId26"/>
    <p:sldId id="1449" r:id="rId27"/>
    <p:sldId id="1450" r:id="rId28"/>
    <p:sldId id="1451" r:id="rId29"/>
    <p:sldId id="1452" r:id="rId30"/>
    <p:sldId id="1453" r:id="rId31"/>
    <p:sldId id="1454" r:id="rId32"/>
    <p:sldId id="1467" r:id="rId33"/>
    <p:sldId id="1304" r:id="rId34"/>
    <p:sldId id="1431" r:id="rId35"/>
    <p:sldId id="1305" r:id="rId36"/>
    <p:sldId id="1306" r:id="rId37"/>
    <p:sldId id="1307" r:id="rId38"/>
    <p:sldId id="1308" r:id="rId39"/>
    <p:sldId id="1309" r:id="rId40"/>
    <p:sldId id="1310" r:id="rId41"/>
    <p:sldId id="1311" r:id="rId42"/>
    <p:sldId id="1312" r:id="rId43"/>
    <p:sldId id="1313" r:id="rId44"/>
    <p:sldId id="1314" r:id="rId45"/>
    <p:sldId id="1315" r:id="rId46"/>
    <p:sldId id="1316" r:id="rId47"/>
    <p:sldId id="1317" r:id="rId48"/>
    <p:sldId id="1318" r:id="rId49"/>
    <p:sldId id="1319" r:id="rId50"/>
    <p:sldId id="1320" r:id="rId51"/>
    <p:sldId id="1321" r:id="rId52"/>
    <p:sldId id="1322" r:id="rId53"/>
    <p:sldId id="1323" r:id="rId54"/>
    <p:sldId id="1324" r:id="rId55"/>
    <p:sldId id="1325" r:id="rId56"/>
    <p:sldId id="1326" r:id="rId57"/>
    <p:sldId id="1327" r:id="rId58"/>
    <p:sldId id="1328" r:id="rId59"/>
    <p:sldId id="1329" r:id="rId60"/>
    <p:sldId id="1330" r:id="rId61"/>
    <p:sldId id="1331" r:id="rId62"/>
    <p:sldId id="1332" r:id="rId63"/>
    <p:sldId id="1333" r:id="rId64"/>
    <p:sldId id="1334" r:id="rId65"/>
    <p:sldId id="1335" r:id="rId66"/>
    <p:sldId id="1336" r:id="rId67"/>
    <p:sldId id="1337" r:id="rId68"/>
    <p:sldId id="1338" r:id="rId69"/>
    <p:sldId id="1339" r:id="rId70"/>
    <p:sldId id="1340" r:id="rId71"/>
    <p:sldId id="1341" r:id="rId72"/>
    <p:sldId id="1342" r:id="rId73"/>
    <p:sldId id="1343" r:id="rId74"/>
    <p:sldId id="1344" r:id="rId75"/>
    <p:sldId id="1345" r:id="rId76"/>
    <p:sldId id="1346" r:id="rId77"/>
    <p:sldId id="1347" r:id="rId78"/>
    <p:sldId id="1348" r:id="rId79"/>
    <p:sldId id="1349" r:id="rId80"/>
    <p:sldId id="1350" r:id="rId81"/>
    <p:sldId id="1351" r:id="rId82"/>
    <p:sldId id="1352" r:id="rId83"/>
    <p:sldId id="1353" r:id="rId84"/>
    <p:sldId id="1354" r:id="rId85"/>
    <p:sldId id="1265" r:id="rId86"/>
    <p:sldId id="1357" r:id="rId87"/>
    <p:sldId id="1266" r:id="rId88"/>
    <p:sldId id="1267" r:id="rId89"/>
    <p:sldId id="1358" r:id="rId90"/>
    <p:sldId id="1359" r:id="rId91"/>
    <p:sldId id="1360" r:id="rId92"/>
    <p:sldId id="1361" r:id="rId93"/>
    <p:sldId id="1356" r:id="rId94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BCFFBC"/>
    <a:srgbClr val="2A40E2"/>
    <a:srgbClr val="F430AB"/>
    <a:srgbClr val="A18623"/>
    <a:srgbClr val="9E7800"/>
    <a:srgbClr val="C49500"/>
    <a:srgbClr val="E6E703"/>
    <a:srgbClr val="72AAAE"/>
    <a:srgbClr val="233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/>
    <p:restoredTop sz="95005" autoAdjust="0"/>
  </p:normalViewPr>
  <p:slideViewPr>
    <p:cSldViewPr>
      <p:cViewPr varScale="1">
        <p:scale>
          <a:sx n="104" d="100"/>
          <a:sy n="104" d="100"/>
        </p:scale>
        <p:origin x="108" y="4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-89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77530" y="6956426"/>
            <a:ext cx="847738" cy="28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48" tIns="46964" rIns="92248" bIns="46964">
            <a:spAutoFit/>
          </a:bodyPr>
          <a:lstStyle/>
          <a:p>
            <a:pPr algn="ctr" defTabSz="916909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6909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62628" y="6956426"/>
            <a:ext cx="877538" cy="28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48" tIns="46964" rIns="92248" bIns="46964">
            <a:spAutoFit/>
          </a:bodyPr>
          <a:lstStyle/>
          <a:p>
            <a:pPr algn="ctr" defTabSz="916909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6909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7" y="3475044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01" tIns="46964" rIns="95601" bIns="469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omic Sans MS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197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53320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50870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56427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337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1374" tIns="45687" rIns="91374" bIns="45687"/>
          <a:lstStyle/>
          <a:p>
            <a:fld id="{BB7440CD-BA39-A148-AE3A-F33EF3E7FD3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95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1374" tIns="45687" rIns="91374" bIns="45687"/>
          <a:lstStyle/>
          <a:p>
            <a:fld id="{BB7440CD-BA39-A148-AE3A-F33EF3E7FD3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973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1374" tIns="45687" rIns="91374" bIns="45687"/>
          <a:lstStyle/>
          <a:p>
            <a:fld id="{BB7440CD-BA39-A148-AE3A-F33EF3E7FD3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687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71325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22627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005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307079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0650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939870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955790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26184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636741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57587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ko-KR" altLang="en-US"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8723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ko-KR" altLang="en-US"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4262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ko-KR" altLang="en-US"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2048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1387" tIns="45694" rIns="91387" bIns="45694"/>
          <a:lstStyle/>
          <a:p>
            <a:fld id="{BB7440CD-BA39-A148-AE3A-F33EF3E7FD3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982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ko-KR" altLang="en-US"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5101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89671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ko-KR" altLang="en-US"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9873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ko-KR" altLang="en-US"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5010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ko-KR" altLang="en-US"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3247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62757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53128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70797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422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883794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6241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42155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331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1227755" y="6551613"/>
            <a:ext cx="888045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9.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979733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2/13/2024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412698" y="6550025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err="1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UCB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Spring</a:t>
            </a:r>
            <a:r>
              <a:rPr lang="en-US" sz="1400" b="0" baseline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ept-info.labri.fr/~denis/Enseignement/2008-IR/Articles/01-futex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</a:t>
            </a:r>
            <a:r>
              <a:rPr lang="en-US" sz="3000" dirty="0" smtClean="0"/>
              <a:t>9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 smtClean="0"/>
              <a:t>Synchronization 3: </a:t>
            </a:r>
            <a:br>
              <a:rPr lang="en-US" sz="3000" dirty="0" smtClean="0"/>
            </a:br>
            <a:r>
              <a:rPr lang="en-US" sz="3000" dirty="0" smtClean="0"/>
              <a:t>Semaphores, Monitors and Readers/Writers</a:t>
            </a:r>
            <a:br>
              <a:rPr lang="en-US" sz="30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February 13</a:t>
            </a:r>
            <a:r>
              <a:rPr lang="en-US" altLang="en-US" baseline="30000" dirty="0" smtClean="0">
                <a:ea typeface="Gill Sans" charset="0"/>
              </a:rPr>
              <a:t>th</a:t>
            </a:r>
            <a:r>
              <a:rPr lang="en-US" altLang="en-US" dirty="0" smtClean="0">
                <a:ea typeface="Gill Sans" charset="0"/>
              </a:rPr>
              <a:t>, 2024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Prof. </a:t>
            </a:r>
            <a:r>
              <a:rPr lang="en-US" altLang="en-US" dirty="0" smtClean="0">
                <a:ea typeface="Gill Sans" charset="0"/>
              </a:rPr>
              <a:t>John </a:t>
            </a:r>
            <a:r>
              <a:rPr lang="en-US" altLang="en-US" dirty="0" err="1" smtClean="0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Recall: Atomic Instruction Operations</a:t>
            </a: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</p:txBody>
      </p:sp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2316" y="716485"/>
            <a:ext cx="9743883" cy="5791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  <a:tabLst>
                <a:tab pos="801688" algn="l"/>
                <a:tab pos="1252538" algn="l"/>
              </a:tabLst>
            </a:pPr>
            <a:r>
              <a:rPr lang="en-US" altLang="ko-KR" sz="1500" b="1" dirty="0" err="1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test&amp;set</a:t>
            </a: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 (&amp;address) {           /* most architectures */</a:t>
            </a:r>
            <a:b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    result = M[address];        </a:t>
            </a:r>
            <a:r>
              <a:rPr lang="en-US" altLang="ko-KR" sz="15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// return result from “address” and</a:t>
            </a: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/>
            </a:r>
            <a:b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    M[address] = 1;             </a:t>
            </a:r>
            <a:r>
              <a:rPr lang="en-US" altLang="ko-KR" sz="15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// set value at “address” to 1 </a:t>
            </a:r>
            <a:r>
              <a:rPr lang="en-US" altLang="ko-KR" sz="1500" b="1" dirty="0">
                <a:solidFill>
                  <a:srgbClr val="0082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/>
            </a:r>
            <a:br>
              <a:rPr lang="en-US" altLang="ko-KR" sz="1500" b="1" dirty="0">
                <a:solidFill>
                  <a:srgbClr val="0082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</a:br>
            <a:r>
              <a:rPr lang="en-US" altLang="ko-KR" sz="1500" b="1" dirty="0">
                <a:solidFill>
                  <a:srgbClr val="0082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    </a:t>
            </a: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return result;</a:t>
            </a:r>
            <a:b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100000"/>
              </a:lnSpc>
              <a:spcBef>
                <a:spcPct val="20000"/>
              </a:spcBef>
              <a:tabLst>
                <a:tab pos="801688" algn="l"/>
                <a:tab pos="1252538" algn="l"/>
              </a:tabLst>
            </a:pP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swap (&amp;address, register) {     /* x86 */</a:t>
            </a:r>
            <a:b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    temp = M[address];          </a:t>
            </a:r>
            <a:r>
              <a:rPr lang="en-US" altLang="ko-KR" sz="15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// swap register’s value to</a:t>
            </a: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/>
            </a:r>
            <a:b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    M[address] = register;      </a:t>
            </a:r>
            <a:r>
              <a:rPr lang="en-US" altLang="ko-KR" sz="15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// value at “address” </a:t>
            </a:r>
            <a:r>
              <a:rPr lang="en-US" altLang="ko-KR" sz="1500" b="1" dirty="0">
                <a:solidFill>
                  <a:srgbClr val="0082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/>
            </a:r>
            <a:br>
              <a:rPr lang="en-US" altLang="ko-KR" sz="1500" b="1" dirty="0">
                <a:solidFill>
                  <a:srgbClr val="0082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    register = temp</a:t>
            </a:r>
            <a:r>
              <a:rPr lang="en-US" altLang="ko-KR" sz="1500" b="1" dirty="0" smtClean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;		</a:t>
            </a:r>
            <a:r>
              <a:rPr lang="en-US" altLang="ko-KR" sz="1500" b="1" dirty="0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// </a:t>
            </a:r>
            <a:r>
              <a:rPr lang="en-US" altLang="ko-KR" sz="15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value </a:t>
            </a:r>
            <a:r>
              <a:rPr lang="en-US" altLang="ko-KR" sz="1500" b="1" dirty="0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from </a:t>
            </a:r>
            <a:r>
              <a:rPr lang="en-US" altLang="ko-KR" sz="15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“address” </a:t>
            </a:r>
            <a:r>
              <a:rPr lang="en-US" altLang="ko-KR" sz="1500" b="1" dirty="0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put back to register</a:t>
            </a:r>
            <a:r>
              <a:rPr lang="en-US" altLang="ko-KR" sz="1500" b="1" dirty="0" smtClean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/>
            </a:r>
            <a:br>
              <a:rPr lang="en-US" altLang="ko-KR" sz="1500" b="1" dirty="0" smtClean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</a:br>
            <a:r>
              <a:rPr lang="en-US" altLang="ko-KR" sz="1500" b="1" dirty="0" smtClean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    return temp;		</a:t>
            </a:r>
            <a:r>
              <a:rPr lang="en-US" altLang="ko-KR" sz="15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// value from “address” </a:t>
            </a:r>
            <a:r>
              <a:rPr lang="en-US" altLang="ko-KR" sz="1500" b="1" dirty="0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considered return from swap </a:t>
            </a: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/>
            </a:r>
            <a:b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100000"/>
              </a:lnSpc>
              <a:spcBef>
                <a:spcPct val="20000"/>
              </a:spcBef>
              <a:tabLst>
                <a:tab pos="801688" algn="l"/>
                <a:tab pos="1252538" algn="l"/>
              </a:tabLst>
            </a:pPr>
            <a:r>
              <a:rPr lang="en-US" altLang="ko-KR" sz="1500" b="1" dirty="0" err="1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compare&amp;swap</a:t>
            </a: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 (&amp;address, reg1, reg2) { /* </a:t>
            </a:r>
            <a:r>
              <a:rPr lang="en-US" altLang="ko-KR" sz="1500" b="1" dirty="0" smtClean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x86 (returns old value), 68000 </a:t>
            </a: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*/</a:t>
            </a:r>
            <a:b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    if (reg1 == M[address]) {   </a:t>
            </a:r>
            <a:r>
              <a:rPr lang="en-US" altLang="ko-KR" sz="15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// If memory still == reg1,</a:t>
            </a: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/>
            </a:r>
            <a:b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        M[address] = reg2;      </a:t>
            </a:r>
            <a:r>
              <a:rPr lang="en-US" altLang="ko-KR" sz="15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// then  put reg2 =&gt; memory</a:t>
            </a:r>
            <a:br>
              <a:rPr lang="en-US" altLang="ko-KR" sz="15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        return success;</a:t>
            </a:r>
            <a:b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    } else {                    </a:t>
            </a:r>
            <a:r>
              <a:rPr lang="en-US" altLang="ko-KR" sz="15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// Otherwise do not change memory</a:t>
            </a: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/>
            </a:r>
            <a:b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        return failure;</a:t>
            </a:r>
            <a:b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    }</a:t>
            </a:r>
            <a:b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100000"/>
              </a:lnSpc>
              <a:spcBef>
                <a:spcPct val="20000"/>
              </a:spcBef>
              <a:tabLst>
                <a:tab pos="801688" algn="l"/>
                <a:tab pos="1252538" algn="l"/>
              </a:tabLst>
            </a:pPr>
            <a:r>
              <a:rPr lang="en-US" altLang="ko-KR" sz="1500" b="1" dirty="0" err="1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load-linked&amp;store-conditional</a:t>
            </a:r>
            <a:r>
              <a:rPr lang="en-US" altLang="ko-KR" sz="1500" b="1" dirty="0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(&amp;address) { /* R4000, alpha */</a:t>
            </a:r>
            <a:br>
              <a:rPr lang="en-US" altLang="ko-KR" sz="1500" b="1" dirty="0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    loop:</a:t>
            </a:r>
            <a:br>
              <a:rPr lang="en-US" altLang="ko-KR" sz="1500" b="1" dirty="0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		</a:t>
            </a:r>
            <a:r>
              <a:rPr lang="en-US" altLang="ko-KR" sz="1500" b="1" dirty="0" err="1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ll</a:t>
            </a:r>
            <a:r>
              <a:rPr lang="en-US" altLang="ko-KR" sz="1500" b="1" dirty="0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 r1, M[address];</a:t>
            </a:r>
            <a:br>
              <a:rPr lang="en-US" altLang="ko-KR" sz="1500" b="1" dirty="0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		</a:t>
            </a:r>
            <a:r>
              <a:rPr lang="en-US" altLang="ko-KR" sz="1500" b="1" dirty="0" err="1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movi</a:t>
            </a:r>
            <a:r>
              <a:rPr lang="en-US" altLang="ko-KR" sz="1500" b="1" dirty="0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 r2, 1;	          </a:t>
            </a:r>
            <a:r>
              <a:rPr lang="en-US" altLang="ko-KR" sz="1500" b="1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// Can do arbitrary computation</a:t>
            </a:r>
            <a:br>
              <a:rPr lang="en-US" altLang="ko-KR" sz="1500" b="1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		</a:t>
            </a:r>
            <a:r>
              <a:rPr lang="en-US" altLang="ko-KR" sz="1500" b="1" dirty="0" err="1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sc</a:t>
            </a:r>
            <a:r>
              <a:rPr lang="en-US" altLang="ko-KR" sz="1500" b="1" dirty="0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 r2, M[address];</a:t>
            </a:r>
            <a:br>
              <a:rPr lang="en-US" altLang="ko-KR" sz="1500" b="1" dirty="0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		</a:t>
            </a:r>
            <a:r>
              <a:rPr lang="en-US" altLang="ko-KR" sz="1500" b="1" dirty="0" err="1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beqz</a:t>
            </a:r>
            <a:r>
              <a:rPr lang="en-US" altLang="ko-KR" sz="1500" b="1" dirty="0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 r2, loop;</a:t>
            </a:r>
            <a:br>
              <a:rPr lang="en-US" altLang="ko-KR" sz="1500" b="1" dirty="0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</a:br>
            <a:r>
              <a:rPr lang="en-US" altLang="ko-KR" sz="1500" b="1" dirty="0">
                <a:latin typeface="Consolas" panose="020B06090202040302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623646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Recall: Implementing Locks with </a:t>
            </a:r>
            <a:r>
              <a:rPr lang="en-US" altLang="ko-KR" dirty="0" err="1" smtClean="0">
                <a:ea typeface="굴림" panose="020B0600000101010101" pitchFamily="34" charset="-127"/>
              </a:rPr>
              <a:t>test&amp;set</a:t>
            </a:r>
            <a:endParaRPr lang="en-US" altLang="ko-KR" dirty="0" smtClean="0">
              <a:ea typeface="굴림" panose="020B0600000101010101" pitchFamily="34" charset="-127"/>
            </a:endParaRPr>
          </a:p>
        </p:txBody>
      </p:sp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11201400" cy="6096000"/>
          </a:xfrm>
        </p:spPr>
        <p:txBody>
          <a:bodyPr>
            <a:normAutofit/>
          </a:bodyPr>
          <a:lstStyle/>
          <a:p>
            <a:pPr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200" dirty="0">
                <a:ea typeface="굴림" panose="020B0600000101010101" pitchFamily="34" charset="-127"/>
              </a:rPr>
              <a:t>S</a:t>
            </a:r>
            <a:r>
              <a:rPr lang="en-US" altLang="ko-KR" sz="2200" dirty="0" smtClean="0">
                <a:ea typeface="굴림" panose="020B0600000101010101" pitchFamily="34" charset="-127"/>
              </a:rPr>
              <a:t>imple lock that doesn’t require entry into the kernel:</a:t>
            </a:r>
          </a:p>
          <a:p>
            <a:pPr>
              <a:buNone/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// </a:t>
            </a: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(Free) Can access this memory location from user space!</a:t>
            </a:r>
            <a:b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>
                <a:solidFill>
                  <a:srgbClr val="233AE1"/>
                </a:solidFill>
                <a:latin typeface="Consolas" charset="0"/>
                <a:ea typeface="굴림" panose="020B0600000101010101" pitchFamily="34" charset="-127"/>
              </a:rPr>
              <a:t>	</a:t>
            </a:r>
            <a:r>
              <a:rPr lang="en-US" altLang="ko-KR" sz="1800" dirty="0" err="1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ko-KR" sz="180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ko-KR" sz="1800" dirty="0" err="1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mylock</a:t>
            </a:r>
            <a:r>
              <a:rPr lang="en-US" altLang="ko-KR" sz="180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ko-KR" sz="180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= 0; </a:t>
            </a:r>
            <a:r>
              <a:rPr lang="en-US" altLang="en-US" sz="180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// Interface: acquire</a:t>
            </a:r>
            <a:r>
              <a:rPr lang="en-US" altLang="en-US" sz="180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(&amp;</a:t>
            </a:r>
            <a:r>
              <a:rPr lang="en-US" altLang="en-US" sz="1800" dirty="0" err="1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mylock</a:t>
            </a:r>
            <a:r>
              <a:rPr lang="en-US" altLang="en-US" sz="180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  <a:br>
              <a:rPr lang="en-US" altLang="en-US" sz="180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sz="180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	                //            release</a:t>
            </a:r>
            <a:r>
              <a:rPr lang="en-US" altLang="en-US" sz="180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(&amp;</a:t>
            </a:r>
            <a:r>
              <a:rPr lang="en-US" altLang="en-US" sz="1800" dirty="0" err="1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mylock</a:t>
            </a:r>
            <a:r>
              <a:rPr lang="en-US" altLang="en-US" sz="180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buNone/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acquire(</a:t>
            </a:r>
            <a:r>
              <a:rPr lang="en-US" altLang="ko-KR" sz="1800" dirty="0" err="1" smtClean="0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altLang="ko-KR" sz="1800" dirty="0" err="1" smtClean="0"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) </a:t>
            </a: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{</a:t>
            </a:r>
            <a:b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	while (</a:t>
            </a:r>
            <a:r>
              <a:rPr lang="en-US" altLang="ko-KR" sz="18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test&amp;set</a:t>
            </a:r>
            <a:r>
              <a:rPr lang="en-US" altLang="ko-KR" sz="18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ko-KR" sz="18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ko-KR" sz="18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); </a:t>
            </a:r>
            <a:r>
              <a:rPr lang="en-US" altLang="ko-KR" sz="18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// </a:t>
            </a:r>
            <a:r>
              <a:rPr lang="en-US" altLang="ko-KR" sz="18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Atomic operation!</a:t>
            </a:r>
            <a:r>
              <a:rPr lang="en-US" altLang="ko-KR" sz="18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en-US" altLang="ko-KR" sz="18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}</a:t>
            </a:r>
          </a:p>
          <a:p>
            <a:pPr>
              <a:buNone/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release(</a:t>
            </a:r>
            <a:r>
              <a:rPr lang="en-US" altLang="ko-KR" sz="1800" dirty="0" err="1" smtClean="0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altLang="ko-KR" sz="1800" dirty="0" err="1" smtClean="0"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) </a:t>
            </a: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{</a:t>
            </a:r>
            <a:b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ko-KR" sz="18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*</a:t>
            </a:r>
            <a:r>
              <a:rPr lang="en-US" altLang="ko-KR" sz="18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ko-KR" sz="18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ko-KR" sz="18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= 0</a:t>
            </a:r>
            <a:r>
              <a:rPr lang="en-US" altLang="ko-KR" sz="18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;		  // Atomic operation!</a:t>
            </a:r>
            <a:r>
              <a:rPr lang="en-US" altLang="ko-KR" sz="18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en-US" altLang="ko-KR" sz="18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}</a:t>
            </a:r>
          </a:p>
          <a:p>
            <a:pPr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200" dirty="0" smtClean="0">
                <a:ea typeface="굴림" panose="020B0600000101010101" pitchFamily="34" charset="-127"/>
              </a:rPr>
              <a:t>Discussion:</a:t>
            </a:r>
          </a:p>
          <a:p>
            <a:pPr lvl="1"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 smtClean="0">
                <a:solidFill>
                  <a:srgbClr val="FF0000"/>
                </a:solidFill>
                <a:ea typeface="굴림" panose="020B0600000101010101" pitchFamily="34" charset="-127"/>
              </a:rPr>
              <a:t>Can have as many locks as memory locations!</a:t>
            </a:r>
          </a:p>
          <a:p>
            <a:pPr lvl="1"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 smtClean="0">
                <a:ea typeface="굴림" panose="020B0600000101010101" pitchFamily="34" charset="-127"/>
              </a:rPr>
              <a:t>If lock is free, only one thread will get to run </a:t>
            </a:r>
            <a:r>
              <a:rPr lang="en-US" altLang="ko-KR" sz="2000" dirty="0" err="1" smtClean="0">
                <a:ea typeface="굴림" panose="020B0600000101010101" pitchFamily="34" charset="-127"/>
              </a:rPr>
              <a:t>test&amp;set</a:t>
            </a:r>
            <a:r>
              <a:rPr lang="en-US" altLang="ko-KR" sz="2000" dirty="0" smtClean="0">
                <a:ea typeface="굴림" panose="020B0600000101010101" pitchFamily="34" charset="-127"/>
              </a:rPr>
              <a:t> which reads 0 and sets lock=1</a:t>
            </a:r>
          </a:p>
          <a:p>
            <a:pPr lvl="1"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 smtClean="0">
                <a:ea typeface="굴림" panose="020B0600000101010101" pitchFamily="34" charset="-127"/>
              </a:rPr>
              <a:t>If lock is busy, </a:t>
            </a:r>
            <a:r>
              <a:rPr lang="en-US" altLang="ko-KR" sz="2000" dirty="0" err="1" smtClean="0">
                <a:ea typeface="굴림" panose="020B0600000101010101" pitchFamily="34" charset="-127"/>
              </a:rPr>
              <a:t>test&amp;set</a:t>
            </a:r>
            <a:r>
              <a:rPr lang="en-US" altLang="ko-KR" sz="2000" dirty="0" smtClean="0">
                <a:ea typeface="굴림" panose="020B0600000101010101" pitchFamily="34" charset="-127"/>
              </a:rPr>
              <a:t> reads 1 and sets lock=1 (no change)</a:t>
            </a:r>
            <a:r>
              <a:rPr lang="en-US" altLang="ko-KR" sz="2000" dirty="0">
                <a:ea typeface="굴림" panose="020B0600000101010101" pitchFamily="34" charset="-127"/>
              </a:rPr>
              <a:t/>
            </a:r>
            <a:br>
              <a:rPr lang="en-US" altLang="ko-KR" sz="2000" dirty="0">
                <a:ea typeface="굴림" panose="020B0600000101010101" pitchFamily="34" charset="-127"/>
              </a:rPr>
            </a:br>
            <a:r>
              <a:rPr lang="en-US" altLang="ko-KR" sz="2000" dirty="0" smtClean="0">
                <a:ea typeface="굴림" panose="020B0600000101010101" pitchFamily="34" charset="-127"/>
              </a:rPr>
              <a:t>It returns 1, so while loop continues.</a:t>
            </a:r>
          </a:p>
          <a:p>
            <a:pPr lvl="1"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 smtClean="0">
                <a:ea typeface="굴림" panose="020B0600000101010101" pitchFamily="34" charset="-127"/>
              </a:rPr>
              <a:t>When we set </a:t>
            </a:r>
            <a:r>
              <a:rPr lang="en-US" altLang="ko-KR" sz="2000" dirty="0" err="1" smtClean="0">
                <a:ea typeface="굴림" panose="020B0600000101010101" pitchFamily="34" charset="-127"/>
              </a:rPr>
              <a:t>thelock</a:t>
            </a:r>
            <a:r>
              <a:rPr lang="en-US" altLang="ko-KR" sz="2000" dirty="0" smtClean="0">
                <a:ea typeface="굴림" panose="020B0600000101010101" pitchFamily="34" charset="-127"/>
              </a:rPr>
              <a:t> = 0, someone else can get lock.</a:t>
            </a:r>
            <a:endParaRPr lang="en-US" altLang="ko-KR" sz="2000" dirty="0">
              <a:ea typeface="굴림" panose="020B0600000101010101" pitchFamily="34" charset="-127"/>
            </a:endParaRPr>
          </a:p>
          <a:p>
            <a:pPr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200" dirty="0" smtClean="0">
                <a:solidFill>
                  <a:schemeClr val="hlink"/>
                </a:solidFill>
                <a:ea typeface="굴림" panose="020B0600000101010101" pitchFamily="34" charset="-127"/>
              </a:rPr>
              <a:t>Busy-Waiting</a:t>
            </a:r>
            <a:r>
              <a:rPr lang="en-US" altLang="ko-KR" sz="2200" dirty="0" smtClean="0">
                <a:ea typeface="굴림" panose="020B0600000101010101" pitchFamily="34" charset="-127"/>
              </a:rPr>
              <a:t>: thread consumes cycles while waiting</a:t>
            </a:r>
          </a:p>
          <a:p>
            <a:pPr lvl="1"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 smtClean="0">
                <a:ea typeface="굴림" panose="020B0600000101010101" pitchFamily="34" charset="-127"/>
              </a:rPr>
              <a:t>For multiprocessors: every </a:t>
            </a:r>
            <a:r>
              <a:rPr lang="en-US" altLang="ko-KR" sz="2000" dirty="0" err="1" smtClean="0">
                <a:ea typeface="굴림" panose="020B0600000101010101" pitchFamily="34" charset="-127"/>
              </a:rPr>
              <a:t>test&amp;set</a:t>
            </a:r>
            <a:r>
              <a:rPr lang="en-US" altLang="ko-KR" sz="2000" dirty="0" smtClean="0">
                <a:ea typeface="굴림" panose="020B0600000101010101" pitchFamily="34" charset="-127"/>
              </a:rPr>
              <a:t>() is a write, which makes value ping-pong around in cache (using lots of network BW)</a:t>
            </a:r>
          </a:p>
        </p:txBody>
      </p:sp>
    </p:spTree>
    <p:extLst>
      <p:ext uri="{BB962C8B-B14F-4D97-AF65-F5344CB8AC3E}">
        <p14:creationId xmlns:p14="http://schemas.microsoft.com/office/powerpoint/2010/main" val="1396634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Better Locks using </a:t>
            </a:r>
            <a:r>
              <a:rPr lang="en-US" altLang="ko-KR" dirty="0" err="1" smtClean="0">
                <a:ea typeface="굴림" panose="020B0600000101010101" pitchFamily="34" charset="-127"/>
              </a:rPr>
              <a:t>test&amp;set</a:t>
            </a:r>
            <a:endParaRPr lang="en-US" altLang="ko-KR" dirty="0" smtClean="0">
              <a:ea typeface="굴림" panose="020B0600000101010101" pitchFamily="34" charset="-127"/>
            </a:endParaRPr>
          </a:p>
        </p:txBody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685800"/>
            <a:ext cx="9118600" cy="61722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sz="2200" dirty="0" smtClean="0">
                <a:ea typeface="굴림" panose="020B0600000101010101" pitchFamily="34" charset="-127"/>
              </a:rPr>
              <a:t>Can we build </a:t>
            </a:r>
            <a:r>
              <a:rPr lang="en-US" altLang="ko-KR" sz="2200" dirty="0" err="1" smtClean="0">
                <a:ea typeface="굴림" panose="020B0600000101010101" pitchFamily="34" charset="-127"/>
              </a:rPr>
              <a:t>test&amp;set</a:t>
            </a:r>
            <a:r>
              <a:rPr lang="en-US" altLang="ko-KR" sz="2200" dirty="0" smtClean="0">
                <a:ea typeface="굴림" panose="020B0600000101010101" pitchFamily="34" charset="-127"/>
              </a:rPr>
              <a:t> locks without busy-waiting?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sz="2000" dirty="0" smtClean="0">
                <a:ea typeface="굴림" panose="020B0600000101010101" pitchFamily="34" charset="-127"/>
              </a:rPr>
              <a:t>Mostly.  Idea: only busy-wait to atomically check lock value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sz="2000" dirty="0" smtClean="0">
                <a:ea typeface="굴림" panose="020B0600000101010101" pitchFamily="34" charset="-127"/>
              </a:rPr>
              <a:t/>
            </a:r>
            <a:br>
              <a:rPr lang="en-US" altLang="ko-KR" sz="2000" dirty="0" smtClean="0">
                <a:ea typeface="굴림" panose="020B0600000101010101" pitchFamily="34" charset="-127"/>
              </a:rPr>
            </a:br>
            <a:endParaRPr lang="en-US" altLang="ko-KR" sz="2000" dirty="0" smtClean="0">
              <a:ea typeface="굴림" panose="020B0600000101010101" pitchFamily="34" charset="-127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altLang="ko-KR" sz="3200" dirty="0">
              <a:ea typeface="굴림" panose="020B0600000101010101" pitchFamily="34" charset="-127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altLang="ko-KR" sz="2000" dirty="0" smtClean="0">
              <a:ea typeface="굴림" panose="020B0600000101010101" pitchFamily="34" charset="-127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altLang="ko-KR" sz="2000" dirty="0" smtClean="0">
              <a:ea typeface="굴림" panose="020B0600000101010101" pitchFamily="34" charset="-127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altLang="ko-KR" sz="2000" dirty="0" smtClean="0">
              <a:ea typeface="굴림" panose="020B0600000101010101" pitchFamily="34" charset="-127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altLang="ko-KR" sz="2000" dirty="0" smtClean="0">
              <a:ea typeface="굴림" panose="020B0600000101010101" pitchFamily="34" charset="-127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altLang="ko-KR" sz="2000" dirty="0" smtClean="0">
              <a:ea typeface="굴림" panose="020B0600000101010101" pitchFamily="34" charset="-127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altLang="ko-KR" sz="2000" dirty="0" smtClean="0">
              <a:ea typeface="굴림" panose="020B0600000101010101" pitchFamily="34" charset="-127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altLang="ko-KR" sz="2000" dirty="0" smtClean="0">
              <a:ea typeface="굴림" panose="020B0600000101010101" pitchFamily="34" charset="-127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altLang="ko-KR" sz="2000" dirty="0" smtClean="0">
              <a:ea typeface="굴림" panose="020B0600000101010101" pitchFamily="34" charset="-127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altLang="ko-KR" sz="2000" dirty="0" smtClean="0">
              <a:ea typeface="굴림" panose="020B0600000101010101" pitchFamily="34" charset="-127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altLang="ko-KR" sz="2000" dirty="0" smtClean="0">
              <a:ea typeface="굴림" panose="020B0600000101010101" pitchFamily="34" charset="-127"/>
            </a:endParaRPr>
          </a:p>
          <a:p>
            <a:pPr marL="0" indent="0">
              <a:lnSpc>
                <a:spcPct val="85000"/>
              </a:lnSpc>
              <a:spcBef>
                <a:spcPct val="20000"/>
              </a:spcBef>
              <a:buNone/>
            </a:pPr>
            <a:endParaRPr lang="en-US" altLang="ko-KR" sz="2000" dirty="0" smtClean="0">
              <a:ea typeface="굴림" panose="020B0600000101010101" pitchFamily="34" charset="-127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sz="2200" dirty="0" smtClean="0">
                <a:ea typeface="굴림" panose="020B0600000101010101" pitchFamily="34" charset="-127"/>
              </a:rPr>
              <a:t>Note: sleep has to be sure to reset the guard variable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sz="2000" dirty="0" smtClean="0">
                <a:ea typeface="굴림" panose="020B0600000101010101" pitchFamily="34" charset="-127"/>
              </a:rPr>
              <a:t>Why can’t we do it just before or just after the sleep?</a:t>
            </a:r>
          </a:p>
        </p:txBody>
      </p:sp>
      <p:sp>
        <p:nvSpPr>
          <p:cNvPr id="456709" name="Text Box 5"/>
          <p:cNvSpPr txBox="1">
            <a:spLocks noChangeArrowheads="1"/>
          </p:cNvSpPr>
          <p:nvPr/>
        </p:nvSpPr>
        <p:spPr bwMode="auto">
          <a:xfrm>
            <a:off x="6462713" y="1619137"/>
            <a:ext cx="4662487" cy="371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10000"/>
              </a:spcBef>
              <a:buSzPct val="100000"/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l">
              <a:lnSpc>
                <a:spcPct val="90000"/>
              </a:lnSpc>
              <a:spcBef>
                <a:spcPct val="10000"/>
              </a:spcBef>
              <a:buSzPct val="100000"/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l">
              <a:lnSpc>
                <a:spcPct val="90000"/>
              </a:lnSpc>
              <a:spcBef>
                <a:spcPct val="10000"/>
              </a:spcBef>
              <a:buSzPct val="100000"/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l">
              <a:lnSpc>
                <a:spcPct val="90000"/>
              </a:lnSpc>
              <a:spcBef>
                <a:spcPts val="600"/>
              </a:spcBef>
              <a:buSzPct val="100000"/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release(</a:t>
            </a:r>
            <a:r>
              <a:rPr lang="en-US" altLang="en-US" b="0" dirty="0" err="1" smtClean="0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altLang="en-US" b="0" dirty="0" err="1" smtClean="0"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) 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{</a:t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// Short busy-wait time</a:t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b="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while (</a:t>
            </a:r>
            <a:r>
              <a:rPr lang="en-US" altLang="en-US" b="0" dirty="0" err="1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test&amp;set</a:t>
            </a:r>
            <a:r>
              <a:rPr lang="en-US" altLang="en-US" b="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(guard));</a:t>
            </a:r>
            <a:br>
              <a:rPr lang="en-US" altLang="en-US" b="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if anyone on wait queue {</a:t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	take thread off wait queue</a:t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	Place on ready queue;</a:t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} else {</a:t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en-US" b="0" dirty="0" smtClean="0">
                <a:solidFill>
                  <a:srgbClr val="2A40E2"/>
                </a:solidFill>
                <a:latin typeface="Consolas" charset="0"/>
                <a:ea typeface="Consolas" charset="0"/>
                <a:cs typeface="Consolas" charset="0"/>
              </a:rPr>
              <a:t>*</a:t>
            </a:r>
            <a:r>
              <a:rPr lang="en-US" altLang="en-US" b="0" dirty="0" err="1" smtClean="0">
                <a:solidFill>
                  <a:srgbClr val="2A40E2"/>
                </a:solidFill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en-US" b="0" dirty="0" smtClean="0">
                <a:solidFill>
                  <a:srgbClr val="2A40E2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b="0" dirty="0">
                <a:solidFill>
                  <a:srgbClr val="2A40E2"/>
                </a:solidFill>
                <a:latin typeface="Consolas" charset="0"/>
                <a:ea typeface="Consolas" charset="0"/>
                <a:cs typeface="Consolas" charset="0"/>
              </a:rPr>
              <a:t>= 0</a:t>
            </a:r>
            <a:r>
              <a:rPr lang="en-US" altLang="en-US" b="0" dirty="0" smtClean="0">
                <a:solidFill>
                  <a:srgbClr val="2A40E2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}</a:t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b="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guard = 0;</a:t>
            </a:r>
            <a:br>
              <a:rPr lang="en-US" altLang="en-US" b="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</a:br>
            <a:endParaRPr lang="en-US" altLang="en-US" b="0" dirty="0">
              <a:solidFill>
                <a:schemeClr val="hlink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2534" name="Text Box 4"/>
          <p:cNvSpPr txBox="1">
            <a:spLocks noChangeArrowheads="1"/>
          </p:cNvSpPr>
          <p:nvPr/>
        </p:nvSpPr>
        <p:spPr bwMode="auto">
          <a:xfrm>
            <a:off x="1600200" y="1371600"/>
            <a:ext cx="82296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/>
            <a:r>
              <a:rPr lang="en-US" altLang="en-US" b="0" dirty="0" err="1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b="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 guard = 0</a:t>
            </a:r>
            <a:r>
              <a:rPr lang="en-US" altLang="en-US" b="0" dirty="0" smtClean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; </a:t>
            </a:r>
            <a:r>
              <a:rPr lang="en-US" altLang="en-US" b="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b="0" dirty="0" smtClean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// Global Variable!</a:t>
            </a:r>
            <a:endParaRPr lang="en-US" altLang="en-US" b="0" dirty="0">
              <a:solidFill>
                <a:schemeClr val="hlink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b="0" dirty="0" err="1" smtClean="0">
                <a:solidFill>
                  <a:srgbClr val="233AE1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b="0" dirty="0" smtClean="0">
                <a:solidFill>
                  <a:srgbClr val="233AE1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b="0" dirty="0" err="1" smtClean="0">
                <a:solidFill>
                  <a:srgbClr val="233AE1"/>
                </a:solidFill>
                <a:latin typeface="Consolas" charset="0"/>
                <a:ea typeface="Consolas" charset="0"/>
                <a:cs typeface="Consolas" charset="0"/>
              </a:rPr>
              <a:t>mylock</a:t>
            </a:r>
            <a:r>
              <a:rPr lang="en-US" altLang="en-US" b="0" dirty="0" smtClean="0">
                <a:solidFill>
                  <a:srgbClr val="233AE1"/>
                </a:solidFill>
                <a:latin typeface="Consolas" charset="0"/>
                <a:ea typeface="Consolas" charset="0"/>
                <a:cs typeface="Consolas" charset="0"/>
              </a:rPr>
              <a:t> = 1; </a:t>
            </a:r>
            <a:r>
              <a:rPr lang="en-US" altLang="en-US" b="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// </a:t>
            </a:r>
            <a:r>
              <a:rPr lang="en-US" altLang="en-US" b="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Interface: acquire(&amp;</a:t>
            </a:r>
            <a:r>
              <a:rPr lang="en-US" altLang="en-US" b="0" dirty="0" err="1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mylock</a:t>
            </a:r>
            <a:r>
              <a:rPr lang="en-US" altLang="en-US" b="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  <a:br>
              <a:rPr lang="en-US" altLang="en-US" b="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//            </a:t>
            </a:r>
            <a:r>
              <a:rPr lang="en-US" altLang="en-US" b="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release(&amp;</a:t>
            </a:r>
            <a:r>
              <a:rPr lang="en-US" altLang="en-US" b="0" dirty="0" err="1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mylock</a:t>
            </a:r>
            <a:r>
              <a:rPr lang="en-US" altLang="en-US" b="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  <a:endParaRPr lang="en-US" altLang="en-US" b="0" dirty="0" smtClean="0">
              <a:solidFill>
                <a:srgbClr val="233AE1"/>
              </a:solidFill>
              <a:latin typeface="Consolas" charset="0"/>
              <a:ea typeface="Consolas" charset="0"/>
              <a:cs typeface="Consolas" charset="0"/>
            </a:endParaRPr>
          </a:p>
          <a:p>
            <a:pPr algn="l">
              <a:spcBef>
                <a:spcPts val="0"/>
              </a:spcBef>
            </a:pPr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l">
              <a:spcBef>
                <a:spcPts val="0"/>
              </a:spcBef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acquire(</a:t>
            </a:r>
            <a:r>
              <a:rPr lang="en-US" altLang="en-US" b="0" dirty="0" err="1" smtClean="0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altLang="en-US" b="0" dirty="0" err="1" smtClean="0"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) 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algn="l"/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// Short busy-wait time</a:t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b="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while (</a:t>
            </a:r>
            <a:r>
              <a:rPr lang="en-US" altLang="en-US" b="0" dirty="0" err="1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test&amp;set</a:t>
            </a:r>
            <a:r>
              <a:rPr lang="en-US" altLang="en-US" b="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(guard));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if 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b="0" dirty="0" smtClean="0">
                <a:solidFill>
                  <a:srgbClr val="2A40E2"/>
                </a:solidFill>
                <a:latin typeface="Consolas" charset="0"/>
                <a:ea typeface="Consolas" charset="0"/>
                <a:cs typeface="Consolas" charset="0"/>
              </a:rPr>
              <a:t>*</a:t>
            </a:r>
            <a:r>
              <a:rPr lang="en-US" altLang="en-US" b="0" dirty="0" err="1" smtClean="0">
                <a:solidFill>
                  <a:srgbClr val="2A40E2"/>
                </a:solidFill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en-US" b="0" dirty="0" smtClean="0">
                <a:solidFill>
                  <a:srgbClr val="2A40E2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b="0" dirty="0">
                <a:solidFill>
                  <a:srgbClr val="2A40E2"/>
                </a:solidFill>
                <a:latin typeface="Consolas" charset="0"/>
                <a:ea typeface="Consolas" charset="0"/>
                <a:cs typeface="Consolas" charset="0"/>
              </a:rPr>
              <a:t>== 1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) 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algn="l"/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	put thread on wait queue;</a:t>
            </a:r>
          </a:p>
          <a:p>
            <a:pPr algn="l"/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	go to sleep() &amp; </a:t>
            </a:r>
            <a:r>
              <a:rPr lang="en-US" altLang="en-US" b="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guard = </a:t>
            </a:r>
            <a:r>
              <a:rPr lang="en-US" altLang="en-US" b="0" dirty="0" smtClean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0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b="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????</a:t>
            </a:r>
          </a:p>
          <a:p>
            <a:pPr algn="l"/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b="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// guard == 0 on </a:t>
            </a:r>
            <a:r>
              <a:rPr lang="en-US" altLang="en-US" b="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wakup</a:t>
            </a:r>
            <a:r>
              <a:rPr lang="en-US" altLang="en-US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} else {</a:t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en-US" b="0" dirty="0" smtClean="0">
                <a:solidFill>
                  <a:srgbClr val="2A40E2"/>
                </a:solidFill>
                <a:latin typeface="Consolas" charset="0"/>
                <a:ea typeface="Consolas" charset="0"/>
                <a:cs typeface="Consolas" charset="0"/>
              </a:rPr>
              <a:t>*</a:t>
            </a:r>
            <a:r>
              <a:rPr lang="en-US" altLang="en-US" b="0" dirty="0" err="1" smtClean="0">
                <a:solidFill>
                  <a:srgbClr val="2A40E2"/>
                </a:solidFill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en-US" b="0" dirty="0" smtClean="0">
                <a:solidFill>
                  <a:srgbClr val="2A40E2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b="0" dirty="0">
                <a:solidFill>
                  <a:srgbClr val="2A40E2"/>
                </a:solidFill>
                <a:latin typeface="Consolas" charset="0"/>
                <a:ea typeface="Consolas" charset="0"/>
                <a:cs typeface="Consolas" charset="0"/>
              </a:rPr>
              <a:t>= 1</a:t>
            </a:r>
            <a:r>
              <a:rPr lang="en-US" altLang="en-US" b="0" dirty="0" smtClean="0">
                <a:solidFill>
                  <a:srgbClr val="2A40E2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en-US" b="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guard = 0;</a:t>
            </a:r>
            <a:br>
              <a:rPr lang="en-US" altLang="en-US" b="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}</a:t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grpSp>
        <p:nvGrpSpPr>
          <p:cNvPr id="22535" name="Group 6"/>
          <p:cNvGrpSpPr>
            <a:grpSpLocks/>
          </p:cNvGrpSpPr>
          <p:nvPr/>
        </p:nvGrpSpPr>
        <p:grpSpPr bwMode="auto">
          <a:xfrm>
            <a:off x="836612" y="1828800"/>
            <a:ext cx="611188" cy="685800"/>
            <a:chOff x="1776" y="912"/>
            <a:chExt cx="477" cy="576"/>
          </a:xfrm>
        </p:grpSpPr>
        <p:sp>
          <p:nvSpPr>
            <p:cNvPr id="22536" name="AutoShape 7"/>
            <p:cNvSpPr>
              <a:spLocks noChangeAspect="1" noChangeArrowheads="1" noTextEdit="1"/>
            </p:cNvSpPr>
            <p:nvPr/>
          </p:nvSpPr>
          <p:spPr bwMode="auto">
            <a:xfrm>
              <a:off x="1776" y="912"/>
              <a:ext cx="476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2537" name="Freeform 8"/>
            <p:cNvSpPr>
              <a:spLocks/>
            </p:cNvSpPr>
            <p:nvPr/>
          </p:nvSpPr>
          <p:spPr bwMode="auto">
            <a:xfrm>
              <a:off x="1819" y="1046"/>
              <a:ext cx="434" cy="442"/>
            </a:xfrm>
            <a:custGeom>
              <a:avLst/>
              <a:gdLst>
                <a:gd name="T0" fmla="*/ 4 w 1303"/>
                <a:gd name="T1" fmla="*/ 79 h 1327"/>
                <a:gd name="T2" fmla="*/ 7 w 1303"/>
                <a:gd name="T3" fmla="*/ 86 h 1327"/>
                <a:gd name="T4" fmla="*/ 13 w 1303"/>
                <a:gd name="T5" fmla="*/ 97 h 1327"/>
                <a:gd name="T6" fmla="*/ 19 w 1303"/>
                <a:gd name="T7" fmla="*/ 109 h 1327"/>
                <a:gd name="T8" fmla="*/ 28 w 1303"/>
                <a:gd name="T9" fmla="*/ 121 h 1327"/>
                <a:gd name="T10" fmla="*/ 38 w 1303"/>
                <a:gd name="T11" fmla="*/ 132 h 1327"/>
                <a:gd name="T12" fmla="*/ 50 w 1303"/>
                <a:gd name="T13" fmla="*/ 140 h 1327"/>
                <a:gd name="T14" fmla="*/ 63 w 1303"/>
                <a:gd name="T15" fmla="*/ 145 h 1327"/>
                <a:gd name="T16" fmla="*/ 76 w 1303"/>
                <a:gd name="T17" fmla="*/ 147 h 1327"/>
                <a:gd name="T18" fmla="*/ 90 w 1303"/>
                <a:gd name="T19" fmla="*/ 146 h 1327"/>
                <a:gd name="T20" fmla="*/ 104 w 1303"/>
                <a:gd name="T21" fmla="*/ 142 h 1327"/>
                <a:gd name="T22" fmla="*/ 116 w 1303"/>
                <a:gd name="T23" fmla="*/ 136 h 1327"/>
                <a:gd name="T24" fmla="*/ 128 w 1303"/>
                <a:gd name="T25" fmla="*/ 126 h 1327"/>
                <a:gd name="T26" fmla="*/ 136 w 1303"/>
                <a:gd name="T27" fmla="*/ 116 h 1327"/>
                <a:gd name="T28" fmla="*/ 142 w 1303"/>
                <a:gd name="T29" fmla="*/ 105 h 1327"/>
                <a:gd name="T30" fmla="*/ 144 w 1303"/>
                <a:gd name="T31" fmla="*/ 94 h 1327"/>
                <a:gd name="T32" fmla="*/ 145 w 1303"/>
                <a:gd name="T33" fmla="*/ 82 h 1327"/>
                <a:gd name="T34" fmla="*/ 143 w 1303"/>
                <a:gd name="T35" fmla="*/ 71 h 1327"/>
                <a:gd name="T36" fmla="*/ 140 w 1303"/>
                <a:gd name="T37" fmla="*/ 59 h 1327"/>
                <a:gd name="T38" fmla="*/ 136 w 1303"/>
                <a:gd name="T39" fmla="*/ 48 h 1327"/>
                <a:gd name="T40" fmla="*/ 132 w 1303"/>
                <a:gd name="T41" fmla="*/ 37 h 1327"/>
                <a:gd name="T42" fmla="*/ 128 w 1303"/>
                <a:gd name="T43" fmla="*/ 27 h 1327"/>
                <a:gd name="T44" fmla="*/ 123 w 1303"/>
                <a:gd name="T45" fmla="*/ 18 h 1327"/>
                <a:gd name="T46" fmla="*/ 117 w 1303"/>
                <a:gd name="T47" fmla="*/ 11 h 1327"/>
                <a:gd name="T48" fmla="*/ 111 w 1303"/>
                <a:gd name="T49" fmla="*/ 5 h 1327"/>
                <a:gd name="T50" fmla="*/ 104 w 1303"/>
                <a:gd name="T51" fmla="*/ 1 h 1327"/>
                <a:gd name="T52" fmla="*/ 98 w 1303"/>
                <a:gd name="T53" fmla="*/ 0 h 1327"/>
                <a:gd name="T54" fmla="*/ 93 w 1303"/>
                <a:gd name="T55" fmla="*/ 0 h 1327"/>
                <a:gd name="T56" fmla="*/ 89 w 1303"/>
                <a:gd name="T57" fmla="*/ 3 h 1327"/>
                <a:gd name="T58" fmla="*/ 85 w 1303"/>
                <a:gd name="T59" fmla="*/ 6 h 1327"/>
                <a:gd name="T60" fmla="*/ 84 w 1303"/>
                <a:gd name="T61" fmla="*/ 10 h 1327"/>
                <a:gd name="T62" fmla="*/ 83 w 1303"/>
                <a:gd name="T63" fmla="*/ 15 h 1327"/>
                <a:gd name="T64" fmla="*/ 83 w 1303"/>
                <a:gd name="T65" fmla="*/ 20 h 1327"/>
                <a:gd name="T66" fmla="*/ 83 w 1303"/>
                <a:gd name="T67" fmla="*/ 25 h 1327"/>
                <a:gd name="T68" fmla="*/ 84 w 1303"/>
                <a:gd name="T69" fmla="*/ 28 h 1327"/>
                <a:gd name="T70" fmla="*/ 85 w 1303"/>
                <a:gd name="T71" fmla="*/ 32 h 1327"/>
                <a:gd name="T72" fmla="*/ 85 w 1303"/>
                <a:gd name="T73" fmla="*/ 36 h 1327"/>
                <a:gd name="T74" fmla="*/ 82 w 1303"/>
                <a:gd name="T75" fmla="*/ 40 h 1327"/>
                <a:gd name="T76" fmla="*/ 78 w 1303"/>
                <a:gd name="T77" fmla="*/ 41 h 1327"/>
                <a:gd name="T78" fmla="*/ 73 w 1303"/>
                <a:gd name="T79" fmla="*/ 43 h 1327"/>
                <a:gd name="T80" fmla="*/ 68 w 1303"/>
                <a:gd name="T81" fmla="*/ 45 h 1327"/>
                <a:gd name="T82" fmla="*/ 63 w 1303"/>
                <a:gd name="T83" fmla="*/ 47 h 1327"/>
                <a:gd name="T84" fmla="*/ 58 w 1303"/>
                <a:gd name="T85" fmla="*/ 49 h 1327"/>
                <a:gd name="T86" fmla="*/ 54 w 1303"/>
                <a:gd name="T87" fmla="*/ 52 h 1327"/>
                <a:gd name="T88" fmla="*/ 50 w 1303"/>
                <a:gd name="T89" fmla="*/ 55 h 1327"/>
                <a:gd name="T90" fmla="*/ 45 w 1303"/>
                <a:gd name="T91" fmla="*/ 57 h 1327"/>
                <a:gd name="T92" fmla="*/ 41 w 1303"/>
                <a:gd name="T93" fmla="*/ 55 h 1327"/>
                <a:gd name="T94" fmla="*/ 38 w 1303"/>
                <a:gd name="T95" fmla="*/ 52 h 1327"/>
                <a:gd name="T96" fmla="*/ 34 w 1303"/>
                <a:gd name="T97" fmla="*/ 48 h 1327"/>
                <a:gd name="T98" fmla="*/ 29 w 1303"/>
                <a:gd name="T99" fmla="*/ 44 h 1327"/>
                <a:gd name="T100" fmla="*/ 24 w 1303"/>
                <a:gd name="T101" fmla="*/ 41 h 1327"/>
                <a:gd name="T102" fmla="*/ 17 w 1303"/>
                <a:gd name="T103" fmla="*/ 40 h 1327"/>
                <a:gd name="T104" fmla="*/ 11 w 1303"/>
                <a:gd name="T105" fmla="*/ 41 h 1327"/>
                <a:gd name="T106" fmla="*/ 5 w 1303"/>
                <a:gd name="T107" fmla="*/ 45 h 1327"/>
                <a:gd name="T108" fmla="*/ 1 w 1303"/>
                <a:gd name="T109" fmla="*/ 51 h 1327"/>
                <a:gd name="T110" fmla="*/ 0 w 1303"/>
                <a:gd name="T111" fmla="*/ 58 h 1327"/>
                <a:gd name="T112" fmla="*/ 0 w 1303"/>
                <a:gd name="T113" fmla="*/ 65 h 1327"/>
                <a:gd name="T114" fmla="*/ 2 w 1303"/>
                <a:gd name="T115" fmla="*/ 71 h 1327"/>
                <a:gd name="T116" fmla="*/ 3 w 1303"/>
                <a:gd name="T117" fmla="*/ 75 h 132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03" h="1327">
                  <a:moveTo>
                    <a:pt x="28" y="680"/>
                  </a:moveTo>
                  <a:lnTo>
                    <a:pt x="28" y="681"/>
                  </a:lnTo>
                  <a:lnTo>
                    <a:pt x="30" y="684"/>
                  </a:lnTo>
                  <a:lnTo>
                    <a:pt x="30" y="686"/>
                  </a:lnTo>
                  <a:lnTo>
                    <a:pt x="30" y="688"/>
                  </a:lnTo>
                  <a:lnTo>
                    <a:pt x="33" y="691"/>
                  </a:lnTo>
                  <a:lnTo>
                    <a:pt x="34" y="697"/>
                  </a:lnTo>
                  <a:lnTo>
                    <a:pt x="36" y="698"/>
                  </a:lnTo>
                  <a:lnTo>
                    <a:pt x="36" y="704"/>
                  </a:lnTo>
                  <a:lnTo>
                    <a:pt x="37" y="708"/>
                  </a:lnTo>
                  <a:lnTo>
                    <a:pt x="40" y="714"/>
                  </a:lnTo>
                  <a:lnTo>
                    <a:pt x="43" y="720"/>
                  </a:lnTo>
                  <a:lnTo>
                    <a:pt x="44" y="725"/>
                  </a:lnTo>
                  <a:lnTo>
                    <a:pt x="47" y="733"/>
                  </a:lnTo>
                  <a:lnTo>
                    <a:pt x="51" y="740"/>
                  </a:lnTo>
                  <a:lnTo>
                    <a:pt x="53" y="745"/>
                  </a:lnTo>
                  <a:lnTo>
                    <a:pt x="55" y="752"/>
                  </a:lnTo>
                  <a:lnTo>
                    <a:pt x="60" y="761"/>
                  </a:lnTo>
                  <a:lnTo>
                    <a:pt x="64" y="769"/>
                  </a:lnTo>
                  <a:lnTo>
                    <a:pt x="67" y="778"/>
                  </a:lnTo>
                  <a:lnTo>
                    <a:pt x="70" y="785"/>
                  </a:lnTo>
                  <a:lnTo>
                    <a:pt x="74" y="795"/>
                  </a:lnTo>
                  <a:lnTo>
                    <a:pt x="80" y="804"/>
                  </a:lnTo>
                  <a:lnTo>
                    <a:pt x="84" y="812"/>
                  </a:lnTo>
                  <a:lnTo>
                    <a:pt x="87" y="822"/>
                  </a:lnTo>
                  <a:lnTo>
                    <a:pt x="92" y="832"/>
                  </a:lnTo>
                  <a:lnTo>
                    <a:pt x="98" y="842"/>
                  </a:lnTo>
                  <a:lnTo>
                    <a:pt x="101" y="852"/>
                  </a:lnTo>
                  <a:lnTo>
                    <a:pt x="108" y="861"/>
                  </a:lnTo>
                  <a:lnTo>
                    <a:pt x="114" y="872"/>
                  </a:lnTo>
                  <a:lnTo>
                    <a:pt x="118" y="883"/>
                  </a:lnTo>
                  <a:lnTo>
                    <a:pt x="124" y="893"/>
                  </a:lnTo>
                  <a:lnTo>
                    <a:pt x="129" y="903"/>
                  </a:lnTo>
                  <a:lnTo>
                    <a:pt x="136" y="915"/>
                  </a:lnTo>
                  <a:lnTo>
                    <a:pt x="142" y="926"/>
                  </a:lnTo>
                  <a:lnTo>
                    <a:pt x="148" y="936"/>
                  </a:lnTo>
                  <a:lnTo>
                    <a:pt x="153" y="947"/>
                  </a:lnTo>
                  <a:lnTo>
                    <a:pt x="161" y="959"/>
                  </a:lnTo>
                  <a:lnTo>
                    <a:pt x="168" y="969"/>
                  </a:lnTo>
                  <a:lnTo>
                    <a:pt x="173" y="980"/>
                  </a:lnTo>
                  <a:lnTo>
                    <a:pt x="180" y="991"/>
                  </a:lnTo>
                  <a:lnTo>
                    <a:pt x="189" y="1003"/>
                  </a:lnTo>
                  <a:lnTo>
                    <a:pt x="196" y="1014"/>
                  </a:lnTo>
                  <a:lnTo>
                    <a:pt x="202" y="1024"/>
                  </a:lnTo>
                  <a:lnTo>
                    <a:pt x="210" y="1035"/>
                  </a:lnTo>
                  <a:lnTo>
                    <a:pt x="219" y="1047"/>
                  </a:lnTo>
                  <a:lnTo>
                    <a:pt x="226" y="1058"/>
                  </a:lnTo>
                  <a:lnTo>
                    <a:pt x="233" y="1068"/>
                  </a:lnTo>
                  <a:lnTo>
                    <a:pt x="243" y="1078"/>
                  </a:lnTo>
                  <a:lnTo>
                    <a:pt x="250" y="1091"/>
                  </a:lnTo>
                  <a:lnTo>
                    <a:pt x="260" y="1101"/>
                  </a:lnTo>
                  <a:lnTo>
                    <a:pt x="269" y="1111"/>
                  </a:lnTo>
                  <a:lnTo>
                    <a:pt x="277" y="1122"/>
                  </a:lnTo>
                  <a:lnTo>
                    <a:pt x="286" y="1131"/>
                  </a:lnTo>
                  <a:lnTo>
                    <a:pt x="296" y="1141"/>
                  </a:lnTo>
                  <a:lnTo>
                    <a:pt x="304" y="1152"/>
                  </a:lnTo>
                  <a:lnTo>
                    <a:pt x="314" y="1161"/>
                  </a:lnTo>
                  <a:lnTo>
                    <a:pt x="324" y="1171"/>
                  </a:lnTo>
                  <a:lnTo>
                    <a:pt x="333" y="1181"/>
                  </a:lnTo>
                  <a:lnTo>
                    <a:pt x="342" y="1188"/>
                  </a:lnTo>
                  <a:lnTo>
                    <a:pt x="352" y="1199"/>
                  </a:lnTo>
                  <a:lnTo>
                    <a:pt x="362" y="1206"/>
                  </a:lnTo>
                  <a:lnTo>
                    <a:pt x="372" y="1215"/>
                  </a:lnTo>
                  <a:lnTo>
                    <a:pt x="382" y="1222"/>
                  </a:lnTo>
                  <a:lnTo>
                    <a:pt x="394" y="1230"/>
                  </a:lnTo>
                  <a:lnTo>
                    <a:pt x="405" y="1237"/>
                  </a:lnTo>
                  <a:lnTo>
                    <a:pt x="415" y="1245"/>
                  </a:lnTo>
                  <a:lnTo>
                    <a:pt x="425" y="1252"/>
                  </a:lnTo>
                  <a:lnTo>
                    <a:pt x="436" y="1259"/>
                  </a:lnTo>
                  <a:lnTo>
                    <a:pt x="448" y="1264"/>
                  </a:lnTo>
                  <a:lnTo>
                    <a:pt x="459" y="1270"/>
                  </a:lnTo>
                  <a:lnTo>
                    <a:pt x="469" y="1274"/>
                  </a:lnTo>
                  <a:lnTo>
                    <a:pt x="480" y="1281"/>
                  </a:lnTo>
                  <a:lnTo>
                    <a:pt x="492" y="1286"/>
                  </a:lnTo>
                  <a:lnTo>
                    <a:pt x="504" y="1290"/>
                  </a:lnTo>
                  <a:lnTo>
                    <a:pt x="516" y="1294"/>
                  </a:lnTo>
                  <a:lnTo>
                    <a:pt x="527" y="1299"/>
                  </a:lnTo>
                  <a:lnTo>
                    <a:pt x="539" y="1301"/>
                  </a:lnTo>
                  <a:lnTo>
                    <a:pt x="551" y="1307"/>
                  </a:lnTo>
                  <a:lnTo>
                    <a:pt x="563" y="1310"/>
                  </a:lnTo>
                  <a:lnTo>
                    <a:pt x="576" y="1313"/>
                  </a:lnTo>
                  <a:lnTo>
                    <a:pt x="587" y="1316"/>
                  </a:lnTo>
                  <a:lnTo>
                    <a:pt x="600" y="1317"/>
                  </a:lnTo>
                  <a:lnTo>
                    <a:pt x="611" y="1318"/>
                  </a:lnTo>
                  <a:lnTo>
                    <a:pt x="624" y="1321"/>
                  </a:lnTo>
                  <a:lnTo>
                    <a:pt x="637" y="1323"/>
                  </a:lnTo>
                  <a:lnTo>
                    <a:pt x="648" y="1324"/>
                  </a:lnTo>
                  <a:lnTo>
                    <a:pt x="661" y="1324"/>
                  </a:lnTo>
                  <a:lnTo>
                    <a:pt x="674" y="1326"/>
                  </a:lnTo>
                  <a:lnTo>
                    <a:pt x="686" y="1327"/>
                  </a:lnTo>
                  <a:lnTo>
                    <a:pt x="698" y="1327"/>
                  </a:lnTo>
                  <a:lnTo>
                    <a:pt x="710" y="1327"/>
                  </a:lnTo>
                  <a:lnTo>
                    <a:pt x="723" y="1327"/>
                  </a:lnTo>
                  <a:lnTo>
                    <a:pt x="736" y="1326"/>
                  </a:lnTo>
                  <a:lnTo>
                    <a:pt x="749" y="1326"/>
                  </a:lnTo>
                  <a:lnTo>
                    <a:pt x="762" y="1324"/>
                  </a:lnTo>
                  <a:lnTo>
                    <a:pt x="772" y="1323"/>
                  </a:lnTo>
                  <a:lnTo>
                    <a:pt x="786" y="1321"/>
                  </a:lnTo>
                  <a:lnTo>
                    <a:pt x="799" y="1318"/>
                  </a:lnTo>
                  <a:lnTo>
                    <a:pt x="810" y="1317"/>
                  </a:lnTo>
                  <a:lnTo>
                    <a:pt x="823" y="1314"/>
                  </a:lnTo>
                  <a:lnTo>
                    <a:pt x="836" y="1311"/>
                  </a:lnTo>
                  <a:lnTo>
                    <a:pt x="848" y="1310"/>
                  </a:lnTo>
                  <a:lnTo>
                    <a:pt x="860" y="1306"/>
                  </a:lnTo>
                  <a:lnTo>
                    <a:pt x="872" y="1301"/>
                  </a:lnTo>
                  <a:lnTo>
                    <a:pt x="885" y="1299"/>
                  </a:lnTo>
                  <a:lnTo>
                    <a:pt x="897" y="1296"/>
                  </a:lnTo>
                  <a:lnTo>
                    <a:pt x="908" y="1290"/>
                  </a:lnTo>
                  <a:lnTo>
                    <a:pt x="921" y="1287"/>
                  </a:lnTo>
                  <a:lnTo>
                    <a:pt x="934" y="1281"/>
                  </a:lnTo>
                  <a:lnTo>
                    <a:pt x="945" y="1277"/>
                  </a:lnTo>
                  <a:lnTo>
                    <a:pt x="958" y="1272"/>
                  </a:lnTo>
                  <a:lnTo>
                    <a:pt x="969" y="1266"/>
                  </a:lnTo>
                  <a:lnTo>
                    <a:pt x="980" y="1262"/>
                  </a:lnTo>
                  <a:lnTo>
                    <a:pt x="992" y="1256"/>
                  </a:lnTo>
                  <a:lnTo>
                    <a:pt x="1003" y="1249"/>
                  </a:lnTo>
                  <a:lnTo>
                    <a:pt x="1016" y="1242"/>
                  </a:lnTo>
                  <a:lnTo>
                    <a:pt x="1026" y="1235"/>
                  </a:lnTo>
                  <a:lnTo>
                    <a:pt x="1039" y="1230"/>
                  </a:lnTo>
                  <a:lnTo>
                    <a:pt x="1049" y="1222"/>
                  </a:lnTo>
                  <a:lnTo>
                    <a:pt x="1060" y="1215"/>
                  </a:lnTo>
                  <a:lnTo>
                    <a:pt x="1070" y="1206"/>
                  </a:lnTo>
                  <a:lnTo>
                    <a:pt x="1081" y="1200"/>
                  </a:lnTo>
                  <a:lnTo>
                    <a:pt x="1093" y="1190"/>
                  </a:lnTo>
                  <a:lnTo>
                    <a:pt x="1103" y="1183"/>
                  </a:lnTo>
                  <a:lnTo>
                    <a:pt x="1114" y="1175"/>
                  </a:lnTo>
                  <a:lnTo>
                    <a:pt x="1125" y="1168"/>
                  </a:lnTo>
                  <a:lnTo>
                    <a:pt x="1134" y="1158"/>
                  </a:lnTo>
                  <a:lnTo>
                    <a:pt x="1144" y="1149"/>
                  </a:lnTo>
                  <a:lnTo>
                    <a:pt x="1152" y="1139"/>
                  </a:lnTo>
                  <a:lnTo>
                    <a:pt x="1162" y="1131"/>
                  </a:lnTo>
                  <a:lnTo>
                    <a:pt x="1171" y="1122"/>
                  </a:lnTo>
                  <a:lnTo>
                    <a:pt x="1179" y="1112"/>
                  </a:lnTo>
                  <a:lnTo>
                    <a:pt x="1186" y="1104"/>
                  </a:lnTo>
                  <a:lnTo>
                    <a:pt x="1195" y="1095"/>
                  </a:lnTo>
                  <a:lnTo>
                    <a:pt x="1202" y="1084"/>
                  </a:lnTo>
                  <a:lnTo>
                    <a:pt x="1209" y="1075"/>
                  </a:lnTo>
                  <a:lnTo>
                    <a:pt x="1215" y="1067"/>
                  </a:lnTo>
                  <a:lnTo>
                    <a:pt x="1223" y="1057"/>
                  </a:lnTo>
                  <a:lnTo>
                    <a:pt x="1229" y="1047"/>
                  </a:lnTo>
                  <a:lnTo>
                    <a:pt x="1235" y="1038"/>
                  </a:lnTo>
                  <a:lnTo>
                    <a:pt x="1240" y="1028"/>
                  </a:lnTo>
                  <a:lnTo>
                    <a:pt x="1246" y="1018"/>
                  </a:lnTo>
                  <a:lnTo>
                    <a:pt x="1252" y="1008"/>
                  </a:lnTo>
                  <a:lnTo>
                    <a:pt x="1256" y="998"/>
                  </a:lnTo>
                  <a:lnTo>
                    <a:pt x="1260" y="989"/>
                  </a:lnTo>
                  <a:lnTo>
                    <a:pt x="1266" y="979"/>
                  </a:lnTo>
                  <a:lnTo>
                    <a:pt x="1269" y="969"/>
                  </a:lnTo>
                  <a:lnTo>
                    <a:pt x="1273" y="960"/>
                  </a:lnTo>
                  <a:lnTo>
                    <a:pt x="1276" y="949"/>
                  </a:lnTo>
                  <a:lnTo>
                    <a:pt x="1282" y="940"/>
                  </a:lnTo>
                  <a:lnTo>
                    <a:pt x="1283" y="929"/>
                  </a:lnTo>
                  <a:lnTo>
                    <a:pt x="1286" y="919"/>
                  </a:lnTo>
                  <a:lnTo>
                    <a:pt x="1289" y="907"/>
                  </a:lnTo>
                  <a:lnTo>
                    <a:pt x="1292" y="899"/>
                  </a:lnTo>
                  <a:lnTo>
                    <a:pt x="1293" y="888"/>
                  </a:lnTo>
                  <a:lnTo>
                    <a:pt x="1296" y="879"/>
                  </a:lnTo>
                  <a:lnTo>
                    <a:pt x="1297" y="868"/>
                  </a:lnTo>
                  <a:lnTo>
                    <a:pt x="1299" y="858"/>
                  </a:lnTo>
                  <a:lnTo>
                    <a:pt x="1300" y="848"/>
                  </a:lnTo>
                  <a:lnTo>
                    <a:pt x="1300" y="836"/>
                  </a:lnTo>
                  <a:lnTo>
                    <a:pt x="1302" y="826"/>
                  </a:lnTo>
                  <a:lnTo>
                    <a:pt x="1303" y="816"/>
                  </a:lnTo>
                  <a:lnTo>
                    <a:pt x="1303" y="805"/>
                  </a:lnTo>
                  <a:lnTo>
                    <a:pt x="1303" y="795"/>
                  </a:lnTo>
                  <a:lnTo>
                    <a:pt x="1303" y="784"/>
                  </a:lnTo>
                  <a:lnTo>
                    <a:pt x="1303" y="774"/>
                  </a:lnTo>
                  <a:lnTo>
                    <a:pt x="1303" y="764"/>
                  </a:lnTo>
                  <a:lnTo>
                    <a:pt x="1303" y="752"/>
                  </a:lnTo>
                  <a:lnTo>
                    <a:pt x="1302" y="742"/>
                  </a:lnTo>
                  <a:lnTo>
                    <a:pt x="1302" y="733"/>
                  </a:lnTo>
                  <a:lnTo>
                    <a:pt x="1300" y="721"/>
                  </a:lnTo>
                  <a:lnTo>
                    <a:pt x="1300" y="711"/>
                  </a:lnTo>
                  <a:lnTo>
                    <a:pt x="1299" y="701"/>
                  </a:lnTo>
                  <a:lnTo>
                    <a:pt x="1297" y="691"/>
                  </a:lnTo>
                  <a:lnTo>
                    <a:pt x="1296" y="680"/>
                  </a:lnTo>
                  <a:lnTo>
                    <a:pt x="1294" y="669"/>
                  </a:lnTo>
                  <a:lnTo>
                    <a:pt x="1293" y="659"/>
                  </a:lnTo>
                  <a:lnTo>
                    <a:pt x="1290" y="649"/>
                  </a:lnTo>
                  <a:lnTo>
                    <a:pt x="1289" y="637"/>
                  </a:lnTo>
                  <a:lnTo>
                    <a:pt x="1287" y="627"/>
                  </a:lnTo>
                  <a:lnTo>
                    <a:pt x="1285" y="616"/>
                  </a:lnTo>
                  <a:lnTo>
                    <a:pt x="1283" y="607"/>
                  </a:lnTo>
                  <a:lnTo>
                    <a:pt x="1280" y="596"/>
                  </a:lnTo>
                  <a:lnTo>
                    <a:pt x="1277" y="586"/>
                  </a:lnTo>
                  <a:lnTo>
                    <a:pt x="1275" y="576"/>
                  </a:lnTo>
                  <a:lnTo>
                    <a:pt x="1272" y="566"/>
                  </a:lnTo>
                  <a:lnTo>
                    <a:pt x="1269" y="555"/>
                  </a:lnTo>
                  <a:lnTo>
                    <a:pt x="1266" y="545"/>
                  </a:lnTo>
                  <a:lnTo>
                    <a:pt x="1263" y="533"/>
                  </a:lnTo>
                  <a:lnTo>
                    <a:pt x="1260" y="525"/>
                  </a:lnTo>
                  <a:lnTo>
                    <a:pt x="1256" y="515"/>
                  </a:lnTo>
                  <a:lnTo>
                    <a:pt x="1253" y="504"/>
                  </a:lnTo>
                  <a:lnTo>
                    <a:pt x="1250" y="494"/>
                  </a:lnTo>
                  <a:lnTo>
                    <a:pt x="1246" y="484"/>
                  </a:lnTo>
                  <a:lnTo>
                    <a:pt x="1243" y="474"/>
                  </a:lnTo>
                  <a:lnTo>
                    <a:pt x="1239" y="464"/>
                  </a:lnTo>
                  <a:lnTo>
                    <a:pt x="1236" y="452"/>
                  </a:lnTo>
                  <a:lnTo>
                    <a:pt x="1233" y="442"/>
                  </a:lnTo>
                  <a:lnTo>
                    <a:pt x="1229" y="432"/>
                  </a:lnTo>
                  <a:lnTo>
                    <a:pt x="1226" y="422"/>
                  </a:lnTo>
                  <a:lnTo>
                    <a:pt x="1222" y="413"/>
                  </a:lnTo>
                  <a:lnTo>
                    <a:pt x="1219" y="403"/>
                  </a:lnTo>
                  <a:lnTo>
                    <a:pt x="1213" y="393"/>
                  </a:lnTo>
                  <a:lnTo>
                    <a:pt x="1212" y="383"/>
                  </a:lnTo>
                  <a:lnTo>
                    <a:pt x="1208" y="373"/>
                  </a:lnTo>
                  <a:lnTo>
                    <a:pt x="1205" y="364"/>
                  </a:lnTo>
                  <a:lnTo>
                    <a:pt x="1201" y="354"/>
                  </a:lnTo>
                  <a:lnTo>
                    <a:pt x="1196" y="343"/>
                  </a:lnTo>
                  <a:lnTo>
                    <a:pt x="1192" y="334"/>
                  </a:lnTo>
                  <a:lnTo>
                    <a:pt x="1188" y="326"/>
                  </a:lnTo>
                  <a:lnTo>
                    <a:pt x="1185" y="316"/>
                  </a:lnTo>
                  <a:lnTo>
                    <a:pt x="1181" y="306"/>
                  </a:lnTo>
                  <a:lnTo>
                    <a:pt x="1178" y="297"/>
                  </a:lnTo>
                  <a:lnTo>
                    <a:pt x="1174" y="287"/>
                  </a:lnTo>
                  <a:lnTo>
                    <a:pt x="1169" y="279"/>
                  </a:lnTo>
                  <a:lnTo>
                    <a:pt x="1165" y="270"/>
                  </a:lnTo>
                  <a:lnTo>
                    <a:pt x="1161" y="260"/>
                  </a:lnTo>
                  <a:lnTo>
                    <a:pt x="1157" y="252"/>
                  </a:lnTo>
                  <a:lnTo>
                    <a:pt x="1152" y="243"/>
                  </a:lnTo>
                  <a:lnTo>
                    <a:pt x="1148" y="235"/>
                  </a:lnTo>
                  <a:lnTo>
                    <a:pt x="1144" y="226"/>
                  </a:lnTo>
                  <a:lnTo>
                    <a:pt x="1140" y="219"/>
                  </a:lnTo>
                  <a:lnTo>
                    <a:pt x="1135" y="209"/>
                  </a:lnTo>
                  <a:lnTo>
                    <a:pt x="1131" y="202"/>
                  </a:lnTo>
                  <a:lnTo>
                    <a:pt x="1127" y="193"/>
                  </a:lnTo>
                  <a:lnTo>
                    <a:pt x="1123" y="185"/>
                  </a:lnTo>
                  <a:lnTo>
                    <a:pt x="1117" y="178"/>
                  </a:lnTo>
                  <a:lnTo>
                    <a:pt x="1113" y="171"/>
                  </a:lnTo>
                  <a:lnTo>
                    <a:pt x="1107" y="162"/>
                  </a:lnTo>
                  <a:lnTo>
                    <a:pt x="1103" y="155"/>
                  </a:lnTo>
                  <a:lnTo>
                    <a:pt x="1098" y="148"/>
                  </a:lnTo>
                  <a:lnTo>
                    <a:pt x="1094" y="141"/>
                  </a:lnTo>
                  <a:lnTo>
                    <a:pt x="1088" y="134"/>
                  </a:lnTo>
                  <a:lnTo>
                    <a:pt x="1083" y="127"/>
                  </a:lnTo>
                  <a:lnTo>
                    <a:pt x="1078" y="120"/>
                  </a:lnTo>
                  <a:lnTo>
                    <a:pt x="1073" y="114"/>
                  </a:lnTo>
                  <a:lnTo>
                    <a:pt x="1067" y="107"/>
                  </a:lnTo>
                  <a:lnTo>
                    <a:pt x="1064" y="101"/>
                  </a:lnTo>
                  <a:lnTo>
                    <a:pt x="1057" y="95"/>
                  </a:lnTo>
                  <a:lnTo>
                    <a:pt x="1052" y="90"/>
                  </a:lnTo>
                  <a:lnTo>
                    <a:pt x="1047" y="84"/>
                  </a:lnTo>
                  <a:lnTo>
                    <a:pt x="1042" y="78"/>
                  </a:lnTo>
                  <a:lnTo>
                    <a:pt x="1036" y="73"/>
                  </a:lnTo>
                  <a:lnTo>
                    <a:pt x="1030" y="67"/>
                  </a:lnTo>
                  <a:lnTo>
                    <a:pt x="1025" y="63"/>
                  </a:lnTo>
                  <a:lnTo>
                    <a:pt x="1019" y="57"/>
                  </a:lnTo>
                  <a:lnTo>
                    <a:pt x="1013" y="53"/>
                  </a:lnTo>
                  <a:lnTo>
                    <a:pt x="1007" y="47"/>
                  </a:lnTo>
                  <a:lnTo>
                    <a:pt x="1000" y="44"/>
                  </a:lnTo>
                  <a:lnTo>
                    <a:pt x="995" y="40"/>
                  </a:lnTo>
                  <a:lnTo>
                    <a:pt x="989" y="37"/>
                  </a:lnTo>
                  <a:lnTo>
                    <a:pt x="983" y="33"/>
                  </a:lnTo>
                  <a:lnTo>
                    <a:pt x="978" y="30"/>
                  </a:lnTo>
                  <a:lnTo>
                    <a:pt x="971" y="27"/>
                  </a:lnTo>
                  <a:lnTo>
                    <a:pt x="963" y="23"/>
                  </a:lnTo>
                  <a:lnTo>
                    <a:pt x="958" y="20"/>
                  </a:lnTo>
                  <a:lnTo>
                    <a:pt x="952" y="17"/>
                  </a:lnTo>
                  <a:lnTo>
                    <a:pt x="945" y="14"/>
                  </a:lnTo>
                  <a:lnTo>
                    <a:pt x="939" y="13"/>
                  </a:lnTo>
                  <a:lnTo>
                    <a:pt x="932" y="10"/>
                  </a:lnTo>
                  <a:lnTo>
                    <a:pt x="926" y="9"/>
                  </a:lnTo>
                  <a:lnTo>
                    <a:pt x="922" y="7"/>
                  </a:lnTo>
                  <a:lnTo>
                    <a:pt x="915" y="6"/>
                  </a:lnTo>
                  <a:lnTo>
                    <a:pt x="909" y="4"/>
                  </a:lnTo>
                  <a:lnTo>
                    <a:pt x="904" y="3"/>
                  </a:lnTo>
                  <a:lnTo>
                    <a:pt x="899" y="3"/>
                  </a:lnTo>
                  <a:lnTo>
                    <a:pt x="892" y="0"/>
                  </a:lnTo>
                  <a:lnTo>
                    <a:pt x="887" y="0"/>
                  </a:lnTo>
                  <a:lnTo>
                    <a:pt x="882" y="0"/>
                  </a:lnTo>
                  <a:lnTo>
                    <a:pt x="878" y="0"/>
                  </a:lnTo>
                  <a:lnTo>
                    <a:pt x="872" y="0"/>
                  </a:lnTo>
                  <a:lnTo>
                    <a:pt x="867" y="0"/>
                  </a:lnTo>
                  <a:lnTo>
                    <a:pt x="863" y="0"/>
                  </a:lnTo>
                  <a:lnTo>
                    <a:pt x="858" y="0"/>
                  </a:lnTo>
                  <a:lnTo>
                    <a:pt x="853" y="0"/>
                  </a:lnTo>
                  <a:lnTo>
                    <a:pt x="848" y="1"/>
                  </a:lnTo>
                  <a:lnTo>
                    <a:pt x="845" y="3"/>
                  </a:lnTo>
                  <a:lnTo>
                    <a:pt x="841" y="4"/>
                  </a:lnTo>
                  <a:lnTo>
                    <a:pt x="836" y="4"/>
                  </a:lnTo>
                  <a:lnTo>
                    <a:pt x="831" y="6"/>
                  </a:lnTo>
                  <a:lnTo>
                    <a:pt x="827" y="7"/>
                  </a:lnTo>
                  <a:lnTo>
                    <a:pt x="824" y="9"/>
                  </a:lnTo>
                  <a:lnTo>
                    <a:pt x="818" y="10"/>
                  </a:lnTo>
                  <a:lnTo>
                    <a:pt x="817" y="11"/>
                  </a:lnTo>
                  <a:lnTo>
                    <a:pt x="811" y="13"/>
                  </a:lnTo>
                  <a:lnTo>
                    <a:pt x="809" y="16"/>
                  </a:lnTo>
                  <a:lnTo>
                    <a:pt x="806" y="17"/>
                  </a:lnTo>
                  <a:lnTo>
                    <a:pt x="801" y="20"/>
                  </a:lnTo>
                  <a:lnTo>
                    <a:pt x="799" y="23"/>
                  </a:lnTo>
                  <a:lnTo>
                    <a:pt x="796" y="26"/>
                  </a:lnTo>
                  <a:lnTo>
                    <a:pt x="793" y="29"/>
                  </a:lnTo>
                  <a:lnTo>
                    <a:pt x="789" y="31"/>
                  </a:lnTo>
                  <a:lnTo>
                    <a:pt x="786" y="34"/>
                  </a:lnTo>
                  <a:lnTo>
                    <a:pt x="783" y="37"/>
                  </a:lnTo>
                  <a:lnTo>
                    <a:pt x="780" y="40"/>
                  </a:lnTo>
                  <a:lnTo>
                    <a:pt x="777" y="43"/>
                  </a:lnTo>
                  <a:lnTo>
                    <a:pt x="774" y="46"/>
                  </a:lnTo>
                  <a:lnTo>
                    <a:pt x="773" y="50"/>
                  </a:lnTo>
                  <a:lnTo>
                    <a:pt x="770" y="53"/>
                  </a:lnTo>
                  <a:lnTo>
                    <a:pt x="769" y="57"/>
                  </a:lnTo>
                  <a:lnTo>
                    <a:pt x="767" y="60"/>
                  </a:lnTo>
                  <a:lnTo>
                    <a:pt x="764" y="64"/>
                  </a:lnTo>
                  <a:lnTo>
                    <a:pt x="763" y="68"/>
                  </a:lnTo>
                  <a:lnTo>
                    <a:pt x="762" y="71"/>
                  </a:lnTo>
                  <a:lnTo>
                    <a:pt x="759" y="75"/>
                  </a:lnTo>
                  <a:lnTo>
                    <a:pt x="757" y="80"/>
                  </a:lnTo>
                  <a:lnTo>
                    <a:pt x="756" y="84"/>
                  </a:lnTo>
                  <a:lnTo>
                    <a:pt x="755" y="88"/>
                  </a:lnTo>
                  <a:lnTo>
                    <a:pt x="753" y="91"/>
                  </a:lnTo>
                  <a:lnTo>
                    <a:pt x="753" y="97"/>
                  </a:lnTo>
                  <a:lnTo>
                    <a:pt x="752" y="101"/>
                  </a:lnTo>
                  <a:lnTo>
                    <a:pt x="750" y="107"/>
                  </a:lnTo>
                  <a:lnTo>
                    <a:pt x="749" y="111"/>
                  </a:lnTo>
                  <a:lnTo>
                    <a:pt x="749" y="115"/>
                  </a:lnTo>
                  <a:lnTo>
                    <a:pt x="749" y="120"/>
                  </a:lnTo>
                  <a:lnTo>
                    <a:pt x="749" y="124"/>
                  </a:lnTo>
                  <a:lnTo>
                    <a:pt x="749" y="128"/>
                  </a:lnTo>
                  <a:lnTo>
                    <a:pt x="749" y="135"/>
                  </a:lnTo>
                  <a:lnTo>
                    <a:pt x="747" y="138"/>
                  </a:lnTo>
                  <a:lnTo>
                    <a:pt x="747" y="144"/>
                  </a:lnTo>
                  <a:lnTo>
                    <a:pt x="747" y="148"/>
                  </a:lnTo>
                  <a:lnTo>
                    <a:pt x="747" y="152"/>
                  </a:lnTo>
                  <a:lnTo>
                    <a:pt x="747" y="157"/>
                  </a:lnTo>
                  <a:lnTo>
                    <a:pt x="747" y="162"/>
                  </a:lnTo>
                  <a:lnTo>
                    <a:pt x="747" y="166"/>
                  </a:lnTo>
                  <a:lnTo>
                    <a:pt x="747" y="171"/>
                  </a:lnTo>
                  <a:lnTo>
                    <a:pt x="747" y="175"/>
                  </a:lnTo>
                  <a:lnTo>
                    <a:pt x="747" y="178"/>
                  </a:lnTo>
                  <a:lnTo>
                    <a:pt x="749" y="182"/>
                  </a:lnTo>
                  <a:lnTo>
                    <a:pt x="749" y="188"/>
                  </a:lnTo>
                  <a:lnTo>
                    <a:pt x="749" y="191"/>
                  </a:lnTo>
                  <a:lnTo>
                    <a:pt x="749" y="195"/>
                  </a:lnTo>
                  <a:lnTo>
                    <a:pt x="750" y="199"/>
                  </a:lnTo>
                  <a:lnTo>
                    <a:pt x="750" y="203"/>
                  </a:lnTo>
                  <a:lnTo>
                    <a:pt x="750" y="206"/>
                  </a:lnTo>
                  <a:lnTo>
                    <a:pt x="752" y="209"/>
                  </a:lnTo>
                  <a:lnTo>
                    <a:pt x="752" y="215"/>
                  </a:lnTo>
                  <a:lnTo>
                    <a:pt x="752" y="218"/>
                  </a:lnTo>
                  <a:lnTo>
                    <a:pt x="752" y="221"/>
                  </a:lnTo>
                  <a:lnTo>
                    <a:pt x="752" y="225"/>
                  </a:lnTo>
                  <a:lnTo>
                    <a:pt x="753" y="228"/>
                  </a:lnTo>
                  <a:lnTo>
                    <a:pt x="755" y="232"/>
                  </a:lnTo>
                  <a:lnTo>
                    <a:pt x="755" y="235"/>
                  </a:lnTo>
                  <a:lnTo>
                    <a:pt x="755" y="239"/>
                  </a:lnTo>
                  <a:lnTo>
                    <a:pt x="755" y="243"/>
                  </a:lnTo>
                  <a:lnTo>
                    <a:pt x="756" y="246"/>
                  </a:lnTo>
                  <a:lnTo>
                    <a:pt x="756" y="249"/>
                  </a:lnTo>
                  <a:lnTo>
                    <a:pt x="757" y="252"/>
                  </a:lnTo>
                  <a:lnTo>
                    <a:pt x="757" y="255"/>
                  </a:lnTo>
                  <a:lnTo>
                    <a:pt x="759" y="259"/>
                  </a:lnTo>
                  <a:lnTo>
                    <a:pt x="759" y="260"/>
                  </a:lnTo>
                  <a:lnTo>
                    <a:pt x="760" y="265"/>
                  </a:lnTo>
                  <a:lnTo>
                    <a:pt x="760" y="266"/>
                  </a:lnTo>
                  <a:lnTo>
                    <a:pt x="762" y="270"/>
                  </a:lnTo>
                  <a:lnTo>
                    <a:pt x="762" y="272"/>
                  </a:lnTo>
                  <a:lnTo>
                    <a:pt x="762" y="275"/>
                  </a:lnTo>
                  <a:lnTo>
                    <a:pt x="762" y="277"/>
                  </a:lnTo>
                  <a:lnTo>
                    <a:pt x="763" y="280"/>
                  </a:lnTo>
                  <a:lnTo>
                    <a:pt x="764" y="286"/>
                  </a:lnTo>
                  <a:lnTo>
                    <a:pt x="764" y="290"/>
                  </a:lnTo>
                  <a:lnTo>
                    <a:pt x="766" y="296"/>
                  </a:lnTo>
                  <a:lnTo>
                    <a:pt x="767" y="300"/>
                  </a:lnTo>
                  <a:lnTo>
                    <a:pt x="767" y="304"/>
                  </a:lnTo>
                  <a:lnTo>
                    <a:pt x="767" y="309"/>
                  </a:lnTo>
                  <a:lnTo>
                    <a:pt x="769" y="313"/>
                  </a:lnTo>
                  <a:lnTo>
                    <a:pt x="769" y="317"/>
                  </a:lnTo>
                  <a:lnTo>
                    <a:pt x="769" y="320"/>
                  </a:lnTo>
                  <a:lnTo>
                    <a:pt x="769" y="324"/>
                  </a:lnTo>
                  <a:lnTo>
                    <a:pt x="769" y="327"/>
                  </a:lnTo>
                  <a:lnTo>
                    <a:pt x="770" y="331"/>
                  </a:lnTo>
                  <a:lnTo>
                    <a:pt x="767" y="333"/>
                  </a:lnTo>
                  <a:lnTo>
                    <a:pt x="767" y="337"/>
                  </a:lnTo>
                  <a:lnTo>
                    <a:pt x="764" y="339"/>
                  </a:lnTo>
                  <a:lnTo>
                    <a:pt x="762" y="341"/>
                  </a:lnTo>
                  <a:lnTo>
                    <a:pt x="757" y="344"/>
                  </a:lnTo>
                  <a:lnTo>
                    <a:pt x="753" y="347"/>
                  </a:lnTo>
                  <a:lnTo>
                    <a:pt x="749" y="350"/>
                  </a:lnTo>
                  <a:lnTo>
                    <a:pt x="743" y="354"/>
                  </a:lnTo>
                  <a:lnTo>
                    <a:pt x="740" y="356"/>
                  </a:lnTo>
                  <a:lnTo>
                    <a:pt x="737" y="356"/>
                  </a:lnTo>
                  <a:lnTo>
                    <a:pt x="735" y="358"/>
                  </a:lnTo>
                  <a:lnTo>
                    <a:pt x="730" y="360"/>
                  </a:lnTo>
                  <a:lnTo>
                    <a:pt x="728" y="361"/>
                  </a:lnTo>
                  <a:lnTo>
                    <a:pt x="723" y="363"/>
                  </a:lnTo>
                  <a:lnTo>
                    <a:pt x="720" y="364"/>
                  </a:lnTo>
                  <a:lnTo>
                    <a:pt x="716" y="366"/>
                  </a:lnTo>
                  <a:lnTo>
                    <a:pt x="712" y="367"/>
                  </a:lnTo>
                  <a:lnTo>
                    <a:pt x="709" y="368"/>
                  </a:lnTo>
                  <a:lnTo>
                    <a:pt x="705" y="370"/>
                  </a:lnTo>
                  <a:lnTo>
                    <a:pt x="701" y="371"/>
                  </a:lnTo>
                  <a:lnTo>
                    <a:pt x="696" y="373"/>
                  </a:lnTo>
                  <a:lnTo>
                    <a:pt x="692" y="374"/>
                  </a:lnTo>
                  <a:lnTo>
                    <a:pt x="689" y="376"/>
                  </a:lnTo>
                  <a:lnTo>
                    <a:pt x="683" y="378"/>
                  </a:lnTo>
                  <a:lnTo>
                    <a:pt x="679" y="380"/>
                  </a:lnTo>
                  <a:lnTo>
                    <a:pt x="674" y="381"/>
                  </a:lnTo>
                  <a:lnTo>
                    <a:pt x="669" y="383"/>
                  </a:lnTo>
                  <a:lnTo>
                    <a:pt x="665" y="384"/>
                  </a:lnTo>
                  <a:lnTo>
                    <a:pt x="659" y="385"/>
                  </a:lnTo>
                  <a:lnTo>
                    <a:pt x="655" y="387"/>
                  </a:lnTo>
                  <a:lnTo>
                    <a:pt x="652" y="388"/>
                  </a:lnTo>
                  <a:lnTo>
                    <a:pt x="647" y="390"/>
                  </a:lnTo>
                  <a:lnTo>
                    <a:pt x="642" y="391"/>
                  </a:lnTo>
                  <a:lnTo>
                    <a:pt x="637" y="393"/>
                  </a:lnTo>
                  <a:lnTo>
                    <a:pt x="631" y="394"/>
                  </a:lnTo>
                  <a:lnTo>
                    <a:pt x="628" y="395"/>
                  </a:lnTo>
                  <a:lnTo>
                    <a:pt x="621" y="398"/>
                  </a:lnTo>
                  <a:lnTo>
                    <a:pt x="617" y="400"/>
                  </a:lnTo>
                  <a:lnTo>
                    <a:pt x="612" y="401"/>
                  </a:lnTo>
                  <a:lnTo>
                    <a:pt x="607" y="404"/>
                  </a:lnTo>
                  <a:lnTo>
                    <a:pt x="602" y="405"/>
                  </a:lnTo>
                  <a:lnTo>
                    <a:pt x="598" y="408"/>
                  </a:lnTo>
                  <a:lnTo>
                    <a:pt x="593" y="410"/>
                  </a:lnTo>
                  <a:lnTo>
                    <a:pt x="588" y="411"/>
                  </a:lnTo>
                  <a:lnTo>
                    <a:pt x="583" y="414"/>
                  </a:lnTo>
                  <a:lnTo>
                    <a:pt x="578" y="415"/>
                  </a:lnTo>
                  <a:lnTo>
                    <a:pt x="573" y="417"/>
                  </a:lnTo>
                  <a:lnTo>
                    <a:pt x="568" y="418"/>
                  </a:lnTo>
                  <a:lnTo>
                    <a:pt x="563" y="421"/>
                  </a:lnTo>
                  <a:lnTo>
                    <a:pt x="558" y="422"/>
                  </a:lnTo>
                  <a:lnTo>
                    <a:pt x="554" y="424"/>
                  </a:lnTo>
                  <a:lnTo>
                    <a:pt x="550" y="427"/>
                  </a:lnTo>
                  <a:lnTo>
                    <a:pt x="546" y="430"/>
                  </a:lnTo>
                  <a:lnTo>
                    <a:pt x="541" y="432"/>
                  </a:lnTo>
                  <a:lnTo>
                    <a:pt x="537" y="434"/>
                  </a:lnTo>
                  <a:lnTo>
                    <a:pt x="533" y="437"/>
                  </a:lnTo>
                  <a:lnTo>
                    <a:pt x="529" y="438"/>
                  </a:lnTo>
                  <a:lnTo>
                    <a:pt x="524" y="441"/>
                  </a:lnTo>
                  <a:lnTo>
                    <a:pt x="520" y="442"/>
                  </a:lnTo>
                  <a:lnTo>
                    <a:pt x="516" y="445"/>
                  </a:lnTo>
                  <a:lnTo>
                    <a:pt x="512" y="448"/>
                  </a:lnTo>
                  <a:lnTo>
                    <a:pt x="507" y="449"/>
                  </a:lnTo>
                  <a:lnTo>
                    <a:pt x="503" y="452"/>
                  </a:lnTo>
                  <a:lnTo>
                    <a:pt x="500" y="454"/>
                  </a:lnTo>
                  <a:lnTo>
                    <a:pt x="496" y="455"/>
                  </a:lnTo>
                  <a:lnTo>
                    <a:pt x="492" y="458"/>
                  </a:lnTo>
                  <a:lnTo>
                    <a:pt x="490" y="461"/>
                  </a:lnTo>
                  <a:lnTo>
                    <a:pt x="487" y="464"/>
                  </a:lnTo>
                  <a:lnTo>
                    <a:pt x="482" y="465"/>
                  </a:lnTo>
                  <a:lnTo>
                    <a:pt x="479" y="468"/>
                  </a:lnTo>
                  <a:lnTo>
                    <a:pt x="477" y="471"/>
                  </a:lnTo>
                  <a:lnTo>
                    <a:pt x="475" y="474"/>
                  </a:lnTo>
                  <a:lnTo>
                    <a:pt x="472" y="474"/>
                  </a:lnTo>
                  <a:lnTo>
                    <a:pt x="469" y="477"/>
                  </a:lnTo>
                  <a:lnTo>
                    <a:pt x="466" y="478"/>
                  </a:lnTo>
                  <a:lnTo>
                    <a:pt x="463" y="481"/>
                  </a:lnTo>
                  <a:lnTo>
                    <a:pt x="456" y="485"/>
                  </a:lnTo>
                  <a:lnTo>
                    <a:pt x="452" y="489"/>
                  </a:lnTo>
                  <a:lnTo>
                    <a:pt x="448" y="492"/>
                  </a:lnTo>
                  <a:lnTo>
                    <a:pt x="443" y="496"/>
                  </a:lnTo>
                  <a:lnTo>
                    <a:pt x="438" y="499"/>
                  </a:lnTo>
                  <a:lnTo>
                    <a:pt x="435" y="502"/>
                  </a:lnTo>
                  <a:lnTo>
                    <a:pt x="429" y="505"/>
                  </a:lnTo>
                  <a:lnTo>
                    <a:pt x="425" y="508"/>
                  </a:lnTo>
                  <a:lnTo>
                    <a:pt x="421" y="508"/>
                  </a:lnTo>
                  <a:lnTo>
                    <a:pt x="418" y="511"/>
                  </a:lnTo>
                  <a:lnTo>
                    <a:pt x="414" y="512"/>
                  </a:lnTo>
                  <a:lnTo>
                    <a:pt x="409" y="513"/>
                  </a:lnTo>
                  <a:lnTo>
                    <a:pt x="406" y="515"/>
                  </a:lnTo>
                  <a:lnTo>
                    <a:pt x="401" y="515"/>
                  </a:lnTo>
                  <a:lnTo>
                    <a:pt x="398" y="513"/>
                  </a:lnTo>
                  <a:lnTo>
                    <a:pt x="394" y="513"/>
                  </a:lnTo>
                  <a:lnTo>
                    <a:pt x="389" y="511"/>
                  </a:lnTo>
                  <a:lnTo>
                    <a:pt x="387" y="509"/>
                  </a:lnTo>
                  <a:lnTo>
                    <a:pt x="382" y="506"/>
                  </a:lnTo>
                  <a:lnTo>
                    <a:pt x="378" y="505"/>
                  </a:lnTo>
                  <a:lnTo>
                    <a:pt x="374" y="501"/>
                  </a:lnTo>
                  <a:lnTo>
                    <a:pt x="369" y="498"/>
                  </a:lnTo>
                  <a:lnTo>
                    <a:pt x="367" y="495"/>
                  </a:lnTo>
                  <a:lnTo>
                    <a:pt x="364" y="492"/>
                  </a:lnTo>
                  <a:lnTo>
                    <a:pt x="362" y="489"/>
                  </a:lnTo>
                  <a:lnTo>
                    <a:pt x="360" y="486"/>
                  </a:lnTo>
                  <a:lnTo>
                    <a:pt x="357" y="484"/>
                  </a:lnTo>
                  <a:lnTo>
                    <a:pt x="354" y="479"/>
                  </a:lnTo>
                  <a:lnTo>
                    <a:pt x="351" y="477"/>
                  </a:lnTo>
                  <a:lnTo>
                    <a:pt x="348" y="475"/>
                  </a:lnTo>
                  <a:lnTo>
                    <a:pt x="345" y="471"/>
                  </a:lnTo>
                  <a:lnTo>
                    <a:pt x="342" y="468"/>
                  </a:lnTo>
                  <a:lnTo>
                    <a:pt x="340" y="464"/>
                  </a:lnTo>
                  <a:lnTo>
                    <a:pt x="335" y="461"/>
                  </a:lnTo>
                  <a:lnTo>
                    <a:pt x="333" y="457"/>
                  </a:lnTo>
                  <a:lnTo>
                    <a:pt x="330" y="454"/>
                  </a:lnTo>
                  <a:lnTo>
                    <a:pt x="327" y="451"/>
                  </a:lnTo>
                  <a:lnTo>
                    <a:pt x="324" y="448"/>
                  </a:lnTo>
                  <a:lnTo>
                    <a:pt x="318" y="444"/>
                  </a:lnTo>
                  <a:lnTo>
                    <a:pt x="315" y="440"/>
                  </a:lnTo>
                  <a:lnTo>
                    <a:pt x="311" y="437"/>
                  </a:lnTo>
                  <a:lnTo>
                    <a:pt x="308" y="432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1"/>
                  </a:lnTo>
                  <a:lnTo>
                    <a:pt x="291" y="418"/>
                  </a:lnTo>
                  <a:lnTo>
                    <a:pt x="287" y="414"/>
                  </a:lnTo>
                  <a:lnTo>
                    <a:pt x="283" y="411"/>
                  </a:lnTo>
                  <a:lnTo>
                    <a:pt x="279" y="408"/>
                  </a:lnTo>
                  <a:lnTo>
                    <a:pt x="276" y="404"/>
                  </a:lnTo>
                  <a:lnTo>
                    <a:pt x="270" y="401"/>
                  </a:lnTo>
                  <a:lnTo>
                    <a:pt x="266" y="397"/>
                  </a:lnTo>
                  <a:lnTo>
                    <a:pt x="261" y="394"/>
                  </a:lnTo>
                  <a:lnTo>
                    <a:pt x="257" y="391"/>
                  </a:lnTo>
                  <a:lnTo>
                    <a:pt x="252" y="387"/>
                  </a:lnTo>
                  <a:lnTo>
                    <a:pt x="247" y="384"/>
                  </a:lnTo>
                  <a:lnTo>
                    <a:pt x="242" y="381"/>
                  </a:lnTo>
                  <a:lnTo>
                    <a:pt x="237" y="380"/>
                  </a:lnTo>
                  <a:lnTo>
                    <a:pt x="232" y="376"/>
                  </a:lnTo>
                  <a:lnTo>
                    <a:pt x="227" y="373"/>
                  </a:lnTo>
                  <a:lnTo>
                    <a:pt x="223" y="371"/>
                  </a:lnTo>
                  <a:lnTo>
                    <a:pt x="217" y="370"/>
                  </a:lnTo>
                  <a:lnTo>
                    <a:pt x="212" y="367"/>
                  </a:lnTo>
                  <a:lnTo>
                    <a:pt x="207" y="364"/>
                  </a:lnTo>
                  <a:lnTo>
                    <a:pt x="202" y="364"/>
                  </a:lnTo>
                  <a:lnTo>
                    <a:pt x="196" y="361"/>
                  </a:lnTo>
                  <a:lnTo>
                    <a:pt x="192" y="361"/>
                  </a:lnTo>
                  <a:lnTo>
                    <a:pt x="185" y="358"/>
                  </a:lnTo>
                  <a:lnTo>
                    <a:pt x="179" y="358"/>
                  </a:lnTo>
                  <a:lnTo>
                    <a:pt x="175" y="357"/>
                  </a:lnTo>
                  <a:lnTo>
                    <a:pt x="168" y="356"/>
                  </a:lnTo>
                  <a:lnTo>
                    <a:pt x="163" y="356"/>
                  </a:lnTo>
                  <a:lnTo>
                    <a:pt x="156" y="356"/>
                  </a:lnTo>
                  <a:lnTo>
                    <a:pt x="151" y="356"/>
                  </a:lnTo>
                  <a:lnTo>
                    <a:pt x="145" y="356"/>
                  </a:lnTo>
                  <a:lnTo>
                    <a:pt x="139" y="356"/>
                  </a:lnTo>
                  <a:lnTo>
                    <a:pt x="134" y="356"/>
                  </a:lnTo>
                  <a:lnTo>
                    <a:pt x="128" y="358"/>
                  </a:lnTo>
                  <a:lnTo>
                    <a:pt x="121" y="358"/>
                  </a:lnTo>
                  <a:lnTo>
                    <a:pt x="117" y="360"/>
                  </a:lnTo>
                  <a:lnTo>
                    <a:pt x="109" y="361"/>
                  </a:lnTo>
                  <a:lnTo>
                    <a:pt x="104" y="364"/>
                  </a:lnTo>
                  <a:lnTo>
                    <a:pt x="98" y="366"/>
                  </a:lnTo>
                  <a:lnTo>
                    <a:pt x="91" y="370"/>
                  </a:lnTo>
                  <a:lnTo>
                    <a:pt x="85" y="371"/>
                  </a:lnTo>
                  <a:lnTo>
                    <a:pt x="80" y="376"/>
                  </a:lnTo>
                  <a:lnTo>
                    <a:pt x="71" y="380"/>
                  </a:lnTo>
                  <a:lnTo>
                    <a:pt x="67" y="383"/>
                  </a:lnTo>
                  <a:lnTo>
                    <a:pt x="61" y="385"/>
                  </a:lnTo>
                  <a:lnTo>
                    <a:pt x="55" y="390"/>
                  </a:lnTo>
                  <a:lnTo>
                    <a:pt x="50" y="394"/>
                  </a:lnTo>
                  <a:lnTo>
                    <a:pt x="46" y="398"/>
                  </a:lnTo>
                  <a:lnTo>
                    <a:pt x="41" y="404"/>
                  </a:lnTo>
                  <a:lnTo>
                    <a:pt x="37" y="410"/>
                  </a:lnTo>
                  <a:lnTo>
                    <a:pt x="33" y="414"/>
                  </a:lnTo>
                  <a:lnTo>
                    <a:pt x="30" y="418"/>
                  </a:lnTo>
                  <a:lnTo>
                    <a:pt x="26" y="424"/>
                  </a:lnTo>
                  <a:lnTo>
                    <a:pt x="23" y="430"/>
                  </a:lnTo>
                  <a:lnTo>
                    <a:pt x="20" y="435"/>
                  </a:lnTo>
                  <a:lnTo>
                    <a:pt x="17" y="441"/>
                  </a:lnTo>
                  <a:lnTo>
                    <a:pt x="14" y="448"/>
                  </a:lnTo>
                  <a:lnTo>
                    <a:pt x="13" y="452"/>
                  </a:lnTo>
                  <a:lnTo>
                    <a:pt x="11" y="458"/>
                  </a:lnTo>
                  <a:lnTo>
                    <a:pt x="9" y="465"/>
                  </a:lnTo>
                  <a:lnTo>
                    <a:pt x="7" y="471"/>
                  </a:lnTo>
                  <a:lnTo>
                    <a:pt x="6" y="478"/>
                  </a:lnTo>
                  <a:lnTo>
                    <a:pt x="4" y="484"/>
                  </a:lnTo>
                  <a:lnTo>
                    <a:pt x="3" y="491"/>
                  </a:lnTo>
                  <a:lnTo>
                    <a:pt x="3" y="498"/>
                  </a:lnTo>
                  <a:lnTo>
                    <a:pt x="3" y="504"/>
                  </a:lnTo>
                  <a:lnTo>
                    <a:pt x="1" y="509"/>
                  </a:lnTo>
                  <a:lnTo>
                    <a:pt x="0" y="516"/>
                  </a:lnTo>
                  <a:lnTo>
                    <a:pt x="0" y="523"/>
                  </a:lnTo>
                  <a:lnTo>
                    <a:pt x="0" y="529"/>
                  </a:lnTo>
                  <a:lnTo>
                    <a:pt x="0" y="535"/>
                  </a:lnTo>
                  <a:lnTo>
                    <a:pt x="0" y="542"/>
                  </a:lnTo>
                  <a:lnTo>
                    <a:pt x="1" y="549"/>
                  </a:lnTo>
                  <a:lnTo>
                    <a:pt x="1" y="555"/>
                  </a:lnTo>
                  <a:lnTo>
                    <a:pt x="1" y="560"/>
                  </a:lnTo>
                  <a:lnTo>
                    <a:pt x="3" y="568"/>
                  </a:lnTo>
                  <a:lnTo>
                    <a:pt x="3" y="573"/>
                  </a:lnTo>
                  <a:lnTo>
                    <a:pt x="4" y="580"/>
                  </a:lnTo>
                  <a:lnTo>
                    <a:pt x="4" y="585"/>
                  </a:lnTo>
                  <a:lnTo>
                    <a:pt x="6" y="590"/>
                  </a:lnTo>
                  <a:lnTo>
                    <a:pt x="6" y="596"/>
                  </a:lnTo>
                  <a:lnTo>
                    <a:pt x="7" y="603"/>
                  </a:lnTo>
                  <a:lnTo>
                    <a:pt x="9" y="607"/>
                  </a:lnTo>
                  <a:lnTo>
                    <a:pt x="9" y="613"/>
                  </a:lnTo>
                  <a:lnTo>
                    <a:pt x="10" y="617"/>
                  </a:lnTo>
                  <a:lnTo>
                    <a:pt x="11" y="624"/>
                  </a:lnTo>
                  <a:lnTo>
                    <a:pt x="13" y="629"/>
                  </a:lnTo>
                  <a:lnTo>
                    <a:pt x="14" y="633"/>
                  </a:lnTo>
                  <a:lnTo>
                    <a:pt x="14" y="637"/>
                  </a:lnTo>
                  <a:lnTo>
                    <a:pt x="16" y="643"/>
                  </a:lnTo>
                  <a:lnTo>
                    <a:pt x="17" y="646"/>
                  </a:lnTo>
                  <a:lnTo>
                    <a:pt x="19" y="651"/>
                  </a:lnTo>
                  <a:lnTo>
                    <a:pt x="19" y="654"/>
                  </a:lnTo>
                  <a:lnTo>
                    <a:pt x="20" y="659"/>
                  </a:lnTo>
                  <a:lnTo>
                    <a:pt x="20" y="661"/>
                  </a:lnTo>
                  <a:lnTo>
                    <a:pt x="23" y="664"/>
                  </a:lnTo>
                  <a:lnTo>
                    <a:pt x="23" y="667"/>
                  </a:lnTo>
                  <a:lnTo>
                    <a:pt x="24" y="670"/>
                  </a:lnTo>
                  <a:lnTo>
                    <a:pt x="26" y="673"/>
                  </a:lnTo>
                  <a:lnTo>
                    <a:pt x="27" y="677"/>
                  </a:lnTo>
                  <a:lnTo>
                    <a:pt x="27" y="680"/>
                  </a:lnTo>
                  <a:lnTo>
                    <a:pt x="28" y="680"/>
                  </a:lnTo>
                  <a:close/>
                </a:path>
              </a:pathLst>
            </a:custGeom>
            <a:solidFill>
              <a:srgbClr val="2A40E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2538" name="Freeform 9"/>
            <p:cNvSpPr>
              <a:spLocks/>
            </p:cNvSpPr>
            <p:nvPr/>
          </p:nvSpPr>
          <p:spPr bwMode="auto">
            <a:xfrm>
              <a:off x="2044" y="1293"/>
              <a:ext cx="95" cy="137"/>
            </a:xfrm>
            <a:custGeom>
              <a:avLst/>
              <a:gdLst>
                <a:gd name="T0" fmla="*/ 31 w 285"/>
                <a:gd name="T1" fmla="*/ 35 h 411"/>
                <a:gd name="T2" fmla="*/ 30 w 285"/>
                <a:gd name="T3" fmla="*/ 33 h 411"/>
                <a:gd name="T4" fmla="*/ 29 w 285"/>
                <a:gd name="T5" fmla="*/ 30 h 411"/>
                <a:gd name="T6" fmla="*/ 27 w 285"/>
                <a:gd name="T7" fmla="*/ 28 h 411"/>
                <a:gd name="T8" fmla="*/ 26 w 285"/>
                <a:gd name="T9" fmla="*/ 25 h 411"/>
                <a:gd name="T10" fmla="*/ 25 w 285"/>
                <a:gd name="T11" fmla="*/ 23 h 411"/>
                <a:gd name="T12" fmla="*/ 25 w 285"/>
                <a:gd name="T13" fmla="*/ 21 h 411"/>
                <a:gd name="T14" fmla="*/ 25 w 285"/>
                <a:gd name="T15" fmla="*/ 19 h 411"/>
                <a:gd name="T16" fmla="*/ 26 w 285"/>
                <a:gd name="T17" fmla="*/ 17 h 411"/>
                <a:gd name="T18" fmla="*/ 26 w 285"/>
                <a:gd name="T19" fmla="*/ 15 h 411"/>
                <a:gd name="T20" fmla="*/ 26 w 285"/>
                <a:gd name="T21" fmla="*/ 13 h 411"/>
                <a:gd name="T22" fmla="*/ 26 w 285"/>
                <a:gd name="T23" fmla="*/ 11 h 411"/>
                <a:gd name="T24" fmla="*/ 26 w 285"/>
                <a:gd name="T25" fmla="*/ 10 h 411"/>
                <a:gd name="T26" fmla="*/ 25 w 285"/>
                <a:gd name="T27" fmla="*/ 8 h 411"/>
                <a:gd name="T28" fmla="*/ 25 w 285"/>
                <a:gd name="T29" fmla="*/ 6 h 411"/>
                <a:gd name="T30" fmla="*/ 23 w 285"/>
                <a:gd name="T31" fmla="*/ 4 h 411"/>
                <a:gd name="T32" fmla="*/ 21 w 285"/>
                <a:gd name="T33" fmla="*/ 2 h 411"/>
                <a:gd name="T34" fmla="*/ 19 w 285"/>
                <a:gd name="T35" fmla="*/ 1 h 411"/>
                <a:gd name="T36" fmla="*/ 18 w 285"/>
                <a:gd name="T37" fmla="*/ 1 h 411"/>
                <a:gd name="T38" fmla="*/ 16 w 285"/>
                <a:gd name="T39" fmla="*/ 0 h 411"/>
                <a:gd name="T40" fmla="*/ 14 w 285"/>
                <a:gd name="T41" fmla="*/ 0 h 411"/>
                <a:gd name="T42" fmla="*/ 12 w 285"/>
                <a:gd name="T43" fmla="*/ 0 h 411"/>
                <a:gd name="T44" fmla="*/ 10 w 285"/>
                <a:gd name="T45" fmla="*/ 0 h 411"/>
                <a:gd name="T46" fmla="*/ 9 w 285"/>
                <a:gd name="T47" fmla="*/ 1 h 411"/>
                <a:gd name="T48" fmla="*/ 7 w 285"/>
                <a:gd name="T49" fmla="*/ 2 h 411"/>
                <a:gd name="T50" fmla="*/ 5 w 285"/>
                <a:gd name="T51" fmla="*/ 3 h 411"/>
                <a:gd name="T52" fmla="*/ 2 w 285"/>
                <a:gd name="T53" fmla="*/ 6 h 411"/>
                <a:gd name="T54" fmla="*/ 1 w 285"/>
                <a:gd name="T55" fmla="*/ 8 h 411"/>
                <a:gd name="T56" fmla="*/ 0 w 285"/>
                <a:gd name="T57" fmla="*/ 9 h 411"/>
                <a:gd name="T58" fmla="*/ 0 w 285"/>
                <a:gd name="T59" fmla="*/ 12 h 411"/>
                <a:gd name="T60" fmla="*/ 0 w 285"/>
                <a:gd name="T61" fmla="*/ 14 h 411"/>
                <a:gd name="T62" fmla="*/ 1 w 285"/>
                <a:gd name="T63" fmla="*/ 17 h 411"/>
                <a:gd name="T64" fmla="*/ 2 w 285"/>
                <a:gd name="T65" fmla="*/ 19 h 411"/>
                <a:gd name="T66" fmla="*/ 4 w 285"/>
                <a:gd name="T67" fmla="*/ 21 h 411"/>
                <a:gd name="T68" fmla="*/ 6 w 285"/>
                <a:gd name="T69" fmla="*/ 23 h 411"/>
                <a:gd name="T70" fmla="*/ 8 w 285"/>
                <a:gd name="T71" fmla="*/ 24 h 411"/>
                <a:gd name="T72" fmla="*/ 10 w 285"/>
                <a:gd name="T73" fmla="*/ 25 h 411"/>
                <a:gd name="T74" fmla="*/ 11 w 285"/>
                <a:gd name="T75" fmla="*/ 26 h 411"/>
                <a:gd name="T76" fmla="*/ 12 w 285"/>
                <a:gd name="T77" fmla="*/ 28 h 411"/>
                <a:gd name="T78" fmla="*/ 13 w 285"/>
                <a:gd name="T79" fmla="*/ 31 h 411"/>
                <a:gd name="T80" fmla="*/ 13 w 285"/>
                <a:gd name="T81" fmla="*/ 33 h 411"/>
                <a:gd name="T82" fmla="*/ 14 w 285"/>
                <a:gd name="T83" fmla="*/ 34 h 411"/>
                <a:gd name="T84" fmla="*/ 15 w 285"/>
                <a:gd name="T85" fmla="*/ 36 h 411"/>
                <a:gd name="T86" fmla="*/ 16 w 285"/>
                <a:gd name="T87" fmla="*/ 38 h 411"/>
                <a:gd name="T88" fmla="*/ 17 w 285"/>
                <a:gd name="T89" fmla="*/ 40 h 411"/>
                <a:gd name="T90" fmla="*/ 18 w 285"/>
                <a:gd name="T91" fmla="*/ 42 h 411"/>
                <a:gd name="T92" fmla="*/ 20 w 285"/>
                <a:gd name="T93" fmla="*/ 44 h 411"/>
                <a:gd name="T94" fmla="*/ 23 w 285"/>
                <a:gd name="T95" fmla="*/ 45 h 411"/>
                <a:gd name="T96" fmla="*/ 25 w 285"/>
                <a:gd name="T97" fmla="*/ 46 h 411"/>
                <a:gd name="T98" fmla="*/ 28 w 285"/>
                <a:gd name="T99" fmla="*/ 45 h 411"/>
                <a:gd name="T100" fmla="*/ 29 w 285"/>
                <a:gd name="T101" fmla="*/ 44 h 411"/>
                <a:gd name="T102" fmla="*/ 31 w 285"/>
                <a:gd name="T103" fmla="*/ 42 h 411"/>
                <a:gd name="T104" fmla="*/ 31 w 285"/>
                <a:gd name="T105" fmla="*/ 40 h 411"/>
                <a:gd name="T106" fmla="*/ 32 w 285"/>
                <a:gd name="T107" fmla="*/ 38 h 411"/>
                <a:gd name="T108" fmla="*/ 32 w 285"/>
                <a:gd name="T109" fmla="*/ 37 h 41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85" h="411">
                  <a:moveTo>
                    <a:pt x="284" y="330"/>
                  </a:moveTo>
                  <a:lnTo>
                    <a:pt x="283" y="326"/>
                  </a:lnTo>
                  <a:lnTo>
                    <a:pt x="283" y="323"/>
                  </a:lnTo>
                  <a:lnTo>
                    <a:pt x="281" y="319"/>
                  </a:lnTo>
                  <a:lnTo>
                    <a:pt x="280" y="316"/>
                  </a:lnTo>
                  <a:lnTo>
                    <a:pt x="278" y="312"/>
                  </a:lnTo>
                  <a:lnTo>
                    <a:pt x="277" y="307"/>
                  </a:lnTo>
                  <a:lnTo>
                    <a:pt x="275" y="303"/>
                  </a:lnTo>
                  <a:lnTo>
                    <a:pt x="274" y="300"/>
                  </a:lnTo>
                  <a:lnTo>
                    <a:pt x="270" y="294"/>
                  </a:lnTo>
                  <a:lnTo>
                    <a:pt x="268" y="290"/>
                  </a:lnTo>
                  <a:lnTo>
                    <a:pt x="266" y="286"/>
                  </a:lnTo>
                  <a:lnTo>
                    <a:pt x="264" y="282"/>
                  </a:lnTo>
                  <a:lnTo>
                    <a:pt x="261" y="277"/>
                  </a:lnTo>
                  <a:lnTo>
                    <a:pt x="258" y="272"/>
                  </a:lnTo>
                  <a:lnTo>
                    <a:pt x="256" y="267"/>
                  </a:lnTo>
                  <a:lnTo>
                    <a:pt x="254" y="263"/>
                  </a:lnTo>
                  <a:lnTo>
                    <a:pt x="251" y="257"/>
                  </a:lnTo>
                  <a:lnTo>
                    <a:pt x="248" y="253"/>
                  </a:lnTo>
                  <a:lnTo>
                    <a:pt x="246" y="248"/>
                  </a:lnTo>
                  <a:lnTo>
                    <a:pt x="243" y="243"/>
                  </a:lnTo>
                  <a:lnTo>
                    <a:pt x="240" y="239"/>
                  </a:lnTo>
                  <a:lnTo>
                    <a:pt x="239" y="235"/>
                  </a:lnTo>
                  <a:lnTo>
                    <a:pt x="236" y="230"/>
                  </a:lnTo>
                  <a:lnTo>
                    <a:pt x="233" y="226"/>
                  </a:lnTo>
                  <a:lnTo>
                    <a:pt x="231" y="222"/>
                  </a:lnTo>
                  <a:lnTo>
                    <a:pt x="230" y="219"/>
                  </a:lnTo>
                  <a:lnTo>
                    <a:pt x="229" y="213"/>
                  </a:lnTo>
                  <a:lnTo>
                    <a:pt x="227" y="212"/>
                  </a:lnTo>
                  <a:lnTo>
                    <a:pt x="224" y="206"/>
                  </a:lnTo>
                  <a:lnTo>
                    <a:pt x="224" y="203"/>
                  </a:lnTo>
                  <a:lnTo>
                    <a:pt x="224" y="201"/>
                  </a:lnTo>
                  <a:lnTo>
                    <a:pt x="224" y="199"/>
                  </a:lnTo>
                  <a:lnTo>
                    <a:pt x="223" y="196"/>
                  </a:lnTo>
                  <a:lnTo>
                    <a:pt x="223" y="193"/>
                  </a:lnTo>
                  <a:lnTo>
                    <a:pt x="223" y="191"/>
                  </a:lnTo>
                  <a:lnTo>
                    <a:pt x="223" y="188"/>
                  </a:lnTo>
                  <a:lnTo>
                    <a:pt x="223" y="184"/>
                  </a:lnTo>
                  <a:lnTo>
                    <a:pt x="224" y="181"/>
                  </a:lnTo>
                  <a:lnTo>
                    <a:pt x="224" y="175"/>
                  </a:lnTo>
                  <a:lnTo>
                    <a:pt x="226" y="172"/>
                  </a:lnTo>
                  <a:lnTo>
                    <a:pt x="226" y="168"/>
                  </a:lnTo>
                  <a:lnTo>
                    <a:pt x="227" y="164"/>
                  </a:lnTo>
                  <a:lnTo>
                    <a:pt x="229" y="159"/>
                  </a:lnTo>
                  <a:lnTo>
                    <a:pt x="230" y="154"/>
                  </a:lnTo>
                  <a:lnTo>
                    <a:pt x="230" y="148"/>
                  </a:lnTo>
                  <a:lnTo>
                    <a:pt x="230" y="144"/>
                  </a:lnTo>
                  <a:lnTo>
                    <a:pt x="231" y="138"/>
                  </a:lnTo>
                  <a:lnTo>
                    <a:pt x="233" y="134"/>
                  </a:lnTo>
                  <a:lnTo>
                    <a:pt x="233" y="131"/>
                  </a:lnTo>
                  <a:lnTo>
                    <a:pt x="233" y="127"/>
                  </a:lnTo>
                  <a:lnTo>
                    <a:pt x="233" y="124"/>
                  </a:lnTo>
                  <a:lnTo>
                    <a:pt x="233" y="121"/>
                  </a:lnTo>
                  <a:lnTo>
                    <a:pt x="233" y="118"/>
                  </a:lnTo>
                  <a:lnTo>
                    <a:pt x="233" y="115"/>
                  </a:lnTo>
                  <a:lnTo>
                    <a:pt x="233" y="112"/>
                  </a:lnTo>
                  <a:lnTo>
                    <a:pt x="233" y="111"/>
                  </a:lnTo>
                  <a:lnTo>
                    <a:pt x="233" y="107"/>
                  </a:lnTo>
                  <a:lnTo>
                    <a:pt x="233" y="104"/>
                  </a:lnTo>
                  <a:lnTo>
                    <a:pt x="233" y="101"/>
                  </a:lnTo>
                  <a:lnTo>
                    <a:pt x="233" y="98"/>
                  </a:lnTo>
                  <a:lnTo>
                    <a:pt x="233" y="95"/>
                  </a:lnTo>
                  <a:lnTo>
                    <a:pt x="233" y="92"/>
                  </a:lnTo>
                  <a:lnTo>
                    <a:pt x="231" y="90"/>
                  </a:lnTo>
                  <a:lnTo>
                    <a:pt x="231" y="87"/>
                  </a:lnTo>
                  <a:lnTo>
                    <a:pt x="230" y="84"/>
                  </a:lnTo>
                  <a:lnTo>
                    <a:pt x="230" y="81"/>
                  </a:lnTo>
                  <a:lnTo>
                    <a:pt x="230" y="78"/>
                  </a:lnTo>
                  <a:lnTo>
                    <a:pt x="229" y="75"/>
                  </a:lnTo>
                  <a:lnTo>
                    <a:pt x="227" y="71"/>
                  </a:lnTo>
                  <a:lnTo>
                    <a:pt x="226" y="68"/>
                  </a:lnTo>
                  <a:lnTo>
                    <a:pt x="224" y="65"/>
                  </a:lnTo>
                  <a:lnTo>
                    <a:pt x="224" y="63"/>
                  </a:lnTo>
                  <a:lnTo>
                    <a:pt x="223" y="60"/>
                  </a:lnTo>
                  <a:lnTo>
                    <a:pt x="221" y="57"/>
                  </a:lnTo>
                  <a:lnTo>
                    <a:pt x="220" y="54"/>
                  </a:lnTo>
                  <a:lnTo>
                    <a:pt x="219" y="51"/>
                  </a:lnTo>
                  <a:lnTo>
                    <a:pt x="214" y="47"/>
                  </a:lnTo>
                  <a:lnTo>
                    <a:pt x="210" y="40"/>
                  </a:lnTo>
                  <a:lnTo>
                    <a:pt x="207" y="37"/>
                  </a:lnTo>
                  <a:lnTo>
                    <a:pt x="206" y="34"/>
                  </a:lnTo>
                  <a:lnTo>
                    <a:pt x="203" y="31"/>
                  </a:lnTo>
                  <a:lnTo>
                    <a:pt x="202" y="30"/>
                  </a:lnTo>
                  <a:lnTo>
                    <a:pt x="196" y="26"/>
                  </a:lnTo>
                  <a:lnTo>
                    <a:pt x="190" y="21"/>
                  </a:lnTo>
                  <a:lnTo>
                    <a:pt x="186" y="19"/>
                  </a:lnTo>
                  <a:lnTo>
                    <a:pt x="183" y="16"/>
                  </a:lnTo>
                  <a:lnTo>
                    <a:pt x="180" y="16"/>
                  </a:lnTo>
                  <a:lnTo>
                    <a:pt x="177" y="13"/>
                  </a:lnTo>
                  <a:lnTo>
                    <a:pt x="175" y="11"/>
                  </a:lnTo>
                  <a:lnTo>
                    <a:pt x="173" y="10"/>
                  </a:lnTo>
                  <a:lnTo>
                    <a:pt x="170" y="9"/>
                  </a:lnTo>
                  <a:lnTo>
                    <a:pt x="167" y="7"/>
                  </a:lnTo>
                  <a:lnTo>
                    <a:pt x="163" y="7"/>
                  </a:lnTo>
                  <a:lnTo>
                    <a:pt x="160" y="6"/>
                  </a:lnTo>
                  <a:lnTo>
                    <a:pt x="158" y="4"/>
                  </a:lnTo>
                  <a:lnTo>
                    <a:pt x="155" y="4"/>
                  </a:lnTo>
                  <a:lnTo>
                    <a:pt x="150" y="3"/>
                  </a:lnTo>
                  <a:lnTo>
                    <a:pt x="148" y="3"/>
                  </a:lnTo>
                  <a:lnTo>
                    <a:pt x="143" y="1"/>
                  </a:lnTo>
                  <a:lnTo>
                    <a:pt x="140" y="1"/>
                  </a:lnTo>
                  <a:lnTo>
                    <a:pt x="138" y="1"/>
                  </a:lnTo>
                  <a:lnTo>
                    <a:pt x="133" y="0"/>
                  </a:lnTo>
                  <a:lnTo>
                    <a:pt x="131" y="0"/>
                  </a:lnTo>
                  <a:lnTo>
                    <a:pt x="128" y="0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18" y="0"/>
                  </a:lnTo>
                  <a:lnTo>
                    <a:pt x="115" y="1"/>
                  </a:lnTo>
                  <a:lnTo>
                    <a:pt x="111" y="1"/>
                  </a:lnTo>
                  <a:lnTo>
                    <a:pt x="108" y="1"/>
                  </a:lnTo>
                  <a:lnTo>
                    <a:pt x="104" y="1"/>
                  </a:lnTo>
                  <a:lnTo>
                    <a:pt x="101" y="3"/>
                  </a:lnTo>
                  <a:lnTo>
                    <a:pt x="96" y="3"/>
                  </a:lnTo>
                  <a:lnTo>
                    <a:pt x="94" y="3"/>
                  </a:lnTo>
                  <a:lnTo>
                    <a:pt x="91" y="4"/>
                  </a:lnTo>
                  <a:lnTo>
                    <a:pt x="88" y="4"/>
                  </a:lnTo>
                  <a:lnTo>
                    <a:pt x="84" y="6"/>
                  </a:lnTo>
                  <a:lnTo>
                    <a:pt x="81" y="7"/>
                  </a:lnTo>
                  <a:lnTo>
                    <a:pt x="77" y="7"/>
                  </a:lnTo>
                  <a:lnTo>
                    <a:pt x="74" y="9"/>
                  </a:lnTo>
                  <a:lnTo>
                    <a:pt x="71" y="10"/>
                  </a:lnTo>
                  <a:lnTo>
                    <a:pt x="68" y="11"/>
                  </a:lnTo>
                  <a:lnTo>
                    <a:pt x="65" y="13"/>
                  </a:lnTo>
                  <a:lnTo>
                    <a:pt x="62" y="16"/>
                  </a:lnTo>
                  <a:lnTo>
                    <a:pt x="59" y="16"/>
                  </a:lnTo>
                  <a:lnTo>
                    <a:pt x="57" y="19"/>
                  </a:lnTo>
                  <a:lnTo>
                    <a:pt x="52" y="20"/>
                  </a:lnTo>
                  <a:lnTo>
                    <a:pt x="50" y="23"/>
                  </a:lnTo>
                  <a:lnTo>
                    <a:pt x="45" y="26"/>
                  </a:lnTo>
                  <a:lnTo>
                    <a:pt x="40" y="30"/>
                  </a:lnTo>
                  <a:lnTo>
                    <a:pt x="34" y="34"/>
                  </a:lnTo>
                  <a:lnTo>
                    <a:pt x="30" y="38"/>
                  </a:lnTo>
                  <a:lnTo>
                    <a:pt x="25" y="44"/>
                  </a:lnTo>
                  <a:lnTo>
                    <a:pt x="21" y="50"/>
                  </a:lnTo>
                  <a:lnTo>
                    <a:pt x="17" y="54"/>
                  </a:lnTo>
                  <a:lnTo>
                    <a:pt x="14" y="60"/>
                  </a:lnTo>
                  <a:lnTo>
                    <a:pt x="11" y="64"/>
                  </a:lnTo>
                  <a:lnTo>
                    <a:pt x="8" y="70"/>
                  </a:lnTo>
                  <a:lnTo>
                    <a:pt x="7" y="73"/>
                  </a:lnTo>
                  <a:lnTo>
                    <a:pt x="5" y="75"/>
                  </a:lnTo>
                  <a:lnTo>
                    <a:pt x="5" y="78"/>
                  </a:lnTo>
                  <a:lnTo>
                    <a:pt x="5" y="81"/>
                  </a:lnTo>
                  <a:lnTo>
                    <a:pt x="3" y="84"/>
                  </a:lnTo>
                  <a:lnTo>
                    <a:pt x="3" y="85"/>
                  </a:lnTo>
                  <a:lnTo>
                    <a:pt x="3" y="90"/>
                  </a:lnTo>
                  <a:lnTo>
                    <a:pt x="3" y="92"/>
                  </a:lnTo>
                  <a:lnTo>
                    <a:pt x="0" y="97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5"/>
                  </a:lnTo>
                  <a:lnTo>
                    <a:pt x="0" y="120"/>
                  </a:lnTo>
                  <a:lnTo>
                    <a:pt x="1" y="125"/>
                  </a:lnTo>
                  <a:lnTo>
                    <a:pt x="3" y="131"/>
                  </a:lnTo>
                  <a:lnTo>
                    <a:pt x="4" y="135"/>
                  </a:lnTo>
                  <a:lnTo>
                    <a:pt x="5" y="141"/>
                  </a:lnTo>
                  <a:lnTo>
                    <a:pt x="7" y="145"/>
                  </a:lnTo>
                  <a:lnTo>
                    <a:pt x="8" y="149"/>
                  </a:lnTo>
                  <a:lnTo>
                    <a:pt x="11" y="154"/>
                  </a:lnTo>
                  <a:lnTo>
                    <a:pt x="13" y="159"/>
                  </a:lnTo>
                  <a:lnTo>
                    <a:pt x="14" y="165"/>
                  </a:lnTo>
                  <a:lnTo>
                    <a:pt x="17" y="168"/>
                  </a:lnTo>
                  <a:lnTo>
                    <a:pt x="21" y="172"/>
                  </a:lnTo>
                  <a:lnTo>
                    <a:pt x="23" y="176"/>
                  </a:lnTo>
                  <a:lnTo>
                    <a:pt x="27" y="181"/>
                  </a:lnTo>
                  <a:lnTo>
                    <a:pt x="30" y="185"/>
                  </a:lnTo>
                  <a:lnTo>
                    <a:pt x="34" y="188"/>
                  </a:lnTo>
                  <a:lnTo>
                    <a:pt x="37" y="191"/>
                  </a:lnTo>
                  <a:lnTo>
                    <a:pt x="40" y="193"/>
                  </a:lnTo>
                  <a:lnTo>
                    <a:pt x="44" y="196"/>
                  </a:lnTo>
                  <a:lnTo>
                    <a:pt x="47" y="199"/>
                  </a:lnTo>
                  <a:lnTo>
                    <a:pt x="50" y="201"/>
                  </a:lnTo>
                  <a:lnTo>
                    <a:pt x="55" y="203"/>
                  </a:lnTo>
                  <a:lnTo>
                    <a:pt x="58" y="205"/>
                  </a:lnTo>
                  <a:lnTo>
                    <a:pt x="59" y="206"/>
                  </a:lnTo>
                  <a:lnTo>
                    <a:pt x="62" y="209"/>
                  </a:lnTo>
                  <a:lnTo>
                    <a:pt x="65" y="212"/>
                  </a:lnTo>
                  <a:lnTo>
                    <a:pt x="68" y="212"/>
                  </a:lnTo>
                  <a:lnTo>
                    <a:pt x="71" y="213"/>
                  </a:lnTo>
                  <a:lnTo>
                    <a:pt x="75" y="216"/>
                  </a:lnTo>
                  <a:lnTo>
                    <a:pt x="79" y="219"/>
                  </a:lnTo>
                  <a:lnTo>
                    <a:pt x="84" y="220"/>
                  </a:lnTo>
                  <a:lnTo>
                    <a:pt x="86" y="222"/>
                  </a:lnTo>
                  <a:lnTo>
                    <a:pt x="89" y="225"/>
                  </a:lnTo>
                  <a:lnTo>
                    <a:pt x="92" y="228"/>
                  </a:lnTo>
                  <a:lnTo>
                    <a:pt x="95" y="230"/>
                  </a:lnTo>
                  <a:lnTo>
                    <a:pt x="98" y="233"/>
                  </a:lnTo>
                  <a:lnTo>
                    <a:pt x="99" y="238"/>
                  </a:lnTo>
                  <a:lnTo>
                    <a:pt x="102" y="243"/>
                  </a:lnTo>
                  <a:lnTo>
                    <a:pt x="104" y="246"/>
                  </a:lnTo>
                  <a:lnTo>
                    <a:pt x="105" y="249"/>
                  </a:lnTo>
                  <a:lnTo>
                    <a:pt x="105" y="252"/>
                  </a:lnTo>
                  <a:lnTo>
                    <a:pt x="108" y="256"/>
                  </a:lnTo>
                  <a:lnTo>
                    <a:pt x="109" y="259"/>
                  </a:lnTo>
                  <a:lnTo>
                    <a:pt x="109" y="265"/>
                  </a:lnTo>
                  <a:lnTo>
                    <a:pt x="111" y="269"/>
                  </a:lnTo>
                  <a:lnTo>
                    <a:pt x="113" y="275"/>
                  </a:lnTo>
                  <a:lnTo>
                    <a:pt x="115" y="279"/>
                  </a:lnTo>
                  <a:lnTo>
                    <a:pt x="116" y="283"/>
                  </a:lnTo>
                  <a:lnTo>
                    <a:pt x="118" y="286"/>
                  </a:lnTo>
                  <a:lnTo>
                    <a:pt x="118" y="289"/>
                  </a:lnTo>
                  <a:lnTo>
                    <a:pt x="119" y="293"/>
                  </a:lnTo>
                  <a:lnTo>
                    <a:pt x="121" y="296"/>
                  </a:lnTo>
                  <a:lnTo>
                    <a:pt x="122" y="297"/>
                  </a:lnTo>
                  <a:lnTo>
                    <a:pt x="123" y="302"/>
                  </a:lnTo>
                  <a:lnTo>
                    <a:pt x="123" y="304"/>
                  </a:lnTo>
                  <a:lnTo>
                    <a:pt x="125" y="307"/>
                  </a:lnTo>
                  <a:lnTo>
                    <a:pt x="126" y="310"/>
                  </a:lnTo>
                  <a:lnTo>
                    <a:pt x="128" y="313"/>
                  </a:lnTo>
                  <a:lnTo>
                    <a:pt x="129" y="317"/>
                  </a:lnTo>
                  <a:lnTo>
                    <a:pt x="131" y="320"/>
                  </a:lnTo>
                  <a:lnTo>
                    <a:pt x="131" y="324"/>
                  </a:lnTo>
                  <a:lnTo>
                    <a:pt x="133" y="327"/>
                  </a:lnTo>
                  <a:lnTo>
                    <a:pt x="136" y="330"/>
                  </a:lnTo>
                  <a:lnTo>
                    <a:pt x="136" y="331"/>
                  </a:lnTo>
                  <a:lnTo>
                    <a:pt x="139" y="334"/>
                  </a:lnTo>
                  <a:lnTo>
                    <a:pt x="140" y="337"/>
                  </a:lnTo>
                  <a:lnTo>
                    <a:pt x="140" y="341"/>
                  </a:lnTo>
                  <a:lnTo>
                    <a:pt x="143" y="344"/>
                  </a:lnTo>
                  <a:lnTo>
                    <a:pt x="145" y="347"/>
                  </a:lnTo>
                  <a:lnTo>
                    <a:pt x="146" y="350"/>
                  </a:lnTo>
                  <a:lnTo>
                    <a:pt x="148" y="354"/>
                  </a:lnTo>
                  <a:lnTo>
                    <a:pt x="150" y="357"/>
                  </a:lnTo>
                  <a:lnTo>
                    <a:pt x="152" y="358"/>
                  </a:lnTo>
                  <a:lnTo>
                    <a:pt x="153" y="363"/>
                  </a:lnTo>
                  <a:lnTo>
                    <a:pt x="155" y="364"/>
                  </a:lnTo>
                  <a:lnTo>
                    <a:pt x="158" y="367"/>
                  </a:lnTo>
                  <a:lnTo>
                    <a:pt x="160" y="374"/>
                  </a:lnTo>
                  <a:lnTo>
                    <a:pt x="166" y="378"/>
                  </a:lnTo>
                  <a:lnTo>
                    <a:pt x="170" y="384"/>
                  </a:lnTo>
                  <a:lnTo>
                    <a:pt x="175" y="388"/>
                  </a:lnTo>
                  <a:lnTo>
                    <a:pt x="179" y="393"/>
                  </a:lnTo>
                  <a:lnTo>
                    <a:pt x="183" y="395"/>
                  </a:lnTo>
                  <a:lnTo>
                    <a:pt x="187" y="400"/>
                  </a:lnTo>
                  <a:lnTo>
                    <a:pt x="193" y="403"/>
                  </a:lnTo>
                  <a:lnTo>
                    <a:pt x="199" y="405"/>
                  </a:lnTo>
                  <a:lnTo>
                    <a:pt x="204" y="408"/>
                  </a:lnTo>
                  <a:lnTo>
                    <a:pt x="207" y="408"/>
                  </a:lnTo>
                  <a:lnTo>
                    <a:pt x="209" y="410"/>
                  </a:lnTo>
                  <a:lnTo>
                    <a:pt x="212" y="411"/>
                  </a:lnTo>
                  <a:lnTo>
                    <a:pt x="214" y="411"/>
                  </a:lnTo>
                  <a:lnTo>
                    <a:pt x="220" y="411"/>
                  </a:lnTo>
                  <a:lnTo>
                    <a:pt x="224" y="411"/>
                  </a:lnTo>
                  <a:lnTo>
                    <a:pt x="230" y="411"/>
                  </a:lnTo>
                  <a:lnTo>
                    <a:pt x="234" y="411"/>
                  </a:lnTo>
                  <a:lnTo>
                    <a:pt x="239" y="410"/>
                  </a:lnTo>
                  <a:lnTo>
                    <a:pt x="244" y="408"/>
                  </a:lnTo>
                  <a:lnTo>
                    <a:pt x="248" y="408"/>
                  </a:lnTo>
                  <a:lnTo>
                    <a:pt x="251" y="407"/>
                  </a:lnTo>
                  <a:lnTo>
                    <a:pt x="254" y="404"/>
                  </a:lnTo>
                  <a:lnTo>
                    <a:pt x="257" y="403"/>
                  </a:lnTo>
                  <a:lnTo>
                    <a:pt x="261" y="398"/>
                  </a:lnTo>
                  <a:lnTo>
                    <a:pt x="264" y="395"/>
                  </a:lnTo>
                  <a:lnTo>
                    <a:pt x="267" y="393"/>
                  </a:lnTo>
                  <a:lnTo>
                    <a:pt x="268" y="390"/>
                  </a:lnTo>
                  <a:lnTo>
                    <a:pt x="271" y="387"/>
                  </a:lnTo>
                  <a:lnTo>
                    <a:pt x="274" y="384"/>
                  </a:lnTo>
                  <a:lnTo>
                    <a:pt x="275" y="381"/>
                  </a:lnTo>
                  <a:lnTo>
                    <a:pt x="277" y="377"/>
                  </a:lnTo>
                  <a:lnTo>
                    <a:pt x="278" y="374"/>
                  </a:lnTo>
                  <a:lnTo>
                    <a:pt x="280" y="370"/>
                  </a:lnTo>
                  <a:lnTo>
                    <a:pt x="280" y="366"/>
                  </a:lnTo>
                  <a:lnTo>
                    <a:pt x="281" y="363"/>
                  </a:lnTo>
                  <a:lnTo>
                    <a:pt x="283" y="358"/>
                  </a:lnTo>
                  <a:lnTo>
                    <a:pt x="284" y="356"/>
                  </a:lnTo>
                  <a:lnTo>
                    <a:pt x="284" y="351"/>
                  </a:lnTo>
                  <a:lnTo>
                    <a:pt x="284" y="348"/>
                  </a:lnTo>
                  <a:lnTo>
                    <a:pt x="284" y="344"/>
                  </a:lnTo>
                  <a:lnTo>
                    <a:pt x="285" y="341"/>
                  </a:lnTo>
                  <a:lnTo>
                    <a:pt x="284" y="337"/>
                  </a:lnTo>
                  <a:lnTo>
                    <a:pt x="284" y="334"/>
                  </a:lnTo>
                  <a:lnTo>
                    <a:pt x="284" y="331"/>
                  </a:lnTo>
                  <a:lnTo>
                    <a:pt x="284" y="3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2539" name="Freeform 10"/>
            <p:cNvSpPr>
              <a:spLocks/>
            </p:cNvSpPr>
            <p:nvPr/>
          </p:nvSpPr>
          <p:spPr bwMode="auto">
            <a:xfrm>
              <a:off x="1776" y="912"/>
              <a:ext cx="314" cy="278"/>
            </a:xfrm>
            <a:custGeom>
              <a:avLst/>
              <a:gdLst>
                <a:gd name="T0" fmla="*/ 10 w 942"/>
                <a:gd name="T1" fmla="*/ 24 h 833"/>
                <a:gd name="T2" fmla="*/ 17 w 942"/>
                <a:gd name="T3" fmla="*/ 16 h 833"/>
                <a:gd name="T4" fmla="*/ 24 w 942"/>
                <a:gd name="T5" fmla="*/ 10 h 833"/>
                <a:gd name="T6" fmla="*/ 33 w 942"/>
                <a:gd name="T7" fmla="*/ 5 h 833"/>
                <a:gd name="T8" fmla="*/ 41 w 942"/>
                <a:gd name="T9" fmla="*/ 2 h 833"/>
                <a:gd name="T10" fmla="*/ 49 w 942"/>
                <a:gd name="T11" fmla="*/ 0 h 833"/>
                <a:gd name="T12" fmla="*/ 56 w 942"/>
                <a:gd name="T13" fmla="*/ 0 h 833"/>
                <a:gd name="T14" fmla="*/ 63 w 942"/>
                <a:gd name="T15" fmla="*/ 0 h 833"/>
                <a:gd name="T16" fmla="*/ 68 w 942"/>
                <a:gd name="T17" fmla="*/ 1 h 833"/>
                <a:gd name="T18" fmla="*/ 73 w 942"/>
                <a:gd name="T19" fmla="*/ 2 h 833"/>
                <a:gd name="T20" fmla="*/ 77 w 942"/>
                <a:gd name="T21" fmla="*/ 4 h 833"/>
                <a:gd name="T22" fmla="*/ 81 w 942"/>
                <a:gd name="T23" fmla="*/ 6 h 833"/>
                <a:gd name="T24" fmla="*/ 83 w 942"/>
                <a:gd name="T25" fmla="*/ 10 h 833"/>
                <a:gd name="T26" fmla="*/ 87 w 942"/>
                <a:gd name="T27" fmla="*/ 13 h 833"/>
                <a:gd name="T28" fmla="*/ 91 w 942"/>
                <a:gd name="T29" fmla="*/ 12 h 833"/>
                <a:gd name="T30" fmla="*/ 94 w 942"/>
                <a:gd name="T31" fmla="*/ 11 h 833"/>
                <a:gd name="T32" fmla="*/ 99 w 942"/>
                <a:gd name="T33" fmla="*/ 11 h 833"/>
                <a:gd name="T34" fmla="*/ 103 w 942"/>
                <a:gd name="T35" fmla="*/ 14 h 833"/>
                <a:gd name="T36" fmla="*/ 105 w 942"/>
                <a:gd name="T37" fmla="*/ 19 h 833"/>
                <a:gd name="T38" fmla="*/ 104 w 942"/>
                <a:gd name="T39" fmla="*/ 22 h 833"/>
                <a:gd name="T40" fmla="*/ 104 w 942"/>
                <a:gd name="T41" fmla="*/ 26 h 833"/>
                <a:gd name="T42" fmla="*/ 102 w 942"/>
                <a:gd name="T43" fmla="*/ 30 h 833"/>
                <a:gd name="T44" fmla="*/ 98 w 942"/>
                <a:gd name="T45" fmla="*/ 34 h 833"/>
                <a:gd name="T46" fmla="*/ 92 w 942"/>
                <a:gd name="T47" fmla="*/ 36 h 833"/>
                <a:gd name="T48" fmla="*/ 87 w 942"/>
                <a:gd name="T49" fmla="*/ 34 h 833"/>
                <a:gd name="T50" fmla="*/ 87 w 942"/>
                <a:gd name="T51" fmla="*/ 30 h 833"/>
                <a:gd name="T52" fmla="*/ 85 w 942"/>
                <a:gd name="T53" fmla="*/ 26 h 833"/>
                <a:gd name="T54" fmla="*/ 81 w 942"/>
                <a:gd name="T55" fmla="*/ 25 h 833"/>
                <a:gd name="T56" fmla="*/ 76 w 942"/>
                <a:gd name="T57" fmla="*/ 27 h 833"/>
                <a:gd name="T58" fmla="*/ 72 w 942"/>
                <a:gd name="T59" fmla="*/ 27 h 833"/>
                <a:gd name="T60" fmla="*/ 68 w 942"/>
                <a:gd name="T61" fmla="*/ 25 h 833"/>
                <a:gd name="T62" fmla="*/ 63 w 942"/>
                <a:gd name="T63" fmla="*/ 24 h 833"/>
                <a:gd name="T64" fmla="*/ 56 w 942"/>
                <a:gd name="T65" fmla="*/ 23 h 833"/>
                <a:gd name="T66" fmla="*/ 49 w 942"/>
                <a:gd name="T67" fmla="*/ 24 h 833"/>
                <a:gd name="T68" fmla="*/ 40 w 942"/>
                <a:gd name="T69" fmla="*/ 27 h 833"/>
                <a:gd name="T70" fmla="*/ 34 w 942"/>
                <a:gd name="T71" fmla="*/ 32 h 833"/>
                <a:gd name="T72" fmla="*/ 30 w 942"/>
                <a:gd name="T73" fmla="*/ 37 h 833"/>
                <a:gd name="T74" fmla="*/ 27 w 942"/>
                <a:gd name="T75" fmla="*/ 43 h 833"/>
                <a:gd name="T76" fmla="*/ 26 w 942"/>
                <a:gd name="T77" fmla="*/ 49 h 833"/>
                <a:gd name="T78" fmla="*/ 26 w 942"/>
                <a:gd name="T79" fmla="*/ 55 h 833"/>
                <a:gd name="T80" fmla="*/ 26 w 942"/>
                <a:gd name="T81" fmla="*/ 60 h 833"/>
                <a:gd name="T82" fmla="*/ 26 w 942"/>
                <a:gd name="T83" fmla="*/ 65 h 833"/>
                <a:gd name="T84" fmla="*/ 27 w 942"/>
                <a:gd name="T85" fmla="*/ 69 h 833"/>
                <a:gd name="T86" fmla="*/ 29 w 942"/>
                <a:gd name="T87" fmla="*/ 72 h 833"/>
                <a:gd name="T88" fmla="*/ 31 w 942"/>
                <a:gd name="T89" fmla="*/ 77 h 833"/>
                <a:gd name="T90" fmla="*/ 27 w 942"/>
                <a:gd name="T91" fmla="*/ 80 h 833"/>
                <a:gd name="T92" fmla="*/ 24 w 942"/>
                <a:gd name="T93" fmla="*/ 80 h 833"/>
                <a:gd name="T94" fmla="*/ 19 w 942"/>
                <a:gd name="T95" fmla="*/ 82 h 833"/>
                <a:gd name="T96" fmla="*/ 15 w 942"/>
                <a:gd name="T97" fmla="*/ 85 h 833"/>
                <a:gd name="T98" fmla="*/ 11 w 942"/>
                <a:gd name="T99" fmla="*/ 89 h 833"/>
                <a:gd name="T100" fmla="*/ 10 w 942"/>
                <a:gd name="T101" fmla="*/ 92 h 833"/>
                <a:gd name="T102" fmla="*/ 6 w 942"/>
                <a:gd name="T103" fmla="*/ 91 h 833"/>
                <a:gd name="T104" fmla="*/ 4 w 942"/>
                <a:gd name="T105" fmla="*/ 87 h 833"/>
                <a:gd name="T106" fmla="*/ 2 w 942"/>
                <a:gd name="T107" fmla="*/ 78 h 833"/>
                <a:gd name="T108" fmla="*/ 0 w 942"/>
                <a:gd name="T109" fmla="*/ 68 h 833"/>
                <a:gd name="T110" fmla="*/ 0 w 942"/>
                <a:gd name="T111" fmla="*/ 56 h 833"/>
                <a:gd name="T112" fmla="*/ 1 w 942"/>
                <a:gd name="T113" fmla="*/ 44 h 833"/>
                <a:gd name="T114" fmla="*/ 5 w 942"/>
                <a:gd name="T115" fmla="*/ 34 h 83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942" h="833">
                  <a:moveTo>
                    <a:pt x="44" y="304"/>
                  </a:moveTo>
                  <a:lnTo>
                    <a:pt x="47" y="294"/>
                  </a:lnTo>
                  <a:lnTo>
                    <a:pt x="53" y="284"/>
                  </a:lnTo>
                  <a:lnTo>
                    <a:pt x="57" y="274"/>
                  </a:lnTo>
                  <a:lnTo>
                    <a:pt x="61" y="265"/>
                  </a:lnTo>
                  <a:lnTo>
                    <a:pt x="67" y="255"/>
                  </a:lnTo>
                  <a:lnTo>
                    <a:pt x="72" y="246"/>
                  </a:lnTo>
                  <a:lnTo>
                    <a:pt x="77" y="238"/>
                  </a:lnTo>
                  <a:lnTo>
                    <a:pt x="84" y="229"/>
                  </a:lnTo>
                  <a:lnTo>
                    <a:pt x="88" y="220"/>
                  </a:lnTo>
                  <a:lnTo>
                    <a:pt x="94" y="212"/>
                  </a:lnTo>
                  <a:lnTo>
                    <a:pt x="99" y="202"/>
                  </a:lnTo>
                  <a:lnTo>
                    <a:pt x="107" y="195"/>
                  </a:lnTo>
                  <a:lnTo>
                    <a:pt x="112" y="188"/>
                  </a:lnTo>
                  <a:lnTo>
                    <a:pt x="118" y="181"/>
                  </a:lnTo>
                  <a:lnTo>
                    <a:pt x="125" y="172"/>
                  </a:lnTo>
                  <a:lnTo>
                    <a:pt x="131" y="165"/>
                  </a:lnTo>
                  <a:lnTo>
                    <a:pt x="136" y="158"/>
                  </a:lnTo>
                  <a:lnTo>
                    <a:pt x="144" y="152"/>
                  </a:lnTo>
                  <a:lnTo>
                    <a:pt x="149" y="145"/>
                  </a:lnTo>
                  <a:lnTo>
                    <a:pt x="158" y="138"/>
                  </a:lnTo>
                  <a:lnTo>
                    <a:pt x="162" y="132"/>
                  </a:lnTo>
                  <a:lnTo>
                    <a:pt x="171" y="127"/>
                  </a:lnTo>
                  <a:lnTo>
                    <a:pt x="178" y="119"/>
                  </a:lnTo>
                  <a:lnTo>
                    <a:pt x="185" y="114"/>
                  </a:lnTo>
                  <a:lnTo>
                    <a:pt x="192" y="108"/>
                  </a:lnTo>
                  <a:lnTo>
                    <a:pt x="198" y="104"/>
                  </a:lnTo>
                  <a:lnTo>
                    <a:pt x="206" y="98"/>
                  </a:lnTo>
                  <a:lnTo>
                    <a:pt x="212" y="92"/>
                  </a:lnTo>
                  <a:lnTo>
                    <a:pt x="220" y="87"/>
                  </a:lnTo>
                  <a:lnTo>
                    <a:pt x="226" y="82"/>
                  </a:lnTo>
                  <a:lnTo>
                    <a:pt x="234" y="78"/>
                  </a:lnTo>
                  <a:lnTo>
                    <a:pt x="242" y="74"/>
                  </a:lnTo>
                  <a:lnTo>
                    <a:pt x="249" y="70"/>
                  </a:lnTo>
                  <a:lnTo>
                    <a:pt x="256" y="65"/>
                  </a:lnTo>
                  <a:lnTo>
                    <a:pt x="264" y="61"/>
                  </a:lnTo>
                  <a:lnTo>
                    <a:pt x="271" y="57"/>
                  </a:lnTo>
                  <a:lnTo>
                    <a:pt x="278" y="53"/>
                  </a:lnTo>
                  <a:lnTo>
                    <a:pt x="287" y="50"/>
                  </a:lnTo>
                  <a:lnTo>
                    <a:pt x="294" y="47"/>
                  </a:lnTo>
                  <a:lnTo>
                    <a:pt x="301" y="44"/>
                  </a:lnTo>
                  <a:lnTo>
                    <a:pt x="310" y="40"/>
                  </a:lnTo>
                  <a:lnTo>
                    <a:pt x="317" y="37"/>
                  </a:lnTo>
                  <a:lnTo>
                    <a:pt x="324" y="34"/>
                  </a:lnTo>
                  <a:lnTo>
                    <a:pt x="332" y="31"/>
                  </a:lnTo>
                  <a:lnTo>
                    <a:pt x="340" y="28"/>
                  </a:lnTo>
                  <a:lnTo>
                    <a:pt x="348" y="27"/>
                  </a:lnTo>
                  <a:lnTo>
                    <a:pt x="355" y="24"/>
                  </a:lnTo>
                  <a:lnTo>
                    <a:pt x="362" y="21"/>
                  </a:lnTo>
                  <a:lnTo>
                    <a:pt x="371" y="20"/>
                  </a:lnTo>
                  <a:lnTo>
                    <a:pt x="378" y="17"/>
                  </a:lnTo>
                  <a:lnTo>
                    <a:pt x="385" y="16"/>
                  </a:lnTo>
                  <a:lnTo>
                    <a:pt x="394" y="14"/>
                  </a:lnTo>
                  <a:lnTo>
                    <a:pt x="401" y="11"/>
                  </a:lnTo>
                  <a:lnTo>
                    <a:pt x="408" y="10"/>
                  </a:lnTo>
                  <a:lnTo>
                    <a:pt x="415" y="9"/>
                  </a:lnTo>
                  <a:lnTo>
                    <a:pt x="423" y="9"/>
                  </a:lnTo>
                  <a:lnTo>
                    <a:pt x="429" y="6"/>
                  </a:lnTo>
                  <a:lnTo>
                    <a:pt x="438" y="6"/>
                  </a:lnTo>
                  <a:lnTo>
                    <a:pt x="445" y="4"/>
                  </a:lnTo>
                  <a:lnTo>
                    <a:pt x="452" y="4"/>
                  </a:lnTo>
                  <a:lnTo>
                    <a:pt x="459" y="3"/>
                  </a:lnTo>
                  <a:lnTo>
                    <a:pt x="466" y="3"/>
                  </a:lnTo>
                  <a:lnTo>
                    <a:pt x="473" y="1"/>
                  </a:lnTo>
                  <a:lnTo>
                    <a:pt x="482" y="1"/>
                  </a:lnTo>
                  <a:lnTo>
                    <a:pt x="487" y="1"/>
                  </a:lnTo>
                  <a:lnTo>
                    <a:pt x="492" y="0"/>
                  </a:lnTo>
                  <a:lnTo>
                    <a:pt x="497" y="0"/>
                  </a:lnTo>
                  <a:lnTo>
                    <a:pt x="503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19" y="0"/>
                  </a:lnTo>
                  <a:lnTo>
                    <a:pt x="526" y="0"/>
                  </a:lnTo>
                  <a:lnTo>
                    <a:pt x="531" y="0"/>
                  </a:lnTo>
                  <a:lnTo>
                    <a:pt x="536" y="0"/>
                  </a:lnTo>
                  <a:lnTo>
                    <a:pt x="541" y="1"/>
                  </a:lnTo>
                  <a:lnTo>
                    <a:pt x="547" y="1"/>
                  </a:lnTo>
                  <a:lnTo>
                    <a:pt x="551" y="1"/>
                  </a:lnTo>
                  <a:lnTo>
                    <a:pt x="557" y="3"/>
                  </a:lnTo>
                  <a:lnTo>
                    <a:pt x="563" y="3"/>
                  </a:lnTo>
                  <a:lnTo>
                    <a:pt x="568" y="4"/>
                  </a:lnTo>
                  <a:lnTo>
                    <a:pt x="573" y="4"/>
                  </a:lnTo>
                  <a:lnTo>
                    <a:pt x="578" y="6"/>
                  </a:lnTo>
                  <a:lnTo>
                    <a:pt x="583" y="6"/>
                  </a:lnTo>
                  <a:lnTo>
                    <a:pt x="588" y="6"/>
                  </a:lnTo>
                  <a:lnTo>
                    <a:pt x="594" y="7"/>
                  </a:lnTo>
                  <a:lnTo>
                    <a:pt x="598" y="9"/>
                  </a:lnTo>
                  <a:lnTo>
                    <a:pt x="604" y="9"/>
                  </a:lnTo>
                  <a:lnTo>
                    <a:pt x="608" y="9"/>
                  </a:lnTo>
                  <a:lnTo>
                    <a:pt x="614" y="10"/>
                  </a:lnTo>
                  <a:lnTo>
                    <a:pt x="618" y="11"/>
                  </a:lnTo>
                  <a:lnTo>
                    <a:pt x="622" y="11"/>
                  </a:lnTo>
                  <a:lnTo>
                    <a:pt x="628" y="14"/>
                  </a:lnTo>
                  <a:lnTo>
                    <a:pt x="632" y="16"/>
                  </a:lnTo>
                  <a:lnTo>
                    <a:pt x="637" y="16"/>
                  </a:lnTo>
                  <a:lnTo>
                    <a:pt x="642" y="17"/>
                  </a:lnTo>
                  <a:lnTo>
                    <a:pt x="647" y="18"/>
                  </a:lnTo>
                  <a:lnTo>
                    <a:pt x="651" y="20"/>
                  </a:lnTo>
                  <a:lnTo>
                    <a:pt x="654" y="21"/>
                  </a:lnTo>
                  <a:lnTo>
                    <a:pt x="658" y="21"/>
                  </a:lnTo>
                  <a:lnTo>
                    <a:pt x="662" y="23"/>
                  </a:lnTo>
                  <a:lnTo>
                    <a:pt x="666" y="24"/>
                  </a:lnTo>
                  <a:lnTo>
                    <a:pt x="671" y="24"/>
                  </a:lnTo>
                  <a:lnTo>
                    <a:pt x="675" y="27"/>
                  </a:lnTo>
                  <a:lnTo>
                    <a:pt x="678" y="28"/>
                  </a:lnTo>
                  <a:lnTo>
                    <a:pt x="681" y="30"/>
                  </a:lnTo>
                  <a:lnTo>
                    <a:pt x="685" y="30"/>
                  </a:lnTo>
                  <a:lnTo>
                    <a:pt x="688" y="31"/>
                  </a:lnTo>
                  <a:lnTo>
                    <a:pt x="691" y="33"/>
                  </a:lnTo>
                  <a:lnTo>
                    <a:pt x="695" y="34"/>
                  </a:lnTo>
                  <a:lnTo>
                    <a:pt x="698" y="36"/>
                  </a:lnTo>
                  <a:lnTo>
                    <a:pt x="701" y="37"/>
                  </a:lnTo>
                  <a:lnTo>
                    <a:pt x="703" y="38"/>
                  </a:lnTo>
                  <a:lnTo>
                    <a:pt x="709" y="40"/>
                  </a:lnTo>
                  <a:lnTo>
                    <a:pt x="715" y="44"/>
                  </a:lnTo>
                  <a:lnTo>
                    <a:pt x="718" y="47"/>
                  </a:lnTo>
                  <a:lnTo>
                    <a:pt x="722" y="50"/>
                  </a:lnTo>
                  <a:lnTo>
                    <a:pt x="725" y="51"/>
                  </a:lnTo>
                  <a:lnTo>
                    <a:pt x="729" y="54"/>
                  </a:lnTo>
                  <a:lnTo>
                    <a:pt x="730" y="57"/>
                  </a:lnTo>
                  <a:lnTo>
                    <a:pt x="732" y="58"/>
                  </a:lnTo>
                  <a:lnTo>
                    <a:pt x="732" y="61"/>
                  </a:lnTo>
                  <a:lnTo>
                    <a:pt x="733" y="64"/>
                  </a:lnTo>
                  <a:lnTo>
                    <a:pt x="735" y="67"/>
                  </a:lnTo>
                  <a:lnTo>
                    <a:pt x="736" y="71"/>
                  </a:lnTo>
                  <a:lnTo>
                    <a:pt x="737" y="74"/>
                  </a:lnTo>
                  <a:lnTo>
                    <a:pt x="739" y="78"/>
                  </a:lnTo>
                  <a:lnTo>
                    <a:pt x="740" y="81"/>
                  </a:lnTo>
                  <a:lnTo>
                    <a:pt x="745" y="87"/>
                  </a:lnTo>
                  <a:lnTo>
                    <a:pt x="746" y="90"/>
                  </a:lnTo>
                  <a:lnTo>
                    <a:pt x="750" y="95"/>
                  </a:lnTo>
                  <a:lnTo>
                    <a:pt x="753" y="100"/>
                  </a:lnTo>
                  <a:lnTo>
                    <a:pt x="759" y="104"/>
                  </a:lnTo>
                  <a:lnTo>
                    <a:pt x="762" y="107"/>
                  </a:lnTo>
                  <a:lnTo>
                    <a:pt x="767" y="111"/>
                  </a:lnTo>
                  <a:lnTo>
                    <a:pt x="769" y="112"/>
                  </a:lnTo>
                  <a:lnTo>
                    <a:pt x="772" y="114"/>
                  </a:lnTo>
                  <a:lnTo>
                    <a:pt x="777" y="115"/>
                  </a:lnTo>
                  <a:lnTo>
                    <a:pt x="779" y="117"/>
                  </a:lnTo>
                  <a:lnTo>
                    <a:pt x="784" y="118"/>
                  </a:lnTo>
                  <a:lnTo>
                    <a:pt x="790" y="118"/>
                  </a:lnTo>
                  <a:lnTo>
                    <a:pt x="793" y="118"/>
                  </a:lnTo>
                  <a:lnTo>
                    <a:pt x="796" y="118"/>
                  </a:lnTo>
                  <a:lnTo>
                    <a:pt x="799" y="118"/>
                  </a:lnTo>
                  <a:lnTo>
                    <a:pt x="803" y="117"/>
                  </a:lnTo>
                  <a:lnTo>
                    <a:pt x="806" y="115"/>
                  </a:lnTo>
                  <a:lnTo>
                    <a:pt x="808" y="114"/>
                  </a:lnTo>
                  <a:lnTo>
                    <a:pt x="813" y="114"/>
                  </a:lnTo>
                  <a:lnTo>
                    <a:pt x="816" y="112"/>
                  </a:lnTo>
                  <a:lnTo>
                    <a:pt x="818" y="111"/>
                  </a:lnTo>
                  <a:lnTo>
                    <a:pt x="821" y="110"/>
                  </a:lnTo>
                  <a:lnTo>
                    <a:pt x="824" y="108"/>
                  </a:lnTo>
                  <a:lnTo>
                    <a:pt x="828" y="107"/>
                  </a:lnTo>
                  <a:lnTo>
                    <a:pt x="831" y="105"/>
                  </a:lnTo>
                  <a:lnTo>
                    <a:pt x="834" y="104"/>
                  </a:lnTo>
                  <a:lnTo>
                    <a:pt x="838" y="102"/>
                  </a:lnTo>
                  <a:lnTo>
                    <a:pt x="841" y="100"/>
                  </a:lnTo>
                  <a:lnTo>
                    <a:pt x="845" y="100"/>
                  </a:lnTo>
                  <a:lnTo>
                    <a:pt x="848" y="98"/>
                  </a:lnTo>
                  <a:lnTo>
                    <a:pt x="850" y="97"/>
                  </a:lnTo>
                  <a:lnTo>
                    <a:pt x="854" y="97"/>
                  </a:lnTo>
                  <a:lnTo>
                    <a:pt x="855" y="94"/>
                  </a:lnTo>
                  <a:lnTo>
                    <a:pt x="861" y="92"/>
                  </a:lnTo>
                  <a:lnTo>
                    <a:pt x="862" y="92"/>
                  </a:lnTo>
                  <a:lnTo>
                    <a:pt x="865" y="92"/>
                  </a:lnTo>
                  <a:lnTo>
                    <a:pt x="871" y="92"/>
                  </a:lnTo>
                  <a:lnTo>
                    <a:pt x="875" y="92"/>
                  </a:lnTo>
                  <a:lnTo>
                    <a:pt x="880" y="95"/>
                  </a:lnTo>
                  <a:lnTo>
                    <a:pt x="887" y="97"/>
                  </a:lnTo>
                  <a:lnTo>
                    <a:pt x="892" y="98"/>
                  </a:lnTo>
                  <a:lnTo>
                    <a:pt x="897" y="101"/>
                  </a:lnTo>
                  <a:lnTo>
                    <a:pt x="901" y="102"/>
                  </a:lnTo>
                  <a:lnTo>
                    <a:pt x="905" y="105"/>
                  </a:lnTo>
                  <a:lnTo>
                    <a:pt x="909" y="108"/>
                  </a:lnTo>
                  <a:lnTo>
                    <a:pt x="914" y="111"/>
                  </a:lnTo>
                  <a:lnTo>
                    <a:pt x="916" y="114"/>
                  </a:lnTo>
                  <a:lnTo>
                    <a:pt x="921" y="117"/>
                  </a:lnTo>
                  <a:lnTo>
                    <a:pt x="924" y="119"/>
                  </a:lnTo>
                  <a:lnTo>
                    <a:pt x="926" y="124"/>
                  </a:lnTo>
                  <a:lnTo>
                    <a:pt x="928" y="128"/>
                  </a:lnTo>
                  <a:lnTo>
                    <a:pt x="931" y="131"/>
                  </a:lnTo>
                  <a:lnTo>
                    <a:pt x="932" y="135"/>
                  </a:lnTo>
                  <a:lnTo>
                    <a:pt x="935" y="139"/>
                  </a:lnTo>
                  <a:lnTo>
                    <a:pt x="936" y="144"/>
                  </a:lnTo>
                  <a:lnTo>
                    <a:pt x="939" y="148"/>
                  </a:lnTo>
                  <a:lnTo>
                    <a:pt x="939" y="154"/>
                  </a:lnTo>
                  <a:lnTo>
                    <a:pt x="939" y="158"/>
                  </a:lnTo>
                  <a:lnTo>
                    <a:pt x="941" y="164"/>
                  </a:lnTo>
                  <a:lnTo>
                    <a:pt x="941" y="168"/>
                  </a:lnTo>
                  <a:lnTo>
                    <a:pt x="941" y="171"/>
                  </a:lnTo>
                  <a:lnTo>
                    <a:pt x="941" y="174"/>
                  </a:lnTo>
                  <a:lnTo>
                    <a:pt x="941" y="176"/>
                  </a:lnTo>
                  <a:lnTo>
                    <a:pt x="942" y="181"/>
                  </a:lnTo>
                  <a:lnTo>
                    <a:pt x="941" y="183"/>
                  </a:lnTo>
                  <a:lnTo>
                    <a:pt x="941" y="186"/>
                  </a:lnTo>
                  <a:lnTo>
                    <a:pt x="941" y="189"/>
                  </a:lnTo>
                  <a:lnTo>
                    <a:pt x="941" y="192"/>
                  </a:lnTo>
                  <a:lnTo>
                    <a:pt x="939" y="195"/>
                  </a:lnTo>
                  <a:lnTo>
                    <a:pt x="939" y="198"/>
                  </a:lnTo>
                  <a:lnTo>
                    <a:pt x="939" y="201"/>
                  </a:lnTo>
                  <a:lnTo>
                    <a:pt x="939" y="205"/>
                  </a:lnTo>
                  <a:lnTo>
                    <a:pt x="936" y="208"/>
                  </a:lnTo>
                  <a:lnTo>
                    <a:pt x="936" y="210"/>
                  </a:lnTo>
                  <a:lnTo>
                    <a:pt x="936" y="215"/>
                  </a:lnTo>
                  <a:lnTo>
                    <a:pt x="935" y="218"/>
                  </a:lnTo>
                  <a:lnTo>
                    <a:pt x="934" y="220"/>
                  </a:lnTo>
                  <a:lnTo>
                    <a:pt x="934" y="225"/>
                  </a:lnTo>
                  <a:lnTo>
                    <a:pt x="934" y="228"/>
                  </a:lnTo>
                  <a:lnTo>
                    <a:pt x="934" y="233"/>
                  </a:lnTo>
                  <a:lnTo>
                    <a:pt x="932" y="235"/>
                  </a:lnTo>
                  <a:lnTo>
                    <a:pt x="931" y="238"/>
                  </a:lnTo>
                  <a:lnTo>
                    <a:pt x="931" y="240"/>
                  </a:lnTo>
                  <a:lnTo>
                    <a:pt x="929" y="243"/>
                  </a:lnTo>
                  <a:lnTo>
                    <a:pt x="928" y="246"/>
                  </a:lnTo>
                  <a:lnTo>
                    <a:pt x="926" y="249"/>
                  </a:lnTo>
                  <a:lnTo>
                    <a:pt x="926" y="252"/>
                  </a:lnTo>
                  <a:lnTo>
                    <a:pt x="925" y="255"/>
                  </a:lnTo>
                  <a:lnTo>
                    <a:pt x="924" y="259"/>
                  </a:lnTo>
                  <a:lnTo>
                    <a:pt x="921" y="265"/>
                  </a:lnTo>
                  <a:lnTo>
                    <a:pt x="918" y="270"/>
                  </a:lnTo>
                  <a:lnTo>
                    <a:pt x="915" y="274"/>
                  </a:lnTo>
                  <a:lnTo>
                    <a:pt x="911" y="279"/>
                  </a:lnTo>
                  <a:lnTo>
                    <a:pt x="908" y="283"/>
                  </a:lnTo>
                  <a:lnTo>
                    <a:pt x="904" y="289"/>
                  </a:lnTo>
                  <a:lnTo>
                    <a:pt x="901" y="292"/>
                  </a:lnTo>
                  <a:lnTo>
                    <a:pt x="897" y="296"/>
                  </a:lnTo>
                  <a:lnTo>
                    <a:pt x="892" y="299"/>
                  </a:lnTo>
                  <a:lnTo>
                    <a:pt x="889" y="302"/>
                  </a:lnTo>
                  <a:lnTo>
                    <a:pt x="885" y="306"/>
                  </a:lnTo>
                  <a:lnTo>
                    <a:pt x="880" y="309"/>
                  </a:lnTo>
                  <a:lnTo>
                    <a:pt x="877" y="310"/>
                  </a:lnTo>
                  <a:lnTo>
                    <a:pt x="871" y="313"/>
                  </a:lnTo>
                  <a:lnTo>
                    <a:pt x="867" y="316"/>
                  </a:lnTo>
                  <a:lnTo>
                    <a:pt x="862" y="317"/>
                  </a:lnTo>
                  <a:lnTo>
                    <a:pt x="858" y="319"/>
                  </a:lnTo>
                  <a:lnTo>
                    <a:pt x="853" y="320"/>
                  </a:lnTo>
                  <a:lnTo>
                    <a:pt x="848" y="321"/>
                  </a:lnTo>
                  <a:lnTo>
                    <a:pt x="843" y="321"/>
                  </a:lnTo>
                  <a:lnTo>
                    <a:pt x="837" y="323"/>
                  </a:lnTo>
                  <a:lnTo>
                    <a:pt x="831" y="323"/>
                  </a:lnTo>
                  <a:lnTo>
                    <a:pt x="827" y="323"/>
                  </a:lnTo>
                  <a:lnTo>
                    <a:pt x="821" y="321"/>
                  </a:lnTo>
                  <a:lnTo>
                    <a:pt x="816" y="320"/>
                  </a:lnTo>
                  <a:lnTo>
                    <a:pt x="811" y="320"/>
                  </a:lnTo>
                  <a:lnTo>
                    <a:pt x="807" y="319"/>
                  </a:lnTo>
                  <a:lnTo>
                    <a:pt x="803" y="317"/>
                  </a:lnTo>
                  <a:lnTo>
                    <a:pt x="799" y="313"/>
                  </a:lnTo>
                  <a:lnTo>
                    <a:pt x="794" y="311"/>
                  </a:lnTo>
                  <a:lnTo>
                    <a:pt x="791" y="310"/>
                  </a:lnTo>
                  <a:lnTo>
                    <a:pt x="787" y="304"/>
                  </a:lnTo>
                  <a:lnTo>
                    <a:pt x="784" y="300"/>
                  </a:lnTo>
                  <a:lnTo>
                    <a:pt x="783" y="296"/>
                  </a:lnTo>
                  <a:lnTo>
                    <a:pt x="781" y="293"/>
                  </a:lnTo>
                  <a:lnTo>
                    <a:pt x="780" y="290"/>
                  </a:lnTo>
                  <a:lnTo>
                    <a:pt x="779" y="287"/>
                  </a:lnTo>
                  <a:lnTo>
                    <a:pt x="779" y="283"/>
                  </a:lnTo>
                  <a:lnTo>
                    <a:pt x="779" y="280"/>
                  </a:lnTo>
                  <a:lnTo>
                    <a:pt x="779" y="277"/>
                  </a:lnTo>
                  <a:lnTo>
                    <a:pt x="779" y="274"/>
                  </a:lnTo>
                  <a:lnTo>
                    <a:pt x="779" y="270"/>
                  </a:lnTo>
                  <a:lnTo>
                    <a:pt x="777" y="267"/>
                  </a:lnTo>
                  <a:lnTo>
                    <a:pt x="777" y="265"/>
                  </a:lnTo>
                  <a:lnTo>
                    <a:pt x="777" y="260"/>
                  </a:lnTo>
                  <a:lnTo>
                    <a:pt x="776" y="257"/>
                  </a:lnTo>
                  <a:lnTo>
                    <a:pt x="774" y="255"/>
                  </a:lnTo>
                  <a:lnTo>
                    <a:pt x="773" y="252"/>
                  </a:lnTo>
                  <a:lnTo>
                    <a:pt x="772" y="249"/>
                  </a:lnTo>
                  <a:lnTo>
                    <a:pt x="769" y="243"/>
                  </a:lnTo>
                  <a:lnTo>
                    <a:pt x="766" y="239"/>
                  </a:lnTo>
                  <a:lnTo>
                    <a:pt x="762" y="236"/>
                  </a:lnTo>
                  <a:lnTo>
                    <a:pt x="759" y="235"/>
                  </a:lnTo>
                  <a:lnTo>
                    <a:pt x="756" y="233"/>
                  </a:lnTo>
                  <a:lnTo>
                    <a:pt x="753" y="233"/>
                  </a:lnTo>
                  <a:lnTo>
                    <a:pt x="749" y="230"/>
                  </a:lnTo>
                  <a:lnTo>
                    <a:pt x="746" y="229"/>
                  </a:lnTo>
                  <a:lnTo>
                    <a:pt x="743" y="229"/>
                  </a:lnTo>
                  <a:lnTo>
                    <a:pt x="739" y="229"/>
                  </a:lnTo>
                  <a:lnTo>
                    <a:pt x="735" y="226"/>
                  </a:lnTo>
                  <a:lnTo>
                    <a:pt x="730" y="226"/>
                  </a:lnTo>
                  <a:lnTo>
                    <a:pt x="725" y="226"/>
                  </a:lnTo>
                  <a:lnTo>
                    <a:pt x="722" y="228"/>
                  </a:lnTo>
                  <a:lnTo>
                    <a:pt x="716" y="229"/>
                  </a:lnTo>
                  <a:lnTo>
                    <a:pt x="713" y="229"/>
                  </a:lnTo>
                  <a:lnTo>
                    <a:pt x="709" y="232"/>
                  </a:lnTo>
                  <a:lnTo>
                    <a:pt x="705" y="233"/>
                  </a:lnTo>
                  <a:lnTo>
                    <a:pt x="701" y="235"/>
                  </a:lnTo>
                  <a:lnTo>
                    <a:pt x="696" y="238"/>
                  </a:lnTo>
                  <a:lnTo>
                    <a:pt x="691" y="239"/>
                  </a:lnTo>
                  <a:lnTo>
                    <a:pt x="685" y="242"/>
                  </a:lnTo>
                  <a:lnTo>
                    <a:pt x="683" y="243"/>
                  </a:lnTo>
                  <a:lnTo>
                    <a:pt x="681" y="245"/>
                  </a:lnTo>
                  <a:lnTo>
                    <a:pt x="678" y="246"/>
                  </a:lnTo>
                  <a:lnTo>
                    <a:pt x="675" y="247"/>
                  </a:lnTo>
                  <a:lnTo>
                    <a:pt x="672" y="246"/>
                  </a:lnTo>
                  <a:lnTo>
                    <a:pt x="669" y="246"/>
                  </a:lnTo>
                  <a:lnTo>
                    <a:pt x="666" y="246"/>
                  </a:lnTo>
                  <a:lnTo>
                    <a:pt x="662" y="245"/>
                  </a:lnTo>
                  <a:lnTo>
                    <a:pt x="656" y="243"/>
                  </a:lnTo>
                  <a:lnTo>
                    <a:pt x="651" y="242"/>
                  </a:lnTo>
                  <a:lnTo>
                    <a:pt x="649" y="240"/>
                  </a:lnTo>
                  <a:lnTo>
                    <a:pt x="647" y="239"/>
                  </a:lnTo>
                  <a:lnTo>
                    <a:pt x="644" y="238"/>
                  </a:lnTo>
                  <a:lnTo>
                    <a:pt x="641" y="236"/>
                  </a:lnTo>
                  <a:lnTo>
                    <a:pt x="637" y="236"/>
                  </a:lnTo>
                  <a:lnTo>
                    <a:pt x="632" y="233"/>
                  </a:lnTo>
                  <a:lnTo>
                    <a:pt x="628" y="233"/>
                  </a:lnTo>
                  <a:lnTo>
                    <a:pt x="625" y="230"/>
                  </a:lnTo>
                  <a:lnTo>
                    <a:pt x="621" y="229"/>
                  </a:lnTo>
                  <a:lnTo>
                    <a:pt x="617" y="228"/>
                  </a:lnTo>
                  <a:lnTo>
                    <a:pt x="614" y="226"/>
                  </a:lnTo>
                  <a:lnTo>
                    <a:pt x="610" y="225"/>
                  </a:lnTo>
                  <a:lnTo>
                    <a:pt x="604" y="223"/>
                  </a:lnTo>
                  <a:lnTo>
                    <a:pt x="600" y="220"/>
                  </a:lnTo>
                  <a:lnTo>
                    <a:pt x="597" y="220"/>
                  </a:lnTo>
                  <a:lnTo>
                    <a:pt x="591" y="218"/>
                  </a:lnTo>
                  <a:lnTo>
                    <a:pt x="585" y="218"/>
                  </a:lnTo>
                  <a:lnTo>
                    <a:pt x="581" y="216"/>
                  </a:lnTo>
                  <a:lnTo>
                    <a:pt x="575" y="215"/>
                  </a:lnTo>
                  <a:lnTo>
                    <a:pt x="571" y="213"/>
                  </a:lnTo>
                  <a:lnTo>
                    <a:pt x="566" y="212"/>
                  </a:lnTo>
                  <a:lnTo>
                    <a:pt x="560" y="210"/>
                  </a:lnTo>
                  <a:lnTo>
                    <a:pt x="554" y="210"/>
                  </a:lnTo>
                  <a:lnTo>
                    <a:pt x="550" y="210"/>
                  </a:lnTo>
                  <a:lnTo>
                    <a:pt x="543" y="208"/>
                  </a:lnTo>
                  <a:lnTo>
                    <a:pt x="537" y="208"/>
                  </a:lnTo>
                  <a:lnTo>
                    <a:pt x="531" y="208"/>
                  </a:lnTo>
                  <a:lnTo>
                    <a:pt x="526" y="208"/>
                  </a:lnTo>
                  <a:lnTo>
                    <a:pt x="519" y="206"/>
                  </a:lnTo>
                  <a:lnTo>
                    <a:pt x="513" y="206"/>
                  </a:lnTo>
                  <a:lnTo>
                    <a:pt x="507" y="206"/>
                  </a:lnTo>
                  <a:lnTo>
                    <a:pt x="500" y="206"/>
                  </a:lnTo>
                  <a:lnTo>
                    <a:pt x="494" y="206"/>
                  </a:lnTo>
                  <a:lnTo>
                    <a:pt x="487" y="206"/>
                  </a:lnTo>
                  <a:lnTo>
                    <a:pt x="482" y="208"/>
                  </a:lnTo>
                  <a:lnTo>
                    <a:pt x="475" y="209"/>
                  </a:lnTo>
                  <a:lnTo>
                    <a:pt x="467" y="209"/>
                  </a:lnTo>
                  <a:lnTo>
                    <a:pt x="460" y="210"/>
                  </a:lnTo>
                  <a:lnTo>
                    <a:pt x="453" y="212"/>
                  </a:lnTo>
                  <a:lnTo>
                    <a:pt x="446" y="212"/>
                  </a:lnTo>
                  <a:lnTo>
                    <a:pt x="439" y="215"/>
                  </a:lnTo>
                  <a:lnTo>
                    <a:pt x="432" y="216"/>
                  </a:lnTo>
                  <a:lnTo>
                    <a:pt x="425" y="218"/>
                  </a:lnTo>
                  <a:lnTo>
                    <a:pt x="418" y="220"/>
                  </a:lnTo>
                  <a:lnTo>
                    <a:pt x="411" y="223"/>
                  </a:lnTo>
                  <a:lnTo>
                    <a:pt x="404" y="226"/>
                  </a:lnTo>
                  <a:lnTo>
                    <a:pt x="395" y="229"/>
                  </a:lnTo>
                  <a:lnTo>
                    <a:pt x="388" y="233"/>
                  </a:lnTo>
                  <a:lnTo>
                    <a:pt x="379" y="236"/>
                  </a:lnTo>
                  <a:lnTo>
                    <a:pt x="372" y="242"/>
                  </a:lnTo>
                  <a:lnTo>
                    <a:pt x="364" y="245"/>
                  </a:lnTo>
                  <a:lnTo>
                    <a:pt x="357" y="249"/>
                  </a:lnTo>
                  <a:lnTo>
                    <a:pt x="351" y="252"/>
                  </a:lnTo>
                  <a:lnTo>
                    <a:pt x="344" y="257"/>
                  </a:lnTo>
                  <a:lnTo>
                    <a:pt x="340" y="260"/>
                  </a:lnTo>
                  <a:lnTo>
                    <a:pt x="332" y="265"/>
                  </a:lnTo>
                  <a:lnTo>
                    <a:pt x="327" y="269"/>
                  </a:lnTo>
                  <a:lnTo>
                    <a:pt x="323" y="273"/>
                  </a:lnTo>
                  <a:lnTo>
                    <a:pt x="318" y="277"/>
                  </a:lnTo>
                  <a:lnTo>
                    <a:pt x="314" y="282"/>
                  </a:lnTo>
                  <a:lnTo>
                    <a:pt x="308" y="286"/>
                  </a:lnTo>
                  <a:lnTo>
                    <a:pt x="304" y="292"/>
                  </a:lnTo>
                  <a:lnTo>
                    <a:pt x="300" y="296"/>
                  </a:lnTo>
                  <a:lnTo>
                    <a:pt x="296" y="300"/>
                  </a:lnTo>
                  <a:lnTo>
                    <a:pt x="290" y="304"/>
                  </a:lnTo>
                  <a:lnTo>
                    <a:pt x="288" y="310"/>
                  </a:lnTo>
                  <a:lnTo>
                    <a:pt x="284" y="314"/>
                  </a:lnTo>
                  <a:lnTo>
                    <a:pt x="280" y="320"/>
                  </a:lnTo>
                  <a:lnTo>
                    <a:pt x="277" y="324"/>
                  </a:lnTo>
                  <a:lnTo>
                    <a:pt x="273" y="330"/>
                  </a:lnTo>
                  <a:lnTo>
                    <a:pt x="270" y="334"/>
                  </a:lnTo>
                  <a:lnTo>
                    <a:pt x="269" y="338"/>
                  </a:lnTo>
                  <a:lnTo>
                    <a:pt x="264" y="346"/>
                  </a:lnTo>
                  <a:lnTo>
                    <a:pt x="263" y="350"/>
                  </a:lnTo>
                  <a:lnTo>
                    <a:pt x="260" y="356"/>
                  </a:lnTo>
                  <a:lnTo>
                    <a:pt x="259" y="361"/>
                  </a:lnTo>
                  <a:lnTo>
                    <a:pt x="254" y="366"/>
                  </a:lnTo>
                  <a:lnTo>
                    <a:pt x="253" y="373"/>
                  </a:lnTo>
                  <a:lnTo>
                    <a:pt x="250" y="377"/>
                  </a:lnTo>
                  <a:lnTo>
                    <a:pt x="249" y="383"/>
                  </a:lnTo>
                  <a:lnTo>
                    <a:pt x="247" y="387"/>
                  </a:lnTo>
                  <a:lnTo>
                    <a:pt x="246" y="393"/>
                  </a:lnTo>
                  <a:lnTo>
                    <a:pt x="243" y="398"/>
                  </a:lnTo>
                  <a:lnTo>
                    <a:pt x="243" y="404"/>
                  </a:lnTo>
                  <a:lnTo>
                    <a:pt x="242" y="408"/>
                  </a:lnTo>
                  <a:lnTo>
                    <a:pt x="240" y="414"/>
                  </a:lnTo>
                  <a:lnTo>
                    <a:pt x="239" y="420"/>
                  </a:lnTo>
                  <a:lnTo>
                    <a:pt x="239" y="425"/>
                  </a:lnTo>
                  <a:lnTo>
                    <a:pt x="237" y="431"/>
                  </a:lnTo>
                  <a:lnTo>
                    <a:pt x="236" y="437"/>
                  </a:lnTo>
                  <a:lnTo>
                    <a:pt x="236" y="441"/>
                  </a:lnTo>
                  <a:lnTo>
                    <a:pt x="234" y="447"/>
                  </a:lnTo>
                  <a:lnTo>
                    <a:pt x="233" y="454"/>
                  </a:lnTo>
                  <a:lnTo>
                    <a:pt x="233" y="458"/>
                  </a:lnTo>
                  <a:lnTo>
                    <a:pt x="233" y="464"/>
                  </a:lnTo>
                  <a:lnTo>
                    <a:pt x="233" y="469"/>
                  </a:lnTo>
                  <a:lnTo>
                    <a:pt x="232" y="474"/>
                  </a:lnTo>
                  <a:lnTo>
                    <a:pt x="232" y="479"/>
                  </a:lnTo>
                  <a:lnTo>
                    <a:pt x="232" y="485"/>
                  </a:lnTo>
                  <a:lnTo>
                    <a:pt x="232" y="491"/>
                  </a:lnTo>
                  <a:lnTo>
                    <a:pt x="230" y="495"/>
                  </a:lnTo>
                  <a:lnTo>
                    <a:pt x="230" y="499"/>
                  </a:lnTo>
                  <a:lnTo>
                    <a:pt x="230" y="505"/>
                  </a:lnTo>
                  <a:lnTo>
                    <a:pt x="230" y="511"/>
                  </a:lnTo>
                  <a:lnTo>
                    <a:pt x="230" y="515"/>
                  </a:lnTo>
                  <a:lnTo>
                    <a:pt x="230" y="519"/>
                  </a:lnTo>
                  <a:lnTo>
                    <a:pt x="230" y="525"/>
                  </a:lnTo>
                  <a:lnTo>
                    <a:pt x="232" y="529"/>
                  </a:lnTo>
                  <a:lnTo>
                    <a:pt x="232" y="535"/>
                  </a:lnTo>
                  <a:lnTo>
                    <a:pt x="232" y="539"/>
                  </a:lnTo>
                  <a:lnTo>
                    <a:pt x="232" y="543"/>
                  </a:lnTo>
                  <a:lnTo>
                    <a:pt x="232" y="548"/>
                  </a:lnTo>
                  <a:lnTo>
                    <a:pt x="232" y="552"/>
                  </a:lnTo>
                  <a:lnTo>
                    <a:pt x="233" y="556"/>
                  </a:lnTo>
                  <a:lnTo>
                    <a:pt x="233" y="560"/>
                  </a:lnTo>
                  <a:lnTo>
                    <a:pt x="233" y="566"/>
                  </a:lnTo>
                  <a:lnTo>
                    <a:pt x="233" y="569"/>
                  </a:lnTo>
                  <a:lnTo>
                    <a:pt x="233" y="573"/>
                  </a:lnTo>
                  <a:lnTo>
                    <a:pt x="233" y="576"/>
                  </a:lnTo>
                  <a:lnTo>
                    <a:pt x="234" y="580"/>
                  </a:lnTo>
                  <a:lnTo>
                    <a:pt x="234" y="585"/>
                  </a:lnTo>
                  <a:lnTo>
                    <a:pt x="236" y="589"/>
                  </a:lnTo>
                  <a:lnTo>
                    <a:pt x="236" y="592"/>
                  </a:lnTo>
                  <a:lnTo>
                    <a:pt x="237" y="596"/>
                  </a:lnTo>
                  <a:lnTo>
                    <a:pt x="239" y="599"/>
                  </a:lnTo>
                  <a:lnTo>
                    <a:pt x="239" y="603"/>
                  </a:lnTo>
                  <a:lnTo>
                    <a:pt x="239" y="606"/>
                  </a:lnTo>
                  <a:lnTo>
                    <a:pt x="240" y="610"/>
                  </a:lnTo>
                  <a:lnTo>
                    <a:pt x="242" y="613"/>
                  </a:lnTo>
                  <a:lnTo>
                    <a:pt x="242" y="616"/>
                  </a:lnTo>
                  <a:lnTo>
                    <a:pt x="243" y="620"/>
                  </a:lnTo>
                  <a:lnTo>
                    <a:pt x="244" y="623"/>
                  </a:lnTo>
                  <a:lnTo>
                    <a:pt x="246" y="626"/>
                  </a:lnTo>
                  <a:lnTo>
                    <a:pt x="246" y="629"/>
                  </a:lnTo>
                  <a:lnTo>
                    <a:pt x="247" y="631"/>
                  </a:lnTo>
                  <a:lnTo>
                    <a:pt x="249" y="634"/>
                  </a:lnTo>
                  <a:lnTo>
                    <a:pt x="250" y="637"/>
                  </a:lnTo>
                  <a:lnTo>
                    <a:pt x="251" y="640"/>
                  </a:lnTo>
                  <a:lnTo>
                    <a:pt x="253" y="643"/>
                  </a:lnTo>
                  <a:lnTo>
                    <a:pt x="254" y="646"/>
                  </a:lnTo>
                  <a:lnTo>
                    <a:pt x="257" y="651"/>
                  </a:lnTo>
                  <a:lnTo>
                    <a:pt x="259" y="656"/>
                  </a:lnTo>
                  <a:lnTo>
                    <a:pt x="261" y="660"/>
                  </a:lnTo>
                  <a:lnTo>
                    <a:pt x="264" y="666"/>
                  </a:lnTo>
                  <a:lnTo>
                    <a:pt x="267" y="670"/>
                  </a:lnTo>
                  <a:lnTo>
                    <a:pt x="269" y="674"/>
                  </a:lnTo>
                  <a:lnTo>
                    <a:pt x="270" y="678"/>
                  </a:lnTo>
                  <a:lnTo>
                    <a:pt x="273" y="681"/>
                  </a:lnTo>
                  <a:lnTo>
                    <a:pt x="273" y="684"/>
                  </a:lnTo>
                  <a:lnTo>
                    <a:pt x="276" y="688"/>
                  </a:lnTo>
                  <a:lnTo>
                    <a:pt x="276" y="691"/>
                  </a:lnTo>
                  <a:lnTo>
                    <a:pt x="277" y="694"/>
                  </a:lnTo>
                  <a:lnTo>
                    <a:pt x="277" y="700"/>
                  </a:lnTo>
                  <a:lnTo>
                    <a:pt x="277" y="704"/>
                  </a:lnTo>
                  <a:lnTo>
                    <a:pt x="276" y="707"/>
                  </a:lnTo>
                  <a:lnTo>
                    <a:pt x="271" y="711"/>
                  </a:lnTo>
                  <a:lnTo>
                    <a:pt x="266" y="713"/>
                  </a:lnTo>
                  <a:lnTo>
                    <a:pt x="261" y="714"/>
                  </a:lnTo>
                  <a:lnTo>
                    <a:pt x="257" y="714"/>
                  </a:lnTo>
                  <a:lnTo>
                    <a:pt x="251" y="715"/>
                  </a:lnTo>
                  <a:lnTo>
                    <a:pt x="247" y="715"/>
                  </a:lnTo>
                  <a:lnTo>
                    <a:pt x="242" y="715"/>
                  </a:lnTo>
                  <a:lnTo>
                    <a:pt x="239" y="715"/>
                  </a:lnTo>
                  <a:lnTo>
                    <a:pt x="237" y="715"/>
                  </a:lnTo>
                  <a:lnTo>
                    <a:pt x="233" y="715"/>
                  </a:lnTo>
                  <a:lnTo>
                    <a:pt x="232" y="717"/>
                  </a:lnTo>
                  <a:lnTo>
                    <a:pt x="227" y="717"/>
                  </a:lnTo>
                  <a:lnTo>
                    <a:pt x="223" y="718"/>
                  </a:lnTo>
                  <a:lnTo>
                    <a:pt x="220" y="718"/>
                  </a:lnTo>
                  <a:lnTo>
                    <a:pt x="216" y="720"/>
                  </a:lnTo>
                  <a:lnTo>
                    <a:pt x="212" y="721"/>
                  </a:lnTo>
                  <a:lnTo>
                    <a:pt x="207" y="722"/>
                  </a:lnTo>
                  <a:lnTo>
                    <a:pt x="203" y="725"/>
                  </a:lnTo>
                  <a:lnTo>
                    <a:pt x="199" y="727"/>
                  </a:lnTo>
                  <a:lnTo>
                    <a:pt x="193" y="728"/>
                  </a:lnTo>
                  <a:lnTo>
                    <a:pt x="188" y="731"/>
                  </a:lnTo>
                  <a:lnTo>
                    <a:pt x="185" y="734"/>
                  </a:lnTo>
                  <a:lnTo>
                    <a:pt x="182" y="734"/>
                  </a:lnTo>
                  <a:lnTo>
                    <a:pt x="179" y="735"/>
                  </a:lnTo>
                  <a:lnTo>
                    <a:pt x="176" y="738"/>
                  </a:lnTo>
                  <a:lnTo>
                    <a:pt x="172" y="740"/>
                  </a:lnTo>
                  <a:lnTo>
                    <a:pt x="169" y="741"/>
                  </a:lnTo>
                  <a:lnTo>
                    <a:pt x="165" y="742"/>
                  </a:lnTo>
                  <a:lnTo>
                    <a:pt x="162" y="745"/>
                  </a:lnTo>
                  <a:lnTo>
                    <a:pt x="159" y="747"/>
                  </a:lnTo>
                  <a:lnTo>
                    <a:pt x="155" y="750"/>
                  </a:lnTo>
                  <a:lnTo>
                    <a:pt x="152" y="752"/>
                  </a:lnTo>
                  <a:lnTo>
                    <a:pt x="149" y="757"/>
                  </a:lnTo>
                  <a:lnTo>
                    <a:pt x="144" y="758"/>
                  </a:lnTo>
                  <a:lnTo>
                    <a:pt x="139" y="761"/>
                  </a:lnTo>
                  <a:lnTo>
                    <a:pt x="136" y="762"/>
                  </a:lnTo>
                  <a:lnTo>
                    <a:pt x="134" y="765"/>
                  </a:lnTo>
                  <a:lnTo>
                    <a:pt x="131" y="768"/>
                  </a:lnTo>
                  <a:lnTo>
                    <a:pt x="126" y="771"/>
                  </a:lnTo>
                  <a:lnTo>
                    <a:pt x="125" y="772"/>
                  </a:lnTo>
                  <a:lnTo>
                    <a:pt x="122" y="775"/>
                  </a:lnTo>
                  <a:lnTo>
                    <a:pt x="117" y="779"/>
                  </a:lnTo>
                  <a:lnTo>
                    <a:pt x="114" y="784"/>
                  </a:lnTo>
                  <a:lnTo>
                    <a:pt x="108" y="788"/>
                  </a:lnTo>
                  <a:lnTo>
                    <a:pt x="105" y="792"/>
                  </a:lnTo>
                  <a:lnTo>
                    <a:pt x="102" y="796"/>
                  </a:lnTo>
                  <a:lnTo>
                    <a:pt x="99" y="799"/>
                  </a:lnTo>
                  <a:lnTo>
                    <a:pt x="98" y="802"/>
                  </a:lnTo>
                  <a:lnTo>
                    <a:pt x="97" y="808"/>
                  </a:lnTo>
                  <a:lnTo>
                    <a:pt x="94" y="809"/>
                  </a:lnTo>
                  <a:lnTo>
                    <a:pt x="94" y="812"/>
                  </a:lnTo>
                  <a:lnTo>
                    <a:pt x="92" y="816"/>
                  </a:lnTo>
                  <a:lnTo>
                    <a:pt x="92" y="819"/>
                  </a:lnTo>
                  <a:lnTo>
                    <a:pt x="90" y="822"/>
                  </a:lnTo>
                  <a:lnTo>
                    <a:pt x="90" y="826"/>
                  </a:lnTo>
                  <a:lnTo>
                    <a:pt x="87" y="831"/>
                  </a:lnTo>
                  <a:lnTo>
                    <a:pt x="85" y="832"/>
                  </a:lnTo>
                  <a:lnTo>
                    <a:pt x="82" y="833"/>
                  </a:lnTo>
                  <a:lnTo>
                    <a:pt x="78" y="833"/>
                  </a:lnTo>
                  <a:lnTo>
                    <a:pt x="77" y="833"/>
                  </a:lnTo>
                  <a:lnTo>
                    <a:pt x="74" y="833"/>
                  </a:lnTo>
                  <a:lnTo>
                    <a:pt x="71" y="832"/>
                  </a:lnTo>
                  <a:lnTo>
                    <a:pt x="68" y="832"/>
                  </a:lnTo>
                  <a:lnTo>
                    <a:pt x="64" y="829"/>
                  </a:lnTo>
                  <a:lnTo>
                    <a:pt x="60" y="825"/>
                  </a:lnTo>
                  <a:lnTo>
                    <a:pt x="57" y="822"/>
                  </a:lnTo>
                  <a:lnTo>
                    <a:pt x="55" y="819"/>
                  </a:lnTo>
                  <a:lnTo>
                    <a:pt x="53" y="818"/>
                  </a:lnTo>
                  <a:lnTo>
                    <a:pt x="51" y="815"/>
                  </a:lnTo>
                  <a:lnTo>
                    <a:pt x="48" y="809"/>
                  </a:lnTo>
                  <a:lnTo>
                    <a:pt x="47" y="805"/>
                  </a:lnTo>
                  <a:lnTo>
                    <a:pt x="44" y="799"/>
                  </a:lnTo>
                  <a:lnTo>
                    <a:pt x="43" y="795"/>
                  </a:lnTo>
                  <a:lnTo>
                    <a:pt x="40" y="789"/>
                  </a:lnTo>
                  <a:lnTo>
                    <a:pt x="40" y="785"/>
                  </a:lnTo>
                  <a:lnTo>
                    <a:pt x="36" y="779"/>
                  </a:lnTo>
                  <a:lnTo>
                    <a:pt x="34" y="772"/>
                  </a:lnTo>
                  <a:lnTo>
                    <a:pt x="31" y="765"/>
                  </a:lnTo>
                  <a:lnTo>
                    <a:pt x="30" y="759"/>
                  </a:lnTo>
                  <a:lnTo>
                    <a:pt x="28" y="751"/>
                  </a:lnTo>
                  <a:lnTo>
                    <a:pt x="27" y="744"/>
                  </a:lnTo>
                  <a:lnTo>
                    <a:pt x="24" y="735"/>
                  </a:lnTo>
                  <a:lnTo>
                    <a:pt x="21" y="728"/>
                  </a:lnTo>
                  <a:lnTo>
                    <a:pt x="20" y="721"/>
                  </a:lnTo>
                  <a:lnTo>
                    <a:pt x="18" y="713"/>
                  </a:lnTo>
                  <a:lnTo>
                    <a:pt x="16" y="704"/>
                  </a:lnTo>
                  <a:lnTo>
                    <a:pt x="16" y="694"/>
                  </a:lnTo>
                  <a:lnTo>
                    <a:pt x="13" y="686"/>
                  </a:lnTo>
                  <a:lnTo>
                    <a:pt x="13" y="677"/>
                  </a:lnTo>
                  <a:lnTo>
                    <a:pt x="10" y="667"/>
                  </a:lnTo>
                  <a:lnTo>
                    <a:pt x="9" y="657"/>
                  </a:lnTo>
                  <a:lnTo>
                    <a:pt x="7" y="649"/>
                  </a:lnTo>
                  <a:lnTo>
                    <a:pt x="6" y="639"/>
                  </a:lnTo>
                  <a:lnTo>
                    <a:pt x="6" y="629"/>
                  </a:lnTo>
                  <a:lnTo>
                    <a:pt x="4" y="619"/>
                  </a:lnTo>
                  <a:lnTo>
                    <a:pt x="3" y="607"/>
                  </a:lnTo>
                  <a:lnTo>
                    <a:pt x="3" y="599"/>
                  </a:lnTo>
                  <a:lnTo>
                    <a:pt x="1" y="589"/>
                  </a:lnTo>
                  <a:lnTo>
                    <a:pt x="0" y="577"/>
                  </a:lnTo>
                  <a:lnTo>
                    <a:pt x="0" y="567"/>
                  </a:lnTo>
                  <a:lnTo>
                    <a:pt x="0" y="556"/>
                  </a:lnTo>
                  <a:lnTo>
                    <a:pt x="0" y="545"/>
                  </a:lnTo>
                  <a:lnTo>
                    <a:pt x="0" y="535"/>
                  </a:lnTo>
                  <a:lnTo>
                    <a:pt x="0" y="525"/>
                  </a:lnTo>
                  <a:lnTo>
                    <a:pt x="0" y="513"/>
                  </a:lnTo>
                  <a:lnTo>
                    <a:pt x="0" y="502"/>
                  </a:lnTo>
                  <a:lnTo>
                    <a:pt x="0" y="492"/>
                  </a:lnTo>
                  <a:lnTo>
                    <a:pt x="1" y="482"/>
                  </a:lnTo>
                  <a:lnTo>
                    <a:pt x="3" y="469"/>
                  </a:lnTo>
                  <a:lnTo>
                    <a:pt x="3" y="459"/>
                  </a:lnTo>
                  <a:lnTo>
                    <a:pt x="4" y="448"/>
                  </a:lnTo>
                  <a:lnTo>
                    <a:pt x="6" y="438"/>
                  </a:lnTo>
                  <a:lnTo>
                    <a:pt x="9" y="427"/>
                  </a:lnTo>
                  <a:lnTo>
                    <a:pt x="9" y="415"/>
                  </a:lnTo>
                  <a:lnTo>
                    <a:pt x="11" y="405"/>
                  </a:lnTo>
                  <a:lnTo>
                    <a:pt x="13" y="394"/>
                  </a:lnTo>
                  <a:lnTo>
                    <a:pt x="16" y="384"/>
                  </a:lnTo>
                  <a:lnTo>
                    <a:pt x="18" y="374"/>
                  </a:lnTo>
                  <a:lnTo>
                    <a:pt x="21" y="363"/>
                  </a:lnTo>
                  <a:lnTo>
                    <a:pt x="24" y="354"/>
                  </a:lnTo>
                  <a:lnTo>
                    <a:pt x="27" y="343"/>
                  </a:lnTo>
                  <a:lnTo>
                    <a:pt x="30" y="333"/>
                  </a:lnTo>
                  <a:lnTo>
                    <a:pt x="34" y="324"/>
                  </a:lnTo>
                  <a:lnTo>
                    <a:pt x="40" y="313"/>
                  </a:lnTo>
                  <a:lnTo>
                    <a:pt x="44" y="304"/>
                  </a:lnTo>
                  <a:close/>
                </a:path>
              </a:pathLst>
            </a:custGeom>
            <a:solidFill>
              <a:srgbClr val="2A40E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2540" name="Freeform 11"/>
            <p:cNvSpPr>
              <a:spLocks/>
            </p:cNvSpPr>
            <p:nvPr/>
          </p:nvSpPr>
          <p:spPr bwMode="auto">
            <a:xfrm>
              <a:off x="1923" y="937"/>
              <a:ext cx="81" cy="29"/>
            </a:xfrm>
            <a:custGeom>
              <a:avLst/>
              <a:gdLst>
                <a:gd name="T0" fmla="*/ 9 w 243"/>
                <a:gd name="T1" fmla="*/ 0 h 87"/>
                <a:gd name="T2" fmla="*/ 10 w 243"/>
                <a:gd name="T3" fmla="*/ 0 h 87"/>
                <a:gd name="T4" fmla="*/ 12 w 243"/>
                <a:gd name="T5" fmla="*/ 0 h 87"/>
                <a:gd name="T6" fmla="*/ 13 w 243"/>
                <a:gd name="T7" fmla="*/ 0 h 87"/>
                <a:gd name="T8" fmla="*/ 14 w 243"/>
                <a:gd name="T9" fmla="*/ 0 h 87"/>
                <a:gd name="T10" fmla="*/ 15 w 243"/>
                <a:gd name="T11" fmla="*/ 0 h 87"/>
                <a:gd name="T12" fmla="*/ 17 w 243"/>
                <a:gd name="T13" fmla="*/ 0 h 87"/>
                <a:gd name="T14" fmla="*/ 18 w 243"/>
                <a:gd name="T15" fmla="*/ 0 h 87"/>
                <a:gd name="T16" fmla="*/ 19 w 243"/>
                <a:gd name="T17" fmla="*/ 1 h 87"/>
                <a:gd name="T18" fmla="*/ 21 w 243"/>
                <a:gd name="T19" fmla="*/ 1 h 87"/>
                <a:gd name="T20" fmla="*/ 22 w 243"/>
                <a:gd name="T21" fmla="*/ 2 h 87"/>
                <a:gd name="T22" fmla="*/ 24 w 243"/>
                <a:gd name="T23" fmla="*/ 3 h 87"/>
                <a:gd name="T24" fmla="*/ 25 w 243"/>
                <a:gd name="T25" fmla="*/ 3 h 87"/>
                <a:gd name="T26" fmla="*/ 26 w 243"/>
                <a:gd name="T27" fmla="*/ 4 h 87"/>
                <a:gd name="T28" fmla="*/ 27 w 243"/>
                <a:gd name="T29" fmla="*/ 5 h 87"/>
                <a:gd name="T30" fmla="*/ 26 w 243"/>
                <a:gd name="T31" fmla="*/ 6 h 87"/>
                <a:gd name="T32" fmla="*/ 25 w 243"/>
                <a:gd name="T33" fmla="*/ 7 h 87"/>
                <a:gd name="T34" fmla="*/ 24 w 243"/>
                <a:gd name="T35" fmla="*/ 7 h 87"/>
                <a:gd name="T36" fmla="*/ 23 w 243"/>
                <a:gd name="T37" fmla="*/ 6 h 87"/>
                <a:gd name="T38" fmla="*/ 22 w 243"/>
                <a:gd name="T39" fmla="*/ 6 h 87"/>
                <a:gd name="T40" fmla="*/ 20 w 243"/>
                <a:gd name="T41" fmla="*/ 6 h 87"/>
                <a:gd name="T42" fmla="*/ 19 w 243"/>
                <a:gd name="T43" fmla="*/ 6 h 87"/>
                <a:gd name="T44" fmla="*/ 18 w 243"/>
                <a:gd name="T45" fmla="*/ 5 h 87"/>
                <a:gd name="T46" fmla="*/ 16 w 243"/>
                <a:gd name="T47" fmla="*/ 5 h 87"/>
                <a:gd name="T48" fmla="*/ 15 w 243"/>
                <a:gd name="T49" fmla="*/ 5 h 87"/>
                <a:gd name="T50" fmla="*/ 13 w 243"/>
                <a:gd name="T51" fmla="*/ 6 h 87"/>
                <a:gd name="T52" fmla="*/ 11 w 243"/>
                <a:gd name="T53" fmla="*/ 6 h 87"/>
                <a:gd name="T54" fmla="*/ 10 w 243"/>
                <a:gd name="T55" fmla="*/ 7 h 87"/>
                <a:gd name="T56" fmla="*/ 9 w 243"/>
                <a:gd name="T57" fmla="*/ 7 h 87"/>
                <a:gd name="T58" fmla="*/ 7 w 243"/>
                <a:gd name="T59" fmla="*/ 8 h 87"/>
                <a:gd name="T60" fmla="*/ 6 w 243"/>
                <a:gd name="T61" fmla="*/ 9 h 87"/>
                <a:gd name="T62" fmla="*/ 5 w 243"/>
                <a:gd name="T63" fmla="*/ 9 h 87"/>
                <a:gd name="T64" fmla="*/ 4 w 243"/>
                <a:gd name="T65" fmla="*/ 9 h 87"/>
                <a:gd name="T66" fmla="*/ 3 w 243"/>
                <a:gd name="T67" fmla="*/ 10 h 87"/>
                <a:gd name="T68" fmla="*/ 1 w 243"/>
                <a:gd name="T69" fmla="*/ 9 h 87"/>
                <a:gd name="T70" fmla="*/ 0 w 243"/>
                <a:gd name="T71" fmla="*/ 8 h 87"/>
                <a:gd name="T72" fmla="*/ 0 w 243"/>
                <a:gd name="T73" fmla="*/ 7 h 87"/>
                <a:gd name="T74" fmla="*/ 0 w 243"/>
                <a:gd name="T75" fmla="*/ 6 h 87"/>
                <a:gd name="T76" fmla="*/ 1 w 243"/>
                <a:gd name="T77" fmla="*/ 4 h 87"/>
                <a:gd name="T78" fmla="*/ 2 w 243"/>
                <a:gd name="T79" fmla="*/ 4 h 87"/>
                <a:gd name="T80" fmla="*/ 3 w 243"/>
                <a:gd name="T81" fmla="*/ 3 h 87"/>
                <a:gd name="T82" fmla="*/ 4 w 243"/>
                <a:gd name="T83" fmla="*/ 2 h 87"/>
                <a:gd name="T84" fmla="*/ 5 w 243"/>
                <a:gd name="T85" fmla="*/ 2 h 87"/>
                <a:gd name="T86" fmla="*/ 7 w 243"/>
                <a:gd name="T87" fmla="*/ 1 h 87"/>
                <a:gd name="T88" fmla="*/ 8 w 243"/>
                <a:gd name="T89" fmla="*/ 1 h 87"/>
                <a:gd name="T90" fmla="*/ 9 w 243"/>
                <a:gd name="T91" fmla="*/ 1 h 8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3" h="87">
                  <a:moveTo>
                    <a:pt x="77" y="6"/>
                  </a:moveTo>
                  <a:lnTo>
                    <a:pt x="80" y="4"/>
                  </a:lnTo>
                  <a:lnTo>
                    <a:pt x="83" y="3"/>
                  </a:lnTo>
                  <a:lnTo>
                    <a:pt x="86" y="3"/>
                  </a:lnTo>
                  <a:lnTo>
                    <a:pt x="90" y="3"/>
                  </a:lnTo>
                  <a:lnTo>
                    <a:pt x="94" y="1"/>
                  </a:lnTo>
                  <a:lnTo>
                    <a:pt x="96" y="0"/>
                  </a:lnTo>
                  <a:lnTo>
                    <a:pt x="100" y="0"/>
                  </a:lnTo>
                  <a:lnTo>
                    <a:pt x="104" y="0"/>
                  </a:lnTo>
                  <a:lnTo>
                    <a:pt x="107" y="0"/>
                  </a:lnTo>
                  <a:lnTo>
                    <a:pt x="111" y="0"/>
                  </a:lnTo>
                  <a:lnTo>
                    <a:pt x="114" y="0"/>
                  </a:lnTo>
                  <a:lnTo>
                    <a:pt x="118" y="0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30" y="0"/>
                  </a:lnTo>
                  <a:lnTo>
                    <a:pt x="134" y="0"/>
                  </a:lnTo>
                  <a:lnTo>
                    <a:pt x="137" y="0"/>
                  </a:lnTo>
                  <a:lnTo>
                    <a:pt x="141" y="0"/>
                  </a:lnTo>
                  <a:lnTo>
                    <a:pt x="145" y="1"/>
                  </a:lnTo>
                  <a:lnTo>
                    <a:pt x="150" y="3"/>
                  </a:lnTo>
                  <a:lnTo>
                    <a:pt x="154" y="3"/>
                  </a:lnTo>
                  <a:lnTo>
                    <a:pt x="157" y="3"/>
                  </a:lnTo>
                  <a:lnTo>
                    <a:pt x="161" y="4"/>
                  </a:lnTo>
                  <a:lnTo>
                    <a:pt x="165" y="6"/>
                  </a:lnTo>
                  <a:lnTo>
                    <a:pt x="170" y="7"/>
                  </a:lnTo>
                  <a:lnTo>
                    <a:pt x="175" y="7"/>
                  </a:lnTo>
                  <a:lnTo>
                    <a:pt x="180" y="10"/>
                  </a:lnTo>
                  <a:lnTo>
                    <a:pt x="182" y="11"/>
                  </a:lnTo>
                  <a:lnTo>
                    <a:pt x="188" y="13"/>
                  </a:lnTo>
                  <a:lnTo>
                    <a:pt x="192" y="16"/>
                  </a:lnTo>
                  <a:lnTo>
                    <a:pt x="197" y="17"/>
                  </a:lnTo>
                  <a:lnTo>
                    <a:pt x="202" y="18"/>
                  </a:lnTo>
                  <a:lnTo>
                    <a:pt x="207" y="21"/>
                  </a:lnTo>
                  <a:lnTo>
                    <a:pt x="211" y="23"/>
                  </a:lnTo>
                  <a:lnTo>
                    <a:pt x="214" y="26"/>
                  </a:lnTo>
                  <a:lnTo>
                    <a:pt x="218" y="27"/>
                  </a:lnTo>
                  <a:lnTo>
                    <a:pt x="221" y="28"/>
                  </a:lnTo>
                  <a:lnTo>
                    <a:pt x="224" y="31"/>
                  </a:lnTo>
                  <a:lnTo>
                    <a:pt x="228" y="33"/>
                  </a:lnTo>
                  <a:lnTo>
                    <a:pt x="231" y="36"/>
                  </a:lnTo>
                  <a:lnTo>
                    <a:pt x="235" y="37"/>
                  </a:lnTo>
                  <a:lnTo>
                    <a:pt x="238" y="40"/>
                  </a:lnTo>
                  <a:lnTo>
                    <a:pt x="241" y="43"/>
                  </a:lnTo>
                  <a:lnTo>
                    <a:pt x="243" y="45"/>
                  </a:lnTo>
                  <a:lnTo>
                    <a:pt x="243" y="50"/>
                  </a:lnTo>
                  <a:lnTo>
                    <a:pt x="241" y="54"/>
                  </a:lnTo>
                  <a:lnTo>
                    <a:pt x="238" y="55"/>
                  </a:lnTo>
                  <a:lnTo>
                    <a:pt x="235" y="57"/>
                  </a:lnTo>
                  <a:lnTo>
                    <a:pt x="232" y="58"/>
                  </a:lnTo>
                  <a:lnTo>
                    <a:pt x="228" y="60"/>
                  </a:lnTo>
                  <a:lnTo>
                    <a:pt x="222" y="60"/>
                  </a:lnTo>
                  <a:lnTo>
                    <a:pt x="216" y="60"/>
                  </a:lnTo>
                  <a:lnTo>
                    <a:pt x="214" y="60"/>
                  </a:lnTo>
                  <a:lnTo>
                    <a:pt x="211" y="60"/>
                  </a:lnTo>
                  <a:lnTo>
                    <a:pt x="208" y="60"/>
                  </a:lnTo>
                  <a:lnTo>
                    <a:pt x="205" y="58"/>
                  </a:lnTo>
                  <a:lnTo>
                    <a:pt x="202" y="57"/>
                  </a:lnTo>
                  <a:lnTo>
                    <a:pt x="198" y="57"/>
                  </a:lnTo>
                  <a:lnTo>
                    <a:pt x="194" y="55"/>
                  </a:lnTo>
                  <a:lnTo>
                    <a:pt x="191" y="54"/>
                  </a:lnTo>
                  <a:lnTo>
                    <a:pt x="188" y="54"/>
                  </a:lnTo>
                  <a:lnTo>
                    <a:pt x="184" y="53"/>
                  </a:lnTo>
                  <a:lnTo>
                    <a:pt x="181" y="53"/>
                  </a:lnTo>
                  <a:lnTo>
                    <a:pt x="177" y="51"/>
                  </a:lnTo>
                  <a:lnTo>
                    <a:pt x="174" y="50"/>
                  </a:lnTo>
                  <a:lnTo>
                    <a:pt x="168" y="50"/>
                  </a:lnTo>
                  <a:lnTo>
                    <a:pt x="164" y="47"/>
                  </a:lnTo>
                  <a:lnTo>
                    <a:pt x="161" y="47"/>
                  </a:lnTo>
                  <a:lnTo>
                    <a:pt x="157" y="47"/>
                  </a:lnTo>
                  <a:lnTo>
                    <a:pt x="151" y="45"/>
                  </a:lnTo>
                  <a:lnTo>
                    <a:pt x="148" y="45"/>
                  </a:lnTo>
                  <a:lnTo>
                    <a:pt x="143" y="47"/>
                  </a:lnTo>
                  <a:lnTo>
                    <a:pt x="138" y="47"/>
                  </a:lnTo>
                  <a:lnTo>
                    <a:pt x="133" y="47"/>
                  </a:lnTo>
                  <a:lnTo>
                    <a:pt x="128" y="47"/>
                  </a:lnTo>
                  <a:lnTo>
                    <a:pt x="124" y="50"/>
                  </a:lnTo>
                  <a:lnTo>
                    <a:pt x="118" y="51"/>
                  </a:lnTo>
                  <a:lnTo>
                    <a:pt x="113" y="53"/>
                  </a:lnTo>
                  <a:lnTo>
                    <a:pt x="108" y="54"/>
                  </a:lnTo>
                  <a:lnTo>
                    <a:pt x="103" y="57"/>
                  </a:lnTo>
                  <a:lnTo>
                    <a:pt x="100" y="58"/>
                  </a:lnTo>
                  <a:lnTo>
                    <a:pt x="97" y="60"/>
                  </a:lnTo>
                  <a:lnTo>
                    <a:pt x="94" y="60"/>
                  </a:lnTo>
                  <a:lnTo>
                    <a:pt x="93" y="63"/>
                  </a:lnTo>
                  <a:lnTo>
                    <a:pt x="86" y="64"/>
                  </a:lnTo>
                  <a:lnTo>
                    <a:pt x="81" y="67"/>
                  </a:lnTo>
                  <a:lnTo>
                    <a:pt x="76" y="68"/>
                  </a:lnTo>
                  <a:lnTo>
                    <a:pt x="72" y="71"/>
                  </a:lnTo>
                  <a:lnTo>
                    <a:pt x="67" y="71"/>
                  </a:lnTo>
                  <a:lnTo>
                    <a:pt x="63" y="74"/>
                  </a:lnTo>
                  <a:lnTo>
                    <a:pt x="57" y="75"/>
                  </a:lnTo>
                  <a:lnTo>
                    <a:pt x="53" y="78"/>
                  </a:lnTo>
                  <a:lnTo>
                    <a:pt x="49" y="78"/>
                  </a:lnTo>
                  <a:lnTo>
                    <a:pt x="46" y="81"/>
                  </a:lnTo>
                  <a:lnTo>
                    <a:pt x="42" y="81"/>
                  </a:lnTo>
                  <a:lnTo>
                    <a:pt x="39" y="84"/>
                  </a:lnTo>
                  <a:lnTo>
                    <a:pt x="36" y="84"/>
                  </a:lnTo>
                  <a:lnTo>
                    <a:pt x="32" y="85"/>
                  </a:lnTo>
                  <a:lnTo>
                    <a:pt x="29" y="85"/>
                  </a:lnTo>
                  <a:lnTo>
                    <a:pt x="26" y="87"/>
                  </a:lnTo>
                  <a:lnTo>
                    <a:pt x="23" y="87"/>
                  </a:lnTo>
                  <a:lnTo>
                    <a:pt x="20" y="87"/>
                  </a:lnTo>
                  <a:lnTo>
                    <a:pt x="15" y="87"/>
                  </a:lnTo>
                  <a:lnTo>
                    <a:pt x="10" y="85"/>
                  </a:lnTo>
                  <a:lnTo>
                    <a:pt x="6" y="82"/>
                  </a:lnTo>
                  <a:lnTo>
                    <a:pt x="3" y="80"/>
                  </a:lnTo>
                  <a:lnTo>
                    <a:pt x="2" y="75"/>
                  </a:lnTo>
                  <a:lnTo>
                    <a:pt x="0" y="71"/>
                  </a:lnTo>
                  <a:lnTo>
                    <a:pt x="0" y="68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2" y="54"/>
                  </a:lnTo>
                  <a:lnTo>
                    <a:pt x="5" y="50"/>
                  </a:lnTo>
                  <a:lnTo>
                    <a:pt x="9" y="44"/>
                  </a:lnTo>
                  <a:lnTo>
                    <a:pt x="12" y="40"/>
                  </a:lnTo>
                  <a:lnTo>
                    <a:pt x="15" y="37"/>
                  </a:lnTo>
                  <a:lnTo>
                    <a:pt x="18" y="36"/>
                  </a:lnTo>
                  <a:lnTo>
                    <a:pt x="20" y="33"/>
                  </a:lnTo>
                  <a:lnTo>
                    <a:pt x="23" y="31"/>
                  </a:lnTo>
                  <a:lnTo>
                    <a:pt x="26" y="28"/>
                  </a:lnTo>
                  <a:lnTo>
                    <a:pt x="29" y="26"/>
                  </a:lnTo>
                  <a:lnTo>
                    <a:pt x="32" y="24"/>
                  </a:lnTo>
                  <a:lnTo>
                    <a:pt x="36" y="23"/>
                  </a:lnTo>
                  <a:lnTo>
                    <a:pt x="39" y="21"/>
                  </a:lnTo>
                  <a:lnTo>
                    <a:pt x="42" y="18"/>
                  </a:lnTo>
                  <a:lnTo>
                    <a:pt x="46" y="17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6" y="13"/>
                  </a:lnTo>
                  <a:lnTo>
                    <a:pt x="59" y="10"/>
                  </a:lnTo>
                  <a:lnTo>
                    <a:pt x="64" y="10"/>
                  </a:lnTo>
                  <a:lnTo>
                    <a:pt x="67" y="7"/>
                  </a:lnTo>
                  <a:lnTo>
                    <a:pt x="70" y="7"/>
                  </a:lnTo>
                  <a:lnTo>
                    <a:pt x="73" y="6"/>
                  </a:lnTo>
                  <a:lnTo>
                    <a:pt x="77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2541" name="Freeform 12"/>
            <p:cNvSpPr>
              <a:spLocks/>
            </p:cNvSpPr>
            <p:nvPr/>
          </p:nvSpPr>
          <p:spPr bwMode="auto">
            <a:xfrm>
              <a:off x="2190" y="1213"/>
              <a:ext cx="34" cy="110"/>
            </a:xfrm>
            <a:custGeom>
              <a:avLst/>
              <a:gdLst>
                <a:gd name="T0" fmla="*/ 2 w 102"/>
                <a:gd name="T1" fmla="*/ 12 h 330"/>
                <a:gd name="T2" fmla="*/ 2 w 102"/>
                <a:gd name="T3" fmla="*/ 13 h 330"/>
                <a:gd name="T4" fmla="*/ 2 w 102"/>
                <a:gd name="T5" fmla="*/ 14 h 330"/>
                <a:gd name="T6" fmla="*/ 2 w 102"/>
                <a:gd name="T7" fmla="*/ 16 h 330"/>
                <a:gd name="T8" fmla="*/ 2 w 102"/>
                <a:gd name="T9" fmla="*/ 17 h 330"/>
                <a:gd name="T10" fmla="*/ 2 w 102"/>
                <a:gd name="T11" fmla="*/ 19 h 330"/>
                <a:gd name="T12" fmla="*/ 2 w 102"/>
                <a:gd name="T13" fmla="*/ 20 h 330"/>
                <a:gd name="T14" fmla="*/ 2 w 102"/>
                <a:gd name="T15" fmla="*/ 22 h 330"/>
                <a:gd name="T16" fmla="*/ 2 w 102"/>
                <a:gd name="T17" fmla="*/ 23 h 330"/>
                <a:gd name="T18" fmla="*/ 2 w 102"/>
                <a:gd name="T19" fmla="*/ 25 h 330"/>
                <a:gd name="T20" fmla="*/ 2 w 102"/>
                <a:gd name="T21" fmla="*/ 27 h 330"/>
                <a:gd name="T22" fmla="*/ 2 w 102"/>
                <a:gd name="T23" fmla="*/ 28 h 330"/>
                <a:gd name="T24" fmla="*/ 2 w 102"/>
                <a:gd name="T25" fmla="*/ 29 h 330"/>
                <a:gd name="T26" fmla="*/ 2 w 102"/>
                <a:gd name="T27" fmla="*/ 30 h 330"/>
                <a:gd name="T28" fmla="*/ 2 w 102"/>
                <a:gd name="T29" fmla="*/ 32 h 330"/>
                <a:gd name="T30" fmla="*/ 2 w 102"/>
                <a:gd name="T31" fmla="*/ 33 h 330"/>
                <a:gd name="T32" fmla="*/ 2 w 102"/>
                <a:gd name="T33" fmla="*/ 34 h 330"/>
                <a:gd name="T34" fmla="*/ 3 w 102"/>
                <a:gd name="T35" fmla="*/ 35 h 330"/>
                <a:gd name="T36" fmla="*/ 4 w 102"/>
                <a:gd name="T37" fmla="*/ 36 h 330"/>
                <a:gd name="T38" fmla="*/ 5 w 102"/>
                <a:gd name="T39" fmla="*/ 36 h 330"/>
                <a:gd name="T40" fmla="*/ 7 w 102"/>
                <a:gd name="T41" fmla="*/ 36 h 330"/>
                <a:gd name="T42" fmla="*/ 8 w 102"/>
                <a:gd name="T43" fmla="*/ 36 h 330"/>
                <a:gd name="T44" fmla="*/ 9 w 102"/>
                <a:gd name="T45" fmla="*/ 35 h 330"/>
                <a:gd name="T46" fmla="*/ 10 w 102"/>
                <a:gd name="T47" fmla="*/ 34 h 330"/>
                <a:gd name="T48" fmla="*/ 11 w 102"/>
                <a:gd name="T49" fmla="*/ 33 h 330"/>
                <a:gd name="T50" fmla="*/ 11 w 102"/>
                <a:gd name="T51" fmla="*/ 31 h 330"/>
                <a:gd name="T52" fmla="*/ 11 w 102"/>
                <a:gd name="T53" fmla="*/ 30 h 330"/>
                <a:gd name="T54" fmla="*/ 11 w 102"/>
                <a:gd name="T55" fmla="*/ 28 h 330"/>
                <a:gd name="T56" fmla="*/ 11 w 102"/>
                <a:gd name="T57" fmla="*/ 27 h 330"/>
                <a:gd name="T58" fmla="*/ 11 w 102"/>
                <a:gd name="T59" fmla="*/ 25 h 330"/>
                <a:gd name="T60" fmla="*/ 11 w 102"/>
                <a:gd name="T61" fmla="*/ 24 h 330"/>
                <a:gd name="T62" fmla="*/ 11 w 102"/>
                <a:gd name="T63" fmla="*/ 23 h 330"/>
                <a:gd name="T64" fmla="*/ 11 w 102"/>
                <a:gd name="T65" fmla="*/ 22 h 330"/>
                <a:gd name="T66" fmla="*/ 10 w 102"/>
                <a:gd name="T67" fmla="*/ 21 h 330"/>
                <a:gd name="T68" fmla="*/ 10 w 102"/>
                <a:gd name="T69" fmla="*/ 19 h 330"/>
                <a:gd name="T70" fmla="*/ 10 w 102"/>
                <a:gd name="T71" fmla="*/ 18 h 330"/>
                <a:gd name="T72" fmla="*/ 9 w 102"/>
                <a:gd name="T73" fmla="*/ 16 h 330"/>
                <a:gd name="T74" fmla="*/ 9 w 102"/>
                <a:gd name="T75" fmla="*/ 14 h 330"/>
                <a:gd name="T76" fmla="*/ 8 w 102"/>
                <a:gd name="T77" fmla="*/ 13 h 330"/>
                <a:gd name="T78" fmla="*/ 8 w 102"/>
                <a:gd name="T79" fmla="*/ 11 h 330"/>
                <a:gd name="T80" fmla="*/ 7 w 102"/>
                <a:gd name="T81" fmla="*/ 9 h 330"/>
                <a:gd name="T82" fmla="*/ 7 w 102"/>
                <a:gd name="T83" fmla="*/ 8 h 330"/>
                <a:gd name="T84" fmla="*/ 6 w 102"/>
                <a:gd name="T85" fmla="*/ 6 h 330"/>
                <a:gd name="T86" fmla="*/ 6 w 102"/>
                <a:gd name="T87" fmla="*/ 5 h 330"/>
                <a:gd name="T88" fmla="*/ 5 w 102"/>
                <a:gd name="T89" fmla="*/ 3 h 330"/>
                <a:gd name="T90" fmla="*/ 4 w 102"/>
                <a:gd name="T91" fmla="*/ 2 h 330"/>
                <a:gd name="T92" fmla="*/ 4 w 102"/>
                <a:gd name="T93" fmla="*/ 2 h 330"/>
                <a:gd name="T94" fmla="*/ 3 w 102"/>
                <a:gd name="T95" fmla="*/ 0 h 330"/>
                <a:gd name="T96" fmla="*/ 2 w 102"/>
                <a:gd name="T97" fmla="*/ 0 h 330"/>
                <a:gd name="T98" fmla="*/ 0 w 102"/>
                <a:gd name="T99" fmla="*/ 2 h 330"/>
                <a:gd name="T100" fmla="*/ 0 w 102"/>
                <a:gd name="T101" fmla="*/ 2 h 330"/>
                <a:gd name="T102" fmla="*/ 0 w 102"/>
                <a:gd name="T103" fmla="*/ 4 h 330"/>
                <a:gd name="T104" fmla="*/ 0 w 102"/>
                <a:gd name="T105" fmla="*/ 5 h 330"/>
                <a:gd name="T106" fmla="*/ 0 w 102"/>
                <a:gd name="T107" fmla="*/ 6 h 330"/>
                <a:gd name="T108" fmla="*/ 1 w 102"/>
                <a:gd name="T109" fmla="*/ 7 h 330"/>
                <a:gd name="T110" fmla="*/ 1 w 102"/>
                <a:gd name="T111" fmla="*/ 9 h 330"/>
                <a:gd name="T112" fmla="*/ 2 w 102"/>
                <a:gd name="T113" fmla="*/ 9 h 330"/>
                <a:gd name="T114" fmla="*/ 2 w 102"/>
                <a:gd name="T115" fmla="*/ 11 h 33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02" h="330">
                  <a:moveTo>
                    <a:pt x="18" y="99"/>
                  </a:moveTo>
                  <a:lnTo>
                    <a:pt x="18" y="102"/>
                  </a:lnTo>
                  <a:lnTo>
                    <a:pt x="18" y="105"/>
                  </a:lnTo>
                  <a:lnTo>
                    <a:pt x="18" y="109"/>
                  </a:lnTo>
                  <a:lnTo>
                    <a:pt x="20" y="112"/>
                  </a:lnTo>
                  <a:lnTo>
                    <a:pt x="20" y="116"/>
                  </a:lnTo>
                  <a:lnTo>
                    <a:pt x="21" y="119"/>
                  </a:lnTo>
                  <a:lnTo>
                    <a:pt x="21" y="125"/>
                  </a:lnTo>
                  <a:lnTo>
                    <a:pt x="21" y="129"/>
                  </a:lnTo>
                  <a:lnTo>
                    <a:pt x="21" y="132"/>
                  </a:lnTo>
                  <a:lnTo>
                    <a:pt x="21" y="136"/>
                  </a:lnTo>
                  <a:lnTo>
                    <a:pt x="21" y="140"/>
                  </a:lnTo>
                  <a:lnTo>
                    <a:pt x="21" y="145"/>
                  </a:lnTo>
                  <a:lnTo>
                    <a:pt x="21" y="150"/>
                  </a:lnTo>
                  <a:lnTo>
                    <a:pt x="21" y="155"/>
                  </a:lnTo>
                  <a:lnTo>
                    <a:pt x="21" y="159"/>
                  </a:lnTo>
                  <a:lnTo>
                    <a:pt x="23" y="163"/>
                  </a:lnTo>
                  <a:lnTo>
                    <a:pt x="21" y="168"/>
                  </a:lnTo>
                  <a:lnTo>
                    <a:pt x="21" y="172"/>
                  </a:lnTo>
                  <a:lnTo>
                    <a:pt x="21" y="177"/>
                  </a:lnTo>
                  <a:lnTo>
                    <a:pt x="21" y="182"/>
                  </a:lnTo>
                  <a:lnTo>
                    <a:pt x="20" y="187"/>
                  </a:lnTo>
                  <a:lnTo>
                    <a:pt x="20" y="190"/>
                  </a:lnTo>
                  <a:lnTo>
                    <a:pt x="20" y="196"/>
                  </a:lnTo>
                  <a:lnTo>
                    <a:pt x="20" y="200"/>
                  </a:lnTo>
                  <a:lnTo>
                    <a:pt x="18" y="206"/>
                  </a:lnTo>
                  <a:lnTo>
                    <a:pt x="18" y="210"/>
                  </a:lnTo>
                  <a:lnTo>
                    <a:pt x="18" y="214"/>
                  </a:lnTo>
                  <a:lnTo>
                    <a:pt x="18" y="219"/>
                  </a:lnTo>
                  <a:lnTo>
                    <a:pt x="18" y="224"/>
                  </a:lnTo>
                  <a:lnTo>
                    <a:pt x="18" y="227"/>
                  </a:lnTo>
                  <a:lnTo>
                    <a:pt x="18" y="233"/>
                  </a:lnTo>
                  <a:lnTo>
                    <a:pt x="18" y="239"/>
                  </a:lnTo>
                  <a:lnTo>
                    <a:pt x="17" y="243"/>
                  </a:lnTo>
                  <a:lnTo>
                    <a:pt x="17" y="246"/>
                  </a:lnTo>
                  <a:lnTo>
                    <a:pt x="15" y="250"/>
                  </a:lnTo>
                  <a:lnTo>
                    <a:pt x="15" y="254"/>
                  </a:lnTo>
                  <a:lnTo>
                    <a:pt x="15" y="259"/>
                  </a:lnTo>
                  <a:lnTo>
                    <a:pt x="15" y="263"/>
                  </a:lnTo>
                  <a:lnTo>
                    <a:pt x="15" y="267"/>
                  </a:lnTo>
                  <a:lnTo>
                    <a:pt x="17" y="271"/>
                  </a:lnTo>
                  <a:lnTo>
                    <a:pt x="17" y="274"/>
                  </a:lnTo>
                  <a:lnTo>
                    <a:pt x="17" y="278"/>
                  </a:lnTo>
                  <a:lnTo>
                    <a:pt x="17" y="281"/>
                  </a:lnTo>
                  <a:lnTo>
                    <a:pt x="17" y="287"/>
                  </a:lnTo>
                  <a:lnTo>
                    <a:pt x="17" y="290"/>
                  </a:lnTo>
                  <a:lnTo>
                    <a:pt x="18" y="293"/>
                  </a:lnTo>
                  <a:lnTo>
                    <a:pt x="18" y="296"/>
                  </a:lnTo>
                  <a:lnTo>
                    <a:pt x="18" y="300"/>
                  </a:lnTo>
                  <a:lnTo>
                    <a:pt x="18" y="303"/>
                  </a:lnTo>
                  <a:lnTo>
                    <a:pt x="20" y="305"/>
                  </a:lnTo>
                  <a:lnTo>
                    <a:pt x="21" y="308"/>
                  </a:lnTo>
                  <a:lnTo>
                    <a:pt x="23" y="310"/>
                  </a:lnTo>
                  <a:lnTo>
                    <a:pt x="25" y="315"/>
                  </a:lnTo>
                  <a:lnTo>
                    <a:pt x="28" y="320"/>
                  </a:lnTo>
                  <a:lnTo>
                    <a:pt x="31" y="323"/>
                  </a:lnTo>
                  <a:lnTo>
                    <a:pt x="34" y="325"/>
                  </a:lnTo>
                  <a:lnTo>
                    <a:pt x="40" y="327"/>
                  </a:lnTo>
                  <a:lnTo>
                    <a:pt x="44" y="328"/>
                  </a:lnTo>
                  <a:lnTo>
                    <a:pt x="48" y="328"/>
                  </a:lnTo>
                  <a:lnTo>
                    <a:pt x="54" y="330"/>
                  </a:lnTo>
                  <a:lnTo>
                    <a:pt x="58" y="328"/>
                  </a:lnTo>
                  <a:lnTo>
                    <a:pt x="62" y="328"/>
                  </a:lnTo>
                  <a:lnTo>
                    <a:pt x="65" y="327"/>
                  </a:lnTo>
                  <a:lnTo>
                    <a:pt x="69" y="325"/>
                  </a:lnTo>
                  <a:lnTo>
                    <a:pt x="72" y="324"/>
                  </a:lnTo>
                  <a:lnTo>
                    <a:pt x="77" y="323"/>
                  </a:lnTo>
                  <a:lnTo>
                    <a:pt x="79" y="320"/>
                  </a:lnTo>
                  <a:lnTo>
                    <a:pt x="82" y="317"/>
                  </a:lnTo>
                  <a:lnTo>
                    <a:pt x="85" y="314"/>
                  </a:lnTo>
                  <a:lnTo>
                    <a:pt x="87" y="311"/>
                  </a:lnTo>
                  <a:lnTo>
                    <a:pt x="89" y="308"/>
                  </a:lnTo>
                  <a:lnTo>
                    <a:pt x="91" y="304"/>
                  </a:lnTo>
                  <a:lnTo>
                    <a:pt x="92" y="300"/>
                  </a:lnTo>
                  <a:lnTo>
                    <a:pt x="95" y="297"/>
                  </a:lnTo>
                  <a:lnTo>
                    <a:pt x="95" y="293"/>
                  </a:lnTo>
                  <a:lnTo>
                    <a:pt x="96" y="288"/>
                  </a:lnTo>
                  <a:lnTo>
                    <a:pt x="98" y="283"/>
                  </a:lnTo>
                  <a:lnTo>
                    <a:pt x="99" y="278"/>
                  </a:lnTo>
                  <a:lnTo>
                    <a:pt x="99" y="274"/>
                  </a:lnTo>
                  <a:lnTo>
                    <a:pt x="99" y="270"/>
                  </a:lnTo>
                  <a:lnTo>
                    <a:pt x="101" y="266"/>
                  </a:lnTo>
                  <a:lnTo>
                    <a:pt x="102" y="260"/>
                  </a:lnTo>
                  <a:lnTo>
                    <a:pt x="102" y="256"/>
                  </a:lnTo>
                  <a:lnTo>
                    <a:pt x="102" y="250"/>
                  </a:lnTo>
                  <a:lnTo>
                    <a:pt x="102" y="244"/>
                  </a:lnTo>
                  <a:lnTo>
                    <a:pt x="102" y="240"/>
                  </a:lnTo>
                  <a:lnTo>
                    <a:pt x="102" y="236"/>
                  </a:lnTo>
                  <a:lnTo>
                    <a:pt x="102" y="230"/>
                  </a:lnTo>
                  <a:lnTo>
                    <a:pt x="101" y="226"/>
                  </a:lnTo>
                  <a:lnTo>
                    <a:pt x="101" y="222"/>
                  </a:lnTo>
                  <a:lnTo>
                    <a:pt x="99" y="219"/>
                  </a:lnTo>
                  <a:lnTo>
                    <a:pt x="99" y="216"/>
                  </a:lnTo>
                  <a:lnTo>
                    <a:pt x="99" y="213"/>
                  </a:lnTo>
                  <a:lnTo>
                    <a:pt x="99" y="210"/>
                  </a:lnTo>
                  <a:lnTo>
                    <a:pt x="98" y="207"/>
                  </a:lnTo>
                  <a:lnTo>
                    <a:pt x="96" y="204"/>
                  </a:lnTo>
                  <a:lnTo>
                    <a:pt x="96" y="200"/>
                  </a:lnTo>
                  <a:lnTo>
                    <a:pt x="96" y="197"/>
                  </a:lnTo>
                  <a:lnTo>
                    <a:pt x="95" y="193"/>
                  </a:lnTo>
                  <a:lnTo>
                    <a:pt x="95" y="189"/>
                  </a:lnTo>
                  <a:lnTo>
                    <a:pt x="94" y="185"/>
                  </a:lnTo>
                  <a:lnTo>
                    <a:pt x="94" y="182"/>
                  </a:lnTo>
                  <a:lnTo>
                    <a:pt x="92" y="176"/>
                  </a:lnTo>
                  <a:lnTo>
                    <a:pt x="91" y="172"/>
                  </a:lnTo>
                  <a:lnTo>
                    <a:pt x="89" y="168"/>
                  </a:lnTo>
                  <a:lnTo>
                    <a:pt x="89" y="163"/>
                  </a:lnTo>
                  <a:lnTo>
                    <a:pt x="88" y="159"/>
                  </a:lnTo>
                  <a:lnTo>
                    <a:pt x="87" y="153"/>
                  </a:lnTo>
                  <a:lnTo>
                    <a:pt x="85" y="149"/>
                  </a:lnTo>
                  <a:lnTo>
                    <a:pt x="84" y="143"/>
                  </a:lnTo>
                  <a:lnTo>
                    <a:pt x="82" y="139"/>
                  </a:lnTo>
                  <a:lnTo>
                    <a:pt x="81" y="135"/>
                  </a:lnTo>
                  <a:lnTo>
                    <a:pt x="79" y="129"/>
                  </a:lnTo>
                  <a:lnTo>
                    <a:pt x="78" y="125"/>
                  </a:lnTo>
                  <a:lnTo>
                    <a:pt x="77" y="119"/>
                  </a:lnTo>
                  <a:lnTo>
                    <a:pt x="74" y="113"/>
                  </a:lnTo>
                  <a:lnTo>
                    <a:pt x="74" y="109"/>
                  </a:lnTo>
                  <a:lnTo>
                    <a:pt x="71" y="104"/>
                  </a:lnTo>
                  <a:lnTo>
                    <a:pt x="71" y="99"/>
                  </a:lnTo>
                  <a:lnTo>
                    <a:pt x="68" y="94"/>
                  </a:lnTo>
                  <a:lnTo>
                    <a:pt x="67" y="89"/>
                  </a:lnTo>
                  <a:lnTo>
                    <a:pt x="65" y="85"/>
                  </a:lnTo>
                  <a:lnTo>
                    <a:pt x="64" y="79"/>
                  </a:lnTo>
                  <a:lnTo>
                    <a:pt x="62" y="75"/>
                  </a:lnTo>
                  <a:lnTo>
                    <a:pt x="61" y="69"/>
                  </a:lnTo>
                  <a:lnTo>
                    <a:pt x="58" y="65"/>
                  </a:lnTo>
                  <a:lnTo>
                    <a:pt x="57" y="61"/>
                  </a:lnTo>
                  <a:lnTo>
                    <a:pt x="55" y="57"/>
                  </a:lnTo>
                  <a:lnTo>
                    <a:pt x="54" y="52"/>
                  </a:lnTo>
                  <a:lnTo>
                    <a:pt x="52" y="48"/>
                  </a:lnTo>
                  <a:lnTo>
                    <a:pt x="50" y="44"/>
                  </a:lnTo>
                  <a:lnTo>
                    <a:pt x="48" y="38"/>
                  </a:lnTo>
                  <a:lnTo>
                    <a:pt x="45" y="35"/>
                  </a:lnTo>
                  <a:lnTo>
                    <a:pt x="44" y="31"/>
                  </a:lnTo>
                  <a:lnTo>
                    <a:pt x="42" y="28"/>
                  </a:lnTo>
                  <a:lnTo>
                    <a:pt x="41" y="25"/>
                  </a:lnTo>
                  <a:lnTo>
                    <a:pt x="40" y="22"/>
                  </a:lnTo>
                  <a:lnTo>
                    <a:pt x="38" y="20"/>
                  </a:lnTo>
                  <a:lnTo>
                    <a:pt x="37" y="17"/>
                  </a:lnTo>
                  <a:lnTo>
                    <a:pt x="34" y="14"/>
                  </a:lnTo>
                  <a:lnTo>
                    <a:pt x="34" y="10"/>
                  </a:lnTo>
                  <a:lnTo>
                    <a:pt x="31" y="8"/>
                  </a:lnTo>
                  <a:lnTo>
                    <a:pt x="28" y="4"/>
                  </a:lnTo>
                  <a:lnTo>
                    <a:pt x="27" y="3"/>
                  </a:lnTo>
                  <a:lnTo>
                    <a:pt x="20" y="0"/>
                  </a:lnTo>
                  <a:lnTo>
                    <a:pt x="15" y="3"/>
                  </a:lnTo>
                  <a:lnTo>
                    <a:pt x="11" y="5"/>
                  </a:lnTo>
                  <a:lnTo>
                    <a:pt x="8" y="10"/>
                  </a:lnTo>
                  <a:lnTo>
                    <a:pt x="4" y="14"/>
                  </a:lnTo>
                  <a:lnTo>
                    <a:pt x="3" y="17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1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0" y="38"/>
                  </a:lnTo>
                  <a:lnTo>
                    <a:pt x="1" y="42"/>
                  </a:lnTo>
                  <a:lnTo>
                    <a:pt x="3" y="45"/>
                  </a:lnTo>
                  <a:lnTo>
                    <a:pt x="3" y="48"/>
                  </a:lnTo>
                  <a:lnTo>
                    <a:pt x="4" y="51"/>
                  </a:lnTo>
                  <a:lnTo>
                    <a:pt x="6" y="57"/>
                  </a:lnTo>
                  <a:lnTo>
                    <a:pt x="7" y="59"/>
                  </a:lnTo>
                  <a:lnTo>
                    <a:pt x="8" y="65"/>
                  </a:lnTo>
                  <a:lnTo>
                    <a:pt x="10" y="69"/>
                  </a:lnTo>
                  <a:lnTo>
                    <a:pt x="11" y="75"/>
                  </a:lnTo>
                  <a:lnTo>
                    <a:pt x="11" y="78"/>
                  </a:lnTo>
                  <a:lnTo>
                    <a:pt x="13" y="79"/>
                  </a:lnTo>
                  <a:lnTo>
                    <a:pt x="13" y="82"/>
                  </a:lnTo>
                  <a:lnTo>
                    <a:pt x="14" y="85"/>
                  </a:lnTo>
                  <a:lnTo>
                    <a:pt x="14" y="88"/>
                  </a:lnTo>
                  <a:lnTo>
                    <a:pt x="15" y="91"/>
                  </a:lnTo>
                  <a:lnTo>
                    <a:pt x="15" y="95"/>
                  </a:lnTo>
                  <a:lnTo>
                    <a:pt x="18" y="99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2542" name="Freeform 13"/>
            <p:cNvSpPr>
              <a:spLocks/>
            </p:cNvSpPr>
            <p:nvPr/>
          </p:nvSpPr>
          <p:spPr bwMode="auto">
            <a:xfrm>
              <a:off x="1899" y="1341"/>
              <a:ext cx="50" cy="73"/>
            </a:xfrm>
            <a:custGeom>
              <a:avLst/>
              <a:gdLst>
                <a:gd name="T0" fmla="*/ 0 w 151"/>
                <a:gd name="T1" fmla="*/ 8 h 219"/>
                <a:gd name="T2" fmla="*/ 1 w 151"/>
                <a:gd name="T3" fmla="*/ 9 h 219"/>
                <a:gd name="T4" fmla="*/ 1 w 151"/>
                <a:gd name="T5" fmla="*/ 10 h 219"/>
                <a:gd name="T6" fmla="*/ 2 w 151"/>
                <a:gd name="T7" fmla="*/ 12 h 219"/>
                <a:gd name="T8" fmla="*/ 3 w 151"/>
                <a:gd name="T9" fmla="*/ 14 h 219"/>
                <a:gd name="T10" fmla="*/ 4 w 151"/>
                <a:gd name="T11" fmla="*/ 15 h 219"/>
                <a:gd name="T12" fmla="*/ 4 w 151"/>
                <a:gd name="T13" fmla="*/ 16 h 219"/>
                <a:gd name="T14" fmla="*/ 5 w 151"/>
                <a:gd name="T15" fmla="*/ 18 h 219"/>
                <a:gd name="T16" fmla="*/ 6 w 151"/>
                <a:gd name="T17" fmla="*/ 20 h 219"/>
                <a:gd name="T18" fmla="*/ 7 w 151"/>
                <a:gd name="T19" fmla="*/ 21 h 219"/>
                <a:gd name="T20" fmla="*/ 8 w 151"/>
                <a:gd name="T21" fmla="*/ 22 h 219"/>
                <a:gd name="T22" fmla="*/ 9 w 151"/>
                <a:gd name="T23" fmla="*/ 23 h 219"/>
                <a:gd name="T24" fmla="*/ 11 w 151"/>
                <a:gd name="T25" fmla="*/ 23 h 219"/>
                <a:gd name="T26" fmla="*/ 12 w 151"/>
                <a:gd name="T27" fmla="*/ 24 h 219"/>
                <a:gd name="T28" fmla="*/ 13 w 151"/>
                <a:gd name="T29" fmla="*/ 24 h 219"/>
                <a:gd name="T30" fmla="*/ 14 w 151"/>
                <a:gd name="T31" fmla="*/ 24 h 219"/>
                <a:gd name="T32" fmla="*/ 15 w 151"/>
                <a:gd name="T33" fmla="*/ 24 h 219"/>
                <a:gd name="T34" fmla="*/ 16 w 151"/>
                <a:gd name="T35" fmla="*/ 24 h 219"/>
                <a:gd name="T36" fmla="*/ 17 w 151"/>
                <a:gd name="T37" fmla="*/ 22 h 219"/>
                <a:gd name="T38" fmla="*/ 16 w 151"/>
                <a:gd name="T39" fmla="*/ 21 h 219"/>
                <a:gd name="T40" fmla="*/ 15 w 151"/>
                <a:gd name="T41" fmla="*/ 20 h 219"/>
                <a:gd name="T42" fmla="*/ 15 w 151"/>
                <a:gd name="T43" fmla="*/ 19 h 219"/>
                <a:gd name="T44" fmla="*/ 14 w 151"/>
                <a:gd name="T45" fmla="*/ 18 h 219"/>
                <a:gd name="T46" fmla="*/ 13 w 151"/>
                <a:gd name="T47" fmla="*/ 17 h 219"/>
                <a:gd name="T48" fmla="*/ 13 w 151"/>
                <a:gd name="T49" fmla="*/ 16 h 219"/>
                <a:gd name="T50" fmla="*/ 12 w 151"/>
                <a:gd name="T51" fmla="*/ 14 h 219"/>
                <a:gd name="T52" fmla="*/ 11 w 151"/>
                <a:gd name="T53" fmla="*/ 13 h 219"/>
                <a:gd name="T54" fmla="*/ 11 w 151"/>
                <a:gd name="T55" fmla="*/ 12 h 219"/>
                <a:gd name="T56" fmla="*/ 10 w 151"/>
                <a:gd name="T57" fmla="*/ 10 h 219"/>
                <a:gd name="T58" fmla="*/ 9 w 151"/>
                <a:gd name="T59" fmla="*/ 9 h 219"/>
                <a:gd name="T60" fmla="*/ 9 w 151"/>
                <a:gd name="T61" fmla="*/ 7 h 219"/>
                <a:gd name="T62" fmla="*/ 8 w 151"/>
                <a:gd name="T63" fmla="*/ 6 h 219"/>
                <a:gd name="T64" fmla="*/ 7 w 151"/>
                <a:gd name="T65" fmla="*/ 5 h 219"/>
                <a:gd name="T66" fmla="*/ 7 w 151"/>
                <a:gd name="T67" fmla="*/ 4 h 219"/>
                <a:gd name="T68" fmla="*/ 6 w 151"/>
                <a:gd name="T69" fmla="*/ 3 h 219"/>
                <a:gd name="T70" fmla="*/ 5 w 151"/>
                <a:gd name="T71" fmla="*/ 2 h 219"/>
                <a:gd name="T72" fmla="*/ 4 w 151"/>
                <a:gd name="T73" fmla="*/ 0 h 219"/>
                <a:gd name="T74" fmla="*/ 3 w 151"/>
                <a:gd name="T75" fmla="*/ 0 h 219"/>
                <a:gd name="T76" fmla="*/ 2 w 151"/>
                <a:gd name="T77" fmla="*/ 1 h 219"/>
                <a:gd name="T78" fmla="*/ 1 w 151"/>
                <a:gd name="T79" fmla="*/ 2 h 219"/>
                <a:gd name="T80" fmla="*/ 1 w 151"/>
                <a:gd name="T81" fmla="*/ 3 h 219"/>
                <a:gd name="T82" fmla="*/ 0 w 151"/>
                <a:gd name="T83" fmla="*/ 5 h 219"/>
                <a:gd name="T84" fmla="*/ 0 w 151"/>
                <a:gd name="T85" fmla="*/ 6 h 219"/>
                <a:gd name="T86" fmla="*/ 0 w 151"/>
                <a:gd name="T87" fmla="*/ 7 h 21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51" h="219">
                  <a:moveTo>
                    <a:pt x="2" y="66"/>
                  </a:moveTo>
                  <a:lnTo>
                    <a:pt x="2" y="67"/>
                  </a:lnTo>
                  <a:lnTo>
                    <a:pt x="3" y="70"/>
                  </a:lnTo>
                  <a:lnTo>
                    <a:pt x="5" y="74"/>
                  </a:lnTo>
                  <a:lnTo>
                    <a:pt x="5" y="77"/>
                  </a:lnTo>
                  <a:lnTo>
                    <a:pt x="8" y="80"/>
                  </a:lnTo>
                  <a:lnTo>
                    <a:pt x="9" y="85"/>
                  </a:lnTo>
                  <a:lnTo>
                    <a:pt x="10" y="90"/>
                  </a:lnTo>
                  <a:lnTo>
                    <a:pt x="13" y="94"/>
                  </a:lnTo>
                  <a:lnTo>
                    <a:pt x="13" y="98"/>
                  </a:lnTo>
                  <a:lnTo>
                    <a:pt x="16" y="103"/>
                  </a:lnTo>
                  <a:lnTo>
                    <a:pt x="19" y="108"/>
                  </a:lnTo>
                  <a:lnTo>
                    <a:pt x="22" y="114"/>
                  </a:lnTo>
                  <a:lnTo>
                    <a:pt x="25" y="118"/>
                  </a:lnTo>
                  <a:lnTo>
                    <a:pt x="27" y="124"/>
                  </a:lnTo>
                  <a:lnTo>
                    <a:pt x="29" y="127"/>
                  </a:lnTo>
                  <a:lnTo>
                    <a:pt x="30" y="130"/>
                  </a:lnTo>
                  <a:lnTo>
                    <a:pt x="32" y="132"/>
                  </a:lnTo>
                  <a:lnTo>
                    <a:pt x="33" y="135"/>
                  </a:lnTo>
                  <a:lnTo>
                    <a:pt x="36" y="139"/>
                  </a:lnTo>
                  <a:lnTo>
                    <a:pt x="39" y="145"/>
                  </a:lnTo>
                  <a:lnTo>
                    <a:pt x="42" y="151"/>
                  </a:lnTo>
                  <a:lnTo>
                    <a:pt x="44" y="157"/>
                  </a:lnTo>
                  <a:lnTo>
                    <a:pt x="47" y="161"/>
                  </a:lnTo>
                  <a:lnTo>
                    <a:pt x="52" y="167"/>
                  </a:lnTo>
                  <a:lnTo>
                    <a:pt x="54" y="171"/>
                  </a:lnTo>
                  <a:lnTo>
                    <a:pt x="57" y="176"/>
                  </a:lnTo>
                  <a:lnTo>
                    <a:pt x="60" y="179"/>
                  </a:lnTo>
                  <a:lnTo>
                    <a:pt x="63" y="185"/>
                  </a:lnTo>
                  <a:lnTo>
                    <a:pt x="66" y="188"/>
                  </a:lnTo>
                  <a:lnTo>
                    <a:pt x="70" y="192"/>
                  </a:lnTo>
                  <a:lnTo>
                    <a:pt x="73" y="195"/>
                  </a:lnTo>
                  <a:lnTo>
                    <a:pt x="76" y="198"/>
                  </a:lnTo>
                  <a:lnTo>
                    <a:pt x="80" y="202"/>
                  </a:lnTo>
                  <a:lnTo>
                    <a:pt x="83" y="205"/>
                  </a:lnTo>
                  <a:lnTo>
                    <a:pt x="86" y="205"/>
                  </a:lnTo>
                  <a:lnTo>
                    <a:pt x="89" y="208"/>
                  </a:lnTo>
                  <a:lnTo>
                    <a:pt x="91" y="209"/>
                  </a:lnTo>
                  <a:lnTo>
                    <a:pt x="96" y="211"/>
                  </a:lnTo>
                  <a:lnTo>
                    <a:pt x="98" y="212"/>
                  </a:lnTo>
                  <a:lnTo>
                    <a:pt x="103" y="213"/>
                  </a:lnTo>
                  <a:lnTo>
                    <a:pt x="106" y="215"/>
                  </a:lnTo>
                  <a:lnTo>
                    <a:pt x="110" y="216"/>
                  </a:lnTo>
                  <a:lnTo>
                    <a:pt x="113" y="216"/>
                  </a:lnTo>
                  <a:lnTo>
                    <a:pt x="117" y="218"/>
                  </a:lnTo>
                  <a:lnTo>
                    <a:pt x="120" y="218"/>
                  </a:lnTo>
                  <a:lnTo>
                    <a:pt x="123" y="219"/>
                  </a:lnTo>
                  <a:lnTo>
                    <a:pt x="125" y="219"/>
                  </a:lnTo>
                  <a:lnTo>
                    <a:pt x="128" y="219"/>
                  </a:lnTo>
                  <a:lnTo>
                    <a:pt x="133" y="219"/>
                  </a:lnTo>
                  <a:lnTo>
                    <a:pt x="135" y="219"/>
                  </a:lnTo>
                  <a:lnTo>
                    <a:pt x="141" y="218"/>
                  </a:lnTo>
                  <a:lnTo>
                    <a:pt x="145" y="216"/>
                  </a:lnTo>
                  <a:lnTo>
                    <a:pt x="148" y="213"/>
                  </a:lnTo>
                  <a:lnTo>
                    <a:pt x="150" y="211"/>
                  </a:lnTo>
                  <a:lnTo>
                    <a:pt x="151" y="205"/>
                  </a:lnTo>
                  <a:lnTo>
                    <a:pt x="150" y="202"/>
                  </a:lnTo>
                  <a:lnTo>
                    <a:pt x="150" y="198"/>
                  </a:lnTo>
                  <a:lnTo>
                    <a:pt x="147" y="195"/>
                  </a:lnTo>
                  <a:lnTo>
                    <a:pt x="145" y="192"/>
                  </a:lnTo>
                  <a:lnTo>
                    <a:pt x="144" y="189"/>
                  </a:lnTo>
                  <a:lnTo>
                    <a:pt x="141" y="185"/>
                  </a:lnTo>
                  <a:lnTo>
                    <a:pt x="137" y="181"/>
                  </a:lnTo>
                  <a:lnTo>
                    <a:pt x="135" y="178"/>
                  </a:lnTo>
                  <a:lnTo>
                    <a:pt x="134" y="175"/>
                  </a:lnTo>
                  <a:lnTo>
                    <a:pt x="133" y="172"/>
                  </a:lnTo>
                  <a:lnTo>
                    <a:pt x="131" y="169"/>
                  </a:lnTo>
                  <a:lnTo>
                    <a:pt x="128" y="167"/>
                  </a:lnTo>
                  <a:lnTo>
                    <a:pt x="127" y="164"/>
                  </a:lnTo>
                  <a:lnTo>
                    <a:pt x="125" y="159"/>
                  </a:lnTo>
                  <a:lnTo>
                    <a:pt x="123" y="157"/>
                  </a:lnTo>
                  <a:lnTo>
                    <a:pt x="121" y="152"/>
                  </a:lnTo>
                  <a:lnTo>
                    <a:pt x="120" y="149"/>
                  </a:lnTo>
                  <a:lnTo>
                    <a:pt x="118" y="145"/>
                  </a:lnTo>
                  <a:lnTo>
                    <a:pt x="117" y="141"/>
                  </a:lnTo>
                  <a:lnTo>
                    <a:pt x="114" y="138"/>
                  </a:lnTo>
                  <a:lnTo>
                    <a:pt x="113" y="134"/>
                  </a:lnTo>
                  <a:lnTo>
                    <a:pt x="110" y="130"/>
                  </a:lnTo>
                  <a:lnTo>
                    <a:pt x="108" y="125"/>
                  </a:lnTo>
                  <a:lnTo>
                    <a:pt x="106" y="121"/>
                  </a:lnTo>
                  <a:lnTo>
                    <a:pt x="104" y="117"/>
                  </a:lnTo>
                  <a:lnTo>
                    <a:pt x="101" y="112"/>
                  </a:lnTo>
                  <a:lnTo>
                    <a:pt x="100" y="108"/>
                  </a:lnTo>
                  <a:lnTo>
                    <a:pt x="97" y="104"/>
                  </a:lnTo>
                  <a:lnTo>
                    <a:pt x="96" y="101"/>
                  </a:lnTo>
                  <a:lnTo>
                    <a:pt x="94" y="95"/>
                  </a:lnTo>
                  <a:lnTo>
                    <a:pt x="91" y="93"/>
                  </a:lnTo>
                  <a:lnTo>
                    <a:pt x="89" y="87"/>
                  </a:lnTo>
                  <a:lnTo>
                    <a:pt x="89" y="83"/>
                  </a:lnTo>
                  <a:lnTo>
                    <a:pt x="86" y="78"/>
                  </a:lnTo>
                  <a:lnTo>
                    <a:pt x="83" y="75"/>
                  </a:lnTo>
                  <a:lnTo>
                    <a:pt x="81" y="71"/>
                  </a:lnTo>
                  <a:lnTo>
                    <a:pt x="80" y="67"/>
                  </a:lnTo>
                  <a:lnTo>
                    <a:pt x="76" y="61"/>
                  </a:lnTo>
                  <a:lnTo>
                    <a:pt x="74" y="58"/>
                  </a:lnTo>
                  <a:lnTo>
                    <a:pt x="73" y="54"/>
                  </a:lnTo>
                  <a:lnTo>
                    <a:pt x="71" y="51"/>
                  </a:lnTo>
                  <a:lnTo>
                    <a:pt x="69" y="47"/>
                  </a:lnTo>
                  <a:lnTo>
                    <a:pt x="67" y="44"/>
                  </a:lnTo>
                  <a:lnTo>
                    <a:pt x="64" y="40"/>
                  </a:lnTo>
                  <a:lnTo>
                    <a:pt x="63" y="36"/>
                  </a:lnTo>
                  <a:lnTo>
                    <a:pt x="60" y="33"/>
                  </a:lnTo>
                  <a:lnTo>
                    <a:pt x="59" y="30"/>
                  </a:lnTo>
                  <a:lnTo>
                    <a:pt x="57" y="27"/>
                  </a:lnTo>
                  <a:lnTo>
                    <a:pt x="54" y="24"/>
                  </a:lnTo>
                  <a:lnTo>
                    <a:pt x="53" y="21"/>
                  </a:lnTo>
                  <a:lnTo>
                    <a:pt x="52" y="20"/>
                  </a:lnTo>
                  <a:lnTo>
                    <a:pt x="47" y="14"/>
                  </a:lnTo>
                  <a:lnTo>
                    <a:pt x="44" y="9"/>
                  </a:lnTo>
                  <a:lnTo>
                    <a:pt x="42" y="6"/>
                  </a:lnTo>
                  <a:lnTo>
                    <a:pt x="39" y="3"/>
                  </a:lnTo>
                  <a:lnTo>
                    <a:pt x="36" y="2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9" y="2"/>
                  </a:lnTo>
                  <a:lnTo>
                    <a:pt x="25" y="4"/>
                  </a:lnTo>
                  <a:lnTo>
                    <a:pt x="19" y="7"/>
                  </a:lnTo>
                  <a:lnTo>
                    <a:pt x="16" y="9"/>
                  </a:lnTo>
                  <a:lnTo>
                    <a:pt x="13" y="14"/>
                  </a:lnTo>
                  <a:lnTo>
                    <a:pt x="10" y="17"/>
                  </a:lnTo>
                  <a:lnTo>
                    <a:pt x="8" y="20"/>
                  </a:lnTo>
                  <a:lnTo>
                    <a:pt x="5" y="24"/>
                  </a:lnTo>
                  <a:lnTo>
                    <a:pt x="5" y="29"/>
                  </a:lnTo>
                  <a:lnTo>
                    <a:pt x="2" y="33"/>
                  </a:lnTo>
                  <a:lnTo>
                    <a:pt x="2" y="36"/>
                  </a:lnTo>
                  <a:lnTo>
                    <a:pt x="0" y="41"/>
                  </a:lnTo>
                  <a:lnTo>
                    <a:pt x="0" y="46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60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20687658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70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505199" y="762000"/>
            <a:ext cx="3559783" cy="5791200"/>
            <a:chOff x="3581400" y="838200"/>
            <a:chExt cx="3352800" cy="5715000"/>
          </a:xfrm>
        </p:grpSpPr>
        <p:sp>
          <p:nvSpPr>
            <p:cNvPr id="14" name="Rectangle 13"/>
            <p:cNvSpPr/>
            <p:nvPr/>
          </p:nvSpPr>
          <p:spPr bwMode="auto">
            <a:xfrm>
              <a:off x="3581400" y="838200"/>
              <a:ext cx="3352800" cy="5486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noFill/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b="0" dirty="0">
                <a:latin typeface="Helvetica"/>
                <a:cs typeface="Helvetica"/>
              </a:endParaRPr>
            </a:p>
          </p:txBody>
        </p:sp>
        <p:sp>
          <p:nvSpPr>
            <p:cNvPr id="20492" name="Rounded Rectangle 13"/>
            <p:cNvSpPr>
              <a:spLocks noChangeArrowheads="1"/>
            </p:cNvSpPr>
            <p:nvPr/>
          </p:nvSpPr>
          <p:spPr bwMode="auto">
            <a:xfrm>
              <a:off x="3581400" y="4921250"/>
              <a:ext cx="3352800" cy="1631950"/>
            </a:xfrm>
            <a:prstGeom prst="roundRect">
              <a:avLst>
                <a:gd name="adj" fmla="val 16667"/>
              </a:avLst>
            </a:prstGeom>
            <a:solidFill>
              <a:srgbClr val="FFFFAA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 algn="ctr"/>
              <a:r>
                <a:rPr lang="en-US" sz="2000" b="0" dirty="0">
                  <a:latin typeface="Helvetica" charset="0"/>
                  <a:cs typeface="Helvetica" charset="0"/>
                </a:rPr>
                <a:t>If one thread in critical section, </a:t>
              </a:r>
              <a:r>
                <a:rPr lang="en-US" sz="2000" b="0" dirty="0">
                  <a:latin typeface="Helvetica" charset="0"/>
                  <a:cs typeface="Helvetica" charset="0"/>
                  <a:sym typeface="Wingdings" charset="0"/>
                </a:rPr>
                <a:t>no other activity (including OS) can run</a:t>
              </a:r>
              <a:r>
                <a:rPr lang="en-US" sz="2000" b="0" dirty="0" smtClean="0">
                  <a:latin typeface="Helvetica" charset="0"/>
                  <a:cs typeface="Helvetica" charset="0"/>
                  <a:sym typeface="Wingdings" charset="0"/>
                </a:rPr>
                <a:t>!</a:t>
              </a:r>
            </a:p>
            <a:p>
              <a:pPr algn="ctr"/>
              <a:endParaRPr lang="en-US" sz="2000" b="0" dirty="0" smtClean="0">
                <a:latin typeface="Helvetica" charset="0"/>
                <a:cs typeface="Helvetica" charset="0"/>
                <a:sym typeface="Wingdings" charset="0"/>
              </a:endParaRPr>
            </a:p>
            <a:p>
              <a:pPr algn="ctr"/>
              <a:r>
                <a:rPr lang="en-US" sz="2000" b="0" dirty="0" smtClean="0">
                  <a:solidFill>
                    <a:srgbClr val="FF0000"/>
                  </a:solidFill>
                  <a:latin typeface="Helvetica" charset="0"/>
                  <a:cs typeface="Helvetica" charset="0"/>
                  <a:sym typeface="Wingdings" charset="0"/>
                </a:rPr>
                <a:t>Lock argument not used! </a:t>
              </a:r>
              <a:endParaRPr lang="en-US" sz="2000" b="0" dirty="0">
                <a:solidFill>
                  <a:srgbClr val="FF0000"/>
                </a:solidFill>
                <a:latin typeface="Helvetica" charset="0"/>
                <a:cs typeface="Helvetica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536587" y="697926"/>
            <a:ext cx="3365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Gill Sans Light"/>
              </a:rPr>
              <a:t>Naïve Implementation</a:t>
            </a:r>
            <a:endParaRPr lang="en-US" sz="2400" i="1" dirty="0">
              <a:latin typeface="Gill Sans Light"/>
            </a:endParaRPr>
          </a:p>
        </p:txBody>
      </p:sp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Analysis: Lock Implementation using interrupts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485" name="Rectangle 3"/>
          <p:cNvSpPr txBox="1">
            <a:spLocks noChangeArrowheads="1"/>
          </p:cNvSpPr>
          <p:nvPr/>
        </p:nvSpPr>
        <p:spPr bwMode="auto">
          <a:xfrm>
            <a:off x="1195387" y="1930400"/>
            <a:ext cx="2614613" cy="1625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spcBef>
                <a:spcPct val="25000"/>
              </a:spcBef>
              <a:buSzPct val="100000"/>
            </a:pPr>
            <a:r>
              <a:rPr lang="en-US" altLang="ko-KR" sz="1600" dirty="0" err="1" smtClean="0">
                <a:solidFill>
                  <a:schemeClr val="accent5">
                    <a:lumMod val="50000"/>
                  </a:schemeClr>
                </a:solidFill>
                <a:latin typeface="Courier New" charset="0"/>
                <a:ea typeface="굴림" charset="0"/>
                <a:cs typeface="굴림" charset="0"/>
              </a:rPr>
              <a:t>int</a:t>
            </a:r>
            <a:r>
              <a:rPr lang="en-US" altLang="ko-KR" sz="1600" dirty="0" smtClean="0">
                <a:solidFill>
                  <a:schemeClr val="accent5">
                    <a:lumMod val="50000"/>
                  </a:schemeClr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1600" dirty="0" err="1" smtClean="0">
                <a:solidFill>
                  <a:schemeClr val="accent5">
                    <a:lumMod val="50000"/>
                  </a:schemeClr>
                </a:solidFill>
                <a:latin typeface="Courier New" charset="0"/>
                <a:ea typeface="굴림" charset="0"/>
                <a:cs typeface="굴림" charset="0"/>
              </a:rPr>
              <a:t>mylock</a:t>
            </a:r>
            <a:r>
              <a:rPr lang="en-US" altLang="ko-KR" sz="1600" dirty="0" smtClean="0">
                <a:solidFill>
                  <a:schemeClr val="accent5">
                    <a:lumMod val="50000"/>
                  </a:schemeClr>
                </a:solidFill>
                <a:latin typeface="Courier New" charset="0"/>
                <a:ea typeface="굴림" charset="0"/>
                <a:cs typeface="굴림" charset="0"/>
              </a:rPr>
              <a:t>=0; </a:t>
            </a:r>
          </a:p>
          <a:p>
            <a:pPr>
              <a:lnSpc>
                <a:spcPct val="80000"/>
              </a:lnSpc>
              <a:spcBef>
                <a:spcPct val="25000"/>
              </a:spcBef>
              <a:buSzPct val="100000"/>
            </a:pPr>
            <a:endParaRPr lang="en-US" altLang="ko-KR" sz="1600" dirty="0" smtClean="0">
              <a:latin typeface="Courier New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5000"/>
              </a:spcBef>
              <a:buSzPct val="100000"/>
            </a:pPr>
            <a:r>
              <a:rPr lang="en-US" altLang="ko-KR" sz="1600" dirty="0" smtClean="0">
                <a:latin typeface="Courier New" charset="0"/>
                <a:ea typeface="굴림" charset="0"/>
                <a:cs typeface="굴림" charset="0"/>
              </a:rPr>
              <a:t>acquire(&amp;</a:t>
            </a:r>
            <a:r>
              <a:rPr lang="en-US" altLang="ko-KR" sz="1600" dirty="0" err="1" smtClean="0">
                <a:latin typeface="Courier New" charset="0"/>
                <a:ea typeface="굴림" charset="0"/>
                <a:cs typeface="굴림" charset="0"/>
              </a:rPr>
              <a:t>mylock</a:t>
            </a:r>
            <a:r>
              <a:rPr lang="en-US" altLang="ko-KR" sz="1600" dirty="0" smtClean="0">
                <a:latin typeface="Courier New" charset="0"/>
                <a:ea typeface="굴림" charset="0"/>
                <a:cs typeface="굴림" charset="0"/>
              </a:rPr>
              <a:t>);</a:t>
            </a:r>
            <a:endParaRPr lang="en-US" altLang="ko-KR" sz="1600" dirty="0">
              <a:latin typeface="Courier New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5000"/>
              </a:spcBef>
              <a:buSzPct val="100000"/>
            </a:pPr>
            <a:r>
              <a:rPr lang="en-US" altLang="ko-KR" sz="1600" dirty="0">
                <a:latin typeface="Courier New" charset="0"/>
                <a:ea typeface="굴림" charset="0"/>
                <a:cs typeface="굴림" charset="0"/>
              </a:rPr>
              <a:t> …</a:t>
            </a:r>
          </a:p>
          <a:p>
            <a:pPr>
              <a:lnSpc>
                <a:spcPct val="80000"/>
              </a:lnSpc>
              <a:spcBef>
                <a:spcPct val="25000"/>
              </a:spcBef>
              <a:buSzPct val="100000"/>
            </a:pPr>
            <a:r>
              <a:rPr lang="en-US" altLang="ko-KR" sz="1600" dirty="0">
                <a:latin typeface="Courier New" charset="0"/>
                <a:ea typeface="굴림" charset="0"/>
                <a:cs typeface="굴림" charset="0"/>
              </a:rPr>
              <a:t> critical section;</a:t>
            </a:r>
          </a:p>
          <a:p>
            <a:pPr>
              <a:lnSpc>
                <a:spcPct val="80000"/>
              </a:lnSpc>
              <a:spcBef>
                <a:spcPct val="25000"/>
              </a:spcBef>
              <a:buSzPct val="100000"/>
            </a:pPr>
            <a:r>
              <a:rPr lang="en-US" altLang="ko-KR" sz="1600" dirty="0">
                <a:latin typeface="Courier New" charset="0"/>
                <a:ea typeface="굴림" charset="0"/>
                <a:cs typeface="굴림" charset="0"/>
              </a:rPr>
              <a:t> …</a:t>
            </a:r>
          </a:p>
          <a:p>
            <a:pPr>
              <a:lnSpc>
                <a:spcPct val="80000"/>
              </a:lnSpc>
              <a:spcBef>
                <a:spcPct val="25000"/>
              </a:spcBef>
              <a:buSzPct val="100000"/>
            </a:pPr>
            <a:r>
              <a:rPr lang="en-US" altLang="ko-KR" sz="1600" dirty="0">
                <a:latin typeface="Courier New" charset="0"/>
                <a:ea typeface="굴림" charset="0"/>
                <a:cs typeface="굴림" charset="0"/>
              </a:rPr>
              <a:t>r</a:t>
            </a:r>
            <a:r>
              <a:rPr lang="en-US" altLang="ko-KR" sz="1600" dirty="0" smtClean="0">
                <a:latin typeface="Courier New" charset="0"/>
                <a:ea typeface="굴림" charset="0"/>
                <a:cs typeface="굴림" charset="0"/>
              </a:rPr>
              <a:t>elease(&amp;</a:t>
            </a:r>
            <a:r>
              <a:rPr lang="en-US" altLang="ko-KR" sz="1600" dirty="0" err="1" smtClean="0">
                <a:latin typeface="Courier New" charset="0"/>
                <a:ea typeface="굴림" charset="0"/>
                <a:cs typeface="굴림" charset="0"/>
              </a:rPr>
              <a:t>mylock</a:t>
            </a:r>
            <a:r>
              <a:rPr lang="en-US" altLang="ko-KR" sz="1600" dirty="0" smtClean="0">
                <a:latin typeface="Courier New" charset="0"/>
                <a:ea typeface="굴림" charset="0"/>
                <a:cs typeface="굴림" charset="0"/>
              </a:rPr>
              <a:t>);</a:t>
            </a:r>
            <a:endParaRPr lang="en-US" altLang="ko-KR" sz="1600" dirty="0">
              <a:latin typeface="Courier New" charset="0"/>
              <a:ea typeface="굴림" charset="0"/>
              <a:cs typeface="굴림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429000" y="1600200"/>
            <a:ext cx="3657600" cy="3340929"/>
            <a:chOff x="3429000" y="1600200"/>
            <a:chExt cx="3657600" cy="3340929"/>
          </a:xfrm>
        </p:grpSpPr>
        <p:sp>
          <p:nvSpPr>
            <p:cNvPr id="20486" name="Text Box 4"/>
            <p:cNvSpPr txBox="1">
              <a:spLocks noChangeArrowheads="1"/>
            </p:cNvSpPr>
            <p:nvPr/>
          </p:nvSpPr>
          <p:spPr bwMode="auto">
            <a:xfrm>
              <a:off x="3962400" y="1600200"/>
              <a:ext cx="31242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acquire(</a:t>
              </a:r>
              <a:r>
                <a:rPr lang="en-US" sz="1600" dirty="0" err="1" smtClean="0">
                  <a:latin typeface="Courier New" charset="0"/>
                </a:rPr>
                <a:t>int</a:t>
              </a:r>
              <a:r>
                <a:rPr lang="en-US" sz="1600" dirty="0" smtClean="0">
                  <a:latin typeface="Courier New" charset="0"/>
                </a:rPr>
                <a:t> *</a:t>
              </a:r>
              <a:r>
                <a:rPr lang="en-US" sz="1600" dirty="0" err="1" smtClean="0">
                  <a:latin typeface="Courier New" charset="0"/>
                </a:rPr>
                <a:t>thelock</a:t>
              </a:r>
              <a:r>
                <a:rPr lang="en-US" sz="1600" dirty="0" smtClean="0">
                  <a:latin typeface="Courier New" charset="0"/>
                </a:rPr>
                <a:t>) </a:t>
              </a:r>
              <a:r>
                <a:rPr lang="en-US" sz="1600" dirty="0">
                  <a:latin typeface="Courier New" charset="0"/>
                </a:rPr>
                <a:t>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Courier New" charset="0"/>
                </a:rPr>
                <a:t>  </a:t>
              </a:r>
              <a:r>
                <a:rPr lang="en-US" sz="1600" dirty="0">
                  <a:solidFill>
                    <a:schemeClr val="hlink"/>
                  </a:solidFill>
                  <a:latin typeface="Courier New" charset="0"/>
                </a:rPr>
                <a:t>disable interrupts;</a:t>
              </a:r>
              <a:r>
                <a:rPr lang="en-US" sz="1600" dirty="0">
                  <a:latin typeface="Courier New" charset="0"/>
                </a:rPr>
                <a:t/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}</a:t>
              </a:r>
            </a:p>
          </p:txBody>
        </p:sp>
        <p:sp>
          <p:nvSpPr>
            <p:cNvPr id="20487" name="Text Box 5"/>
            <p:cNvSpPr txBox="1">
              <a:spLocks noChangeArrowheads="1"/>
            </p:cNvSpPr>
            <p:nvPr/>
          </p:nvSpPr>
          <p:spPr bwMode="auto">
            <a:xfrm>
              <a:off x="3962400" y="3962400"/>
              <a:ext cx="2819400" cy="978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10000"/>
                </a:spcBef>
                <a:buSzPct val="100000"/>
              </a:pPr>
              <a:r>
                <a:rPr lang="en-US" sz="1600" dirty="0" smtClean="0">
                  <a:latin typeface="Courier New" charset="0"/>
                </a:rPr>
                <a:t>release(</a:t>
              </a:r>
              <a:r>
                <a:rPr lang="en-US" sz="1600" dirty="0" err="1" smtClean="0">
                  <a:latin typeface="Courier New" charset="0"/>
                </a:rPr>
                <a:t>int</a:t>
              </a:r>
              <a:r>
                <a:rPr lang="en-US" sz="1600" dirty="0" smtClean="0">
                  <a:latin typeface="Courier New" charset="0"/>
                </a:rPr>
                <a:t> *</a:t>
              </a:r>
              <a:r>
                <a:rPr lang="en-US" sz="1600" dirty="0" err="1" smtClean="0">
                  <a:latin typeface="Courier New" charset="0"/>
                </a:rPr>
                <a:t>thelock</a:t>
              </a:r>
              <a:r>
                <a:rPr lang="en-US" sz="1600" dirty="0" smtClean="0">
                  <a:latin typeface="Courier New" charset="0"/>
                </a:rPr>
                <a:t>) </a:t>
              </a:r>
              <a:r>
                <a:rPr lang="en-US" sz="1600" dirty="0">
                  <a:latin typeface="Courier New" charset="0"/>
                </a:rPr>
                <a:t>{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</a:t>
              </a:r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enable interrupts;</a:t>
              </a:r>
              <a:br>
                <a:rPr lang="en-US" sz="1600" dirty="0">
                  <a:solidFill>
                    <a:srgbClr val="FF0000"/>
                  </a:solidFill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}</a:t>
              </a:r>
            </a:p>
          </p:txBody>
        </p:sp>
        <p:sp>
          <p:nvSpPr>
            <p:cNvPr id="20488" name="Freeform 9"/>
            <p:cNvSpPr>
              <a:spLocks/>
            </p:cNvSpPr>
            <p:nvPr/>
          </p:nvSpPr>
          <p:spPr bwMode="auto">
            <a:xfrm>
              <a:off x="3429000" y="3733800"/>
              <a:ext cx="508000" cy="393700"/>
            </a:xfrm>
            <a:custGeom>
              <a:avLst/>
              <a:gdLst>
                <a:gd name="T0" fmla="*/ 0 w 1222375"/>
                <a:gd name="T1" fmla="*/ 0 h 333375"/>
                <a:gd name="T2" fmla="*/ 2617 w 1222375"/>
                <a:gd name="T3" fmla="*/ 1067973 h 3333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22375" h="333375">
                  <a:moveTo>
                    <a:pt x="0" y="0"/>
                  </a:moveTo>
                  <a:lnTo>
                    <a:pt x="1222375" y="333375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490" name="Freeform 11"/>
            <p:cNvSpPr>
              <a:spLocks/>
            </p:cNvSpPr>
            <p:nvPr/>
          </p:nvSpPr>
          <p:spPr bwMode="auto">
            <a:xfrm flipV="1">
              <a:off x="3505200" y="1828800"/>
              <a:ext cx="457200" cy="762000"/>
            </a:xfrm>
            <a:custGeom>
              <a:avLst/>
              <a:gdLst>
                <a:gd name="T0" fmla="*/ 0 w 1222375"/>
                <a:gd name="T1" fmla="*/ 0 h 333375"/>
                <a:gd name="T2" fmla="*/ 1252 w 1222375"/>
                <a:gd name="T3" fmla="*/ 108664398 h 3333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22375" h="333375">
                  <a:moveTo>
                    <a:pt x="0" y="0"/>
                  </a:moveTo>
                  <a:lnTo>
                    <a:pt x="1222375" y="333375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2800" y="1188016"/>
            <a:ext cx="8610599" cy="5334000"/>
            <a:chOff x="3145817" y="1162050"/>
            <a:chExt cx="8610599" cy="5334000"/>
          </a:xfrm>
        </p:grpSpPr>
        <p:sp>
          <p:nvSpPr>
            <p:cNvPr id="20483" name="Text Box 4"/>
            <p:cNvSpPr txBox="1">
              <a:spLocks noChangeArrowheads="1"/>
            </p:cNvSpPr>
            <p:nvPr/>
          </p:nvSpPr>
          <p:spPr bwMode="auto">
            <a:xfrm>
              <a:off x="6934199" y="1254111"/>
              <a:ext cx="4822217" cy="252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acquire(</a:t>
              </a:r>
              <a:r>
                <a:rPr lang="en-US" sz="1600" dirty="0" err="1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int</a:t>
              </a:r>
              <a:r>
                <a:rPr lang="en-US" sz="1600" dirty="0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 *</a:t>
              </a:r>
              <a:r>
                <a:rPr lang="en-US" sz="1600" dirty="0" err="1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thelock</a:t>
              </a:r>
              <a:r>
                <a:rPr lang="en-US" sz="1600" dirty="0" smtClean="0">
                  <a:latin typeface="Courier New" charset="0"/>
                </a:rPr>
                <a:t>) </a:t>
              </a:r>
              <a:r>
                <a:rPr lang="en-US" sz="1600" dirty="0">
                  <a:latin typeface="Courier New" charset="0"/>
                </a:rPr>
                <a:t>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Courier New" charset="0"/>
                </a:rPr>
                <a:t>  // Short busy-wait time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</a:t>
              </a:r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disable interrupts;</a:t>
              </a:r>
              <a:r>
                <a:rPr lang="en-US" sz="1600" dirty="0">
                  <a:solidFill>
                    <a:srgbClr val="233AE1"/>
                  </a:solidFill>
                  <a:latin typeface="Courier New" charset="0"/>
                </a:rPr>
                <a:t/>
              </a:r>
              <a:br>
                <a:rPr lang="en-US" sz="1600" dirty="0">
                  <a:solidFill>
                    <a:srgbClr val="233AE1"/>
                  </a:solidFill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if </a:t>
              </a:r>
              <a:r>
                <a:rPr lang="en-US" sz="1600" dirty="0" smtClean="0">
                  <a:latin typeface="Courier New" charset="0"/>
                </a:rPr>
                <a:t>(</a:t>
              </a:r>
              <a:r>
                <a:rPr lang="en-US" sz="1600" dirty="0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*</a:t>
              </a:r>
              <a:r>
                <a:rPr lang="en-US" sz="1600" dirty="0" err="1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thelock</a:t>
              </a:r>
              <a:r>
                <a:rPr lang="en-US" sz="1600" dirty="0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 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== 1</a:t>
              </a:r>
              <a:r>
                <a:rPr lang="en-US" sz="1600" dirty="0">
                  <a:latin typeface="Courier New" charset="0"/>
                </a:rPr>
                <a:t>) 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Courier New" charset="0"/>
                </a:rPr>
                <a:t>    put thread on wait-queue;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Courier New" charset="0"/>
                </a:rPr>
                <a:t>    go to sleep() </a:t>
              </a:r>
              <a:r>
                <a:rPr lang="en-US" sz="1600" dirty="0" smtClean="0">
                  <a:latin typeface="Courier New" charset="0"/>
                </a:rPr>
                <a:t>//See Lecture 8! </a:t>
              </a:r>
              <a:r>
                <a:rPr lang="en-US" sz="1600" dirty="0">
                  <a:latin typeface="Courier New" charset="0"/>
                </a:rPr>
                <a:t/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} else {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  </a:t>
              </a:r>
              <a:r>
                <a:rPr lang="en-US" sz="1600" dirty="0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*</a:t>
              </a:r>
              <a:r>
                <a:rPr lang="en-US" sz="1600" dirty="0" err="1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thelock</a:t>
              </a:r>
              <a:r>
                <a:rPr lang="en-US" sz="1600" dirty="0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 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= 1;</a:t>
              </a:r>
              <a:b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  </a:t>
              </a:r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enable interrupts;</a:t>
              </a:r>
              <a:r>
                <a:rPr lang="en-US" sz="1600" dirty="0">
                  <a:solidFill>
                    <a:srgbClr val="233AE1"/>
                  </a:solidFill>
                  <a:latin typeface="Courier New" charset="0"/>
                </a:rPr>
                <a:t/>
              </a:r>
              <a:br>
                <a:rPr lang="en-US" sz="1600" dirty="0">
                  <a:solidFill>
                    <a:srgbClr val="233AE1"/>
                  </a:solidFill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}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}</a:t>
              </a:r>
            </a:p>
          </p:txBody>
        </p:sp>
        <p:sp>
          <p:nvSpPr>
            <p:cNvPr id="20484" name="Text Box 5"/>
            <p:cNvSpPr txBox="1">
              <a:spLocks noChangeArrowheads="1"/>
            </p:cNvSpPr>
            <p:nvPr/>
          </p:nvSpPr>
          <p:spPr bwMode="auto">
            <a:xfrm>
              <a:off x="6934200" y="3962400"/>
              <a:ext cx="3976688" cy="2533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10000"/>
                </a:spcBef>
                <a:buSzPct val="100000"/>
              </a:pPr>
              <a:r>
                <a:rPr lang="en-US" sz="1600" dirty="0" smtClean="0">
                  <a:latin typeface="Courier New" charset="0"/>
                </a:rPr>
                <a:t>release(</a:t>
              </a:r>
              <a:r>
                <a:rPr lang="en-US" sz="1600" dirty="0" err="1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int</a:t>
              </a:r>
              <a:r>
                <a:rPr lang="en-US" sz="1600" dirty="0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 *</a:t>
              </a:r>
              <a:r>
                <a:rPr lang="en-US" sz="1600" dirty="0" err="1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thelock</a:t>
              </a:r>
              <a:r>
                <a:rPr lang="en-US" sz="1600" dirty="0" smtClean="0">
                  <a:latin typeface="Courier New" charset="0"/>
                </a:rPr>
                <a:t>) </a:t>
              </a:r>
              <a:r>
                <a:rPr lang="en-US" sz="1600" dirty="0">
                  <a:latin typeface="Courier New" charset="0"/>
                </a:rPr>
                <a:t>{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// Short busy-wait time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</a:t>
              </a:r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disable interrupts;</a:t>
              </a:r>
              <a:br>
                <a:rPr lang="en-US" sz="1600" dirty="0">
                  <a:solidFill>
                    <a:srgbClr val="FF0000"/>
                  </a:solidFill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if anyone on wait queue {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  take thread off wait-queue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  Place on ready queue;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} else {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  </a:t>
              </a:r>
              <a:r>
                <a:rPr lang="en-US" sz="1600" dirty="0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*</a:t>
              </a:r>
              <a:r>
                <a:rPr lang="en-US" sz="1600" dirty="0" err="1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thelock</a:t>
              </a:r>
              <a:r>
                <a:rPr lang="en-US" sz="1600" dirty="0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 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= 0;</a:t>
              </a:r>
              <a:b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}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</a:t>
              </a:r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enable interrupts;</a:t>
              </a:r>
              <a:r>
                <a:rPr lang="en-US" sz="1600" dirty="0">
                  <a:solidFill>
                    <a:srgbClr val="233AE1"/>
                  </a:solidFill>
                  <a:latin typeface="Courier New" charset="0"/>
                </a:rPr>
                <a:t/>
              </a:r>
              <a:br>
                <a:rPr lang="en-US" sz="1600" dirty="0">
                  <a:solidFill>
                    <a:srgbClr val="233AE1"/>
                  </a:solidFill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}</a:t>
              </a:r>
            </a:p>
          </p:txBody>
        </p:sp>
        <p:sp>
          <p:nvSpPr>
            <p:cNvPr id="20489" name="Freeform 10"/>
            <p:cNvSpPr>
              <a:spLocks/>
            </p:cNvSpPr>
            <p:nvPr/>
          </p:nvSpPr>
          <p:spPr bwMode="auto">
            <a:xfrm>
              <a:off x="3222017" y="3657600"/>
              <a:ext cx="3635983" cy="381000"/>
            </a:xfrm>
            <a:custGeom>
              <a:avLst/>
              <a:gdLst>
                <a:gd name="T0" fmla="*/ 0 w 1222375"/>
                <a:gd name="T1" fmla="*/ 0 h 333375"/>
                <a:gd name="T2" fmla="*/ 1670881437 w 1222375"/>
                <a:gd name="T3" fmla="*/ 848942 h 3333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22375" h="333375">
                  <a:moveTo>
                    <a:pt x="0" y="0"/>
                  </a:moveTo>
                  <a:lnTo>
                    <a:pt x="1222375" y="333375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491" name="Freeform 12"/>
            <p:cNvSpPr>
              <a:spLocks/>
            </p:cNvSpPr>
            <p:nvPr/>
          </p:nvSpPr>
          <p:spPr bwMode="auto">
            <a:xfrm>
              <a:off x="3145817" y="1162050"/>
              <a:ext cx="3813783" cy="1352550"/>
            </a:xfrm>
            <a:custGeom>
              <a:avLst/>
              <a:gdLst>
                <a:gd name="T0" fmla="*/ 0 w 3540125"/>
                <a:gd name="T1" fmla="*/ 2159956 h 1251057"/>
                <a:gd name="T2" fmla="*/ 711121 w 3540125"/>
                <a:gd name="T3" fmla="*/ 241376 h 1251057"/>
                <a:gd name="T4" fmla="*/ 2120666 w 3540125"/>
                <a:gd name="T5" fmla="*/ 22110 h 1251057"/>
                <a:gd name="T6" fmla="*/ 2831789 w 3540125"/>
                <a:gd name="T7" fmla="*/ 186560 h 1251057"/>
                <a:gd name="T8" fmla="*/ 0 60000 65536"/>
                <a:gd name="T9" fmla="*/ 0 60000 65536"/>
                <a:gd name="T10" fmla="*/ 0 60000 65536"/>
                <a:gd name="T11" fmla="*/ 0 60000 65536"/>
                <a:gd name="connsiteX0" fmla="*/ 0 w 3637016"/>
                <a:gd name="connsiteY0" fmla="*/ 1251057 h 1251057"/>
                <a:gd name="connsiteX1" fmla="*/ 889000 w 3637016"/>
                <a:gd name="connsiteY1" fmla="*/ 139807 h 1251057"/>
                <a:gd name="connsiteX2" fmla="*/ 2651125 w 3637016"/>
                <a:gd name="connsiteY2" fmla="*/ 12807 h 1251057"/>
                <a:gd name="connsiteX3" fmla="*/ 3637016 w 3637016"/>
                <a:gd name="connsiteY3" fmla="*/ 209865 h 1251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37016" h="1251057">
                  <a:moveTo>
                    <a:pt x="0" y="1251057"/>
                  </a:moveTo>
                  <a:cubicBezTo>
                    <a:pt x="223573" y="798619"/>
                    <a:pt x="447146" y="346182"/>
                    <a:pt x="889000" y="139807"/>
                  </a:cubicBezTo>
                  <a:cubicBezTo>
                    <a:pt x="1330854" y="-66568"/>
                    <a:pt x="2209271" y="18099"/>
                    <a:pt x="2651125" y="12807"/>
                  </a:cubicBezTo>
                  <a:cubicBezTo>
                    <a:pt x="3092979" y="7515"/>
                    <a:pt x="3637016" y="209865"/>
                    <a:pt x="3637016" y="20986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143000" y="697926"/>
            <a:ext cx="190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Gill Sans Light"/>
              </a:rPr>
              <a:t>Desired API</a:t>
            </a:r>
            <a:endParaRPr lang="en-US" sz="2400" i="1" dirty="0">
              <a:latin typeface="Gill Sans Ligh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93268" y="697926"/>
            <a:ext cx="3433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Gill Sans Light"/>
              </a:rPr>
              <a:t>Better Implementation</a:t>
            </a:r>
            <a:endParaRPr lang="en-US" sz="2400" i="1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8871648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3505199" y="762000"/>
            <a:ext cx="3559783" cy="5791200"/>
            <a:chOff x="3581400" y="838200"/>
            <a:chExt cx="3352800" cy="5715000"/>
          </a:xfrm>
        </p:grpSpPr>
        <p:sp>
          <p:nvSpPr>
            <p:cNvPr id="24" name="Rectangle 23"/>
            <p:cNvSpPr/>
            <p:nvPr/>
          </p:nvSpPr>
          <p:spPr bwMode="auto">
            <a:xfrm>
              <a:off x="3581400" y="838200"/>
              <a:ext cx="3352800" cy="5486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noFill/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b="0" dirty="0">
                <a:latin typeface="Helvetica"/>
                <a:cs typeface="Helvetica"/>
              </a:endParaRPr>
            </a:p>
          </p:txBody>
        </p:sp>
        <p:sp>
          <p:nvSpPr>
            <p:cNvPr id="25" name="Rounded Rectangle 13"/>
            <p:cNvSpPr>
              <a:spLocks noChangeArrowheads="1"/>
            </p:cNvSpPr>
            <p:nvPr/>
          </p:nvSpPr>
          <p:spPr bwMode="auto">
            <a:xfrm>
              <a:off x="3581400" y="5274845"/>
              <a:ext cx="3352800" cy="1278355"/>
            </a:xfrm>
            <a:prstGeom prst="roundRect">
              <a:avLst>
                <a:gd name="adj" fmla="val 16667"/>
              </a:avLst>
            </a:prstGeom>
            <a:solidFill>
              <a:srgbClr val="FFFFAA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 algn="ctr"/>
              <a:r>
                <a:rPr lang="en-US" sz="2000" b="0" dirty="0">
                  <a:latin typeface="Helvetica" charset="0"/>
                  <a:cs typeface="Helvetica" charset="0"/>
                </a:rPr>
                <a:t>Threads waiting to enter critical section </a:t>
              </a:r>
              <a:r>
                <a:rPr lang="en-US" sz="2000" b="0" dirty="0" smtClean="0">
                  <a:latin typeface="Helvetica" charset="0"/>
                  <a:cs typeface="Helvetica" charset="0"/>
                </a:rPr>
                <a:t>busy-wait!</a:t>
              </a:r>
              <a:endParaRPr lang="en-US" sz="2000" b="0" dirty="0">
                <a:latin typeface="Helvetica" charset="0"/>
                <a:cs typeface="Helvetica" charset="0"/>
              </a:endParaRPr>
            </a:p>
          </p:txBody>
        </p:sp>
      </p:grpSp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Analysis: Lock Implementation using </a:t>
            </a:r>
            <a:r>
              <a:rPr lang="en-US" dirty="0" err="1" smtClean="0">
                <a:latin typeface="Helvetica" charset="0"/>
                <a:ea typeface="ＭＳ Ｐゴシック" charset="0"/>
                <a:cs typeface="ＭＳ Ｐゴシック" charset="0"/>
              </a:rPr>
              <a:t>test&amp;set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9" name="Rectangle 3"/>
          <p:cNvSpPr txBox="1">
            <a:spLocks noChangeArrowheads="1"/>
          </p:cNvSpPr>
          <p:nvPr/>
        </p:nvSpPr>
        <p:spPr bwMode="auto">
          <a:xfrm>
            <a:off x="1185129" y="1955319"/>
            <a:ext cx="2462213" cy="1625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spcBef>
                <a:spcPct val="25000"/>
              </a:spcBef>
              <a:buSzPct val="100000"/>
            </a:pPr>
            <a:r>
              <a:rPr lang="en-US" altLang="ko-KR" sz="1600" dirty="0" err="1">
                <a:solidFill>
                  <a:schemeClr val="accent5">
                    <a:lumMod val="50000"/>
                  </a:schemeClr>
                </a:solidFill>
                <a:latin typeface="Courier New" charset="0"/>
                <a:ea typeface="굴림" charset="0"/>
                <a:cs typeface="굴림" charset="0"/>
              </a:rPr>
              <a:t>int</a:t>
            </a:r>
            <a:r>
              <a:rPr lang="en-US" altLang="ko-KR" sz="1600" dirty="0">
                <a:solidFill>
                  <a:schemeClr val="accent5">
                    <a:lumMod val="50000"/>
                  </a:schemeClr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1600" dirty="0" err="1">
                <a:solidFill>
                  <a:schemeClr val="accent5">
                    <a:lumMod val="50000"/>
                  </a:schemeClr>
                </a:solidFill>
                <a:latin typeface="Courier New" charset="0"/>
                <a:ea typeface="굴림" charset="0"/>
                <a:cs typeface="굴림" charset="0"/>
              </a:rPr>
              <a:t>mylock</a:t>
            </a:r>
            <a:r>
              <a:rPr lang="en-US" altLang="ko-KR" sz="1600" dirty="0">
                <a:solidFill>
                  <a:schemeClr val="accent5">
                    <a:lumMod val="50000"/>
                  </a:schemeClr>
                </a:solidFill>
                <a:latin typeface="Courier New" charset="0"/>
                <a:ea typeface="굴림" charset="0"/>
                <a:cs typeface="굴림" charset="0"/>
              </a:rPr>
              <a:t>=0; </a:t>
            </a:r>
          </a:p>
          <a:p>
            <a:pPr>
              <a:lnSpc>
                <a:spcPct val="80000"/>
              </a:lnSpc>
              <a:spcBef>
                <a:spcPct val="25000"/>
              </a:spcBef>
              <a:buSzPct val="100000"/>
            </a:pPr>
            <a:endParaRPr lang="en-US" altLang="ko-KR" sz="1600" dirty="0" smtClean="0">
              <a:latin typeface="Courier New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5000"/>
              </a:spcBef>
              <a:buSzPct val="100000"/>
            </a:pPr>
            <a:r>
              <a:rPr lang="en-US" altLang="ko-KR" sz="1600" dirty="0" smtClean="0">
                <a:latin typeface="Courier New" charset="0"/>
                <a:ea typeface="굴림" charset="0"/>
                <a:cs typeface="굴림" charset="0"/>
              </a:rPr>
              <a:t>acquire(&amp;</a:t>
            </a:r>
            <a:r>
              <a:rPr lang="en-US" altLang="ko-KR" sz="1600" dirty="0" err="1" smtClean="0">
                <a:latin typeface="Courier New" charset="0"/>
                <a:ea typeface="굴림" charset="0"/>
                <a:cs typeface="굴림" charset="0"/>
              </a:rPr>
              <a:t>mylock</a:t>
            </a:r>
            <a:r>
              <a:rPr lang="en-US" altLang="ko-KR" sz="1600" dirty="0" smtClean="0">
                <a:latin typeface="Courier New" charset="0"/>
                <a:ea typeface="굴림" charset="0"/>
                <a:cs typeface="굴림" charset="0"/>
              </a:rPr>
              <a:t>);</a:t>
            </a:r>
            <a:endParaRPr lang="en-US" altLang="ko-KR" sz="1600" dirty="0">
              <a:latin typeface="Courier New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5000"/>
              </a:spcBef>
              <a:buSzPct val="100000"/>
            </a:pPr>
            <a:r>
              <a:rPr lang="en-US" altLang="ko-KR" sz="1600" dirty="0">
                <a:latin typeface="Courier New" charset="0"/>
                <a:ea typeface="굴림" charset="0"/>
                <a:cs typeface="굴림" charset="0"/>
              </a:rPr>
              <a:t> …</a:t>
            </a:r>
          </a:p>
          <a:p>
            <a:pPr>
              <a:lnSpc>
                <a:spcPct val="80000"/>
              </a:lnSpc>
              <a:spcBef>
                <a:spcPct val="25000"/>
              </a:spcBef>
              <a:buSzPct val="100000"/>
            </a:pPr>
            <a:r>
              <a:rPr lang="en-US" altLang="ko-KR" sz="1600" dirty="0">
                <a:latin typeface="Courier New" charset="0"/>
                <a:ea typeface="굴림" charset="0"/>
                <a:cs typeface="굴림" charset="0"/>
              </a:rPr>
              <a:t> critical section;</a:t>
            </a:r>
          </a:p>
          <a:p>
            <a:pPr>
              <a:lnSpc>
                <a:spcPct val="80000"/>
              </a:lnSpc>
              <a:spcBef>
                <a:spcPct val="25000"/>
              </a:spcBef>
              <a:buSzPct val="100000"/>
            </a:pPr>
            <a:r>
              <a:rPr lang="en-US" altLang="ko-KR" sz="1600" dirty="0">
                <a:latin typeface="Courier New" charset="0"/>
                <a:ea typeface="굴림" charset="0"/>
                <a:cs typeface="굴림" charset="0"/>
              </a:rPr>
              <a:t> …</a:t>
            </a:r>
          </a:p>
          <a:p>
            <a:pPr>
              <a:lnSpc>
                <a:spcPct val="80000"/>
              </a:lnSpc>
              <a:spcBef>
                <a:spcPct val="25000"/>
              </a:spcBef>
              <a:buSzPct val="100000"/>
            </a:pPr>
            <a:r>
              <a:rPr lang="en-US" altLang="ko-KR" sz="1600" dirty="0" smtClean="0">
                <a:latin typeface="Courier New" charset="0"/>
                <a:ea typeface="굴림" charset="0"/>
                <a:cs typeface="굴림" charset="0"/>
              </a:rPr>
              <a:t>release(&amp;</a:t>
            </a:r>
            <a:r>
              <a:rPr lang="en-US" altLang="ko-KR" sz="1600" dirty="0" err="1" smtClean="0">
                <a:latin typeface="Courier New" charset="0"/>
                <a:ea typeface="굴림" charset="0"/>
                <a:cs typeface="굴림" charset="0"/>
              </a:rPr>
              <a:t>mylock</a:t>
            </a:r>
            <a:r>
              <a:rPr lang="en-US" altLang="ko-KR" sz="1600" dirty="0" smtClean="0">
                <a:latin typeface="Courier New" charset="0"/>
                <a:ea typeface="굴림" charset="0"/>
                <a:cs typeface="굴림" charset="0"/>
              </a:rPr>
              <a:t>);</a:t>
            </a:r>
            <a:endParaRPr lang="en-US" altLang="ko-KR" sz="1600" dirty="0">
              <a:latin typeface="Courier New" charset="0"/>
              <a:ea typeface="굴림" charset="0"/>
              <a:cs typeface="굴림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352800" y="1837009"/>
            <a:ext cx="3821882" cy="3115991"/>
            <a:chOff x="3352800" y="1837009"/>
            <a:chExt cx="3821882" cy="3115991"/>
          </a:xfrm>
        </p:grpSpPr>
        <p:sp>
          <p:nvSpPr>
            <p:cNvPr id="21510" name="Text Box 4"/>
            <p:cNvSpPr txBox="1">
              <a:spLocks noChangeArrowheads="1"/>
            </p:cNvSpPr>
            <p:nvPr/>
          </p:nvSpPr>
          <p:spPr bwMode="auto">
            <a:xfrm>
              <a:off x="3669482" y="1837009"/>
              <a:ext cx="3505200" cy="978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sz="1600" dirty="0" err="1">
                  <a:solidFill>
                    <a:schemeClr val="hlink"/>
                  </a:solidFill>
                  <a:latin typeface="Courier New" charset="0"/>
                </a:rPr>
                <a:t>int</a:t>
              </a:r>
              <a:r>
                <a:rPr lang="en-US" sz="1600" dirty="0">
                  <a:solidFill>
                    <a:schemeClr val="hlink"/>
                  </a:solidFill>
                  <a:latin typeface="Courier New" charset="0"/>
                </a:rPr>
                <a:t> </a:t>
              </a:r>
              <a:r>
                <a:rPr lang="en-US" sz="1600" dirty="0" err="1" smtClean="0">
                  <a:solidFill>
                    <a:schemeClr val="hlink"/>
                  </a:solidFill>
                  <a:latin typeface="Courier New" charset="0"/>
                </a:rPr>
                <a:t>mylock</a:t>
              </a:r>
              <a:r>
                <a:rPr lang="en-US" sz="1600" dirty="0" smtClean="0">
                  <a:solidFill>
                    <a:schemeClr val="hlink"/>
                  </a:solidFill>
                  <a:latin typeface="Courier New" charset="0"/>
                </a:rPr>
                <a:t> </a:t>
              </a:r>
              <a:r>
                <a:rPr lang="en-US" sz="1600" dirty="0">
                  <a:solidFill>
                    <a:schemeClr val="hlink"/>
                  </a:solidFill>
                  <a:latin typeface="Courier New" charset="0"/>
                </a:rPr>
                <a:t>= 0;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acquire(</a:t>
              </a:r>
              <a:r>
                <a:rPr lang="en-US" sz="1600" dirty="0" err="1" smtClean="0">
                  <a:latin typeface="Courier New" charset="0"/>
                </a:rPr>
                <a:t>int</a:t>
              </a:r>
              <a:r>
                <a:rPr lang="en-US" sz="1600" dirty="0" smtClean="0">
                  <a:latin typeface="Courier New" charset="0"/>
                </a:rPr>
                <a:t> *</a:t>
              </a:r>
              <a:r>
                <a:rPr lang="en-US" sz="1600" dirty="0" err="1" smtClean="0">
                  <a:latin typeface="Courier New" charset="0"/>
                </a:rPr>
                <a:t>thelock</a:t>
              </a:r>
              <a:r>
                <a:rPr lang="en-US" sz="1600" dirty="0" smtClean="0">
                  <a:latin typeface="Courier New" charset="0"/>
                </a:rPr>
                <a:t>) </a:t>
              </a:r>
              <a:r>
                <a:rPr lang="en-US" sz="1600" dirty="0">
                  <a:latin typeface="Courier New" charset="0"/>
                </a:rPr>
                <a:t>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Courier New" charset="0"/>
                </a:rPr>
                <a:t>  </a:t>
              </a:r>
              <a:r>
                <a:rPr lang="en-US" sz="1600" dirty="0" smtClean="0">
                  <a:solidFill>
                    <a:schemeClr val="hlink"/>
                  </a:solidFill>
                  <a:latin typeface="Courier New" charset="0"/>
                </a:rPr>
                <a:t>while(</a:t>
              </a:r>
              <a:r>
                <a:rPr lang="en-US" sz="1600" dirty="0" err="1" smtClean="0">
                  <a:solidFill>
                    <a:schemeClr val="hlink"/>
                  </a:solidFill>
                  <a:latin typeface="Courier New" charset="0"/>
                </a:rPr>
                <a:t>test&amp;set</a:t>
              </a:r>
              <a:r>
                <a:rPr lang="en-US" sz="1600" dirty="0" smtClean="0">
                  <a:solidFill>
                    <a:schemeClr val="hlink"/>
                  </a:solidFill>
                  <a:latin typeface="Courier New" charset="0"/>
                </a:rPr>
                <a:t>(</a:t>
              </a:r>
              <a:r>
                <a:rPr lang="en-US" sz="1600" dirty="0" err="1" smtClean="0">
                  <a:solidFill>
                    <a:schemeClr val="hlink"/>
                  </a:solidFill>
                  <a:latin typeface="Courier New" charset="0"/>
                </a:rPr>
                <a:t>thelock</a:t>
              </a:r>
              <a:r>
                <a:rPr lang="en-US" sz="1600" dirty="0" smtClean="0">
                  <a:solidFill>
                    <a:schemeClr val="hlink"/>
                  </a:solidFill>
                  <a:latin typeface="Courier New" charset="0"/>
                </a:rPr>
                <a:t>));</a:t>
              </a:r>
              <a:r>
                <a:rPr lang="en-US" sz="1600" dirty="0">
                  <a:latin typeface="Courier New" charset="0"/>
                </a:rPr>
                <a:t/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}</a:t>
              </a:r>
            </a:p>
          </p:txBody>
        </p:sp>
        <p:sp>
          <p:nvSpPr>
            <p:cNvPr id="21511" name="Text Box 5"/>
            <p:cNvSpPr txBox="1">
              <a:spLocks noChangeArrowheads="1"/>
            </p:cNvSpPr>
            <p:nvPr/>
          </p:nvSpPr>
          <p:spPr bwMode="auto">
            <a:xfrm>
              <a:off x="3657600" y="4195870"/>
              <a:ext cx="3048001" cy="7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10000"/>
                </a:spcBef>
                <a:buSzPct val="100000"/>
              </a:pPr>
              <a:r>
                <a:rPr lang="en-US" sz="1600" dirty="0" smtClean="0">
                  <a:latin typeface="Courier New" charset="0"/>
                </a:rPr>
                <a:t>release(</a:t>
              </a:r>
              <a:r>
                <a:rPr lang="en-US" sz="1600" dirty="0" err="1" smtClean="0">
                  <a:latin typeface="Courier New" charset="0"/>
                </a:rPr>
                <a:t>int</a:t>
              </a:r>
              <a:r>
                <a:rPr lang="en-US" sz="1600" dirty="0" smtClean="0">
                  <a:latin typeface="Courier New" charset="0"/>
                </a:rPr>
                <a:t> *</a:t>
              </a:r>
              <a:r>
                <a:rPr lang="en-US" sz="1600" dirty="0" err="1" smtClean="0">
                  <a:latin typeface="Courier New" charset="0"/>
                </a:rPr>
                <a:t>thelock</a:t>
              </a:r>
              <a:r>
                <a:rPr lang="en-US" sz="1600" dirty="0" smtClean="0">
                  <a:latin typeface="Courier New" charset="0"/>
                </a:rPr>
                <a:t>) </a:t>
              </a:r>
              <a:r>
                <a:rPr lang="en-US" sz="1600" dirty="0">
                  <a:latin typeface="Courier New" charset="0"/>
                </a:rPr>
                <a:t>{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</a:t>
              </a:r>
              <a:r>
                <a:rPr lang="en-US" sz="1600" dirty="0" smtClean="0">
                  <a:solidFill>
                    <a:srgbClr val="FF0000"/>
                  </a:solidFill>
                  <a:latin typeface="Courier New" charset="0"/>
                </a:rPr>
                <a:t>*</a:t>
              </a:r>
              <a:r>
                <a:rPr lang="en-US" sz="1600" dirty="0" err="1" smtClean="0">
                  <a:solidFill>
                    <a:srgbClr val="FF0000"/>
                  </a:solidFill>
                  <a:latin typeface="Courier New" charset="0"/>
                </a:rPr>
                <a:t>thelock</a:t>
              </a:r>
              <a:r>
                <a:rPr lang="en-US" sz="1600" dirty="0" smtClean="0">
                  <a:solidFill>
                    <a:srgbClr val="FF0000"/>
                  </a:solidFill>
                  <a:latin typeface="Courier New" charset="0"/>
                </a:rPr>
                <a:t> </a:t>
              </a:r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= 0;</a:t>
              </a:r>
              <a:br>
                <a:rPr lang="en-US" sz="1600" dirty="0">
                  <a:solidFill>
                    <a:srgbClr val="FF0000"/>
                  </a:solidFill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}</a:t>
              </a:r>
            </a:p>
          </p:txBody>
        </p:sp>
        <p:sp>
          <p:nvSpPr>
            <p:cNvPr id="21514" name="Freeform 11"/>
            <p:cNvSpPr>
              <a:spLocks/>
            </p:cNvSpPr>
            <p:nvPr/>
          </p:nvSpPr>
          <p:spPr bwMode="auto">
            <a:xfrm>
              <a:off x="3429000" y="3733799"/>
              <a:ext cx="304800" cy="538207"/>
            </a:xfrm>
            <a:custGeom>
              <a:avLst/>
              <a:gdLst>
                <a:gd name="T0" fmla="*/ 0 w 1222375"/>
                <a:gd name="T1" fmla="*/ 0 h 333375"/>
                <a:gd name="T2" fmla="*/ 73 w 1222375"/>
                <a:gd name="T3" fmla="*/ 848939 h 3333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22375" h="333375">
                  <a:moveTo>
                    <a:pt x="0" y="0"/>
                  </a:moveTo>
                  <a:lnTo>
                    <a:pt x="1222375" y="333375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1515" name="Freeform 12"/>
            <p:cNvSpPr>
              <a:spLocks/>
            </p:cNvSpPr>
            <p:nvPr/>
          </p:nvSpPr>
          <p:spPr bwMode="auto">
            <a:xfrm flipV="1">
              <a:off x="3352800" y="2057400"/>
              <a:ext cx="381000" cy="457200"/>
            </a:xfrm>
            <a:custGeom>
              <a:avLst/>
              <a:gdLst>
                <a:gd name="T0" fmla="*/ 0 w 1222375"/>
                <a:gd name="T1" fmla="*/ 0 h 333375"/>
                <a:gd name="T2" fmla="*/ 349 w 1222375"/>
                <a:gd name="T3" fmla="*/ 3041914 h 3333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22375" h="333375">
                  <a:moveTo>
                    <a:pt x="0" y="0"/>
                  </a:moveTo>
                  <a:lnTo>
                    <a:pt x="1222375" y="333375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200400" y="1219200"/>
            <a:ext cx="8077200" cy="5353050"/>
            <a:chOff x="3200400" y="1219200"/>
            <a:chExt cx="8077200" cy="5353050"/>
          </a:xfrm>
        </p:grpSpPr>
        <p:sp>
          <p:nvSpPr>
            <p:cNvPr id="21507" name="Text Box 4"/>
            <p:cNvSpPr txBox="1">
              <a:spLocks noChangeArrowheads="1"/>
            </p:cNvSpPr>
            <p:nvPr/>
          </p:nvSpPr>
          <p:spPr bwMode="auto">
            <a:xfrm>
              <a:off x="7300912" y="1219200"/>
              <a:ext cx="3810000" cy="2973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sz="1600" dirty="0" err="1">
                  <a:solidFill>
                    <a:srgbClr val="FF0000"/>
                  </a:solidFill>
                  <a:latin typeface="Courier New" charset="0"/>
                </a:rPr>
                <a:t>int</a:t>
              </a:r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 guard = 0</a:t>
              </a:r>
              <a:r>
                <a:rPr lang="en-US" sz="1600" dirty="0" smtClean="0">
                  <a:solidFill>
                    <a:srgbClr val="FF0000"/>
                  </a:solidFill>
                  <a:latin typeface="Courier New" charset="0"/>
                </a:rPr>
                <a:t>; // global!</a:t>
              </a:r>
              <a:endParaRPr lang="en-US" sz="1600" dirty="0">
                <a:solidFill>
                  <a:srgbClr val="FF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acquire(</a:t>
              </a:r>
              <a:r>
                <a:rPr lang="en-US" sz="1600" dirty="0" err="1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int</a:t>
              </a:r>
              <a:r>
                <a:rPr lang="en-US" sz="1600" dirty="0" smtClean="0">
                  <a:latin typeface="Courier New" charset="0"/>
                </a:rPr>
                <a:t> </a:t>
              </a:r>
              <a:r>
                <a:rPr lang="en-US" sz="1600" dirty="0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*</a:t>
              </a:r>
              <a:r>
                <a:rPr lang="en-US" sz="1600" dirty="0" err="1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thelock</a:t>
              </a:r>
              <a:r>
                <a:rPr lang="en-US" sz="1600" dirty="0" smtClean="0">
                  <a:latin typeface="Courier New" charset="0"/>
                </a:rPr>
                <a:t>) </a:t>
              </a:r>
              <a:r>
                <a:rPr lang="en-US" sz="1600" dirty="0">
                  <a:latin typeface="Courier New" charset="0"/>
                </a:rPr>
                <a:t>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Courier New" charset="0"/>
                </a:rPr>
                <a:t>  // Short busy-wait time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</a:t>
              </a:r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while(</a:t>
              </a:r>
              <a:r>
                <a:rPr lang="en-US" sz="1600" dirty="0" err="1">
                  <a:solidFill>
                    <a:srgbClr val="FF0000"/>
                  </a:solidFill>
                  <a:latin typeface="Courier New" charset="0"/>
                </a:rPr>
                <a:t>test&amp;set</a:t>
              </a:r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(guard));</a:t>
              </a:r>
              <a:br>
                <a:rPr lang="en-US" sz="1600" dirty="0">
                  <a:solidFill>
                    <a:srgbClr val="FF0000"/>
                  </a:solidFill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if </a:t>
              </a:r>
              <a:r>
                <a:rPr lang="en-US" sz="1600" dirty="0" smtClean="0">
                  <a:latin typeface="Courier New" charset="0"/>
                </a:rPr>
                <a:t>(</a:t>
              </a:r>
              <a:r>
                <a:rPr lang="en-US" sz="1600" dirty="0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*</a:t>
              </a:r>
              <a:r>
                <a:rPr lang="en-US" sz="1600" dirty="0" err="1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thelock</a:t>
              </a:r>
              <a:r>
                <a:rPr lang="en-US" sz="1600" dirty="0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 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== 1</a:t>
              </a:r>
              <a:r>
                <a:rPr lang="en-US" sz="1600" dirty="0">
                  <a:latin typeface="Courier New" charset="0"/>
                </a:rPr>
                <a:t>) 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Courier New" charset="0"/>
                </a:rPr>
                <a:t>    put thread on wait-queue;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Courier New" charset="0"/>
                </a:rPr>
                <a:t>    go to sleep()&amp; </a:t>
              </a:r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guard = 0</a:t>
              </a:r>
              <a:r>
                <a:rPr lang="en-US" sz="1600" dirty="0" smtClean="0">
                  <a:solidFill>
                    <a:srgbClr val="FF0000"/>
                  </a:solidFill>
                  <a:latin typeface="Courier New" charset="0"/>
                </a:rPr>
                <a:t>;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solidFill>
                    <a:srgbClr val="233AE1"/>
                  </a:solidFill>
                  <a:latin typeface="Courier New" charset="0"/>
                </a:rPr>
                <a:t>	 </a:t>
              </a:r>
              <a:r>
                <a:rPr lang="en-US" sz="1600" dirty="0" smtClean="0">
                  <a:solidFill>
                    <a:srgbClr val="FF0000"/>
                  </a:solidFill>
                  <a:latin typeface="Courier New" charset="0"/>
                </a:rPr>
                <a:t>// guard == 0 on wakeup</a:t>
              </a:r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/>
              </a:r>
              <a:br>
                <a:rPr lang="en-US" sz="1600" dirty="0">
                  <a:solidFill>
                    <a:srgbClr val="FF0000"/>
                  </a:solidFill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} else {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    </a:t>
              </a:r>
              <a:r>
                <a:rPr lang="en-US" sz="1600" dirty="0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*</a:t>
              </a:r>
              <a:r>
                <a:rPr lang="en-US" sz="1600" dirty="0" err="1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thelock</a:t>
              </a:r>
              <a:r>
                <a:rPr lang="en-US" sz="1600" dirty="0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 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= 1;</a:t>
              </a:r>
              <a:b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  </a:t>
              </a:r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guard = 0;</a:t>
              </a:r>
              <a:br>
                <a:rPr lang="en-US" sz="1600" dirty="0">
                  <a:solidFill>
                    <a:srgbClr val="FF0000"/>
                  </a:solidFill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}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}</a:t>
              </a:r>
            </a:p>
          </p:txBody>
        </p:sp>
        <p:sp>
          <p:nvSpPr>
            <p:cNvPr id="21508" name="Text Box 5"/>
            <p:cNvSpPr txBox="1">
              <a:spLocks noChangeArrowheads="1"/>
            </p:cNvSpPr>
            <p:nvPr/>
          </p:nvSpPr>
          <p:spPr bwMode="auto">
            <a:xfrm>
              <a:off x="7300912" y="4038600"/>
              <a:ext cx="3976688" cy="2533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10000"/>
                </a:spcBef>
                <a:buSzPct val="100000"/>
              </a:pPr>
              <a:r>
                <a:rPr lang="en-US" sz="1600" dirty="0" smtClean="0">
                  <a:latin typeface="Courier New" charset="0"/>
                </a:rPr>
                <a:t>release(</a:t>
              </a:r>
              <a:r>
                <a:rPr lang="en-US" sz="1600" dirty="0" err="1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int</a:t>
              </a:r>
              <a:r>
                <a:rPr lang="en-US" sz="1600" dirty="0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 *</a:t>
              </a:r>
              <a:r>
                <a:rPr lang="en-US" sz="1600" dirty="0" err="1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thelock</a:t>
              </a:r>
              <a:r>
                <a:rPr lang="en-US" sz="1600" dirty="0" smtClean="0">
                  <a:latin typeface="Courier New" charset="0"/>
                </a:rPr>
                <a:t>) </a:t>
              </a:r>
              <a:r>
                <a:rPr lang="en-US" sz="1600" dirty="0">
                  <a:latin typeface="Courier New" charset="0"/>
                </a:rPr>
                <a:t>{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// Short busy-wait time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 smtClean="0">
                  <a:latin typeface="Courier New" charset="0"/>
                </a:rPr>
                <a:t>  </a:t>
              </a:r>
              <a:r>
                <a:rPr lang="en-US" sz="1600" dirty="0" smtClean="0">
                  <a:solidFill>
                    <a:srgbClr val="FF0000"/>
                  </a:solidFill>
                  <a:latin typeface="Courier New" charset="0"/>
                </a:rPr>
                <a:t>while (</a:t>
              </a:r>
              <a:r>
                <a:rPr lang="en-US" sz="1600" dirty="0" err="1" smtClean="0">
                  <a:solidFill>
                    <a:srgbClr val="FF0000"/>
                  </a:solidFill>
                  <a:latin typeface="Courier New" charset="0"/>
                </a:rPr>
                <a:t>test&amp;set</a:t>
              </a:r>
              <a:r>
                <a:rPr lang="en-US" sz="1600" dirty="0" smtClean="0">
                  <a:solidFill>
                    <a:srgbClr val="FF0000"/>
                  </a:solidFill>
                  <a:latin typeface="Courier New" charset="0"/>
                </a:rPr>
                <a:t>(guard));</a:t>
              </a:r>
              <a:br>
                <a:rPr lang="en-US" sz="1600" dirty="0" smtClean="0">
                  <a:solidFill>
                    <a:srgbClr val="FF0000"/>
                  </a:solidFill>
                  <a:latin typeface="Courier New" charset="0"/>
                </a:rPr>
              </a:br>
              <a:r>
                <a:rPr lang="en-US" sz="1600" dirty="0" smtClean="0">
                  <a:latin typeface="Courier New" charset="0"/>
                </a:rPr>
                <a:t>  if </a:t>
              </a:r>
              <a:r>
                <a:rPr lang="en-US" sz="1600" dirty="0">
                  <a:latin typeface="Courier New" charset="0"/>
                </a:rPr>
                <a:t>anyone on wait queue {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  </a:t>
              </a:r>
              <a:r>
                <a:rPr lang="en-US" sz="1600" dirty="0" smtClean="0">
                  <a:latin typeface="Courier New" charset="0"/>
                </a:rPr>
                <a:t>take </a:t>
              </a:r>
              <a:r>
                <a:rPr lang="en-US" sz="1600" dirty="0">
                  <a:latin typeface="Courier New" charset="0"/>
                </a:rPr>
                <a:t>thread off wait-queue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  Place on ready queue;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} else {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  </a:t>
              </a:r>
              <a:r>
                <a:rPr lang="en-US" sz="1600" dirty="0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*</a:t>
              </a:r>
              <a:r>
                <a:rPr lang="en-US" sz="1600" dirty="0" err="1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thelock</a:t>
              </a:r>
              <a:r>
                <a:rPr lang="en-US" sz="1600" dirty="0" smtClean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 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  <a:t>= 0;</a:t>
              </a:r>
              <a:b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}</a:t>
              </a:r>
              <a:br>
                <a:rPr lang="en-US" sz="1600" dirty="0"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  </a:t>
              </a:r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guard = 0;</a:t>
              </a:r>
              <a:r>
                <a:rPr lang="en-US" sz="1600" dirty="0">
                  <a:solidFill>
                    <a:srgbClr val="233AE1"/>
                  </a:solidFill>
                  <a:latin typeface="Courier New" charset="0"/>
                </a:rPr>
                <a:t/>
              </a:r>
              <a:br>
                <a:rPr lang="en-US" sz="1600" dirty="0">
                  <a:solidFill>
                    <a:srgbClr val="233AE1"/>
                  </a:solidFill>
                  <a:latin typeface="Courier New" charset="0"/>
                </a:rPr>
              </a:br>
              <a:r>
                <a:rPr lang="en-US" sz="1600" dirty="0">
                  <a:latin typeface="Courier New" charset="0"/>
                </a:rPr>
                <a:t>}</a:t>
              </a:r>
            </a:p>
          </p:txBody>
        </p:sp>
        <p:sp>
          <p:nvSpPr>
            <p:cNvPr id="21513" name="Freeform 10"/>
            <p:cNvSpPr>
              <a:spLocks/>
            </p:cNvSpPr>
            <p:nvPr/>
          </p:nvSpPr>
          <p:spPr bwMode="auto">
            <a:xfrm>
              <a:off x="3429000" y="3657600"/>
              <a:ext cx="3856566" cy="550333"/>
            </a:xfrm>
            <a:custGeom>
              <a:avLst/>
              <a:gdLst>
                <a:gd name="T0" fmla="*/ 0 w 1222375"/>
                <a:gd name="T1" fmla="*/ 0 h 333375"/>
                <a:gd name="T2" fmla="*/ 1670881437 w 1222375"/>
                <a:gd name="T3" fmla="*/ 848942 h 333375"/>
                <a:gd name="T4" fmla="*/ 0 60000 65536"/>
                <a:gd name="T5" fmla="*/ 0 60000 65536"/>
                <a:gd name="connsiteX0" fmla="*/ 0 w 1213054"/>
                <a:gd name="connsiteY0" fmla="*/ 0 h 481541"/>
                <a:gd name="connsiteX1" fmla="*/ 1213054 w 1213054"/>
                <a:gd name="connsiteY1" fmla="*/ 481541 h 481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13054" h="481541">
                  <a:moveTo>
                    <a:pt x="0" y="0"/>
                  </a:moveTo>
                  <a:cubicBezTo>
                    <a:pt x="407458" y="111125"/>
                    <a:pt x="805596" y="370416"/>
                    <a:pt x="1213054" y="481541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1516" name="Freeform 13"/>
            <p:cNvSpPr>
              <a:spLocks/>
            </p:cNvSpPr>
            <p:nvPr/>
          </p:nvSpPr>
          <p:spPr bwMode="auto">
            <a:xfrm>
              <a:off x="3200400" y="1274324"/>
              <a:ext cx="4114800" cy="1240275"/>
            </a:xfrm>
            <a:custGeom>
              <a:avLst/>
              <a:gdLst>
                <a:gd name="T0" fmla="*/ 0 w 3540125"/>
                <a:gd name="T1" fmla="*/ 2159956 h 1251057"/>
                <a:gd name="T2" fmla="*/ 1117235 w 3540125"/>
                <a:gd name="T3" fmla="*/ 241376 h 1251057"/>
                <a:gd name="T4" fmla="*/ 3331759 w 3540125"/>
                <a:gd name="T5" fmla="*/ 22110 h 1251057"/>
                <a:gd name="T6" fmla="*/ 4448995 w 3540125"/>
                <a:gd name="T7" fmla="*/ 186560 h 12510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40125" h="1251057">
                  <a:moveTo>
                    <a:pt x="0" y="1251057"/>
                  </a:moveTo>
                  <a:cubicBezTo>
                    <a:pt x="223573" y="798619"/>
                    <a:pt x="447146" y="346182"/>
                    <a:pt x="889000" y="139807"/>
                  </a:cubicBezTo>
                  <a:cubicBezTo>
                    <a:pt x="1330854" y="-66568"/>
                    <a:pt x="2209271" y="18099"/>
                    <a:pt x="2651125" y="12807"/>
                  </a:cubicBezTo>
                  <a:cubicBezTo>
                    <a:pt x="3092979" y="7515"/>
                    <a:pt x="3540125" y="108057"/>
                    <a:pt x="3540125" y="108057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3536587" y="697926"/>
            <a:ext cx="3365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Gill Sans Light"/>
              </a:rPr>
              <a:t>Naïve Implementation</a:t>
            </a:r>
            <a:endParaRPr lang="en-US" sz="2400" i="1" dirty="0">
              <a:latin typeface="Gill Sans Ligh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43000" y="697926"/>
            <a:ext cx="190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Gill Sans Light"/>
              </a:rPr>
              <a:t>Desired API</a:t>
            </a:r>
            <a:endParaRPr lang="en-US" sz="2400" i="1" dirty="0">
              <a:latin typeface="Gill Sans Ligh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93268" y="697926"/>
            <a:ext cx="3809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Gill Sans Light"/>
              </a:rPr>
              <a:t>Better Implementation??</a:t>
            </a:r>
            <a:endParaRPr lang="en-US" sz="2400" i="1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3236274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E1626-6CAF-4545-B750-C59A8494E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</a:t>
            </a:r>
            <a:r>
              <a:rPr lang="en-US" dirty="0" err="1">
                <a:latin typeface="Consolas" panose="020B0609020204030204" pitchFamily="49" charset="0"/>
              </a:rPr>
              <a:t>futex</a:t>
            </a:r>
            <a:r>
              <a:rPr lang="en-US" dirty="0"/>
              <a:t>: Fast </a:t>
            </a:r>
            <a:r>
              <a:rPr lang="en-US" dirty="0" err="1"/>
              <a:t>Userspace</a:t>
            </a:r>
            <a:r>
              <a:rPr lang="en-US" dirty="0"/>
              <a:t> Mutex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059F1-E5B6-48E1-987F-5DDF58163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61302"/>
            <a:ext cx="10744200" cy="424429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6000"/>
                </a:solidFill>
                <a:latin typeface="Consolas" panose="020B0609020204030204" pitchFamily="49" charset="0"/>
              </a:rPr>
              <a:t>  </a:t>
            </a:r>
            <a:r>
              <a:rPr lang="en-US" dirty="0" err="1" smtClean="0">
                <a:solidFill>
                  <a:srgbClr val="006000"/>
                </a:solidFill>
                <a:latin typeface="Consolas" panose="020B0609020204030204" pitchFamily="49" charset="0"/>
              </a:rPr>
              <a:t>uaddr</a:t>
            </a:r>
            <a:r>
              <a:rPr lang="en-US" dirty="0" smtClean="0"/>
              <a:t> </a:t>
            </a:r>
            <a:r>
              <a:rPr lang="en-US" dirty="0"/>
              <a:t>points to a 32-bit value in user space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6000"/>
                </a:solidFill>
                <a:latin typeface="Consolas" panose="020B0609020204030204" pitchFamily="49" charset="0"/>
              </a:rPr>
              <a:t>  </a:t>
            </a:r>
            <a:r>
              <a:rPr lang="en-US" dirty="0" err="1" smtClean="0">
                <a:solidFill>
                  <a:srgbClr val="006000"/>
                </a:solidFill>
                <a:latin typeface="Consolas" panose="020B0609020204030204" pitchFamily="49" charset="0"/>
              </a:rPr>
              <a:t>futex_op</a:t>
            </a:r>
            <a:endParaRPr lang="en-US" dirty="0">
              <a:solidFill>
                <a:srgbClr val="006000"/>
              </a:solidFill>
              <a:latin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</a:rPr>
              <a:t>FUTEX_WAIT</a:t>
            </a:r>
            <a:r>
              <a:rPr lang="en-US" dirty="0"/>
              <a:t> – if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== *</a:t>
            </a:r>
            <a:r>
              <a:rPr lang="en-US" dirty="0" err="1">
                <a:latin typeface="Consolas" panose="020B0609020204030204" pitchFamily="49" charset="0"/>
              </a:rPr>
              <a:t>uaddr</a:t>
            </a:r>
            <a:r>
              <a:rPr lang="en-US" dirty="0"/>
              <a:t> sleep till </a:t>
            </a:r>
            <a:r>
              <a:rPr lang="en-US" dirty="0">
                <a:latin typeface="Consolas" panose="020B0609020204030204" pitchFamily="49" charset="0"/>
              </a:rPr>
              <a:t>FUTEX_WAIT</a:t>
            </a:r>
          </a:p>
          <a:p>
            <a:pPr lvl="2"/>
            <a:r>
              <a:rPr lang="en-US" b="1" i="1" dirty="0"/>
              <a:t>Atomic</a:t>
            </a:r>
            <a:r>
              <a:rPr lang="en-US" dirty="0"/>
              <a:t> check that condition still </a:t>
            </a:r>
            <a:r>
              <a:rPr lang="en-US" dirty="0" smtClean="0"/>
              <a:t>holds after we disable interrupts (in kernel!)</a:t>
            </a:r>
            <a:endParaRPr lang="en-US" dirty="0"/>
          </a:p>
          <a:p>
            <a:pPr lvl="1"/>
            <a:r>
              <a:rPr lang="en-US" dirty="0">
                <a:latin typeface="Consolas" panose="020B0609020204030204" pitchFamily="49" charset="0"/>
              </a:rPr>
              <a:t>FUTEX_WAKE</a:t>
            </a:r>
            <a:r>
              <a:rPr lang="en-US" dirty="0"/>
              <a:t> – wake up at most </a:t>
            </a:r>
            <a:r>
              <a:rPr lang="en-US" dirty="0" err="1">
                <a:solidFill>
                  <a:srgbClr val="006000"/>
                </a:solidFill>
                <a:latin typeface="Consolas" panose="020B0609020204030204" pitchFamily="49" charset="0"/>
              </a:rPr>
              <a:t>val</a:t>
            </a:r>
            <a:r>
              <a:rPr lang="en-US" dirty="0"/>
              <a:t> waiting threads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FUTEX_FD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FUTEX_WAKE_OP</a:t>
            </a:r>
            <a:r>
              <a:rPr lang="en-US" dirty="0"/>
              <a:t>, </a:t>
            </a:r>
            <a:r>
              <a:rPr lang="en-US" dirty="0" smtClean="0">
                <a:latin typeface="Consolas" panose="020B0609020204030204" pitchFamily="49" charset="0"/>
              </a:rPr>
              <a:t>FUTEX_CMP_REQUEUE: More interesting operations!</a:t>
            </a:r>
            <a:endParaRPr lang="en-US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6000"/>
                </a:solidFill>
                <a:latin typeface="Consolas" panose="020B0609020204030204" pitchFamily="49" charset="0"/>
              </a:rPr>
              <a:t>  timeout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 err="1"/>
              <a:t>ptr</a:t>
            </a:r>
            <a:r>
              <a:rPr lang="en-US" dirty="0"/>
              <a:t> to a </a:t>
            </a:r>
            <a:r>
              <a:rPr lang="en-US" i="1" dirty="0" err="1"/>
              <a:t>timespec</a:t>
            </a:r>
            <a:r>
              <a:rPr lang="en-US" dirty="0"/>
              <a:t> structure that specifies a timeout for the </a:t>
            </a:r>
            <a:r>
              <a:rPr lang="en-US" dirty="0" smtClean="0"/>
              <a:t>op</a:t>
            </a:r>
          </a:p>
          <a:p>
            <a:endParaRPr lang="en-US" i="1" dirty="0">
              <a:solidFill>
                <a:srgbClr val="006000"/>
              </a:solidFill>
              <a:latin typeface="Courier" pitchFamily="2" charset="0"/>
            </a:endParaRPr>
          </a:p>
          <a:p>
            <a:r>
              <a:rPr lang="en-US" dirty="0" smtClean="0">
                <a:latin typeface="Consolas" panose="020B0609020204030204" pitchFamily="49" charset="0"/>
              </a:rPr>
              <a:t>Interface to the kernel sleep() functionality!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Let thread put themselves to sleep – conditionally! </a:t>
            </a:r>
          </a:p>
          <a:p>
            <a:r>
              <a:rPr lang="en-US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futex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is not exposed in </a:t>
            </a:r>
            <a:r>
              <a:rPr lang="en-US" dirty="0" err="1">
                <a:solidFill>
                  <a:srgbClr val="FF0000"/>
                </a:solidFill>
              </a:rPr>
              <a:t>libc</a:t>
            </a:r>
            <a:r>
              <a:rPr lang="en-US" dirty="0">
                <a:solidFill>
                  <a:srgbClr val="FF0000"/>
                </a:solidFill>
              </a:rPr>
              <a:t>; it is used within the implementation of </a:t>
            </a:r>
            <a:r>
              <a:rPr lang="en-US" dirty="0" err="1">
                <a:solidFill>
                  <a:srgbClr val="FF0000"/>
                </a:solidFill>
              </a:rPr>
              <a:t>pthreads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>
                <a:solidFill>
                  <a:srgbClr val="FF0000"/>
                </a:solidFill>
              </a:rPr>
              <a:t>Can be used to implement locks, semaphores, monitors, etc…</a:t>
            </a:r>
          </a:p>
          <a:p>
            <a:endParaRPr lang="en-US" i="1" dirty="0">
              <a:solidFill>
                <a:srgbClr val="006000"/>
              </a:solidFill>
              <a:latin typeface="Courier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D02215-E8C6-4049-B3B2-D96C2751B9C0}"/>
              </a:ext>
            </a:extLst>
          </p:cNvPr>
          <p:cNvSpPr/>
          <p:nvPr/>
        </p:nvSpPr>
        <p:spPr>
          <a:xfrm>
            <a:off x="957470" y="685800"/>
            <a:ext cx="8153400" cy="163121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502000"/>
                </a:solidFill>
                <a:latin typeface="Consolas" panose="020B0609020204030204" pitchFamily="49" charset="0"/>
              </a:rPr>
              <a:t>#include &lt;</a:t>
            </a:r>
            <a:r>
              <a:rPr lang="en-US" sz="2000" b="1" dirty="0" err="1">
                <a:solidFill>
                  <a:srgbClr val="502000"/>
                </a:solidFill>
                <a:latin typeface="Consolas" panose="020B0609020204030204" pitchFamily="49" charset="0"/>
              </a:rPr>
              <a:t>linux</a:t>
            </a:r>
            <a:r>
              <a:rPr lang="en-US" sz="2000" b="1" dirty="0">
                <a:solidFill>
                  <a:srgbClr val="502000"/>
                </a:solidFill>
                <a:latin typeface="Consolas" panose="020B0609020204030204" pitchFamily="49" charset="0"/>
              </a:rPr>
              <a:t>/</a:t>
            </a:r>
            <a:r>
              <a:rPr lang="en-US" sz="2000" b="1" dirty="0" err="1">
                <a:solidFill>
                  <a:srgbClr val="502000"/>
                </a:solidFill>
                <a:latin typeface="Consolas" panose="020B0609020204030204" pitchFamily="49" charset="0"/>
              </a:rPr>
              <a:t>futex.h</a:t>
            </a:r>
            <a:r>
              <a:rPr lang="en-US" sz="2000" b="1" dirty="0">
                <a:solidFill>
                  <a:srgbClr val="502000"/>
                </a:solidFill>
                <a:latin typeface="Consolas" panose="020B0609020204030204" pitchFamily="49" charset="0"/>
              </a:rPr>
              <a:t>&gt;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</a:p>
          <a:p>
            <a:r>
              <a:rPr lang="en-US" sz="2000" b="1" dirty="0">
                <a:solidFill>
                  <a:srgbClr val="502000"/>
                </a:solidFill>
                <a:latin typeface="Consolas" panose="020B0609020204030204" pitchFamily="49" charset="0"/>
              </a:rPr>
              <a:t>#include &lt;sys/</a:t>
            </a:r>
            <a:r>
              <a:rPr lang="en-US" sz="2000" b="1" dirty="0" err="1">
                <a:solidFill>
                  <a:srgbClr val="502000"/>
                </a:solidFill>
                <a:latin typeface="Consolas" panose="020B0609020204030204" pitchFamily="49" charset="0"/>
              </a:rPr>
              <a:t>time.h</a:t>
            </a:r>
            <a:r>
              <a:rPr lang="en-US" sz="2000" b="1" dirty="0">
                <a:solidFill>
                  <a:srgbClr val="502000"/>
                </a:solidFill>
                <a:latin typeface="Consolas" panose="020B0609020204030204" pitchFamily="49" charset="0"/>
              </a:rPr>
              <a:t>&gt;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</a:p>
          <a:p>
            <a:endParaRPr lang="en-US" sz="2000" b="1" dirty="0">
              <a:solidFill>
                <a:srgbClr val="502000"/>
              </a:solidFill>
              <a:latin typeface="Consolas" panose="020B0609020204030204" pitchFamily="49" charset="0"/>
            </a:endParaRPr>
          </a:p>
          <a:p>
            <a:r>
              <a:rPr lang="en-US" sz="2000" b="1" dirty="0">
                <a:solidFill>
                  <a:srgbClr val="502000"/>
                </a:solidFill>
                <a:latin typeface="Consolas" panose="020B0609020204030204" pitchFamily="49" charset="0"/>
              </a:rPr>
              <a:t>int </a:t>
            </a:r>
            <a:r>
              <a:rPr lang="en-US" sz="2000" b="1" dirty="0" err="1">
                <a:solidFill>
                  <a:srgbClr val="502000"/>
                </a:solidFill>
                <a:latin typeface="Consolas" panose="020B0609020204030204" pitchFamily="49" charset="0"/>
              </a:rPr>
              <a:t>futex</a:t>
            </a:r>
            <a:r>
              <a:rPr lang="en-US" sz="2000" b="1" dirty="0">
                <a:solidFill>
                  <a:srgbClr val="502000"/>
                </a:solidFill>
                <a:latin typeface="Consolas" panose="020B0609020204030204" pitchFamily="49" charset="0"/>
              </a:rPr>
              <a:t>(int *</a:t>
            </a:r>
            <a:r>
              <a:rPr lang="en-US" sz="2000" i="1" dirty="0" err="1">
                <a:solidFill>
                  <a:srgbClr val="006000"/>
                </a:solidFill>
                <a:latin typeface="Consolas" panose="020B0609020204030204" pitchFamily="49" charset="0"/>
              </a:rPr>
              <a:t>uaddr</a:t>
            </a:r>
            <a:r>
              <a:rPr lang="en-US" sz="2000" b="1" dirty="0">
                <a:solidFill>
                  <a:srgbClr val="502000"/>
                </a:solidFill>
                <a:latin typeface="Consolas" panose="020B0609020204030204" pitchFamily="49" charset="0"/>
              </a:rPr>
              <a:t>, int </a:t>
            </a:r>
            <a:r>
              <a:rPr lang="en-US" sz="2000" i="1" dirty="0" err="1">
                <a:solidFill>
                  <a:srgbClr val="006000"/>
                </a:solidFill>
                <a:latin typeface="Consolas" panose="020B0609020204030204" pitchFamily="49" charset="0"/>
              </a:rPr>
              <a:t>futex_op</a:t>
            </a:r>
            <a:r>
              <a:rPr lang="en-US" sz="2000" b="1" dirty="0">
                <a:solidFill>
                  <a:srgbClr val="502000"/>
                </a:solidFill>
                <a:latin typeface="Consolas" panose="020B0609020204030204" pitchFamily="49" charset="0"/>
              </a:rPr>
              <a:t>, int </a:t>
            </a:r>
            <a:r>
              <a:rPr lang="en-US" sz="2000" i="1" dirty="0" err="1">
                <a:solidFill>
                  <a:srgbClr val="006000"/>
                </a:solidFill>
                <a:latin typeface="Consolas" panose="020B0609020204030204" pitchFamily="49" charset="0"/>
              </a:rPr>
              <a:t>val</a:t>
            </a:r>
            <a:r>
              <a:rPr lang="en-US" sz="2000" b="1" dirty="0">
                <a:solidFill>
                  <a:srgbClr val="502000"/>
                </a:solidFill>
                <a:latin typeface="Consolas" panose="020B0609020204030204" pitchFamily="49" charset="0"/>
              </a:rPr>
              <a:t>,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endParaRPr lang="en-US" sz="2000" dirty="0" smtClean="0">
              <a:latin typeface="Consolas" panose="020B0609020204030204" pitchFamily="49" charset="0"/>
            </a:endParaRPr>
          </a:p>
          <a:p>
            <a:r>
              <a:rPr lang="en-US" sz="2000" b="1" dirty="0" smtClean="0">
                <a:solidFill>
                  <a:srgbClr val="502000"/>
                </a:solidFill>
                <a:latin typeface="Consolas" panose="020B0609020204030204" pitchFamily="49" charset="0"/>
              </a:rPr>
              <a:t>	   </a:t>
            </a:r>
            <a:r>
              <a:rPr lang="en-US" sz="2000" b="1" dirty="0" err="1" smtClean="0">
                <a:solidFill>
                  <a:srgbClr val="502000"/>
                </a:solidFill>
                <a:latin typeface="Consolas" panose="020B0609020204030204" pitchFamily="49" charset="0"/>
              </a:rPr>
              <a:t>const</a:t>
            </a:r>
            <a:r>
              <a:rPr lang="en-US" sz="2000" b="1" dirty="0" smtClean="0">
                <a:solidFill>
                  <a:srgbClr val="502000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 smtClean="0">
                <a:solidFill>
                  <a:srgbClr val="502000"/>
                </a:solidFill>
                <a:latin typeface="Consolas" panose="020B0609020204030204" pitchFamily="49" charset="0"/>
              </a:rPr>
              <a:t>struct</a:t>
            </a:r>
            <a:r>
              <a:rPr lang="en-US" sz="2000" b="1" dirty="0" smtClean="0">
                <a:solidFill>
                  <a:srgbClr val="502000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 smtClean="0">
                <a:solidFill>
                  <a:srgbClr val="502000"/>
                </a:solidFill>
                <a:latin typeface="Consolas" panose="020B0609020204030204" pitchFamily="49" charset="0"/>
              </a:rPr>
              <a:t>timespec</a:t>
            </a:r>
            <a:r>
              <a:rPr lang="en-US" sz="2000" b="1" dirty="0" smtClean="0">
                <a:solidFill>
                  <a:srgbClr val="502000"/>
                </a:solidFill>
                <a:latin typeface="Consolas" panose="020B0609020204030204" pitchFamily="49" charset="0"/>
              </a:rPr>
              <a:t> *</a:t>
            </a:r>
            <a:r>
              <a:rPr lang="en-US" sz="2000" i="1" dirty="0" smtClean="0">
                <a:solidFill>
                  <a:srgbClr val="006000"/>
                </a:solidFill>
                <a:latin typeface="Consolas" panose="020B0609020204030204" pitchFamily="49" charset="0"/>
              </a:rPr>
              <a:t>timeout</a:t>
            </a:r>
            <a:r>
              <a:rPr lang="en-US" sz="2000" b="1" i="1" dirty="0" smtClean="0">
                <a:solidFill>
                  <a:srgbClr val="502000"/>
                </a:solidFill>
                <a:latin typeface="Consolas" panose="020B0609020204030204" pitchFamily="49" charset="0"/>
              </a:rPr>
              <a:t> );</a:t>
            </a:r>
            <a:endParaRPr lang="en-US" sz="2000" b="1" dirty="0">
              <a:solidFill>
                <a:srgbClr val="502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1058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4E3C9-B7F6-4BE6-BC72-0E0A55B9B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smtClean="0"/>
              <a:t>First try: T&amp;S and </a:t>
            </a:r>
            <a:r>
              <a:rPr lang="en-US" dirty="0" err="1" smtClean="0">
                <a:latin typeface="Consolas" panose="020B0609020204030204" pitchFamily="49" charset="0"/>
              </a:rPr>
              <a:t>futex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852B3-0CDC-454B-890D-1FD10A575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968" y="3352800"/>
            <a:ext cx="11150831" cy="2919086"/>
          </a:xfrm>
        </p:spPr>
        <p:txBody>
          <a:bodyPr>
            <a:normAutofit/>
          </a:bodyPr>
          <a:lstStyle/>
          <a:p>
            <a:r>
              <a:rPr lang="en-US" dirty="0" smtClean="0"/>
              <a:t>Properties: </a:t>
            </a:r>
          </a:p>
          <a:p>
            <a:pPr lvl="1"/>
            <a:r>
              <a:rPr lang="en-US" dirty="0" smtClean="0"/>
              <a:t>Sleep interface by using </a:t>
            </a:r>
            <a:r>
              <a:rPr lang="en-US" dirty="0" err="1" smtClean="0"/>
              <a:t>futex</a:t>
            </a:r>
            <a:r>
              <a:rPr lang="en-US" dirty="0" smtClean="0"/>
              <a:t> – no </a:t>
            </a:r>
            <a:r>
              <a:rPr lang="en-US" dirty="0" err="1" smtClean="0"/>
              <a:t>busywaiting</a:t>
            </a:r>
            <a:endParaRPr lang="en-US" dirty="0" smtClean="0"/>
          </a:p>
          <a:p>
            <a:r>
              <a:rPr lang="en-US" dirty="0" smtClean="0"/>
              <a:t>No overhead to acquire lock</a:t>
            </a:r>
          </a:p>
          <a:p>
            <a:pPr lvl="1"/>
            <a:r>
              <a:rPr lang="en-US" dirty="0" smtClean="0"/>
              <a:t>Good!</a:t>
            </a:r>
          </a:p>
          <a:p>
            <a:r>
              <a:rPr lang="en-US" dirty="0" smtClean="0"/>
              <a:t>Every unlock has to call kernel to potentially wake someone up – even if none</a:t>
            </a:r>
            <a:endParaRPr lang="en-US" dirty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Slows down the uncontested case where only one thread acquiring and releasing over and over…!</a:t>
            </a:r>
          </a:p>
        </p:txBody>
      </p:sp>
      <p:grpSp>
        <p:nvGrpSpPr>
          <p:cNvPr id="8" name="Group 14">
            <a:extLst>
              <a:ext uri="{FF2B5EF4-FFF2-40B4-BE49-F238E27FC236}">
                <a16:creationId xmlns:a16="http://schemas.microsoft.com/office/drawing/2014/main" id="{10F605D2-C136-4AFE-B7DC-F7F971608D06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817562"/>
            <a:ext cx="7140161" cy="2724151"/>
            <a:chOff x="-136" y="1152"/>
            <a:chExt cx="3584" cy="1716"/>
          </a:xfrm>
        </p:grpSpPr>
        <p:sp>
          <p:nvSpPr>
            <p:cNvPr id="9" name="Text Box 4">
              <a:extLst>
                <a:ext uri="{FF2B5EF4-FFF2-40B4-BE49-F238E27FC236}">
                  <a16:creationId xmlns:a16="http://schemas.microsoft.com/office/drawing/2014/main" id="{1162A227-EC73-435D-9290-CF11F61DC6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36" y="1152"/>
              <a:ext cx="3584" cy="17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l"/>
              <a:r>
                <a:rPr lang="en-US" altLang="en-US" sz="1900" b="0" dirty="0" err="1">
                  <a:solidFill>
                    <a:schemeClr val="accent5">
                      <a:lumMod val="50000"/>
                    </a:schemeClr>
                  </a:solidFill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900" b="0" dirty="0">
                  <a:solidFill>
                    <a:schemeClr val="accent5">
                      <a:lumMod val="50000"/>
                    </a:schemeClr>
                  </a:solidFill>
                  <a:latin typeface="Consolas" charset="0"/>
                  <a:ea typeface="Consolas" charset="0"/>
                  <a:cs typeface="Consolas" charset="0"/>
                </a:rPr>
                <a:t> </a:t>
              </a:r>
              <a:r>
                <a:rPr lang="en-US" altLang="en-US" sz="1900" b="0" dirty="0" err="1" smtClean="0">
                  <a:solidFill>
                    <a:schemeClr val="accent5">
                      <a:lumMod val="50000"/>
                    </a:schemeClr>
                  </a:solidFill>
                  <a:latin typeface="Consolas" charset="0"/>
                  <a:ea typeface="Consolas" charset="0"/>
                  <a:cs typeface="Consolas" charset="0"/>
                </a:rPr>
                <a:t>mylock</a:t>
              </a:r>
              <a:r>
                <a:rPr lang="en-US" altLang="en-US" sz="1900" b="0" dirty="0" smtClean="0">
                  <a:solidFill>
                    <a:schemeClr val="accent5">
                      <a:lumMod val="50000"/>
                    </a:schemeClr>
                  </a:solidFill>
                  <a:latin typeface="Consolas" charset="0"/>
                  <a:ea typeface="Consolas" charset="0"/>
                  <a:cs typeface="Consolas" charset="0"/>
                </a:rPr>
                <a:t> </a:t>
              </a:r>
              <a:r>
                <a:rPr lang="en-US" altLang="en-US" sz="1900" b="0" dirty="0">
                  <a:solidFill>
                    <a:schemeClr val="accent5">
                      <a:lumMod val="50000"/>
                    </a:schemeClr>
                  </a:solidFill>
                  <a:latin typeface="Consolas" charset="0"/>
                  <a:ea typeface="Consolas" charset="0"/>
                  <a:cs typeface="Consolas" charset="0"/>
                </a:rPr>
                <a:t>= 0; </a:t>
              </a:r>
              <a:r>
                <a:rPr lang="en-US" altLang="en-US" sz="1900" b="0" dirty="0" smtClean="0">
                  <a:solidFill>
                    <a:schemeClr val="accent5">
                      <a:lumMod val="50000"/>
                    </a:schemeClr>
                  </a:solidFill>
                  <a:latin typeface="Consolas" charset="0"/>
                  <a:ea typeface="Consolas" charset="0"/>
                  <a:cs typeface="Consolas" charset="0"/>
                </a:rPr>
                <a:t>// Interface: acquire(&amp;</a:t>
              </a:r>
              <a:r>
                <a:rPr lang="en-US" altLang="en-US" sz="1900" b="0" dirty="0" err="1" smtClean="0">
                  <a:solidFill>
                    <a:schemeClr val="accent5">
                      <a:lumMod val="50000"/>
                    </a:schemeClr>
                  </a:solidFill>
                  <a:latin typeface="Consolas" charset="0"/>
                  <a:ea typeface="Consolas" charset="0"/>
                  <a:cs typeface="Consolas" charset="0"/>
                </a:rPr>
                <a:t>mylock</a:t>
              </a:r>
              <a:r>
                <a:rPr lang="en-US" altLang="en-US" sz="1900" b="0" dirty="0" smtClean="0">
                  <a:solidFill>
                    <a:schemeClr val="accent5">
                      <a:lumMod val="50000"/>
                    </a:schemeClr>
                  </a:solidFill>
                  <a:latin typeface="Consolas" charset="0"/>
                  <a:ea typeface="Consolas" charset="0"/>
                  <a:cs typeface="Consolas" charset="0"/>
                </a:rPr>
                <a:t>);</a:t>
              </a:r>
            </a:p>
            <a:p>
              <a:pPr algn="l"/>
              <a:r>
                <a:rPr lang="en-US" altLang="en-US" sz="1900" b="0" dirty="0" smtClean="0">
                  <a:solidFill>
                    <a:schemeClr val="accent5">
                      <a:lumMod val="50000"/>
                    </a:schemeClr>
                  </a:solidFill>
                  <a:latin typeface="Consolas" charset="0"/>
                  <a:ea typeface="Consolas" charset="0"/>
                  <a:cs typeface="Consolas" charset="0"/>
                </a:rPr>
                <a:t>                //            release(&amp;</a:t>
              </a:r>
              <a:r>
                <a:rPr lang="en-US" altLang="en-US" sz="1900" b="0" dirty="0" err="1" smtClean="0">
                  <a:solidFill>
                    <a:schemeClr val="accent5">
                      <a:lumMod val="50000"/>
                    </a:schemeClr>
                  </a:solidFill>
                  <a:latin typeface="Consolas" charset="0"/>
                  <a:ea typeface="Consolas" charset="0"/>
                  <a:cs typeface="Consolas" charset="0"/>
                </a:rPr>
                <a:t>mylock</a:t>
              </a:r>
              <a:r>
                <a:rPr lang="en-US" altLang="en-US" sz="1900" b="0" dirty="0" smtClean="0">
                  <a:solidFill>
                    <a:schemeClr val="accent5">
                      <a:lumMod val="50000"/>
                    </a:schemeClr>
                  </a:solidFill>
                  <a:latin typeface="Consolas" charset="0"/>
                  <a:ea typeface="Consolas" charset="0"/>
                  <a:cs typeface="Consolas" charset="0"/>
                </a:rPr>
                <a:t>);</a:t>
              </a:r>
              <a:endParaRPr lang="en-US" altLang="en-US" sz="1900" b="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pPr algn="l"/>
              <a:endParaRPr lang="en-US" altLang="en-US" sz="1900" b="0" dirty="0">
                <a:latin typeface="Consolas" charset="0"/>
                <a:ea typeface="Consolas" charset="0"/>
                <a:cs typeface="Consolas" charset="0"/>
              </a:endParaRPr>
            </a:p>
            <a:p>
              <a:pPr algn="l"/>
              <a:r>
                <a:rPr lang="en-US" altLang="en-US" sz="1900" b="0" dirty="0" smtClean="0">
                  <a:latin typeface="Consolas" charset="0"/>
                  <a:ea typeface="Consolas" charset="0"/>
                  <a:cs typeface="Consolas" charset="0"/>
                </a:rPr>
                <a:t>acquire(</a:t>
              </a:r>
              <a:r>
                <a:rPr lang="en-US" altLang="en-US" sz="1900" b="0" dirty="0" err="1" smtClean="0"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900" b="0" dirty="0" smtClean="0">
                  <a:latin typeface="Consolas" charset="0"/>
                  <a:ea typeface="Consolas" charset="0"/>
                  <a:cs typeface="Consolas" charset="0"/>
                </a:rPr>
                <a:t> *</a:t>
              </a:r>
              <a:r>
                <a:rPr lang="en-US" altLang="en-US" sz="1900" b="0" dirty="0" err="1" smtClean="0">
                  <a:latin typeface="Consolas" charset="0"/>
                  <a:ea typeface="Consolas" charset="0"/>
                  <a:cs typeface="Consolas" charset="0"/>
                </a:rPr>
                <a:t>thelock</a:t>
              </a:r>
              <a:r>
                <a:rPr lang="en-US" altLang="en-US" sz="1900" b="0" dirty="0" smtClean="0">
                  <a:latin typeface="Consolas" charset="0"/>
                  <a:ea typeface="Consolas" charset="0"/>
                  <a:cs typeface="Consolas" charset="0"/>
                </a:rPr>
                <a:t>) </a:t>
              </a:r>
              <a:r>
                <a:rPr lang="en-US" altLang="en-US" sz="1900" b="0" dirty="0">
                  <a:latin typeface="Consolas" charset="0"/>
                  <a:ea typeface="Consolas" charset="0"/>
                  <a:cs typeface="Consolas" charset="0"/>
                </a:rPr>
                <a:t>{</a:t>
              </a:r>
            </a:p>
            <a:p>
              <a:pPr algn="l"/>
              <a:r>
                <a:rPr lang="en-US" altLang="en-US" sz="1900" b="0" dirty="0">
                  <a:latin typeface="Consolas" charset="0"/>
                  <a:ea typeface="Consolas" charset="0"/>
                  <a:cs typeface="Consolas" charset="0"/>
                </a:rPr>
                <a:t>	while (</a:t>
              </a:r>
              <a:r>
                <a:rPr lang="en-US" altLang="en-US" sz="1900" b="0" dirty="0" err="1" smtClean="0">
                  <a:solidFill>
                    <a:srgbClr val="FF0000"/>
                  </a:solidFill>
                  <a:latin typeface="Consolas" charset="0"/>
                  <a:ea typeface="Consolas" charset="0"/>
                  <a:cs typeface="Consolas" charset="0"/>
                </a:rPr>
                <a:t>test&amp;set</a:t>
              </a:r>
              <a:r>
                <a:rPr lang="en-US" altLang="en-US" sz="1900" b="0" dirty="0" smtClean="0">
                  <a:solidFill>
                    <a:srgbClr val="FF0000"/>
                  </a:solidFill>
                  <a:latin typeface="Consolas" charset="0"/>
                  <a:ea typeface="Consolas" charset="0"/>
                  <a:cs typeface="Consolas" charset="0"/>
                </a:rPr>
                <a:t>(</a:t>
              </a:r>
              <a:r>
                <a:rPr lang="en-US" altLang="en-US" sz="1900" b="0" dirty="0" err="1" smtClean="0">
                  <a:solidFill>
                    <a:srgbClr val="FF0000"/>
                  </a:solidFill>
                  <a:latin typeface="Consolas" charset="0"/>
                  <a:ea typeface="Consolas" charset="0"/>
                  <a:cs typeface="Consolas" charset="0"/>
                </a:rPr>
                <a:t>thelock</a:t>
              </a:r>
              <a:r>
                <a:rPr lang="en-US" altLang="en-US" sz="1900" b="0" dirty="0" smtClean="0">
                  <a:solidFill>
                    <a:srgbClr val="FF0000"/>
                  </a:solidFill>
                  <a:latin typeface="Consolas" charset="0"/>
                  <a:ea typeface="Consolas" charset="0"/>
                  <a:cs typeface="Consolas" charset="0"/>
                </a:rPr>
                <a:t>)</a:t>
              </a:r>
              <a:r>
                <a:rPr lang="en-US" altLang="en-US" sz="1900" b="0" dirty="0" smtClean="0">
                  <a:latin typeface="Consolas" charset="0"/>
                  <a:ea typeface="Consolas" charset="0"/>
                  <a:cs typeface="Consolas" charset="0"/>
                </a:rPr>
                <a:t>) {</a:t>
              </a:r>
            </a:p>
            <a:p>
              <a:pPr algn="l"/>
              <a:r>
                <a:rPr lang="en-US" altLang="en-US" sz="1900" b="0" dirty="0">
                  <a:latin typeface="Consolas" charset="0"/>
                  <a:ea typeface="Consolas" charset="0"/>
                  <a:cs typeface="Consolas" charset="0"/>
                </a:rPr>
                <a:t>		</a:t>
              </a:r>
              <a:r>
                <a:rPr lang="en-US" altLang="en-US" sz="1900" b="0" dirty="0" err="1" smtClean="0">
                  <a:solidFill>
                    <a:schemeClr val="accent2"/>
                  </a:solidFill>
                  <a:latin typeface="Consolas" charset="0"/>
                  <a:ea typeface="Consolas" charset="0"/>
                  <a:cs typeface="Consolas" charset="0"/>
                </a:rPr>
                <a:t>futex</a:t>
              </a:r>
              <a:r>
                <a:rPr lang="en-US" altLang="en-US" sz="1900" b="0" dirty="0" smtClean="0">
                  <a:solidFill>
                    <a:schemeClr val="accent2"/>
                  </a:solidFill>
                  <a:latin typeface="Consolas" charset="0"/>
                  <a:ea typeface="Consolas" charset="0"/>
                  <a:cs typeface="Consolas" charset="0"/>
                </a:rPr>
                <a:t>(</a:t>
              </a:r>
              <a:r>
                <a:rPr lang="en-US" altLang="en-US" sz="1900" b="0" dirty="0" err="1" smtClean="0">
                  <a:solidFill>
                    <a:schemeClr val="accent2"/>
                  </a:solidFill>
                  <a:latin typeface="Consolas" charset="0"/>
                  <a:ea typeface="Consolas" charset="0"/>
                  <a:cs typeface="Consolas" charset="0"/>
                </a:rPr>
                <a:t>thelock</a:t>
              </a:r>
              <a:r>
                <a:rPr lang="en-US" altLang="en-US" sz="1900" b="0" dirty="0" smtClean="0">
                  <a:solidFill>
                    <a:schemeClr val="accent2"/>
                  </a:solidFill>
                  <a:latin typeface="Consolas" charset="0"/>
                  <a:ea typeface="Consolas" charset="0"/>
                  <a:cs typeface="Consolas" charset="0"/>
                </a:rPr>
                <a:t>, </a:t>
              </a:r>
              <a:r>
                <a:rPr lang="en-US" altLang="en-US" sz="1900" b="0" dirty="0">
                  <a:solidFill>
                    <a:schemeClr val="accent2"/>
                  </a:solidFill>
                  <a:latin typeface="Consolas" charset="0"/>
                  <a:ea typeface="Consolas" charset="0"/>
                  <a:cs typeface="Consolas" charset="0"/>
                </a:rPr>
                <a:t>FUTEX_WAIT, 1</a:t>
              </a:r>
              <a:r>
                <a:rPr lang="en-US" altLang="en-US" sz="1900" b="0" dirty="0" smtClean="0">
                  <a:solidFill>
                    <a:schemeClr val="accent2"/>
                  </a:solidFill>
                  <a:latin typeface="Consolas" charset="0"/>
                  <a:ea typeface="Consolas" charset="0"/>
                  <a:cs typeface="Consolas" charset="0"/>
                </a:rPr>
                <a:t>);</a:t>
              </a:r>
            </a:p>
            <a:p>
              <a:pPr algn="l"/>
              <a:r>
                <a:rPr lang="en-US" altLang="en-US" sz="1900" b="0" dirty="0">
                  <a:latin typeface="Consolas" charset="0"/>
                  <a:ea typeface="Consolas" charset="0"/>
                  <a:cs typeface="Consolas" charset="0"/>
                </a:rPr>
                <a:t>	}</a:t>
              </a:r>
              <a:br>
                <a:rPr lang="en-US" altLang="en-US" sz="1900" b="0" dirty="0">
                  <a:latin typeface="Consolas" charset="0"/>
                  <a:ea typeface="Consolas" charset="0"/>
                  <a:cs typeface="Consolas" charset="0"/>
                </a:rPr>
              </a:br>
              <a:r>
                <a:rPr lang="en-US" altLang="en-US" sz="1900" b="0" dirty="0" smtClean="0"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  <a:p>
              <a:pPr algn="l"/>
              <a:endParaRPr lang="en-US" altLang="en-US" sz="1900" b="0" dirty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11" name="AutoShape 7">
              <a:extLst>
                <a:ext uri="{FF2B5EF4-FFF2-40B4-BE49-F238E27FC236}">
                  <a16:creationId xmlns:a16="http://schemas.microsoft.com/office/drawing/2014/main" id="{B61CD74D-455A-43A0-B4F1-02061711597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728" y="1248"/>
              <a:ext cx="384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4">
            <a:extLst>
              <a:ext uri="{FF2B5EF4-FFF2-40B4-BE49-F238E27FC236}">
                <a16:creationId xmlns:a16="http://schemas.microsoft.com/office/drawing/2014/main" id="{10F605D2-C136-4AFE-B7DC-F7F971608D06}"/>
              </a:ext>
            </a:extLst>
          </p:cNvPr>
          <p:cNvGrpSpPr>
            <a:grpSpLocks/>
          </p:cNvGrpSpPr>
          <p:nvPr/>
        </p:nvGrpSpPr>
        <p:grpSpPr bwMode="auto">
          <a:xfrm>
            <a:off x="6271615" y="817562"/>
            <a:ext cx="5311361" cy="3513138"/>
            <a:chOff x="-27" y="997"/>
            <a:chExt cx="3584" cy="2213"/>
          </a:xfrm>
        </p:grpSpPr>
        <p:sp>
          <p:nvSpPr>
            <p:cNvPr id="12" name="Text Box 4">
              <a:extLst>
                <a:ext uri="{FF2B5EF4-FFF2-40B4-BE49-F238E27FC236}">
                  <a16:creationId xmlns:a16="http://schemas.microsoft.com/office/drawing/2014/main" id="{1162A227-EC73-435D-9290-CF11F61DC6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7" y="997"/>
              <a:ext cx="3584" cy="2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10000"/>
                </a:spcBef>
                <a:buSzPct val="100000"/>
              </a:pPr>
              <a:endParaRPr lang="en-US" altLang="en-US" sz="1900" b="0" dirty="0" smtClean="0">
                <a:latin typeface="Consolas" charset="0"/>
                <a:ea typeface="Consolas" charset="0"/>
                <a:cs typeface="Consolas" charset="0"/>
              </a:endParaRPr>
            </a:p>
            <a:p>
              <a:pPr>
                <a:lnSpc>
                  <a:spcPct val="90000"/>
                </a:lnSpc>
                <a:spcBef>
                  <a:spcPct val="10000"/>
                </a:spcBef>
                <a:buSzPct val="100000"/>
              </a:pPr>
              <a:endParaRPr lang="en-US" altLang="en-US" sz="1900" b="0" dirty="0">
                <a:latin typeface="Consolas" charset="0"/>
                <a:ea typeface="Consolas" charset="0"/>
                <a:cs typeface="Consolas" charset="0"/>
              </a:endParaRPr>
            </a:p>
            <a:p>
              <a:pPr>
                <a:lnSpc>
                  <a:spcPct val="90000"/>
                </a:lnSpc>
                <a:spcBef>
                  <a:spcPct val="10000"/>
                </a:spcBef>
                <a:buSzPct val="100000"/>
              </a:pPr>
              <a:endParaRPr lang="en-US" altLang="en-US" sz="1900" b="0" dirty="0" smtClean="0">
                <a:latin typeface="Consolas" charset="0"/>
                <a:ea typeface="Consolas" charset="0"/>
                <a:cs typeface="Consolas" charset="0"/>
              </a:endParaRPr>
            </a:p>
            <a:p>
              <a:pPr>
                <a:lnSpc>
                  <a:spcPct val="90000"/>
                </a:lnSpc>
                <a:spcBef>
                  <a:spcPct val="10000"/>
                </a:spcBef>
                <a:buSzPct val="100000"/>
              </a:pPr>
              <a:r>
                <a:rPr lang="en-US" altLang="en-US" sz="1900" b="0" dirty="0" smtClean="0">
                  <a:latin typeface="Consolas" charset="0"/>
                  <a:ea typeface="Consolas" charset="0"/>
                  <a:cs typeface="Consolas" charset="0"/>
                </a:rPr>
                <a:t>release(</a:t>
              </a:r>
              <a:r>
                <a:rPr lang="en-US" altLang="en-US" sz="1900" b="0" dirty="0" err="1" smtClean="0"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900" b="0" dirty="0" smtClean="0">
                  <a:latin typeface="Consolas" charset="0"/>
                  <a:ea typeface="Consolas" charset="0"/>
                  <a:cs typeface="Consolas" charset="0"/>
                </a:rPr>
                <a:t> *</a:t>
              </a:r>
              <a:r>
                <a:rPr lang="en-US" altLang="en-US" sz="1900" b="0" dirty="0" err="1" smtClean="0">
                  <a:latin typeface="Consolas" charset="0"/>
                  <a:ea typeface="Consolas" charset="0"/>
                  <a:cs typeface="Consolas" charset="0"/>
                </a:rPr>
                <a:t>thelock</a:t>
              </a:r>
              <a:r>
                <a:rPr lang="en-US" altLang="en-US" sz="1900" b="0" dirty="0" smtClean="0">
                  <a:latin typeface="Consolas" charset="0"/>
                  <a:ea typeface="Consolas" charset="0"/>
                  <a:cs typeface="Consolas" charset="0"/>
                </a:rPr>
                <a:t>) {</a:t>
              </a:r>
            </a:p>
            <a:p>
              <a:pPr>
                <a:lnSpc>
                  <a:spcPct val="90000"/>
                </a:lnSpc>
                <a:spcBef>
                  <a:spcPct val="10000"/>
                </a:spcBef>
                <a:buSzPct val="100000"/>
              </a:pPr>
              <a:r>
                <a:rPr lang="en-US" altLang="en-US" sz="1900" b="0" dirty="0">
                  <a:latin typeface="Consolas" charset="0"/>
                  <a:ea typeface="Consolas" charset="0"/>
                  <a:cs typeface="Consolas" charset="0"/>
                </a:rPr>
                <a:t>	</a:t>
              </a:r>
              <a:r>
                <a:rPr lang="en-US" altLang="en-US" sz="1900" b="0" dirty="0" smtClean="0">
                  <a:latin typeface="Consolas" charset="0"/>
                  <a:ea typeface="Consolas" charset="0"/>
                  <a:cs typeface="Consolas" charset="0"/>
                </a:rPr>
                <a:t>*</a:t>
              </a:r>
              <a:r>
                <a:rPr lang="en-US" altLang="en-US" sz="1900" b="0" dirty="0" err="1" smtClean="0">
                  <a:latin typeface="Consolas" charset="0"/>
                  <a:ea typeface="Consolas" charset="0"/>
                  <a:cs typeface="Consolas" charset="0"/>
                </a:rPr>
                <a:t>thelock</a:t>
              </a:r>
              <a:r>
                <a:rPr lang="en-US" altLang="en-US" sz="1900" b="0" dirty="0" smtClean="0">
                  <a:latin typeface="Consolas" charset="0"/>
                  <a:ea typeface="Consolas" charset="0"/>
                  <a:cs typeface="Consolas" charset="0"/>
                </a:rPr>
                <a:t> = 0; // unlock</a:t>
              </a:r>
              <a:r>
                <a:rPr lang="en-US" altLang="en-US" sz="1900" b="0" dirty="0">
                  <a:latin typeface="Consolas" charset="0"/>
                  <a:ea typeface="Consolas" charset="0"/>
                  <a:cs typeface="Consolas" charset="0"/>
                </a:rPr>
                <a:t/>
              </a:r>
              <a:br>
                <a:rPr lang="en-US" altLang="en-US" sz="1900" b="0" dirty="0">
                  <a:latin typeface="Consolas" charset="0"/>
                  <a:ea typeface="Consolas" charset="0"/>
                  <a:cs typeface="Consolas" charset="0"/>
                </a:rPr>
              </a:br>
              <a:r>
                <a:rPr lang="en-US" altLang="en-US" sz="1900" b="0" dirty="0">
                  <a:latin typeface="Consolas" charset="0"/>
                  <a:ea typeface="Consolas" charset="0"/>
                  <a:cs typeface="Consolas" charset="0"/>
                </a:rPr>
                <a:t>	</a:t>
              </a:r>
              <a:r>
                <a:rPr lang="en-US" altLang="en-US" sz="1900" b="0" dirty="0" err="1" smtClean="0">
                  <a:solidFill>
                    <a:schemeClr val="accent2"/>
                  </a:solidFill>
                  <a:latin typeface="Consolas" charset="0"/>
                  <a:ea typeface="Consolas" charset="0"/>
                  <a:cs typeface="Consolas" charset="0"/>
                </a:rPr>
                <a:t>futex</a:t>
              </a:r>
              <a:r>
                <a:rPr lang="en-US" altLang="en-US" sz="1900" b="0" dirty="0" smtClean="0">
                  <a:solidFill>
                    <a:schemeClr val="accent2"/>
                  </a:solidFill>
                  <a:latin typeface="Consolas" charset="0"/>
                  <a:ea typeface="Consolas" charset="0"/>
                  <a:cs typeface="Consolas" charset="0"/>
                </a:rPr>
                <a:t>(</a:t>
              </a:r>
              <a:r>
                <a:rPr lang="en-US" altLang="en-US" sz="1900" b="0" dirty="0" err="1" smtClean="0">
                  <a:solidFill>
                    <a:schemeClr val="accent2"/>
                  </a:solidFill>
                  <a:latin typeface="Consolas" charset="0"/>
                  <a:ea typeface="Consolas" charset="0"/>
                  <a:cs typeface="Consolas" charset="0"/>
                </a:rPr>
                <a:t>thelock</a:t>
              </a:r>
              <a:r>
                <a:rPr lang="en-US" altLang="en-US" sz="1900" b="0" dirty="0" smtClean="0">
                  <a:solidFill>
                    <a:schemeClr val="accent2"/>
                  </a:solidFill>
                  <a:latin typeface="Consolas" charset="0"/>
                  <a:ea typeface="Consolas" charset="0"/>
                  <a:cs typeface="Consolas" charset="0"/>
                </a:rPr>
                <a:t>, </a:t>
              </a:r>
              <a:r>
                <a:rPr lang="en-US" altLang="en-US" sz="1900" b="0" dirty="0">
                  <a:solidFill>
                    <a:schemeClr val="accent2"/>
                  </a:solidFill>
                  <a:latin typeface="Consolas" charset="0"/>
                  <a:ea typeface="Consolas" charset="0"/>
                  <a:cs typeface="Consolas" charset="0"/>
                </a:rPr>
                <a:t>FUTEX_WAKE, 1);</a:t>
              </a:r>
            </a:p>
            <a:p>
              <a:pPr>
                <a:lnSpc>
                  <a:spcPct val="90000"/>
                </a:lnSpc>
                <a:spcBef>
                  <a:spcPct val="10000"/>
                </a:spcBef>
                <a:buSzPct val="100000"/>
              </a:pPr>
              <a:r>
                <a:rPr lang="en-US" altLang="en-US" sz="1900" b="0" dirty="0">
                  <a:latin typeface="Consolas" charset="0"/>
                  <a:ea typeface="Consolas" charset="0"/>
                  <a:cs typeface="Consolas" charset="0"/>
                </a:rPr>
                <a:t/>
              </a:r>
              <a:br>
                <a:rPr lang="en-US" altLang="en-US" sz="1900" b="0" dirty="0">
                  <a:latin typeface="Consolas" charset="0"/>
                  <a:ea typeface="Consolas" charset="0"/>
                  <a:cs typeface="Consolas" charset="0"/>
                </a:rPr>
              </a:br>
              <a:r>
                <a:rPr lang="en-US" altLang="en-US" sz="1900" b="0" dirty="0">
                  <a:latin typeface="Consolas" charset="0"/>
                  <a:ea typeface="Consolas" charset="0"/>
                  <a:cs typeface="Consolas" charset="0"/>
                </a:rPr>
                <a:t>}</a:t>
              </a:r>
              <a:endParaRPr lang="en-US" altLang="en-US" sz="1900" b="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pPr algn="l"/>
              <a:endParaRPr lang="en-US" altLang="en-US" sz="1900" b="0" dirty="0" smtClean="0">
                <a:latin typeface="Consolas" charset="0"/>
                <a:ea typeface="Consolas" charset="0"/>
                <a:cs typeface="Consolas" charset="0"/>
              </a:endParaRPr>
            </a:p>
            <a:p>
              <a:pPr algn="l"/>
              <a:endParaRPr lang="en-US" altLang="en-US" sz="1900" b="0" dirty="0">
                <a:latin typeface="Consolas" charset="0"/>
                <a:ea typeface="Consolas" charset="0"/>
                <a:cs typeface="Consolas" charset="0"/>
              </a:endParaRPr>
            </a:p>
            <a:p>
              <a:pPr algn="l"/>
              <a:endParaRPr lang="en-US" altLang="en-US" sz="1900" b="0" dirty="0" smtClean="0">
                <a:latin typeface="Consolas" charset="0"/>
                <a:ea typeface="Consolas" charset="0"/>
                <a:cs typeface="Consolas" charset="0"/>
              </a:endParaRPr>
            </a:p>
            <a:p>
              <a:pPr algn="l"/>
              <a:endParaRPr lang="en-US" altLang="en-US" sz="1900" b="0" dirty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13" name="AutoShape 7">
              <a:extLst>
                <a:ext uri="{FF2B5EF4-FFF2-40B4-BE49-F238E27FC236}">
                  <a16:creationId xmlns:a16="http://schemas.microsoft.com/office/drawing/2014/main" id="{B61CD74D-455A-43A0-B4F1-02061711597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728" y="1248"/>
              <a:ext cx="384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794377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4E3C9-B7F6-4BE6-BC72-0E0A55B9B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smtClean="0"/>
              <a:t>Try #2: T&amp;S and </a:t>
            </a:r>
            <a:r>
              <a:rPr lang="en-US" dirty="0" err="1" smtClean="0">
                <a:latin typeface="Consolas" panose="020B0609020204030204" pitchFamily="49" charset="0"/>
              </a:rPr>
              <a:t>futex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852B3-0CDC-454B-890D-1FD10A575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32674"/>
            <a:ext cx="10896600" cy="1744326"/>
          </a:xfrm>
        </p:spPr>
        <p:txBody>
          <a:bodyPr>
            <a:normAutofit fontScale="92500"/>
          </a:bodyPr>
          <a:lstStyle/>
          <a:p>
            <a:r>
              <a:rPr lang="en-US" dirty="0"/>
              <a:t>This is </a:t>
            </a:r>
            <a:r>
              <a:rPr lang="en-US" dirty="0" err="1"/>
              <a:t>syscall</a:t>
            </a:r>
            <a:r>
              <a:rPr lang="en-US" dirty="0"/>
              <a:t>-free in the uncontended case</a:t>
            </a:r>
          </a:p>
          <a:p>
            <a:pPr lvl="1"/>
            <a:r>
              <a:rPr lang="en-US" dirty="0"/>
              <a:t>Temporarily falls back to </a:t>
            </a:r>
            <a:r>
              <a:rPr lang="en-US" dirty="0" err="1"/>
              <a:t>syscalls</a:t>
            </a:r>
            <a:r>
              <a:rPr lang="en-US" dirty="0"/>
              <a:t> if multiple waiters, or concurrent </a:t>
            </a:r>
            <a:r>
              <a:rPr lang="en-US" dirty="0" smtClean="0"/>
              <a:t>acquire/release</a:t>
            </a:r>
          </a:p>
          <a:p>
            <a:r>
              <a:rPr lang="en-US" dirty="0" smtClean="0"/>
              <a:t>But </a:t>
            </a:r>
            <a:r>
              <a:rPr lang="en-US" dirty="0"/>
              <a:t>it can be considerably optimized!</a:t>
            </a:r>
          </a:p>
          <a:p>
            <a:pPr lvl="1"/>
            <a:r>
              <a:rPr lang="en-US" dirty="0"/>
              <a:t>See “</a:t>
            </a:r>
            <a:r>
              <a:rPr lang="en-US" dirty="0" err="1">
                <a:hlinkClick r:id="rId2"/>
              </a:rPr>
              <a:t>Futexes</a:t>
            </a:r>
            <a:r>
              <a:rPr lang="en-US" dirty="0">
                <a:hlinkClick r:id="rId2"/>
              </a:rPr>
              <a:t> are Tricky</a:t>
            </a:r>
            <a:r>
              <a:rPr lang="en-US" dirty="0"/>
              <a:t>” by Ulrich </a:t>
            </a:r>
            <a:r>
              <a:rPr lang="en-US" dirty="0" err="1"/>
              <a:t>Drepper</a:t>
            </a:r>
            <a:endParaRPr lang="en-US" dirty="0"/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FD31D945-3296-45FA-9F38-10591FC65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716" y="706437"/>
            <a:ext cx="5596284" cy="333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10000"/>
              </a:spcBef>
              <a:buSzPct val="100000"/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l">
              <a:lnSpc>
                <a:spcPct val="90000"/>
              </a:lnSpc>
              <a:spcBef>
                <a:spcPct val="10000"/>
              </a:spcBef>
              <a:buSzPct val="100000"/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l">
              <a:lnSpc>
                <a:spcPct val="90000"/>
              </a:lnSpc>
              <a:spcBef>
                <a:spcPct val="10000"/>
              </a:spcBef>
              <a:buSzPct val="100000"/>
            </a:pP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l">
              <a:lnSpc>
                <a:spcPct val="90000"/>
              </a:lnSpc>
              <a:spcBef>
                <a:spcPct val="10000"/>
              </a:spcBef>
              <a:buSzPct val="100000"/>
            </a:pPr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l">
              <a:lnSpc>
                <a:spcPct val="90000"/>
              </a:lnSpc>
              <a:spcBef>
                <a:spcPct val="10000"/>
              </a:spcBef>
              <a:buSzPct val="100000"/>
            </a:pP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release(</a:t>
            </a:r>
            <a:r>
              <a:rPr lang="en-US" altLang="en-US" b="0" dirty="0" err="1" smtClean="0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altLang="en-US" b="0" dirty="0" err="1" smtClean="0"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, bool *maybe) 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{</a:t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*</a:t>
            </a:r>
            <a:r>
              <a:rPr lang="en-US" altLang="en-US" b="0" dirty="0" err="1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en-US" b="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b="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= 0;</a:t>
            </a:r>
          </a:p>
          <a:p>
            <a:pPr algn="l">
              <a:lnSpc>
                <a:spcPct val="90000"/>
              </a:lnSpc>
              <a:spcBef>
                <a:spcPct val="10000"/>
              </a:spcBef>
              <a:buSzPct val="100000"/>
            </a:pPr>
            <a:r>
              <a:rPr lang="en-US" altLang="en-US" b="0" dirty="0">
                <a:solidFill>
                  <a:srgbClr val="2A40E2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if 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(*maybe) 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algn="l">
              <a:lnSpc>
                <a:spcPct val="90000"/>
              </a:lnSpc>
              <a:spcBef>
                <a:spcPct val="10000"/>
              </a:spcBef>
              <a:buSzPct val="100000"/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*maybe 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= false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pPr algn="l">
              <a:lnSpc>
                <a:spcPct val="90000"/>
              </a:lnSpc>
              <a:spcBef>
                <a:spcPct val="10000"/>
              </a:spcBef>
              <a:buSzPct val="100000"/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	// Try to wake up someone</a:t>
            </a: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l">
              <a:lnSpc>
                <a:spcPct val="90000"/>
              </a:lnSpc>
              <a:spcBef>
                <a:spcPct val="10000"/>
              </a:spcBef>
              <a:buSzPct val="100000"/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en-US" b="0" dirty="0" err="1" smtClean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futex</a:t>
            </a:r>
            <a:r>
              <a:rPr lang="en-US" altLang="en-US" b="0" dirty="0" smtClean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b="0" dirty="0" err="1" smtClean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en-US" b="0" dirty="0" smtClean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altLang="en-US" b="0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FUTEX_WAKE, 1);</a:t>
            </a:r>
          </a:p>
          <a:p>
            <a:pPr algn="l">
              <a:lnSpc>
                <a:spcPct val="90000"/>
              </a:lnSpc>
              <a:spcBef>
                <a:spcPct val="10000"/>
              </a:spcBef>
              <a:buSzPct val="100000"/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}</a:t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}</a:t>
            </a:r>
            <a:endParaRPr lang="en-US" altLang="en-US" b="0" dirty="0">
              <a:solidFill>
                <a:schemeClr val="hlink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1162A227-EC73-435D-9290-CF11F61DC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916" y="706437"/>
            <a:ext cx="7958484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bool </a:t>
            </a:r>
            <a:r>
              <a:rPr lang="en-US" altLang="en-US" b="0" dirty="0" err="1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maybe_waiters</a:t>
            </a:r>
            <a:r>
              <a:rPr lang="en-US" altLang="en-US" b="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= false;</a:t>
            </a:r>
          </a:p>
          <a:p>
            <a:pPr algn="l"/>
            <a:r>
              <a:rPr lang="en-US" altLang="en-US" b="0" dirty="0" err="1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b="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b="0" dirty="0" err="1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mylock</a:t>
            </a:r>
            <a:r>
              <a:rPr lang="en-US" altLang="en-US" b="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b="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= 0; </a:t>
            </a:r>
            <a:r>
              <a:rPr lang="en-US" altLang="en-US" b="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// Interface: acquire(&amp;</a:t>
            </a:r>
            <a:r>
              <a:rPr lang="en-US" altLang="en-US" b="0" dirty="0" err="1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mylock</a:t>
            </a:r>
            <a:r>
              <a:rPr lang="en-US" altLang="en-US" b="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,&amp;</a:t>
            </a:r>
            <a:r>
              <a:rPr lang="en-US" altLang="en-US" b="0" dirty="0" err="1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maybe_waiters</a:t>
            </a:r>
            <a:r>
              <a:rPr lang="en-US" altLang="en-US" b="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altLang="en-US" b="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//            release</a:t>
            </a:r>
            <a:r>
              <a:rPr lang="en-US" altLang="en-US" b="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(&amp;</a:t>
            </a:r>
            <a:r>
              <a:rPr lang="en-US" altLang="en-US" b="0" dirty="0" err="1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mylock</a:t>
            </a:r>
            <a:r>
              <a:rPr lang="en-US" altLang="en-US" b="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,&amp;</a:t>
            </a:r>
            <a:r>
              <a:rPr lang="en-US" altLang="en-US" b="0" dirty="0" err="1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maybe_waiters</a:t>
            </a:r>
            <a:r>
              <a:rPr lang="en-US" altLang="en-US" b="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algn="l"/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l"/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acquire(</a:t>
            </a:r>
            <a:r>
              <a:rPr lang="en-US" altLang="en-US" b="0" dirty="0" err="1" smtClean="0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altLang="en-US" b="0" dirty="0" err="1" smtClean="0"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, bool *maybe) 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algn="l"/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while (</a:t>
            </a:r>
            <a:r>
              <a:rPr lang="en-US" altLang="en-US" b="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test&amp;set</a:t>
            </a:r>
            <a:r>
              <a:rPr lang="en-US" altLang="en-US" b="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b="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en-US" b="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	// Sleep, since lock busy!</a:t>
            </a:r>
          </a:p>
          <a:p>
            <a:pPr algn="l"/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*maybe 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= true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pPr algn="l"/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en-US" b="0" dirty="0" err="1" smtClean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futex</a:t>
            </a:r>
            <a:r>
              <a:rPr lang="en-US" altLang="en-US" b="0" dirty="0" smtClean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b="0" dirty="0" err="1" smtClean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en-US" b="0" dirty="0" smtClean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altLang="en-US" b="0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FUTEX_WAIT, 1</a:t>
            </a:r>
            <a:r>
              <a:rPr lang="en-US" altLang="en-US" b="0" dirty="0" smtClean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algn="l"/>
            <a:endParaRPr lang="en-US" altLang="en-US" b="0" dirty="0" smtClean="0">
              <a:solidFill>
                <a:schemeClr val="accent2"/>
              </a:solidFill>
              <a:latin typeface="Consolas" charset="0"/>
              <a:ea typeface="Consolas" charset="0"/>
              <a:cs typeface="Consolas" charset="0"/>
            </a:endParaRPr>
          </a:p>
          <a:p>
            <a:pPr algn="l"/>
            <a:r>
              <a:rPr lang="en-US" altLang="en-US" b="0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b="0" dirty="0" smtClean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// Make sure other sleepers not stuck</a:t>
            </a:r>
            <a:endParaRPr lang="en-US" altLang="en-US" b="0" dirty="0">
              <a:latin typeface="Consolas" charset="0"/>
              <a:ea typeface="Consolas" charset="0"/>
              <a:cs typeface="Consolas" charset="0"/>
            </a:endParaRPr>
          </a:p>
          <a:p>
            <a:pPr algn="l"/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*maybe = 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true;</a:t>
            </a:r>
          </a:p>
          <a:p>
            <a:pPr algn="l"/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}</a:t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1" name="AutoShape 7">
            <a:extLst>
              <a:ext uri="{FF2B5EF4-FFF2-40B4-BE49-F238E27FC236}">
                <a16:creationId xmlns:a16="http://schemas.microsoft.com/office/drawing/2014/main" id="{B61CD74D-455A-43A0-B4F1-02061711597D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649398" y="1011237"/>
            <a:ext cx="626224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9614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4E3C9-B7F6-4BE6-BC72-0E0A55B9B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Try #3: Better, using more atomics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852B3-0CDC-454B-890D-1FD10A575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823889"/>
            <a:ext cx="4724400" cy="5867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Much better: Three (3) states:</a:t>
            </a:r>
          </a:p>
          <a:p>
            <a:pPr lvl="1"/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UNLOCKED</a:t>
            </a:r>
            <a:r>
              <a:rPr lang="en-US" sz="2000" dirty="0" smtClean="0"/>
              <a:t>: No one has lock</a:t>
            </a:r>
          </a:p>
          <a:p>
            <a:pPr lvl="1"/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LOCKED</a:t>
            </a:r>
            <a:r>
              <a:rPr lang="en-US" sz="2000" dirty="0" smtClean="0"/>
              <a:t>: One thread has lock</a:t>
            </a:r>
          </a:p>
          <a:p>
            <a:pPr lvl="1"/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CONTESTED</a:t>
            </a:r>
            <a:r>
              <a:rPr lang="en-US" sz="2000" dirty="0" smtClean="0"/>
              <a:t>: Possibly more than one (with someone sleeping)</a:t>
            </a:r>
          </a:p>
          <a:p>
            <a:r>
              <a:rPr lang="en-US" sz="2000" dirty="0" smtClean="0"/>
              <a:t>Clean interface!</a:t>
            </a:r>
          </a:p>
          <a:p>
            <a:r>
              <a:rPr lang="en-US" sz="2000" dirty="0" smtClean="0"/>
              <a:t>Lock grabbed cleanly by either</a:t>
            </a:r>
          </a:p>
          <a:p>
            <a:pPr lvl="1"/>
            <a:r>
              <a:rPr lang="en-US" sz="20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compare&amp;swap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()</a:t>
            </a:r>
          </a:p>
          <a:p>
            <a:pPr lvl="1"/>
            <a:r>
              <a:rPr lang="en-US" sz="2000" dirty="0" smtClean="0"/>
              <a:t>First 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swap()</a:t>
            </a:r>
          </a:p>
          <a:p>
            <a:r>
              <a:rPr lang="en-US" sz="2000" dirty="0" smtClean="0">
                <a:latin typeface="Gill Sans Light"/>
              </a:rPr>
              <a:t>No overhead if uncontested!</a:t>
            </a:r>
          </a:p>
          <a:p>
            <a:r>
              <a:rPr lang="en-US" sz="2000" dirty="0" smtClean="0">
                <a:latin typeface="Gill Sans Light"/>
              </a:rPr>
              <a:t>Could build semaphores in a similar way!</a:t>
            </a:r>
          </a:p>
          <a:p>
            <a:pPr lvl="2"/>
            <a:endParaRPr lang="en-US" sz="1800" dirty="0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1162A227-EC73-435D-9290-CF11F61DC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823889"/>
            <a:ext cx="7086600" cy="5576911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 err="1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typedef</a:t>
            </a:r>
            <a:r>
              <a:rPr lang="en-US" altLang="en-US" b="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b="0" dirty="0" err="1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enum</a:t>
            </a:r>
            <a:r>
              <a:rPr lang="en-US" altLang="en-US" b="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{ UNLOCKED,LOCKED,CONTESTED } Lock;</a:t>
            </a:r>
            <a:endParaRPr lang="en-US" altLang="en-US" b="0" dirty="0">
              <a:solidFill>
                <a:schemeClr val="accent5">
                  <a:lumMod val="50000"/>
                </a:schemeClr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b="0" dirty="0" smtClean="0">
                <a:solidFill>
                  <a:srgbClr val="233AE1"/>
                </a:solidFill>
                <a:latin typeface="Consolas" panose="020B0609020204030204" pitchFamily="49" charset="0"/>
              </a:rPr>
              <a:t>Lock </a:t>
            </a:r>
            <a:r>
              <a:rPr lang="en-US" altLang="en-US" b="0" dirty="0" err="1" smtClean="0">
                <a:solidFill>
                  <a:srgbClr val="233AE1"/>
                </a:solidFill>
                <a:latin typeface="Consolas" panose="020B0609020204030204" pitchFamily="49" charset="0"/>
              </a:rPr>
              <a:t>mylock</a:t>
            </a:r>
            <a:r>
              <a:rPr lang="en-US" altLang="en-US" b="0" dirty="0" smtClean="0">
                <a:solidFill>
                  <a:srgbClr val="233AE1"/>
                </a:solidFill>
                <a:latin typeface="Consolas" panose="020B0609020204030204" pitchFamily="49" charset="0"/>
              </a:rPr>
              <a:t> </a:t>
            </a:r>
            <a:r>
              <a:rPr lang="en-US" altLang="en-US" b="0" dirty="0">
                <a:solidFill>
                  <a:srgbClr val="233AE1"/>
                </a:solidFill>
                <a:latin typeface="Consolas" panose="020B0609020204030204" pitchFamily="49" charset="0"/>
              </a:rPr>
              <a:t>= </a:t>
            </a:r>
            <a:r>
              <a:rPr lang="en-US" altLang="en-US" b="0" dirty="0" smtClean="0">
                <a:solidFill>
                  <a:srgbClr val="233AE1"/>
                </a:solidFill>
                <a:latin typeface="Consolas" panose="020B0609020204030204" pitchFamily="49" charset="0"/>
              </a:rPr>
              <a:t>UNLOCKED; // Interface: </a:t>
            </a:r>
            <a:r>
              <a:rPr lang="en-US" altLang="en-US" b="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acquire</a:t>
            </a:r>
            <a:r>
              <a:rPr lang="en-US" altLang="en-US" b="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(&amp;</a:t>
            </a:r>
            <a:r>
              <a:rPr lang="en-US" altLang="en-US" b="0" dirty="0" err="1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mylock</a:t>
            </a:r>
            <a:r>
              <a:rPr lang="en-US" altLang="en-US" b="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altLang="en-US" b="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        //            release</a:t>
            </a:r>
            <a:r>
              <a:rPr lang="en-US" altLang="en-US" b="0" dirty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(&amp;</a:t>
            </a:r>
            <a:r>
              <a:rPr lang="en-US" altLang="en-US" b="0" dirty="0" err="1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mylock</a:t>
            </a:r>
            <a:r>
              <a:rPr lang="en-US" altLang="en-US" b="0" dirty="0" smtClean="0">
                <a:solidFill>
                  <a:schemeClr val="accent5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l"/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acquire(Lock *</a:t>
            </a:r>
            <a:r>
              <a:rPr lang="en-US" altLang="en-US" b="0" dirty="0" err="1" smtClean="0"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) 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algn="l"/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// If unlocked, grab lock!</a:t>
            </a:r>
          </a:p>
          <a:p>
            <a:pPr algn="l"/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if (</a:t>
            </a:r>
            <a:r>
              <a:rPr lang="en-US" altLang="en-US" b="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compare&amp;swap</a:t>
            </a:r>
            <a:r>
              <a:rPr lang="en-US" altLang="en-US" b="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b="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thelock,UNLOCKED,LOCKED</a:t>
            </a:r>
            <a:r>
              <a:rPr lang="en-US" altLang="en-US" b="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algn="l"/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		return;</a:t>
            </a:r>
          </a:p>
          <a:p>
            <a:pPr algn="l"/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l"/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	// Keep trying to grab lock, sleep in </a:t>
            </a:r>
            <a:r>
              <a:rPr lang="en-US" altLang="en-US" b="0" dirty="0" err="1" smtClean="0">
                <a:latin typeface="Consolas" charset="0"/>
                <a:ea typeface="Consolas" charset="0"/>
                <a:cs typeface="Consolas" charset="0"/>
              </a:rPr>
              <a:t>futex</a:t>
            </a:r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 algn="l"/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	while (</a:t>
            </a:r>
            <a:r>
              <a:rPr lang="en-US" altLang="en-US" b="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swap(</a:t>
            </a:r>
            <a:r>
              <a:rPr lang="en-US" altLang="en-US" b="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thelock,CONTESTED</a:t>
            </a:r>
            <a:r>
              <a:rPr lang="en-US" altLang="en-US" b="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) != UNLOCKED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pPr algn="l"/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	// Sleep unless someone releases here!</a:t>
            </a:r>
          </a:p>
          <a:p>
            <a:pPr algn="l"/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b="0" dirty="0" err="1" smtClean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futex</a:t>
            </a:r>
            <a:r>
              <a:rPr lang="en-US" altLang="en-US" b="0" dirty="0" smtClean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b="0" dirty="0" err="1" smtClean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en-US" b="0" dirty="0" smtClean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, FUTEX_WAIT, CONTESTED);</a:t>
            </a:r>
          </a:p>
          <a:p>
            <a:pPr algn="l"/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}</a:t>
            </a:r>
          </a:p>
          <a:p>
            <a:pPr algn="l"/>
            <a:endParaRPr lang="en-US" alt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pPr>
              <a:lnSpc>
                <a:spcPct val="90000"/>
              </a:lnSpc>
              <a:spcBef>
                <a:spcPct val="10000"/>
              </a:spcBef>
              <a:buSzPct val="100000"/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r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elease(Lock *</a:t>
            </a:r>
            <a:r>
              <a:rPr lang="en-US" altLang="en-US" b="0" dirty="0" err="1" smtClean="0">
                <a:latin typeface="Consolas" charset="0"/>
                <a:ea typeface="Consolas" charset="0"/>
                <a:cs typeface="Consolas" charset="0"/>
              </a:rPr>
              <a:t>thelock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>
              <a:lnSpc>
                <a:spcPct val="90000"/>
              </a:lnSpc>
              <a:spcBef>
                <a:spcPct val="10000"/>
              </a:spcBef>
              <a:buSzPct val="100000"/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// If someone sleeping, 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if (</a:t>
            </a:r>
            <a:r>
              <a:rPr lang="en-US" altLang="en-US" b="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swap(</a:t>
            </a:r>
            <a:r>
              <a:rPr lang="en-US" altLang="en-US" b="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thelock,UNLOCKED</a:t>
            </a:r>
            <a:r>
              <a:rPr lang="en-US" altLang="en-US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) == CONTESTED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>
              <a:lnSpc>
                <a:spcPct val="90000"/>
              </a:lnSpc>
              <a:spcBef>
                <a:spcPct val="10000"/>
              </a:spcBef>
              <a:buSzPct val="100000"/>
            </a:pP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en-US" b="0" dirty="0" err="1" smtClean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futex</a:t>
            </a:r>
            <a:r>
              <a:rPr lang="en-US" altLang="en-US" b="0" dirty="0" smtClean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(thelock,FUTEX_WAKE,1</a:t>
            </a:r>
            <a:r>
              <a:rPr lang="en-US" altLang="en-US" b="0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  <a:r>
              <a:rPr lang="en-US" altLang="en-US" b="0" dirty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en-US" alt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b="0" dirty="0" smtClean="0">
                <a:latin typeface="Consolas" charset="0"/>
                <a:ea typeface="Consolas" charset="0"/>
                <a:cs typeface="Consolas" charset="0"/>
              </a:rPr>
              <a:t>}</a:t>
            </a:r>
            <a:endParaRPr lang="en-US" altLang="en-US" b="0" dirty="0">
              <a:solidFill>
                <a:schemeClr val="hlink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AutoShape 7">
            <a:extLst>
              <a:ext uri="{FF2B5EF4-FFF2-40B4-BE49-F238E27FC236}">
                <a16:creationId xmlns:a16="http://schemas.microsoft.com/office/drawing/2014/main" id="{B61CD74D-455A-43A0-B4F1-02061711597D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170811" y="881063"/>
            <a:ext cx="76483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219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261" name="Group 37"/>
          <p:cNvGrpSpPr>
            <a:grpSpLocks/>
          </p:cNvGrpSpPr>
          <p:nvPr/>
        </p:nvGrpSpPr>
        <p:grpSpPr bwMode="auto">
          <a:xfrm>
            <a:off x="1752600" y="762000"/>
            <a:ext cx="8686800" cy="2971800"/>
            <a:chOff x="144" y="480"/>
            <a:chExt cx="5472" cy="1872"/>
          </a:xfrm>
        </p:grpSpPr>
        <p:grpSp>
          <p:nvGrpSpPr>
            <p:cNvPr id="36872" name="Group 35"/>
            <p:cNvGrpSpPr>
              <a:grpSpLocks/>
            </p:cNvGrpSpPr>
            <p:nvPr/>
          </p:nvGrpSpPr>
          <p:grpSpPr bwMode="auto">
            <a:xfrm>
              <a:off x="144" y="480"/>
              <a:ext cx="960" cy="1872"/>
              <a:chOff x="144" y="768"/>
              <a:chExt cx="960" cy="1872"/>
            </a:xfrm>
          </p:grpSpPr>
          <p:sp>
            <p:nvSpPr>
              <p:cNvPr id="36880" name="Rectangle 9"/>
              <p:cNvSpPr>
                <a:spLocks noChangeArrowheads="1"/>
              </p:cNvSpPr>
              <p:nvPr/>
            </p:nvSpPr>
            <p:spPr bwMode="auto">
              <a:xfrm>
                <a:off x="144" y="2208"/>
                <a:ext cx="960" cy="432"/>
              </a:xfrm>
              <a:prstGeom prst="rect">
                <a:avLst/>
              </a:prstGeom>
              <a:solidFill>
                <a:srgbClr val="FF66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  <a:buSzPct val="100000"/>
                </a:pPr>
                <a:r>
                  <a:rPr lang="en-US" altLang="en-US" sz="2400" b="0" dirty="0">
                    <a:latin typeface="Gill Sans" charset="0"/>
                    <a:ea typeface="Gill Sans" charset="0"/>
                    <a:cs typeface="Gill Sans" charset="0"/>
                  </a:rPr>
                  <a:t>Hardware</a:t>
                </a:r>
              </a:p>
            </p:txBody>
          </p:sp>
          <p:sp>
            <p:nvSpPr>
              <p:cNvPr id="36881" name="Rectangle 7"/>
              <p:cNvSpPr>
                <a:spLocks noChangeArrowheads="1"/>
              </p:cNvSpPr>
              <p:nvPr/>
            </p:nvSpPr>
            <p:spPr bwMode="auto">
              <a:xfrm>
                <a:off x="144" y="1296"/>
                <a:ext cx="960" cy="912"/>
              </a:xfrm>
              <a:prstGeom prst="rect">
                <a:avLst/>
              </a:prstGeom>
              <a:solidFill>
                <a:srgbClr val="FF66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  <a:buSzPct val="100000"/>
                </a:pPr>
                <a:r>
                  <a:rPr lang="en-US" altLang="en-US" sz="2400" b="0" dirty="0">
                    <a:latin typeface="Gill Sans" charset="0"/>
                    <a:ea typeface="Gill Sans" charset="0"/>
                    <a:cs typeface="Gill Sans" charset="0"/>
                  </a:rPr>
                  <a:t>Higher-level </a:t>
                </a:r>
                <a:br>
                  <a:rPr lang="en-US" altLang="en-US" sz="2400" b="0" dirty="0">
                    <a:latin typeface="Gill Sans" charset="0"/>
                    <a:ea typeface="Gill Sans" charset="0"/>
                    <a:cs typeface="Gill Sans" charset="0"/>
                  </a:rPr>
                </a:br>
                <a:r>
                  <a:rPr lang="en-US" altLang="en-US" sz="2400" b="0" dirty="0">
                    <a:latin typeface="Gill Sans" charset="0"/>
                    <a:ea typeface="Gill Sans" charset="0"/>
                    <a:cs typeface="Gill Sans" charset="0"/>
                  </a:rPr>
                  <a:t>API</a:t>
                </a:r>
              </a:p>
            </p:txBody>
          </p:sp>
          <p:sp>
            <p:nvSpPr>
              <p:cNvPr id="36882" name="Rectangle 5"/>
              <p:cNvSpPr>
                <a:spLocks noChangeArrowheads="1"/>
              </p:cNvSpPr>
              <p:nvPr/>
            </p:nvSpPr>
            <p:spPr bwMode="auto">
              <a:xfrm>
                <a:off x="144" y="768"/>
                <a:ext cx="960" cy="528"/>
              </a:xfrm>
              <a:prstGeom prst="rect">
                <a:avLst/>
              </a:prstGeom>
              <a:solidFill>
                <a:srgbClr val="FF66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  <a:buSzPct val="100000"/>
                </a:pPr>
                <a:r>
                  <a:rPr lang="en-US" altLang="en-US" sz="2400" b="0" dirty="0">
                    <a:latin typeface="Gill Sans" charset="0"/>
                    <a:ea typeface="Gill Sans" charset="0"/>
                    <a:cs typeface="Gill Sans" charset="0"/>
                  </a:rPr>
                  <a:t>Programs</a:t>
                </a:r>
              </a:p>
            </p:txBody>
          </p:sp>
        </p:grpSp>
        <p:sp>
          <p:nvSpPr>
            <p:cNvPr id="36873" name="Line 11"/>
            <p:cNvSpPr>
              <a:spLocks noChangeShapeType="1"/>
            </p:cNvSpPr>
            <p:nvPr/>
          </p:nvSpPr>
          <p:spPr bwMode="auto">
            <a:xfrm>
              <a:off x="144" y="480"/>
              <a:ext cx="547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874" name="Line 12"/>
            <p:cNvSpPr>
              <a:spLocks noChangeShapeType="1"/>
            </p:cNvSpPr>
            <p:nvPr/>
          </p:nvSpPr>
          <p:spPr bwMode="auto">
            <a:xfrm>
              <a:off x="144" y="1008"/>
              <a:ext cx="54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875" name="Line 13"/>
            <p:cNvSpPr>
              <a:spLocks noChangeShapeType="1"/>
            </p:cNvSpPr>
            <p:nvPr/>
          </p:nvSpPr>
          <p:spPr bwMode="auto">
            <a:xfrm>
              <a:off x="144" y="1920"/>
              <a:ext cx="54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876" name="Line 14"/>
            <p:cNvSpPr>
              <a:spLocks noChangeShapeType="1"/>
            </p:cNvSpPr>
            <p:nvPr/>
          </p:nvSpPr>
          <p:spPr bwMode="auto">
            <a:xfrm>
              <a:off x="144" y="2352"/>
              <a:ext cx="547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877" name="Line 15"/>
            <p:cNvSpPr>
              <a:spLocks noChangeShapeType="1"/>
            </p:cNvSpPr>
            <p:nvPr/>
          </p:nvSpPr>
          <p:spPr bwMode="auto">
            <a:xfrm>
              <a:off x="144" y="480"/>
              <a:ext cx="0" cy="1872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878" name="Line 16"/>
            <p:cNvSpPr>
              <a:spLocks noChangeShapeType="1"/>
            </p:cNvSpPr>
            <p:nvPr/>
          </p:nvSpPr>
          <p:spPr bwMode="auto">
            <a:xfrm>
              <a:off x="1104" y="480"/>
              <a:ext cx="0" cy="18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879" name="Line 17"/>
            <p:cNvSpPr>
              <a:spLocks noChangeShapeType="1"/>
            </p:cNvSpPr>
            <p:nvPr/>
          </p:nvSpPr>
          <p:spPr bwMode="auto">
            <a:xfrm>
              <a:off x="5616" y="480"/>
              <a:ext cx="0" cy="1872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101346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Recall: Where are we going with synchronization?</a:t>
            </a:r>
          </a:p>
        </p:txBody>
      </p:sp>
      <p:sp>
        <p:nvSpPr>
          <p:cNvPr id="36867" name="Rectangle 36"/>
          <p:cNvSpPr>
            <a:spLocks noGrp="1" noChangeArrowheads="1"/>
          </p:cNvSpPr>
          <p:nvPr>
            <p:ph type="body" idx="1"/>
          </p:nvPr>
        </p:nvSpPr>
        <p:spPr>
          <a:xfrm>
            <a:off x="1295400" y="4038600"/>
            <a:ext cx="9677400" cy="21336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We are going to implement various higher-level synchronization primitives using atomic operations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Everything is pretty painful if only atomic primitives are load and store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Need to provide primitives useful at user-level</a:t>
            </a:r>
          </a:p>
        </p:txBody>
      </p:sp>
      <p:sp>
        <p:nvSpPr>
          <p:cNvPr id="436234" name="Rectangle 10"/>
          <p:cNvSpPr>
            <a:spLocks noChangeArrowheads="1"/>
          </p:cNvSpPr>
          <p:nvPr/>
        </p:nvSpPr>
        <p:spPr bwMode="auto">
          <a:xfrm>
            <a:off x="3276600" y="3048000"/>
            <a:ext cx="7162800" cy="68580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Load/Store    Disable </a:t>
            </a:r>
            <a:r>
              <a:rPr lang="en-US" altLang="en-US" sz="2400" b="0" dirty="0" err="1">
                <a:latin typeface="Gill Sans" charset="0"/>
                <a:ea typeface="Gill Sans" charset="0"/>
                <a:cs typeface="Gill Sans" charset="0"/>
              </a:rPr>
              <a:t>Ints</a:t>
            </a:r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   </a:t>
            </a:r>
            <a:r>
              <a:rPr lang="en-US" altLang="en-US" sz="2400" b="0" dirty="0" err="1">
                <a:latin typeface="Gill Sans" charset="0"/>
                <a:ea typeface="Gill Sans" charset="0"/>
                <a:cs typeface="Gill Sans" charset="0"/>
              </a:rPr>
              <a:t>Test&amp;Set</a:t>
            </a:r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   </a:t>
            </a:r>
            <a:r>
              <a:rPr lang="en-US" altLang="en-US" sz="2400" b="0" dirty="0" err="1">
                <a:latin typeface="Gill Sans" charset="0"/>
                <a:ea typeface="Gill Sans" charset="0"/>
                <a:cs typeface="Gill Sans" charset="0"/>
              </a:rPr>
              <a:t>Compare&amp;Swap</a:t>
            </a:r>
            <a:endParaRPr lang="en-US" altLang="en-US" sz="24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36232" name="Rectangle 8"/>
          <p:cNvSpPr>
            <a:spLocks noChangeArrowheads="1"/>
          </p:cNvSpPr>
          <p:nvPr/>
        </p:nvSpPr>
        <p:spPr bwMode="auto">
          <a:xfrm>
            <a:off x="3276600" y="1600200"/>
            <a:ext cx="7162800" cy="1447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Locks   Semaphores   Monitors   Send/Receive</a:t>
            </a:r>
          </a:p>
        </p:txBody>
      </p:sp>
      <p:sp>
        <p:nvSpPr>
          <p:cNvPr id="436230" name="Rectangle 6"/>
          <p:cNvSpPr>
            <a:spLocks noChangeArrowheads="1"/>
          </p:cNvSpPr>
          <p:nvPr/>
        </p:nvSpPr>
        <p:spPr bwMode="auto">
          <a:xfrm>
            <a:off x="3276600" y="762000"/>
            <a:ext cx="7162800" cy="838200"/>
          </a:xfrm>
          <a:prstGeom prst="rect">
            <a:avLst/>
          </a:prstGeom>
          <a:solidFill>
            <a:srgbClr val="53FB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Shared Programs</a:t>
            </a:r>
          </a:p>
        </p:txBody>
      </p:sp>
    </p:spTree>
    <p:extLst>
      <p:ext uri="{BB962C8B-B14F-4D97-AF65-F5344CB8AC3E}">
        <p14:creationId xmlns:p14="http://schemas.microsoft.com/office/powerpoint/2010/main" val="37821715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762000"/>
            <a:ext cx="11201400" cy="6019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Midterm This Thursday, 8-10pm (February 15)!</a:t>
            </a:r>
          </a:p>
          <a:p>
            <a:pPr lvl="1"/>
            <a:r>
              <a:rPr lang="en-US" i="1" dirty="0" smtClean="0"/>
              <a:t>In person: </a:t>
            </a:r>
            <a:r>
              <a:rPr lang="en-US" dirty="0" err="1" smtClean="0"/>
              <a:t>Dwinelle</a:t>
            </a:r>
            <a:r>
              <a:rPr lang="en-US" dirty="0" smtClean="0"/>
              <a:t> 155 (here) or VLSB 2050</a:t>
            </a:r>
          </a:p>
          <a:p>
            <a:pPr lvl="2"/>
            <a:r>
              <a:rPr lang="en-US" dirty="0" smtClean="0"/>
              <a:t>Look on ED for which room you should go to</a:t>
            </a:r>
          </a:p>
          <a:p>
            <a:pPr lvl="1"/>
            <a:r>
              <a:rPr lang="en-US" dirty="0" smtClean="0"/>
              <a:t>You are responsible for all materials up to and including today’s lecture!</a:t>
            </a:r>
          </a:p>
          <a:p>
            <a:pPr lvl="2"/>
            <a:r>
              <a:rPr lang="en-US" dirty="0" smtClean="0"/>
              <a:t>Including Semaphores and Monitors</a:t>
            </a:r>
          </a:p>
          <a:p>
            <a:pPr lvl="2"/>
            <a:r>
              <a:rPr lang="en-US" dirty="0" smtClean="0"/>
              <a:t>I have a complete version of the synchronization lectures available on YouTube from my Fall 2020 class. </a:t>
            </a:r>
            <a:r>
              <a:rPr lang="en-US" dirty="0" smtClean="0">
                <a:solidFill>
                  <a:srgbClr val="FF0000"/>
                </a:solidFill>
              </a:rPr>
              <a:t>[Note – the names of the lectures have changed slightly!]</a:t>
            </a:r>
          </a:p>
          <a:p>
            <a:r>
              <a:rPr lang="en-US" dirty="0" smtClean="0"/>
              <a:t>You get one (1) double-side page of </a:t>
            </a:r>
            <a:r>
              <a:rPr lang="en-US" i="1" dirty="0" smtClean="0"/>
              <a:t>handwritten </a:t>
            </a:r>
            <a:r>
              <a:rPr lang="en-US" dirty="0" smtClean="0"/>
              <a:t>notes</a:t>
            </a:r>
          </a:p>
          <a:p>
            <a:pPr lvl="1"/>
            <a:r>
              <a:rPr lang="en-US" dirty="0" smtClean="0"/>
              <a:t>Hand drawn figures, hand written notes</a:t>
            </a:r>
          </a:p>
          <a:p>
            <a:pPr lvl="1"/>
            <a:r>
              <a:rPr lang="en-US" dirty="0" smtClean="0"/>
              <a:t>No copying of figures directly from slides, no microfiche,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Redraw them if you want them on your notes!</a:t>
            </a:r>
          </a:p>
          <a:p>
            <a:r>
              <a:rPr lang="en-US" dirty="0" smtClean="0"/>
              <a:t>If you are sick, let us know.</a:t>
            </a:r>
          </a:p>
          <a:p>
            <a:pPr lvl="1"/>
            <a:r>
              <a:rPr lang="en-US" dirty="0" smtClean="0"/>
              <a:t>Do not come to the midterm!</a:t>
            </a:r>
          </a:p>
          <a:p>
            <a:r>
              <a:rPr lang="en-US" dirty="0" smtClean="0"/>
              <a:t>No class on Thursday</a:t>
            </a:r>
          </a:p>
          <a:p>
            <a:pPr lvl="1"/>
            <a:r>
              <a:rPr lang="en-US" dirty="0" smtClean="0"/>
              <a:t>I will have extra office hours during class time</a:t>
            </a:r>
            <a:endParaRPr lang="en-US" dirty="0"/>
          </a:p>
          <a:p>
            <a:r>
              <a:rPr lang="en-US" dirty="0" smtClean="0"/>
              <a:t>No section this week!</a:t>
            </a:r>
          </a:p>
          <a:p>
            <a:r>
              <a:rPr lang="en-US" dirty="0" smtClean="0"/>
              <a:t>No OH on Monday (it is a holiday!)</a:t>
            </a:r>
          </a:p>
        </p:txBody>
      </p:sp>
    </p:spTree>
    <p:extLst>
      <p:ext uri="{BB962C8B-B14F-4D97-AF65-F5344CB8AC3E}">
        <p14:creationId xmlns:p14="http://schemas.microsoft.com/office/powerpoint/2010/main" val="16716758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52400"/>
            <a:ext cx="96012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Producer-Consumer with a Bounded </a:t>
            </a:r>
            <a:r>
              <a:rPr lang="en-US" altLang="ko-KR" dirty="0">
                <a:ea typeface="굴림" panose="020B0600000101010101" pitchFamily="34" charset="-127"/>
              </a:rPr>
              <a:t>B</a:t>
            </a:r>
            <a:r>
              <a:rPr lang="en-US" altLang="ko-KR" dirty="0" smtClean="0">
                <a:ea typeface="굴림" panose="020B0600000101010101" pitchFamily="34" charset="-127"/>
              </a:rPr>
              <a:t>uffer</a:t>
            </a:r>
          </a:p>
        </p:txBody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0162" y="790294"/>
            <a:ext cx="9906000" cy="591530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Problem Definition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Producer(s) put things into a shared buffer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Consumer(s) take them out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Need synchronization to coordinate producer/consumer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sz="16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Don’t want producer and consumer to have to work in lockstep, so put a fixed-size buffer between them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Need to synchronize access to this buffer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Producer needs to wait if buffer is full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Consumer needs to wait if buffer is empty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sz="1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Example 1: GCC compiler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cpp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 | cc1 | cc2 | as |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ld</a:t>
            </a:r>
            <a:endParaRPr lang="en-US" altLang="ko-KR" dirty="0" smtClean="0">
              <a:latin typeface="Consolas" charset="0"/>
              <a:ea typeface="Consolas" charset="0"/>
              <a:cs typeface="Consolas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Example 2: Coke machine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Producer can put limited number of Cokes in machine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Consumer can’t take Cokes out if machine is empty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Others: Web servers, Routers, ….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ko-KR" altLang="en-US" dirty="0" smtClean="0">
              <a:ea typeface="굴림" panose="020B0600000101010101" pitchFamily="34" charset="-127"/>
            </a:endParaRPr>
          </a:p>
        </p:txBody>
      </p:sp>
      <p:pic>
        <p:nvPicPr>
          <p:cNvPr id="46285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0371" y="3429001"/>
            <a:ext cx="1714500" cy="1795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98497CA3-96EE-AD43-9502-1CC1C466C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3068" y="1095094"/>
            <a:ext cx="1039332" cy="599595"/>
          </a:xfrm>
          <a:prstGeom prst="rect">
            <a:avLst/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1600" b="0" dirty="0">
                <a:latin typeface="Gill Sans" charset="0"/>
                <a:ea typeface="Gill Sans" charset="0"/>
                <a:cs typeface="Gill Sans" charset="0"/>
              </a:rPr>
              <a:t>Consumer</a:t>
            </a: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884472BC-AD9C-CF47-942E-032A15DBF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90668" y="942694"/>
            <a:ext cx="1039332" cy="599595"/>
          </a:xfrm>
          <a:prstGeom prst="rect">
            <a:avLst/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1600" b="0" dirty="0">
                <a:latin typeface="Gill Sans" charset="0"/>
                <a:ea typeface="Gill Sans" charset="0"/>
                <a:cs typeface="Gill Sans" charset="0"/>
              </a:rPr>
              <a:t>Consumer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7711648" y="790294"/>
            <a:ext cx="984630" cy="599595"/>
          </a:xfrm>
          <a:prstGeom prst="rect">
            <a:avLst/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1600" b="0">
                <a:latin typeface="Gill Sans" charset="0"/>
                <a:ea typeface="Gill Sans" charset="0"/>
                <a:cs typeface="Gill Sans" charset="0"/>
              </a:rPr>
              <a:t>Producer</a:t>
            </a: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0238268" y="790294"/>
            <a:ext cx="1039332" cy="599595"/>
          </a:xfrm>
          <a:prstGeom prst="rect">
            <a:avLst/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1600" b="0" dirty="0">
                <a:latin typeface="Gill Sans" charset="0"/>
                <a:ea typeface="Gill Sans" charset="0"/>
                <a:cs typeface="Gill Sans" charset="0"/>
              </a:rPr>
              <a:t>Consumer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9198936" y="899310"/>
            <a:ext cx="656420" cy="381560"/>
          </a:xfrm>
          <a:prstGeom prst="rect">
            <a:avLst/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1600" b="0" dirty="0">
                <a:latin typeface="Gill Sans" charset="0"/>
                <a:ea typeface="Gill Sans" charset="0"/>
                <a:cs typeface="Gill Sans" charset="0"/>
              </a:rPr>
              <a:t>Buffer</a:t>
            </a:r>
          </a:p>
        </p:txBody>
      </p:sp>
      <p:sp>
        <p:nvSpPr>
          <p:cNvPr id="16" name="Line 8"/>
          <p:cNvSpPr>
            <a:spLocks noChangeShapeType="1"/>
          </p:cNvSpPr>
          <p:nvPr/>
        </p:nvSpPr>
        <p:spPr bwMode="auto">
          <a:xfrm>
            <a:off x="8816024" y="1090091"/>
            <a:ext cx="38291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>
            <a:off x="9855356" y="1090091"/>
            <a:ext cx="38291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9017E023-D334-A04E-BEE4-D5372DC11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048" y="942694"/>
            <a:ext cx="984630" cy="599595"/>
          </a:xfrm>
          <a:prstGeom prst="rect">
            <a:avLst/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1600" b="0">
                <a:latin typeface="Gill Sans" charset="0"/>
                <a:ea typeface="Gill Sans" charset="0"/>
                <a:cs typeface="Gill Sans" charset="0"/>
              </a:rPr>
              <a:t>Producer</a:t>
            </a:r>
          </a:p>
        </p:txBody>
      </p:sp>
    </p:spTree>
    <p:extLst>
      <p:ext uri="{BB962C8B-B14F-4D97-AF65-F5344CB8AC3E}">
        <p14:creationId xmlns:p14="http://schemas.microsoft.com/office/powerpoint/2010/main" val="31262446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10FA3-ED5E-894D-8B92-0CE368650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3102429"/>
            <a:ext cx="7886700" cy="3074534"/>
          </a:xfrm>
        </p:spPr>
        <p:txBody>
          <a:bodyPr/>
          <a:lstStyle/>
          <a:p>
            <a:r>
              <a:rPr lang="en-US" dirty="0"/>
              <a:t>Insert: write &amp; bump write </a:t>
            </a:r>
            <a:r>
              <a:rPr lang="en-US" dirty="0" err="1"/>
              <a:t>ptr</a:t>
            </a:r>
            <a:r>
              <a:rPr lang="en-US" dirty="0"/>
              <a:t> (enqueue)</a:t>
            </a:r>
          </a:p>
          <a:p>
            <a:r>
              <a:rPr lang="en-US" dirty="0"/>
              <a:t>Remove: read &amp; bump read </a:t>
            </a:r>
            <a:r>
              <a:rPr lang="en-US" dirty="0" err="1"/>
              <a:t>ptr</a:t>
            </a:r>
            <a:r>
              <a:rPr lang="en-US" dirty="0"/>
              <a:t> (dequeue)</a:t>
            </a:r>
            <a:endParaRPr lang="en-US" i="1" dirty="0">
              <a:solidFill>
                <a:srgbClr val="FF0000"/>
              </a:solidFill>
            </a:endParaRPr>
          </a:p>
          <a:p>
            <a:r>
              <a:rPr lang="en-US" i="1" dirty="0">
                <a:solidFill>
                  <a:srgbClr val="FF0000"/>
                </a:solidFill>
              </a:rPr>
              <a:t>How to tell if Full (on insert) Empty (on remove)?</a:t>
            </a:r>
          </a:p>
          <a:p>
            <a:r>
              <a:rPr lang="en-US" i="1" dirty="0">
                <a:solidFill>
                  <a:srgbClr val="FF0000"/>
                </a:solidFill>
              </a:rPr>
              <a:t>And what do you do if it is?</a:t>
            </a:r>
          </a:p>
          <a:p>
            <a:r>
              <a:rPr lang="en-US" i="1" dirty="0">
                <a:solidFill>
                  <a:srgbClr val="FF0000"/>
                </a:solidFill>
              </a:rPr>
              <a:t>What needs to be atomic?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A1D329-23D2-3341-BA18-42D19EFF5E5F}"/>
              </a:ext>
            </a:extLst>
          </p:cNvPr>
          <p:cNvSpPr/>
          <p:nvPr/>
        </p:nvSpPr>
        <p:spPr>
          <a:xfrm>
            <a:off x="2152650" y="1273353"/>
            <a:ext cx="4019550" cy="147732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200FF"/>
                </a:solidFill>
                <a:latin typeface="Courier" pitchFamily="2" charset="0"/>
              </a:rPr>
              <a:t>typedef</a:t>
            </a:r>
            <a:r>
              <a:rPr lang="en-US" dirty="0">
                <a:solidFill>
                  <a:srgbClr val="000000"/>
                </a:solidFill>
                <a:latin typeface="Courier" pitchFamily="2" charset="0"/>
              </a:rPr>
              <a:t> </a:t>
            </a:r>
            <a:r>
              <a:rPr lang="en-US" dirty="0">
                <a:solidFill>
                  <a:srgbClr val="C200FF"/>
                </a:solidFill>
                <a:latin typeface="Courier" pitchFamily="2" charset="0"/>
              </a:rPr>
              <a:t>struct</a:t>
            </a:r>
            <a:r>
              <a:rPr lang="en-US" dirty="0">
                <a:solidFill>
                  <a:srgbClr val="000000"/>
                </a:solidFill>
                <a:latin typeface="Courier" pitchFamily="2" charset="0"/>
              </a:rPr>
              <a:t> </a:t>
            </a:r>
            <a:r>
              <a:rPr lang="en-US" dirty="0" err="1">
                <a:solidFill>
                  <a:srgbClr val="2D961E"/>
                </a:solidFill>
                <a:latin typeface="Courier" pitchFamily="2" charset="0"/>
              </a:rPr>
              <a:t>buf</a:t>
            </a:r>
            <a:r>
              <a:rPr lang="en-US" dirty="0">
                <a:solidFill>
                  <a:srgbClr val="000000"/>
                </a:solidFill>
                <a:latin typeface="Courier" pitchFamily="2" charset="0"/>
              </a:rPr>
              <a:t> {</a:t>
            </a:r>
            <a:endParaRPr lang="en-US" dirty="0">
              <a:solidFill>
                <a:srgbClr val="C200FF"/>
              </a:solidFill>
              <a:latin typeface="Courier" pitchFamily="2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" pitchFamily="2" charset="0"/>
              </a:rPr>
              <a:t>  </a:t>
            </a:r>
            <a:r>
              <a:rPr lang="en-US" dirty="0">
                <a:solidFill>
                  <a:srgbClr val="2D961E"/>
                </a:solidFill>
                <a:latin typeface="Courier" pitchFamily="2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" pitchFamily="2" charset="0"/>
              </a:rPr>
              <a:t> </a:t>
            </a:r>
            <a:r>
              <a:rPr lang="en-US" dirty="0" err="1">
                <a:solidFill>
                  <a:srgbClr val="C1651C"/>
                </a:solidFill>
                <a:latin typeface="Courier" pitchFamily="2" charset="0"/>
              </a:rPr>
              <a:t>write_index</a:t>
            </a:r>
            <a:r>
              <a:rPr lang="en-US" dirty="0">
                <a:solidFill>
                  <a:srgbClr val="000000"/>
                </a:solidFill>
                <a:latin typeface="Courier" pitchFamily="2" charset="0"/>
              </a:rPr>
              <a:t>;</a:t>
            </a:r>
            <a:endParaRPr lang="en-US" dirty="0">
              <a:solidFill>
                <a:srgbClr val="C1651C"/>
              </a:solidFill>
              <a:latin typeface="Courier" pitchFamily="2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" pitchFamily="2" charset="0"/>
              </a:rPr>
              <a:t>  </a:t>
            </a:r>
            <a:r>
              <a:rPr lang="en-US" dirty="0">
                <a:solidFill>
                  <a:srgbClr val="2D961E"/>
                </a:solidFill>
                <a:latin typeface="Courier" pitchFamily="2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" pitchFamily="2" charset="0"/>
              </a:rPr>
              <a:t> </a:t>
            </a:r>
            <a:r>
              <a:rPr lang="en-US" dirty="0" err="1">
                <a:solidFill>
                  <a:srgbClr val="C1651C"/>
                </a:solidFill>
                <a:latin typeface="Courier" pitchFamily="2" charset="0"/>
              </a:rPr>
              <a:t>read_index</a:t>
            </a:r>
            <a:r>
              <a:rPr lang="en-US" dirty="0">
                <a:solidFill>
                  <a:srgbClr val="000000"/>
                </a:solidFill>
                <a:latin typeface="Courier" pitchFamily="2" charset="0"/>
              </a:rPr>
              <a:t>;</a:t>
            </a:r>
            <a:endParaRPr lang="en-US" dirty="0">
              <a:solidFill>
                <a:srgbClr val="C1651C"/>
              </a:solidFill>
              <a:latin typeface="Courier" pitchFamily="2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" pitchFamily="2" charset="0"/>
              </a:rPr>
              <a:t>  </a:t>
            </a:r>
            <a:r>
              <a:rPr lang="en-US" dirty="0">
                <a:solidFill>
                  <a:srgbClr val="2D961E"/>
                </a:solidFill>
                <a:latin typeface="Courier" pitchFamily="2" charset="0"/>
              </a:rPr>
              <a:t>&lt;type&gt;</a:t>
            </a:r>
            <a:r>
              <a:rPr lang="en-US" dirty="0">
                <a:solidFill>
                  <a:srgbClr val="000000"/>
                </a:solidFill>
                <a:latin typeface="Courier" pitchFamily="2" charset="0"/>
              </a:rPr>
              <a:t> *</a:t>
            </a:r>
            <a:r>
              <a:rPr lang="en-US" dirty="0">
                <a:solidFill>
                  <a:srgbClr val="C1651C"/>
                </a:solidFill>
                <a:latin typeface="Courier" pitchFamily="2" charset="0"/>
              </a:rPr>
              <a:t>entries</a:t>
            </a:r>
            <a:r>
              <a:rPr lang="en-US" dirty="0">
                <a:solidFill>
                  <a:srgbClr val="000000"/>
                </a:solidFill>
                <a:latin typeface="Courier" pitchFamily="2" charset="0"/>
              </a:rPr>
              <a:t>[BUFSIZE];</a:t>
            </a:r>
          </a:p>
          <a:p>
            <a:r>
              <a:rPr lang="en-US" dirty="0">
                <a:solidFill>
                  <a:srgbClr val="000000"/>
                </a:solidFill>
                <a:latin typeface="Courier" pitchFamily="2" charset="0"/>
              </a:rPr>
              <a:t>} </a:t>
            </a:r>
            <a:r>
              <a:rPr lang="en-US" dirty="0" err="1">
                <a:solidFill>
                  <a:srgbClr val="2D961E"/>
                </a:solidFill>
                <a:latin typeface="Courier" pitchFamily="2" charset="0"/>
              </a:rPr>
              <a:t>buf_t</a:t>
            </a:r>
            <a:r>
              <a:rPr lang="en-US" dirty="0">
                <a:solidFill>
                  <a:srgbClr val="000000"/>
                </a:solidFill>
                <a:latin typeface="Courier" pitchFamily="2" charset="0"/>
              </a:rPr>
              <a:t>;</a:t>
            </a:r>
            <a:endParaRPr lang="en-US" dirty="0">
              <a:solidFill>
                <a:srgbClr val="2D961E"/>
              </a:solidFill>
              <a:effectLst/>
              <a:latin typeface="Courier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538674-364D-4A44-9700-36D6BFFB2AB3}"/>
              </a:ext>
            </a:extLst>
          </p:cNvPr>
          <p:cNvSpPr/>
          <p:nvPr/>
        </p:nvSpPr>
        <p:spPr>
          <a:xfrm>
            <a:off x="7815944" y="1896638"/>
            <a:ext cx="250372" cy="6096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756D3F-0950-3049-A27E-80947BD39B5C}"/>
              </a:ext>
            </a:extLst>
          </p:cNvPr>
          <p:cNvSpPr/>
          <p:nvPr/>
        </p:nvSpPr>
        <p:spPr>
          <a:xfrm>
            <a:off x="8074091" y="1896638"/>
            <a:ext cx="250372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347A4B-ACC0-6847-AB31-6DB7989A5ED3}"/>
              </a:ext>
            </a:extLst>
          </p:cNvPr>
          <p:cNvSpPr/>
          <p:nvPr/>
        </p:nvSpPr>
        <p:spPr>
          <a:xfrm>
            <a:off x="8332238" y="1896638"/>
            <a:ext cx="250372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B188BE-8667-A84A-9F3C-AF5000AC070C}"/>
              </a:ext>
            </a:extLst>
          </p:cNvPr>
          <p:cNvSpPr/>
          <p:nvPr/>
        </p:nvSpPr>
        <p:spPr>
          <a:xfrm>
            <a:off x="8590385" y="1896638"/>
            <a:ext cx="250372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B54DD3-EF7A-6345-94E4-2640C53CC864}"/>
              </a:ext>
            </a:extLst>
          </p:cNvPr>
          <p:cNvSpPr/>
          <p:nvPr/>
        </p:nvSpPr>
        <p:spPr>
          <a:xfrm>
            <a:off x="8848532" y="1896638"/>
            <a:ext cx="250372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479EDA-B846-F141-A053-342F9D17E0A6}"/>
              </a:ext>
            </a:extLst>
          </p:cNvPr>
          <p:cNvSpPr/>
          <p:nvPr/>
        </p:nvSpPr>
        <p:spPr>
          <a:xfrm>
            <a:off x="9106679" y="1896638"/>
            <a:ext cx="250372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5ECA2F-4452-E642-8459-8A7F145DA660}"/>
              </a:ext>
            </a:extLst>
          </p:cNvPr>
          <p:cNvSpPr/>
          <p:nvPr/>
        </p:nvSpPr>
        <p:spPr>
          <a:xfrm>
            <a:off x="9364826" y="1896638"/>
            <a:ext cx="250372" cy="6096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0185F3-27CC-8348-8E97-754D5E5C0237}"/>
              </a:ext>
            </a:extLst>
          </p:cNvPr>
          <p:cNvSpPr/>
          <p:nvPr/>
        </p:nvSpPr>
        <p:spPr>
          <a:xfrm>
            <a:off x="9622975" y="1896638"/>
            <a:ext cx="250372" cy="6096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ED49F5F-E40E-C640-9C24-6E7179650A1A}"/>
              </a:ext>
            </a:extLst>
          </p:cNvPr>
          <p:cNvGrpSpPr/>
          <p:nvPr/>
        </p:nvGrpSpPr>
        <p:grpSpPr>
          <a:xfrm rot="5400000">
            <a:off x="7229151" y="1129777"/>
            <a:ext cx="508521" cy="609600"/>
            <a:chOff x="7405397" y="1665515"/>
            <a:chExt cx="508521" cy="6096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A99D6A9-D813-A14F-9370-E5550B3E826C}"/>
                </a:ext>
              </a:extLst>
            </p:cNvPr>
            <p:cNvSpPr/>
            <p:nvPr/>
          </p:nvSpPr>
          <p:spPr>
            <a:xfrm>
              <a:off x="7405397" y="1665515"/>
              <a:ext cx="250372" cy="6096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9677780-287C-FE4A-844A-A474759BBAA6}"/>
                </a:ext>
              </a:extLst>
            </p:cNvPr>
            <p:cNvSpPr/>
            <p:nvPr/>
          </p:nvSpPr>
          <p:spPr>
            <a:xfrm>
              <a:off x="7663546" y="1665515"/>
              <a:ext cx="250372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8F26987-FF22-3243-A0D2-F96410C29C41}"/>
              </a:ext>
            </a:extLst>
          </p:cNvPr>
          <p:cNvSpPr txBox="1"/>
          <p:nvPr/>
        </p:nvSpPr>
        <p:spPr>
          <a:xfrm>
            <a:off x="7299947" y="109945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A09C29-A3C7-2740-8115-6E07C8C4C39A}"/>
              </a:ext>
            </a:extLst>
          </p:cNvPr>
          <p:cNvSpPr txBox="1"/>
          <p:nvPr/>
        </p:nvSpPr>
        <p:spPr>
          <a:xfrm>
            <a:off x="7321782" y="1344775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B574A79C-934D-BB4A-B02E-0793E479041E}"/>
              </a:ext>
            </a:extLst>
          </p:cNvPr>
          <p:cNvCxnSpPr>
            <a:cxnSpLocks/>
            <a:stCxn id="14" idx="0"/>
            <a:endCxn id="6" idx="0"/>
          </p:cNvCxnSpPr>
          <p:nvPr/>
        </p:nvCxnSpPr>
        <p:spPr>
          <a:xfrm>
            <a:off x="7788211" y="1305504"/>
            <a:ext cx="411066" cy="59113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39FC1B27-CB32-7944-ABC5-FCB6095E3DF1}"/>
              </a:ext>
            </a:extLst>
          </p:cNvPr>
          <p:cNvCxnSpPr>
            <a:cxnSpLocks/>
            <a:stCxn id="15" idx="0"/>
            <a:endCxn id="12" idx="0"/>
          </p:cNvCxnSpPr>
          <p:nvPr/>
        </p:nvCxnSpPr>
        <p:spPr>
          <a:xfrm>
            <a:off x="7788212" y="1563652"/>
            <a:ext cx="1701801" cy="33298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B32F8EE-B602-9D4F-ABAF-6C91A91BC51F}"/>
              </a:ext>
            </a:extLst>
          </p:cNvPr>
          <p:cNvSpPr txBox="1"/>
          <p:nvPr/>
        </p:nvSpPr>
        <p:spPr>
          <a:xfrm>
            <a:off x="9320735" y="2068782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urier" pitchFamily="2" charset="0"/>
              </a:rPr>
              <a:t>d</a:t>
            </a:r>
            <a:r>
              <a:rPr lang="en-US" sz="1200" baseline="-25000" dirty="0">
                <a:latin typeface="Courier" pitchFamily="2" charset="0"/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3E41C6-0C90-EF4D-9495-5047A860EE6B}"/>
              </a:ext>
            </a:extLst>
          </p:cNvPr>
          <p:cNvSpPr txBox="1"/>
          <p:nvPr/>
        </p:nvSpPr>
        <p:spPr>
          <a:xfrm>
            <a:off x="9517970" y="2068782"/>
            <a:ext cx="460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urier" pitchFamily="2" charset="0"/>
              </a:rPr>
              <a:t>d</a:t>
            </a:r>
            <a:r>
              <a:rPr lang="en-US" sz="1200" baseline="-25000" dirty="0">
                <a:latin typeface="Courier" pitchFamily="2" charset="0"/>
              </a:rPr>
              <a:t>i+1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AC93454-5D1C-034F-985D-972936CB1D4C}"/>
              </a:ext>
            </a:extLst>
          </p:cNvPr>
          <p:cNvSpPr txBox="1"/>
          <p:nvPr/>
        </p:nvSpPr>
        <p:spPr>
          <a:xfrm>
            <a:off x="7700587" y="2068782"/>
            <a:ext cx="460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urier" pitchFamily="2" charset="0"/>
              </a:rPr>
              <a:t>d</a:t>
            </a:r>
            <a:r>
              <a:rPr lang="en-US" sz="1200" baseline="-25000" dirty="0">
                <a:latin typeface="Courier" pitchFamily="2" charset="0"/>
              </a:rPr>
              <a:t>i+2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90600" y="194382"/>
            <a:ext cx="10210800" cy="53340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dirty="0" smtClean="0"/>
              <a:t>Bounded </a:t>
            </a:r>
            <a:r>
              <a:rPr lang="en-US" dirty="0"/>
              <a:t>Buffer Data </a:t>
            </a:r>
            <a:r>
              <a:rPr lang="en-US" dirty="0" smtClean="0"/>
              <a:t>Structure (sequential </a:t>
            </a:r>
            <a:r>
              <a:rPr lang="en-US" dirty="0"/>
              <a:t>case)</a:t>
            </a:r>
          </a:p>
        </p:txBody>
      </p:sp>
    </p:spTree>
    <p:extLst>
      <p:ext uri="{BB962C8B-B14F-4D97-AF65-F5344CB8AC3E}">
        <p14:creationId xmlns:p14="http://schemas.microsoft.com/office/powerpoint/2010/main" val="33679958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6FB968-B554-4E4F-8A65-879E107A4083}"/>
              </a:ext>
            </a:extLst>
          </p:cNvPr>
          <p:cNvSpPr txBox="1">
            <a:spLocks noChangeArrowheads="1"/>
          </p:cNvSpPr>
          <p:nvPr/>
        </p:nvSpPr>
        <p:spPr>
          <a:xfrm>
            <a:off x="1782536" y="762000"/>
            <a:ext cx="8673267" cy="558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20000"/>
              </a:lnSpc>
              <a:spcBef>
                <a:spcPts val="0"/>
              </a:spcBef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4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mutex </a:t>
            </a:r>
            <a:r>
              <a:rPr lang="en-US" altLang="ko-KR" sz="240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4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= &lt;initially unlocked&gt;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EC9C23-136B-4945-A0CD-F4FBA22029AF}"/>
              </a:ext>
            </a:extLst>
          </p:cNvPr>
          <p:cNvSpPr txBox="1"/>
          <p:nvPr/>
        </p:nvSpPr>
        <p:spPr>
          <a:xfrm>
            <a:off x="1985890" y="1522274"/>
            <a:ext cx="7386711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Producer(item) {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acquire(&amp;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while (buffer full) {}; // Wait for a free slot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enqueue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(item);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release(&amp;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}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640435-8718-5749-8837-B26C02671F42}"/>
              </a:ext>
            </a:extLst>
          </p:cNvPr>
          <p:cNvSpPr txBox="1"/>
          <p:nvPr/>
        </p:nvSpPr>
        <p:spPr>
          <a:xfrm>
            <a:off x="1985890" y="3693656"/>
            <a:ext cx="7386711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Consumer() {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acquire(&amp;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while (buffer empty) {}; // Wait for arrival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item = 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dequeue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();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release(&amp;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return item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}</a:t>
            </a:r>
            <a:endParaRPr lang="en-US" sz="2000" dirty="0"/>
          </a:p>
        </p:txBody>
      </p:sp>
      <p:grpSp>
        <p:nvGrpSpPr>
          <p:cNvPr id="10" name="Group 9"/>
          <p:cNvGrpSpPr/>
          <p:nvPr/>
        </p:nvGrpSpPr>
        <p:grpSpPr>
          <a:xfrm>
            <a:off x="5453744" y="2645561"/>
            <a:ext cx="4874026" cy="1244037"/>
            <a:chOff x="3929744" y="2645560"/>
            <a:chExt cx="4874026" cy="1244037"/>
          </a:xfrm>
        </p:grpSpPr>
        <p:sp>
          <p:nvSpPr>
            <p:cNvPr id="7" name="Left Arrow 6">
              <a:extLst>
                <a:ext uri="{FF2B5EF4-FFF2-40B4-BE49-F238E27FC236}">
                  <a16:creationId xmlns:a16="http://schemas.microsoft.com/office/drawing/2014/main" id="{14EFDF98-AECE-EC47-9CC5-8180274342CD}"/>
                </a:ext>
              </a:extLst>
            </p:cNvPr>
            <p:cNvSpPr/>
            <p:nvPr/>
          </p:nvSpPr>
          <p:spPr>
            <a:xfrm rot="1810795">
              <a:off x="3929744" y="2645560"/>
              <a:ext cx="1099457" cy="39188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Left Arrow 7">
              <a:extLst>
                <a:ext uri="{FF2B5EF4-FFF2-40B4-BE49-F238E27FC236}">
                  <a16:creationId xmlns:a16="http://schemas.microsoft.com/office/drawing/2014/main" id="{E67781F4-D046-8340-B7E9-889D75469A74}"/>
                </a:ext>
              </a:extLst>
            </p:cNvPr>
            <p:cNvSpPr/>
            <p:nvPr/>
          </p:nvSpPr>
          <p:spPr>
            <a:xfrm rot="19789205" flipV="1">
              <a:off x="3935728" y="3497712"/>
              <a:ext cx="1099457" cy="39188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C9DC36C-75E7-9D46-868E-C4C30423AD8B}"/>
                </a:ext>
              </a:extLst>
            </p:cNvPr>
            <p:cNvSpPr txBox="1"/>
            <p:nvPr/>
          </p:nvSpPr>
          <p:spPr>
            <a:xfrm>
              <a:off x="5065158" y="2841502"/>
              <a:ext cx="3738612" cy="8309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Will we ever come out of the wait loop?</a:t>
              </a: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Bounded Buffer – </a:t>
            </a:r>
            <a:r>
              <a:rPr lang="en-US" dirty="0"/>
              <a:t>first cut</a:t>
            </a:r>
          </a:p>
        </p:txBody>
      </p:sp>
    </p:spTree>
    <p:extLst>
      <p:ext uri="{BB962C8B-B14F-4D97-AF65-F5344CB8AC3E}">
        <p14:creationId xmlns:p14="http://schemas.microsoft.com/office/powerpoint/2010/main" val="2668837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6FB968-B554-4E4F-8A65-879E107A4083}"/>
              </a:ext>
            </a:extLst>
          </p:cNvPr>
          <p:cNvSpPr txBox="1">
            <a:spLocks noChangeArrowheads="1"/>
          </p:cNvSpPr>
          <p:nvPr/>
        </p:nvSpPr>
        <p:spPr>
          <a:xfrm>
            <a:off x="1600201" y="762000"/>
            <a:ext cx="8673267" cy="558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20000"/>
              </a:lnSpc>
              <a:spcBef>
                <a:spcPts val="0"/>
              </a:spcBef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4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mutex </a:t>
            </a:r>
            <a:r>
              <a:rPr lang="en-US" altLang="ko-KR" sz="240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4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= &lt;initially unlocked&gt;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EC9C23-136B-4945-A0CD-F4FBA22029AF}"/>
              </a:ext>
            </a:extLst>
          </p:cNvPr>
          <p:cNvSpPr txBox="1"/>
          <p:nvPr/>
        </p:nvSpPr>
        <p:spPr>
          <a:xfrm>
            <a:off x="1524000" y="1522274"/>
            <a:ext cx="8991600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Producer(item) {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acquire(&amp;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while (buffer full) {release(&amp;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 acquire(&amp;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);} 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enqueue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(item);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release(&amp;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}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640435-8718-5749-8837-B26C02671F42}"/>
              </a:ext>
            </a:extLst>
          </p:cNvPr>
          <p:cNvSpPr txBox="1"/>
          <p:nvPr/>
        </p:nvSpPr>
        <p:spPr>
          <a:xfrm>
            <a:off x="1524000" y="3693656"/>
            <a:ext cx="9144000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Consumer() {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acquire(&amp;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while (buffer empty) {release(&amp;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 acquire(&amp;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);} 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item = 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dequeue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();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release(&amp;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return item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}</a:t>
            </a:r>
            <a:endParaRPr lang="en-US" sz="2000" dirty="0"/>
          </a:p>
        </p:txBody>
      </p:sp>
      <p:grpSp>
        <p:nvGrpSpPr>
          <p:cNvPr id="10" name="Group 9"/>
          <p:cNvGrpSpPr/>
          <p:nvPr/>
        </p:nvGrpSpPr>
        <p:grpSpPr>
          <a:xfrm>
            <a:off x="5429754" y="2569736"/>
            <a:ext cx="5026048" cy="1569660"/>
            <a:chOff x="3905754" y="2569736"/>
            <a:chExt cx="5026048" cy="1569660"/>
          </a:xfrm>
        </p:grpSpPr>
        <p:sp>
          <p:nvSpPr>
            <p:cNvPr id="7" name="Left Arrow 6">
              <a:extLst>
                <a:ext uri="{FF2B5EF4-FFF2-40B4-BE49-F238E27FC236}">
                  <a16:creationId xmlns:a16="http://schemas.microsoft.com/office/drawing/2014/main" id="{14EFDF98-AECE-EC47-9CC5-8180274342CD}"/>
                </a:ext>
              </a:extLst>
            </p:cNvPr>
            <p:cNvSpPr/>
            <p:nvPr/>
          </p:nvSpPr>
          <p:spPr>
            <a:xfrm rot="1810795">
              <a:off x="3929744" y="2645560"/>
              <a:ext cx="1099457" cy="39188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Left Arrow 7">
              <a:extLst>
                <a:ext uri="{FF2B5EF4-FFF2-40B4-BE49-F238E27FC236}">
                  <a16:creationId xmlns:a16="http://schemas.microsoft.com/office/drawing/2014/main" id="{E67781F4-D046-8340-B7E9-889D75469A74}"/>
                </a:ext>
              </a:extLst>
            </p:cNvPr>
            <p:cNvSpPr/>
            <p:nvPr/>
          </p:nvSpPr>
          <p:spPr>
            <a:xfrm rot="19789205" flipV="1">
              <a:off x="3905754" y="3600872"/>
              <a:ext cx="1099457" cy="39188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C9DC36C-75E7-9D46-868E-C4C30423AD8B}"/>
                </a:ext>
              </a:extLst>
            </p:cNvPr>
            <p:cNvSpPr txBox="1"/>
            <p:nvPr/>
          </p:nvSpPr>
          <p:spPr>
            <a:xfrm>
              <a:off x="5029200" y="2569736"/>
              <a:ext cx="3902602" cy="15696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What happens when one is waiting for the other?</a:t>
              </a:r>
            </a:p>
            <a:p>
              <a:r>
                <a:rPr lang="en-US" sz="2400" dirty="0"/>
                <a:t> - Multiple cores ?</a:t>
              </a:r>
            </a:p>
            <a:p>
              <a:r>
                <a:rPr lang="en-US" sz="2400" dirty="0"/>
                <a:t> - Single core ?</a:t>
              </a: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Bounded Buffer – </a:t>
            </a: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cut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9255370" y="-121860"/>
            <a:ext cx="1336431" cy="1569660"/>
            <a:chOff x="7595371" y="-22830"/>
            <a:chExt cx="1336431" cy="1569660"/>
          </a:xfrm>
        </p:grpSpPr>
        <p:pic>
          <p:nvPicPr>
            <p:cNvPr id="11" name="Picture 9" descr="MCj02854320000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5371" y="117281"/>
              <a:ext cx="1336431" cy="1289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7731242" y="-22830"/>
              <a:ext cx="110795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600" dirty="0">
                  <a:solidFill>
                    <a:srgbClr val="FF0000"/>
                  </a:solidFill>
                  <a:sym typeface="Symbol" panose="05050102010706020507" pitchFamily="18" charset="2"/>
                </a:rPr>
                <a:t></a:t>
              </a:r>
              <a:endParaRPr lang="en-US" sz="96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42182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Better Primitive: Semaphores</a:t>
            </a: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838200"/>
            <a:ext cx="10591800" cy="5638800"/>
          </a:xfrm>
        </p:spPr>
        <p:txBody>
          <a:bodyPr/>
          <a:lstStyle/>
          <a:p>
            <a:pPr>
              <a:spcBef>
                <a:spcPct val="2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Semaphores are a kind of generalized lock</a:t>
            </a:r>
          </a:p>
          <a:p>
            <a:pPr lvl="1">
              <a:spcBef>
                <a:spcPct val="2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First defined by </a:t>
            </a:r>
            <a:r>
              <a:rPr lang="en-US" altLang="ko-KR" dirty="0" err="1" smtClean="0">
                <a:ea typeface="굴림" panose="020B0600000101010101" pitchFamily="34" charset="-127"/>
              </a:rPr>
              <a:t>Dijkstra</a:t>
            </a:r>
            <a:r>
              <a:rPr lang="en-US" altLang="ko-KR" dirty="0" smtClean="0">
                <a:ea typeface="굴림" panose="020B0600000101010101" pitchFamily="34" charset="-127"/>
              </a:rPr>
              <a:t> in late 60s</a:t>
            </a:r>
          </a:p>
          <a:p>
            <a:pPr lvl="1">
              <a:spcBef>
                <a:spcPct val="2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Main synchronization primitive used in original UNIX</a:t>
            </a:r>
          </a:p>
          <a:p>
            <a:pPr>
              <a:spcBef>
                <a:spcPct val="2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Definition: a Semaphore has a </a:t>
            </a:r>
            <a:r>
              <a:rPr lang="en-US" altLang="ko-KR" dirty="0" smtClean="0">
                <a:solidFill>
                  <a:srgbClr val="FF0000"/>
                </a:solidFill>
                <a:ea typeface="굴림" panose="020B0600000101010101" pitchFamily="34" charset="-127"/>
              </a:rPr>
              <a:t>non-negative integer value</a:t>
            </a:r>
            <a:r>
              <a:rPr lang="en-US" altLang="ko-KR" dirty="0" smtClean="0">
                <a:ea typeface="굴림" panose="020B0600000101010101" pitchFamily="34" charset="-127"/>
              </a:rPr>
              <a:t> and supports the following operations:</a:t>
            </a:r>
          </a:p>
          <a:p>
            <a:pPr lvl="1">
              <a:spcBef>
                <a:spcPct val="2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Set value when you initialize</a:t>
            </a:r>
          </a:p>
          <a:p>
            <a:pPr lvl="1">
              <a:spcBef>
                <a:spcPct val="25000"/>
              </a:spcBef>
            </a:pPr>
            <a:r>
              <a:rPr lang="en-US" altLang="ko-KR" dirty="0" smtClean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Down()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 or </a:t>
            </a:r>
            <a:r>
              <a:rPr lang="en-US" altLang="ko-KR" dirty="0" smtClean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P()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:</a:t>
            </a:r>
            <a:r>
              <a:rPr lang="en-US" altLang="ko-KR" dirty="0" smtClean="0">
                <a:ea typeface="굴림" panose="020B0600000101010101" pitchFamily="34" charset="-127"/>
              </a:rPr>
              <a:t> an atomic operation that waits for semaphore to become positive, then decrements it by 1 </a:t>
            </a:r>
          </a:p>
          <a:p>
            <a:pPr lvl="2">
              <a:spcBef>
                <a:spcPct val="2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Think of this as the wait() operation</a:t>
            </a:r>
          </a:p>
          <a:p>
            <a:pPr lvl="1">
              <a:spcBef>
                <a:spcPct val="25000"/>
              </a:spcBef>
            </a:pPr>
            <a:r>
              <a:rPr lang="en-US" altLang="ko-KR" dirty="0" smtClean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Up()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 or </a:t>
            </a:r>
            <a:r>
              <a:rPr lang="en-US" altLang="ko-KR" dirty="0" smtClean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V()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:</a:t>
            </a:r>
            <a:r>
              <a:rPr lang="en-US" altLang="ko-KR" dirty="0" smtClean="0">
                <a:ea typeface="굴림" panose="020B0600000101010101" pitchFamily="34" charset="-127"/>
              </a:rPr>
              <a:t> an atomic operation that increments the semaphore by 1, waking up a waiting P, if any</a:t>
            </a:r>
          </a:p>
          <a:p>
            <a:pPr lvl="2">
              <a:spcBef>
                <a:spcPct val="2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This of this as the signal() operation</a:t>
            </a:r>
          </a:p>
          <a:p>
            <a:pPr>
              <a:spcBef>
                <a:spcPct val="2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Technically examining value after initialization is not allowed.</a:t>
            </a:r>
          </a:p>
        </p:txBody>
      </p:sp>
      <p:pic>
        <p:nvPicPr>
          <p:cNvPr id="24580" name="Picture 20" descr="MCj03641660000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1" y="228601"/>
            <a:ext cx="47307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47248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79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ChangeArrowheads="1"/>
          </p:cNvSpPr>
          <p:nvPr/>
        </p:nvSpPr>
        <p:spPr bwMode="auto">
          <a:xfrm>
            <a:off x="2362200" y="4953000"/>
            <a:ext cx="12192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12003" name="Text Box 3"/>
          <p:cNvSpPr txBox="1">
            <a:spLocks noChangeArrowheads="1"/>
          </p:cNvSpPr>
          <p:nvPr/>
        </p:nvSpPr>
        <p:spPr bwMode="auto">
          <a:xfrm>
            <a:off x="2971800" y="5882789"/>
            <a:ext cx="1114601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Value=2</a:t>
            </a:r>
          </a:p>
        </p:txBody>
      </p:sp>
      <p:sp>
        <p:nvSpPr>
          <p:cNvPr id="512004" name="Text Box 4"/>
          <p:cNvSpPr txBox="1">
            <a:spLocks noChangeArrowheads="1"/>
          </p:cNvSpPr>
          <p:nvPr/>
        </p:nvSpPr>
        <p:spPr bwMode="auto">
          <a:xfrm>
            <a:off x="2971800" y="5882789"/>
            <a:ext cx="1114601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Value=1</a:t>
            </a:r>
          </a:p>
        </p:txBody>
      </p:sp>
      <p:sp>
        <p:nvSpPr>
          <p:cNvPr id="512005" name="Text Box 5"/>
          <p:cNvSpPr txBox="1">
            <a:spLocks noChangeArrowheads="1"/>
          </p:cNvSpPr>
          <p:nvPr/>
        </p:nvSpPr>
        <p:spPr bwMode="auto">
          <a:xfrm>
            <a:off x="2971800" y="5882789"/>
            <a:ext cx="1114601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Value=0</a:t>
            </a:r>
          </a:p>
        </p:txBody>
      </p:sp>
      <p:pic>
        <p:nvPicPr>
          <p:cNvPr id="512006" name="Picture 6" descr="MCj03073580000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410200"/>
            <a:ext cx="990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Semaphores Like Integers Except…</a:t>
            </a:r>
          </a:p>
        </p:txBody>
      </p:sp>
      <p:sp>
        <p:nvSpPr>
          <p:cNvPr id="51200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11353800" cy="56388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Semaphores are like integers, except: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No negative values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Only operations allowed are P and V – can’t read or write value, except initially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Operations must be atomic</a:t>
            </a:r>
          </a:p>
          <a:p>
            <a:pPr lvl="2"/>
            <a:r>
              <a:rPr lang="en-US" altLang="ko-KR" dirty="0" smtClean="0">
                <a:ea typeface="굴림" panose="020B0600000101010101" pitchFamily="34" charset="-127"/>
              </a:rPr>
              <a:t>Two P’s together can’t decrement value below zero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</a:rPr>
              <a:t>T</a:t>
            </a:r>
            <a:r>
              <a:rPr lang="en-US" altLang="ko-KR" dirty="0" smtClean="0">
                <a:ea typeface="굴림" panose="020B0600000101010101" pitchFamily="34" charset="-127"/>
              </a:rPr>
              <a:t>hread going to sleep in P won’t miss wakeup from V – even if both happen at same time</a:t>
            </a:r>
          </a:p>
          <a:p>
            <a:r>
              <a:rPr lang="en-US" altLang="ko-KR" dirty="0" smtClean="0">
                <a:ea typeface="굴림" panose="020B0600000101010101" pitchFamily="34" charset="-127"/>
              </a:rPr>
              <a:t>POSIX adds ability to read value, but technically not part of proper interface!</a:t>
            </a:r>
          </a:p>
          <a:p>
            <a:r>
              <a:rPr lang="en-US" altLang="ko-KR" dirty="0" smtClean="0">
                <a:ea typeface="굴림" panose="020B0600000101010101" pitchFamily="34" charset="-127"/>
              </a:rPr>
              <a:t>Semaphore from railway analogy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Here is a semaphore initialized to 2 for resource control:</a:t>
            </a:r>
          </a:p>
          <a:p>
            <a:endParaRPr lang="ko-KR" altLang="en-US" dirty="0" smtClean="0">
              <a:ea typeface="굴림" panose="020B0600000101010101" pitchFamily="34" charset="-127"/>
            </a:endParaRPr>
          </a:p>
        </p:txBody>
      </p:sp>
      <p:pic>
        <p:nvPicPr>
          <p:cNvPr id="512009" name="Picture 9" descr="MCj03073580000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410200"/>
            <a:ext cx="990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10" name="Picture 10" descr="MCj03073580000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410200"/>
            <a:ext cx="990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011" name="Group 11"/>
          <p:cNvGrpSpPr>
            <a:grpSpLocks/>
          </p:cNvGrpSpPr>
          <p:nvPr/>
        </p:nvGrpSpPr>
        <p:grpSpPr bwMode="auto">
          <a:xfrm>
            <a:off x="2514600" y="4800600"/>
            <a:ext cx="7239000" cy="1447800"/>
            <a:chOff x="672" y="3024"/>
            <a:chExt cx="4560" cy="912"/>
          </a:xfrm>
        </p:grpSpPr>
        <p:sp>
          <p:nvSpPr>
            <p:cNvPr id="25621" name="Line 12"/>
            <p:cNvSpPr>
              <a:spLocks noChangeShapeType="1"/>
            </p:cNvSpPr>
            <p:nvPr/>
          </p:nvSpPr>
          <p:spPr bwMode="auto">
            <a:xfrm>
              <a:off x="672" y="3648"/>
              <a:ext cx="1392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622" name="Line 13"/>
            <p:cNvSpPr>
              <a:spLocks noChangeShapeType="1"/>
            </p:cNvSpPr>
            <p:nvPr/>
          </p:nvSpPr>
          <p:spPr bwMode="auto">
            <a:xfrm>
              <a:off x="2496" y="3408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623" name="Line 14"/>
            <p:cNvSpPr>
              <a:spLocks noChangeShapeType="1"/>
            </p:cNvSpPr>
            <p:nvPr/>
          </p:nvSpPr>
          <p:spPr bwMode="auto">
            <a:xfrm>
              <a:off x="2496" y="3936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624" name="Freeform 15"/>
            <p:cNvSpPr>
              <a:spLocks/>
            </p:cNvSpPr>
            <p:nvPr/>
          </p:nvSpPr>
          <p:spPr bwMode="auto">
            <a:xfrm>
              <a:off x="2016" y="3408"/>
              <a:ext cx="480" cy="240"/>
            </a:xfrm>
            <a:custGeom>
              <a:avLst/>
              <a:gdLst>
                <a:gd name="T0" fmla="*/ 0 w 480"/>
                <a:gd name="T1" fmla="*/ 187 h 272"/>
                <a:gd name="T2" fmla="*/ 144 w 480"/>
                <a:gd name="T3" fmla="*/ 187 h 272"/>
                <a:gd name="T4" fmla="*/ 336 w 480"/>
                <a:gd name="T5" fmla="*/ 37 h 272"/>
                <a:gd name="T6" fmla="*/ 480 w 480"/>
                <a:gd name="T7" fmla="*/ 0 h 27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80" h="272">
                  <a:moveTo>
                    <a:pt x="0" y="240"/>
                  </a:moveTo>
                  <a:cubicBezTo>
                    <a:pt x="44" y="256"/>
                    <a:pt x="88" y="272"/>
                    <a:pt x="144" y="240"/>
                  </a:cubicBezTo>
                  <a:cubicBezTo>
                    <a:pt x="200" y="208"/>
                    <a:pt x="280" y="88"/>
                    <a:pt x="336" y="48"/>
                  </a:cubicBezTo>
                  <a:cubicBezTo>
                    <a:pt x="392" y="8"/>
                    <a:pt x="436" y="4"/>
                    <a:pt x="480" y="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625" name="Freeform 16"/>
            <p:cNvSpPr>
              <a:spLocks/>
            </p:cNvSpPr>
            <p:nvPr/>
          </p:nvSpPr>
          <p:spPr bwMode="auto">
            <a:xfrm flipV="1">
              <a:off x="2016" y="3648"/>
              <a:ext cx="528" cy="288"/>
            </a:xfrm>
            <a:custGeom>
              <a:avLst/>
              <a:gdLst>
                <a:gd name="T0" fmla="*/ 0 w 480"/>
                <a:gd name="T1" fmla="*/ 269 h 272"/>
                <a:gd name="T2" fmla="*/ 174 w 480"/>
                <a:gd name="T3" fmla="*/ 269 h 272"/>
                <a:gd name="T4" fmla="*/ 407 w 480"/>
                <a:gd name="T5" fmla="*/ 54 h 272"/>
                <a:gd name="T6" fmla="*/ 581 w 480"/>
                <a:gd name="T7" fmla="*/ 0 h 27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80" h="272">
                  <a:moveTo>
                    <a:pt x="0" y="240"/>
                  </a:moveTo>
                  <a:cubicBezTo>
                    <a:pt x="44" y="256"/>
                    <a:pt x="88" y="272"/>
                    <a:pt x="144" y="240"/>
                  </a:cubicBezTo>
                  <a:cubicBezTo>
                    <a:pt x="200" y="208"/>
                    <a:pt x="280" y="88"/>
                    <a:pt x="336" y="48"/>
                  </a:cubicBezTo>
                  <a:cubicBezTo>
                    <a:pt x="392" y="8"/>
                    <a:pt x="436" y="4"/>
                    <a:pt x="480" y="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626" name="Freeform 17"/>
            <p:cNvSpPr>
              <a:spLocks/>
            </p:cNvSpPr>
            <p:nvPr/>
          </p:nvSpPr>
          <p:spPr bwMode="auto">
            <a:xfrm flipH="1">
              <a:off x="3888" y="3408"/>
              <a:ext cx="480" cy="240"/>
            </a:xfrm>
            <a:custGeom>
              <a:avLst/>
              <a:gdLst>
                <a:gd name="T0" fmla="*/ 0 w 480"/>
                <a:gd name="T1" fmla="*/ 187 h 272"/>
                <a:gd name="T2" fmla="*/ 144 w 480"/>
                <a:gd name="T3" fmla="*/ 187 h 272"/>
                <a:gd name="T4" fmla="*/ 336 w 480"/>
                <a:gd name="T5" fmla="*/ 37 h 272"/>
                <a:gd name="T6" fmla="*/ 480 w 480"/>
                <a:gd name="T7" fmla="*/ 0 h 27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80" h="272">
                  <a:moveTo>
                    <a:pt x="0" y="240"/>
                  </a:moveTo>
                  <a:cubicBezTo>
                    <a:pt x="44" y="256"/>
                    <a:pt x="88" y="272"/>
                    <a:pt x="144" y="240"/>
                  </a:cubicBezTo>
                  <a:cubicBezTo>
                    <a:pt x="200" y="208"/>
                    <a:pt x="280" y="88"/>
                    <a:pt x="336" y="48"/>
                  </a:cubicBezTo>
                  <a:cubicBezTo>
                    <a:pt x="392" y="8"/>
                    <a:pt x="436" y="4"/>
                    <a:pt x="480" y="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627" name="Freeform 18"/>
            <p:cNvSpPr>
              <a:spLocks/>
            </p:cNvSpPr>
            <p:nvPr/>
          </p:nvSpPr>
          <p:spPr bwMode="auto">
            <a:xfrm flipH="1" flipV="1">
              <a:off x="3888" y="3648"/>
              <a:ext cx="528" cy="288"/>
            </a:xfrm>
            <a:custGeom>
              <a:avLst/>
              <a:gdLst>
                <a:gd name="T0" fmla="*/ 0 w 480"/>
                <a:gd name="T1" fmla="*/ 269 h 272"/>
                <a:gd name="T2" fmla="*/ 174 w 480"/>
                <a:gd name="T3" fmla="*/ 269 h 272"/>
                <a:gd name="T4" fmla="*/ 407 w 480"/>
                <a:gd name="T5" fmla="*/ 54 h 272"/>
                <a:gd name="T6" fmla="*/ 581 w 480"/>
                <a:gd name="T7" fmla="*/ 0 h 27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80" h="272">
                  <a:moveTo>
                    <a:pt x="0" y="240"/>
                  </a:moveTo>
                  <a:cubicBezTo>
                    <a:pt x="44" y="256"/>
                    <a:pt x="88" y="272"/>
                    <a:pt x="144" y="240"/>
                  </a:cubicBezTo>
                  <a:cubicBezTo>
                    <a:pt x="200" y="208"/>
                    <a:pt x="280" y="88"/>
                    <a:pt x="336" y="48"/>
                  </a:cubicBezTo>
                  <a:cubicBezTo>
                    <a:pt x="392" y="8"/>
                    <a:pt x="436" y="4"/>
                    <a:pt x="480" y="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628" name="Line 19"/>
            <p:cNvSpPr>
              <a:spLocks noChangeShapeType="1"/>
            </p:cNvSpPr>
            <p:nvPr/>
          </p:nvSpPr>
          <p:spPr bwMode="auto">
            <a:xfrm>
              <a:off x="4320" y="3648"/>
              <a:ext cx="912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pic>
          <p:nvPicPr>
            <p:cNvPr id="25629" name="Picture 20" descr="MCj03641660000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" y="3024"/>
              <a:ext cx="298" cy="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021" name="Rectangle 21"/>
          <p:cNvSpPr>
            <a:spLocks noChangeArrowheads="1"/>
          </p:cNvSpPr>
          <p:nvPr/>
        </p:nvSpPr>
        <p:spPr bwMode="auto">
          <a:xfrm>
            <a:off x="6096000" y="4572000"/>
            <a:ext cx="12192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512022" name="Picture 22" descr="MCj03073580000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410200"/>
            <a:ext cx="990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23" name="Text Box 23"/>
          <p:cNvSpPr txBox="1">
            <a:spLocks noChangeArrowheads="1"/>
          </p:cNvSpPr>
          <p:nvPr/>
        </p:nvSpPr>
        <p:spPr bwMode="auto">
          <a:xfrm>
            <a:off x="2971800" y="5882789"/>
            <a:ext cx="1114601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Value=1</a:t>
            </a:r>
          </a:p>
        </p:txBody>
      </p:sp>
      <p:sp>
        <p:nvSpPr>
          <p:cNvPr id="512024" name="Rectangle 24"/>
          <p:cNvSpPr>
            <a:spLocks noChangeArrowheads="1"/>
          </p:cNvSpPr>
          <p:nvPr/>
        </p:nvSpPr>
        <p:spPr bwMode="auto">
          <a:xfrm>
            <a:off x="3276600" y="4800600"/>
            <a:ext cx="1143000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512025" name="Picture 25" descr="MCj03073580000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410200"/>
            <a:ext cx="990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26" name="Text Box 26"/>
          <p:cNvSpPr txBox="1">
            <a:spLocks noChangeArrowheads="1"/>
          </p:cNvSpPr>
          <p:nvPr/>
        </p:nvSpPr>
        <p:spPr bwMode="auto">
          <a:xfrm>
            <a:off x="2971800" y="5882789"/>
            <a:ext cx="1114601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Value=0</a:t>
            </a:r>
          </a:p>
        </p:txBody>
      </p:sp>
      <p:pic>
        <p:nvPicPr>
          <p:cNvPr id="512027" name="Picture 27" descr="MCj03073580000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410200"/>
            <a:ext cx="990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9" name="Rectangle 28"/>
          <p:cNvSpPr>
            <a:spLocks noChangeArrowheads="1"/>
          </p:cNvSpPr>
          <p:nvPr/>
        </p:nvSpPr>
        <p:spPr bwMode="auto">
          <a:xfrm>
            <a:off x="609600" y="5257800"/>
            <a:ext cx="990600" cy="990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12030" name="Text Box 30"/>
          <p:cNvSpPr txBox="1">
            <a:spLocks noChangeArrowheads="1"/>
          </p:cNvSpPr>
          <p:nvPr/>
        </p:nvSpPr>
        <p:spPr bwMode="auto">
          <a:xfrm>
            <a:off x="2971800" y="5867400"/>
            <a:ext cx="1301575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Value=2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356219" y="5867400"/>
            <a:ext cx="4330581" cy="461665"/>
            <a:chOff x="4356219" y="5867400"/>
            <a:chExt cx="4330581" cy="461665"/>
          </a:xfrm>
        </p:grpSpPr>
        <p:sp>
          <p:nvSpPr>
            <p:cNvPr id="3" name="TextBox 2"/>
            <p:cNvSpPr txBox="1"/>
            <p:nvPr/>
          </p:nvSpPr>
          <p:spPr>
            <a:xfrm>
              <a:off x="4356219" y="5867400"/>
              <a:ext cx="5950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C00000"/>
                  </a:solidFill>
                  <a:latin typeface="Gill Sans Light"/>
                </a:rPr>
                <a:t>P()</a:t>
              </a:r>
              <a:endParaRPr lang="en-US" sz="2400" dirty="0">
                <a:solidFill>
                  <a:srgbClr val="C00000"/>
                </a:solidFill>
                <a:latin typeface="Gill Sans Ligh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091765" y="5867400"/>
              <a:ext cx="5950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C00000"/>
                  </a:solidFill>
                  <a:latin typeface="Gill Sans Light"/>
                </a:rPr>
                <a:t>V()</a:t>
              </a:r>
              <a:endParaRPr lang="en-US" sz="2400" dirty="0">
                <a:solidFill>
                  <a:srgbClr val="C00000"/>
                </a:solidFill>
                <a:latin typeface="Gill 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59427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87 -0.04467 C 0.12644 -0.04028 0.20612 -0.03565 0.25105 -0.04467 C 0.29597 -0.0537 0.28165 -0.09028 0.3168 -0.0993 C 0.35196 -0.10833 0.40691 -0.10393 0.46198 -0.0993 " pathEditMode="fixed" rAng="0" ptsTypes="AAAA">
                                      <p:cBhvr>
                                        <p:cTn id="47" dur="500" fill="hold"/>
                                        <p:tgtEl>
                                          <p:spTgt spid="5120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55" y="-2755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47 -0.03079 C 0.11602 -0.02963 0.18256 -0.02824 0.22748 -0.02708 C 0.2724 -0.02592 0.29623 -0.03379 0.31928 -0.02338 C 0.34245 -0.01296 0.34206 0.02546 0.36589 0.03496 C 0.38959 0.04445 0.42579 0.03889 0.46185 0.03334 " pathEditMode="fixed" rAng="0" ptsTypes="AAAAA">
                                      <p:cBhvr>
                                        <p:cTn id="53" dur="500" fill="hold"/>
                                        <p:tgtEl>
                                          <p:spTgt spid="5120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12" y="3542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76 -0.03518 C 0.06576 -0.03495 0.14258 -0.03426 0.21928 -0.03333 " pathEditMode="fixed" rAng="0" ptsTypes="AA">
                                      <p:cBhvr>
                                        <p:cTn id="59" dur="1000" fill="hold"/>
                                        <p:tgtEl>
                                          <p:spTgt spid="5120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69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573 -0.08889 C 0.52657 -0.09329 0.5974 -0.09745 0.63529 -0.09074 C 0.67305 -0.08403 0.66524 -0.05741 0.68321 -0.04884 C 0.70105 -0.04028 0.69336 -0.04051 0.7431 -0.03958 C 0.79271 -0.03866 0.93178 -0.04259 0.98139 -0.04329 " pathEditMode="fixed" rAng="0" ptsTypes="AAAAA">
                                      <p:cBhvr>
                                        <p:cTn id="63" dur="500" fill="hold"/>
                                        <p:tgtEl>
                                          <p:spTgt spid="5120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76" y="2176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948 -0.03333 C 0.22084 -0.02847 0.24219 -0.02338 0.26251 -0.03333 C 0.28282 -0.04329 0.28803 -0.08356 0.32136 -0.09352 C 0.35469 -0.10347 0.40847 -0.09861 0.46251 -0.09352 " pathEditMode="fixed" rAng="0" ptsTypes="AAAA">
                                      <p:cBhvr>
                                        <p:cTn id="70" dur="500" fill="hold"/>
                                        <p:tgtEl>
                                          <p:spTgt spid="5120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1" y="-3032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0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76 -0.03518 C 0.06576 -0.03495 0.14258 -0.03426 0.21928 -0.03333 " pathEditMode="fixed" rAng="0" ptsTypes="AA">
                                      <p:cBhvr>
                                        <p:cTn id="80" dur="500" fill="hold"/>
                                        <p:tgtEl>
                                          <p:spTgt spid="512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69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02" grpId="0" animBg="1"/>
      <p:bldP spid="512003" grpId="0" animBg="1"/>
      <p:bldP spid="512004" grpId="0" animBg="1"/>
      <p:bldP spid="512005" grpId="0" animBg="1"/>
      <p:bldP spid="512008" grpId="0" uiExpand="1" build="p"/>
      <p:bldP spid="512021" grpId="0" animBg="1"/>
      <p:bldP spid="512023" grpId="0" animBg="1"/>
      <p:bldP spid="512024" grpId="0" animBg="1"/>
      <p:bldP spid="512026" grpId="0" animBg="1"/>
      <p:bldP spid="51203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Two Uses of Semaphores</a:t>
            </a:r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685800"/>
            <a:ext cx="10820400" cy="617220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ko-KR" dirty="0">
                <a:latin typeface="Gill Sans Light"/>
                <a:ea typeface="굴림" charset="0"/>
                <a:cs typeface="Gill Sans Light"/>
              </a:rPr>
              <a:t>Mutual Exclusion (initial value = 1)</a:t>
            </a:r>
          </a:p>
          <a:p>
            <a:pPr>
              <a:lnSpc>
                <a:spcPct val="80000"/>
              </a:lnSpc>
            </a:pPr>
            <a:r>
              <a:rPr lang="en-US" altLang="ko-KR" dirty="0">
                <a:latin typeface="Gill Sans Light"/>
                <a:ea typeface="굴림" charset="0"/>
                <a:cs typeface="Gill Sans Light"/>
              </a:rPr>
              <a:t>Also called “Binary Semaphore</a:t>
            </a:r>
            <a:r>
              <a:rPr lang="en-US" altLang="ko-KR" dirty="0" smtClean="0">
                <a:latin typeface="Gill Sans Light"/>
                <a:ea typeface="굴림" charset="0"/>
                <a:cs typeface="Gill Sans Light"/>
              </a:rPr>
              <a:t>” or “</a:t>
            </a:r>
            <a:r>
              <a:rPr lang="en-US" altLang="ko-KR" dirty="0" err="1" smtClean="0">
                <a:latin typeface="Gill Sans Light"/>
                <a:ea typeface="굴림" charset="0"/>
                <a:cs typeface="Gill Sans Light"/>
              </a:rPr>
              <a:t>mutex</a:t>
            </a:r>
            <a:r>
              <a:rPr lang="en-US" altLang="ko-KR" dirty="0" smtClean="0">
                <a:latin typeface="Gill Sans Light"/>
                <a:ea typeface="굴림" charset="0"/>
                <a:cs typeface="Gill Sans Light"/>
              </a:rPr>
              <a:t>”.</a:t>
            </a:r>
            <a:endParaRPr lang="en-US" altLang="ko-KR" dirty="0">
              <a:latin typeface="Gill Sans Light"/>
              <a:ea typeface="굴림" charset="0"/>
              <a:cs typeface="Gill Sans Light"/>
            </a:endParaRPr>
          </a:p>
          <a:p>
            <a:pPr>
              <a:lnSpc>
                <a:spcPct val="80000"/>
              </a:lnSpc>
            </a:pPr>
            <a:r>
              <a:rPr lang="en-US" altLang="ko-KR" dirty="0">
                <a:latin typeface="Gill Sans Light"/>
                <a:ea typeface="굴림" charset="0"/>
                <a:cs typeface="Gill Sans Light"/>
              </a:rPr>
              <a:t>Can be used for mutual </a:t>
            </a:r>
            <a:r>
              <a:rPr lang="en-US" altLang="ko-KR" dirty="0" smtClean="0">
                <a:latin typeface="Gill Sans Light"/>
                <a:ea typeface="굴림" charset="0"/>
                <a:cs typeface="Gill Sans Light"/>
              </a:rPr>
              <a:t>exclusion, just like a lock:</a:t>
            </a:r>
            <a:endParaRPr lang="en-US" altLang="ko-KR" dirty="0">
              <a:latin typeface="Gill Sans Light"/>
              <a:ea typeface="굴림" charset="0"/>
              <a:cs typeface="Gill Sans Light"/>
            </a:endParaRPr>
          </a:p>
          <a:p>
            <a:pPr lvl="2">
              <a:lnSpc>
                <a:spcPct val="85000"/>
              </a:lnSpc>
              <a:buFontTx/>
              <a:buNone/>
            </a:pPr>
            <a:r>
              <a:rPr lang="en-US" altLang="ko-KR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b="1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semaP</a:t>
            </a:r>
            <a:r>
              <a:rPr lang="en-US" altLang="ko-KR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b="1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mysem</a:t>
            </a:r>
            <a:r>
              <a:rPr lang="en-US" altLang="ko-KR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  // </a:t>
            </a:r>
            <a: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  <a:t>Critical section goes here</a:t>
            </a:r>
            <a:b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b="1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semaV</a:t>
            </a:r>
            <a:r>
              <a:rPr lang="en-US" altLang="ko-KR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b="1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mysem</a:t>
            </a:r>
            <a:r>
              <a:rPr lang="en-US" altLang="ko-KR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endParaRPr lang="en-US" altLang="ko-KR" b="1" dirty="0"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ko-KR" dirty="0">
                <a:latin typeface="Gill Sans Light"/>
                <a:ea typeface="굴림" charset="0"/>
                <a:cs typeface="Gill Sans Light"/>
              </a:rPr>
              <a:t>Scheduling Constraints (initial value = 0)</a:t>
            </a:r>
          </a:p>
          <a:p>
            <a:pPr>
              <a:lnSpc>
                <a:spcPct val="80000"/>
              </a:lnSpc>
            </a:pPr>
            <a:r>
              <a:rPr lang="en-US" altLang="ko-KR" dirty="0">
                <a:latin typeface="Gill Sans Light"/>
                <a:ea typeface="굴림" charset="0"/>
                <a:cs typeface="Gill Sans Light"/>
              </a:rPr>
              <a:t>Allow thread 1 to wait for a signal from thread </a:t>
            </a:r>
            <a:r>
              <a:rPr lang="en-US" altLang="ko-KR" dirty="0" smtClean="0">
                <a:latin typeface="Gill Sans Light"/>
                <a:ea typeface="굴림" charset="0"/>
                <a:cs typeface="Gill Sans Light"/>
              </a:rPr>
              <a:t>2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latin typeface="Gill Sans Light"/>
                <a:ea typeface="굴림" charset="0"/>
                <a:cs typeface="Gill Sans Light"/>
              </a:rPr>
              <a:t>thread </a:t>
            </a:r>
            <a:r>
              <a:rPr lang="en-US" altLang="ko-KR" dirty="0">
                <a:latin typeface="Gill Sans Light"/>
                <a:ea typeface="굴림" charset="0"/>
                <a:cs typeface="Gill Sans Light"/>
              </a:rPr>
              <a:t>2 </a:t>
            </a:r>
            <a:r>
              <a:rPr lang="en-US" altLang="ko-KR" dirty="0">
                <a:solidFill>
                  <a:srgbClr val="FF0000"/>
                </a:solidFill>
                <a:latin typeface="Gill Sans Light"/>
                <a:ea typeface="굴림" charset="0"/>
                <a:cs typeface="Gill Sans Light"/>
              </a:rPr>
              <a:t>schedules</a:t>
            </a:r>
            <a:r>
              <a:rPr lang="en-US" altLang="ko-KR" dirty="0">
                <a:latin typeface="Gill Sans Light"/>
                <a:ea typeface="굴림" charset="0"/>
                <a:cs typeface="Gill Sans Light"/>
              </a:rPr>
              <a:t> thread 1 when a given </a:t>
            </a:r>
            <a:r>
              <a:rPr lang="en-US" altLang="ko-KR" dirty="0">
                <a:solidFill>
                  <a:srgbClr val="FF0000"/>
                </a:solidFill>
                <a:latin typeface="Gill Sans Light"/>
                <a:ea typeface="굴림" charset="0"/>
                <a:cs typeface="Gill Sans Light"/>
              </a:rPr>
              <a:t>event</a:t>
            </a:r>
            <a:r>
              <a:rPr lang="en-US" altLang="ko-KR" dirty="0">
                <a:latin typeface="Gill Sans Light"/>
                <a:ea typeface="굴림" charset="0"/>
                <a:cs typeface="Gill Sans Light"/>
              </a:rPr>
              <a:t> occurs</a:t>
            </a:r>
          </a:p>
          <a:p>
            <a:pPr>
              <a:lnSpc>
                <a:spcPct val="80000"/>
              </a:lnSpc>
            </a:pPr>
            <a:r>
              <a:rPr lang="en-US" altLang="ko-KR" dirty="0">
                <a:latin typeface="Gill Sans Light"/>
                <a:ea typeface="굴림" charset="0"/>
                <a:cs typeface="Gill Sans Light"/>
              </a:rPr>
              <a:t>Example: suppose you had to implement </a:t>
            </a:r>
            <a:r>
              <a:rPr lang="en-US" altLang="ko-KR" dirty="0" err="1">
                <a:latin typeface="Gill Sans Light"/>
                <a:ea typeface="굴림" charset="0"/>
                <a:cs typeface="Gill Sans Light"/>
              </a:rPr>
              <a:t>ThreadJoin</a:t>
            </a:r>
            <a:r>
              <a:rPr lang="en-US" altLang="ko-KR" dirty="0">
                <a:latin typeface="Gill Sans Light"/>
                <a:ea typeface="굴림" charset="0"/>
                <a:cs typeface="Gill Sans Light"/>
              </a:rPr>
              <a:t> which must wait for thread to </a:t>
            </a:r>
            <a:r>
              <a:rPr lang="en-US" altLang="ko-KR" dirty="0" smtClean="0">
                <a:latin typeface="Gill Sans Light"/>
                <a:ea typeface="굴림" charset="0"/>
                <a:cs typeface="Gill Sans Light"/>
              </a:rPr>
              <a:t>terminate</a:t>
            </a:r>
            <a:r>
              <a:rPr lang="en-US" altLang="ko-KR" dirty="0">
                <a:latin typeface="Gill Sans Light"/>
                <a:ea typeface="굴림" charset="0"/>
                <a:cs typeface="Gill Sans Light"/>
              </a:rPr>
              <a:t>: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		</a:t>
            </a:r>
            <a: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  <a:t>Initial value of semaphore = 0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ThreadJoin</a:t>
            </a:r>
            <a: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  <a:t> {</a:t>
            </a:r>
            <a:b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  <a:t>	   </a:t>
            </a:r>
            <a:r>
              <a:rPr lang="en-US" altLang="ko-KR" b="1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semaP</a:t>
            </a:r>
            <a:r>
              <a:rPr lang="en-US" altLang="ko-KR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b="1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mysem</a:t>
            </a:r>
            <a:r>
              <a:rPr lang="en-US" altLang="ko-KR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  <a:t>	}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ThreadFinish</a:t>
            </a:r>
            <a: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  <a:t> {</a:t>
            </a:r>
            <a:b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  <a:t>	   </a:t>
            </a:r>
            <a:r>
              <a:rPr lang="en-US" altLang="ko-KR" b="1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semaV</a:t>
            </a:r>
            <a:r>
              <a:rPr lang="en-US" altLang="ko-KR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b="1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mysem</a:t>
            </a:r>
            <a:r>
              <a:rPr lang="en-US" altLang="ko-KR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b="1" dirty="0">
                <a:latin typeface="Consolas" panose="020B0609020204030204" pitchFamily="49" charset="0"/>
                <a:ea typeface="굴림" charset="0"/>
                <a:cs typeface="굴림" charset="0"/>
              </a:rPr>
              <a:t>	}</a:t>
            </a:r>
          </a:p>
        </p:txBody>
      </p:sp>
      <p:sp>
        <p:nvSpPr>
          <p:cNvPr id="2" name="Curved Right Arrow 1"/>
          <p:cNvSpPr>
            <a:spLocks noChangeArrowheads="1"/>
          </p:cNvSpPr>
          <p:nvPr/>
        </p:nvSpPr>
        <p:spPr bwMode="auto">
          <a:xfrm flipH="1" flipV="1">
            <a:off x="5257800" y="5257800"/>
            <a:ext cx="533400" cy="990600"/>
          </a:xfrm>
          <a:prstGeom prst="curvedRightArrow">
            <a:avLst>
              <a:gd name="adj1" fmla="val 24994"/>
              <a:gd name="adj2" fmla="val 49997"/>
              <a:gd name="adj3" fmla="val 25000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 b="0">
              <a:latin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9937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27" grpId="0" build="p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10668000" cy="53340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altLang="ko-KR" sz="2800" dirty="0">
                <a:ea typeface="굴림" panose="020B0600000101010101" pitchFamily="34" charset="-127"/>
              </a:rPr>
              <a:t>Revisit Bounded </a:t>
            </a:r>
            <a:r>
              <a:rPr lang="en-US" altLang="ko-KR" sz="2800" dirty="0" smtClean="0">
                <a:ea typeface="굴림" panose="020B0600000101010101" pitchFamily="34" charset="-127"/>
              </a:rPr>
              <a:t>Buffer: Correctness </a:t>
            </a:r>
            <a:r>
              <a:rPr lang="en-US" altLang="ko-KR" sz="2800" dirty="0">
                <a:ea typeface="굴림" panose="020B0600000101010101" pitchFamily="34" charset="-127"/>
              </a:rPr>
              <a:t>constraints for solution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696913"/>
            <a:ext cx="11071224" cy="6019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Correctness Constraints: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Consumer must wait for producer to fill buffers, if none full (scheduling constraint)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Producer must wait for consumer to empty buffers, if all full (scheduling constraint)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Only one thread can manipulate buffer queue at a time (mutual exclusion)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Remember why we need mutual exclusion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Because computers are stupid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Imagine if in real life: the delivery person is filling the machine and somebody comes up and tries to stick their money into the machine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General rule of thumb:  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Use a separate semaphore for each constraint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Semaphore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fullBuffers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; // consumer’s constraint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Semaphore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emptyBuffers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;// producer’s constraint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Semaphore mutex;       // mutual exclusion</a:t>
            </a:r>
          </a:p>
        </p:txBody>
      </p:sp>
    </p:spTree>
    <p:extLst>
      <p:ext uri="{BB962C8B-B14F-4D97-AF65-F5344CB8AC3E}">
        <p14:creationId xmlns:p14="http://schemas.microsoft.com/office/powerpoint/2010/main" val="40356890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14071" y="966788"/>
            <a:ext cx="9740900" cy="5662612"/>
          </a:xfrm>
        </p:spPr>
        <p:txBody>
          <a:bodyPr/>
          <a:lstStyle/>
          <a:p>
            <a:pPr>
              <a:lnSpc>
                <a:spcPct val="80000"/>
              </a:lnSpc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Semaphore 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굴림" charset="0"/>
              </a:rPr>
              <a:t>fullSlots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 = 0; 	// Initially, no coke</a:t>
            </a:r>
          </a:p>
          <a:p>
            <a:pPr>
              <a:lnSpc>
                <a:spcPct val="80000"/>
              </a:lnSpc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Semaphore 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굴림" charset="0"/>
              </a:rPr>
              <a:t>emptySlots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 = 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굴림" charset="0"/>
              </a:rPr>
              <a:t>bufSize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;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			// Initially, 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굴림" charset="0"/>
              </a:rPr>
              <a:t>num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 empty slots</a:t>
            </a:r>
          </a:p>
          <a:p>
            <a:pPr>
              <a:lnSpc>
                <a:spcPct val="80000"/>
              </a:lnSpc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Semaphore 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굴림" charset="0"/>
              </a:rPr>
              <a:t>mutex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 = 1;	// No one using machine</a:t>
            </a:r>
          </a:p>
          <a:p>
            <a:pPr>
              <a:lnSpc>
                <a:spcPct val="80000"/>
              </a:lnSpc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Producer(item) {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semaP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emptySlots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// Wait until space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semaP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mutex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// Wait until machine free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Enqueue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(item);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semaV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mutex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semaV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fullSlots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// Tell consumers there is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			// more coke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}</a:t>
            </a:r>
          </a:p>
          <a:p>
            <a:pPr>
              <a:lnSpc>
                <a:spcPct val="80000"/>
              </a:lnSpc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Consumer() {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semaP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fullSlots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// Check if there’s a coke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semaP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mutex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// Wait until machine free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item = 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Dequeue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semaV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mutex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semaV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emptySlots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// tell producer need more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return item;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}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endParaRPr lang="en-US" altLang="ko-KR" sz="2000" dirty="0">
              <a:latin typeface="Consolas" panose="020B0609020204030204" pitchFamily="49" charset="0"/>
              <a:ea typeface="굴림" charset="0"/>
              <a:cs typeface="굴림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1600" y="4217313"/>
            <a:ext cx="3371436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latin typeface="Consolas" panose="020B0609020204030204" pitchFamily="49" charset="0"/>
              </a:rPr>
              <a:t> </a:t>
            </a:r>
            <a:r>
              <a:rPr lang="en-US" sz="2200" b="0" dirty="0" err="1" smtClean="0">
                <a:latin typeface="Consolas" panose="020B0609020204030204" pitchFamily="49" charset="0"/>
              </a:rPr>
              <a:t>fullSlots</a:t>
            </a:r>
            <a:r>
              <a:rPr lang="en-US" sz="2200" b="0" dirty="0" smtClean="0">
                <a:latin typeface="Gill Sans Light"/>
              </a:rPr>
              <a:t> signals coke</a:t>
            </a:r>
            <a:endParaRPr lang="en-US" sz="2200" b="0" dirty="0">
              <a:latin typeface="Gill Sans Ligh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" y="5157788"/>
            <a:ext cx="1895071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200" b="0" dirty="0" err="1" smtClean="0">
                <a:latin typeface="Consolas" panose="020B0609020204030204" pitchFamily="49" charset="0"/>
              </a:rPr>
              <a:t>emptySlots</a:t>
            </a:r>
            <a:r>
              <a:rPr lang="en-US" sz="2200" b="0" dirty="0" smtClean="0">
                <a:latin typeface="Gill Sans Light"/>
              </a:rPr>
              <a:t> </a:t>
            </a:r>
          </a:p>
          <a:p>
            <a:r>
              <a:rPr lang="en-US" sz="2200" b="0" dirty="0" smtClean="0">
                <a:latin typeface="Gill Sans Light"/>
              </a:rPr>
              <a:t>signals space</a:t>
            </a:r>
            <a:endParaRPr lang="en-US" sz="2200" b="0" dirty="0">
              <a:latin typeface="Gill Sans Light"/>
            </a:endParaRPr>
          </a:p>
        </p:txBody>
      </p:sp>
      <p:sp>
        <p:nvSpPr>
          <p:cNvPr id="5" name="Curved Right Arrow 4"/>
          <p:cNvSpPr>
            <a:spLocks noChangeArrowheads="1"/>
          </p:cNvSpPr>
          <p:nvPr/>
        </p:nvSpPr>
        <p:spPr bwMode="auto">
          <a:xfrm flipV="1">
            <a:off x="1628371" y="2692400"/>
            <a:ext cx="723900" cy="3251200"/>
          </a:xfrm>
          <a:prstGeom prst="curvedRightArrow">
            <a:avLst>
              <a:gd name="adj1" fmla="val 25014"/>
              <a:gd name="adj2" fmla="val 50006"/>
              <a:gd name="adj3" fmla="val 25000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 b="0">
              <a:latin typeface="Helvetica" charset="0"/>
              <a:cs typeface="Helvetica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324360" y="2992232"/>
            <a:ext cx="7376746" cy="685800"/>
          </a:xfrm>
          <a:prstGeom prst="rect">
            <a:avLst/>
          </a:prstGeom>
          <a:solidFill>
            <a:srgbClr val="FF0000">
              <a:alpha val="4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Bounded Buffer, 3</a:t>
            </a:r>
            <a:r>
              <a:rPr lang="en-US" altLang="ko-KR" baseline="30000" dirty="0" smtClean="0">
                <a:latin typeface="Helvetica" charset="0"/>
                <a:ea typeface="굴림" charset="0"/>
                <a:cs typeface="굴림" charset="0"/>
              </a:rPr>
              <a:t>rd</a:t>
            </a: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 cut (coke machine)</a:t>
            </a: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</p:txBody>
      </p:sp>
      <p:sp>
        <p:nvSpPr>
          <p:cNvPr id="2" name="Curved Right Arrow 1"/>
          <p:cNvSpPr>
            <a:spLocks noChangeArrowheads="1"/>
          </p:cNvSpPr>
          <p:nvPr/>
        </p:nvSpPr>
        <p:spPr bwMode="auto">
          <a:xfrm flipH="1">
            <a:off x="4953000" y="3810000"/>
            <a:ext cx="381000" cy="114300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 b="0">
              <a:latin typeface="Helvetica" charset="0"/>
              <a:cs typeface="Helvetica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324360" y="5043770"/>
            <a:ext cx="7376746" cy="685800"/>
          </a:xfrm>
          <a:prstGeom prst="rect">
            <a:avLst/>
          </a:prstGeom>
          <a:solidFill>
            <a:srgbClr val="FF0000">
              <a:alpha val="4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9743642" y="3252788"/>
            <a:ext cx="2376886" cy="2209799"/>
            <a:chOff x="9243614" y="3080238"/>
            <a:chExt cx="2429640" cy="2209799"/>
          </a:xfrm>
        </p:grpSpPr>
        <p:sp>
          <p:nvSpPr>
            <p:cNvPr id="4" name="TextBox 3"/>
            <p:cNvSpPr txBox="1"/>
            <p:nvPr/>
          </p:nvSpPr>
          <p:spPr>
            <a:xfrm>
              <a:off x="9321535" y="3468997"/>
              <a:ext cx="2351719" cy="14465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200" b="0" dirty="0" smtClean="0">
                  <a:latin typeface="Gill Sans Light"/>
                </a:rPr>
                <a:t>Critical sections using </a:t>
              </a:r>
              <a:r>
                <a:rPr lang="en-US" sz="2200" b="0" dirty="0" err="1" smtClean="0">
                  <a:latin typeface="Gill Sans Light"/>
                </a:rPr>
                <a:t>mutex</a:t>
              </a:r>
              <a:r>
                <a:rPr lang="en-US" sz="2200" b="0" dirty="0" smtClean="0">
                  <a:latin typeface="Gill Sans Light"/>
                </a:rPr>
                <a:t> protect integrity of the queue</a:t>
              </a:r>
              <a:endParaRPr lang="en-US" sz="2200" b="0" dirty="0">
                <a:latin typeface="Gill Sans Light"/>
              </a:endParaRPr>
            </a:p>
          </p:txBody>
        </p:sp>
        <p:sp>
          <p:nvSpPr>
            <p:cNvPr id="10" name="Bent Arrow 9"/>
            <p:cNvSpPr/>
            <p:nvPr/>
          </p:nvSpPr>
          <p:spPr bwMode="auto">
            <a:xfrm rot="10800000">
              <a:off x="9243614" y="4864793"/>
              <a:ext cx="1168400" cy="425244"/>
            </a:xfrm>
            <a:prstGeom prst="bentArrow">
              <a:avLst>
                <a:gd name="adj1" fmla="val 34326"/>
                <a:gd name="adj2" fmla="val 25000"/>
                <a:gd name="adj3" fmla="val 25000"/>
                <a:gd name="adj4" fmla="val 43750"/>
              </a:avLst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12" name="Bent Arrow 11"/>
            <p:cNvSpPr/>
            <p:nvPr/>
          </p:nvSpPr>
          <p:spPr bwMode="auto">
            <a:xfrm rot="10800000" flipV="1">
              <a:off x="9243614" y="3080238"/>
              <a:ext cx="1168400" cy="425244"/>
            </a:xfrm>
            <a:prstGeom prst="bentArrow">
              <a:avLst>
                <a:gd name="adj1" fmla="val 34326"/>
                <a:gd name="adj2" fmla="val 25000"/>
                <a:gd name="adj3" fmla="val 25000"/>
                <a:gd name="adj4" fmla="val 43750"/>
              </a:avLst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</p:grpSp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5100" y="762000"/>
            <a:ext cx="1714500" cy="1795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06943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uiExpand="1" build="p"/>
      <p:bldP spid="9" grpId="0" animBg="1"/>
      <p:bldP spid="16" grpId="0" animBg="1"/>
      <p:bldP spid="5" grpId="0" animBg="1"/>
      <p:bldP spid="3" grpId="0" animBg="1"/>
      <p:bldP spid="2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Discussion about Solution</a:t>
            </a:r>
          </a:p>
        </p:txBody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990600"/>
            <a:ext cx="10058400" cy="5638800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Why asymmetry?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Producer does: </a:t>
            </a:r>
            <a:r>
              <a:rPr lang="en-US" altLang="ko-KR" b="1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semaP</a:t>
            </a:r>
            <a:r>
              <a:rPr lang="en-US" altLang="ko-KR" b="1" dirty="0" smtClean="0">
                <a:latin typeface="Consolas" panose="020B0609020204030204" pitchFamily="49" charset="0"/>
                <a:ea typeface="굴림" panose="020B0600000101010101" pitchFamily="34" charset="-127"/>
              </a:rPr>
              <a:t>(&amp;</a:t>
            </a:r>
            <a:r>
              <a:rPr lang="en-US" altLang="ko-KR" b="1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emptyBuffer</a:t>
            </a:r>
            <a:r>
              <a:rPr lang="en-US" altLang="ko-KR" b="1" dirty="0" smtClean="0">
                <a:latin typeface="Consolas" panose="020B0609020204030204" pitchFamily="49" charset="0"/>
                <a:ea typeface="굴림" panose="020B0600000101010101" pitchFamily="34" charset="-127"/>
              </a:rPr>
              <a:t>), </a:t>
            </a:r>
            <a:r>
              <a:rPr lang="en-US" altLang="ko-KR" b="1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semaV</a:t>
            </a:r>
            <a:r>
              <a:rPr lang="en-US" altLang="ko-KR" b="1" dirty="0" smtClean="0">
                <a:latin typeface="Consolas" panose="020B0609020204030204" pitchFamily="49" charset="0"/>
                <a:ea typeface="굴림" panose="020B0600000101010101" pitchFamily="34" charset="-127"/>
              </a:rPr>
              <a:t>(&amp;</a:t>
            </a:r>
            <a:r>
              <a:rPr lang="en-US" altLang="ko-KR" b="1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fullBuffer</a:t>
            </a:r>
            <a:r>
              <a:rPr lang="en-US" altLang="ko-KR" b="1" dirty="0" smtClean="0">
                <a:latin typeface="Consolas" panose="020B0609020204030204" pitchFamily="49" charset="0"/>
                <a:ea typeface="굴림" panose="020B0600000101010101" pitchFamily="34" charset="-127"/>
              </a:rPr>
              <a:t>)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Consumer does: </a:t>
            </a:r>
            <a:r>
              <a:rPr lang="en-US" altLang="ko-KR" b="1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semaP</a:t>
            </a:r>
            <a:r>
              <a:rPr lang="en-US" altLang="ko-KR" b="1" dirty="0" smtClean="0">
                <a:latin typeface="Consolas" panose="020B0609020204030204" pitchFamily="49" charset="0"/>
                <a:ea typeface="굴림" panose="020B0600000101010101" pitchFamily="34" charset="-127"/>
              </a:rPr>
              <a:t>(&amp;</a:t>
            </a:r>
            <a:r>
              <a:rPr lang="en-US" altLang="ko-KR" b="1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fullBuffer</a:t>
            </a:r>
            <a:r>
              <a:rPr lang="en-US" altLang="ko-KR" b="1" dirty="0" smtClean="0">
                <a:latin typeface="Consolas" panose="020B0609020204030204" pitchFamily="49" charset="0"/>
                <a:ea typeface="굴림" panose="020B0600000101010101" pitchFamily="34" charset="-127"/>
              </a:rPr>
              <a:t>), </a:t>
            </a:r>
            <a:r>
              <a:rPr lang="en-US" altLang="ko-KR" b="1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semaV</a:t>
            </a:r>
            <a:r>
              <a:rPr lang="en-US" altLang="ko-KR" b="1" dirty="0" smtClean="0">
                <a:latin typeface="Consolas" panose="020B0609020204030204" pitchFamily="49" charset="0"/>
                <a:ea typeface="굴림" panose="020B0600000101010101" pitchFamily="34" charset="-127"/>
              </a:rPr>
              <a:t>(&amp;</a:t>
            </a:r>
            <a:r>
              <a:rPr lang="en-US" altLang="ko-KR" b="1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emptyBuffer</a:t>
            </a:r>
            <a:r>
              <a:rPr lang="en-US" altLang="ko-KR" b="1" dirty="0" smtClean="0">
                <a:latin typeface="Consolas" panose="020B0609020204030204" pitchFamily="49" charset="0"/>
                <a:ea typeface="굴림" panose="020B0600000101010101" pitchFamily="34" charset="-127"/>
              </a:rPr>
              <a:t>)</a:t>
            </a:r>
          </a:p>
          <a:p>
            <a:endParaRPr lang="en-US" altLang="ko-KR" dirty="0" smtClean="0">
              <a:ea typeface="굴림" panose="020B0600000101010101" pitchFamily="34" charset="-127"/>
            </a:endParaRPr>
          </a:p>
          <a:p>
            <a:endParaRPr lang="en-US" altLang="ko-KR" dirty="0" smtClean="0">
              <a:ea typeface="굴림" panose="020B0600000101010101" pitchFamily="34" charset="-127"/>
            </a:endParaRPr>
          </a:p>
          <a:p>
            <a:r>
              <a:rPr lang="en-US" altLang="ko-KR" dirty="0" smtClean="0">
                <a:ea typeface="굴림" panose="020B0600000101010101" pitchFamily="34" charset="-127"/>
              </a:rPr>
              <a:t>Is order of P’s important?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Yes!  Can cause deadlock</a:t>
            </a:r>
          </a:p>
          <a:p>
            <a:r>
              <a:rPr lang="en-US" altLang="ko-KR" dirty="0" smtClean="0">
                <a:ea typeface="굴림" panose="020B0600000101010101" pitchFamily="34" charset="-127"/>
              </a:rPr>
              <a:t>Is order of V’s important?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No, except that it might 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affect scheduling efficiency</a:t>
            </a:r>
          </a:p>
          <a:p>
            <a:r>
              <a:rPr lang="en-US" altLang="ko-KR" dirty="0" smtClean="0">
                <a:ea typeface="굴림" panose="020B0600000101010101" pitchFamily="34" charset="-127"/>
              </a:rPr>
              <a:t>What if we have 2 producers 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or 2 consumers?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Do we need to change anything?</a:t>
            </a:r>
          </a:p>
          <a:p>
            <a:pPr lvl="1"/>
            <a:endParaRPr lang="ko-KR" altLang="en-US" dirty="0" smtClean="0">
              <a:ea typeface="굴림" panose="020B0600000101010101" pitchFamily="34" charset="-127"/>
            </a:endParaRPr>
          </a:p>
        </p:txBody>
      </p:sp>
      <p:sp>
        <p:nvSpPr>
          <p:cNvPr id="465924" name="Rectangle 4"/>
          <p:cNvSpPr>
            <a:spLocks noChangeArrowheads="1"/>
          </p:cNvSpPr>
          <p:nvPr/>
        </p:nvSpPr>
        <p:spPr bwMode="auto">
          <a:xfrm>
            <a:off x="1263698" y="3564790"/>
            <a:ext cx="5105400" cy="3810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sp>
        <p:nvSpPr>
          <p:cNvPr id="465925" name="Rectangle 5"/>
          <p:cNvSpPr>
            <a:spLocks noChangeArrowheads="1"/>
          </p:cNvSpPr>
          <p:nvPr/>
        </p:nvSpPr>
        <p:spPr bwMode="auto">
          <a:xfrm>
            <a:off x="1524000" y="4437464"/>
            <a:ext cx="4114800" cy="664321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sp>
        <p:nvSpPr>
          <p:cNvPr id="6" name="Rectangular Callout 5"/>
          <p:cNvSpPr>
            <a:spLocks noChangeArrowheads="1"/>
          </p:cNvSpPr>
          <p:nvPr/>
        </p:nvSpPr>
        <p:spPr bwMode="auto">
          <a:xfrm>
            <a:off x="4419600" y="685800"/>
            <a:ext cx="1752600" cy="6858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FFFAA"/>
          </a:solidFill>
          <a:ln w="19050" cmpd="sng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b="0" dirty="0">
                <a:latin typeface="Gill Sans Light"/>
                <a:cs typeface="Gill Sans Light"/>
              </a:rPr>
              <a:t>Decrease # of empty slots</a:t>
            </a:r>
          </a:p>
        </p:txBody>
      </p:sp>
      <p:sp>
        <p:nvSpPr>
          <p:cNvPr id="7" name="Rectangular Callout 6"/>
          <p:cNvSpPr>
            <a:spLocks noChangeArrowheads="1"/>
          </p:cNvSpPr>
          <p:nvPr/>
        </p:nvSpPr>
        <p:spPr bwMode="auto">
          <a:xfrm>
            <a:off x="7620000" y="685800"/>
            <a:ext cx="1752600" cy="6858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FFFAA"/>
          </a:solidFill>
          <a:ln w="19050" cmpd="sng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b="0" dirty="0">
                <a:latin typeface="Gill Sans Light"/>
                <a:cs typeface="Gill Sans Light"/>
              </a:rPr>
              <a:t>Increase # of occupied slots</a:t>
            </a:r>
          </a:p>
        </p:txBody>
      </p:sp>
      <p:sp>
        <p:nvSpPr>
          <p:cNvPr id="8" name="Rectangular Callout 7"/>
          <p:cNvSpPr>
            <a:spLocks noChangeArrowheads="1"/>
          </p:cNvSpPr>
          <p:nvPr/>
        </p:nvSpPr>
        <p:spPr bwMode="auto">
          <a:xfrm>
            <a:off x="7772400" y="2362200"/>
            <a:ext cx="1752600" cy="685800"/>
          </a:xfrm>
          <a:prstGeom prst="wedgeRectCallout">
            <a:avLst>
              <a:gd name="adj1" fmla="val -9741"/>
              <a:gd name="adj2" fmla="val -71653"/>
            </a:avLst>
          </a:prstGeom>
          <a:solidFill>
            <a:srgbClr val="FFFFAA"/>
          </a:solidFill>
          <a:ln w="19050" cmpd="sng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b="0" dirty="0">
                <a:latin typeface="Gill Sans Light"/>
                <a:cs typeface="Gill Sans Light"/>
              </a:rPr>
              <a:t>Increase # of empty slots</a:t>
            </a:r>
          </a:p>
        </p:txBody>
      </p:sp>
      <p:sp>
        <p:nvSpPr>
          <p:cNvPr id="9" name="Rectangular Callout 8"/>
          <p:cNvSpPr>
            <a:spLocks noChangeArrowheads="1"/>
          </p:cNvSpPr>
          <p:nvPr/>
        </p:nvSpPr>
        <p:spPr bwMode="auto">
          <a:xfrm>
            <a:off x="5257800" y="2362200"/>
            <a:ext cx="1752600" cy="685800"/>
          </a:xfrm>
          <a:prstGeom prst="wedgeRectCallout">
            <a:avLst>
              <a:gd name="adj1" fmla="val -37838"/>
              <a:gd name="adj2" fmla="val -71653"/>
            </a:avLst>
          </a:prstGeom>
          <a:solidFill>
            <a:srgbClr val="FFFFAA"/>
          </a:solidFill>
          <a:ln w="19050" cmpd="sng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b="0" dirty="0">
                <a:latin typeface="Gill Sans Light"/>
                <a:cs typeface="Gill Sans Light"/>
              </a:rPr>
              <a:t>Decrease # of occupied slots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524000" y="5867400"/>
            <a:ext cx="5105400" cy="3810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grpSp>
        <p:nvGrpSpPr>
          <p:cNvPr id="3" name="Group 2"/>
          <p:cNvGrpSpPr/>
          <p:nvPr/>
        </p:nvGrpSpPr>
        <p:grpSpPr>
          <a:xfrm>
            <a:off x="6170920" y="3287340"/>
            <a:ext cx="4116079" cy="3733800"/>
            <a:chOff x="5332720" y="3287340"/>
            <a:chExt cx="4116079" cy="3733800"/>
          </a:xfrm>
        </p:grpSpPr>
        <p:sp>
          <p:nvSpPr>
            <p:cNvPr id="10" name="Rectangle 3"/>
            <p:cNvSpPr txBox="1">
              <a:spLocks noChangeArrowheads="1"/>
            </p:cNvSpPr>
            <p:nvPr/>
          </p:nvSpPr>
          <p:spPr bwMode="auto">
            <a:xfrm>
              <a:off x="5332720" y="3287340"/>
              <a:ext cx="4116079" cy="3733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lIns="90478" tIns="44445" rIns="90478" bIns="44445"/>
            <a:lstStyle>
              <a:lvl1pPr marL="285750" indent="-285750">
                <a:tabLst>
                  <a:tab pos="801688" algn="l"/>
                  <a:tab pos="1139825" algn="l"/>
                  <a:tab pos="1541463" algn="l"/>
                  <a:tab pos="428466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tabLst>
                  <a:tab pos="801688" algn="l"/>
                  <a:tab pos="1139825" algn="l"/>
                  <a:tab pos="1541463" algn="l"/>
                  <a:tab pos="428466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tabLst>
                  <a:tab pos="801688" algn="l"/>
                  <a:tab pos="1139825" algn="l"/>
                  <a:tab pos="1541463" algn="l"/>
                  <a:tab pos="428466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tabLst>
                  <a:tab pos="801688" algn="l"/>
                  <a:tab pos="1139825" algn="l"/>
                  <a:tab pos="1541463" algn="l"/>
                  <a:tab pos="428466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tabLst>
                  <a:tab pos="801688" algn="l"/>
                  <a:tab pos="1139825" algn="l"/>
                  <a:tab pos="1541463" algn="l"/>
                  <a:tab pos="428466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01688" algn="l"/>
                  <a:tab pos="1139825" algn="l"/>
                  <a:tab pos="1541463" algn="l"/>
                  <a:tab pos="428466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01688" algn="l"/>
                  <a:tab pos="1139825" algn="l"/>
                  <a:tab pos="1541463" algn="l"/>
                  <a:tab pos="428466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01688" algn="l"/>
                  <a:tab pos="1139825" algn="l"/>
                  <a:tab pos="1541463" algn="l"/>
                  <a:tab pos="428466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01688" algn="l"/>
                  <a:tab pos="1139825" algn="l"/>
                  <a:tab pos="1541463" algn="l"/>
                  <a:tab pos="428466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lnSpc>
                  <a:spcPct val="80000"/>
                </a:lnSpc>
                <a:spcBef>
                  <a:spcPct val="30000"/>
                </a:spcBef>
                <a:buSzPct val="100000"/>
              </a:pPr>
              <a:r>
                <a:rPr lang="en-US" altLang="ko-KR" sz="1800" dirty="0">
                  <a:latin typeface="Consolas" panose="020B0609020204030204" pitchFamily="49" charset="0"/>
                  <a:ea typeface="굴림" charset="0"/>
                  <a:cs typeface="굴림" charset="0"/>
                </a:rPr>
                <a:t>  Producer(item) {</a:t>
              </a:r>
              <a:br>
                <a:rPr lang="en-US" altLang="ko-KR" sz="1800" dirty="0">
                  <a:latin typeface="Consolas" panose="020B0609020204030204" pitchFamily="49" charset="0"/>
                  <a:ea typeface="굴림" charset="0"/>
                  <a:cs typeface="굴림" charset="0"/>
                </a:rPr>
              </a:br>
              <a:r>
                <a:rPr lang="en-US" altLang="ko-KR" sz="1800" dirty="0">
                  <a:solidFill>
                    <a:srgbClr val="FF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  </a:t>
              </a:r>
              <a:r>
                <a:rPr lang="en-US" altLang="ko-KR" sz="1800" dirty="0" err="1" smtClean="0">
                  <a:solidFill>
                    <a:srgbClr val="FF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semaP</a:t>
              </a:r>
              <a:r>
                <a:rPr lang="en-US" altLang="ko-KR" sz="1800" dirty="0" smtClean="0">
                  <a:solidFill>
                    <a:srgbClr val="FF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(&amp;</a:t>
              </a:r>
              <a:r>
                <a:rPr lang="en-US" altLang="ko-KR" sz="1800" dirty="0" err="1" smtClean="0">
                  <a:solidFill>
                    <a:srgbClr val="FF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mutex</a:t>
              </a:r>
              <a:r>
                <a:rPr lang="en-US" altLang="ko-KR" sz="1800" dirty="0" smtClean="0">
                  <a:solidFill>
                    <a:srgbClr val="FF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); </a:t>
              </a: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/>
              </a:r>
              <a:b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</a:br>
              <a:r>
                <a:rPr lang="en-US" altLang="ko-KR" sz="1800" dirty="0">
                  <a:latin typeface="Consolas" panose="020B0609020204030204" pitchFamily="49" charset="0"/>
                  <a:ea typeface="굴림" charset="0"/>
                  <a:cs typeface="굴림" charset="0"/>
                </a:rPr>
                <a:t>  </a:t>
              </a:r>
              <a:r>
                <a:rPr lang="en-US" altLang="ko-KR" sz="1800" dirty="0" err="1" smtClean="0">
                  <a:solidFill>
                    <a:srgbClr val="FF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semaP</a:t>
              </a:r>
              <a:r>
                <a:rPr lang="en-US" altLang="ko-KR" sz="1800" dirty="0" smtClean="0">
                  <a:solidFill>
                    <a:srgbClr val="FF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(&amp;</a:t>
              </a:r>
              <a:r>
                <a:rPr lang="en-US" altLang="ko-KR" sz="1800" dirty="0" err="1" smtClean="0">
                  <a:solidFill>
                    <a:srgbClr val="FF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emptySlots</a:t>
              </a:r>
              <a:r>
                <a:rPr lang="en-US" altLang="ko-KR" sz="1800" dirty="0" smtClean="0">
                  <a:solidFill>
                    <a:srgbClr val="FF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);</a:t>
              </a:r>
              <a:r>
                <a:rPr lang="en-US" altLang="ko-KR" sz="1800" dirty="0">
                  <a:solidFill>
                    <a:srgbClr val="FF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/>
              </a:r>
              <a:br>
                <a:rPr lang="en-US" altLang="ko-KR" sz="1800" dirty="0">
                  <a:solidFill>
                    <a:srgbClr val="FF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</a:b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  </a:t>
              </a:r>
              <a:r>
                <a:rPr lang="en-US" altLang="ko-KR" sz="1800" dirty="0" err="1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Enqueue</a:t>
              </a: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(item);</a:t>
              </a:r>
              <a:b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</a:b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  </a:t>
              </a:r>
              <a:r>
                <a:rPr lang="en-US" altLang="ko-KR" sz="1800" dirty="0" err="1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semaV</a:t>
              </a:r>
              <a:r>
                <a:rPr lang="en-US" altLang="ko-KR" sz="1800" dirty="0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(&amp;</a:t>
              </a:r>
              <a:r>
                <a:rPr lang="en-US" altLang="ko-KR" sz="1800" dirty="0" err="1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mutex</a:t>
              </a:r>
              <a:r>
                <a:rPr lang="en-US" altLang="ko-KR" sz="1800" dirty="0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);</a:t>
              </a: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/>
              </a:r>
              <a:b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</a:b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  </a:t>
              </a:r>
              <a:r>
                <a:rPr lang="en-US" altLang="ko-KR" sz="1800" dirty="0" err="1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semaV</a:t>
              </a:r>
              <a:r>
                <a:rPr lang="en-US" altLang="ko-KR" sz="1800" dirty="0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(&amp;</a:t>
              </a:r>
              <a:r>
                <a:rPr lang="en-US" altLang="ko-KR" sz="1800" dirty="0" err="1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fullSlots</a:t>
              </a:r>
              <a:r>
                <a:rPr lang="en-US" altLang="ko-KR" sz="1800" dirty="0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);</a:t>
              </a: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/>
              </a:r>
              <a:b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</a:b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}</a:t>
              </a:r>
              <a:b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</a:b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Consumer() {</a:t>
              </a:r>
              <a:b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</a:b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  </a:t>
              </a:r>
              <a:r>
                <a:rPr lang="en-US" altLang="ko-KR" sz="1800" dirty="0" err="1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semaP</a:t>
              </a:r>
              <a:r>
                <a:rPr lang="en-US" altLang="ko-KR" sz="1800" dirty="0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(&amp;</a:t>
              </a:r>
              <a:r>
                <a:rPr lang="en-US" altLang="ko-KR" sz="1800" dirty="0" err="1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fullSlots</a:t>
              </a:r>
              <a:r>
                <a:rPr lang="en-US" altLang="ko-KR" sz="1800" dirty="0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);</a:t>
              </a: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/>
              </a:r>
              <a:b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</a:b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  </a:t>
              </a:r>
              <a:r>
                <a:rPr lang="en-US" altLang="ko-KR" sz="1800" dirty="0" err="1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semaP</a:t>
              </a:r>
              <a:r>
                <a:rPr lang="en-US" altLang="ko-KR" sz="1800" dirty="0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(&amp;</a:t>
              </a:r>
              <a:r>
                <a:rPr lang="en-US" altLang="ko-KR" sz="1800" dirty="0" err="1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mutex</a:t>
              </a:r>
              <a:r>
                <a:rPr lang="en-US" altLang="ko-KR" sz="1800" dirty="0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);</a:t>
              </a: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/>
              </a:r>
              <a:b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</a:b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  item = </a:t>
              </a:r>
              <a:r>
                <a:rPr lang="en-US" altLang="ko-KR" sz="1800" dirty="0" err="1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Dequeue</a:t>
              </a: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();</a:t>
              </a:r>
              <a:b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</a:b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  </a:t>
              </a:r>
              <a:r>
                <a:rPr lang="en-US" altLang="ko-KR" sz="1800" dirty="0" err="1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semaV</a:t>
              </a:r>
              <a:r>
                <a:rPr lang="en-US" altLang="ko-KR" sz="1800" dirty="0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(&amp;</a:t>
              </a:r>
              <a:r>
                <a:rPr lang="en-US" altLang="ko-KR" sz="1800" dirty="0" err="1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mutex</a:t>
              </a:r>
              <a:r>
                <a:rPr lang="en-US" altLang="ko-KR" sz="1800" dirty="0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);</a:t>
              </a: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/>
              </a:r>
              <a:b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</a:b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  </a:t>
              </a:r>
              <a:r>
                <a:rPr lang="en-US" altLang="ko-KR" sz="1800" dirty="0" err="1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semaV</a:t>
              </a:r>
              <a:r>
                <a:rPr lang="en-US" altLang="ko-KR" sz="1800" dirty="0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(&amp;</a:t>
              </a:r>
              <a:r>
                <a:rPr lang="en-US" altLang="ko-KR" sz="1800" dirty="0" err="1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emptySlots</a:t>
              </a:r>
              <a:r>
                <a:rPr lang="en-US" altLang="ko-KR" sz="1800" dirty="0" smtClean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);</a:t>
              </a: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/>
              </a:r>
              <a:b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</a:b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  return item;</a:t>
              </a:r>
              <a:b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</a:br>
              <a: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  <a:t>}</a:t>
              </a:r>
              <a:br>
                <a:rPr lang="en-US" altLang="ko-KR" sz="1800" dirty="0">
                  <a:solidFill>
                    <a:srgbClr val="000000"/>
                  </a:solidFill>
                  <a:latin typeface="Consolas" panose="020B0609020204030204" pitchFamily="49" charset="0"/>
                  <a:ea typeface="굴림" charset="0"/>
                  <a:cs typeface="굴림" charset="0"/>
                </a:rPr>
              </a:br>
              <a:endParaRPr lang="en-US" altLang="ko-KR" sz="1800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endParaRPr>
            </a:p>
          </p:txBody>
        </p:sp>
        <p:sp>
          <p:nvSpPr>
            <p:cNvPr id="2" name="Arc 1"/>
            <p:cNvSpPr/>
            <p:nvPr/>
          </p:nvSpPr>
          <p:spPr bwMode="auto">
            <a:xfrm rot="10505001">
              <a:off x="5484889" y="3620561"/>
              <a:ext cx="750265" cy="341290"/>
            </a:xfrm>
            <a:prstGeom prst="arc">
              <a:avLst>
                <a:gd name="adj1" fmla="val 15642640"/>
                <a:gd name="adj2" fmla="val 6441015"/>
              </a:avLst>
            </a:prstGeom>
            <a:solidFill>
              <a:schemeClr val="bg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20126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3" grpId="0" uiExpand="1" build="p" bldLvl="2"/>
      <p:bldP spid="465924" grpId="0" uiExpand="1" animBg="1"/>
      <p:bldP spid="465925" grpId="0" uiExpand="1" animBg="1"/>
      <p:bldP spid="6" grpId="0" animBg="1"/>
      <p:bldP spid="7" grpId="0" animBg="1"/>
      <p:bldP spid="8" grpId="0" animBg="1"/>
      <p:bldP spid="9" grpId="0" animBg="1"/>
      <p:bldP spid="11" grpId="0" uiExpan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88392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Semaphores are good but…Monitors are better!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10591800" cy="57912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Semaphores are a huge step up; just think of trying to do the bounded buffer with only loads and stores or even with locks!</a:t>
            </a:r>
          </a:p>
          <a:p>
            <a:r>
              <a:rPr lang="en-US" altLang="ko-KR" dirty="0" smtClean="0">
                <a:ea typeface="굴림" panose="020B0600000101010101" pitchFamily="34" charset="-127"/>
              </a:rPr>
              <a:t>Problem is that semaphores are dual purpose: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They are used for both mutex and scheduling constraints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Example: the fact that flipping of P’s in bounded buffer gives deadlock is not immediately obvious.  How do you prove correctness to someone?</a:t>
            </a:r>
          </a:p>
          <a:p>
            <a:r>
              <a:rPr lang="en-US" altLang="ko-KR" dirty="0" smtClean="0">
                <a:ea typeface="굴림" panose="020B0600000101010101" pitchFamily="34" charset="-127"/>
              </a:rPr>
              <a:t>Cleaner idea: Use </a:t>
            </a:r>
            <a:r>
              <a:rPr lang="en-US" altLang="ko-KR" i="1" dirty="0" smtClean="0">
                <a:ea typeface="굴림" panose="020B0600000101010101" pitchFamily="34" charset="-127"/>
              </a:rPr>
              <a:t>locks</a:t>
            </a:r>
            <a:r>
              <a:rPr lang="en-US" altLang="ko-KR" dirty="0" smtClean="0">
                <a:ea typeface="굴림" panose="020B0600000101010101" pitchFamily="34" charset="-127"/>
              </a:rPr>
              <a:t> for mutual exclusion and </a:t>
            </a:r>
            <a:r>
              <a:rPr lang="en-US" altLang="ko-KR" i="1" dirty="0" smtClean="0">
                <a:ea typeface="굴림" panose="020B0600000101010101" pitchFamily="34" charset="-127"/>
              </a:rPr>
              <a:t>condition variables </a:t>
            </a:r>
            <a:r>
              <a:rPr lang="en-US" altLang="ko-KR" dirty="0" smtClean="0">
                <a:ea typeface="굴림" panose="020B0600000101010101" pitchFamily="34" charset="-127"/>
              </a:rPr>
              <a:t>for scheduling constraints</a:t>
            </a:r>
          </a:p>
          <a:p>
            <a:r>
              <a:rPr lang="en-US" altLang="ko-KR" dirty="0" smtClean="0">
                <a:ea typeface="굴림" panose="020B0600000101010101" pitchFamily="34" charset="-127"/>
              </a:rPr>
              <a:t>Definition: 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Monitor</a:t>
            </a:r>
            <a:r>
              <a:rPr lang="en-US" altLang="ko-KR" dirty="0" smtClean="0">
                <a:ea typeface="굴림" panose="020B0600000101010101" pitchFamily="34" charset="-127"/>
              </a:rPr>
              <a:t>: a </a:t>
            </a:r>
            <a:r>
              <a:rPr lang="en-US" altLang="ko-KR" dirty="0" smtClean="0">
                <a:solidFill>
                  <a:srgbClr val="FF0000"/>
                </a:solidFill>
                <a:ea typeface="굴림" panose="020B0600000101010101" pitchFamily="34" charset="-127"/>
              </a:rPr>
              <a:t>lock</a:t>
            </a:r>
            <a:r>
              <a:rPr lang="en-US" altLang="ko-KR" dirty="0" smtClean="0">
                <a:ea typeface="굴림" panose="020B0600000101010101" pitchFamily="34" charset="-127"/>
              </a:rPr>
              <a:t> and zero or more </a:t>
            </a:r>
            <a:r>
              <a:rPr lang="en-US" altLang="ko-KR" dirty="0" smtClean="0">
                <a:solidFill>
                  <a:srgbClr val="FF0000"/>
                </a:solidFill>
                <a:ea typeface="굴림" panose="020B0600000101010101" pitchFamily="34" charset="-127"/>
              </a:rPr>
              <a:t>condition variables </a:t>
            </a:r>
            <a:r>
              <a:rPr lang="en-US" altLang="ko-KR" dirty="0" smtClean="0">
                <a:ea typeface="굴림" panose="020B0600000101010101" pitchFamily="34" charset="-127"/>
              </a:rPr>
              <a:t>for managing concurrent access to shared data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Some languages like Java provide this natively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Most others use actual locks and condition variables</a:t>
            </a:r>
          </a:p>
          <a:p>
            <a:r>
              <a:rPr lang="en-US" altLang="ko-KR" dirty="0" smtClean="0">
                <a:ea typeface="굴림" panose="020B0600000101010101" pitchFamily="34" charset="-127"/>
              </a:rPr>
              <a:t>A “Monitor” is a paradigm for concurrent programming!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Some languages support monitors explicitly</a:t>
            </a:r>
          </a:p>
        </p:txBody>
      </p:sp>
    </p:spTree>
    <p:extLst>
      <p:ext uri="{BB962C8B-B14F-4D97-AF65-F5344CB8AC3E}">
        <p14:creationId xmlns:p14="http://schemas.microsoft.com/office/powerpoint/2010/main" val="41726016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Condition Variables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685800"/>
            <a:ext cx="10439400" cy="61722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How do we change the consumer() routine to wait until something is on the queue?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Could do this by keeping a count of the number of things on the queue (with semaphores), but error prone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Condition Variable</a:t>
            </a:r>
            <a:r>
              <a:rPr lang="en-US" altLang="ko-KR" dirty="0" smtClean="0">
                <a:ea typeface="굴림" panose="020B0600000101010101" pitchFamily="34" charset="-127"/>
              </a:rPr>
              <a:t>: a queue of threads waiting for something </a:t>
            </a:r>
            <a:r>
              <a:rPr lang="en-US" altLang="ko-KR" i="1" dirty="0" smtClean="0">
                <a:ea typeface="굴림" panose="020B0600000101010101" pitchFamily="34" charset="-127"/>
              </a:rPr>
              <a:t>inside</a:t>
            </a:r>
            <a:r>
              <a:rPr lang="en-US" altLang="ko-KR" dirty="0" smtClean="0">
                <a:ea typeface="굴림" panose="020B0600000101010101" pitchFamily="34" charset="-127"/>
              </a:rPr>
              <a:t> a critical section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Key idea: allow sleeping inside critical section by atomically releasing lock at time we go to sleep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Contrast to semaphores: Can’t wait inside critical section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Operations: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Wait(&amp;lock)</a:t>
            </a:r>
            <a:r>
              <a:rPr lang="en-US" altLang="ko-KR" dirty="0" smtClean="0">
                <a:ea typeface="굴림" panose="020B0600000101010101" pitchFamily="34" charset="-127"/>
              </a:rPr>
              <a:t>: Atomically release lock and go to sleep. 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Re-acquire lock later, before returning. 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Signal()</a:t>
            </a:r>
            <a:r>
              <a:rPr lang="en-US" altLang="ko-KR" dirty="0" smtClean="0">
                <a:ea typeface="굴림" panose="020B0600000101010101" pitchFamily="34" charset="-127"/>
              </a:rPr>
              <a:t>: Wake up one waiter, if any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Broadcast()</a:t>
            </a:r>
            <a:r>
              <a:rPr lang="en-US" altLang="ko-KR" dirty="0" smtClean="0">
                <a:ea typeface="굴림" panose="020B0600000101010101" pitchFamily="34" charset="-127"/>
              </a:rPr>
              <a:t>: Wake up all waiters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Rule: Must hold lock when doing condition variable ops!</a:t>
            </a:r>
          </a:p>
        </p:txBody>
      </p:sp>
    </p:spTree>
    <p:extLst>
      <p:ext uri="{BB962C8B-B14F-4D97-AF65-F5344CB8AC3E}">
        <p14:creationId xmlns:p14="http://schemas.microsoft.com/office/powerpoint/2010/main" val="23706521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>
                <a:ea typeface="굴림" panose="020B0600000101010101" pitchFamily="34" charset="-127"/>
              </a:rPr>
              <a:t> </a:t>
            </a:r>
            <a:r>
              <a:rPr lang="en-US" altLang="ko-KR" smtClean="0">
                <a:ea typeface="굴림" panose="020B0600000101010101" pitchFamily="34" charset="-127"/>
              </a:rPr>
              <a:t>Monitor with Condition Variables</a:t>
            </a:r>
          </a:p>
        </p:txBody>
      </p:sp>
      <p:sp>
        <p:nvSpPr>
          <p:cNvPr id="4669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5177" y="3429000"/>
            <a:ext cx="10817224" cy="32004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Lock</a:t>
            </a:r>
            <a:r>
              <a:rPr lang="en-US" altLang="ko-KR" dirty="0" smtClean="0">
                <a:ea typeface="굴림" panose="020B0600000101010101" pitchFamily="34" charset="-127"/>
              </a:rPr>
              <a:t>: the lock provides mutual exclusion to shared data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Always acquire before accessing shared data structure</a:t>
            </a:r>
          </a:p>
          <a:p>
            <a:pPr lvl="1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Always release after finishing with shared data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Lock initially free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Condition Variable</a:t>
            </a:r>
            <a:r>
              <a:rPr lang="en-US" altLang="ko-KR" dirty="0" smtClean="0">
                <a:ea typeface="굴림" panose="020B0600000101010101" pitchFamily="34" charset="-127"/>
              </a:rPr>
              <a:t>: a queue of threads waiting for something </a:t>
            </a:r>
            <a:r>
              <a:rPr lang="en-US" altLang="ko-KR" i="1" dirty="0" smtClean="0">
                <a:ea typeface="굴림" panose="020B0600000101010101" pitchFamily="34" charset="-127"/>
              </a:rPr>
              <a:t>inside</a:t>
            </a:r>
            <a:r>
              <a:rPr lang="en-US" altLang="ko-KR" dirty="0" smtClean="0">
                <a:ea typeface="굴림" panose="020B0600000101010101" pitchFamily="34" charset="-127"/>
              </a:rPr>
              <a:t> a critical section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Key idea: make it possible to go to sleep inside critical section by atomically releasing lock at time we go to sleep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Contrast to semaphores: Can’t wait inside critical section</a:t>
            </a:r>
          </a:p>
        </p:txBody>
      </p:sp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" t="4802" r="1059" b="4802"/>
          <a:stretch>
            <a:fillRect/>
          </a:stretch>
        </p:blipFill>
        <p:spPr bwMode="auto">
          <a:xfrm>
            <a:off x="3276600" y="685800"/>
            <a:ext cx="5562600" cy="27432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6949" name="Oval 5"/>
          <p:cNvSpPr>
            <a:spLocks noChangeArrowheads="1"/>
          </p:cNvSpPr>
          <p:nvPr/>
        </p:nvSpPr>
        <p:spPr bwMode="auto">
          <a:xfrm>
            <a:off x="2971800" y="1219200"/>
            <a:ext cx="3429000" cy="609600"/>
          </a:xfrm>
          <a:prstGeom prst="ellipse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sp>
        <p:nvSpPr>
          <p:cNvPr id="466950" name="Oval 6"/>
          <p:cNvSpPr>
            <a:spLocks noChangeArrowheads="1"/>
          </p:cNvSpPr>
          <p:nvPr/>
        </p:nvSpPr>
        <p:spPr bwMode="auto">
          <a:xfrm rot="-912955">
            <a:off x="6629400" y="609600"/>
            <a:ext cx="2362200" cy="914400"/>
          </a:xfrm>
          <a:prstGeom prst="ellipse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607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6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6948" grpId="0" build="p"/>
      <p:bldP spid="466949" grpId="0" animBg="1"/>
      <p:bldP spid="46695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533400"/>
          </a:xfrm>
        </p:spPr>
        <p:txBody>
          <a:bodyPr/>
          <a:lstStyle/>
          <a:p>
            <a:r>
              <a:rPr lang="en-US" altLang="ko-KR" sz="2800" dirty="0" smtClean="0">
                <a:ea typeface="굴림" panose="020B0600000101010101" pitchFamily="34" charset="-127"/>
              </a:rPr>
              <a:t>Infinite Synchronized </a:t>
            </a:r>
            <a:r>
              <a:rPr lang="en-US" altLang="ko-KR" sz="2800" dirty="0">
                <a:ea typeface="굴림" panose="020B0600000101010101" pitchFamily="34" charset="-127"/>
              </a:rPr>
              <a:t>Buffer (with condition variable)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685800"/>
            <a:ext cx="9067800" cy="5715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tabLst>
                <a:tab pos="852488" algn="l"/>
                <a:tab pos="1252538" algn="l"/>
                <a:tab pos="1654175" algn="l"/>
                <a:tab pos="50863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Here is an (infinite) synchronized queue:</a:t>
            </a:r>
          </a:p>
          <a:p>
            <a:pPr>
              <a:lnSpc>
                <a:spcPct val="80000"/>
              </a:lnSpc>
              <a:buNone/>
              <a:tabLst>
                <a:tab pos="852488" algn="l"/>
                <a:tab pos="1252538" algn="l"/>
                <a:tab pos="1654175" algn="l"/>
                <a:tab pos="50863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	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lock 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buf_lock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;	// Initially unlocked</a:t>
            </a:r>
            <a:b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200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condition </a:t>
            </a:r>
            <a:r>
              <a:rPr lang="en-US" altLang="ko-KR" sz="2000" dirty="0" err="1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buf_CV</a:t>
            </a:r>
            <a:r>
              <a:rPr lang="en-US" altLang="ko-KR" sz="200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;	// Initially empty</a:t>
            </a:r>
            <a:br>
              <a:rPr lang="en-US" altLang="ko-KR" sz="200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queue 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queue</a:t>
            </a:r>
            <a:r>
              <a:rPr lang="en-US" altLang="ko-KR" sz="2000" dirty="0" smtClean="0">
                <a:latin typeface="Consolas" charset="0"/>
                <a:ea typeface="Consolas" charset="0"/>
                <a:cs typeface="Consolas" charset="0"/>
              </a:rPr>
              <a:t>;	// </a:t>
            </a:r>
            <a:r>
              <a:rPr lang="en-US" altLang="ko-KR" sz="2000" smtClean="0">
                <a:latin typeface="Consolas" charset="0"/>
                <a:ea typeface="Consolas" charset="0"/>
                <a:cs typeface="Consolas" charset="0"/>
              </a:rPr>
              <a:t>Actual queue!</a:t>
            </a:r>
            <a:endParaRPr lang="en-US" altLang="ko-KR" sz="2000" dirty="0">
              <a:latin typeface="Consolas" charset="0"/>
              <a:ea typeface="Consolas" charset="0"/>
              <a:cs typeface="Consolas" charset="0"/>
            </a:endParaRPr>
          </a:p>
          <a:p>
            <a:pPr>
              <a:lnSpc>
                <a:spcPct val="80000"/>
              </a:lnSpc>
              <a:buNone/>
              <a:tabLst>
                <a:tab pos="852488" algn="l"/>
                <a:tab pos="1252538" algn="l"/>
                <a:tab pos="1654175" algn="l"/>
                <a:tab pos="5086350" algn="l"/>
              </a:tabLst>
            </a:pPr>
            <a:endParaRPr lang="en-US" altLang="ko-KR" sz="2000" dirty="0">
              <a:latin typeface="Consolas" charset="0"/>
              <a:ea typeface="Consolas" charset="0"/>
              <a:cs typeface="Consolas" charset="0"/>
            </a:endParaRPr>
          </a:p>
          <a:p>
            <a:pPr>
              <a:lnSpc>
                <a:spcPct val="80000"/>
              </a:lnSpc>
              <a:buNone/>
              <a:tabLst>
                <a:tab pos="852488" algn="l"/>
                <a:tab pos="1252538" algn="l"/>
                <a:tab pos="1654175" algn="l"/>
                <a:tab pos="5086350" algn="l"/>
              </a:tabLst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Producer(item) {</a:t>
            </a:r>
            <a:b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acquire(&amp;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buf_lock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);	// Get Lock</a:t>
            </a:r>
            <a:b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enqueue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(&amp;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queue,item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);	// Add item</a:t>
            </a:r>
            <a:b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ko-KR" sz="2000" dirty="0" err="1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cond_signal</a:t>
            </a:r>
            <a:r>
              <a:rPr lang="en-US" altLang="ko-KR" sz="200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(&amp;</a:t>
            </a:r>
            <a:r>
              <a:rPr lang="en-US" altLang="ko-KR" sz="2000" dirty="0" err="1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buf_CV</a:t>
            </a:r>
            <a:r>
              <a:rPr lang="en-US" altLang="ko-KR" sz="200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200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// Signal any waiters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release(&amp;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buf_lock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);	// Release Lock</a:t>
            </a:r>
            <a:b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}</a:t>
            </a:r>
            <a:b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</a:br>
            <a:endParaRPr lang="en-US" altLang="ko-KR" sz="2000" dirty="0">
              <a:latin typeface="Consolas" charset="0"/>
              <a:ea typeface="Consolas" charset="0"/>
              <a:cs typeface="Consolas" charset="0"/>
            </a:endParaRPr>
          </a:p>
          <a:p>
            <a:pPr>
              <a:lnSpc>
                <a:spcPct val="80000"/>
              </a:lnSpc>
              <a:buNone/>
              <a:tabLst>
                <a:tab pos="852488" algn="l"/>
                <a:tab pos="1252538" algn="l"/>
                <a:tab pos="1654175" algn="l"/>
                <a:tab pos="5086350" algn="l"/>
              </a:tabLst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Consumer() {</a:t>
            </a:r>
            <a:b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acquire(&amp;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buf_lock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);	// Get Lock</a:t>
            </a:r>
            <a:b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ko-KR" sz="200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while (</a:t>
            </a:r>
            <a:r>
              <a:rPr lang="en-US" altLang="ko-KR" sz="2000" dirty="0" err="1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isEmpty</a:t>
            </a:r>
            <a:r>
              <a:rPr lang="en-US" altLang="ko-KR" sz="200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(&amp;queue)) {</a:t>
            </a:r>
            <a:br>
              <a:rPr lang="en-US" altLang="ko-KR" sz="200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			</a:t>
            </a:r>
            <a:r>
              <a:rPr lang="en-US" altLang="ko-KR" sz="2000" dirty="0" err="1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cond_wait</a:t>
            </a:r>
            <a:r>
              <a:rPr lang="en-US" altLang="ko-KR" sz="200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(&amp;</a:t>
            </a:r>
            <a:r>
              <a:rPr lang="en-US" altLang="ko-KR" sz="2000" dirty="0" err="1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buf_CV</a:t>
            </a:r>
            <a:r>
              <a:rPr lang="en-US" altLang="ko-KR" sz="200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, &amp;</a:t>
            </a:r>
            <a:r>
              <a:rPr lang="en-US" altLang="ko-KR" sz="2000" dirty="0" err="1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buf_lock</a:t>
            </a:r>
            <a:r>
              <a:rPr lang="en-US" altLang="ko-KR" sz="200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); // If empty, sleep</a:t>
            </a:r>
            <a:br>
              <a:rPr lang="en-US" altLang="ko-KR" sz="200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		}</a:t>
            </a:r>
            <a:br>
              <a:rPr lang="en-US" altLang="ko-KR" sz="200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item = 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dequeue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(&amp;queue);	// Get next item</a:t>
            </a:r>
            <a:b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release(&amp;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buf_lock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);	// Release Lock</a:t>
            </a:r>
            <a:b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return(item);</a:t>
            </a:r>
            <a:b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}</a:t>
            </a:r>
            <a:endParaRPr lang="en-US" altLang="ko-KR" dirty="0" smtClean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0062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Mesa vs. Hoare monitors</a:t>
            </a:r>
          </a:p>
        </p:txBody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685800"/>
            <a:ext cx="9509760" cy="5715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Need to be careful about precise definition of signal and wait.  Consider a piece of our </a:t>
            </a:r>
            <a:r>
              <a:rPr lang="en-US" altLang="ko-KR" dirty="0" err="1">
                <a:latin typeface="Helvetica" charset="0"/>
                <a:ea typeface="굴림" charset="0"/>
                <a:cs typeface="굴림" charset="0"/>
              </a:rPr>
              <a:t>dequeue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 code:</a:t>
            </a:r>
          </a:p>
          <a:p>
            <a:pPr>
              <a:lnSpc>
                <a:spcPct val="100000"/>
              </a:lnSpc>
              <a:spcBef>
                <a:spcPct val="20000"/>
              </a:spcBef>
              <a:buNone/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while (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isEmpty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(&amp;queue)) {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		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(&amp;buf_CV,&amp;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buf_lock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); // If nothing, sleep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	}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	item = 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굴림" charset="0"/>
              </a:rPr>
              <a:t>dequeue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(&amp;queue);	// Get next item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Why didn’t we do </a:t>
            </a: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this?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/>
            </a:r>
            <a:br>
              <a:rPr lang="en-US" altLang="ko-KR" dirty="0">
                <a:latin typeface="Helvetica" charset="0"/>
                <a:ea typeface="굴림" charset="0"/>
                <a:cs typeface="굴림" charset="0"/>
              </a:rPr>
            </a:b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	</a:t>
            </a: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if (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isEmpty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(&amp;queue)) {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		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(&amp;buf_CV,&amp;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buf_lock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); // If nothing, sleep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	}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	item = 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굴림" charset="0"/>
              </a:rPr>
              <a:t>dequeue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(&amp;queue);	// Get next item</a:t>
            </a:r>
            <a:endParaRPr lang="en-US" altLang="ko-KR" dirty="0" smtClean="0"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Answer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: depends on the type of scheduling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Mesa-style: Named after Xerox-Park Mesa Operating System</a:t>
            </a:r>
          </a:p>
          <a:p>
            <a:pPr lvl="2">
              <a:lnSpc>
                <a:spcPct val="10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Most OSes use Mesa Scheduling!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Hoare-style: Named after British logician Tony Hoare</a:t>
            </a:r>
          </a:p>
          <a:p>
            <a:pPr marL="457200" lvl="1" indent="0">
              <a:lnSpc>
                <a:spcPct val="100000"/>
              </a:lnSpc>
              <a:spcBef>
                <a:spcPct val="20000"/>
              </a:spcBef>
              <a:buNone/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>
              <a:solidFill>
                <a:srgbClr val="FF0000"/>
              </a:solidFill>
              <a:latin typeface="Helvetica" charset="0"/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4242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8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8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78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8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8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8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8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8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8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78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8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8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821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Hoare monitors</a:t>
            </a: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7438" y="762000"/>
            <a:ext cx="9906000" cy="5715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Signaler gives up lock, CPU to waiter; waiter runs immediately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Then, Waiter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gives up lock, processor back to signaler when it exits critical section or if it waits again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 smtClean="0"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 smtClean="0"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 smtClean="0"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 smtClean="0"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On first glance, this seems like good semantics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W</a:t>
            </a: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aiter gets to run immediately, condition is still correct!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Most textbooks talk about Hoare scheduling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However, hard to do, not really necessary!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Forces a lot of context switching (inefficient!)</a:t>
            </a: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buNone/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6356838" y="2058988"/>
            <a:ext cx="44196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ko-KR" dirty="0" smtClean="0">
                <a:solidFill>
                  <a:srgbClr val="000000"/>
                </a:solidFill>
                <a:latin typeface="Courier New" charset="0"/>
                <a:ea typeface="굴림" charset="0"/>
                <a:cs typeface="굴림" charset="0"/>
              </a:rPr>
              <a:t>acquire(&amp;</a:t>
            </a:r>
            <a:r>
              <a:rPr lang="en-US" altLang="ko-KR" dirty="0" err="1" smtClean="0">
                <a:solidFill>
                  <a:srgbClr val="000000"/>
                </a:solidFill>
                <a:latin typeface="Courier New" charset="0"/>
                <a:ea typeface="굴림" charset="0"/>
                <a:cs typeface="굴림" charset="0"/>
              </a:rPr>
              <a:t>buf_lock</a:t>
            </a:r>
            <a:r>
              <a:rPr lang="en-US" altLang="ko-KR" dirty="0" smtClean="0">
                <a:solidFill>
                  <a:srgbClr val="000000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  <a:endParaRPr lang="en-US" altLang="ko-KR" dirty="0">
              <a:solidFill>
                <a:srgbClr val="000000"/>
              </a:solidFill>
              <a:latin typeface="Courier New" charset="0"/>
              <a:ea typeface="굴림" charset="0"/>
              <a:cs typeface="굴림" charset="0"/>
            </a:endParaRPr>
          </a:p>
          <a:p>
            <a:r>
              <a:rPr lang="en-US" altLang="ko-KR" dirty="0">
                <a:solidFill>
                  <a:srgbClr val="000000"/>
                </a:solidFill>
                <a:latin typeface="Courier New" charset="0"/>
                <a:ea typeface="굴림" charset="0"/>
                <a:cs typeface="굴림" charset="0"/>
              </a:rPr>
              <a:t>…</a:t>
            </a:r>
          </a:p>
          <a:p>
            <a:r>
              <a:rPr lang="en-US" altLang="ko-KR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if </a:t>
            </a:r>
            <a:r>
              <a:rPr lang="en-US" altLang="ko-KR" dirty="0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dirty="0" err="1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isEmpty</a:t>
            </a:r>
            <a:r>
              <a:rPr lang="en-US" altLang="ko-KR" dirty="0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(&amp;queue)) {</a:t>
            </a:r>
          </a:p>
          <a:p>
            <a:r>
              <a:rPr lang="en-US" altLang="ko-KR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dirty="0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dirty="0" err="1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dirty="0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(&amp;buf_CV,&amp;</a:t>
            </a:r>
            <a:r>
              <a:rPr lang="en-US" altLang="ko-KR" dirty="0" err="1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buf_lock</a:t>
            </a:r>
            <a:r>
              <a:rPr lang="en-US" altLang="ko-KR" dirty="0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 </a:t>
            </a:r>
            <a:r>
              <a:rPr lang="en-US" altLang="ko-KR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}</a:t>
            </a:r>
            <a:br>
              <a:rPr lang="en-US" altLang="ko-KR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dirty="0">
                <a:latin typeface="Courier New" charset="0"/>
                <a:ea typeface="굴림" charset="0"/>
                <a:cs typeface="굴림" charset="0"/>
              </a:rPr>
              <a:t>…</a:t>
            </a:r>
          </a:p>
          <a:p>
            <a:r>
              <a:rPr lang="en-US" altLang="ko-KR" dirty="0">
                <a:latin typeface="Courier New" charset="0"/>
                <a:ea typeface="굴림" charset="0"/>
                <a:cs typeface="굴림" charset="0"/>
              </a:rPr>
              <a:t>r</a:t>
            </a:r>
            <a:r>
              <a:rPr lang="en-US" altLang="ko-KR" dirty="0" smtClean="0">
                <a:latin typeface="Courier New" charset="0"/>
                <a:ea typeface="굴림" charset="0"/>
                <a:cs typeface="굴림" charset="0"/>
              </a:rPr>
              <a:t>elease(&amp;</a:t>
            </a:r>
            <a:r>
              <a:rPr lang="en-US" altLang="ko-KR" dirty="0" err="1" smtClean="0">
                <a:latin typeface="Courier New" charset="0"/>
                <a:ea typeface="굴림" charset="0"/>
                <a:cs typeface="굴림" charset="0"/>
              </a:rPr>
              <a:t>buf_lock</a:t>
            </a:r>
            <a:r>
              <a:rPr lang="en-US" altLang="ko-KR" dirty="0" smtClean="0">
                <a:latin typeface="Courier New" charset="0"/>
                <a:ea typeface="굴림" charset="0"/>
                <a:cs typeface="굴림" charset="0"/>
              </a:rPr>
              <a:t>);</a:t>
            </a:r>
            <a:endParaRPr lang="en-US" dirty="0">
              <a:ea typeface="굴림" charset="0"/>
              <a:cs typeface="굴림" charset="0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1632438" y="2057400"/>
            <a:ext cx="35052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ko-KR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…</a:t>
            </a:r>
          </a:p>
          <a:p>
            <a:r>
              <a:rPr lang="en-US" altLang="ko-KR" dirty="0" smtClean="0">
                <a:latin typeface="Courier New" charset="0"/>
                <a:ea typeface="굴림" charset="0"/>
                <a:cs typeface="굴림" charset="0"/>
              </a:rPr>
              <a:t>acquire(&amp;</a:t>
            </a:r>
            <a:r>
              <a:rPr lang="en-US" altLang="ko-KR" dirty="0" err="1" smtClean="0">
                <a:latin typeface="Courier New" charset="0"/>
                <a:ea typeface="굴림" charset="0"/>
                <a:cs typeface="굴림" charset="0"/>
              </a:rPr>
              <a:t>buf_lock</a:t>
            </a:r>
            <a:r>
              <a:rPr lang="en-US" altLang="ko-KR" dirty="0" smtClean="0">
                <a:latin typeface="Courier New" charset="0"/>
                <a:ea typeface="굴림" charset="0"/>
                <a:cs typeface="굴림" charset="0"/>
              </a:rPr>
              <a:t>);</a:t>
            </a:r>
            <a:endParaRPr lang="en-US" altLang="ko-KR" dirty="0">
              <a:latin typeface="Courier New" charset="0"/>
              <a:ea typeface="굴림" charset="0"/>
              <a:cs typeface="굴림" charset="0"/>
            </a:endParaRPr>
          </a:p>
          <a:p>
            <a:r>
              <a:rPr lang="en-US" altLang="ko-KR" dirty="0">
                <a:latin typeface="Courier New" charset="0"/>
                <a:ea typeface="굴림" charset="0"/>
                <a:cs typeface="굴림" charset="0"/>
              </a:rPr>
              <a:t>… </a:t>
            </a:r>
            <a:endParaRPr lang="en-US" altLang="ko-KR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r>
              <a:rPr lang="en-US" altLang="ko-KR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c</a:t>
            </a:r>
            <a:r>
              <a:rPr lang="en-US" altLang="ko-KR" dirty="0" err="1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ond_signal</a:t>
            </a:r>
            <a:r>
              <a:rPr lang="en-US" altLang="ko-KR" dirty="0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dirty="0" err="1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buf_CV</a:t>
            </a:r>
            <a:r>
              <a:rPr lang="en-US" altLang="ko-KR" dirty="0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  <a:endParaRPr lang="en-US" altLang="ko-KR" dirty="0">
              <a:latin typeface="Courier New" charset="0"/>
              <a:ea typeface="굴림" charset="0"/>
              <a:cs typeface="굴림" charset="0"/>
            </a:endParaRPr>
          </a:p>
          <a:p>
            <a:r>
              <a:rPr lang="en-US" altLang="ko-KR" dirty="0">
                <a:latin typeface="Courier New" charset="0"/>
                <a:ea typeface="굴림" charset="0"/>
                <a:cs typeface="굴림" charset="0"/>
              </a:rPr>
              <a:t>…</a:t>
            </a:r>
          </a:p>
          <a:p>
            <a:r>
              <a:rPr lang="en-US" altLang="ko-KR" dirty="0" smtClean="0">
                <a:latin typeface="Courier New" charset="0"/>
                <a:ea typeface="굴림" charset="0"/>
                <a:cs typeface="굴림" charset="0"/>
              </a:rPr>
              <a:t>release(&amp;</a:t>
            </a:r>
            <a:r>
              <a:rPr lang="en-US" altLang="ko-KR" dirty="0" err="1" smtClean="0">
                <a:latin typeface="Courier New" charset="0"/>
                <a:ea typeface="굴림" charset="0"/>
                <a:cs typeface="굴림" charset="0"/>
              </a:rPr>
              <a:t>buf_lock</a:t>
            </a:r>
            <a:r>
              <a:rPr lang="en-US" altLang="ko-KR" dirty="0" smtClean="0">
                <a:latin typeface="Courier New" charset="0"/>
                <a:ea typeface="굴림" charset="0"/>
                <a:cs typeface="굴림" charset="0"/>
              </a:rPr>
              <a:t>);</a:t>
            </a:r>
            <a:endParaRPr lang="en-US" dirty="0">
              <a:ea typeface="굴림" charset="0"/>
              <a:cs typeface="굴림" charset="0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604238" y="2668587"/>
            <a:ext cx="1905000" cy="406400"/>
            <a:chOff x="3429000" y="3581400"/>
            <a:chExt cx="1905000" cy="406400"/>
          </a:xfrm>
        </p:grpSpPr>
        <p:cxnSp>
          <p:nvCxnSpPr>
            <p:cNvPr id="56332" name="Straight Arrow Connector 6"/>
            <p:cNvCxnSpPr>
              <a:cxnSpLocks noChangeShapeType="1"/>
              <a:endCxn id="56323" idx="1"/>
            </p:cNvCxnSpPr>
            <p:nvPr/>
          </p:nvCxnSpPr>
          <p:spPr bwMode="auto">
            <a:xfrm>
              <a:off x="3429000" y="3962400"/>
              <a:ext cx="1905000" cy="25400"/>
            </a:xfrm>
            <a:prstGeom prst="straightConnector1">
              <a:avLst/>
            </a:prstGeom>
            <a:noFill/>
            <a:ln w="38100">
              <a:solidFill>
                <a:srgbClr val="83A6FA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333" name="Rectangle 18"/>
            <p:cNvSpPr>
              <a:spLocks noChangeArrowheads="1"/>
            </p:cNvSpPr>
            <p:nvPr/>
          </p:nvSpPr>
          <p:spPr bwMode="auto">
            <a:xfrm>
              <a:off x="3657600" y="3581400"/>
              <a:ext cx="1524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ko-KR">
                  <a:latin typeface="Courier New" charset="0"/>
                  <a:ea typeface="굴림" charset="0"/>
                  <a:cs typeface="굴림" charset="0"/>
                </a:rPr>
                <a:t>Lock, CPU</a:t>
              </a:r>
              <a:endParaRPr lang="en-US">
                <a:ea typeface="굴림" charset="0"/>
                <a:cs typeface="굴림" charset="0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528038" y="3201987"/>
            <a:ext cx="1905000" cy="685800"/>
            <a:chOff x="3429000" y="4114800"/>
            <a:chExt cx="1905000" cy="685800"/>
          </a:xfrm>
        </p:grpSpPr>
        <p:cxnSp>
          <p:nvCxnSpPr>
            <p:cNvPr id="56330" name="Straight Arrow Connector 7"/>
            <p:cNvCxnSpPr>
              <a:cxnSpLocks noChangeShapeType="1"/>
            </p:cNvCxnSpPr>
            <p:nvPr/>
          </p:nvCxnSpPr>
          <p:spPr bwMode="auto">
            <a:xfrm rot="10800000">
              <a:off x="3429000" y="4114800"/>
              <a:ext cx="1905000" cy="685800"/>
            </a:xfrm>
            <a:prstGeom prst="straightConnector1">
              <a:avLst/>
            </a:prstGeom>
            <a:noFill/>
            <a:ln w="38100">
              <a:solidFill>
                <a:srgbClr val="83A6FA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331" name="Rectangle 19"/>
            <p:cNvSpPr>
              <a:spLocks noChangeArrowheads="1"/>
            </p:cNvSpPr>
            <p:nvPr/>
          </p:nvSpPr>
          <p:spPr bwMode="auto">
            <a:xfrm rot="1248180">
              <a:off x="3828806" y="4135607"/>
              <a:ext cx="14351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ko-KR">
                  <a:latin typeface="Courier New" charset="0"/>
                  <a:ea typeface="굴림" charset="0"/>
                  <a:cs typeface="굴림" charset="0"/>
                </a:rPr>
                <a:t>Lock, CPU</a:t>
              </a:r>
              <a:endParaRPr lang="en-US">
                <a:ea typeface="굴림" charset="0"/>
                <a:cs typeface="굴림" charset="0"/>
              </a:endParaRPr>
            </a:p>
          </p:txBody>
        </p:sp>
      </p:grpSp>
      <p:cxnSp>
        <p:nvCxnSpPr>
          <p:cNvPr id="47114" name="Straight Arrow Connector 20"/>
          <p:cNvCxnSpPr>
            <a:cxnSpLocks noChangeShapeType="1"/>
          </p:cNvCxnSpPr>
          <p:nvPr/>
        </p:nvCxnSpPr>
        <p:spPr bwMode="auto">
          <a:xfrm rot="5400000">
            <a:off x="2661932" y="2858293"/>
            <a:ext cx="228600" cy="1588"/>
          </a:xfrm>
          <a:prstGeom prst="straightConnector1">
            <a:avLst/>
          </a:prstGeom>
          <a:noFill/>
          <a:ln w="38100">
            <a:solidFill>
              <a:srgbClr val="83A6FA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5" name="Straight Arrow Connector 25"/>
          <p:cNvCxnSpPr>
            <a:cxnSpLocks noChangeShapeType="1"/>
          </p:cNvCxnSpPr>
          <p:nvPr/>
        </p:nvCxnSpPr>
        <p:spPr bwMode="auto">
          <a:xfrm rot="5400000">
            <a:off x="6698945" y="3544094"/>
            <a:ext cx="534988" cy="3175"/>
          </a:xfrm>
          <a:prstGeom prst="straightConnector1">
            <a:avLst/>
          </a:prstGeom>
          <a:noFill/>
          <a:ln w="38100">
            <a:solidFill>
              <a:srgbClr val="83A6FA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6" name="Straight Arrow Connector 27"/>
          <p:cNvCxnSpPr>
            <a:cxnSpLocks noChangeShapeType="1"/>
          </p:cNvCxnSpPr>
          <p:nvPr/>
        </p:nvCxnSpPr>
        <p:spPr bwMode="auto">
          <a:xfrm rot="5400000">
            <a:off x="2660345" y="3391694"/>
            <a:ext cx="228600" cy="1587"/>
          </a:xfrm>
          <a:prstGeom prst="straightConnector1">
            <a:avLst/>
          </a:prstGeom>
          <a:noFill/>
          <a:ln w="38100">
            <a:solidFill>
              <a:srgbClr val="83A6FA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6971321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3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63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63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63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63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63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63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63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63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63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 uiExpand="1" build="p"/>
      <p:bldP spid="56323" grpId="0"/>
      <p:bldP spid="563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Mesa monitors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762000"/>
            <a:ext cx="10363200" cy="60198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Signaler keeps lock and processor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Waiter placed on ready queue with no special priority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 smtClean="0">
              <a:solidFill>
                <a:schemeClr val="hlink"/>
              </a:solidFill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>
              <a:solidFill>
                <a:schemeClr val="hlink"/>
              </a:solidFill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 smtClean="0">
              <a:solidFill>
                <a:schemeClr val="hlink"/>
              </a:solidFill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 smtClean="0">
              <a:solidFill>
                <a:schemeClr val="hlink"/>
              </a:solidFill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>
              <a:solidFill>
                <a:schemeClr val="hlink"/>
              </a:solidFill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 smtClean="0">
              <a:solidFill>
                <a:schemeClr val="hlink"/>
              </a:solidFill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>
              <a:solidFill>
                <a:schemeClr val="hlink"/>
              </a:solidFill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 smtClean="0">
              <a:solidFill>
                <a:schemeClr val="hlink"/>
              </a:solidFill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 smtClean="0">
              <a:solidFill>
                <a:schemeClr val="hlink"/>
              </a:solidFill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solidFill>
                  <a:schemeClr val="hlink"/>
                </a:solidFill>
                <a:latin typeface="Helvetica" charset="0"/>
                <a:ea typeface="굴림" charset="0"/>
                <a:cs typeface="굴림" charset="0"/>
              </a:rPr>
              <a:t>Practically</a:t>
            </a:r>
            <a:r>
              <a:rPr lang="en-US" altLang="ko-KR" dirty="0">
                <a:solidFill>
                  <a:schemeClr val="hlink"/>
                </a:solidFill>
                <a:latin typeface="Helvetica" charset="0"/>
                <a:ea typeface="굴림" charset="0"/>
                <a:cs typeface="굴림" charset="0"/>
              </a:rPr>
              <a:t>, need to check condition again after </a:t>
            </a:r>
            <a:r>
              <a:rPr lang="en-US" altLang="ko-KR" dirty="0" smtClean="0">
                <a:solidFill>
                  <a:schemeClr val="hlink"/>
                </a:solidFill>
                <a:latin typeface="Helvetica" charset="0"/>
                <a:ea typeface="굴림" charset="0"/>
                <a:cs typeface="굴림" charset="0"/>
              </a:rPr>
              <a:t>wait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solidFill>
                  <a:schemeClr val="hlink"/>
                </a:solidFill>
                <a:latin typeface="Helvetica" charset="0"/>
                <a:ea typeface="굴림" charset="0"/>
                <a:cs typeface="굴림" charset="0"/>
              </a:rPr>
              <a:t>By the time the waiter gets scheduled, condition may be false again – so, just check again with the “while” loop</a:t>
            </a:r>
            <a:endParaRPr lang="en-US" altLang="ko-KR" dirty="0">
              <a:solidFill>
                <a:schemeClr val="hlink"/>
              </a:solidFill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Most real operating </a:t>
            </a:r>
            <a:r>
              <a:rPr lang="en-US" altLang="ko-KR" dirty="0" smtClean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systems do this!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More efficient, easier to implement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Signaler’s cache state, </a:t>
            </a:r>
            <a:r>
              <a:rPr lang="en-US" altLang="ko-KR" dirty="0" err="1" smtClean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etc</a:t>
            </a:r>
            <a:r>
              <a:rPr lang="en-US" altLang="ko-KR" dirty="0" smtClean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 still good</a:t>
            </a:r>
            <a:endParaRPr lang="en-US" altLang="ko-KR" dirty="0">
              <a:solidFill>
                <a:srgbClr val="000000"/>
              </a:solidFill>
              <a:latin typeface="Helvetica" charset="0"/>
              <a:ea typeface="굴림" charset="0"/>
              <a:cs typeface="굴림" charset="0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buNone/>
              <a:tabLst>
                <a:tab pos="688975" algn="l"/>
                <a:tab pos="1027113" algn="l"/>
                <a:tab pos="1377950" algn="l"/>
              </a:tabLst>
            </a:pP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6553200" y="1974830"/>
            <a:ext cx="44196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ko-KR" dirty="0" smtClean="0">
                <a:solidFill>
                  <a:srgbClr val="000000"/>
                </a:solidFill>
                <a:latin typeface="Courier New" charset="0"/>
                <a:ea typeface="굴림" charset="0"/>
                <a:cs typeface="굴림" charset="0"/>
              </a:rPr>
              <a:t>acquire(&amp;</a:t>
            </a:r>
            <a:r>
              <a:rPr lang="en-US" altLang="ko-KR" dirty="0" err="1" smtClean="0">
                <a:solidFill>
                  <a:srgbClr val="000000"/>
                </a:solidFill>
                <a:latin typeface="Courier New" charset="0"/>
                <a:ea typeface="굴림" charset="0"/>
                <a:cs typeface="굴림" charset="0"/>
              </a:rPr>
              <a:t>buf_lock</a:t>
            </a:r>
            <a:r>
              <a:rPr lang="en-US" altLang="ko-KR" dirty="0" smtClean="0">
                <a:solidFill>
                  <a:srgbClr val="000000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  <a:endParaRPr lang="en-US" altLang="ko-KR" dirty="0">
              <a:solidFill>
                <a:srgbClr val="000000"/>
              </a:solidFill>
              <a:latin typeface="Courier New" charset="0"/>
              <a:ea typeface="굴림" charset="0"/>
              <a:cs typeface="굴림" charset="0"/>
            </a:endParaRPr>
          </a:p>
          <a:p>
            <a:r>
              <a:rPr lang="en-US" altLang="ko-KR" dirty="0">
                <a:solidFill>
                  <a:srgbClr val="000000"/>
                </a:solidFill>
                <a:latin typeface="Courier New" charset="0"/>
                <a:ea typeface="굴림" charset="0"/>
                <a:cs typeface="굴림" charset="0"/>
              </a:rPr>
              <a:t>…</a:t>
            </a:r>
          </a:p>
          <a:p>
            <a:r>
              <a:rPr lang="en-US" altLang="ko-KR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while </a:t>
            </a:r>
            <a:r>
              <a:rPr lang="en-US" altLang="ko-KR" dirty="0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dirty="0" err="1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isEmpty</a:t>
            </a:r>
            <a:r>
              <a:rPr lang="en-US" altLang="ko-KR" dirty="0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(&amp;queue)) </a:t>
            </a:r>
            <a:r>
              <a:rPr lang="en-US" altLang="ko-KR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{</a:t>
            </a:r>
            <a:br>
              <a:rPr lang="en-US" altLang="ko-KR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  </a:t>
            </a:r>
            <a:r>
              <a:rPr lang="en-US" altLang="ko-KR" dirty="0" err="1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dirty="0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(&amp;buf_CV,&amp;</a:t>
            </a:r>
            <a:r>
              <a:rPr lang="en-US" altLang="ko-KR" dirty="0" err="1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buf_lock</a:t>
            </a:r>
            <a:r>
              <a:rPr lang="en-US" altLang="ko-KR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 </a:t>
            </a:r>
            <a:br>
              <a:rPr lang="en-US" altLang="ko-KR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}</a:t>
            </a:r>
            <a:br>
              <a:rPr lang="en-US" altLang="ko-KR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dirty="0">
                <a:latin typeface="Courier New" charset="0"/>
                <a:ea typeface="굴림" charset="0"/>
                <a:cs typeface="굴림" charset="0"/>
              </a:rPr>
              <a:t>…</a:t>
            </a:r>
          </a:p>
          <a:p>
            <a:r>
              <a:rPr lang="en-US" altLang="ko-KR" dirty="0" err="1">
                <a:latin typeface="Courier New" charset="0"/>
                <a:ea typeface="굴림" charset="0"/>
                <a:cs typeface="굴림" charset="0"/>
              </a:rPr>
              <a:t>lock.Release</a:t>
            </a:r>
            <a:r>
              <a:rPr lang="en-US" altLang="ko-KR" dirty="0">
                <a:latin typeface="Courier New" charset="0"/>
                <a:ea typeface="굴림" charset="0"/>
                <a:cs typeface="굴림" charset="0"/>
              </a:rPr>
              <a:t>();</a:t>
            </a:r>
            <a:endParaRPr lang="en-US" dirty="0">
              <a:ea typeface="굴림" charset="0"/>
              <a:cs typeface="굴림" charset="0"/>
            </a:endParaRP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1828800" y="1973243"/>
            <a:ext cx="35052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ko-KR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…</a:t>
            </a:r>
          </a:p>
          <a:p>
            <a:r>
              <a:rPr lang="en-US" altLang="ko-KR" dirty="0" smtClean="0">
                <a:latin typeface="Courier New" charset="0"/>
                <a:ea typeface="굴림" charset="0"/>
                <a:cs typeface="굴림" charset="0"/>
              </a:rPr>
              <a:t>acquire(&amp;</a:t>
            </a:r>
            <a:r>
              <a:rPr lang="en-US" altLang="ko-KR" dirty="0" err="1" smtClean="0">
                <a:latin typeface="Courier New" charset="0"/>
                <a:ea typeface="굴림" charset="0"/>
                <a:cs typeface="굴림" charset="0"/>
              </a:rPr>
              <a:t>buf_lock</a:t>
            </a:r>
            <a:r>
              <a:rPr lang="en-US" altLang="ko-KR" dirty="0" smtClean="0">
                <a:latin typeface="Courier New" charset="0"/>
                <a:ea typeface="굴림" charset="0"/>
                <a:cs typeface="굴림" charset="0"/>
              </a:rPr>
              <a:t>)</a:t>
            </a:r>
            <a:endParaRPr lang="en-US" altLang="ko-KR" dirty="0">
              <a:latin typeface="Courier New" charset="0"/>
              <a:ea typeface="굴림" charset="0"/>
              <a:cs typeface="굴림" charset="0"/>
            </a:endParaRPr>
          </a:p>
          <a:p>
            <a:r>
              <a:rPr lang="en-US" altLang="ko-KR" dirty="0">
                <a:latin typeface="Courier New" charset="0"/>
                <a:ea typeface="굴림" charset="0"/>
                <a:cs typeface="굴림" charset="0"/>
              </a:rPr>
              <a:t>… </a:t>
            </a:r>
            <a:endParaRPr lang="en-US" altLang="ko-KR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r>
              <a:rPr lang="en-US" altLang="ko-KR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c</a:t>
            </a:r>
            <a:r>
              <a:rPr lang="en-US" altLang="ko-KR" dirty="0" err="1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ond_signal</a:t>
            </a:r>
            <a:r>
              <a:rPr lang="en-US" altLang="ko-KR" dirty="0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dirty="0" err="1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buf_CV</a:t>
            </a:r>
            <a:r>
              <a:rPr lang="en-US" altLang="ko-KR" dirty="0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  <a:endParaRPr lang="en-US" altLang="ko-KR" dirty="0">
              <a:latin typeface="Courier New" charset="0"/>
              <a:ea typeface="굴림" charset="0"/>
              <a:cs typeface="굴림" charset="0"/>
            </a:endParaRPr>
          </a:p>
          <a:p>
            <a:r>
              <a:rPr lang="en-US" altLang="ko-KR" dirty="0">
                <a:latin typeface="Courier New" charset="0"/>
                <a:ea typeface="굴림" charset="0"/>
                <a:cs typeface="굴림" charset="0"/>
              </a:rPr>
              <a:t>…</a:t>
            </a:r>
          </a:p>
          <a:p>
            <a:r>
              <a:rPr lang="en-US" altLang="ko-KR" dirty="0">
                <a:latin typeface="Courier New" charset="0"/>
                <a:ea typeface="굴림" charset="0"/>
                <a:cs typeface="굴림" charset="0"/>
              </a:rPr>
              <a:t>r</a:t>
            </a:r>
            <a:r>
              <a:rPr lang="en-US" altLang="ko-KR" dirty="0" smtClean="0">
                <a:latin typeface="Courier New" charset="0"/>
                <a:ea typeface="굴림" charset="0"/>
                <a:cs typeface="굴림" charset="0"/>
              </a:rPr>
              <a:t>elease(&amp;</a:t>
            </a:r>
            <a:r>
              <a:rPr lang="en-US" altLang="ko-KR" dirty="0" err="1" smtClean="0">
                <a:latin typeface="Courier New" charset="0"/>
                <a:ea typeface="굴림" charset="0"/>
                <a:cs typeface="굴림" charset="0"/>
              </a:rPr>
              <a:t>buf_lock</a:t>
            </a:r>
            <a:r>
              <a:rPr lang="en-US" altLang="ko-KR" dirty="0" smtClean="0">
                <a:latin typeface="Courier New" charset="0"/>
                <a:ea typeface="굴림" charset="0"/>
                <a:cs typeface="굴림" charset="0"/>
              </a:rPr>
              <a:t>));</a:t>
            </a:r>
            <a:endParaRPr lang="en-US" dirty="0">
              <a:ea typeface="굴림" charset="0"/>
              <a:cs typeface="굴림" charset="0"/>
            </a:endParaRPr>
          </a:p>
        </p:txBody>
      </p:sp>
      <p:cxnSp>
        <p:nvCxnSpPr>
          <p:cNvPr id="58373" name="Straight Arrow Connector 20"/>
          <p:cNvCxnSpPr>
            <a:cxnSpLocks noChangeShapeType="1"/>
          </p:cNvCxnSpPr>
          <p:nvPr/>
        </p:nvCxnSpPr>
        <p:spPr bwMode="auto">
          <a:xfrm rot="5400000">
            <a:off x="2705894" y="2774135"/>
            <a:ext cx="228600" cy="1588"/>
          </a:xfrm>
          <a:prstGeom prst="straightConnector1">
            <a:avLst/>
          </a:prstGeom>
          <a:noFill/>
          <a:ln w="38100">
            <a:solidFill>
              <a:srgbClr val="83A6FA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374" name="Straight Arrow Connector 27"/>
          <p:cNvCxnSpPr>
            <a:cxnSpLocks noChangeShapeType="1"/>
          </p:cNvCxnSpPr>
          <p:nvPr/>
        </p:nvCxnSpPr>
        <p:spPr bwMode="auto">
          <a:xfrm rot="5400000">
            <a:off x="2704307" y="3307536"/>
            <a:ext cx="228600" cy="1587"/>
          </a:xfrm>
          <a:prstGeom prst="straightConnector1">
            <a:avLst/>
          </a:prstGeom>
          <a:noFill/>
          <a:ln w="38100">
            <a:solidFill>
              <a:srgbClr val="83A6FA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" name="Group 10"/>
          <p:cNvGrpSpPr>
            <a:grpSpLocks/>
          </p:cNvGrpSpPr>
          <p:nvPr/>
        </p:nvGrpSpPr>
        <p:grpSpPr bwMode="auto">
          <a:xfrm rot="21303948">
            <a:off x="4303193" y="3041296"/>
            <a:ext cx="2438400" cy="942011"/>
            <a:chOff x="3151163" y="4038600"/>
            <a:chExt cx="2438400" cy="942011"/>
          </a:xfrm>
        </p:grpSpPr>
        <p:cxnSp>
          <p:nvCxnSpPr>
            <p:cNvPr id="58377" name="Straight Arrow Connector 7"/>
            <p:cNvCxnSpPr>
              <a:cxnSpLocks noChangeShapeType="1"/>
            </p:cNvCxnSpPr>
            <p:nvPr/>
          </p:nvCxnSpPr>
          <p:spPr bwMode="auto">
            <a:xfrm flipV="1">
              <a:off x="3151163" y="4038600"/>
              <a:ext cx="2438400" cy="762000"/>
            </a:xfrm>
            <a:prstGeom prst="straightConnector1">
              <a:avLst/>
            </a:prstGeom>
            <a:noFill/>
            <a:ln w="38100">
              <a:solidFill>
                <a:srgbClr val="83A6FA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8378" name="TextBox 17"/>
            <p:cNvSpPr txBox="1">
              <a:spLocks noChangeArrowheads="1"/>
            </p:cNvSpPr>
            <p:nvPr/>
          </p:nvSpPr>
          <p:spPr bwMode="auto">
            <a:xfrm rot="20571012">
              <a:off x="3474910" y="4334280"/>
              <a:ext cx="191590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b="0" dirty="0">
                  <a:latin typeface="Helvetica" charset="0"/>
                  <a:cs typeface="Helvetica" charset="0"/>
                </a:rPr>
                <a:t>schedule thread</a:t>
              </a:r>
              <a:br>
                <a:rPr lang="en-US" sz="1800" b="0" dirty="0">
                  <a:latin typeface="Helvetica" charset="0"/>
                  <a:cs typeface="Helvetica" charset="0"/>
                </a:rPr>
              </a:br>
              <a:r>
                <a:rPr lang="en-US" sz="1800" b="0" dirty="0">
                  <a:latin typeface="Helvetica" charset="0"/>
                  <a:cs typeface="Helvetica" charset="0"/>
                </a:rPr>
                <a:t>(sometime later!)</a:t>
              </a:r>
            </a:p>
          </p:txBody>
        </p:sp>
      </p:grpSp>
      <p:sp>
        <p:nvSpPr>
          <p:cNvPr id="12" name="Rounded Rectangular Callout 1"/>
          <p:cNvSpPr>
            <a:spLocks noChangeArrowheads="1"/>
          </p:cNvSpPr>
          <p:nvPr/>
        </p:nvSpPr>
        <p:spPr bwMode="auto">
          <a:xfrm>
            <a:off x="4585275" y="1642776"/>
            <a:ext cx="1752600" cy="838200"/>
          </a:xfrm>
          <a:prstGeom prst="wedgeRoundRectCallout">
            <a:avLst>
              <a:gd name="adj1" fmla="val -53209"/>
              <a:gd name="adj2" fmla="val 86135"/>
              <a:gd name="adj3" fmla="val 16667"/>
            </a:avLst>
          </a:prstGeom>
          <a:solidFill>
            <a:srgbClr val="FF66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b="0" dirty="0">
                <a:latin typeface="Helvetica" charset="0"/>
                <a:cs typeface="Helvetica" charset="0"/>
              </a:rPr>
              <a:t>Put waiting thread on ready queue</a:t>
            </a:r>
          </a:p>
        </p:txBody>
      </p:sp>
    </p:spTree>
    <p:extLst>
      <p:ext uri="{BB962C8B-B14F-4D97-AF65-F5344CB8AC3E}">
        <p14:creationId xmlns:p14="http://schemas.microsoft.com/office/powerpoint/2010/main" val="10386506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83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83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83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83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837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837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83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83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837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837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 uiExpand="1" build="p"/>
      <p:bldP spid="58371" grpId="0"/>
      <p:bldP spid="58372" grpId="0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6FB968-B554-4E4F-8A65-879E107A4083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1" y="685800"/>
            <a:ext cx="8673267" cy="99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20000"/>
              </a:lnSpc>
              <a:spcBef>
                <a:spcPts val="0"/>
              </a:spcBef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4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lock </a:t>
            </a:r>
            <a:r>
              <a:rPr lang="en-US" altLang="ko-KR" sz="2400" b="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4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= &lt;initially unlocked&gt;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400" b="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condition </a:t>
            </a:r>
            <a:r>
              <a:rPr lang="en-US" altLang="ko-KR" sz="2400" b="0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producer_CV</a:t>
            </a:r>
            <a:r>
              <a:rPr lang="en-US" altLang="ko-KR" sz="2400" b="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</a:t>
            </a:r>
            <a:r>
              <a:rPr lang="en-US" altLang="ko-KR" sz="24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= &lt;initially empty&gt;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400" b="0" dirty="0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condition </a:t>
            </a:r>
            <a:r>
              <a:rPr lang="en-US" altLang="ko-KR" sz="2400" b="0" dirty="0" err="1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consumer_CV</a:t>
            </a:r>
            <a:r>
              <a:rPr lang="en-US" altLang="ko-KR" sz="2400" b="0" dirty="0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</a:t>
            </a:r>
            <a:r>
              <a:rPr lang="en-US" altLang="ko-KR" sz="24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= &lt;initially empty&gt;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EC9C23-136B-4945-A0CD-F4FBA22029AF}"/>
              </a:ext>
            </a:extLst>
          </p:cNvPr>
          <p:cNvSpPr txBox="1"/>
          <p:nvPr/>
        </p:nvSpPr>
        <p:spPr>
          <a:xfrm>
            <a:off x="1752601" y="1752601"/>
            <a:ext cx="8762999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Producer(item) {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acquire(&amp;</a:t>
            </a:r>
            <a:r>
              <a:rPr lang="en-US" altLang="ko-KR" sz="2000" b="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</a:t>
            </a:r>
            <a:r>
              <a:rPr lang="en-US" altLang="ko-KR" sz="2000" b="0" dirty="0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while (buffer full) { </a:t>
            </a:r>
            <a:r>
              <a:rPr lang="en-US" altLang="ko-KR" sz="2000" b="0" dirty="0" err="1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cond_wait</a:t>
            </a:r>
            <a:r>
              <a:rPr lang="en-US" altLang="ko-KR" sz="2000" b="0" dirty="0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(&amp;</a:t>
            </a:r>
            <a:r>
              <a:rPr lang="en-US" altLang="ko-KR" sz="2000" b="0" dirty="0" err="1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producer_CV</a:t>
            </a:r>
            <a:r>
              <a:rPr lang="en-US" altLang="ko-KR" sz="2000" b="0" dirty="0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, &amp;</a:t>
            </a:r>
            <a:r>
              <a:rPr lang="en-US" altLang="ko-KR" sz="2000" b="0" dirty="0" err="1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b="0" dirty="0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 }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</a:t>
            </a:r>
            <a:r>
              <a:rPr lang="en-US" altLang="ko-KR" sz="2000" b="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enqueue</a:t>
            </a: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(item);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</a:t>
            </a:r>
            <a:r>
              <a:rPr lang="en-US" altLang="ko-KR" sz="2000" b="0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cond_signal</a:t>
            </a:r>
            <a:r>
              <a:rPr lang="en-US" altLang="ko-KR" sz="2000" b="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(&amp;</a:t>
            </a:r>
            <a:r>
              <a:rPr lang="en-US" altLang="ko-KR" sz="2000" b="0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consumer_CV</a:t>
            </a:r>
            <a:r>
              <a:rPr lang="en-US" altLang="ko-KR" sz="2000" b="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/>
            </a:r>
            <a:b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</a:b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release(&amp;</a:t>
            </a:r>
            <a:r>
              <a:rPr lang="en-US" altLang="ko-KR" sz="2000" b="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}</a:t>
            </a:r>
            <a:endParaRPr lang="en-US" sz="2000" b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640435-8718-5749-8837-B26C02671F42}"/>
              </a:ext>
            </a:extLst>
          </p:cNvPr>
          <p:cNvSpPr txBox="1"/>
          <p:nvPr/>
        </p:nvSpPr>
        <p:spPr>
          <a:xfrm>
            <a:off x="1752602" y="4027944"/>
            <a:ext cx="8915399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Consumer() {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acquire(</a:t>
            </a:r>
            <a:r>
              <a:rPr lang="en-US" altLang="ko-KR" sz="2000" b="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</a:t>
            </a:r>
            <a:r>
              <a:rPr lang="en-US" altLang="ko-KR" sz="2000" b="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while (buffer empty) { </a:t>
            </a:r>
            <a:r>
              <a:rPr lang="en-US" altLang="ko-KR" sz="2000" b="0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cond_wait</a:t>
            </a:r>
            <a:r>
              <a:rPr lang="en-US" altLang="ko-KR" sz="2000" b="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(&amp;</a:t>
            </a:r>
            <a:r>
              <a:rPr lang="en-US" altLang="ko-KR" sz="2000" b="0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consumer_CV</a:t>
            </a:r>
            <a:r>
              <a:rPr lang="en-US" altLang="ko-KR" sz="2000" b="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, &amp;</a:t>
            </a:r>
            <a:r>
              <a:rPr lang="en-US" altLang="ko-KR" sz="2000" b="0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b="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 }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</a:t>
            </a: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item = </a:t>
            </a:r>
            <a:r>
              <a:rPr lang="en-US" altLang="ko-KR" sz="2000" b="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dequeue</a:t>
            </a: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</a:t>
            </a:r>
            <a:r>
              <a:rPr lang="en-US" altLang="ko-KR" sz="2000" b="0" dirty="0" err="1">
                <a:solidFill>
                  <a:srgbClr val="233AE1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cond_signal</a:t>
            </a:r>
            <a:r>
              <a:rPr lang="en-US" altLang="ko-KR" sz="2000" b="0" dirty="0">
                <a:solidFill>
                  <a:srgbClr val="233AE1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(&amp;</a:t>
            </a:r>
            <a:r>
              <a:rPr lang="en-US" altLang="ko-KR" sz="2000" b="0" dirty="0" err="1">
                <a:solidFill>
                  <a:srgbClr val="233AE1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producer_CV</a:t>
            </a:r>
            <a:r>
              <a:rPr lang="en-US" altLang="ko-KR" sz="2000" b="0" dirty="0">
                <a:solidFill>
                  <a:srgbClr val="233AE1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release(</a:t>
            </a:r>
            <a:r>
              <a:rPr lang="en-US" altLang="ko-KR" sz="2000" b="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return item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}</a:t>
            </a:r>
            <a:endParaRPr lang="en-US" sz="2000" b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76400" y="152400"/>
            <a:ext cx="9143999" cy="533400"/>
          </a:xfrm>
        </p:spPr>
        <p:txBody>
          <a:bodyPr/>
          <a:lstStyle/>
          <a:p>
            <a:r>
              <a:rPr lang="en-US" dirty="0" smtClean="0"/>
              <a:t>Bounded Buffer – 4</a:t>
            </a:r>
            <a:r>
              <a:rPr lang="en-US" baseline="30000" dirty="0" smtClean="0"/>
              <a:t>rd</a:t>
            </a:r>
            <a:r>
              <a:rPr lang="en-US" dirty="0" smtClean="0"/>
              <a:t> cut (Monitors, </a:t>
            </a:r>
            <a:r>
              <a:rPr lang="en-US" dirty="0" err="1" smtClean="0"/>
              <a:t>pthread</a:t>
            </a:r>
            <a:r>
              <a:rPr lang="en-US" dirty="0" smtClean="0"/>
              <a:t>-like)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5589742" y="2891436"/>
            <a:ext cx="5081372" cy="1832964"/>
            <a:chOff x="3929744" y="2645560"/>
            <a:chExt cx="5081372" cy="1832964"/>
          </a:xfrm>
        </p:grpSpPr>
        <p:sp>
          <p:nvSpPr>
            <p:cNvPr id="15" name="Left Arrow 14">
              <a:extLst>
                <a:ext uri="{FF2B5EF4-FFF2-40B4-BE49-F238E27FC236}">
                  <a16:creationId xmlns:a16="http://schemas.microsoft.com/office/drawing/2014/main" id="{14EFDF98-AECE-EC47-9CC5-8180274342CD}"/>
                </a:ext>
              </a:extLst>
            </p:cNvPr>
            <p:cNvSpPr/>
            <p:nvPr/>
          </p:nvSpPr>
          <p:spPr>
            <a:xfrm rot="2576667">
              <a:off x="3929744" y="2645560"/>
              <a:ext cx="1099457" cy="39188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Left Arrow 15">
              <a:extLst>
                <a:ext uri="{FF2B5EF4-FFF2-40B4-BE49-F238E27FC236}">
                  <a16:creationId xmlns:a16="http://schemas.microsoft.com/office/drawing/2014/main" id="{E67781F4-D046-8340-B7E9-889D75469A74}"/>
                </a:ext>
              </a:extLst>
            </p:cNvPr>
            <p:cNvSpPr/>
            <p:nvPr/>
          </p:nvSpPr>
          <p:spPr>
            <a:xfrm rot="18805604" flipV="1">
              <a:off x="4024202" y="3728776"/>
              <a:ext cx="1107610" cy="39188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C9DC36C-75E7-9D46-868E-C4C30423AD8B}"/>
                </a:ext>
              </a:extLst>
            </p:cNvPr>
            <p:cNvSpPr txBox="1"/>
            <p:nvPr/>
          </p:nvSpPr>
          <p:spPr>
            <a:xfrm>
              <a:off x="5053189" y="2687079"/>
              <a:ext cx="3957927" cy="120032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What does thread do when it is waiting?</a:t>
              </a:r>
            </a:p>
            <a:p>
              <a:r>
                <a:rPr lang="en-US" sz="2400" dirty="0"/>
                <a:t> - Sleep, not </a:t>
              </a:r>
              <a:r>
                <a:rPr lang="en-US" sz="2400" dirty="0" err="1"/>
                <a:t>busywait</a:t>
              </a:r>
              <a:r>
                <a:rPr lang="en-US" sz="2400" dirty="0"/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92172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67275-B469-434A-BED0-8DC501B44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9700" y="990600"/>
            <a:ext cx="9182100" cy="4038600"/>
          </a:xfrm>
        </p:spPr>
        <p:txBody>
          <a:bodyPr>
            <a:normAutofit/>
          </a:bodyPr>
          <a:lstStyle/>
          <a:p>
            <a:r>
              <a:rPr lang="en-US" dirty="0" smtClean="0"/>
              <a:t>MESA semantics</a:t>
            </a:r>
          </a:p>
          <a:p>
            <a:r>
              <a:rPr lang="en-US" dirty="0" smtClean="0"/>
              <a:t>For most operating systems, when </a:t>
            </a:r>
            <a:r>
              <a:rPr lang="en-US" dirty="0"/>
              <a:t>a thread is woken up by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signal()</a:t>
            </a:r>
            <a:r>
              <a:rPr lang="en-US" dirty="0"/>
              <a:t>, it is simply put on the ready queue</a:t>
            </a:r>
          </a:p>
          <a:p>
            <a:r>
              <a:rPr lang="en-US" dirty="0"/>
              <a:t>It may or may not reacquire the lock immediately!</a:t>
            </a:r>
          </a:p>
          <a:p>
            <a:pPr lvl="1"/>
            <a:r>
              <a:rPr lang="en-US" dirty="0"/>
              <a:t>Another thread could be scheduled first and "sneak in" to empty the queue</a:t>
            </a:r>
          </a:p>
          <a:p>
            <a:pPr lvl="1"/>
            <a:r>
              <a:rPr lang="en-US" dirty="0"/>
              <a:t>Need a loop to re-check condition on </a:t>
            </a:r>
            <a:r>
              <a:rPr lang="en-US" dirty="0" smtClean="0"/>
              <a:t>wakeup</a:t>
            </a:r>
          </a:p>
          <a:p>
            <a:r>
              <a:rPr lang="en-US" dirty="0" smtClean="0"/>
              <a:t>Is this busy waiting?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Again: Why </a:t>
            </a:r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dirty="0"/>
              <a:t> Loop?</a:t>
            </a:r>
          </a:p>
        </p:txBody>
      </p:sp>
    </p:spTree>
    <p:extLst>
      <p:ext uri="{BB962C8B-B14F-4D97-AF65-F5344CB8AC3E}">
        <p14:creationId xmlns:p14="http://schemas.microsoft.com/office/powerpoint/2010/main" val="19145834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8F55A-08FB-4716-A9CB-410F03C3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Library </a:t>
            </a:r>
            <a:r>
              <a:rPr lang="en-US" dirty="0" smtClean="0"/>
              <a:t>Monitor Pattern: </a:t>
            </a:r>
            <a:r>
              <a:rPr lang="en-US" i="1" dirty="0" err="1"/>
              <a:t>pthreads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6E8D0-8225-4FCB-9DCF-5D33D02EC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2000"/>
            <a:ext cx="10744200" cy="518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smtClean="0">
                <a:latin typeface="Consolas" panose="020B0609020204030204" pitchFamily="49" charset="0"/>
              </a:rPr>
              <a:t>// Locks</a:t>
            </a:r>
          </a:p>
          <a:p>
            <a:pPr marL="0" indent="0">
              <a:buNone/>
            </a:pPr>
            <a:r>
              <a:rPr lang="en-US" sz="2200" dirty="0" err="1" smtClean="0">
                <a:latin typeface="Consolas" panose="020B0609020204030204" pitchFamily="49" charset="0"/>
              </a:rPr>
              <a:t>int</a:t>
            </a:r>
            <a:r>
              <a:rPr lang="en-US" sz="2200" dirty="0" smtClean="0">
                <a:latin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</a:rPr>
              <a:t>pthread_mutex_init</a:t>
            </a:r>
            <a:r>
              <a:rPr lang="en-US" sz="2200" dirty="0">
                <a:latin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</a:rPr>
              <a:t>pthread_mutex_t</a:t>
            </a:r>
            <a:r>
              <a:rPr lang="en-US" sz="2200" dirty="0">
                <a:latin typeface="Consolas" panose="020B0609020204030204" pitchFamily="49" charset="0"/>
              </a:rPr>
              <a:t> *mutex,</a:t>
            </a:r>
            <a:br>
              <a:rPr lang="en-US" sz="2200" dirty="0">
                <a:latin typeface="Consolas" panose="020B0609020204030204" pitchFamily="49" charset="0"/>
              </a:rPr>
            </a:br>
            <a:r>
              <a:rPr lang="en-US" sz="2200" dirty="0" smtClean="0">
                <a:latin typeface="Consolas" panose="020B0609020204030204" pitchFamily="49" charset="0"/>
              </a:rPr>
              <a:t>			</a:t>
            </a:r>
            <a:r>
              <a:rPr lang="en-US" sz="2200" dirty="0">
                <a:latin typeface="Consolas" panose="020B0609020204030204" pitchFamily="49" charset="0"/>
              </a:rPr>
              <a:t> </a:t>
            </a:r>
            <a:r>
              <a:rPr lang="en-US" sz="2200" dirty="0" smtClean="0">
                <a:latin typeface="Consolas" panose="020B0609020204030204" pitchFamily="49" charset="0"/>
              </a:rPr>
              <a:t>    </a:t>
            </a:r>
            <a:r>
              <a:rPr lang="en-US" sz="2200" dirty="0" err="1" smtClean="0">
                <a:latin typeface="Consolas" panose="020B0609020204030204" pitchFamily="49" charset="0"/>
              </a:rPr>
              <a:t>const</a:t>
            </a:r>
            <a:r>
              <a:rPr lang="en-US" sz="2200" dirty="0" smtClean="0">
                <a:latin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</a:rPr>
              <a:t>pthread_mutexattr_t</a:t>
            </a:r>
            <a:r>
              <a:rPr lang="en-US" sz="2200" dirty="0">
                <a:latin typeface="Consolas" panose="020B0609020204030204" pitchFamily="49" charset="0"/>
              </a:rPr>
              <a:t> *</a:t>
            </a:r>
            <a:r>
              <a:rPr lang="en-US" sz="2200" dirty="0" err="1">
                <a:latin typeface="Consolas" panose="020B0609020204030204" pitchFamily="49" charset="0"/>
              </a:rPr>
              <a:t>attr</a:t>
            </a:r>
            <a:r>
              <a:rPr lang="en-US" sz="2200" dirty="0" smtClean="0">
                <a:latin typeface="Consolas" panose="020B0609020204030204" pitchFamily="49" charset="0"/>
              </a:rPr>
              <a:t>);</a:t>
            </a:r>
            <a:endParaRPr lang="en-US" sz="22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sz="22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int </a:t>
            </a:r>
            <a:r>
              <a:rPr lang="en-US" sz="2200" dirty="0" err="1">
                <a:latin typeface="Consolas" panose="020B0609020204030204" pitchFamily="49" charset="0"/>
              </a:rPr>
              <a:t>pthread_mutex_lock</a:t>
            </a:r>
            <a:r>
              <a:rPr lang="en-US" sz="2200" dirty="0">
                <a:latin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</a:rPr>
              <a:t>pthread_mutex_t</a:t>
            </a:r>
            <a:r>
              <a:rPr lang="en-US" sz="2200" dirty="0">
                <a:latin typeface="Consolas" panose="020B0609020204030204" pitchFamily="49" charset="0"/>
              </a:rPr>
              <a:t> *</a:t>
            </a:r>
            <a:r>
              <a:rPr lang="en-US" sz="2200" i="1" dirty="0">
                <a:latin typeface="Consolas" panose="020B0609020204030204" pitchFamily="49" charset="0"/>
              </a:rPr>
              <a:t>mutex</a:t>
            </a:r>
            <a:r>
              <a:rPr lang="en-US" sz="2200" dirty="0">
                <a:latin typeface="Consolas" panose="020B0609020204030204" pitchFamily="49" charset="0"/>
              </a:rPr>
              <a:t>);  </a:t>
            </a:r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int </a:t>
            </a:r>
            <a:r>
              <a:rPr lang="en-US" sz="2200" dirty="0" err="1">
                <a:latin typeface="Consolas" panose="020B0609020204030204" pitchFamily="49" charset="0"/>
              </a:rPr>
              <a:t>pthread_mutex_unlock</a:t>
            </a:r>
            <a:r>
              <a:rPr lang="en-US" sz="2200" dirty="0">
                <a:latin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</a:rPr>
              <a:t>pthread_mutex_t</a:t>
            </a:r>
            <a:r>
              <a:rPr lang="en-US" sz="2200" dirty="0">
                <a:latin typeface="Consolas" panose="020B0609020204030204" pitchFamily="49" charset="0"/>
              </a:rPr>
              <a:t> *</a:t>
            </a:r>
            <a:r>
              <a:rPr lang="en-US" sz="2200" i="1" dirty="0">
                <a:latin typeface="Consolas" panose="020B0609020204030204" pitchFamily="49" charset="0"/>
              </a:rPr>
              <a:t>mutex</a:t>
            </a:r>
            <a:r>
              <a:rPr lang="en-US" sz="22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sz="22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2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// Condition Variables</a:t>
            </a:r>
          </a:p>
          <a:p>
            <a:pPr marL="0" indent="0">
              <a:buNone/>
            </a:pP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</a:rPr>
              <a:t>int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22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pthread_cond_init</a:t>
            </a:r>
            <a:r>
              <a:rPr lang="en-US" sz="22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</a:t>
            </a:r>
            <a:r>
              <a:rPr lang="en-US" sz="22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pthread_cond_t</a:t>
            </a:r>
            <a:r>
              <a:rPr lang="en-US" sz="22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US" sz="22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cond</a:t>
            </a:r>
            <a:r>
              <a:rPr lang="en-US" sz="22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	</a:t>
            </a:r>
            <a:r>
              <a:rPr lang="en-US" sz="22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		    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</a:rPr>
              <a:t>const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</a:rPr>
              <a:t>pthread_mutexattr_t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 *</a:t>
            </a:r>
            <a:r>
              <a:rPr lang="en-US" sz="22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attr</a:t>
            </a:r>
            <a:r>
              <a:rPr lang="en-US" sz="22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);</a:t>
            </a:r>
            <a:endParaRPr lang="en-US" sz="2200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2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int</a:t>
            </a:r>
            <a:r>
              <a:rPr lang="en-US" sz="22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</a:rPr>
              <a:t>pthread_cond_wait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(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</a:rPr>
              <a:t>pthread_cond_t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 *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</a:rPr>
              <a:t>cond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, 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</a:rPr>
              <a:t>pthread_mutex_t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 *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</a:rPr>
              <a:t>mutex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</a:rPr>
              <a:t>int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</a:rPr>
              <a:t>pthread_cond_signal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(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</a:rPr>
              <a:t>pthread_cond_t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 *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</a:rPr>
              <a:t>cond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</a:rPr>
              <a:t>int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</a:rPr>
              <a:t>pthread_cond_broadcast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(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</a:rPr>
              <a:t>pthread_cond_t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 *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</a:rPr>
              <a:t>cond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sz="22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6226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Readers/Writers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Problem</a:t>
            </a: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43100" y="3465513"/>
            <a:ext cx="8496300" cy="3200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Motivation: Consider a shared database</a:t>
            </a:r>
          </a:p>
          <a:p>
            <a:pPr lvl="1"/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Two classes of users:</a:t>
            </a:r>
          </a:p>
          <a:p>
            <a:pPr lvl="2"/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Readers – never modify database</a:t>
            </a:r>
          </a:p>
          <a:p>
            <a:pPr lvl="2"/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Writers – read and modify database</a:t>
            </a:r>
          </a:p>
          <a:p>
            <a:pPr lvl="1"/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Is using a single lock on the whole database sufficient?</a:t>
            </a:r>
          </a:p>
          <a:p>
            <a:pPr lvl="2"/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Like to have many readers at the same time</a:t>
            </a:r>
          </a:p>
          <a:p>
            <a:pPr lvl="2"/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Only one writer at a time</a:t>
            </a:r>
          </a:p>
        </p:txBody>
      </p:sp>
      <p:grpSp>
        <p:nvGrpSpPr>
          <p:cNvPr id="48131" name="Group 26"/>
          <p:cNvGrpSpPr>
            <a:grpSpLocks/>
          </p:cNvGrpSpPr>
          <p:nvPr/>
        </p:nvGrpSpPr>
        <p:grpSpPr bwMode="auto">
          <a:xfrm>
            <a:off x="3200400" y="609600"/>
            <a:ext cx="5867400" cy="2882900"/>
            <a:chOff x="672" y="392"/>
            <a:chExt cx="4300" cy="2031"/>
          </a:xfrm>
        </p:grpSpPr>
        <p:pic>
          <p:nvPicPr>
            <p:cNvPr id="48132" name="Picture 4" descr="BD18201_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6" y="472"/>
              <a:ext cx="966" cy="1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3" name="Picture 7" descr="j0292020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480"/>
              <a:ext cx="864" cy="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4" name="Picture 8" descr="j0195384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5" y="392"/>
              <a:ext cx="987" cy="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5" name="Picture 10" descr="MCj03967340000[1]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1392"/>
              <a:ext cx="911" cy="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6" name="Picture 12" descr="MCj03967320000[1]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8" y="1560"/>
              <a:ext cx="863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37" name="Freeform 14"/>
            <p:cNvSpPr>
              <a:spLocks/>
            </p:cNvSpPr>
            <p:nvPr/>
          </p:nvSpPr>
          <p:spPr bwMode="auto">
            <a:xfrm>
              <a:off x="1536" y="704"/>
              <a:ext cx="864" cy="208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/>
                <a:cs typeface="Gill Sans"/>
              </a:endParaRPr>
            </a:p>
          </p:txBody>
        </p:sp>
        <p:sp>
          <p:nvSpPr>
            <p:cNvPr id="48138" name="Freeform 15"/>
            <p:cNvSpPr>
              <a:spLocks/>
            </p:cNvSpPr>
            <p:nvPr/>
          </p:nvSpPr>
          <p:spPr bwMode="auto">
            <a:xfrm rot="10800000">
              <a:off x="1488" y="960"/>
              <a:ext cx="864" cy="208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/>
                <a:cs typeface="Gill Sans"/>
              </a:endParaRPr>
            </a:p>
          </p:txBody>
        </p:sp>
        <p:sp>
          <p:nvSpPr>
            <p:cNvPr id="48139" name="Freeform 16"/>
            <p:cNvSpPr>
              <a:spLocks/>
            </p:cNvSpPr>
            <p:nvPr/>
          </p:nvSpPr>
          <p:spPr bwMode="auto">
            <a:xfrm>
              <a:off x="3216" y="624"/>
              <a:ext cx="864" cy="208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/>
                <a:cs typeface="Gill Sans"/>
              </a:endParaRPr>
            </a:p>
          </p:txBody>
        </p:sp>
        <p:sp>
          <p:nvSpPr>
            <p:cNvPr id="48140" name="Freeform 17"/>
            <p:cNvSpPr>
              <a:spLocks/>
            </p:cNvSpPr>
            <p:nvPr/>
          </p:nvSpPr>
          <p:spPr bwMode="auto">
            <a:xfrm rot="10800000">
              <a:off x="3168" y="880"/>
              <a:ext cx="864" cy="208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/>
                <a:cs typeface="Gill Sans"/>
              </a:endParaRPr>
            </a:p>
          </p:txBody>
        </p:sp>
        <p:sp>
          <p:nvSpPr>
            <p:cNvPr id="48141" name="Freeform 18"/>
            <p:cNvSpPr>
              <a:spLocks/>
            </p:cNvSpPr>
            <p:nvPr/>
          </p:nvSpPr>
          <p:spPr bwMode="auto">
            <a:xfrm rot="1801102">
              <a:off x="3216" y="1440"/>
              <a:ext cx="864" cy="208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/>
                <a:cs typeface="Gill Sans"/>
              </a:endParaRPr>
            </a:p>
          </p:txBody>
        </p:sp>
        <p:sp>
          <p:nvSpPr>
            <p:cNvPr id="48142" name="Freeform 19"/>
            <p:cNvSpPr>
              <a:spLocks/>
            </p:cNvSpPr>
            <p:nvPr/>
          </p:nvSpPr>
          <p:spPr bwMode="auto">
            <a:xfrm rot="-8998898">
              <a:off x="3168" y="1696"/>
              <a:ext cx="864" cy="208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/>
                <a:cs typeface="Gill Sans"/>
              </a:endParaRPr>
            </a:p>
          </p:txBody>
        </p:sp>
        <p:sp>
          <p:nvSpPr>
            <p:cNvPr id="48143" name="Freeform 20"/>
            <p:cNvSpPr>
              <a:spLocks/>
            </p:cNvSpPr>
            <p:nvPr/>
          </p:nvSpPr>
          <p:spPr bwMode="auto">
            <a:xfrm rot="8899147">
              <a:off x="1776" y="1632"/>
              <a:ext cx="864" cy="208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/>
                <a:cs typeface="Gill Sans"/>
              </a:endParaRPr>
            </a:p>
          </p:txBody>
        </p:sp>
        <p:sp>
          <p:nvSpPr>
            <p:cNvPr id="48144" name="Freeform 21"/>
            <p:cNvSpPr>
              <a:spLocks/>
            </p:cNvSpPr>
            <p:nvPr/>
          </p:nvSpPr>
          <p:spPr bwMode="auto">
            <a:xfrm rot="-1900853">
              <a:off x="1680" y="1488"/>
              <a:ext cx="864" cy="208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/>
                <a:cs typeface="Gill Sans"/>
              </a:endParaRPr>
            </a:p>
          </p:txBody>
        </p:sp>
        <p:sp>
          <p:nvSpPr>
            <p:cNvPr id="48145" name="Text Box 22"/>
            <p:cNvSpPr txBox="1">
              <a:spLocks noChangeArrowheads="1"/>
            </p:cNvSpPr>
            <p:nvPr/>
          </p:nvSpPr>
          <p:spPr bwMode="auto">
            <a:xfrm>
              <a:off x="1871" y="1248"/>
              <a:ext cx="275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2800" b="0">
                  <a:latin typeface="Gill Sans"/>
                  <a:ea typeface="굴림" charset="0"/>
                  <a:cs typeface="Gill Sans"/>
                </a:rPr>
                <a:t>R</a:t>
              </a:r>
            </a:p>
          </p:txBody>
        </p:sp>
        <p:sp>
          <p:nvSpPr>
            <p:cNvPr id="48146" name="Text Box 23"/>
            <p:cNvSpPr txBox="1">
              <a:spLocks noChangeArrowheads="1"/>
            </p:cNvSpPr>
            <p:nvPr/>
          </p:nvSpPr>
          <p:spPr bwMode="auto">
            <a:xfrm>
              <a:off x="3696" y="1008"/>
              <a:ext cx="274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2800" b="0">
                  <a:latin typeface="Gill Sans"/>
                  <a:ea typeface="굴림" charset="0"/>
                  <a:cs typeface="Gill Sans"/>
                </a:rPr>
                <a:t>R</a:t>
              </a:r>
            </a:p>
          </p:txBody>
        </p:sp>
        <p:sp>
          <p:nvSpPr>
            <p:cNvPr id="48147" name="Text Box 24"/>
            <p:cNvSpPr txBox="1">
              <a:spLocks noChangeArrowheads="1"/>
            </p:cNvSpPr>
            <p:nvPr/>
          </p:nvSpPr>
          <p:spPr bwMode="auto">
            <a:xfrm>
              <a:off x="3504" y="1440"/>
              <a:ext cx="274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2800" b="0">
                  <a:latin typeface="Gill Sans"/>
                  <a:ea typeface="굴림" charset="0"/>
                  <a:cs typeface="Gill Sans"/>
                </a:rPr>
                <a:t>R</a:t>
              </a:r>
            </a:p>
          </p:txBody>
        </p:sp>
        <p:sp>
          <p:nvSpPr>
            <p:cNvPr id="48148" name="Text Box 25"/>
            <p:cNvSpPr txBox="1">
              <a:spLocks noChangeArrowheads="1"/>
            </p:cNvSpPr>
            <p:nvPr/>
          </p:nvSpPr>
          <p:spPr bwMode="auto">
            <a:xfrm>
              <a:off x="1727" y="434"/>
              <a:ext cx="336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2800" b="0">
                  <a:latin typeface="Gill Sans"/>
                  <a:ea typeface="굴림" charset="0"/>
                  <a:cs typeface="Gill Sans"/>
                </a:rPr>
                <a:t>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70895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83" grpId="0" build="p" bldLvl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Basic Structure of </a:t>
            </a:r>
            <a:r>
              <a:rPr lang="en-US" altLang="ko-KR" i="1" dirty="0" smtClean="0">
                <a:ea typeface="굴림" panose="020B0600000101010101" pitchFamily="34" charset="-127"/>
              </a:rPr>
              <a:t>Mesa</a:t>
            </a:r>
            <a:r>
              <a:rPr lang="en-US" altLang="ko-KR" dirty="0" smtClean="0">
                <a:ea typeface="굴림" panose="020B0600000101010101" pitchFamily="34" charset="-127"/>
              </a:rPr>
              <a:t> Monitor Program </a:t>
            </a:r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296400" cy="5791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Monitors represent the synchronization logic of the program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Wait if necessary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Signal when change something so any waiting threads can proceed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Basic structure of mesa monitor-based program: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while (need to wait)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condvar.wait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unlock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do something so no need to wait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endParaRPr lang="en-US" altLang="ko-KR" sz="2000" dirty="0">
              <a:latin typeface="Consolas" panose="020B0609020204030204" pitchFamily="49" charset="0"/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condvar.signal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unlock</a:t>
            </a:r>
          </a:p>
        </p:txBody>
      </p:sp>
      <p:grpSp>
        <p:nvGrpSpPr>
          <p:cNvPr id="501764" name="Group 4"/>
          <p:cNvGrpSpPr>
            <a:grpSpLocks/>
          </p:cNvGrpSpPr>
          <p:nvPr/>
        </p:nvGrpSpPr>
        <p:grpSpPr bwMode="auto">
          <a:xfrm>
            <a:off x="5638800" y="2438400"/>
            <a:ext cx="2789238" cy="2855913"/>
            <a:chOff x="2880" y="1728"/>
            <a:chExt cx="1757" cy="1799"/>
          </a:xfrm>
        </p:grpSpPr>
        <p:sp>
          <p:nvSpPr>
            <p:cNvPr id="56325" name="AutoShape 5"/>
            <p:cNvSpPr>
              <a:spLocks/>
            </p:cNvSpPr>
            <p:nvPr/>
          </p:nvSpPr>
          <p:spPr bwMode="auto">
            <a:xfrm>
              <a:off x="2880" y="1776"/>
              <a:ext cx="240" cy="480"/>
            </a:xfrm>
            <a:prstGeom prst="rightBrace">
              <a:avLst>
                <a:gd name="adj1" fmla="val 16667"/>
                <a:gd name="adj2" fmla="val 50000"/>
              </a:avLst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>
                <a:latin typeface="Gill Sans Light"/>
              </a:endParaRPr>
            </a:p>
          </p:txBody>
        </p:sp>
        <p:sp>
          <p:nvSpPr>
            <p:cNvPr id="56326" name="AutoShape 6"/>
            <p:cNvSpPr>
              <a:spLocks/>
            </p:cNvSpPr>
            <p:nvPr/>
          </p:nvSpPr>
          <p:spPr bwMode="auto">
            <a:xfrm>
              <a:off x="2880" y="3120"/>
              <a:ext cx="240" cy="384"/>
            </a:xfrm>
            <a:prstGeom prst="rightBrace">
              <a:avLst>
                <a:gd name="adj1" fmla="val 13333"/>
                <a:gd name="adj2" fmla="val 50000"/>
              </a:avLst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>
                <a:latin typeface="Gill Sans Light"/>
              </a:endParaRPr>
            </a:p>
          </p:txBody>
        </p:sp>
        <p:sp>
          <p:nvSpPr>
            <p:cNvPr id="56327" name="Text Box 7"/>
            <p:cNvSpPr txBox="1">
              <a:spLocks noChangeArrowheads="1"/>
            </p:cNvSpPr>
            <p:nvPr/>
          </p:nvSpPr>
          <p:spPr bwMode="auto">
            <a:xfrm>
              <a:off x="3172" y="1728"/>
              <a:ext cx="1465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 dirty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Check and/or update</a:t>
              </a:r>
              <a:br>
                <a:rPr lang="en-US" altLang="ko-KR" b="0" dirty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</a:br>
              <a:r>
                <a:rPr lang="en-US" altLang="ko-KR" b="0" dirty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state variables</a:t>
              </a:r>
            </a:p>
            <a:p>
              <a:r>
                <a:rPr lang="en-US" altLang="ko-KR" b="0" dirty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Wait if necessary</a:t>
              </a:r>
            </a:p>
          </p:txBody>
        </p:sp>
        <p:sp>
          <p:nvSpPr>
            <p:cNvPr id="56328" name="Text Box 8"/>
            <p:cNvSpPr txBox="1">
              <a:spLocks noChangeArrowheads="1"/>
            </p:cNvSpPr>
            <p:nvPr/>
          </p:nvSpPr>
          <p:spPr bwMode="auto">
            <a:xfrm>
              <a:off x="3172" y="3120"/>
              <a:ext cx="146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Check and/or update</a:t>
              </a:r>
            </a:p>
            <a:p>
              <a:r>
                <a:rPr lang="en-US" altLang="ko-KR" b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state variables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1969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5" descr="BD18201_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762000"/>
            <a:ext cx="107315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Basic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Readers/Writers Solution</a:t>
            </a:r>
          </a:p>
        </p:txBody>
      </p:sp>
      <p:sp>
        <p:nvSpPr>
          <p:cNvPr id="482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1" y="685800"/>
            <a:ext cx="8683625" cy="6096000"/>
          </a:xfrm>
        </p:spPr>
        <p:txBody>
          <a:bodyPr/>
          <a:lstStyle/>
          <a:p>
            <a:pPr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Correctness Constraints:</a:t>
            </a:r>
          </a:p>
          <a:p>
            <a:pPr lvl="1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Readers can access database when no writers</a:t>
            </a:r>
          </a:p>
          <a:p>
            <a:pPr lvl="1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Writers can access database when no readers or writers</a:t>
            </a:r>
          </a:p>
          <a:p>
            <a:pPr lvl="1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Only one thread manipulates state variables at a time</a:t>
            </a:r>
          </a:p>
          <a:p>
            <a:pPr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Basic structure of a solution:</a:t>
            </a:r>
          </a:p>
          <a:p>
            <a:pPr lvl="1">
              <a:lnSpc>
                <a:spcPct val="75000"/>
              </a:lnSpc>
              <a:spcBef>
                <a:spcPct val="20000"/>
              </a:spcBef>
            </a:pPr>
            <a:r>
              <a:rPr lang="en-US" altLang="ko-KR" b="1" dirty="0">
                <a:latin typeface="Courier New" charset="0"/>
                <a:ea typeface="굴림" charset="0"/>
                <a:cs typeface="굴림" charset="0"/>
              </a:rPr>
              <a:t>Reader()</a:t>
            </a:r>
            <a:br>
              <a:rPr lang="en-US" altLang="ko-KR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   Wait until no writers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   Access data base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   Check out – wake up a waiting writer</a:t>
            </a:r>
          </a:p>
          <a:p>
            <a:pPr lvl="1">
              <a:lnSpc>
                <a:spcPct val="75000"/>
              </a:lnSpc>
              <a:spcBef>
                <a:spcPct val="20000"/>
              </a:spcBef>
            </a:pPr>
            <a:r>
              <a:rPr lang="en-US" altLang="ko-KR" b="1" dirty="0">
                <a:latin typeface="Courier New" charset="0"/>
                <a:ea typeface="굴림" charset="0"/>
                <a:cs typeface="굴림" charset="0"/>
              </a:rPr>
              <a:t>Writer()</a:t>
            </a:r>
            <a:br>
              <a:rPr lang="en-US" altLang="ko-KR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   Wait until no active readers or writers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   Access database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   Check out – wake up waiting readers or writer</a:t>
            </a:r>
          </a:p>
          <a:p>
            <a:pPr lvl="1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State variables (Protected by a lock called “lock”):</a:t>
            </a:r>
          </a:p>
          <a:p>
            <a:pPr lvl="2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 err="1">
                <a:latin typeface="Helvetica" charset="0"/>
                <a:ea typeface="굴림" charset="0"/>
                <a:cs typeface="굴림" charset="0"/>
              </a:rPr>
              <a:t>int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 AR: Number of active readers; initially = 0</a:t>
            </a:r>
          </a:p>
          <a:p>
            <a:pPr lvl="2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 err="1">
                <a:latin typeface="Helvetica" charset="0"/>
                <a:ea typeface="굴림" charset="0"/>
                <a:cs typeface="굴림" charset="0"/>
              </a:rPr>
              <a:t>int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 WR: Number of waiting readers; initially = 0</a:t>
            </a:r>
          </a:p>
          <a:p>
            <a:pPr lvl="2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 err="1">
                <a:latin typeface="Helvetica" charset="0"/>
                <a:ea typeface="굴림" charset="0"/>
                <a:cs typeface="굴림" charset="0"/>
              </a:rPr>
              <a:t>int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 AW: Number of active writers; initially = 0</a:t>
            </a:r>
          </a:p>
          <a:p>
            <a:pPr lvl="2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 err="1">
                <a:latin typeface="Helvetica" charset="0"/>
                <a:ea typeface="굴림" charset="0"/>
                <a:cs typeface="굴림" charset="0"/>
              </a:rPr>
              <a:t>int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 WW: Number of waiting writers; initially = 0</a:t>
            </a:r>
          </a:p>
          <a:p>
            <a:pPr lvl="2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Condition </a:t>
            </a:r>
            <a:r>
              <a:rPr lang="en-US" altLang="ko-KR" dirty="0" err="1">
                <a:latin typeface="Helvetica" charset="0"/>
                <a:ea typeface="굴림" charset="0"/>
                <a:cs typeface="굴림" charset="0"/>
              </a:rPr>
              <a:t>okToRead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 = NIL</a:t>
            </a:r>
          </a:p>
          <a:p>
            <a:pPr lvl="2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Condition </a:t>
            </a:r>
            <a:r>
              <a:rPr lang="en-US" altLang="ko-KR" dirty="0" err="1">
                <a:latin typeface="Helvetica" charset="0"/>
                <a:ea typeface="굴림" charset="0"/>
                <a:cs typeface="굴림" charset="0"/>
              </a:rPr>
              <a:t>okToWrite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 = NIL</a:t>
            </a:r>
          </a:p>
        </p:txBody>
      </p:sp>
    </p:spTree>
    <p:extLst>
      <p:ext uri="{BB962C8B-B14F-4D97-AF65-F5344CB8AC3E}">
        <p14:creationId xmlns:p14="http://schemas.microsoft.com/office/powerpoint/2010/main" val="3758346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30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Code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for a Reader</a:t>
            </a:r>
          </a:p>
        </p:txBody>
      </p:sp>
      <p:sp>
        <p:nvSpPr>
          <p:cNvPr id="483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762000"/>
            <a:ext cx="8991600" cy="5791200"/>
          </a:xfrm>
        </p:spPr>
        <p:txBody>
          <a:bodyPr>
            <a:normAutofit/>
          </a:bodyPr>
          <a:lstStyle/>
          <a:p>
            <a:pPr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// First check self into system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while ((AW + WW) &gt; 0) {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b="1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b="1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// Perform actual read-only access</a:t>
            </a:r>
            <a:b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b="1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AccessDatabase</a:t>
            </a:r>
            <a: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b="1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// Now, check out of system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AR--;	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active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other active readers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);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Wake up one writer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b="1" dirty="0">
              <a:latin typeface="Helvetica" charset="0"/>
              <a:ea typeface="굴림" charset="0"/>
              <a:cs typeface="굴림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-2444262" y="6849208"/>
            <a:ext cx="2438400" cy="12192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>
                <a:ea typeface="굴림" panose="020B0600000101010101" pitchFamily="34" charset="-127"/>
              </a:rPr>
              <a:t>Why Release the Lock here?</a:t>
            </a:r>
          </a:p>
        </p:txBody>
      </p:sp>
    </p:spTree>
    <p:extLst>
      <p:ext uri="{BB962C8B-B14F-4D97-AF65-F5344CB8AC3E}">
        <p14:creationId xmlns:p14="http://schemas.microsoft.com/office/powerpoint/2010/main" val="4209092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3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3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3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3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3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3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3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3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3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3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1406 -0.92083 C 0.91406 -0.9206 0.73229 -0.8213 0.55052 -0.72153 " pathEditMode="fixed" rAng="0" ptsTypes="AA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77" y="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331" grpId="0" build="p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685800"/>
            <a:ext cx="8915400" cy="5943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// First check self into system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>
              <a:lnSpc>
                <a:spcPct val="80000"/>
              </a:lnSpc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while ((AW + AR) &gt; 0) {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WW++;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,&amp;lock);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b="1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b="1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WW--;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>
              <a:lnSpc>
                <a:spcPct val="80000"/>
              </a:lnSpc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AW++;	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>
              <a:lnSpc>
                <a:spcPct val="80000"/>
              </a:lnSpc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// Perform actual read/write access</a:t>
            </a:r>
            <a:b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b="1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AccessDatabase</a:t>
            </a:r>
            <a: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b="1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80000"/>
              </a:lnSpc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// Now, check out of system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AW--;	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active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Give priority to writers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);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Wake up one writer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Otherwise, wake reader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); 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Wake all readers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</p:txBody>
      </p:sp>
      <p:sp>
        <p:nvSpPr>
          <p:cNvPr id="484357" name="AutoShape 5"/>
          <p:cNvSpPr>
            <a:spLocks noChangeArrowheads="1"/>
          </p:cNvSpPr>
          <p:nvPr/>
        </p:nvSpPr>
        <p:spPr bwMode="auto">
          <a:xfrm>
            <a:off x="-2514600" y="5638800"/>
            <a:ext cx="2438400" cy="12192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altLang="ko-KR" dirty="0">
                <a:latin typeface="Helvetica" panose="020B0604020202020204" pitchFamily="34" charset="0"/>
                <a:ea typeface="굴림" charset="0"/>
                <a:cs typeface="Helvetica" panose="020B0604020202020204" pitchFamily="34" charset="0"/>
              </a:rPr>
              <a:t>Why Give priority to writers?</a:t>
            </a: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Code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for a Writer</a:t>
            </a:r>
          </a:p>
        </p:txBody>
      </p:sp>
      <p:sp>
        <p:nvSpPr>
          <p:cNvPr id="484356" name="AutoShape 4"/>
          <p:cNvSpPr>
            <a:spLocks noChangeArrowheads="1"/>
          </p:cNvSpPr>
          <p:nvPr/>
        </p:nvSpPr>
        <p:spPr bwMode="auto">
          <a:xfrm>
            <a:off x="-2667000" y="5638800"/>
            <a:ext cx="2590800" cy="12192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altLang="ko-KR" sz="2000" dirty="0">
                <a:latin typeface="Helvetica" panose="020B0604020202020204" pitchFamily="34" charset="0"/>
                <a:ea typeface="굴림" charset="0"/>
                <a:cs typeface="Helvetica" panose="020B0604020202020204" pitchFamily="34" charset="0"/>
              </a:rPr>
              <a:t>Why </a:t>
            </a:r>
            <a:r>
              <a:rPr lang="en-US" altLang="ko-KR" sz="2000" dirty="0">
                <a:latin typeface="Courier New" panose="02070309020205020404" pitchFamily="49" charset="0"/>
                <a:ea typeface="굴림" charset="0"/>
                <a:cs typeface="Courier New" panose="02070309020205020404" pitchFamily="49" charset="0"/>
              </a:rPr>
              <a:t>broadcast() </a:t>
            </a:r>
            <a:r>
              <a:rPr lang="en-US" altLang="ko-KR" sz="2000" dirty="0">
                <a:latin typeface="Helvetica" panose="020B0604020202020204" pitchFamily="34" charset="0"/>
                <a:ea typeface="굴림" charset="0"/>
                <a:cs typeface="Helvetica" panose="020B0604020202020204" pitchFamily="34" charset="0"/>
              </a:rPr>
              <a:t>here instead of </a:t>
            </a:r>
            <a:r>
              <a:rPr lang="en-US" altLang="ko-KR" sz="2000" dirty="0">
                <a:latin typeface="Courier New" panose="02070309020205020404" pitchFamily="49" charset="0"/>
                <a:ea typeface="굴림" charset="0"/>
                <a:cs typeface="Courier New" panose="02070309020205020404" pitchFamily="49" charset="0"/>
              </a:rPr>
              <a:t>signal()</a:t>
            </a:r>
            <a:r>
              <a:rPr lang="en-US" altLang="ko-KR" sz="2000" dirty="0">
                <a:latin typeface="Helvetica" panose="020B0604020202020204" pitchFamily="34" charset="0"/>
                <a:ea typeface="굴림" charset="0"/>
                <a:cs typeface="Helvetica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40313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4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4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4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4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4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4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4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4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4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4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5225 -0.79903 C 0.97187 -0.63737 0.99149 -0.47549 0.95364 -0.38298 C 0.9158 -0.29047 0.82031 -0.26735 0.725 -0.24422 " pathEditMode="fixed" ptsTypes="aaA">
                                      <p:cBhvr>
                                        <p:cTn id="36" dur="500" fill="hold"/>
                                        <p:tgtEl>
                                          <p:spTgt spid="484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775 -0.2544 C 1 -0.30551 0.95226 -0.35639 0.89011 -0.36772 C 0.82796 -0.37905 0.75139 -0.35061 0.675 -0.32192 " pathEditMode="fixed" ptsTypes="aaA">
                                      <p:cBhvr>
                                        <p:cTn id="40" dur="500" fill="hold"/>
                                        <p:tgtEl>
                                          <p:spTgt spid="484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355" grpId="0" build="p"/>
      <p:bldP spid="484357" grpId="0" animBg="1"/>
      <p:bldP spid="48435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>
          <a:xfrm>
            <a:off x="2133600" y="1066800"/>
            <a:ext cx="7924800" cy="3886200"/>
          </a:xfrm>
        </p:spPr>
        <p:txBody>
          <a:bodyPr/>
          <a:lstStyle/>
          <a:p>
            <a:pPr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Use an example to simulate the solution</a:t>
            </a:r>
          </a:p>
          <a:p>
            <a:pPr>
              <a:tabLst>
                <a:tab pos="688975" algn="l"/>
                <a:tab pos="1027113" algn="l"/>
                <a:tab pos="4346575" algn="l"/>
              </a:tabLst>
            </a:pPr>
            <a:endParaRPr lang="en-US" altLang="ko-KR">
              <a:latin typeface="Helvetica" charset="0"/>
              <a:ea typeface="굴림" charset="0"/>
              <a:cs typeface="굴림" charset="0"/>
            </a:endParaRPr>
          </a:p>
          <a:p>
            <a:pPr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Consider the following sequence of operators:</a:t>
            </a:r>
          </a:p>
          <a:p>
            <a:pPr lvl="1"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R1, R2, W1, R3</a:t>
            </a:r>
          </a:p>
          <a:p>
            <a:pPr>
              <a:tabLst>
                <a:tab pos="688975" algn="l"/>
                <a:tab pos="1027113" algn="l"/>
                <a:tab pos="4346575" algn="l"/>
              </a:tabLst>
            </a:pP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  <a:p>
            <a:pPr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Initially: AR = 0, WR = 0, AW = 0, WW = 0</a:t>
            </a:r>
          </a:p>
          <a:p>
            <a:pPr>
              <a:tabLst>
                <a:tab pos="688975" algn="l"/>
                <a:tab pos="1027113" algn="l"/>
                <a:tab pos="4346575" algn="l"/>
              </a:tabLst>
            </a:pP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0542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2438400" y="20574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734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R1 comes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along (no waiting threads)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347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b="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2041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2438400" y="23622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8369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>
            <a:normAutofit/>
          </a:bodyPr>
          <a:lstStyle/>
          <a:p>
            <a:pPr>
              <a:tabLst>
                <a:tab pos="688975" algn="l"/>
                <a:tab pos="1027113" algn="l"/>
                <a:tab pos="4346575" algn="l"/>
              </a:tabLst>
            </a:pP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R1 comes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along (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no waiting threads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pPr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0, AW = 0, WW = 0</a:t>
            </a:r>
          </a:p>
        </p:txBody>
      </p:sp>
      <p:sp>
        <p:nvSpPr>
          <p:cNvPr id="58371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0312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2438400" y="35052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939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R1 comes along (no waiting threads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WR =</a:t>
            </a:r>
            <a:r>
              <a:rPr lang="en-US" altLang="ko-KR" dirty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 0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AW = 0, WW = 0</a:t>
            </a:r>
          </a:p>
          <a:p>
            <a:pPr>
              <a:buFontTx/>
              <a:buNone/>
            </a:pP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395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9285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2438400" y="37338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0417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8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R1 comes along (no waiting threads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,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WR =</a:t>
            </a:r>
            <a:r>
              <a:rPr lang="en-US" altLang="ko-KR" dirty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 0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AW = 0, WW = 0</a:t>
            </a:r>
          </a:p>
          <a:p>
            <a:pPr>
              <a:buFontTx/>
              <a:buNone/>
            </a:pP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9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-2057400" y="6858000"/>
            <a:ext cx="2057400" cy="9144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Why release the </a:t>
            </a:r>
          </a:p>
          <a:p>
            <a:r>
              <a:rPr lang="en-US" altLang="ko-KR" dirty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l</a:t>
            </a:r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ock </a:t>
            </a:r>
            <a:r>
              <a:rPr lang="en-US" altLang="ko-KR" i="1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here</a:t>
            </a:r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???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6190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8126 -0.83334 C 0.88126 -0.83311 0.72032 -0.72778 0.55938 -0.62223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2438400" y="42672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1441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442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R1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accessing dbase (no other threads)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WR =</a:t>
            </a:r>
            <a:r>
              <a:rPr lang="en-US" altLang="ko-KR" dirty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 0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AW = 0, WW = 0</a:t>
            </a:r>
          </a:p>
          <a:p>
            <a:pPr>
              <a:buFontTx/>
              <a:buNone/>
            </a:pP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443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3491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2438400" y="20574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246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46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comes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along (R1 accessing dbase)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1, 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467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119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2438400" y="23622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3489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0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comes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along (R1 accessing dbase)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1, 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1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8740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2438400" y="35052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451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51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comes along (R1 accessing dbase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2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515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070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2438400" y="37338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5537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comes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along (R1 accessing dbase)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</a:t>
            </a:r>
            <a:r>
              <a:rPr lang="en-US" altLang="ko-KR" dirty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2</a:t>
            </a:r>
            <a:r>
              <a:rPr lang="en-US" altLang="ko-KR" dirty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,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 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5539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4782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2438400" y="42672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6561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6562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R1 and R2 accessing dbase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2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6563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2279284" y="5410201"/>
            <a:ext cx="7633433" cy="891991"/>
          </a:xfrm>
          <a:prstGeom prst="roundRect">
            <a:avLst/>
          </a:prstGeom>
          <a:solidFill>
            <a:srgbClr val="FF66CC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ko-KR" sz="2400" b="0" dirty="0">
                <a:latin typeface="Helvetica" charset="0"/>
                <a:ea typeface="굴림" charset="0"/>
                <a:cs typeface="굴림" charset="0"/>
              </a:rPr>
              <a:t>Assume readers take a while to access database</a:t>
            </a:r>
          </a:p>
          <a:p>
            <a:pPr lvl="1">
              <a:defRPr/>
            </a:pPr>
            <a:r>
              <a:rPr lang="en-US" altLang="ko-KR" sz="2400" b="0" dirty="0">
                <a:latin typeface="Helvetica" charset="0"/>
                <a:ea typeface="굴림" charset="0"/>
                <a:cs typeface="굴림" charset="0"/>
              </a:rPr>
              <a:t>Situation: Locks released, only AR is non-zero</a:t>
            </a:r>
            <a:endParaRPr lang="en-US" sz="2400" b="0" dirty="0">
              <a:latin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2098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4"/>
          <p:cNvSpPr>
            <a:spLocks noChangeArrowheads="1"/>
          </p:cNvSpPr>
          <p:nvPr/>
        </p:nvSpPr>
        <p:spPr bwMode="auto">
          <a:xfrm>
            <a:off x="2406161" y="2013439"/>
            <a:ext cx="3505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758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758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comes along (R1 and R2 are still accessing dbase)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2, 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7588" name="Content Placeholder 5"/>
          <p:cNvSpPr txBox="1">
            <a:spLocks/>
          </p:cNvSpPr>
          <p:nvPr/>
        </p:nvSpPr>
        <p:spPr bwMode="auto">
          <a:xfrm>
            <a:off x="1825752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306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4"/>
          <p:cNvSpPr>
            <a:spLocks noChangeArrowheads="1"/>
          </p:cNvSpPr>
          <p:nvPr/>
        </p:nvSpPr>
        <p:spPr bwMode="auto">
          <a:xfrm>
            <a:off x="2438400" y="2286000"/>
            <a:ext cx="3505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8612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68609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8610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comes along (R1 and R2 are still accessing dbase)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2, 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698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69635" name="Rectangle 4"/>
          <p:cNvSpPr>
            <a:spLocks noChangeArrowheads="1"/>
          </p:cNvSpPr>
          <p:nvPr/>
        </p:nvSpPr>
        <p:spPr bwMode="auto">
          <a:xfrm>
            <a:off x="2438400" y="2658208"/>
            <a:ext cx="4648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963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W1 comes along (R1 and R2 are still accessing dbase)</a:t>
            </a:r>
          </a:p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AR = 2, WR = 0, AW = 0, WW = </a:t>
            </a:r>
            <a:r>
              <a:rPr lang="en-US" altLang="ko-KR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</a:p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-1905000" y="6019800"/>
            <a:ext cx="1828800" cy="9906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W1 cannot start because of readers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7548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3438 -0.87523 C 1.03438 -0.875 0.87344 -0.76968 0.7125 -0.66412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7"/>
          <p:cNvSpPr>
            <a:spLocks noChangeArrowheads="1"/>
          </p:cNvSpPr>
          <p:nvPr/>
        </p:nvSpPr>
        <p:spPr bwMode="auto">
          <a:xfrm>
            <a:off x="2438400" y="20574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1681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682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85344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comes along (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R1 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accessing dbase, W1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2, WR = 0,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683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3709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7"/>
          <p:cNvSpPr>
            <a:spLocks noChangeArrowheads="1"/>
          </p:cNvSpPr>
          <p:nvPr/>
        </p:nvSpPr>
        <p:spPr bwMode="auto">
          <a:xfrm>
            <a:off x="2438400" y="23622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270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270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85344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comes along (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R1 and R2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accessing dbase, W1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2, WR = 0,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2707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7256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7"/>
          <p:cNvSpPr>
            <a:spLocks noChangeArrowheads="1"/>
          </p:cNvSpPr>
          <p:nvPr/>
        </p:nvSpPr>
        <p:spPr bwMode="auto">
          <a:xfrm>
            <a:off x="2429608" y="255563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3729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85344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comes along (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R1 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accessing dbase, W1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2, WR =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 1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3731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lock.release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smtClean="0">
                <a:latin typeface="Courier New" charset="0"/>
                <a:ea typeface="굴림" charset="0"/>
                <a:cs typeface="굴림" charset="0"/>
              </a:rPr>
              <a:t>acquire(&amp;lock);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 smtClean="0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 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</a:t>
            </a:r>
            <a:r>
              <a:rPr lang="en-US" altLang="ko-KR" sz="2000" dirty="0" smtClean="0">
                <a:latin typeface="Courier New" charset="0"/>
                <a:ea typeface="굴림" charset="0"/>
                <a:cs typeface="굴림" charset="0"/>
              </a:rPr>
              <a:t>elease(&amp;lock);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0577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</a:t>
            </a:r>
            <a:r>
              <a:rPr lang="en-US" altLang="ko-KR" sz="2000" dirty="0" smtClean="0">
                <a:latin typeface="Courier New" charset="0"/>
                <a:ea typeface="굴림" charset="0"/>
                <a:cs typeface="굴림" charset="0"/>
              </a:rPr>
              <a:t>cquire(&amp;lock);</a:t>
            </a:r>
            <a:endParaRPr lang="en-US" altLang="ko-KR" sz="2000" dirty="0"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smtClean="0">
                <a:latin typeface="Courier New" charset="0"/>
                <a:ea typeface="굴림" charset="0"/>
                <a:cs typeface="굴림" charset="0"/>
              </a:rPr>
              <a:t>release(&amp;lock);</a:t>
            </a:r>
            <a:endParaRPr lang="en-US" altLang="ko-KR" sz="2000" dirty="0"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</a:t>
            </a:r>
            <a:r>
              <a:rPr lang="en-US" altLang="ko-KR" sz="2000" dirty="0" smtClean="0">
                <a:latin typeface="Courier New" charset="0"/>
                <a:ea typeface="굴림" charset="0"/>
                <a:cs typeface="굴림" charset="0"/>
              </a:rPr>
              <a:t>cquire(&amp;lock);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 smtClean="0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 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smtClean="0">
                <a:latin typeface="Courier New" charset="0"/>
                <a:ea typeface="굴림" charset="0"/>
                <a:cs typeface="굴림" charset="0"/>
              </a:rPr>
              <a:t>release(&amp;lock);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74756" name="Rectangle 7"/>
          <p:cNvSpPr>
            <a:spLocks noChangeArrowheads="1"/>
          </p:cNvSpPr>
          <p:nvPr/>
        </p:nvSpPr>
        <p:spPr bwMode="auto">
          <a:xfrm>
            <a:off x="2362200" y="2804286"/>
            <a:ext cx="45720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475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85344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comes along (R1, R2 accessing dbase, W1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2, WR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-2438400" y="6096000"/>
            <a:ext cx="2362200" cy="9144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R3 cannot start because of writers (both AW &amp; WW)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572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8126 -0.85811 C 1.08126 -0.85787 0.92032 -0.75255 0.75938 -0.647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8505092" cy="106680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R1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accessing dbase,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W1 and R3 waiting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2, WR = 1, AW = 0, WW = </a:t>
            </a: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1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4755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2030414" y="5410200"/>
            <a:ext cx="8866187" cy="1200150"/>
          </a:xfrm>
          <a:prstGeom prst="roundRect">
            <a:avLst/>
          </a:prstGeom>
          <a:solidFill>
            <a:srgbClr val="FF66CC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ko-KR" sz="2200" b="0" dirty="0">
                <a:latin typeface="Helvetica" charset="0"/>
                <a:ea typeface="굴림" charset="0"/>
                <a:cs typeface="굴림" charset="0"/>
              </a:rPr>
              <a:t>Status: 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200" b="0" dirty="0">
                <a:latin typeface="Helvetica" charset="0"/>
                <a:ea typeface="굴림" charset="0"/>
                <a:cs typeface="굴림" charset="0"/>
              </a:rPr>
              <a:t>R1 and R2 still reading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200" b="0" dirty="0">
                <a:latin typeface="Helvetica" charset="0"/>
                <a:cs typeface="Helvetica" charset="0"/>
              </a:rPr>
              <a:t>W1 and R3 waiting on </a:t>
            </a:r>
            <a:r>
              <a:rPr lang="en-US" sz="2200" b="0" dirty="0" err="1">
                <a:latin typeface="Helvetica" charset="0"/>
                <a:cs typeface="Helvetica" charset="0"/>
              </a:rPr>
              <a:t>okToWrite</a:t>
            </a:r>
            <a:r>
              <a:rPr lang="en-US" sz="2200" b="0" dirty="0">
                <a:latin typeface="Helvetica" charset="0"/>
                <a:cs typeface="Helvetica" charset="0"/>
              </a:rPr>
              <a:t> and </a:t>
            </a:r>
            <a:r>
              <a:rPr lang="en-US" sz="2200" b="0" dirty="0" err="1">
                <a:latin typeface="Helvetica" charset="0"/>
                <a:cs typeface="Helvetica" charset="0"/>
              </a:rPr>
              <a:t>okToRead</a:t>
            </a:r>
            <a:r>
              <a:rPr lang="en-US" sz="2200" b="0" dirty="0">
                <a:latin typeface="Helvetica" charset="0"/>
                <a:cs typeface="Helvetica" charset="0"/>
              </a:rPr>
              <a:t>, respectively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5240423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7"/>
          <p:cNvSpPr>
            <a:spLocks noChangeArrowheads="1"/>
          </p:cNvSpPr>
          <p:nvPr/>
        </p:nvSpPr>
        <p:spPr bwMode="auto">
          <a:xfrm>
            <a:off x="2429607" y="4765431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5777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finishes (R1 accessing dbase,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W1 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2, WR = 1,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5779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43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7"/>
          <p:cNvSpPr>
            <a:spLocks noChangeArrowheads="1"/>
          </p:cNvSpPr>
          <p:nvPr/>
        </p:nvSpPr>
        <p:spPr bwMode="auto">
          <a:xfrm>
            <a:off x="2429607" y="4988169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6801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finishes (R1 accessing dbase,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W1 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WR = 1,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803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9909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7"/>
          <p:cNvSpPr>
            <a:spLocks noChangeArrowheads="1"/>
          </p:cNvSpPr>
          <p:nvPr/>
        </p:nvSpPr>
        <p:spPr bwMode="auto">
          <a:xfrm>
            <a:off x="2429608" y="5196254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782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782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finishes (R1 accessing dbase,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W1 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WR = 1,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7827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2635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7"/>
          <p:cNvSpPr>
            <a:spLocks noChangeArrowheads="1"/>
          </p:cNvSpPr>
          <p:nvPr/>
        </p:nvSpPr>
        <p:spPr bwMode="auto">
          <a:xfrm>
            <a:off x="2438400" y="56388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8849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8850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finishes (R1 accessing dbase,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W1 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1, WR = 1,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8851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061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7"/>
          <p:cNvSpPr>
            <a:spLocks noChangeArrowheads="1"/>
          </p:cNvSpPr>
          <p:nvPr/>
        </p:nvSpPr>
        <p:spPr bwMode="auto">
          <a:xfrm>
            <a:off x="2438400" y="48006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987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987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R1 finishes (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W1 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1, WR = 1,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9875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365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7"/>
          <p:cNvSpPr>
            <a:spLocks noChangeArrowheads="1"/>
          </p:cNvSpPr>
          <p:nvPr/>
        </p:nvSpPr>
        <p:spPr bwMode="auto">
          <a:xfrm>
            <a:off x="2438400" y="4994031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0897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0898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R1 finishes (W1, R3 waiting)</a:t>
            </a:r>
          </a:p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, WR = 1, AW = 0, WW = 1</a:t>
            </a:r>
          </a:p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0899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1263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7"/>
          <p:cNvSpPr>
            <a:spLocks noChangeArrowheads="1"/>
          </p:cNvSpPr>
          <p:nvPr/>
        </p:nvSpPr>
        <p:spPr bwMode="auto">
          <a:xfrm>
            <a:off x="2429607" y="5213838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1921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1922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R1 finishes (W1, R3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WR = 1,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1923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988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</a:t>
            </a:r>
            <a:r>
              <a:rPr lang="en-US" altLang="ko-KR" sz="2000" dirty="0" smtClean="0">
                <a:latin typeface="Courier New" charset="0"/>
                <a:ea typeface="굴림" charset="0"/>
                <a:cs typeface="굴림" charset="0"/>
              </a:rPr>
              <a:t>elease(&amp;lock);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2948" name="Rectangle 7"/>
          <p:cNvSpPr>
            <a:spLocks noChangeArrowheads="1"/>
          </p:cNvSpPr>
          <p:nvPr/>
        </p:nvSpPr>
        <p:spPr bwMode="auto">
          <a:xfrm>
            <a:off x="2819400" y="5410200"/>
            <a:ext cx="36576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294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294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R1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signals a writer (W1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-2362200" y="6629400"/>
            <a:ext cx="2286000" cy="9144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All readers done,</a:t>
            </a:r>
          </a:p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Signal writer W1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7682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2188 -0.55393 C 1.02188 -0.5537 0.86094 -0.44838 0.7 -0.34282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4"/>
          <p:cNvSpPr>
            <a:spLocks noChangeArrowheads="1"/>
          </p:cNvSpPr>
          <p:nvPr/>
        </p:nvSpPr>
        <p:spPr bwMode="auto">
          <a:xfrm>
            <a:off x="2743200" y="2658813"/>
            <a:ext cx="43434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3972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3969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3970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gets signal (R3 still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-1981200" y="6248400"/>
            <a:ext cx="1905000" cy="7620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Receive signal from R1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2515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1251 -0.8713 C 1.01251 -0.87107 0.85157 -0.76574 0.69063 -0.66019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4"/>
          <p:cNvSpPr>
            <a:spLocks noChangeArrowheads="1"/>
          </p:cNvSpPr>
          <p:nvPr/>
        </p:nvSpPr>
        <p:spPr bwMode="auto">
          <a:xfrm>
            <a:off x="2438400" y="2819400"/>
            <a:ext cx="3505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4996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499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499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W1 gets signal (R3 still waiting)</a:t>
            </a:r>
          </a:p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AR = 0, WR = 1, AW = 0, WW = </a:t>
            </a:r>
            <a:r>
              <a:rPr lang="en-US" altLang="ko-KR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</a:p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0252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4"/>
          <p:cNvSpPr>
            <a:spLocks noChangeArrowheads="1"/>
          </p:cNvSpPr>
          <p:nvPr/>
        </p:nvSpPr>
        <p:spPr bwMode="auto">
          <a:xfrm>
            <a:off x="2438400" y="3276600"/>
            <a:ext cx="3505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6020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6017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6018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gets signal (R3 still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WW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6021" name="TextBox 1"/>
          <p:cNvSpPr txBox="1">
            <a:spLocks noChangeArrowheads="1"/>
          </p:cNvSpPr>
          <p:nvPr/>
        </p:nvSpPr>
        <p:spPr bwMode="auto">
          <a:xfrm>
            <a:off x="13068300" y="3632200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endParaRPr lang="en-US" sz="2000" b="0">
              <a:latin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88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4"/>
          <p:cNvSpPr>
            <a:spLocks noChangeArrowheads="1"/>
          </p:cNvSpPr>
          <p:nvPr/>
        </p:nvSpPr>
        <p:spPr bwMode="auto">
          <a:xfrm>
            <a:off x="2447192" y="3936024"/>
            <a:ext cx="3505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7044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7041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7042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accessing dbase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(R3 still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0224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 smtClean="0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</a:t>
            </a:r>
            <a:r>
              <a:rPr lang="en-US" altLang="ko-KR" sz="2000" dirty="0" smtClean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Sleep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8067" name="Rectangle 4"/>
          <p:cNvSpPr>
            <a:spLocks noChangeArrowheads="1"/>
          </p:cNvSpPr>
          <p:nvPr/>
        </p:nvSpPr>
        <p:spPr bwMode="auto">
          <a:xfrm>
            <a:off x="2444262" y="4495800"/>
            <a:ext cx="3505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806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806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finishes (R3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still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</a:t>
            </a: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1,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4527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4"/>
          <p:cNvSpPr>
            <a:spLocks noChangeArrowheads="1"/>
          </p:cNvSpPr>
          <p:nvPr/>
        </p:nvSpPr>
        <p:spPr bwMode="auto">
          <a:xfrm>
            <a:off x="2444262" y="4648200"/>
            <a:ext cx="3505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8068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 smtClean="0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</a:t>
            </a:r>
            <a:r>
              <a:rPr lang="en-US" altLang="ko-KR" sz="2000" dirty="0" smtClean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Sleep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</a:t>
            </a:r>
            <a:r>
              <a:rPr lang="en-US" altLang="ko-KR" sz="2000" dirty="0" smtClean="0">
                <a:latin typeface="Courier New" charset="0"/>
                <a:ea typeface="굴림" charset="0"/>
                <a:cs typeface="굴림" charset="0"/>
              </a:rPr>
              <a:t>(&amp;lock);</a:t>
            </a:r>
            <a:endParaRPr lang="en-US" altLang="ko-KR" sz="2000" dirty="0"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806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806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finishes (R3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still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1994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4"/>
          <p:cNvSpPr>
            <a:spLocks noChangeArrowheads="1"/>
          </p:cNvSpPr>
          <p:nvPr/>
        </p:nvSpPr>
        <p:spPr bwMode="auto">
          <a:xfrm>
            <a:off x="2438400" y="4850423"/>
            <a:ext cx="3505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9092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9089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9090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finishes (R3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still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876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90115" name="Rectangle 4"/>
          <p:cNvSpPr>
            <a:spLocks noChangeArrowheads="1"/>
          </p:cNvSpPr>
          <p:nvPr/>
        </p:nvSpPr>
        <p:spPr bwMode="auto">
          <a:xfrm>
            <a:off x="2743200" y="5410200"/>
            <a:ext cx="43434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9011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011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signaling readers (R3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still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-2514600" y="6019800"/>
            <a:ext cx="2438400" cy="9144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No waiting writers,</a:t>
            </a:r>
          </a:p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Signal reader R3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15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9688 -0.48589 C 0.99688 -0.48565 0.83594 -0.38033 0.675 -0.27477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91140" name="Rectangle 7"/>
          <p:cNvSpPr>
            <a:spLocks noChangeArrowheads="1"/>
          </p:cNvSpPr>
          <p:nvPr/>
        </p:nvSpPr>
        <p:spPr bwMode="auto">
          <a:xfrm>
            <a:off x="2438400" y="2819400"/>
            <a:ext cx="4495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91137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138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R3 gets signal (no waiting threads)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-1981200" y="6248400"/>
            <a:ext cx="1905000" cy="7620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Receive signal from W1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189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1771 -0.86412 C 0.91771 -0.86389 0.75677 -0.75857 0.59583 -0.65301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Rectangle 7"/>
          <p:cNvSpPr>
            <a:spLocks noChangeArrowheads="1"/>
          </p:cNvSpPr>
          <p:nvPr/>
        </p:nvSpPr>
        <p:spPr bwMode="auto">
          <a:xfrm>
            <a:off x="2447192" y="300697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92163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92161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2162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R3 gets signal (no waiting threads)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6233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Rectangle 7"/>
          <p:cNvSpPr>
            <a:spLocks noChangeArrowheads="1"/>
          </p:cNvSpPr>
          <p:nvPr/>
        </p:nvSpPr>
        <p:spPr bwMode="auto">
          <a:xfrm>
            <a:off x="2438400" y="42672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9318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318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R3 accessing dbase (no waiting threads)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 smtClean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,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WR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3187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5305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Rectangle 7"/>
          <p:cNvSpPr>
            <a:spLocks noChangeArrowheads="1"/>
          </p:cNvSpPr>
          <p:nvPr/>
        </p:nvSpPr>
        <p:spPr bwMode="auto">
          <a:xfrm>
            <a:off x="2438400" y="48006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94209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4210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R3 finishes (no waiting threads)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1,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4211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4734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7"/>
          <p:cNvSpPr>
            <a:spLocks noChangeArrowheads="1"/>
          </p:cNvSpPr>
          <p:nvPr/>
        </p:nvSpPr>
        <p:spPr bwMode="auto">
          <a:xfrm>
            <a:off x="2438400" y="56388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9523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3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finishes (no waiting threads)</a:t>
            </a:r>
          </a:p>
          <a:p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AR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= </a:t>
            </a:r>
            <a:r>
              <a:rPr lang="en-US" altLang="ko-KR" dirty="0" smtClean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,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35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-2514600" y="6019800"/>
            <a:ext cx="2438400" cy="9144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All DONE!</a:t>
            </a:r>
          </a:p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DBase is Idle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3605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52 -0.43333 C 1.0552 -0.4331 0.89426 -0.32777 0.73332 -0.22222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Questions</a:t>
            </a:r>
          </a:p>
        </p:txBody>
      </p:sp>
      <p:sp>
        <p:nvSpPr>
          <p:cNvPr id="490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685800"/>
            <a:ext cx="8763000" cy="60198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20000"/>
              </a:spcBef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Can readers starve?  Consider Reader() entry code: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None/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while ((AW + WW) &gt; 0) {	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Is it safe to read?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		WR++;	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No. Writers exist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b="1" dirty="0" err="1">
                <a:latin typeface="Courier New" panose="02070309020205020404" pitchFamily="49" charset="0"/>
                <a:ea typeface="굴림" panose="020B0600000101010101" pitchFamily="34" charset="-127"/>
              </a:rPr>
              <a:t>cond_wait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(&amp;</a:t>
            </a:r>
            <a:r>
              <a:rPr lang="en-US" altLang="ko-KR" sz="2000" b="1" dirty="0" err="1">
                <a:latin typeface="Courier New" panose="02070309020205020404" pitchFamily="49" charset="0"/>
                <a:ea typeface="굴림" panose="020B0600000101010101" pitchFamily="34" charset="-127"/>
              </a:rPr>
              <a:t>okToRead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,&amp;lock);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Sleep on </a:t>
            </a:r>
            <a:r>
              <a:rPr lang="en-US" altLang="ko-KR" sz="2000" b="1" dirty="0" err="1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cond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 </a:t>
            </a:r>
            <a:r>
              <a:rPr lang="en-US" altLang="ko-KR" sz="2000" b="1" dirty="0" err="1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var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		WR--;	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No longer waiting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	}</a:t>
            </a:r>
          </a:p>
          <a:p>
            <a:pPr>
              <a:lnSpc>
                <a:spcPct val="85000"/>
              </a:lnSpc>
              <a:spcBef>
                <a:spcPct val="20000"/>
              </a:spcBef>
              <a:buNone/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		AR++;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Now we are active!</a:t>
            </a:r>
          </a:p>
          <a:p>
            <a:pPr>
              <a:lnSpc>
                <a:spcPct val="85000"/>
              </a:lnSpc>
              <a:spcBef>
                <a:spcPct val="20000"/>
              </a:spcBef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What if we erase the condition check in Reader exit?</a:t>
            </a:r>
          </a:p>
          <a:p>
            <a:pPr>
              <a:lnSpc>
                <a:spcPct val="85000"/>
              </a:lnSpc>
              <a:spcBef>
                <a:spcPct val="20000"/>
              </a:spcBef>
              <a:buNone/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	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AR--;	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No longer active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	if (AR == 0 &amp;&amp; WW &gt; 0)	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No other active readers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b="1" dirty="0" err="1">
                <a:latin typeface="Courier New" panose="02070309020205020404" pitchFamily="49" charset="0"/>
                <a:ea typeface="굴림" panose="020B0600000101010101" pitchFamily="34" charset="-127"/>
              </a:rPr>
              <a:t>cond_signal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(&amp;</a:t>
            </a:r>
            <a:r>
              <a:rPr lang="en-US" altLang="ko-KR" sz="2000" b="1" dirty="0" err="1">
                <a:latin typeface="Courier New" panose="02070309020205020404" pitchFamily="49" charset="0"/>
                <a:ea typeface="굴림" panose="020B0600000101010101" pitchFamily="34" charset="-127"/>
              </a:rPr>
              <a:t>okToWrite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);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Wake up one writer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 </a:t>
            </a:r>
          </a:p>
          <a:p>
            <a:pPr>
              <a:lnSpc>
                <a:spcPct val="85000"/>
              </a:lnSpc>
              <a:spcBef>
                <a:spcPct val="20000"/>
              </a:spcBef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Further, what if we turn the signal() into broadcast()</a:t>
            </a:r>
          </a:p>
          <a:p>
            <a:pPr>
              <a:lnSpc>
                <a:spcPct val="85000"/>
              </a:lnSpc>
              <a:spcBef>
                <a:spcPct val="20000"/>
              </a:spcBef>
              <a:buNone/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AR--;	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No longer active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b="1" dirty="0" err="1">
                <a:latin typeface="Courier New" panose="02070309020205020404" pitchFamily="49" charset="0"/>
                <a:ea typeface="굴림" panose="020B0600000101010101" pitchFamily="34" charset="-127"/>
              </a:rPr>
              <a:t>cond_broadcast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(&amp;</a:t>
            </a:r>
            <a:r>
              <a:rPr lang="en-US" altLang="ko-KR" sz="2000" b="1" dirty="0" err="1">
                <a:latin typeface="Courier New" panose="02070309020205020404" pitchFamily="49" charset="0"/>
                <a:ea typeface="굴림" panose="020B0600000101010101" pitchFamily="34" charset="-127"/>
              </a:rPr>
              <a:t>okToWrite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); 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Wake up sleepers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 </a:t>
            </a:r>
          </a:p>
          <a:p>
            <a:pPr>
              <a:lnSpc>
                <a:spcPct val="85000"/>
              </a:lnSpc>
              <a:spcBef>
                <a:spcPct val="20000"/>
              </a:spcBef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Finally, what if we use only one condition variable (call it “</a:t>
            </a:r>
            <a:r>
              <a:rPr lang="en-US" altLang="ko-KR" b="1" dirty="0" err="1" smtClean="0">
                <a:latin typeface="Courier New" panose="02070309020205020404" pitchFamily="49" charset="0"/>
                <a:ea typeface="굴림" panose="020B0600000101010101" pitchFamily="34" charset="-127"/>
              </a:rPr>
              <a:t>okContinue</a:t>
            </a:r>
            <a:r>
              <a:rPr lang="en-US" altLang="ko-KR" dirty="0" smtClean="0">
                <a:ea typeface="굴림" panose="020B0600000101010101" pitchFamily="34" charset="-127"/>
              </a:rPr>
              <a:t>”) instead of two separate ones?</a:t>
            </a:r>
            <a:endParaRPr lang="en-US" altLang="ko-KR" sz="2000" dirty="0">
              <a:latin typeface="Courier New" panose="02070309020205020404" pitchFamily="49" charset="0"/>
              <a:ea typeface="굴림" panose="020B0600000101010101" pitchFamily="34" charset="-127"/>
            </a:endParaRPr>
          </a:p>
          <a:p>
            <a:pPr lvl="1">
              <a:lnSpc>
                <a:spcPct val="85000"/>
              </a:lnSpc>
              <a:spcBef>
                <a:spcPct val="20000"/>
              </a:spcBef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Both readers and writers sleep on this variable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Must use broadcast() instead of signal()</a:t>
            </a:r>
          </a:p>
          <a:p>
            <a:pPr>
              <a:lnSpc>
                <a:spcPct val="85000"/>
              </a:lnSpc>
              <a:spcBef>
                <a:spcPct val="20000"/>
              </a:spcBef>
              <a:tabLst>
                <a:tab pos="688975" algn="l"/>
                <a:tab pos="1027113" algn="l"/>
                <a:tab pos="4346575" algn="l"/>
              </a:tabLst>
            </a:pPr>
            <a:endParaRPr lang="ko-KR" altLang="en-US" sz="2200" dirty="0">
              <a:ea typeface="굴림" panose="020B0600000101010101" pitchFamily="34" charset="-127"/>
            </a:endParaRPr>
          </a:p>
        </p:txBody>
      </p:sp>
      <p:sp>
        <p:nvSpPr>
          <p:cNvPr id="490500" name="Rectangle 4"/>
          <p:cNvSpPr>
            <a:spLocks noChangeArrowheads="1"/>
          </p:cNvSpPr>
          <p:nvPr/>
        </p:nvSpPr>
        <p:spPr bwMode="auto">
          <a:xfrm>
            <a:off x="2286000" y="3467100"/>
            <a:ext cx="8001000" cy="2667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 algn="ctr">
            <a:solidFill>
              <a:srgbClr val="2A40E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81873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49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90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0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90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90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0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0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0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0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0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0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499" grpId="0" uiExpand="1" build="p"/>
      <p:bldP spid="490500" grpId="0" uiExpand="1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Use of Single CV: </a:t>
            </a:r>
            <a:r>
              <a:rPr lang="en-US" b="1" dirty="0" err="1" smtClean="0">
                <a:latin typeface="Courier New" panose="02070309020205020404" pitchFamily="49" charset="0"/>
                <a:ea typeface="ＭＳ Ｐゴシック" charset="0"/>
                <a:cs typeface="Courier New" panose="02070309020205020404" pitchFamily="49" charset="0"/>
              </a:rPr>
              <a:t>okContinue</a:t>
            </a:r>
            <a:endParaRPr lang="en-US" b="1" dirty="0">
              <a:latin typeface="Courier New" panose="02070309020205020404" pitchFamily="49" charset="0"/>
              <a:ea typeface="ＭＳ Ｐゴシック" charset="0"/>
              <a:cs typeface="Courier New" panose="02070309020205020404" pitchFamily="49" charset="0"/>
            </a:endParaRPr>
          </a:p>
        </p:txBody>
      </p:sp>
      <p:sp>
        <p:nvSpPr>
          <p:cNvPr id="98306" name="Content Placeholder 4"/>
          <p:cNvSpPr>
            <a:spLocks noGrp="1"/>
          </p:cNvSpPr>
          <p:nvPr>
            <p:ph sz="half" idx="1"/>
          </p:nvPr>
        </p:nvSpPr>
        <p:spPr>
          <a:xfrm>
            <a:off x="609600" y="685800"/>
            <a:ext cx="5638800" cy="6172200"/>
          </a:xfrm>
        </p:spPr>
        <p:txBody>
          <a:bodyPr>
            <a:normAutofit/>
          </a:bodyPr>
          <a:lstStyle/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Reader() {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// check into system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while ((AW + WW) &gt; 0) {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WR++;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cond_wait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dirty="0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,&amp;lock</a:t>
            </a:r>
            <a:r>
              <a:rPr lang="en-US" altLang="ko-KR" sz="19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WR--;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AR++;	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</a:t>
            </a:r>
            <a:r>
              <a:rPr lang="en-US" altLang="ko-KR" sz="19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altLang="ko-KR" sz="1900" dirty="0" smtClean="0"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// read-only access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dirty="0" err="1">
                <a:latin typeface="Consolas" panose="020B0609020204030204" pitchFamily="49" charset="0"/>
                <a:ea typeface="굴림" charset="0"/>
                <a:cs typeface="굴림" charset="0"/>
              </a:rPr>
              <a:t>AccessDbase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 err="1">
                <a:latin typeface="Consolas" panose="020B0609020204030204" pitchFamily="49" charset="0"/>
                <a:ea typeface="굴림" charset="0"/>
                <a:cs typeface="굴림" charset="0"/>
              </a:rPr>
              <a:t>ReadOnly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altLang="ko-KR" sz="1900" dirty="0" smtClean="0"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// check out of system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AR--;	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cond_signal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sz="1900" dirty="0">
              <a:latin typeface="Consolas" panose="020B0609020204030204" pitchFamily="49" charset="0"/>
              <a:cs typeface="ＭＳ Ｐゴシック" charset="0"/>
            </a:endParaRPr>
          </a:p>
        </p:txBody>
      </p:sp>
      <p:sp>
        <p:nvSpPr>
          <p:cNvPr id="98307" name="Content Placeholder 5"/>
          <p:cNvSpPr>
            <a:spLocks noGrp="1"/>
          </p:cNvSpPr>
          <p:nvPr>
            <p:ph sz="half" idx="2"/>
          </p:nvPr>
        </p:nvSpPr>
        <p:spPr>
          <a:xfrm>
            <a:off x="5867400" y="685800"/>
            <a:ext cx="6248400" cy="6096000"/>
          </a:xfrm>
        </p:spPr>
        <p:txBody>
          <a:bodyPr>
            <a:normAutofit/>
          </a:bodyPr>
          <a:lstStyle/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Writer() {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// check into system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while ((AW + AR) &gt; 0) {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WW++;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cond_wait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dirty="0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,&amp;lock</a:t>
            </a:r>
            <a:r>
              <a:rPr lang="en-US" altLang="ko-KR" sz="19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WW--;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AW++;	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</a:t>
            </a:r>
            <a:r>
              <a:rPr lang="en-US" altLang="ko-KR" sz="19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altLang="ko-KR" sz="1900" dirty="0">
              <a:solidFill>
                <a:srgbClr val="000000"/>
              </a:solidFill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	// read/write access</a:t>
            </a:r>
            <a:br>
              <a:rPr lang="en-US" altLang="ko-KR" sz="1900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dirty="0" err="1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AccessDbase</a:t>
            </a:r>
            <a:r>
              <a:rPr lang="en-US" altLang="ko-KR" sz="1900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 err="1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ReadWrite</a:t>
            </a:r>
            <a:r>
              <a:rPr lang="en-US" altLang="ko-KR" sz="1900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altLang="ko-KR" sz="1900" dirty="0" smtClean="0"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// check out of system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AW--;	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cond_signal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cond_broadcast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	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}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sz="1900" dirty="0">
              <a:latin typeface="Consolas" panose="020B0609020204030204" pitchFamily="49" charset="0"/>
              <a:cs typeface="ＭＳ Ｐゴシック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1905000" y="5791200"/>
            <a:ext cx="8915400" cy="933450"/>
          </a:xfrm>
          <a:prstGeom prst="roundRect">
            <a:avLst/>
          </a:prstGeom>
          <a:solidFill>
            <a:srgbClr val="FF66CC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latin typeface="Helvetica" charset="0"/>
                <a:cs typeface="Helvetica" charset="0"/>
              </a:rPr>
              <a:t>What if we turn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okToWrite</a:t>
            </a:r>
            <a:r>
              <a:rPr lang="en-US" sz="2000" dirty="0">
                <a:latin typeface="Helvetica" charset="0"/>
                <a:cs typeface="Helvetica" charset="0"/>
              </a:rPr>
              <a:t> and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okToRead</a:t>
            </a:r>
            <a:r>
              <a:rPr lang="en-US" sz="2000" dirty="0">
                <a:latin typeface="Helvetica" charset="0"/>
                <a:cs typeface="Helvetica" charset="0"/>
              </a:rPr>
              <a:t> into 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okContinue</a:t>
            </a:r>
            <a:r>
              <a:rPr lang="en-US" sz="2000" dirty="0">
                <a:latin typeface="Helvetica" charset="0"/>
                <a:cs typeface="Helvetica" charset="0"/>
              </a:rPr>
              <a:t/>
            </a:r>
            <a:br>
              <a:rPr lang="en-US" sz="2000" dirty="0">
                <a:latin typeface="Helvetica" charset="0"/>
                <a:cs typeface="Helvetica" charset="0"/>
              </a:rPr>
            </a:br>
            <a:r>
              <a:rPr lang="en-US" sz="2000" dirty="0" smtClean="0">
                <a:latin typeface="Helvetica" charset="0"/>
                <a:cs typeface="Helvetica" charset="0"/>
              </a:rPr>
              <a:t>(i.e. use only one condition variable instead of two)?</a:t>
            </a:r>
            <a:endParaRPr lang="en-US" sz="2000" dirty="0">
              <a:latin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6157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itle 3"/>
          <p:cNvSpPr>
            <a:spLocks noGrp="1"/>
          </p:cNvSpPr>
          <p:nvPr>
            <p:ph type="title"/>
          </p:nvPr>
        </p:nvSpPr>
        <p:spPr>
          <a:xfrm>
            <a:off x="2514600" y="152400"/>
            <a:ext cx="7162800" cy="5334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Use of Single CV: </a:t>
            </a:r>
            <a:r>
              <a:rPr lang="en-US" b="1" dirty="0" err="1">
                <a:latin typeface="Courier New" panose="02070309020205020404" pitchFamily="49" charset="0"/>
                <a:ea typeface="ＭＳ Ｐゴシック" charset="0"/>
                <a:cs typeface="Courier New" panose="02070309020205020404" pitchFamily="49" charset="0"/>
              </a:rPr>
              <a:t>okContinue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Content Placeholder 4"/>
          <p:cNvSpPr>
            <a:spLocks noGrp="1"/>
          </p:cNvSpPr>
          <p:nvPr>
            <p:ph sz="half" idx="1"/>
          </p:nvPr>
        </p:nvSpPr>
        <p:spPr>
          <a:xfrm>
            <a:off x="609600" y="685800"/>
            <a:ext cx="5638800" cy="6172200"/>
          </a:xfrm>
        </p:spPr>
        <p:txBody>
          <a:bodyPr>
            <a:normAutofit/>
          </a:bodyPr>
          <a:lstStyle/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Reader() {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// check into system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while ((AW + WW) &gt; 0) {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WR++;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cond_wait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,&amp;lock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WR--;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AR++;	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</a:t>
            </a:r>
            <a:r>
              <a:rPr lang="en-US" altLang="ko-KR" sz="19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altLang="ko-KR" sz="1900" dirty="0"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// read-only access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dirty="0" err="1">
                <a:latin typeface="Consolas" panose="020B0609020204030204" pitchFamily="49" charset="0"/>
                <a:ea typeface="굴림" charset="0"/>
                <a:cs typeface="굴림" charset="0"/>
              </a:rPr>
              <a:t>AccessDbase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 err="1">
                <a:latin typeface="Consolas" panose="020B0609020204030204" pitchFamily="49" charset="0"/>
                <a:ea typeface="굴림" charset="0"/>
                <a:cs typeface="굴림" charset="0"/>
              </a:rPr>
              <a:t>ReadOnly</a:t>
            </a:r>
            <a:r>
              <a:rPr lang="en-US" altLang="ko-KR" sz="19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altLang="ko-KR" sz="1900" dirty="0"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// check out of system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AR--;	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cond_signal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sz="1900" dirty="0">
              <a:latin typeface="Consolas" panose="020B0609020204030204" pitchFamily="49" charset="0"/>
              <a:cs typeface="ＭＳ Ｐゴシック" charset="0"/>
            </a:endParaRPr>
          </a:p>
        </p:txBody>
      </p:sp>
      <p:sp>
        <p:nvSpPr>
          <p:cNvPr id="11" name="Content Placeholder 5"/>
          <p:cNvSpPr>
            <a:spLocks noGrp="1"/>
          </p:cNvSpPr>
          <p:nvPr>
            <p:ph sz="half" idx="2"/>
          </p:nvPr>
        </p:nvSpPr>
        <p:spPr>
          <a:xfrm>
            <a:off x="5867400" y="685800"/>
            <a:ext cx="6172200" cy="6115050"/>
          </a:xfrm>
        </p:spPr>
        <p:txBody>
          <a:bodyPr>
            <a:normAutofit/>
          </a:bodyPr>
          <a:lstStyle/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Writer() {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// check into system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while ((AW + AR) &gt; 0) {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WW++;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cond_wait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,&amp;lock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);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WW--;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AW++;	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</a:t>
            </a:r>
            <a:r>
              <a:rPr lang="en-US" altLang="ko-KR" sz="19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altLang="ko-KR" sz="1900" dirty="0">
              <a:solidFill>
                <a:srgbClr val="000000"/>
              </a:solidFill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	// read/write access</a:t>
            </a:r>
            <a:br>
              <a:rPr lang="en-US" altLang="ko-KR" sz="1900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dirty="0" err="1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AccessDbase</a:t>
            </a:r>
            <a:r>
              <a:rPr lang="en-US" altLang="ko-KR" sz="1900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 err="1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ReadWrite</a:t>
            </a:r>
            <a:r>
              <a:rPr lang="en-US" altLang="ko-KR" sz="1900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altLang="ko-KR" sz="1900" dirty="0" smtClean="0"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// check out of system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AW--;	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cond_signal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cond_broadcast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}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sz="1900" dirty="0">
              <a:latin typeface="Consolas" panose="020B0609020204030204" pitchFamily="49" charset="0"/>
              <a:cs typeface="ＭＳ Ｐゴシック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752600" y="5562600"/>
            <a:ext cx="8924925" cy="1238250"/>
          </a:xfrm>
          <a:prstGeom prst="roundRect">
            <a:avLst/>
          </a:prstGeom>
          <a:solidFill>
            <a:srgbClr val="FF66CC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000" dirty="0" smtClean="0">
                <a:latin typeface="Helvetica" charset="0"/>
                <a:cs typeface="Helvetica" charset="0"/>
              </a:rPr>
              <a:t>Consider this scenario: 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latin typeface="Helvetica" charset="0"/>
                <a:cs typeface="Helvetica" charset="0"/>
              </a:rPr>
              <a:t> R1 </a:t>
            </a:r>
            <a:r>
              <a:rPr lang="en-US" sz="2000" dirty="0">
                <a:latin typeface="Helvetica" charset="0"/>
                <a:cs typeface="Helvetica" charset="0"/>
              </a:rPr>
              <a:t>arrives </a:t>
            </a:r>
          </a:p>
          <a:p>
            <a:pPr>
              <a:buFont typeface="Arial" charset="0"/>
              <a:buChar char="•"/>
            </a:pPr>
            <a:r>
              <a:rPr lang="en-US" sz="2000" dirty="0">
                <a:latin typeface="Helvetica" charset="0"/>
                <a:cs typeface="Helvetica" charset="0"/>
              </a:rPr>
              <a:t> W1, R2 arrive while R1 still reading </a:t>
            </a:r>
            <a:r>
              <a:rPr lang="en-US" sz="2000" dirty="0">
                <a:latin typeface="Helvetica" charset="0"/>
                <a:cs typeface="Helvetica" charset="0"/>
                <a:sym typeface="Wingdings" charset="0"/>
              </a:rPr>
              <a:t> W1 and R2 wait for R1 to finish</a:t>
            </a:r>
            <a:endParaRPr lang="en-US" sz="2000" dirty="0">
              <a:latin typeface="Helvetica" charset="0"/>
              <a:cs typeface="Helvetica" charset="0"/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latin typeface="Helvetica" charset="0"/>
                <a:cs typeface="Helvetica" charset="0"/>
              </a:rPr>
              <a:t> Assume R1’s signal is delivered to R2 (not W1)</a:t>
            </a:r>
          </a:p>
        </p:txBody>
      </p:sp>
    </p:spTree>
    <p:extLst>
      <p:ext uri="{BB962C8B-B14F-4D97-AF65-F5344CB8AC3E}">
        <p14:creationId xmlns:p14="http://schemas.microsoft.com/office/powerpoint/2010/main" val="23658133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Use of Single CV: </a:t>
            </a:r>
            <a:r>
              <a:rPr lang="en-US" b="1" dirty="0" err="1">
                <a:latin typeface="Courier New" panose="02070309020205020404" pitchFamily="49" charset="0"/>
                <a:ea typeface="ＭＳ Ｐゴシック" charset="0"/>
                <a:cs typeface="Courier New" panose="02070309020205020404" pitchFamily="49" charset="0"/>
              </a:rPr>
              <a:t>okContinue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0354" name="Content Placeholder 4"/>
          <p:cNvSpPr>
            <a:spLocks noGrp="1"/>
          </p:cNvSpPr>
          <p:nvPr>
            <p:ph sz="half" idx="1"/>
          </p:nvPr>
        </p:nvSpPr>
        <p:spPr>
          <a:xfrm>
            <a:off x="609600" y="762000"/>
            <a:ext cx="5715000" cy="5486400"/>
          </a:xfrm>
        </p:spPr>
        <p:txBody>
          <a:bodyPr/>
          <a:lstStyle/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Reader() {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// check into system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while ((AW + WW) &gt; 0) {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WR++;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 </a:t>
            </a:r>
            <a:r>
              <a:rPr lang="en-US" altLang="ko-KR" sz="1900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cond_wait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,&amp;lock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); 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WR--;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AR++;	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altLang="ko-KR" sz="1900" dirty="0"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// read-only access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dirty="0" err="1">
                <a:latin typeface="Consolas" panose="020B0609020204030204" pitchFamily="49" charset="0"/>
                <a:ea typeface="굴림" charset="0"/>
                <a:cs typeface="굴림" charset="0"/>
              </a:rPr>
              <a:t>AccessDbase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 err="1">
                <a:latin typeface="Consolas" panose="020B0609020204030204" pitchFamily="49" charset="0"/>
                <a:ea typeface="굴림" charset="0"/>
                <a:cs typeface="굴림" charset="0"/>
              </a:rPr>
              <a:t>ReadOnly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altLang="ko-KR" sz="1900" dirty="0">
              <a:solidFill>
                <a:schemeClr val="hlink"/>
              </a:solidFill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// check out of system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AR--;	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cond_broadcast</a:t>
            </a:r>
            <a:r>
              <a:rPr lang="en-US" altLang="ko-KR" sz="1900" dirty="0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1900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dirty="0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sz="1900" dirty="0">
              <a:latin typeface="Consolas" panose="020B0609020204030204" pitchFamily="49" charset="0"/>
              <a:cs typeface="ＭＳ Ｐゴシック" charset="0"/>
            </a:endParaRPr>
          </a:p>
        </p:txBody>
      </p:sp>
      <p:sp>
        <p:nvSpPr>
          <p:cNvPr id="100355" name="Content Placeholder 5"/>
          <p:cNvSpPr>
            <a:spLocks noGrp="1"/>
          </p:cNvSpPr>
          <p:nvPr>
            <p:ph sz="half" idx="2"/>
          </p:nvPr>
        </p:nvSpPr>
        <p:spPr>
          <a:xfrm>
            <a:off x="5943600" y="762000"/>
            <a:ext cx="5791200" cy="5486400"/>
          </a:xfrm>
        </p:spPr>
        <p:txBody>
          <a:bodyPr/>
          <a:lstStyle/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Writer() {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// check into system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while ((AW + AR) &gt; 0) {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WW++;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cond_wait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,&amp;lock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); </a:t>
            </a:r>
            <a:r>
              <a:rPr lang="en-US" altLang="ko-KR" sz="19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WW--;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AW++;	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altLang="ko-KR" sz="1900" dirty="0">
              <a:solidFill>
                <a:srgbClr val="000000"/>
              </a:solidFill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	// read/write access</a:t>
            </a:r>
            <a:br>
              <a:rPr lang="en-US" altLang="ko-KR" sz="1900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dirty="0" err="1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AccessDbase</a:t>
            </a:r>
            <a:r>
              <a:rPr lang="en-US" altLang="ko-KR" sz="1900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dirty="0" err="1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ReadWrite</a:t>
            </a:r>
            <a:r>
              <a:rPr lang="en-US" altLang="ko-KR" sz="1900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altLang="ko-KR" sz="1900" dirty="0">
              <a:solidFill>
                <a:schemeClr val="hlink"/>
              </a:solidFill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// check out of system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AW--;	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if (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WW &gt; 0 || WR &gt; 0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){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cond_broadcast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1900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); </a:t>
            </a: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}	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dirty="0">
                <a:latin typeface="Consolas" panose="020B0609020204030204" pitchFamily="49" charset="0"/>
                <a:ea typeface="굴림" charset="0"/>
                <a:cs typeface="굴림" charset="0"/>
              </a:rPr>
              <a:t>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sz="1900" dirty="0">
              <a:latin typeface="Consolas" panose="020B0609020204030204" pitchFamily="49" charset="0"/>
              <a:cs typeface="ＭＳ Ｐゴシック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3332285" y="5257800"/>
            <a:ext cx="2362200" cy="838200"/>
          </a:xfrm>
          <a:prstGeom prst="wedgeRoundRectCallout">
            <a:avLst>
              <a:gd name="adj1" fmla="val -44952"/>
              <a:gd name="adj2" fmla="val -77773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Need to</a:t>
            </a:r>
            <a:r>
              <a:rPr lang="en-US" altLang="ko-KR" dirty="0" smtClean="0">
                <a:ea typeface="굴림" panose="020B0600000101010101" pitchFamily="34" charset="-127"/>
              </a:rPr>
              <a:t> change to 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broadcast()!</a:t>
            </a:r>
            <a:endParaRPr lang="en-US" altLang="ko-KR" dirty="0">
              <a:latin typeface="Courier New" panose="02070309020205020404" pitchFamily="49" charset="0"/>
              <a:ea typeface="굴림" panose="020B0600000101010101" pitchFamily="34" charset="-127"/>
              <a:cs typeface="Courier New" panose="02070309020205020404" pitchFamily="49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8883162" y="5257800"/>
            <a:ext cx="2628900" cy="838200"/>
          </a:xfrm>
          <a:prstGeom prst="wedgeRoundRectCallout">
            <a:avLst>
              <a:gd name="adj1" fmla="val -57661"/>
              <a:gd name="adj2" fmla="val -76724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Must 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broadcast() </a:t>
            </a:r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to sort things out!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317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86868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Can we construct Monitors from Semaphores?</a:t>
            </a:r>
          </a:p>
        </p:txBody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739776"/>
            <a:ext cx="8534400" cy="5965825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Locking aspect is easy: Just use a </a:t>
            </a:r>
            <a:r>
              <a:rPr lang="en-US" altLang="ko-KR" dirty="0" err="1" smtClean="0">
                <a:ea typeface="굴림" panose="020B0600000101010101" pitchFamily="34" charset="-127"/>
              </a:rPr>
              <a:t>mutex</a:t>
            </a: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Can we implement condition variables this way?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Wait(Semaphore *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  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{ 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semaP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(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);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Signal(Semaphore *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{ 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semaV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(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);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Doesn’t work: Wait() may sleep with lock held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Does this work better?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Wait(Lock 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*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thelock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, Semaphore *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r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elease(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thelock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semaP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(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acquire(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thelock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Signal(Semaphore *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{ </a:t>
            </a:r>
            <a:endParaRPr lang="en-US" altLang="ko-KR" sz="2000" dirty="0" smtClean="0">
              <a:latin typeface="Consolas" panose="020B0609020204030204" pitchFamily="49" charset="0"/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semaV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(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); </a:t>
            </a:r>
            <a:b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  <a:endParaRPr lang="en-US" altLang="ko-KR" sz="2000" dirty="0">
              <a:latin typeface="Consolas" panose="020B0609020204030204" pitchFamily="49" charset="0"/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No: Condition </a:t>
            </a:r>
            <a:r>
              <a:rPr lang="en-US" altLang="ko-KR" dirty="0" err="1" smtClean="0">
                <a:ea typeface="굴림" panose="020B0600000101010101" pitchFamily="34" charset="-127"/>
              </a:rPr>
              <a:t>vars</a:t>
            </a:r>
            <a:r>
              <a:rPr lang="en-US" altLang="ko-KR" dirty="0" smtClean="0">
                <a:ea typeface="굴림" panose="020B0600000101010101" pitchFamily="34" charset="-127"/>
              </a:rPr>
              <a:t> have no history, semaphores have history: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What if thread signals and no one is waiting? 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NO-OP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What if thread later waits? 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Thread Waits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What if thread V’s and </a:t>
            </a:r>
            <a:r>
              <a:rPr lang="en-US" altLang="ko-KR" dirty="0" err="1" smtClean="0">
                <a:ea typeface="굴림" panose="020B0600000101010101" pitchFamily="34" charset="-127"/>
              </a:rPr>
              <a:t>noone</a:t>
            </a:r>
            <a:r>
              <a:rPr lang="en-US" altLang="ko-KR" dirty="0" smtClean="0">
                <a:ea typeface="굴림" panose="020B0600000101010101" pitchFamily="34" charset="-127"/>
              </a:rPr>
              <a:t> is waiting? 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Increment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What if thread later does P? 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Decrement and continue</a:t>
            </a:r>
            <a:endParaRPr lang="en-US" altLang="ko-KR" dirty="0" smtClean="0">
              <a:solidFill>
                <a:schemeClr val="hlink"/>
              </a:solidFill>
              <a:latin typeface="Courier New" panose="02070309020205020404" pitchFamily="49" charset="0"/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buFontTx/>
              <a:buNone/>
            </a:pPr>
            <a:endParaRPr lang="ko-KR" altLang="en-US" dirty="0" smtClean="0">
              <a:ea typeface="굴림" panose="020B0600000101010101" pitchFamily="34" charset="-127"/>
            </a:endParaRPr>
          </a:p>
        </p:txBody>
      </p:sp>
      <p:sp>
        <p:nvSpPr>
          <p:cNvPr id="492548" name="Rectangle 4"/>
          <p:cNvSpPr>
            <a:spLocks noChangeArrowheads="1"/>
          </p:cNvSpPr>
          <p:nvPr/>
        </p:nvSpPr>
        <p:spPr bwMode="auto">
          <a:xfrm>
            <a:off x="2095500" y="2057400"/>
            <a:ext cx="8001000" cy="3810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sp>
        <p:nvSpPr>
          <p:cNvPr id="492549" name="Rectangle 5"/>
          <p:cNvSpPr>
            <a:spLocks noChangeArrowheads="1"/>
          </p:cNvSpPr>
          <p:nvPr/>
        </p:nvSpPr>
        <p:spPr bwMode="auto">
          <a:xfrm>
            <a:off x="2324100" y="4876800"/>
            <a:ext cx="7924800" cy="16002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sp>
        <p:nvSpPr>
          <p:cNvPr id="492550" name="Rectangle 6"/>
          <p:cNvSpPr>
            <a:spLocks noChangeArrowheads="1"/>
          </p:cNvSpPr>
          <p:nvPr/>
        </p:nvSpPr>
        <p:spPr bwMode="auto">
          <a:xfrm>
            <a:off x="8191500" y="5196497"/>
            <a:ext cx="1143000" cy="3048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sp>
        <p:nvSpPr>
          <p:cNvPr id="492551" name="Rectangle 7"/>
          <p:cNvSpPr>
            <a:spLocks noChangeArrowheads="1"/>
          </p:cNvSpPr>
          <p:nvPr/>
        </p:nvSpPr>
        <p:spPr bwMode="auto">
          <a:xfrm>
            <a:off x="6063762" y="5534695"/>
            <a:ext cx="1828800" cy="3048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sp>
        <p:nvSpPr>
          <p:cNvPr id="492552" name="Rectangle 8"/>
          <p:cNvSpPr>
            <a:spLocks noChangeArrowheads="1"/>
          </p:cNvSpPr>
          <p:nvPr/>
        </p:nvSpPr>
        <p:spPr bwMode="auto">
          <a:xfrm>
            <a:off x="7696200" y="5772698"/>
            <a:ext cx="1371600" cy="3048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sp>
        <p:nvSpPr>
          <p:cNvPr id="492553" name="Rectangle 9"/>
          <p:cNvSpPr>
            <a:spLocks noChangeArrowheads="1"/>
          </p:cNvSpPr>
          <p:nvPr/>
        </p:nvSpPr>
        <p:spPr bwMode="auto">
          <a:xfrm>
            <a:off x="6286500" y="6098013"/>
            <a:ext cx="3048000" cy="3810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07429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2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2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2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2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2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2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2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2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92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92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92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92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92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2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2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92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547" grpId="0" uiExpand="1" build="p"/>
      <p:bldP spid="492548" grpId="0" uiExpand="1" animBg="1"/>
      <p:bldP spid="492549" grpId="0" uiExpand="1" animBg="1"/>
      <p:bldP spid="492550" grpId="0" uiExpand="1" animBg="1"/>
      <p:bldP spid="492551" grpId="0" uiExpand="1" animBg="1"/>
      <p:bldP spid="492552" grpId="0" uiExpand="1" animBg="1"/>
      <p:bldP spid="492553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54176" y="152400"/>
            <a:ext cx="9013824" cy="533400"/>
          </a:xfrm>
        </p:spPr>
        <p:txBody>
          <a:bodyPr/>
          <a:lstStyle/>
          <a:p>
            <a:r>
              <a:rPr lang="en-US" altLang="ko-KR" sz="3000" dirty="0">
                <a:ea typeface="굴림" panose="020B0600000101010101" pitchFamily="34" charset="-127"/>
              </a:rPr>
              <a:t>Construction of Monitors from Semaphores (</a:t>
            </a:r>
            <a:r>
              <a:rPr lang="en-US" altLang="ko-KR" sz="3000" dirty="0" err="1">
                <a:ea typeface="굴림" panose="020B0600000101010101" pitchFamily="34" charset="-127"/>
              </a:rPr>
              <a:t>con’t</a:t>
            </a:r>
            <a:r>
              <a:rPr lang="en-US" altLang="ko-KR" sz="3000" dirty="0">
                <a:ea typeface="굴림" panose="020B0600000101010101" pitchFamily="34" charset="-127"/>
              </a:rPr>
              <a:t>)</a:t>
            </a:r>
          </a:p>
        </p:txBody>
      </p:sp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650876"/>
            <a:ext cx="8686800" cy="6170613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Problem with previous try: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P and V are commutative – result is the same no matter what order they occur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Condition variables are NOT commutative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Does this fix the problem?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dirty="0" smtClean="0">
                <a:ea typeface="굴림" panose="020B0600000101010101" pitchFamily="34" charset="-127"/>
              </a:rPr>
              <a:t>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Wait(Lock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*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thelock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, Semaphore *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release(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thelock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semaP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acquire(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thelock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Signal(Semaphore *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if semaphore queue is not empty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   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semaV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(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</a:p>
          <a:p>
            <a:pPr lvl="1">
              <a:lnSpc>
                <a:spcPct val="7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Not legal to look at contents of semaphore queue</a:t>
            </a:r>
          </a:p>
          <a:p>
            <a:pPr lvl="1">
              <a:lnSpc>
                <a:spcPct val="7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There is a race condition – signaler can slip in after lock release and before waiter executes </a:t>
            </a:r>
            <a:r>
              <a:rPr lang="en-US" altLang="ko-KR" dirty="0" err="1" smtClean="0">
                <a:ea typeface="굴림" panose="020B0600000101010101" pitchFamily="34" charset="-127"/>
              </a:rPr>
              <a:t>semaphore.P</a:t>
            </a:r>
            <a:r>
              <a:rPr lang="en-US" altLang="ko-KR" dirty="0" smtClean="0">
                <a:ea typeface="굴림" panose="020B0600000101010101" pitchFamily="34" charset="-127"/>
              </a:rPr>
              <a:t>()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It is actually possible to do this correctly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Complex solution for Hoare scheduling in book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Can you come up with simpler Mesa-scheduled solution?</a:t>
            </a:r>
          </a:p>
        </p:txBody>
      </p:sp>
    </p:spTree>
    <p:extLst>
      <p:ext uri="{BB962C8B-B14F-4D97-AF65-F5344CB8AC3E}">
        <p14:creationId xmlns:p14="http://schemas.microsoft.com/office/powerpoint/2010/main" val="21369125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3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3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3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3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3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3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3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3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3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3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3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3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3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3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3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3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3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93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1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Mesa Monitor Conclusion</a:t>
            </a:r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762000"/>
            <a:ext cx="9525000" cy="5791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Monitors represent the synchronization logic of the program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Wait if necessary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Signal when change something so any waiting threads can proceed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Typical structure of monitor-based program: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while (need to wait)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condvar.wait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unlock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do something so no need to wait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endParaRPr lang="en-US" altLang="ko-KR" sz="2000" dirty="0">
              <a:latin typeface="Consolas" panose="020B0609020204030204" pitchFamily="49" charset="0"/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condvar.signal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unlock</a:t>
            </a:r>
          </a:p>
        </p:txBody>
      </p:sp>
      <p:grpSp>
        <p:nvGrpSpPr>
          <p:cNvPr id="501764" name="Group 4"/>
          <p:cNvGrpSpPr>
            <a:grpSpLocks/>
          </p:cNvGrpSpPr>
          <p:nvPr/>
        </p:nvGrpSpPr>
        <p:grpSpPr bwMode="auto">
          <a:xfrm>
            <a:off x="5486400" y="2401887"/>
            <a:ext cx="2789238" cy="2855913"/>
            <a:chOff x="2880" y="1728"/>
            <a:chExt cx="1757" cy="1799"/>
          </a:xfrm>
        </p:grpSpPr>
        <p:sp>
          <p:nvSpPr>
            <p:cNvPr id="56325" name="AutoShape 5"/>
            <p:cNvSpPr>
              <a:spLocks/>
            </p:cNvSpPr>
            <p:nvPr/>
          </p:nvSpPr>
          <p:spPr bwMode="auto">
            <a:xfrm>
              <a:off x="2880" y="1776"/>
              <a:ext cx="240" cy="480"/>
            </a:xfrm>
            <a:prstGeom prst="rightBrace">
              <a:avLst>
                <a:gd name="adj1" fmla="val 16667"/>
                <a:gd name="adj2" fmla="val 50000"/>
              </a:avLst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>
                <a:latin typeface="Gill Sans Light"/>
              </a:endParaRPr>
            </a:p>
          </p:txBody>
        </p:sp>
        <p:sp>
          <p:nvSpPr>
            <p:cNvPr id="56326" name="AutoShape 6"/>
            <p:cNvSpPr>
              <a:spLocks/>
            </p:cNvSpPr>
            <p:nvPr/>
          </p:nvSpPr>
          <p:spPr bwMode="auto">
            <a:xfrm>
              <a:off x="2880" y="3120"/>
              <a:ext cx="240" cy="384"/>
            </a:xfrm>
            <a:prstGeom prst="rightBrace">
              <a:avLst>
                <a:gd name="adj1" fmla="val 13333"/>
                <a:gd name="adj2" fmla="val 50000"/>
              </a:avLst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>
                <a:latin typeface="Gill Sans Light"/>
              </a:endParaRPr>
            </a:p>
          </p:txBody>
        </p:sp>
        <p:sp>
          <p:nvSpPr>
            <p:cNvPr id="56327" name="Text Box 7"/>
            <p:cNvSpPr txBox="1">
              <a:spLocks noChangeArrowheads="1"/>
            </p:cNvSpPr>
            <p:nvPr/>
          </p:nvSpPr>
          <p:spPr bwMode="auto">
            <a:xfrm>
              <a:off x="3172" y="1728"/>
              <a:ext cx="1465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 dirty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Check and/or update</a:t>
              </a:r>
              <a:br>
                <a:rPr lang="en-US" altLang="ko-KR" b="0" dirty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</a:br>
              <a:r>
                <a:rPr lang="en-US" altLang="ko-KR" b="0" dirty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state variables</a:t>
              </a:r>
            </a:p>
            <a:p>
              <a:r>
                <a:rPr lang="en-US" altLang="ko-KR" b="0" dirty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Wait if necessary</a:t>
              </a:r>
            </a:p>
          </p:txBody>
        </p:sp>
        <p:sp>
          <p:nvSpPr>
            <p:cNvPr id="56328" name="Text Box 8"/>
            <p:cNvSpPr txBox="1">
              <a:spLocks noChangeArrowheads="1"/>
            </p:cNvSpPr>
            <p:nvPr/>
          </p:nvSpPr>
          <p:spPr bwMode="auto">
            <a:xfrm>
              <a:off x="3172" y="3120"/>
              <a:ext cx="146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Check and/or update</a:t>
              </a:r>
            </a:p>
            <a:p>
              <a:r>
                <a:rPr lang="en-US" altLang="ko-KR" b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state variables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87797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1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1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1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1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1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1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1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1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1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1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1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01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63" grpId="0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8534400" cy="533400"/>
          </a:xfrm>
        </p:spPr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C-Language Support for Synchronization</a:t>
            </a:r>
          </a:p>
        </p:txBody>
      </p:sp>
      <p:sp>
        <p:nvSpPr>
          <p:cNvPr id="541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903288"/>
            <a:ext cx="9829800" cy="5486400"/>
          </a:xfrm>
        </p:spPr>
        <p:txBody>
          <a:bodyPr/>
          <a:lstStyle/>
          <a:p>
            <a:pPr>
              <a:lnSpc>
                <a:spcPct val="80000"/>
              </a:lnSpc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C language: Pretty straightforward synchronization</a:t>
            </a:r>
          </a:p>
          <a:p>
            <a:pPr lvl="1">
              <a:lnSpc>
                <a:spcPct val="80000"/>
              </a:lnSpc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Just make sure you know </a:t>
            </a:r>
            <a:r>
              <a:rPr lang="en-US" altLang="ko-KR" i="1" dirty="0" smtClean="0">
                <a:ea typeface="굴림" panose="020B0600000101010101" pitchFamily="34" charset="-127"/>
              </a:rPr>
              <a:t>all </a:t>
            </a:r>
            <a:r>
              <a:rPr lang="en-US" altLang="ko-KR" dirty="0" smtClean="0">
                <a:ea typeface="굴림" panose="020B0600000101010101" pitchFamily="34" charset="-127"/>
              </a:rPr>
              <a:t>the code paths out of a critical section</a:t>
            </a:r>
          </a:p>
          <a:p>
            <a:pPr lvl="1">
              <a:lnSpc>
                <a:spcPct val="80000"/>
              </a:lnSpc>
              <a:buNone/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int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Rtn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acquire(&amp;lock);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if (exception) {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			</a:t>
            </a:r>
            <a:r>
              <a:rPr lang="en-US" altLang="ko-KR" sz="2000" dirty="0" smtClean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release(&amp;lock);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			return 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errReturnCode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;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		}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release(&amp;lock);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return OK;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</a:p>
          <a:p>
            <a:pPr lvl="1">
              <a:lnSpc>
                <a:spcPct val="80000"/>
              </a:lnSpc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Watch out for </a:t>
            </a:r>
            <a:r>
              <a:rPr lang="en-US" altLang="ko-KR" dirty="0" err="1" smtClean="0">
                <a:latin typeface="Courier New" panose="02070309020205020404" pitchFamily="49" charset="0"/>
                <a:ea typeface="굴림" panose="020B0600000101010101" pitchFamily="34" charset="-127"/>
              </a:rPr>
              <a:t>setjmp</a:t>
            </a:r>
            <a:r>
              <a:rPr lang="en-US" altLang="ko-KR" dirty="0" smtClean="0">
                <a:ea typeface="굴림" panose="020B0600000101010101" pitchFamily="34" charset="-127"/>
              </a:rPr>
              <a:t>/</a:t>
            </a:r>
            <a:r>
              <a:rPr lang="en-US" altLang="ko-KR" dirty="0" err="1" smtClean="0">
                <a:latin typeface="Courier New" panose="02070309020205020404" pitchFamily="49" charset="0"/>
                <a:ea typeface="굴림" panose="020B0600000101010101" pitchFamily="34" charset="-127"/>
              </a:rPr>
              <a:t>longjmp</a:t>
            </a:r>
            <a:r>
              <a:rPr lang="en-US" altLang="ko-KR" dirty="0" smtClean="0">
                <a:ea typeface="굴림" panose="020B0600000101010101" pitchFamily="34" charset="-127"/>
              </a:rPr>
              <a:t>!</a:t>
            </a:r>
          </a:p>
          <a:p>
            <a:pPr lvl="2">
              <a:lnSpc>
                <a:spcPct val="80000"/>
              </a:lnSpc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Can cause a non-local jump out of procedure</a:t>
            </a:r>
          </a:p>
          <a:p>
            <a:pPr lvl="2">
              <a:lnSpc>
                <a:spcPct val="80000"/>
              </a:lnSpc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In example, procedure E calls </a:t>
            </a:r>
            <a:r>
              <a:rPr lang="en-US" altLang="ko-KR" dirty="0" err="1" smtClean="0">
                <a:ea typeface="굴림" panose="020B0600000101010101" pitchFamily="34" charset="-127"/>
              </a:rPr>
              <a:t>longjmp</a:t>
            </a:r>
            <a:r>
              <a:rPr lang="en-US" altLang="ko-KR" dirty="0" smtClean="0">
                <a:ea typeface="굴림" panose="020B0600000101010101" pitchFamily="34" charset="-127"/>
              </a:rPr>
              <a:t>, </a:t>
            </a:r>
            <a:r>
              <a:rPr lang="en-US" altLang="ko-KR" dirty="0" err="1" smtClean="0">
                <a:ea typeface="굴림" panose="020B0600000101010101" pitchFamily="34" charset="-127"/>
              </a:rPr>
              <a:t>poping</a:t>
            </a:r>
            <a:r>
              <a:rPr lang="en-US" altLang="ko-KR" dirty="0" smtClean="0">
                <a:ea typeface="굴림" panose="020B0600000101010101" pitchFamily="34" charset="-127"/>
              </a:rPr>
              <a:t> stack back to procedure B</a:t>
            </a:r>
          </a:p>
          <a:p>
            <a:pPr lvl="2">
              <a:lnSpc>
                <a:spcPct val="80000"/>
              </a:lnSpc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If Procedure C had </a:t>
            </a:r>
            <a:r>
              <a:rPr lang="en-US" altLang="ko-KR" dirty="0" err="1" smtClean="0">
                <a:ea typeface="굴림" panose="020B0600000101010101" pitchFamily="34" charset="-127"/>
              </a:rPr>
              <a:t>lock.acquire</a:t>
            </a:r>
            <a:r>
              <a:rPr lang="en-US" altLang="ko-KR" dirty="0" smtClean="0">
                <a:ea typeface="굴림" panose="020B0600000101010101" pitchFamily="34" charset="-127"/>
              </a:rPr>
              <a:t>, problem!</a:t>
            </a:r>
          </a:p>
        </p:txBody>
      </p:sp>
      <p:grpSp>
        <p:nvGrpSpPr>
          <p:cNvPr id="541700" name="Group 4"/>
          <p:cNvGrpSpPr>
            <a:grpSpLocks/>
          </p:cNvGrpSpPr>
          <p:nvPr/>
        </p:nvGrpSpPr>
        <p:grpSpPr bwMode="auto">
          <a:xfrm>
            <a:off x="8167686" y="1828800"/>
            <a:ext cx="2119314" cy="3048000"/>
            <a:chOff x="4176" y="1200"/>
            <a:chExt cx="1239" cy="1920"/>
          </a:xfrm>
        </p:grpSpPr>
        <p:grpSp>
          <p:nvGrpSpPr>
            <p:cNvPr id="58374" name="Group 5"/>
            <p:cNvGrpSpPr>
              <a:grpSpLocks/>
            </p:cNvGrpSpPr>
            <p:nvPr/>
          </p:nvGrpSpPr>
          <p:grpSpPr bwMode="auto">
            <a:xfrm>
              <a:off x="4176" y="1200"/>
              <a:ext cx="960" cy="1920"/>
              <a:chOff x="4176" y="1344"/>
              <a:chExt cx="960" cy="1920"/>
            </a:xfrm>
          </p:grpSpPr>
          <p:sp>
            <p:nvSpPr>
              <p:cNvPr id="58378" name="Rectangle 6"/>
              <p:cNvSpPr>
                <a:spLocks noChangeArrowheads="1"/>
              </p:cNvSpPr>
              <p:nvPr/>
            </p:nvSpPr>
            <p:spPr bwMode="auto">
              <a:xfrm>
                <a:off x="4176" y="1344"/>
                <a:ext cx="960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굴림" panose="020B0600000101010101" pitchFamily="34" charset="-127"/>
                  </a:rPr>
                  <a:t>Proc A</a:t>
                </a:r>
              </a:p>
            </p:txBody>
          </p:sp>
          <p:sp>
            <p:nvSpPr>
              <p:cNvPr id="58379" name="Rectangle 7"/>
              <p:cNvSpPr>
                <a:spLocks noChangeArrowheads="1"/>
              </p:cNvSpPr>
              <p:nvPr/>
            </p:nvSpPr>
            <p:spPr bwMode="auto">
              <a:xfrm>
                <a:off x="4176" y="1728"/>
                <a:ext cx="960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굴림" panose="020B0600000101010101" pitchFamily="34" charset="-127"/>
                  </a:rPr>
                  <a:t>Proc B</a:t>
                </a:r>
              </a:p>
              <a:p>
                <a:r>
                  <a:rPr lang="en-US" altLang="ko-KR">
                    <a:ea typeface="굴림" panose="020B0600000101010101" pitchFamily="34" charset="-127"/>
                  </a:rPr>
                  <a:t>Calls setjmp</a:t>
                </a:r>
              </a:p>
            </p:txBody>
          </p:sp>
          <p:sp>
            <p:nvSpPr>
              <p:cNvPr id="58380" name="Rectangle 8"/>
              <p:cNvSpPr>
                <a:spLocks noChangeArrowheads="1"/>
              </p:cNvSpPr>
              <p:nvPr/>
            </p:nvSpPr>
            <p:spPr bwMode="auto">
              <a:xfrm>
                <a:off x="4176" y="2112"/>
                <a:ext cx="960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dirty="0" err="1">
                    <a:ea typeface="굴림" panose="020B0600000101010101" pitchFamily="34" charset="-127"/>
                  </a:rPr>
                  <a:t>Proc</a:t>
                </a:r>
                <a:r>
                  <a:rPr lang="en-US" altLang="ko-KR" dirty="0">
                    <a:ea typeface="굴림" panose="020B0600000101010101" pitchFamily="34" charset="-127"/>
                  </a:rPr>
                  <a:t> C</a:t>
                </a:r>
              </a:p>
              <a:p>
                <a:r>
                  <a:rPr lang="en-US" altLang="ko-KR" dirty="0">
                    <a:ea typeface="굴림" panose="020B0600000101010101" pitchFamily="34" charset="-127"/>
                  </a:rPr>
                  <a:t>a</a:t>
                </a:r>
                <a:r>
                  <a:rPr lang="en-US" altLang="ko-KR" dirty="0" smtClean="0">
                    <a:ea typeface="굴림" panose="020B0600000101010101" pitchFamily="34" charset="-127"/>
                  </a:rPr>
                  <a:t>cquire(&amp;lock)</a:t>
                </a:r>
                <a:endParaRPr lang="en-US" altLang="ko-KR" dirty="0">
                  <a:ea typeface="굴림" panose="020B0600000101010101" pitchFamily="34" charset="-127"/>
                </a:endParaRPr>
              </a:p>
            </p:txBody>
          </p:sp>
          <p:sp>
            <p:nvSpPr>
              <p:cNvPr id="58381" name="Rectangle 9"/>
              <p:cNvSpPr>
                <a:spLocks noChangeArrowheads="1"/>
              </p:cNvSpPr>
              <p:nvPr/>
            </p:nvSpPr>
            <p:spPr bwMode="auto">
              <a:xfrm>
                <a:off x="4176" y="2496"/>
                <a:ext cx="960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굴림" panose="020B0600000101010101" pitchFamily="34" charset="-127"/>
                  </a:rPr>
                  <a:t>Proc D</a:t>
                </a:r>
              </a:p>
            </p:txBody>
          </p:sp>
          <p:sp>
            <p:nvSpPr>
              <p:cNvPr id="58382" name="Rectangle 10"/>
              <p:cNvSpPr>
                <a:spLocks noChangeArrowheads="1"/>
              </p:cNvSpPr>
              <p:nvPr/>
            </p:nvSpPr>
            <p:spPr bwMode="auto">
              <a:xfrm>
                <a:off x="4176" y="2880"/>
                <a:ext cx="960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굴림" panose="020B0600000101010101" pitchFamily="34" charset="-127"/>
                  </a:rPr>
                  <a:t>Proc E</a:t>
                </a:r>
              </a:p>
              <a:p>
                <a:r>
                  <a:rPr lang="en-US" altLang="ko-KR">
                    <a:ea typeface="굴림" panose="020B0600000101010101" pitchFamily="34" charset="-127"/>
                  </a:rPr>
                  <a:t>Calls longjmp</a:t>
                </a:r>
              </a:p>
            </p:txBody>
          </p:sp>
        </p:grpSp>
        <p:grpSp>
          <p:nvGrpSpPr>
            <p:cNvPr id="58375" name="Group 11"/>
            <p:cNvGrpSpPr>
              <a:grpSpLocks/>
            </p:cNvGrpSpPr>
            <p:nvPr/>
          </p:nvGrpSpPr>
          <p:grpSpPr bwMode="auto">
            <a:xfrm>
              <a:off x="5184" y="1296"/>
              <a:ext cx="231" cy="1536"/>
              <a:chOff x="5184" y="1296"/>
              <a:chExt cx="231" cy="1536"/>
            </a:xfrm>
          </p:grpSpPr>
          <p:sp>
            <p:nvSpPr>
              <p:cNvPr id="58376" name="Text Box 12"/>
              <p:cNvSpPr txBox="1">
                <a:spLocks noChangeArrowheads="1"/>
              </p:cNvSpPr>
              <p:nvPr/>
            </p:nvSpPr>
            <p:spPr bwMode="auto">
              <a:xfrm rot="5400000">
                <a:off x="4775" y="1705"/>
                <a:ext cx="104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굴림" panose="020B0600000101010101" pitchFamily="34" charset="-127"/>
                  </a:rPr>
                  <a:t>Stack growth</a:t>
                </a:r>
              </a:p>
            </p:txBody>
          </p:sp>
          <p:sp>
            <p:nvSpPr>
              <p:cNvPr id="58377" name="Line 13"/>
              <p:cNvSpPr>
                <a:spLocks noChangeShapeType="1"/>
              </p:cNvSpPr>
              <p:nvPr/>
            </p:nvSpPr>
            <p:spPr bwMode="auto">
              <a:xfrm>
                <a:off x="5299" y="2304"/>
                <a:ext cx="0" cy="5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</p:grpSp>
      <p:sp>
        <p:nvSpPr>
          <p:cNvPr id="541710" name="AutoShape 14"/>
          <p:cNvSpPr>
            <a:spLocks noChangeArrowheads="1"/>
          </p:cNvSpPr>
          <p:nvPr/>
        </p:nvSpPr>
        <p:spPr bwMode="auto">
          <a:xfrm rot="-3025888">
            <a:off x="7069138" y="4086225"/>
            <a:ext cx="1143000" cy="533400"/>
          </a:xfrm>
          <a:prstGeom prst="rightArrow">
            <a:avLst>
              <a:gd name="adj1" fmla="val 50000"/>
              <a:gd name="adj2" fmla="val 53571"/>
            </a:avLst>
          </a:prstGeom>
          <a:solidFill>
            <a:srgbClr val="00FF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71264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41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1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4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4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4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41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1699" grpId="0" uiExpand="1" build="p"/>
      <p:bldP spid="541710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56E00-09D0-44AA-AD39-26213B39B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838200"/>
            <a:ext cx="5181600" cy="5572539"/>
          </a:xfrm>
        </p:spPr>
        <p:txBody>
          <a:bodyPr>
            <a:normAutofit fontScale="70000" lnSpcReduction="20000"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Harder with more locks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void </a:t>
            </a:r>
            <a:r>
              <a:rPr lang="en-US" altLang="ko-KR" dirty="0" err="1">
                <a:latin typeface="Consolas" panose="020B0609020204030204" pitchFamily="49" charset="0"/>
                <a:ea typeface="굴림" panose="020B0600000101010101" pitchFamily="34" charset="-127"/>
              </a:rPr>
              <a:t>Rtn</a:t>
            </a: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lock1.acquire();</a:t>
            </a:r>
            <a:b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…</a:t>
            </a:r>
            <a:b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if (error) {</a:t>
            </a:r>
            <a:b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  lock1.release();</a:t>
            </a:r>
            <a:b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  return;</a:t>
            </a:r>
            <a:b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}</a:t>
            </a:r>
          </a:p>
          <a:p>
            <a:pPr marL="0" indent="0">
              <a:buNone/>
            </a:pP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</a:t>
            </a: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…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lock2.acquire();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…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if (error) {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  lock2.release()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  lock1.release();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  return;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}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…  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lock2.release();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lock1.release();</a:t>
            </a:r>
            <a:b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  <a:endParaRPr lang="en-US" dirty="0"/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5F595F-EBDE-4A73-8645-0D2427848B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838200"/>
            <a:ext cx="5181600" cy="5572539"/>
          </a:xfrm>
        </p:spPr>
        <p:txBody>
          <a:bodyPr>
            <a:normAutofit fontScale="70000" lnSpcReduction="20000"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Is </a:t>
            </a:r>
            <a:r>
              <a:rPr lang="en-US" sz="3600" dirty="0" err="1">
                <a:cs typeface="Arial" panose="020B0604020202020204" pitchFamily="34" charset="0"/>
              </a:rPr>
              <a:t>goto</a:t>
            </a:r>
            <a:r>
              <a:rPr lang="en-US" sz="3600" dirty="0">
                <a:cs typeface="Arial" panose="020B0604020202020204" pitchFamily="34" charset="0"/>
              </a:rPr>
              <a:t> a solution???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void </a:t>
            </a:r>
            <a:r>
              <a:rPr lang="en-US" altLang="ko-KR" dirty="0" err="1">
                <a:latin typeface="Consolas" panose="020B0609020204030204" pitchFamily="49" charset="0"/>
                <a:ea typeface="굴림" panose="020B0600000101010101" pitchFamily="34" charset="-127"/>
              </a:rPr>
              <a:t>Rtn</a:t>
            </a: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lock1.acquire();</a:t>
            </a:r>
            <a:b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…</a:t>
            </a:r>
            <a:b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if (error) {</a:t>
            </a:r>
            <a:b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  </a:t>
            </a:r>
            <a:r>
              <a:rPr lang="en-US" altLang="ko-KR" dirty="0" err="1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goto</a:t>
            </a: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release_lock1_and_return;</a:t>
            </a:r>
            <a:b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}</a:t>
            </a:r>
          </a:p>
          <a:p>
            <a:pPr marL="0" indent="0">
              <a:buNone/>
            </a:pP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</a:t>
            </a: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…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lock2.acquire();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…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if (error) {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  </a:t>
            </a:r>
            <a:r>
              <a:rPr lang="en-US" altLang="ko-KR" dirty="0" err="1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goto</a:t>
            </a: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</a:t>
            </a:r>
            <a:r>
              <a:rPr lang="en-US" altLang="ko-KR" dirty="0" err="1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release_both_and_return</a:t>
            </a: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;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}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…</a:t>
            </a:r>
          </a:p>
          <a:p>
            <a:pPr marL="0" indent="0">
              <a:buNone/>
            </a:pPr>
            <a:r>
              <a:rPr lang="en-US" altLang="ko-KR" dirty="0" err="1">
                <a:latin typeface="Consolas" panose="020B0609020204030204" pitchFamily="49" charset="0"/>
                <a:ea typeface="굴림" panose="020B0600000101010101" pitchFamily="34" charset="-127"/>
              </a:rPr>
              <a:t>release_both_and_return</a:t>
            </a: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: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lock2.release();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release_lock1_and_return: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lock1.release();</a:t>
            </a:r>
            <a:b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Concurrency and Synchronization in C</a:t>
            </a:r>
          </a:p>
        </p:txBody>
      </p:sp>
    </p:spTree>
    <p:extLst>
      <p:ext uri="{BB962C8B-B14F-4D97-AF65-F5344CB8AC3E}">
        <p14:creationId xmlns:p14="http://schemas.microsoft.com/office/powerpoint/2010/main" val="29059474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2296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C++ Language Support for Synchronization</a:t>
            </a:r>
          </a:p>
        </p:txBody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762000"/>
            <a:ext cx="9906000" cy="5867400"/>
          </a:xfrm>
        </p:spPr>
        <p:txBody>
          <a:bodyPr/>
          <a:lstStyle/>
          <a:p>
            <a:pPr>
              <a:spcBef>
                <a:spcPct val="20000"/>
              </a:spcBef>
              <a:tabLst>
                <a:tab pos="1027113" algn="l"/>
                <a:tab pos="1377950" algn="l"/>
                <a:tab pos="1716088" algn="l"/>
                <a:tab pos="32067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Languages with exceptions like C++</a:t>
            </a:r>
          </a:p>
          <a:p>
            <a:pPr lvl="1">
              <a:spcBef>
                <a:spcPct val="20000"/>
              </a:spcBef>
              <a:tabLst>
                <a:tab pos="1027113" algn="l"/>
                <a:tab pos="1377950" algn="l"/>
                <a:tab pos="1716088" algn="l"/>
                <a:tab pos="32067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Languages that support exceptions are problematic (easy to make a non-local exit without releasing lock)</a:t>
            </a:r>
          </a:p>
          <a:p>
            <a:pPr lvl="1">
              <a:spcBef>
                <a:spcPct val="20000"/>
              </a:spcBef>
              <a:tabLst>
                <a:tab pos="1027113" algn="l"/>
                <a:tab pos="1377950" algn="l"/>
                <a:tab pos="1716088" algn="l"/>
                <a:tab pos="32067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Consider:</a:t>
            </a:r>
          </a:p>
          <a:p>
            <a:pPr lvl="1">
              <a:spcBef>
                <a:spcPct val="20000"/>
              </a:spcBef>
              <a:buNone/>
              <a:tabLst>
                <a:tab pos="1027113" algn="l"/>
                <a:tab pos="1377950" algn="l"/>
                <a:tab pos="1716088" algn="l"/>
                <a:tab pos="32067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		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void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Rtn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lock.acquire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DoFoo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lock.release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void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DoFoo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if (exception) throw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errException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}</a:t>
            </a:r>
          </a:p>
          <a:p>
            <a:pPr lvl="1">
              <a:spcBef>
                <a:spcPct val="20000"/>
              </a:spcBef>
              <a:tabLst>
                <a:tab pos="1027113" algn="l"/>
                <a:tab pos="1377950" algn="l"/>
                <a:tab pos="1716088" algn="l"/>
                <a:tab pos="32067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Notice that an exception in </a:t>
            </a:r>
            <a:r>
              <a:rPr lang="en-US" altLang="ko-KR" dirty="0" err="1" smtClean="0">
                <a:ea typeface="굴림" panose="020B0600000101010101" pitchFamily="34" charset="-127"/>
              </a:rPr>
              <a:t>DoFoo</a:t>
            </a:r>
            <a:r>
              <a:rPr lang="en-US" altLang="ko-KR" dirty="0" smtClean="0">
                <a:ea typeface="굴림" panose="020B0600000101010101" pitchFamily="34" charset="-127"/>
              </a:rPr>
              <a:t>() will exit without releasing the lock!</a:t>
            </a:r>
          </a:p>
        </p:txBody>
      </p:sp>
    </p:spTree>
    <p:extLst>
      <p:ext uri="{BB962C8B-B14F-4D97-AF65-F5344CB8AC3E}">
        <p14:creationId xmlns:p14="http://schemas.microsoft.com/office/powerpoint/2010/main" val="39248517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6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6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6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6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643" grpId="0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52400"/>
            <a:ext cx="92202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C++ Language Support for </a:t>
            </a:r>
            <a:r>
              <a:rPr lang="en-US" altLang="ko-KR" sz="2800" dirty="0">
                <a:ea typeface="굴림" panose="020B0600000101010101" pitchFamily="34" charset="-127"/>
              </a:rPr>
              <a:t>Synchronization</a:t>
            </a:r>
            <a:r>
              <a:rPr lang="en-US" altLang="ko-KR" dirty="0" smtClean="0">
                <a:ea typeface="굴림" panose="020B0600000101010101" pitchFamily="34" charset="-127"/>
              </a:rPr>
              <a:t> (</a:t>
            </a:r>
            <a:r>
              <a:rPr lang="en-US" altLang="ko-KR" dirty="0" err="1" smtClean="0">
                <a:ea typeface="굴림" panose="020B0600000101010101" pitchFamily="34" charset="-127"/>
              </a:rPr>
              <a:t>con’t</a:t>
            </a:r>
            <a:r>
              <a:rPr lang="en-US" altLang="ko-KR" dirty="0" smtClean="0">
                <a:ea typeface="굴림" panose="020B0600000101010101" pitchFamily="34" charset="-127"/>
              </a:rPr>
              <a:t>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838200"/>
            <a:ext cx="8686800" cy="60198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15000"/>
              </a:spcBef>
              <a:tabLst>
                <a:tab pos="1027113" algn="l"/>
                <a:tab pos="1377950" algn="l"/>
                <a:tab pos="1716088" algn="l"/>
                <a:tab pos="41211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Must catch all exceptions in critical sections</a:t>
            </a:r>
          </a:p>
          <a:p>
            <a:pPr lvl="1">
              <a:lnSpc>
                <a:spcPct val="85000"/>
              </a:lnSpc>
              <a:spcBef>
                <a:spcPct val="15000"/>
              </a:spcBef>
              <a:tabLst>
                <a:tab pos="1027113" algn="l"/>
                <a:tab pos="1377950" algn="l"/>
                <a:tab pos="1716088" algn="l"/>
                <a:tab pos="41211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Catch exceptions, release lock, and re-throw exception: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	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void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Rtn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lock.acquire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try {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DoFoo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} catch (…) {	// catch exception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			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lock.release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();	// release lock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			throw; 	// re-throw the exception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		}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lock.release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void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DoFoo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if (exception) throw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errException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  <a:endParaRPr lang="en-US" altLang="ko-KR" sz="2000" dirty="0">
              <a:latin typeface="Consolas" panose="020B0609020204030204" pitchFamily="49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82589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60ACC-9461-4E37-939F-14640C23C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Much better: C</a:t>
            </a:r>
            <a:r>
              <a:rPr lang="en-US" dirty="0"/>
              <a:t>++ Lock Guards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E83D9-39B4-4CAF-BA03-DDACC486C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#include &lt;mutex&gt;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global_i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std::mutex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global_mutex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safe_increment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std::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lock_guard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&lt;std::mutex&gt;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lock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global_mutex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…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global_i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Mutex released when ‘lock’ goes out of scope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882165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31BF6-C8E8-49D7-B003-680B33C54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</a:t>
            </a:r>
            <a:r>
              <a:rPr lang="en-US" dirty="0">
                <a:latin typeface="Consolas" panose="020B0609020204030204" pitchFamily="49" charset="0"/>
              </a:rPr>
              <a:t>with</a:t>
            </a:r>
            <a:r>
              <a:rPr lang="en-US" dirty="0"/>
              <a:t> Keyword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A7ABE-5EDC-4EB1-934C-2B3582DD2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More versatile than </a:t>
            </a:r>
            <a:r>
              <a:rPr lang="en-US" dirty="0" smtClean="0"/>
              <a:t>we </a:t>
            </a:r>
            <a:r>
              <a:rPr lang="en-US" dirty="0"/>
              <a:t>show here (can be used to close files, database connections, etc.)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lock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threading.Lock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with lock: # Automatically calls acquire()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some_var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+= 1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…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release() called however we leave block</a:t>
            </a:r>
          </a:p>
        </p:txBody>
      </p:sp>
    </p:spTree>
    <p:extLst>
      <p:ext uri="{BB962C8B-B14F-4D97-AF65-F5344CB8AC3E}">
        <p14:creationId xmlns:p14="http://schemas.microsoft.com/office/powerpoint/2010/main" val="32212162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814C8-44BD-49A8-9256-0C1D214C4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</a:t>
            </a:r>
            <a:r>
              <a:rPr lang="en-US" dirty="0">
                <a:latin typeface="Consolas" panose="020B0609020204030204" pitchFamily="49" charset="0"/>
              </a:rPr>
              <a:t>synchronized</a:t>
            </a:r>
            <a:r>
              <a:rPr lang="en-US" dirty="0"/>
              <a:t> Keyword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86FA0-FA24-4C56-B3C6-D5511DA74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14400"/>
            <a:ext cx="11201400" cy="52578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tabLst>
                <a:tab pos="1027113" algn="l"/>
                <a:tab pos="1377950" algn="l"/>
                <a:tab pos="1716088" algn="l"/>
                <a:tab pos="2054225" algn="l"/>
              </a:tabLst>
            </a:pPr>
            <a:r>
              <a:rPr lang="en-US" altLang="ko-KR" dirty="0"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Every Java object has an associated lock:</a:t>
            </a:r>
          </a:p>
          <a:p>
            <a:pPr lvl="1">
              <a:lnSpc>
                <a:spcPct val="80000"/>
              </a:lnSpc>
              <a:tabLst>
                <a:tab pos="1027113" algn="l"/>
                <a:tab pos="1377950" algn="l"/>
                <a:tab pos="1716088" algn="l"/>
                <a:tab pos="2054225" algn="l"/>
              </a:tabLst>
            </a:pPr>
            <a:r>
              <a:rPr lang="en-US" altLang="ko-KR" dirty="0"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Lock is acquired on entry and released on exit from a </a:t>
            </a:r>
            <a:r>
              <a:rPr lang="en-US" altLang="ko-KR" dirty="0">
                <a:solidFill>
                  <a:srgbClr val="FF0000"/>
                </a:solidFill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synchronized</a:t>
            </a:r>
            <a:r>
              <a:rPr lang="en-US" altLang="ko-KR" i="1" dirty="0"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 </a:t>
            </a:r>
            <a:r>
              <a:rPr lang="en-US" altLang="ko-KR" dirty="0"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method</a:t>
            </a:r>
          </a:p>
          <a:p>
            <a:pPr lvl="1">
              <a:lnSpc>
                <a:spcPct val="80000"/>
              </a:lnSpc>
              <a:tabLst>
                <a:tab pos="1027113" algn="l"/>
                <a:tab pos="1377950" algn="l"/>
                <a:tab pos="1716088" algn="l"/>
                <a:tab pos="2054225" algn="l"/>
              </a:tabLst>
            </a:pPr>
            <a:r>
              <a:rPr lang="en-US" altLang="ko-KR" dirty="0"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Lock is properly released if exception occurs inside a </a:t>
            </a:r>
            <a:r>
              <a:rPr lang="en-US" altLang="ko-KR" dirty="0">
                <a:solidFill>
                  <a:srgbClr val="FF0000"/>
                </a:solidFill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synchronized</a:t>
            </a:r>
            <a:r>
              <a:rPr lang="en-US" altLang="ko-KR" dirty="0"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 method</a:t>
            </a:r>
          </a:p>
          <a:p>
            <a:pPr lvl="1">
              <a:lnSpc>
                <a:spcPct val="80000"/>
              </a:lnSpc>
              <a:tabLst>
                <a:tab pos="1027113" algn="l"/>
                <a:tab pos="1377950" algn="l"/>
                <a:tab pos="1716088" algn="l"/>
                <a:tab pos="2054225" algn="l"/>
              </a:tabLst>
            </a:pPr>
            <a:r>
              <a:rPr lang="en-US" altLang="ko-KR" dirty="0"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Mutex execution of synchronized methods (beware deadlock)</a:t>
            </a:r>
          </a:p>
          <a:p>
            <a:pPr marL="0" indent="0">
              <a:lnSpc>
                <a:spcPct val="80000"/>
              </a:lnSpc>
              <a:buNone/>
              <a:tabLst>
                <a:tab pos="1027113" algn="l"/>
                <a:tab pos="1377950" algn="l"/>
                <a:tab pos="1716088" algn="l"/>
                <a:tab pos="2054225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/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	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class Account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private int balance;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// object constructor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public Account (int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initialBalance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	balance =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initialBalance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public </a:t>
            </a:r>
            <a:r>
              <a:rPr lang="en-US" altLang="ko-KR" sz="2000" i="1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synchronized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int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getBalance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	return balance;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public </a:t>
            </a:r>
            <a:r>
              <a:rPr lang="en-US" altLang="ko-KR" sz="2000" i="1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synchronized</a:t>
            </a:r>
            <a:r>
              <a:rPr lang="en-US" altLang="ko-KR" sz="2000" i="1" dirty="0">
                <a:latin typeface="Consolas" panose="020B0609020204030204" pitchFamily="49" charset="0"/>
                <a:ea typeface="굴림" panose="020B0600000101010101" pitchFamily="34" charset="-127"/>
              </a:rPr>
              <a:t>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void deposit(int amount)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	balance += amount;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42325359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A2421-A5AE-4187-8FE8-5DDC0675E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 Support for Monitors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4CBD9-5C82-4553-AAC1-C4CA7C244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9592" y="914400"/>
            <a:ext cx="9245600" cy="5105400"/>
          </a:xfrm>
        </p:spPr>
        <p:txBody>
          <a:bodyPr/>
          <a:lstStyle/>
          <a:p>
            <a:r>
              <a:rPr lang="en-US" dirty="0" smtClean="0"/>
              <a:t>Along with a lock, every object has a single condition variable associated with it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To wait inside a synchronized method: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void wait();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void wait(long timeout);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To signal while in a synchronized method: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void notify();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void </a:t>
            </a:r>
            <a:r>
              <a:rPr lang="en-US" dirty="0" err="1" smtClean="0">
                <a:latin typeface="Consolas" panose="020B0609020204030204" pitchFamily="49" charset="0"/>
              </a:rPr>
              <a:t>notifyAll</a:t>
            </a:r>
            <a:r>
              <a:rPr lang="en-US" dirty="0" smtClean="0">
                <a:latin typeface="Consolas" panose="020B0609020204030204" pitchFamily="49" charset="0"/>
              </a:rPr>
              <a:t>();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8398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Conclusion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11506200" cy="5791200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Semaphores</a:t>
            </a:r>
            <a:r>
              <a:rPr lang="en-US" altLang="ko-KR" dirty="0">
                <a:ea typeface="굴림" panose="020B0600000101010101" pitchFamily="34" charset="-127"/>
              </a:rPr>
              <a:t>: Like integers with restricted interface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Two operations:</a:t>
            </a:r>
          </a:p>
          <a:p>
            <a:pPr lvl="2"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P()</a:t>
            </a:r>
            <a:r>
              <a:rPr lang="en-US" altLang="ko-KR" dirty="0"/>
              <a:t>: </a:t>
            </a:r>
            <a:r>
              <a:rPr lang="en-US" altLang="ko-KR" dirty="0">
                <a:ea typeface="굴림" panose="020B0600000101010101" pitchFamily="34" charset="-127"/>
              </a:rPr>
              <a:t>Wait if zero; decrement when becomes non-zero</a:t>
            </a:r>
          </a:p>
          <a:p>
            <a:pPr lvl="2"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V()</a:t>
            </a:r>
            <a:r>
              <a:rPr lang="en-US" altLang="ko-KR" dirty="0"/>
              <a:t>: </a:t>
            </a:r>
            <a:r>
              <a:rPr lang="en-US" altLang="ko-KR" dirty="0">
                <a:ea typeface="굴림" panose="020B0600000101010101" pitchFamily="34" charset="-127"/>
              </a:rPr>
              <a:t>Increment and wake a sleeping task (if exists)</a:t>
            </a:r>
          </a:p>
          <a:p>
            <a:pPr lvl="2"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Can initialize value to any non-negative value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Use separate semaphore for each constraint</a:t>
            </a:r>
          </a:p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rgbClr val="FF0000"/>
                </a:solidFill>
                <a:ea typeface="굴림" panose="020B0600000101010101" pitchFamily="34" charset="-127"/>
              </a:rPr>
              <a:t>Monitors</a:t>
            </a:r>
            <a:r>
              <a:rPr lang="en-US" altLang="ko-KR" dirty="0" smtClean="0">
                <a:ea typeface="굴림" panose="020B0600000101010101" pitchFamily="34" charset="-127"/>
              </a:rPr>
              <a:t>: A lock plus one or more condition variables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Always acquire lock before accessing shared data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Use condition variables to wait inside critical section</a:t>
            </a:r>
          </a:p>
          <a:p>
            <a:pPr lvl="2"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Three Operations: </a:t>
            </a:r>
            <a:r>
              <a:rPr lang="en-US" altLang="ko-KR" dirty="0" smtClean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Wait()</a:t>
            </a:r>
            <a:r>
              <a:rPr lang="en-US" altLang="ko-KR" dirty="0" smtClean="0">
                <a:ea typeface="굴림" panose="020B0600000101010101" pitchFamily="34" charset="-127"/>
              </a:rPr>
              <a:t>,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dirty="0" smtClean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Signal()</a:t>
            </a:r>
            <a:r>
              <a:rPr lang="en-US" altLang="ko-KR" dirty="0" smtClean="0">
                <a:ea typeface="굴림" panose="020B0600000101010101" pitchFamily="34" charset="-127"/>
              </a:rPr>
              <a:t>,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dirty="0" smtClean="0">
                <a:ea typeface="굴림" panose="020B0600000101010101" pitchFamily="34" charset="-127"/>
              </a:rPr>
              <a:t>and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dirty="0" smtClean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Broadcast()</a:t>
            </a:r>
          </a:p>
          <a:p>
            <a:pPr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Monitors represent the logic of the program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Wait if necessary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Signal when change something so any waiting threads can </a:t>
            </a:r>
            <a:r>
              <a:rPr lang="en-US" altLang="ko-KR" dirty="0" smtClean="0">
                <a:ea typeface="굴림" panose="020B0600000101010101" pitchFamily="34" charset="-127"/>
              </a:rPr>
              <a:t>proceed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Monitors supported natively in a number of languages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latin typeface="Gill Sans Light"/>
                <a:ea typeface="Consolas" charset="0"/>
                <a:cs typeface="Consolas" charset="0"/>
              </a:rPr>
              <a:t>Readers/Writers Monitor example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latin typeface="Gill Sans Light"/>
                <a:ea typeface="Consolas" charset="0"/>
                <a:cs typeface="Consolas" charset="0"/>
              </a:rPr>
              <a:t>Shows how monitors allow sophisticated controlled entry to protected code</a:t>
            </a:r>
          </a:p>
          <a:p>
            <a:pPr marL="0" indent="0">
              <a:lnSpc>
                <a:spcPct val="100000"/>
              </a:lnSpc>
              <a:spcBef>
                <a:spcPct val="20000"/>
              </a:spcBef>
              <a:buNone/>
            </a:pPr>
            <a:endParaRPr lang="en-US" altLang="ko-KR" dirty="0" smtClean="0">
              <a:solidFill>
                <a:schemeClr val="hlink"/>
              </a:solidFill>
              <a:latin typeface="Consolas" charset="0"/>
              <a:ea typeface="Consolas" charset="0"/>
              <a:cs typeface="Consolas" charset="0"/>
            </a:endParaRPr>
          </a:p>
          <a:p>
            <a:pPr lvl="2">
              <a:lnSpc>
                <a:spcPct val="100000"/>
              </a:lnSpc>
              <a:spcBef>
                <a:spcPct val="20000"/>
              </a:spcBef>
            </a:pPr>
            <a:endParaRPr lang="en-US" altLang="ko-KR" dirty="0">
              <a:solidFill>
                <a:schemeClr val="hlink"/>
              </a:solidFill>
              <a:latin typeface="Courier New" panose="02070309020205020404" pitchFamily="49" charset="0"/>
              <a:ea typeface="굴림" panose="020B0600000101010101" pitchFamily="34" charset="-127"/>
            </a:endParaRPr>
          </a:p>
          <a:p>
            <a:pPr lvl="2">
              <a:lnSpc>
                <a:spcPct val="100000"/>
              </a:lnSpc>
              <a:spcBef>
                <a:spcPct val="20000"/>
              </a:spcBef>
            </a:pPr>
            <a:endParaRPr lang="en-US" altLang="ko-KR" dirty="0" smtClean="0">
              <a:solidFill>
                <a:schemeClr val="hlink"/>
              </a:solidFill>
              <a:latin typeface="Courier New" panose="02070309020205020404" pitchFamily="49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69179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</p:bld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76010</TotalTime>
  <Pages>60</Pages>
  <Words>13821</Words>
  <Application>Microsoft Office PowerPoint</Application>
  <PresentationFormat>Widescreen</PresentationFormat>
  <Paragraphs>1125</Paragraphs>
  <Slides>93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106" baseType="lpstr">
      <vt:lpstr>ＭＳ Ｐゴシック</vt:lpstr>
      <vt:lpstr>Arial</vt:lpstr>
      <vt:lpstr>Comic Sans MS</vt:lpstr>
      <vt:lpstr>Consolas</vt:lpstr>
      <vt:lpstr>Courier</vt:lpstr>
      <vt:lpstr>Courier New</vt:lpstr>
      <vt:lpstr>Gill Sans</vt:lpstr>
      <vt:lpstr>Gill Sans Light</vt:lpstr>
      <vt:lpstr>굴림</vt:lpstr>
      <vt:lpstr>Helvetica</vt:lpstr>
      <vt:lpstr>Symbol</vt:lpstr>
      <vt:lpstr>Wingdings</vt:lpstr>
      <vt:lpstr>Office</vt:lpstr>
      <vt:lpstr>CS162 Operating Systems and Systems Programming Lecture 9  Synchronization 3:  Semaphores, Monitors and Readers/Writers  </vt:lpstr>
      <vt:lpstr>Recall: Atomic Instruction Operations</vt:lpstr>
      <vt:lpstr>Recall: Implementing Locks with test&amp;set</vt:lpstr>
      <vt:lpstr>Better Locks using test&amp;set</vt:lpstr>
      <vt:lpstr>Analysis: Lock Implementation using interrupts</vt:lpstr>
      <vt:lpstr>Analysis: Lock Implementation using test&amp;set</vt:lpstr>
      <vt:lpstr>Linux futex: Fast Userspace Mutex</vt:lpstr>
      <vt:lpstr>Example: First try: T&amp;S and futex</vt:lpstr>
      <vt:lpstr>Example: Try #2: T&amp;S and futex</vt:lpstr>
      <vt:lpstr>Try #3: Better, using more atomics</vt:lpstr>
      <vt:lpstr>Recall: Where are we going with synchronization?</vt:lpstr>
      <vt:lpstr>Administrivia</vt:lpstr>
      <vt:lpstr>Producer-Consumer with a Bounded Buffer</vt:lpstr>
      <vt:lpstr>Bounded Buffer Data Structure (sequential case)</vt:lpstr>
      <vt:lpstr>Bounded Buffer – first cut</vt:lpstr>
      <vt:lpstr>Bounded Buffer – 2nd cut</vt:lpstr>
      <vt:lpstr>Better Primitive: Semaphores</vt:lpstr>
      <vt:lpstr>Semaphores Like Integers Except…</vt:lpstr>
      <vt:lpstr>Two Uses of Semaphores</vt:lpstr>
      <vt:lpstr>Revisit Bounded Buffer: Correctness constraints for solution</vt:lpstr>
      <vt:lpstr>Bounded Buffer, 3rd cut (coke machine)</vt:lpstr>
      <vt:lpstr>Discussion about Solution</vt:lpstr>
      <vt:lpstr>Semaphores are good but…Monitors are better!</vt:lpstr>
      <vt:lpstr>Condition Variables</vt:lpstr>
      <vt:lpstr> Monitor with Condition Variables</vt:lpstr>
      <vt:lpstr>Infinite Synchronized Buffer (with condition variable)</vt:lpstr>
      <vt:lpstr>Mesa vs. Hoare monitors</vt:lpstr>
      <vt:lpstr>Hoare monitors</vt:lpstr>
      <vt:lpstr>Mesa monitors</vt:lpstr>
      <vt:lpstr>Bounded Buffer – 4rd cut (Monitors, pthread-like)</vt:lpstr>
      <vt:lpstr>Again: Why the while Loop?</vt:lpstr>
      <vt:lpstr>OS Library Monitor Pattern: pthreads</vt:lpstr>
      <vt:lpstr>Readers/Writers Problem</vt:lpstr>
      <vt:lpstr>Basic Structure of Mesa Monitor Program </vt:lpstr>
      <vt:lpstr>Basic Readers/Writers Solution</vt:lpstr>
      <vt:lpstr>Code for a Reader</vt:lpstr>
      <vt:lpstr>Code for a Writer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Questions</vt:lpstr>
      <vt:lpstr>Use of Single CV: okContinue</vt:lpstr>
      <vt:lpstr>Use of Single CV: okContinue</vt:lpstr>
      <vt:lpstr>Use of Single CV: okContinue</vt:lpstr>
      <vt:lpstr>Can we construct Monitors from Semaphores?</vt:lpstr>
      <vt:lpstr>Construction of Monitors from Semaphores (con’t)</vt:lpstr>
      <vt:lpstr>Mesa Monitor Conclusion</vt:lpstr>
      <vt:lpstr>C-Language Support for Synchronization</vt:lpstr>
      <vt:lpstr>Concurrency and Synchronization in C</vt:lpstr>
      <vt:lpstr>C++ Language Support for Synchronization</vt:lpstr>
      <vt:lpstr>C++ Language Support for Synchronization (con’t)</vt:lpstr>
      <vt:lpstr>Much better: C++ Lock Guards</vt:lpstr>
      <vt:lpstr>Python with Keyword</vt:lpstr>
      <vt:lpstr>Java synchronized Keyword</vt:lpstr>
      <vt:lpstr>Java Support for Monitors</vt:lpstr>
      <vt:lpstr>Conclusion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920</cp:revision>
  <cp:lastPrinted>2024-02-13T19:21:41Z</cp:lastPrinted>
  <dcterms:created xsi:type="dcterms:W3CDTF">1995-08-12T11:37:26Z</dcterms:created>
  <dcterms:modified xsi:type="dcterms:W3CDTF">2024-02-13T19:21:49Z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