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1653" r:id="rId3"/>
    <p:sldId id="1630" r:id="rId4"/>
    <p:sldId id="1636" r:id="rId5"/>
    <p:sldId id="1635" r:id="rId6"/>
    <p:sldId id="1652" r:id="rId7"/>
    <p:sldId id="1638" r:id="rId8"/>
    <p:sldId id="1639" r:id="rId9"/>
    <p:sldId id="1640" r:id="rId10"/>
    <p:sldId id="1641" r:id="rId11"/>
    <p:sldId id="1642" r:id="rId12"/>
    <p:sldId id="1643" r:id="rId13"/>
    <p:sldId id="1433" r:id="rId14"/>
    <p:sldId id="1644" r:id="rId15"/>
    <p:sldId id="1645" r:id="rId16"/>
    <p:sldId id="1646" r:id="rId17"/>
    <p:sldId id="1647" r:id="rId18"/>
    <p:sldId id="1648" r:id="rId19"/>
    <p:sldId id="1649" r:id="rId20"/>
    <p:sldId id="1650" r:id="rId21"/>
    <p:sldId id="1651" r:id="rId22"/>
    <p:sldId id="1618" r:id="rId23"/>
    <p:sldId id="1619" r:id="rId24"/>
    <p:sldId id="1620" r:id="rId25"/>
    <p:sldId id="1621" r:id="rId26"/>
    <p:sldId id="1622" r:id="rId27"/>
    <p:sldId id="1623" r:id="rId28"/>
    <p:sldId id="1624" r:id="rId29"/>
    <p:sldId id="1625" r:id="rId30"/>
    <p:sldId id="1626" r:id="rId31"/>
    <p:sldId id="1627" r:id="rId32"/>
    <p:sldId id="1628" r:id="rId33"/>
    <p:sldId id="1629" r:id="rId34"/>
    <p:sldId id="1596" r:id="rId35"/>
    <p:sldId id="1597" r:id="rId36"/>
    <p:sldId id="1598" r:id="rId37"/>
    <p:sldId id="1599" r:id="rId38"/>
    <p:sldId id="1600" r:id="rId39"/>
    <p:sldId id="1601" r:id="rId40"/>
    <p:sldId id="1602" r:id="rId41"/>
    <p:sldId id="1489" r:id="rId42"/>
    <p:sldId id="1604" r:id="rId43"/>
    <p:sldId id="1605" r:id="rId44"/>
    <p:sldId id="1606" r:id="rId45"/>
    <p:sldId id="1464" r:id="rId46"/>
    <p:sldId id="1465" r:id="rId47"/>
    <p:sldId id="1534" r:id="rId48"/>
    <p:sldId id="1535" r:id="rId49"/>
    <p:sldId id="1536" r:id="rId50"/>
    <p:sldId id="1537" r:id="rId51"/>
    <p:sldId id="1580" r:id="rId52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BCFFBC"/>
    <a:srgbClr val="2A40E2"/>
    <a:srgbClr val="F430AB"/>
    <a:srgbClr val="A18623"/>
    <a:srgbClr val="9E7800"/>
    <a:srgbClr val="C49500"/>
    <a:srgbClr val="E6E703"/>
    <a:srgbClr val="72AAAE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/>
    <p:restoredTop sz="95005" autoAdjust="0"/>
  </p:normalViewPr>
  <p:slideViewPr>
    <p:cSldViewPr>
      <p:cViewPr>
        <p:scale>
          <a:sx n="90" d="100"/>
          <a:sy n="90" d="100"/>
        </p:scale>
        <p:origin x="41" y="3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975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+mn-ea"/>
                <a:cs typeface="+mn-cs"/>
              </a:rPr>
              <a:t>See https://</a:t>
            </a:r>
            <a:r>
              <a:rPr lang="en-US" dirty="0" err="1">
                <a:ea typeface="+mn-ea"/>
                <a:cs typeface="+mn-cs"/>
              </a:rPr>
              <a:t>web.stanford.edu</a:t>
            </a:r>
            <a:r>
              <a:rPr lang="en-US" dirty="0">
                <a:ea typeface="+mn-ea"/>
                <a:cs typeface="+mn-cs"/>
              </a:rPr>
              <a:t>/class/cs140/projects/pintos/pintos_6.html</a:t>
            </a:r>
          </a:p>
          <a:p>
            <a:endParaRPr lang="en-US" dirty="0">
              <a:ea typeface="+mn-ea"/>
              <a:cs typeface="+mn-cs"/>
            </a:endParaRPr>
          </a:p>
          <a:p>
            <a:r>
              <a:rPr lang="en-US" dirty="0">
                <a:ea typeface="+mn-ea"/>
                <a:cs typeface="+mn-cs"/>
              </a:rPr>
              <a:t>Always set to </a:t>
            </a:r>
            <a:r>
              <a:rPr lang="en-US" dirty="0" smtClean="0"/>
              <a:t>THREAD_MAGIC</a:t>
            </a:r>
            <a:r>
              <a:rPr lang="en-US" dirty="0">
                <a:ea typeface="+mn-ea"/>
                <a:cs typeface="+mn-cs"/>
              </a:rPr>
              <a:t>, which is just an arbitrary number defined in </a:t>
            </a:r>
            <a:r>
              <a:rPr lang="en-US" dirty="0" smtClean="0"/>
              <a:t>threads/</a:t>
            </a:r>
            <a:r>
              <a:rPr lang="en-US" dirty="0" err="1" smtClean="0"/>
              <a:t>thread.c</a:t>
            </a:r>
            <a:r>
              <a:rPr lang="en-US" dirty="0">
                <a:ea typeface="+mn-ea"/>
                <a:cs typeface="+mn-cs"/>
              </a:rPr>
              <a:t>, and used to detect stack overflow. </a:t>
            </a:r>
            <a:r>
              <a:rPr lang="en-US" dirty="0" err="1" smtClean="0"/>
              <a:t>thread_current</a:t>
            </a:r>
            <a:r>
              <a:rPr lang="en-US" dirty="0" smtClean="0"/>
              <a:t>()</a:t>
            </a:r>
            <a:r>
              <a:rPr lang="en-US" dirty="0">
                <a:ea typeface="+mn-ea"/>
                <a:cs typeface="+mn-cs"/>
              </a:rPr>
              <a:t> checks that the </a:t>
            </a:r>
            <a:r>
              <a:rPr lang="en-US" dirty="0" smtClean="0"/>
              <a:t>magic</a:t>
            </a:r>
            <a:r>
              <a:rPr lang="en-US" dirty="0">
                <a:ea typeface="+mn-ea"/>
                <a:cs typeface="+mn-cs"/>
              </a:rPr>
              <a:t> member of the running thread's </a:t>
            </a:r>
            <a:r>
              <a:rPr lang="en-US" dirty="0" err="1" smtClean="0"/>
              <a:t>struct</a:t>
            </a:r>
            <a:r>
              <a:rPr lang="en-US" dirty="0" smtClean="0"/>
              <a:t> thread</a:t>
            </a:r>
            <a:r>
              <a:rPr lang="en-US" dirty="0">
                <a:ea typeface="+mn-ea"/>
                <a:cs typeface="+mn-cs"/>
              </a:rPr>
              <a:t> is set to </a:t>
            </a:r>
            <a:r>
              <a:rPr lang="en-US" dirty="0" smtClean="0"/>
              <a:t>THREAD_MAGIC</a:t>
            </a:r>
            <a:r>
              <a:rPr lang="en-US" dirty="0">
                <a:ea typeface="+mn-ea"/>
                <a:cs typeface="+mn-cs"/>
              </a:rPr>
              <a:t>. Stack overflow tends to change this value, triggering the assertion. For greatest benefit, as you add members to </a:t>
            </a:r>
            <a:r>
              <a:rPr lang="en-US" dirty="0" err="1" smtClean="0"/>
              <a:t>struct</a:t>
            </a:r>
            <a:r>
              <a:rPr lang="en-US" dirty="0" smtClean="0"/>
              <a:t> thread</a:t>
            </a:r>
            <a:r>
              <a:rPr lang="en-US" dirty="0">
                <a:ea typeface="+mn-ea"/>
                <a:cs typeface="+mn-cs"/>
              </a:rPr>
              <a:t>, leave </a:t>
            </a:r>
            <a:r>
              <a:rPr lang="en-US" dirty="0" smtClean="0"/>
              <a:t>magic</a:t>
            </a:r>
            <a:r>
              <a:rPr lang="en-US" dirty="0">
                <a:ea typeface="+mn-ea"/>
                <a:cs typeface="+mn-cs"/>
              </a:rPr>
              <a:t> at the end. (see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98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37297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12238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4877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What does CPU scheduling have to do with efficient use of the disk? </a:t>
            </a:r>
          </a:p>
          <a:p>
            <a:r>
              <a:rPr lang="en-US" altLang="en-US" smtClean="0"/>
              <a:t>A lot! Have to have the CPU to make a disk request</a:t>
            </a:r>
          </a:p>
          <a:p>
            <a:r>
              <a:rPr lang="en-US" altLang="en-US" smtClean="0"/>
              <a:t>Fairness: Minimize # of angry phone calls? Minimize my response time?</a:t>
            </a:r>
          </a:p>
        </p:txBody>
      </p:sp>
    </p:spTree>
    <p:extLst>
      <p:ext uri="{BB962C8B-B14F-4D97-AF65-F5344CB8AC3E}">
        <p14:creationId xmlns:p14="http://schemas.microsoft.com/office/powerpoint/2010/main" val="2603026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83207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0802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15515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83707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77221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536209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25531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77806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886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613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Rich get richer, and poor get poorer = short jobs get through the system faster, long jobs take even longer</a:t>
            </a:r>
          </a:p>
        </p:txBody>
      </p:sp>
    </p:spTree>
    <p:extLst>
      <p:ext uri="{BB962C8B-B14F-4D97-AF65-F5344CB8AC3E}">
        <p14:creationId xmlns:p14="http://schemas.microsoft.com/office/powerpoint/2010/main" val="662148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173749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802702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385246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821441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4575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805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99835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81357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543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6450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80234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4627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41706" y="6551613"/>
            <a:ext cx="974094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11.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2/22/2024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11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Scheduling </a:t>
            </a:r>
            <a:r>
              <a:rPr lang="en-US" sz="3000" dirty="0" smtClean="0"/>
              <a:t>1: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Concepts and Classic Policies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February </a:t>
            </a:r>
            <a:r>
              <a:rPr lang="en-US" altLang="en-US" dirty="0" smtClean="0">
                <a:ea typeface="Gill Sans" charset="0"/>
              </a:rPr>
              <a:t>22</a:t>
            </a:r>
            <a:r>
              <a:rPr lang="en-US" altLang="en-US" baseline="30000" dirty="0" smtClean="0">
                <a:ea typeface="Gill Sans" charset="0"/>
              </a:rPr>
              <a:t>nd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Basic </a:t>
            </a:r>
            <a:r>
              <a:rPr lang="en-US" altLang="ko-KR" dirty="0" smtClean="0">
                <a:ea typeface="굴림" panose="020B0600000101010101" pitchFamily="34" charset="-127"/>
              </a:rPr>
              <a:t>Structure of </a:t>
            </a:r>
            <a:r>
              <a:rPr lang="en-US" altLang="ko-KR" i="1" dirty="0" smtClean="0">
                <a:ea typeface="굴림" panose="020B0600000101010101" pitchFamily="34" charset="-127"/>
              </a:rPr>
              <a:t>Mesa</a:t>
            </a:r>
            <a:r>
              <a:rPr lang="en-US" altLang="ko-KR" dirty="0" smtClean="0">
                <a:ea typeface="굴림" panose="020B0600000101010101" pitchFamily="34" charset="-127"/>
              </a:rPr>
              <a:t> Monitor Program 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2964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Monitors represent the synchronization logic of the program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Wait if necessary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Signal when change something so any waiting threads can proceed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Basic structure of mesa monitor-based program: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while (need to wait)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condvar.wait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do something so no need to wait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condvar.signal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</a:p>
        </p:txBody>
      </p:sp>
      <p:grpSp>
        <p:nvGrpSpPr>
          <p:cNvPr id="501764" name="Group 4"/>
          <p:cNvGrpSpPr>
            <a:grpSpLocks/>
          </p:cNvGrpSpPr>
          <p:nvPr/>
        </p:nvGrpSpPr>
        <p:grpSpPr bwMode="auto">
          <a:xfrm>
            <a:off x="5638800" y="2438400"/>
            <a:ext cx="2789238" cy="2855913"/>
            <a:chOff x="2880" y="1728"/>
            <a:chExt cx="1757" cy="1799"/>
          </a:xfrm>
        </p:grpSpPr>
        <p:sp>
          <p:nvSpPr>
            <p:cNvPr id="56325" name="AutoShape 5"/>
            <p:cNvSpPr>
              <a:spLocks/>
            </p:cNvSpPr>
            <p:nvPr/>
          </p:nvSpPr>
          <p:spPr bwMode="auto">
            <a:xfrm>
              <a:off x="2880" y="1776"/>
              <a:ext cx="240" cy="480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6" name="AutoShape 6"/>
            <p:cNvSpPr>
              <a:spLocks/>
            </p:cNvSpPr>
            <p:nvPr/>
          </p:nvSpPr>
          <p:spPr bwMode="auto">
            <a:xfrm>
              <a:off x="2880" y="3120"/>
              <a:ext cx="240" cy="384"/>
            </a:xfrm>
            <a:prstGeom prst="rightBrace">
              <a:avLst>
                <a:gd name="adj1" fmla="val 13333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7" name="Text Box 7"/>
            <p:cNvSpPr txBox="1">
              <a:spLocks noChangeArrowheads="1"/>
            </p:cNvSpPr>
            <p:nvPr/>
          </p:nvSpPr>
          <p:spPr bwMode="auto">
            <a:xfrm>
              <a:off x="3172" y="1728"/>
              <a:ext cx="1465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  <a:b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</a:br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Wait if necessary</a:t>
              </a:r>
            </a:p>
          </p:txBody>
        </p:sp>
        <p:sp>
          <p:nvSpPr>
            <p:cNvPr id="56328" name="Text Box 8"/>
            <p:cNvSpPr txBox="1">
              <a:spLocks noChangeArrowheads="1"/>
            </p:cNvSpPr>
            <p:nvPr/>
          </p:nvSpPr>
          <p:spPr bwMode="auto">
            <a:xfrm>
              <a:off x="3172" y="3120"/>
              <a:ext cx="14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</a:p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9662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Brace 1"/>
          <p:cNvSpPr/>
          <p:nvPr/>
        </p:nvSpPr>
        <p:spPr bwMode="auto">
          <a:xfrm>
            <a:off x="9525000" y="990600"/>
            <a:ext cx="482969" cy="2394279"/>
          </a:xfrm>
          <a:prstGeom prst="rightBrace">
            <a:avLst>
              <a:gd name="adj1" fmla="val 24987"/>
              <a:gd name="adj2" fmla="val 47702"/>
            </a:avLst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775755" y="5869809"/>
            <a:ext cx="9220200" cy="79391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5000"/>
              </a:lnSpc>
            </a:pPr>
            <a:r>
              <a:rPr lang="en-US" dirty="0" smtClean="0"/>
              <a:t>Each user process/thread associated with a kernel thread, described by a 4KB </a:t>
            </a:r>
            <a:r>
              <a:rPr lang="en-US" dirty="0"/>
              <a:t>p</a:t>
            </a:r>
            <a:r>
              <a:rPr lang="en-US" dirty="0" smtClean="0"/>
              <a:t>age object containing TCB and kernel stack for the kernel thread</a:t>
            </a:r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8162263" y="3970094"/>
            <a:ext cx="2046821" cy="1858591"/>
            <a:chOff x="6771285" y="4126879"/>
            <a:chExt cx="2046821" cy="1858591"/>
          </a:xfrm>
        </p:grpSpPr>
        <p:sp>
          <p:nvSpPr>
            <p:cNvPr id="56" name="Rectangle 55"/>
            <p:cNvSpPr/>
            <p:nvPr/>
          </p:nvSpPr>
          <p:spPr>
            <a:xfrm>
              <a:off x="6771285" y="4126879"/>
              <a:ext cx="1295359" cy="9104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818576" y="553075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Proc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Regs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781841" y="5343934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771285" y="4126879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781841" y="5105809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016212" y="5005593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025737" y="5253243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K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SP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781841" y="4859272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066644" y="4763261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IP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035519" y="5585360"/>
              <a:ext cx="7825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PL: #</a:t>
              </a:r>
            </a:p>
          </p:txBody>
        </p:sp>
      </p:grpSp>
      <p:sp>
        <p:nvSpPr>
          <p:cNvPr id="4" name="Rounded Rectangular Callout 3"/>
          <p:cNvSpPr/>
          <p:nvPr/>
        </p:nvSpPr>
        <p:spPr bwMode="auto">
          <a:xfrm>
            <a:off x="9821824" y="4260052"/>
            <a:ext cx="693777" cy="376031"/>
          </a:xfrm>
          <a:prstGeom prst="wedgeRoundRectCallout">
            <a:avLst>
              <a:gd name="adj1" fmla="val -52943"/>
              <a:gd name="adj2" fmla="val 70771"/>
              <a:gd name="adj3" fmla="val 16667"/>
            </a:avLst>
          </a:prstGeom>
          <a:solidFill>
            <a:schemeClr val="bg1"/>
          </a:solidFill>
          <a:ln w="57150" cap="flat" cmpd="sng" algn="ctr">
            <a:solidFill>
              <a:srgbClr val="233AE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6340952" y="1701745"/>
            <a:ext cx="974248" cy="1090597"/>
            <a:chOff x="6691805" y="1037134"/>
            <a:chExt cx="1724459" cy="2611993"/>
          </a:xfrm>
        </p:grpSpPr>
        <p:sp>
          <p:nvSpPr>
            <p:cNvPr id="104" name="Rectangle 103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15" name="Straight Arrow Connector 114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Rectangle 115"/>
          <p:cNvSpPr/>
          <p:nvPr/>
        </p:nvSpPr>
        <p:spPr>
          <a:xfrm>
            <a:off x="2290299" y="838200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775415" y="96726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782555" y="1371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2290300" y="1398191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8215806" y="880349"/>
            <a:ext cx="1722463" cy="2544266"/>
            <a:chOff x="6691805" y="1037135"/>
            <a:chExt cx="1722463" cy="2544266"/>
          </a:xfrm>
        </p:grpSpPr>
        <p:sp>
          <p:nvSpPr>
            <p:cNvPr id="121" name="Rectangle 120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7019040" y="3092867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853814" y="2913459"/>
              <a:ext cx="6623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898790" y="2734051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788464" y="2554643"/>
              <a:ext cx="7328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7006710" y="2375235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6771285" y="2195827"/>
              <a:ext cx="8114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641335" y="1435066"/>
              <a:ext cx="425309" cy="1478394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6691805" y="1037135"/>
              <a:ext cx="1162185" cy="2544266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32" name="Straight Arrow Connector 131"/>
            <p:cNvCxnSpPr/>
            <p:nvPr/>
          </p:nvCxnSpPr>
          <p:spPr>
            <a:xfrm>
              <a:off x="7391400" y="2534339"/>
              <a:ext cx="1022868" cy="894661"/>
            </a:xfrm>
            <a:prstGeom prst="straightConnector1">
              <a:avLst/>
            </a:prstGeom>
            <a:ln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3" name="Picture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670" y="1740932"/>
            <a:ext cx="1178729" cy="1110059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497" y="1713504"/>
            <a:ext cx="1178729" cy="1110059"/>
          </a:xfrm>
          <a:prstGeom prst="rect">
            <a:avLst/>
          </a:prstGeom>
        </p:spPr>
      </p:pic>
      <p:cxnSp>
        <p:nvCxnSpPr>
          <p:cNvPr id="135" name="Straight Connector 134"/>
          <p:cNvCxnSpPr/>
          <p:nvPr/>
        </p:nvCxnSpPr>
        <p:spPr>
          <a:xfrm flipV="1">
            <a:off x="6952375" y="880349"/>
            <a:ext cx="1257179" cy="8331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6952375" y="2756674"/>
            <a:ext cx="1257179" cy="6679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7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070" y="1719410"/>
            <a:ext cx="1178729" cy="1110059"/>
          </a:xfrm>
          <a:prstGeom prst="rect">
            <a:avLst/>
          </a:prstGeom>
        </p:spPr>
      </p:pic>
      <p:sp>
        <p:nvSpPr>
          <p:cNvPr id="138" name="Freeform 137"/>
          <p:cNvSpPr/>
          <p:nvPr/>
        </p:nvSpPr>
        <p:spPr>
          <a:xfrm>
            <a:off x="2270126" y="111321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Freeform 138"/>
          <p:cNvSpPr/>
          <p:nvPr/>
        </p:nvSpPr>
        <p:spPr>
          <a:xfrm>
            <a:off x="3257364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0" name="Freeform 139"/>
          <p:cNvSpPr/>
          <p:nvPr/>
        </p:nvSpPr>
        <p:spPr>
          <a:xfrm>
            <a:off x="4316126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41" name="Group 140"/>
          <p:cNvGrpSpPr/>
          <p:nvPr/>
        </p:nvGrpSpPr>
        <p:grpSpPr>
          <a:xfrm>
            <a:off x="5984140" y="2972382"/>
            <a:ext cx="1242161" cy="2767859"/>
            <a:chOff x="1805838" y="3328140"/>
            <a:chExt cx="1242161" cy="2767859"/>
          </a:xfrm>
        </p:grpSpPr>
        <p:sp>
          <p:nvSpPr>
            <p:cNvPr id="142" name="Rectangle 141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4267201" y="2972382"/>
            <a:ext cx="1242161" cy="2767859"/>
            <a:chOff x="1805838" y="3328140"/>
            <a:chExt cx="1242161" cy="2767859"/>
          </a:xfrm>
        </p:grpSpPr>
        <p:sp>
          <p:nvSpPr>
            <p:cNvPr id="153" name="Rectangle 152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5518009" y="417467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>
            <a:off x="470830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64" name="Up-Down Arrow 163"/>
          <p:cNvSpPr/>
          <p:nvPr/>
        </p:nvSpPr>
        <p:spPr bwMode="auto">
          <a:xfrm>
            <a:off x="648272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219200" y="1888270"/>
            <a:ext cx="926857" cy="1945700"/>
            <a:chOff x="-89875" y="2045056"/>
            <a:chExt cx="926857" cy="1945700"/>
          </a:xfrm>
        </p:grpSpPr>
        <p:sp>
          <p:nvSpPr>
            <p:cNvPr id="101" name="TextBox 100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36" name="Down Arrow 35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65" name="Down Arrow 164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11277600" cy="533400"/>
          </a:xfrm>
        </p:spPr>
        <p:txBody>
          <a:bodyPr/>
          <a:lstStyle/>
          <a:p>
            <a:r>
              <a:rPr lang="en-US" dirty="0" smtClean="0"/>
              <a:t>Recall: MT </a:t>
            </a:r>
            <a:r>
              <a:rPr lang="en-US" dirty="0"/>
              <a:t>Kernel </a:t>
            </a:r>
            <a:r>
              <a:rPr lang="en-US" dirty="0" smtClean="0">
                <a:solidFill>
                  <a:srgbClr val="FF0000"/>
                </a:solidFill>
              </a:rPr>
              <a:t>single </a:t>
            </a:r>
            <a:r>
              <a:rPr lang="en-US" dirty="0" smtClean="0">
                <a:solidFill>
                  <a:srgbClr val="FF0000"/>
                </a:solidFill>
              </a:rPr>
              <a:t>Thread </a:t>
            </a:r>
            <a:r>
              <a:rPr lang="en-US" dirty="0">
                <a:solidFill>
                  <a:srgbClr val="FF0000"/>
                </a:solidFill>
              </a:rPr>
              <a:t>Process </a:t>
            </a:r>
            <a:r>
              <a:rPr lang="en-US" dirty="0"/>
              <a:t>ala Pintos/x86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020507" y="1675051"/>
            <a:ext cx="22365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Kernel stack </a:t>
            </a:r>
            <a:r>
              <a:rPr lang="en-US" i="1" dirty="0" smtClean="0">
                <a:latin typeface="Gill Sans Light"/>
              </a:rPr>
              <a:t>and</a:t>
            </a:r>
            <a:r>
              <a:rPr lang="en-US" dirty="0" smtClean="0">
                <a:latin typeface="Gill Sans Light"/>
              </a:rPr>
              <a:t> </a:t>
            </a:r>
          </a:p>
          <a:p>
            <a:r>
              <a:rPr lang="en-US" dirty="0" smtClean="0">
                <a:latin typeface="Gill Sans Light"/>
              </a:rPr>
              <a:t>TCB stored in one </a:t>
            </a:r>
          </a:p>
          <a:p>
            <a:r>
              <a:rPr lang="en-US" dirty="0" smtClean="0">
                <a:latin typeface="Gill Sans Light"/>
              </a:rPr>
              <a:t>4K page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47259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734800" cy="533400"/>
          </a:xfrm>
        </p:spPr>
        <p:txBody>
          <a:bodyPr/>
          <a:lstStyle/>
          <a:p>
            <a:r>
              <a:rPr lang="en-US" dirty="0" smtClean="0"/>
              <a:t>Recall: User </a:t>
            </a:r>
            <a:r>
              <a:rPr lang="en-US" dirty="0" smtClean="0"/>
              <a:t>→ Kernel via </a:t>
            </a:r>
            <a:r>
              <a:rPr lang="en-US" dirty="0" smtClean="0"/>
              <a:t>“interrupt </a:t>
            </a:r>
            <a:r>
              <a:rPr lang="en-US" dirty="0"/>
              <a:t>vector</a:t>
            </a:r>
            <a:r>
              <a:rPr lang="en-US" dirty="0" smtClean="0"/>
              <a:t>” (</a:t>
            </a:r>
            <a:r>
              <a:rPr lang="en-US" dirty="0"/>
              <a:t>interrupts &amp; traps)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160377" y="5902526"/>
            <a:ext cx="11040835" cy="650674"/>
          </a:xfrm>
        </p:spPr>
        <p:txBody>
          <a:bodyPr>
            <a:noAutofit/>
          </a:bodyPr>
          <a:lstStyle/>
          <a:p>
            <a:r>
              <a:rPr lang="en-US" sz="2200" dirty="0" smtClean="0"/>
              <a:t>Interrupts (timer) or trap (</a:t>
            </a:r>
            <a:r>
              <a:rPr lang="en-US" sz="2200" dirty="0" err="1" smtClean="0"/>
              <a:t>syscall</a:t>
            </a:r>
            <a:r>
              <a:rPr lang="en-US" sz="2200" dirty="0" smtClean="0"/>
              <a:t>, page fault)  </a:t>
            </a:r>
            <a:r>
              <a:rPr lang="en-US" sz="2200" dirty="0" smtClean="0"/>
              <a:t>transfers </a:t>
            </a:r>
            <a:r>
              <a:rPr lang="en-US" sz="2200" dirty="0" smtClean="0"/>
              <a:t>through </a:t>
            </a:r>
            <a:r>
              <a:rPr lang="en-US" sz="2200" dirty="0"/>
              <a:t>i</a:t>
            </a:r>
            <a:r>
              <a:rPr lang="en-US" sz="2200" dirty="0" smtClean="0"/>
              <a:t>nterrupt </a:t>
            </a:r>
            <a:r>
              <a:rPr lang="en-US" sz="2200" dirty="0"/>
              <a:t>v</a:t>
            </a:r>
            <a:r>
              <a:rPr lang="en-US" sz="2200" dirty="0" smtClean="0"/>
              <a:t>ector  (IDT)</a:t>
            </a:r>
          </a:p>
          <a:p>
            <a:pPr lvl="1"/>
            <a:r>
              <a:rPr lang="en-US" sz="2000" dirty="0" smtClean="0"/>
              <a:t>Each slot for different exception type</a:t>
            </a:r>
            <a:endParaRPr lang="en-US" sz="2000" dirty="0" smtClean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2382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2382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467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38200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398191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0932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3504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0093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397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8714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009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4902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19410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4880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09645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Arrow Connector 46"/>
          <p:cNvCxnSpPr>
            <a:endCxn id="10" idx="3"/>
          </p:cNvCxnSpPr>
          <p:nvPr/>
        </p:nvCxnSpPr>
        <p:spPr>
          <a:xfrm flipH="1" flipV="1">
            <a:off x="7079446" y="4956757"/>
            <a:ext cx="1245396" cy="139700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2270126" y="111321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2487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0647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7127068" y="3309929"/>
            <a:ext cx="1402816" cy="1467996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 flipV="1">
            <a:off x="7066092" y="967264"/>
            <a:ext cx="1481151" cy="9074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6629400" y="1172631"/>
            <a:ext cx="1741420" cy="9209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8123064" y="1045865"/>
            <a:ext cx="1931503" cy="2711258"/>
            <a:chOff x="6771285" y="1202651"/>
            <a:chExt cx="1931503" cy="2711258"/>
          </a:xfrm>
        </p:grpSpPr>
        <p:sp>
          <p:nvSpPr>
            <p:cNvPr id="80" name="Rectangle 79"/>
            <p:cNvSpPr/>
            <p:nvPr/>
          </p:nvSpPr>
          <p:spPr>
            <a:xfrm>
              <a:off x="6771285" y="1270000"/>
              <a:ext cx="1295359" cy="2314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124528" y="12026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133401" y="3282049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255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6784329" y="1897718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783389" y="2141902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818576" y="3544577"/>
              <a:ext cx="11867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i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ntr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vector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304585" y="1701745"/>
            <a:ext cx="974248" cy="1090597"/>
            <a:chOff x="6691805" y="1037134"/>
            <a:chExt cx="1724459" cy="2611993"/>
          </a:xfrm>
        </p:grpSpPr>
        <p:sp>
          <p:nvSpPr>
            <p:cNvPr id="63" name="Rectangle 62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84" name="Freeform 83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Freeform 93"/>
          <p:cNvSpPr/>
          <p:nvPr/>
        </p:nvSpPr>
        <p:spPr>
          <a:xfrm>
            <a:off x="5943600" y="1172632"/>
            <a:ext cx="428625" cy="717818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prstDash val="dash"/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 flipV="1">
            <a:off x="6952374" y="1765244"/>
            <a:ext cx="1937788" cy="3545229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9417635" y="542857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233AE1"/>
                </a:solidFill>
                <a:latin typeface="Gill Sans" charset="0"/>
                <a:ea typeface="Gill Sans" charset="0"/>
                <a:cs typeface="Gill Sans" charset="0"/>
              </a:rPr>
              <a:t>PL: 3</a:t>
            </a:r>
          </a:p>
        </p:txBody>
      </p:sp>
      <p:sp>
        <p:nvSpPr>
          <p:cNvPr id="97" name="Up-Down Arrow 96"/>
          <p:cNvSpPr/>
          <p:nvPr/>
        </p:nvSpPr>
        <p:spPr bwMode="auto">
          <a:xfrm>
            <a:off x="470830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98" name="Up-Down Arrow 97"/>
          <p:cNvSpPr/>
          <p:nvPr/>
        </p:nvSpPr>
        <p:spPr bwMode="auto">
          <a:xfrm>
            <a:off x="648272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1219200" y="1888270"/>
            <a:ext cx="926857" cy="1945700"/>
            <a:chOff x="-89875" y="2045056"/>
            <a:chExt cx="926857" cy="1945700"/>
          </a:xfrm>
        </p:grpSpPr>
        <p:sp>
          <p:nvSpPr>
            <p:cNvPr id="100" name="TextBox 99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02" name="Down Arrow 101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03" name="Down Arrow 102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541510" y="1523401"/>
            <a:ext cx="2659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This is called the </a:t>
            </a:r>
            <a:br>
              <a:rPr lang="en-US" dirty="0" smtClean="0">
                <a:latin typeface="Gill Sans Light"/>
              </a:rPr>
            </a:br>
            <a:r>
              <a:rPr lang="en-US" dirty="0" smtClean="0">
                <a:latin typeface="Gill Sans Light"/>
              </a:rPr>
              <a:t>“interrupt vector” but </a:t>
            </a:r>
          </a:p>
          <a:p>
            <a:r>
              <a:rPr lang="en-US" dirty="0" smtClean="0">
                <a:latin typeface="Gill Sans Light"/>
              </a:rPr>
              <a:t>should be called the</a:t>
            </a:r>
          </a:p>
          <a:p>
            <a:r>
              <a:rPr lang="en-US" dirty="0" smtClean="0">
                <a:latin typeface="Gill Sans Light"/>
              </a:rPr>
              <a:t>“exception vector”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607189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 </a:t>
            </a:r>
            <a:r>
              <a:rPr lang="en-US" dirty="0" smtClean="0"/>
              <a:t>Interrupt </a:t>
            </a:r>
            <a:r>
              <a:rPr lang="en-US" dirty="0" smtClean="0"/>
              <a:t>Processing for Timer (0x20)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78766" y="1808661"/>
            <a:ext cx="560827" cy="2314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6676" y="17413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55549" y="38207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255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78766" y="2436379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15903" y="4148487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78766" y="2636404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551424" y="1126035"/>
            <a:ext cx="3222771" cy="2579848"/>
            <a:chOff x="553658" y="1470304"/>
            <a:chExt cx="3222771" cy="2579848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591412" y="2334341"/>
              <a:ext cx="902020" cy="580066"/>
            </a:xfrm>
            <a:prstGeom prst="straightConnector1">
              <a:avLst/>
            </a:pr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535774" y="1470304"/>
              <a:ext cx="1552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intrNN_stub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()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93432" y="2334341"/>
              <a:ext cx="2282997" cy="58477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push 0x20 (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#)</a:t>
              </a:r>
            </a:p>
            <a:p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jmp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intr_entry</a:t>
              </a:r>
              <a:endParaRPr lang="en-US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93432" y="2980672"/>
              <a:ext cx="2282997" cy="58477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push 0x21 (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#)</a:t>
              </a:r>
            </a:p>
            <a:p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jmp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intr_entry</a:t>
              </a:r>
              <a:endParaRPr lang="en-US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553658" y="2980672"/>
              <a:ext cx="939774" cy="133760"/>
            </a:xfrm>
            <a:prstGeom prst="straightConnector1">
              <a:avLst/>
            </a:pr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613545" y="190091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***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57947" y="368082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***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61396" y="1808660"/>
            <a:ext cx="3011204" cy="212365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save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as frame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set up kernel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call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intr_exit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restore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iret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5560288" y="1831005"/>
            <a:ext cx="801109" cy="62399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41165" y="1066801"/>
            <a:ext cx="203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Wrapper for generic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05001" y="2384014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0x20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25493" y="414848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tubs.S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6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7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8196" y="228600"/>
            <a:ext cx="7754005" cy="533400"/>
          </a:xfrm>
        </p:spPr>
        <p:txBody>
          <a:bodyPr/>
          <a:lstStyle/>
          <a:p>
            <a:r>
              <a:rPr lang="en-US" dirty="0" smtClean="0"/>
              <a:t>Switch to Kernel </a:t>
            </a:r>
            <a:r>
              <a:rPr lang="en-US" dirty="0" smtClean="0"/>
              <a:t>Stack </a:t>
            </a:r>
            <a:r>
              <a:rPr lang="en-US" dirty="0" smtClean="0"/>
              <a:t>for </a:t>
            </a:r>
            <a:r>
              <a:rPr lang="en-US" dirty="0" smtClean="0"/>
              <a:t>Thread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7889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6952375" y="1117600"/>
            <a:ext cx="1577511" cy="36647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379207" y="5465391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PL: 0</a:t>
            </a:r>
          </a:p>
        </p:txBody>
      </p:sp>
      <p:pic>
        <p:nvPicPr>
          <p:cNvPr id="108" name="Picture 1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grpSp>
        <p:nvGrpSpPr>
          <p:cNvPr id="109" name="Group 108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110" name="Rectangle 109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pattFill prst="wd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118" name="Group 117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19" name="TextBox 118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21" name="TextBox 120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22" name="TextBox 121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23" name="TextBox 122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115" name="Straight Arrow Connector 114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25" name="Straight Connector 124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Freeform 75"/>
          <p:cNvSpPr/>
          <p:nvPr/>
        </p:nvSpPr>
        <p:spPr>
          <a:xfrm>
            <a:off x="6004340" y="1218553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746875" y="1989502"/>
            <a:ext cx="1796166" cy="31113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Up-Down Arrow 128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30" name="Up-Down Arrow 129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31" name="Group 130"/>
          <p:cNvGrpSpPr/>
          <p:nvPr/>
        </p:nvGrpSpPr>
        <p:grpSpPr>
          <a:xfrm>
            <a:off x="1219200" y="1892655"/>
            <a:ext cx="926857" cy="1945700"/>
            <a:chOff x="-89875" y="2045056"/>
            <a:chExt cx="926857" cy="1945700"/>
          </a:xfrm>
        </p:grpSpPr>
        <p:sp>
          <p:nvSpPr>
            <p:cNvPr id="132" name="TextBox 131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34" name="Down Arrow 133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35" name="Down Arrow 134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136" name="Freeform 47"/>
          <p:cNvSpPr>
            <a:spLocks/>
          </p:cNvSpPr>
          <p:nvPr/>
        </p:nvSpPr>
        <p:spPr bwMode="auto">
          <a:xfrm>
            <a:off x="6349248" y="1881167"/>
            <a:ext cx="536575" cy="112713"/>
          </a:xfrm>
          <a:custGeom>
            <a:avLst/>
            <a:gdLst>
              <a:gd name="T0" fmla="*/ 0 w 759"/>
              <a:gd name="T1" fmla="*/ 0 h 236"/>
              <a:gd name="T2" fmla="*/ 0 w 759"/>
              <a:gd name="T3" fmla="*/ 0 h 236"/>
              <a:gd name="T4" fmla="*/ 759 w 759"/>
              <a:gd name="T5" fmla="*/ 0 h 236"/>
              <a:gd name="T6" fmla="*/ 759 w 759"/>
              <a:gd name="T7" fmla="*/ 236 h 236"/>
              <a:gd name="T8" fmla="*/ 0 w 759"/>
              <a:gd name="T9" fmla="*/ 236 h 236"/>
              <a:gd name="T10" fmla="*/ 0 w 759"/>
              <a:gd name="T11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9" h="236">
                <a:moveTo>
                  <a:pt x="0" y="0"/>
                </a:moveTo>
                <a:lnTo>
                  <a:pt x="0" y="0"/>
                </a:lnTo>
                <a:lnTo>
                  <a:pt x="759" y="0"/>
                </a:lnTo>
                <a:lnTo>
                  <a:pt x="759" y="236"/>
                </a:lnTo>
                <a:lnTo>
                  <a:pt x="0" y="236"/>
                </a:lnTo>
                <a:lnTo>
                  <a:pt x="0" y="0"/>
                </a:lnTo>
                <a:close/>
              </a:path>
            </a:pathLst>
          </a:custGeom>
          <a:pattFill prst="wdDnDiag">
            <a:fgClr>
              <a:srgbClr val="B9CDE5"/>
            </a:fgClr>
            <a:bgClr>
              <a:schemeClr val="bg1"/>
            </a:bgClr>
          </a:patt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5" name="Group 104"/>
          <p:cNvGrpSpPr/>
          <p:nvPr/>
        </p:nvGrpSpPr>
        <p:grpSpPr>
          <a:xfrm>
            <a:off x="9296400" y="1143000"/>
            <a:ext cx="2707278" cy="1200329"/>
            <a:chOff x="9296400" y="1143000"/>
            <a:chExt cx="2707278" cy="1200329"/>
          </a:xfrm>
        </p:grpSpPr>
        <p:sp>
          <p:nvSpPr>
            <p:cNvPr id="103" name="TextBox 102"/>
            <p:cNvSpPr txBox="1"/>
            <p:nvPr/>
          </p:nvSpPr>
          <p:spPr>
            <a:xfrm>
              <a:off x="9677400" y="1143000"/>
              <a:ext cx="232627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User </a:t>
              </a:r>
              <a:r>
                <a:rPr lang="en-US" dirty="0">
                  <a:latin typeface="Gill Sans Light"/>
                </a:rPr>
                <a:t>s</a:t>
              </a:r>
              <a:r>
                <a:rPr lang="en-US" dirty="0" smtClean="0">
                  <a:latin typeface="Gill Sans Light"/>
                </a:rPr>
                <a:t>tate stored </a:t>
              </a:r>
              <a:br>
                <a:rPr lang="en-US" dirty="0" smtClean="0">
                  <a:latin typeface="Gill Sans Light"/>
                </a:rPr>
              </a:br>
              <a:r>
                <a:rPr lang="en-US" dirty="0" smtClean="0">
                  <a:latin typeface="Gill Sans Light"/>
                </a:rPr>
                <a:t>on stack for later</a:t>
              </a:r>
              <a:br>
                <a:rPr lang="en-US" dirty="0" smtClean="0">
                  <a:latin typeface="Gill Sans Light"/>
                </a:rPr>
              </a:br>
              <a:r>
                <a:rPr lang="en-US" dirty="0" smtClean="0">
                  <a:latin typeface="Gill Sans Light"/>
                </a:rPr>
                <a:t>restart (restoring of</a:t>
              </a:r>
              <a:br>
                <a:rPr lang="en-US" dirty="0" smtClean="0">
                  <a:latin typeface="Gill Sans Light"/>
                </a:rPr>
              </a:br>
              <a:r>
                <a:rPr lang="en-US" dirty="0" smtClean="0">
                  <a:latin typeface="Gill Sans Light"/>
                </a:rPr>
                <a:t>stack, SP, IP, </a:t>
              </a:r>
              <a:r>
                <a:rPr lang="en-US" dirty="0" err="1" smtClean="0">
                  <a:latin typeface="Gill Sans Light"/>
                </a:rPr>
                <a:t>etc</a:t>
              </a:r>
              <a:r>
                <a:rPr lang="en-US" dirty="0" smtClean="0">
                  <a:latin typeface="Gill Sans Light"/>
                </a:rPr>
                <a:t>) 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4" name="Right Arrow 103"/>
            <p:cNvSpPr/>
            <p:nvPr/>
          </p:nvSpPr>
          <p:spPr bwMode="auto">
            <a:xfrm rot="10800000">
              <a:off x="9296400" y="1206750"/>
              <a:ext cx="386698" cy="262592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sp>
        <p:nvSpPr>
          <p:cNvPr id="137" name="Content Placeholder 86"/>
          <p:cNvSpPr>
            <a:spLocks noGrp="1"/>
          </p:cNvSpPr>
          <p:nvPr>
            <p:ph idx="1"/>
          </p:nvPr>
        </p:nvSpPr>
        <p:spPr>
          <a:xfrm>
            <a:off x="1160377" y="5902526"/>
            <a:ext cx="10879223" cy="650674"/>
          </a:xfrm>
        </p:spPr>
        <p:txBody>
          <a:bodyPr>
            <a:noAutofit/>
          </a:bodyPr>
          <a:lstStyle/>
          <a:p>
            <a:r>
              <a:rPr lang="en-US" sz="2200" dirty="0"/>
              <a:t>I</a:t>
            </a:r>
            <a:r>
              <a:rPr lang="en-US" sz="2200" dirty="0" smtClean="0"/>
              <a:t>nformation required to restart thread stored on kernel stack</a:t>
            </a:r>
          </a:p>
          <a:p>
            <a:pPr lvl="1"/>
            <a:r>
              <a:rPr lang="en-US" sz="2000" dirty="0" smtClean="0"/>
              <a:t>Switching becomes simple to different kernel stack and restoring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67612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 Interrupt </a:t>
            </a:r>
            <a:r>
              <a:rPr lang="en-US" dirty="0"/>
              <a:t>Processing for Timer (0x20)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54201" y="2152930"/>
            <a:ext cx="560827" cy="2314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72911" y="1905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1784" y="398439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255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115412" y="2334341"/>
            <a:ext cx="902020" cy="580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67245" y="2780648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2138" y="4492756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9774" y="1470304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Gill Sans" charset="0"/>
                <a:ea typeface="Gill Sans" charset="0"/>
                <a:cs typeface="Gill Sans" charset="0"/>
              </a:rPr>
              <a:t>intrNN_stub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()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1" y="2334342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0x20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90801" y="2980673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0x21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077658" y="2980672"/>
            <a:ext cx="939774" cy="13376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860895" y="2980673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37545" y="190091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81947" y="368082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6800" y="2152930"/>
            <a:ext cx="2712642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save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as frame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set up kernel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call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intr_exit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restore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iret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4495394" y="2152929"/>
            <a:ext cx="563562" cy="68413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058957" y="1365818"/>
            <a:ext cx="203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Wrapper for generic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6944518" y="1273485"/>
            <a:ext cx="828548" cy="1947455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38878" y="1273485"/>
            <a:ext cx="2776722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classify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dispatch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IRQ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maybe thread yield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431236" y="2728283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0x20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8001" y="3399076"/>
            <a:ext cx="1723491" cy="2925524"/>
            <a:chOff x="5407525" y="3300985"/>
            <a:chExt cx="1723491" cy="2925524"/>
          </a:xfrm>
        </p:grpSpPr>
        <p:sp>
          <p:nvSpPr>
            <p:cNvPr id="40" name="Rectangle 39"/>
            <p:cNvSpPr/>
            <p:nvPr/>
          </p:nvSpPr>
          <p:spPr>
            <a:xfrm>
              <a:off x="6220147" y="3582761"/>
              <a:ext cx="560827" cy="2314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62138" y="343265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6481359" y="3300985"/>
              <a:ext cx="450166" cy="104325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6218298" y="4210479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07525" y="5580178"/>
              <a:ext cx="17234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Pintos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intr_handlers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218298" y="4410504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559925" y="4084879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0x20 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261572" y="3352801"/>
            <a:ext cx="2406428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timer_intr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tick++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thread_tick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8581492" y="2063992"/>
            <a:ext cx="372009" cy="1335084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818435" y="4185648"/>
            <a:ext cx="864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imer.c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73850" y="90415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interrupt.c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58957" y="455366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tubs.S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524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4" grpId="0" animBg="1"/>
      <p:bldP spid="58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Timer may trigger thread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914400"/>
            <a:ext cx="7924800" cy="57912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t</a:t>
            </a:r>
            <a:r>
              <a:rPr lang="en-US" dirty="0" err="1" smtClean="0"/>
              <a:t>hread_tick</a:t>
            </a:r>
            <a:endParaRPr lang="en-US" dirty="0" smtClean="0"/>
          </a:p>
          <a:p>
            <a:pPr lvl="1"/>
            <a:r>
              <a:rPr lang="en-US" dirty="0" smtClean="0"/>
              <a:t>Updates thread counters</a:t>
            </a:r>
          </a:p>
          <a:p>
            <a:pPr lvl="1"/>
            <a:r>
              <a:rPr lang="en-US" dirty="0" smtClean="0"/>
              <a:t>If quanta exhausted, sets yield flag</a:t>
            </a:r>
          </a:p>
          <a:p>
            <a:r>
              <a:rPr lang="en-US" dirty="0" err="1" smtClean="0"/>
              <a:t>thread_yield</a:t>
            </a:r>
            <a:endParaRPr lang="en-US" dirty="0" smtClean="0"/>
          </a:p>
          <a:p>
            <a:pPr lvl="1"/>
            <a:r>
              <a:rPr lang="en-US" dirty="0" smtClean="0"/>
              <a:t>On path to </a:t>
            </a:r>
            <a:r>
              <a:rPr lang="en-US" dirty="0" err="1" smtClean="0"/>
              <a:t>rtn</a:t>
            </a:r>
            <a:r>
              <a:rPr lang="en-US" dirty="0" smtClean="0"/>
              <a:t> from interrupt</a:t>
            </a:r>
          </a:p>
          <a:p>
            <a:pPr lvl="1"/>
            <a:r>
              <a:rPr lang="en-US" dirty="0" smtClean="0"/>
              <a:t>Sets current thread back to READY</a:t>
            </a:r>
          </a:p>
          <a:p>
            <a:pPr lvl="1"/>
            <a:r>
              <a:rPr lang="en-US" dirty="0" smtClean="0"/>
              <a:t>Pushes it back on </a:t>
            </a:r>
            <a:r>
              <a:rPr lang="en-US" dirty="0" err="1" smtClean="0"/>
              <a:t>ready_list</a:t>
            </a:r>
            <a:endParaRPr lang="en-US" dirty="0" smtClean="0"/>
          </a:p>
          <a:p>
            <a:pPr lvl="1"/>
            <a:r>
              <a:rPr lang="en-US" dirty="0" smtClean="0"/>
              <a:t>Calls schedule to select next thread to run upon </a:t>
            </a:r>
            <a:r>
              <a:rPr lang="en-US" dirty="0" err="1" smtClean="0"/>
              <a:t>iret</a:t>
            </a:r>
            <a:endParaRPr lang="en-US" dirty="0" smtClean="0"/>
          </a:p>
          <a:p>
            <a:r>
              <a:rPr lang="en-US" dirty="0" smtClean="0"/>
              <a:t>Schedule</a:t>
            </a:r>
          </a:p>
          <a:p>
            <a:pPr lvl="1"/>
            <a:r>
              <a:rPr lang="en-US" dirty="0" smtClean="0"/>
              <a:t>Selects next thread to run</a:t>
            </a:r>
          </a:p>
          <a:p>
            <a:pPr lvl="1"/>
            <a:r>
              <a:rPr lang="en-US" dirty="0" smtClean="0"/>
              <a:t>Calls </a:t>
            </a:r>
            <a:r>
              <a:rPr lang="en-US" dirty="0" err="1"/>
              <a:t>s</a:t>
            </a:r>
            <a:r>
              <a:rPr lang="en-US" dirty="0" err="1" smtClean="0"/>
              <a:t>witch_threads</a:t>
            </a:r>
            <a:r>
              <a:rPr lang="en-US" dirty="0" smtClean="0"/>
              <a:t> to change </a:t>
            </a:r>
            <a:r>
              <a:rPr lang="en-US" dirty="0" err="1" smtClean="0"/>
              <a:t>regs</a:t>
            </a:r>
            <a:r>
              <a:rPr lang="en-US" dirty="0" smtClean="0"/>
              <a:t> to point to stack for thread to resume</a:t>
            </a:r>
          </a:p>
          <a:p>
            <a:pPr lvl="1"/>
            <a:r>
              <a:rPr lang="en-US" dirty="0" smtClean="0"/>
              <a:t>Sets its status to RUNNING</a:t>
            </a:r>
          </a:p>
          <a:p>
            <a:pPr lvl="1"/>
            <a:r>
              <a:rPr lang="en-US" dirty="0" smtClean="0"/>
              <a:t>If user thread, activates the process</a:t>
            </a:r>
          </a:p>
          <a:p>
            <a:pPr lvl="1"/>
            <a:r>
              <a:rPr lang="en-US" dirty="0" smtClean="0"/>
              <a:t>Returns back to </a:t>
            </a:r>
            <a:r>
              <a:rPr lang="en-US" dirty="0" err="1" smtClean="0"/>
              <a:t>intr_handler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6689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Switch (</a:t>
            </a:r>
            <a:r>
              <a:rPr lang="en-US" dirty="0" err="1" smtClean="0"/>
              <a:t>switch.S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923394" y="5943601"/>
            <a:ext cx="9430405" cy="693883"/>
          </a:xfrm>
        </p:spPr>
        <p:txBody>
          <a:bodyPr>
            <a:noAutofit/>
          </a:bodyPr>
          <a:lstStyle/>
          <a:p>
            <a:r>
              <a:rPr lang="en-US" sz="2200" dirty="0" err="1"/>
              <a:t>s</a:t>
            </a:r>
            <a:r>
              <a:rPr lang="en-US" sz="2200" dirty="0" err="1" smtClean="0"/>
              <a:t>witch_threads</a:t>
            </a:r>
            <a:r>
              <a:rPr lang="en-US" sz="2200" dirty="0" smtClean="0"/>
              <a:t>: save </a:t>
            </a:r>
            <a:r>
              <a:rPr lang="en-US" sz="2200" dirty="0" err="1" smtClean="0"/>
              <a:t>regs</a:t>
            </a:r>
            <a:r>
              <a:rPr lang="en-US" sz="2200" dirty="0" smtClean="0"/>
              <a:t> on current </a:t>
            </a:r>
            <a:r>
              <a:rPr lang="en-US" sz="2200" dirty="0" smtClean="0"/>
              <a:t>kernel stack, </a:t>
            </a:r>
            <a:r>
              <a:rPr lang="en-US" sz="2200" dirty="0" smtClean="0"/>
              <a:t>change SP,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return </a:t>
            </a:r>
            <a:r>
              <a:rPr lang="en-US" sz="2200" dirty="0" smtClean="0"/>
              <a:t>from destination </a:t>
            </a:r>
            <a:r>
              <a:rPr lang="en-US" sz="2200" dirty="0" smtClean="0"/>
              <a:t>thread’s </a:t>
            </a:r>
            <a:r>
              <a:rPr lang="en-US" sz="2200" dirty="0" smtClean="0"/>
              <a:t>call to </a:t>
            </a:r>
            <a:r>
              <a:rPr lang="en-US" sz="2200" dirty="0" err="1" smtClean="0"/>
              <a:t>switch_threads</a:t>
            </a:r>
            <a:endParaRPr lang="en-US" sz="22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7889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4782556" y="2043427"/>
            <a:ext cx="3760487" cy="30574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379207" y="5465391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PL: 0</a:t>
            </a:r>
          </a:p>
        </p:txBody>
      </p:sp>
      <p:pic>
        <p:nvPicPr>
          <p:cNvPr id="101" name="Picture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grpSp>
        <p:nvGrpSpPr>
          <p:cNvPr id="102" name="Group 101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103" name="Rectangle 102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108" name="Straight Arrow Connector 107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18" name="Straight Connector 117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Freeform 121"/>
          <p:cNvSpPr/>
          <p:nvPr/>
        </p:nvSpPr>
        <p:spPr>
          <a:xfrm>
            <a:off x="5996798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3" name="Up-Down Arrow 122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4" name="Up-Down Arrow 123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4572001" y="1148126"/>
            <a:ext cx="3957885" cy="3634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/>
          <p:cNvGrpSpPr/>
          <p:nvPr/>
        </p:nvGrpSpPr>
        <p:grpSpPr>
          <a:xfrm>
            <a:off x="1219200" y="1892655"/>
            <a:ext cx="926857" cy="1945700"/>
            <a:chOff x="-89875" y="2045056"/>
            <a:chExt cx="926857" cy="1945700"/>
          </a:xfrm>
        </p:grpSpPr>
        <p:sp>
          <p:nvSpPr>
            <p:cNvPr id="126" name="TextBox 125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28" name="Down Arrow 127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29" name="Down Arrow 128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5615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 Return from </a:t>
            </a:r>
            <a:r>
              <a:rPr lang="en-US" dirty="0"/>
              <a:t>Processing for Timer (0x20)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42138" y="4492756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6248400" y="2489219"/>
            <a:ext cx="1864918" cy="1076229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8905875" y="2301666"/>
            <a:ext cx="1111250" cy="311442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686801" y="4923002"/>
            <a:ext cx="1912703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thread_yield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- schedule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4914" y="5721733"/>
            <a:ext cx="1418978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schedule()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- switch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 flipV="1">
            <a:off x="8883216" y="5416086"/>
            <a:ext cx="508000" cy="506502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114801" y="4182970"/>
            <a:ext cx="1250751" cy="116943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137545" y="5352400"/>
            <a:ext cx="250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Resume Some Thread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854201" y="2152930"/>
            <a:ext cx="560827" cy="2314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41540" y="1905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355892" y="423547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255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2115412" y="2334341"/>
            <a:ext cx="902020" cy="580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1854201" y="2780648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642138" y="4492756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59774" y="1470304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Gill Sans" charset="0"/>
                <a:ea typeface="Gill Sans" charset="0"/>
                <a:cs typeface="Gill Sans" charset="0"/>
              </a:rPr>
              <a:t>intrNN_stub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()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590801" y="2334342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0x20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590801" y="2980673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0x20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2077658" y="2980672"/>
            <a:ext cx="939774" cy="13376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1854201" y="2980673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37545" y="190091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081947" y="368082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876800" y="2152930"/>
            <a:ext cx="2712642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save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as frame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set up kernel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call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intr_exit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restore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iret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 flipV="1">
            <a:off x="4495394" y="2152929"/>
            <a:ext cx="563562" cy="68413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058957" y="1365818"/>
            <a:ext cx="203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Wrapper for generic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431236" y="2728283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0x20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058957" y="455366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tubs.S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6858001" y="3399076"/>
            <a:ext cx="1723491" cy="2925524"/>
            <a:chOff x="5407525" y="3300985"/>
            <a:chExt cx="1723491" cy="2925524"/>
          </a:xfrm>
        </p:grpSpPr>
        <p:sp>
          <p:nvSpPr>
            <p:cNvPr id="87" name="Rectangle 86"/>
            <p:cNvSpPr/>
            <p:nvPr/>
          </p:nvSpPr>
          <p:spPr>
            <a:xfrm>
              <a:off x="6220147" y="3582761"/>
              <a:ext cx="560827" cy="2314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862138" y="343265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 flipV="1">
              <a:off x="6481359" y="3300985"/>
              <a:ext cx="450166" cy="104325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/>
            <p:cNvSpPr/>
            <p:nvPr/>
          </p:nvSpPr>
          <p:spPr>
            <a:xfrm>
              <a:off x="6218298" y="4210479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407525" y="5580178"/>
              <a:ext cx="17234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Pintos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intr_handlers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218298" y="4410504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559925" y="4169109"/>
              <a:ext cx="68640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0x20 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8261572" y="3352801"/>
            <a:ext cx="2406428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timer_intr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tick++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thread_tick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818435" y="4185648"/>
            <a:ext cx="864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imer.c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738878" y="1273485"/>
            <a:ext cx="2776722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classify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dispatch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IRQ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maybe thread yield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473850" y="90415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interrupt.c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0607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4"/>
          <p:cNvGrpSpPr/>
          <p:nvPr/>
        </p:nvGrpSpPr>
        <p:grpSpPr>
          <a:xfrm>
            <a:off x="4518688" y="1728803"/>
            <a:ext cx="974248" cy="1090597"/>
            <a:chOff x="6691805" y="1037134"/>
            <a:chExt cx="1724459" cy="2611993"/>
          </a:xfrm>
        </p:grpSpPr>
        <p:sp>
          <p:nvSpPr>
            <p:cNvPr id="126" name="Rectangle 125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37" name="Straight Arrow Connector 136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→ </a:t>
            </a:r>
            <a:r>
              <a:rPr lang="en-US" dirty="0" smtClean="0"/>
              <a:t> Different User Thread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923395" y="5943600"/>
            <a:ext cx="8229600" cy="757384"/>
          </a:xfrm>
        </p:spPr>
        <p:txBody>
          <a:bodyPr>
            <a:normAutofit/>
          </a:bodyPr>
          <a:lstStyle/>
          <a:p>
            <a:r>
              <a:rPr lang="en-US" dirty="0" err="1"/>
              <a:t>iret</a:t>
            </a:r>
            <a:r>
              <a:rPr lang="en-US" dirty="0"/>
              <a:t> restores user stack and priority level (PL)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Freeform 77"/>
          <p:cNvSpPr/>
          <p:nvPr/>
        </p:nvSpPr>
        <p:spPr>
          <a:xfrm>
            <a:off x="6019801" y="113257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91" name="Rectangle 90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4" name="Freeform 93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00" name="TextBox 99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96" name="Straight Arrow Connector 95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ectangle 96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08" name="Straight Arrow Connector 107"/>
          <p:cNvCxnSpPr>
            <a:endCxn id="25" idx="3"/>
          </p:cNvCxnSpPr>
          <p:nvPr/>
        </p:nvCxnSpPr>
        <p:spPr>
          <a:xfrm flipH="1" flipV="1">
            <a:off x="5362508" y="4961142"/>
            <a:ext cx="2962335" cy="139700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5100748" y="1905000"/>
            <a:ext cx="3789414" cy="3409859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endCxn id="27" idx="3"/>
          </p:cNvCxnSpPr>
          <p:nvPr/>
        </p:nvCxnSpPr>
        <p:spPr>
          <a:xfrm flipH="1" flipV="1">
            <a:off x="5362508" y="3357768"/>
            <a:ext cx="3167377" cy="1424543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Up-Down Arrow 138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40" name="Up-Down Arrow 139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417635" y="5432959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233AE1"/>
                </a:solidFill>
                <a:latin typeface="Gill Sans" charset="0"/>
                <a:ea typeface="Gill Sans" charset="0"/>
                <a:cs typeface="Gill Sans" charset="0"/>
              </a:rPr>
              <a:t>PL: 3</a:t>
            </a:r>
          </a:p>
        </p:txBody>
      </p:sp>
      <p:grpSp>
        <p:nvGrpSpPr>
          <p:cNvPr id="142" name="Group 141"/>
          <p:cNvGrpSpPr/>
          <p:nvPr/>
        </p:nvGrpSpPr>
        <p:grpSpPr>
          <a:xfrm>
            <a:off x="1219200" y="1892655"/>
            <a:ext cx="926857" cy="1945700"/>
            <a:chOff x="-89875" y="2045056"/>
            <a:chExt cx="926857" cy="1945700"/>
          </a:xfrm>
        </p:grpSpPr>
        <p:sp>
          <p:nvSpPr>
            <p:cNvPr id="143" name="TextBox 142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45" name="Down Arrow 144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46" name="Down Arrow 145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5674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dirty="0" smtClean="0"/>
              <a:t>Famous Quote WRT Scheduling: Dennis Richie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762000"/>
            <a:ext cx="8686800" cy="5943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Dennis Richie,</a:t>
            </a:r>
            <a:br>
              <a:rPr lang="en-US" dirty="0" smtClean="0"/>
            </a:br>
            <a:r>
              <a:rPr lang="en-US" dirty="0" smtClean="0"/>
              <a:t>Unix V6, </a:t>
            </a:r>
            <a:r>
              <a:rPr lang="en-US" dirty="0" err="1" smtClean="0"/>
              <a:t>slp.c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“If </a:t>
            </a:r>
            <a:r>
              <a:rPr lang="en-US" i="1" dirty="0"/>
              <a:t>the new process paused because it was swapped out, set the stack level to the last call to </a:t>
            </a:r>
            <a:r>
              <a:rPr lang="en-US" i="1" dirty="0" err="1"/>
              <a:t>savu</a:t>
            </a:r>
            <a:r>
              <a:rPr lang="en-US" i="1" dirty="0"/>
              <a:t>(</a:t>
            </a:r>
            <a:r>
              <a:rPr lang="en-US" i="1" dirty="0" err="1"/>
              <a:t>u_ssav</a:t>
            </a:r>
            <a:r>
              <a:rPr lang="en-US" i="1" dirty="0"/>
              <a:t>). This means that the return which is executed immediately after the call to </a:t>
            </a:r>
            <a:r>
              <a:rPr lang="en-US" i="1" dirty="0" err="1"/>
              <a:t>aretu</a:t>
            </a:r>
            <a:r>
              <a:rPr lang="en-US" i="1" dirty="0"/>
              <a:t> actually returns from the last routine </a:t>
            </a:r>
            <a:r>
              <a:rPr lang="en-US" i="1" dirty="0" smtClean="0"/>
              <a:t>which did the </a:t>
            </a:r>
            <a:r>
              <a:rPr lang="en-US" i="1" dirty="0" err="1" smtClean="0"/>
              <a:t>savu</a:t>
            </a:r>
            <a:r>
              <a:rPr lang="en-US" i="1" dirty="0" smtClean="0"/>
              <a:t>.” </a:t>
            </a:r>
          </a:p>
          <a:p>
            <a:pPr marL="0" indent="0">
              <a:buNone/>
            </a:pPr>
            <a:endParaRPr lang="en-US" b="0" i="1" dirty="0" smtClean="0"/>
          </a:p>
          <a:p>
            <a:pPr marL="0" indent="0">
              <a:buNone/>
            </a:pPr>
            <a:r>
              <a:rPr lang="en-US" b="0" i="1" dirty="0" smtClean="0"/>
              <a:t>“</a:t>
            </a:r>
            <a:r>
              <a:rPr lang="en-US" i="1" dirty="0" smtClean="0">
                <a:solidFill>
                  <a:srgbClr val="FF0000"/>
                </a:solidFill>
              </a:rPr>
              <a:t>You are not expected to understand this.</a:t>
            </a:r>
            <a:r>
              <a:rPr lang="en-US" i="1" dirty="0" smtClean="0"/>
              <a:t>”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Source: Dennis Ritchie, Unix V6 </a:t>
            </a:r>
            <a:r>
              <a:rPr lang="en-US" dirty="0" err="1" smtClean="0"/>
              <a:t>slp.c</a:t>
            </a:r>
            <a:r>
              <a:rPr lang="en-US" dirty="0" smtClean="0"/>
              <a:t> (context-switching code) as per The Unix Heritage Society(tuhs.org); gif by Eddie Koehler. 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Included by Ali R. Butt in CS3204 from Virginia Tech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1186" y="812362"/>
            <a:ext cx="6453014" cy="17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58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Scheduling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3657600"/>
            <a:ext cx="8686800" cy="2438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Question: How is the OS to decide which of several tasks to take off a queue?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Scheduling</a:t>
            </a:r>
            <a:r>
              <a:rPr lang="en-US" altLang="ko-KR" dirty="0">
                <a:ea typeface="굴림" panose="020B0600000101010101" pitchFamily="34" charset="-127"/>
              </a:rPr>
              <a:t>: deciding which threads are given access to resources from moment to moment  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Often, we think in terms of CPU time, but could also think about access to resources like network BW or disk access</a:t>
            </a: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" t="11595" r="888" b="12131"/>
          <a:stretch>
            <a:fillRect/>
          </a:stretch>
        </p:blipFill>
        <p:spPr bwMode="auto">
          <a:xfrm>
            <a:off x="3505200" y="685800"/>
            <a:ext cx="4876800" cy="28194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0484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3B7CE-A883-0144-BE6D-6BEC2F21D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075" y="1937141"/>
            <a:ext cx="5539752" cy="3181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Scheduling: All About Queues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222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Scheduling Assumptions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85800"/>
            <a:ext cx="8686800" cy="54102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CPU scheduling big area of research in early 70’s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Many implicit assumptions for CPU scheduling: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One program per user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One thread per program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Programs are independent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Clearly, these are unrealistic but they simplify the problem so it can be solved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For instance: is “fair” about fairness among users or programs?  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If I run one compilation job and you run five, you get five times as much CPU on many operating systems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The high-level goal: Dole out CPU time to optimize some desired parameters of system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ko-KR" altLang="en-US" smtClean="0">
              <a:ea typeface="굴림" panose="020B0600000101010101" pitchFamily="34" charset="-127"/>
            </a:endParaRPr>
          </a:p>
        </p:txBody>
      </p:sp>
      <p:grpSp>
        <p:nvGrpSpPr>
          <p:cNvPr id="575492" name="Group 4"/>
          <p:cNvGrpSpPr>
            <a:grpSpLocks/>
          </p:cNvGrpSpPr>
          <p:nvPr/>
        </p:nvGrpSpPr>
        <p:grpSpPr bwMode="auto">
          <a:xfrm>
            <a:off x="3505200" y="5257801"/>
            <a:ext cx="5131858" cy="1131888"/>
            <a:chOff x="2400" y="1152"/>
            <a:chExt cx="2984" cy="713"/>
          </a:xfrm>
        </p:grpSpPr>
        <p:grpSp>
          <p:nvGrpSpPr>
            <p:cNvPr id="17413" name="Group 5"/>
            <p:cNvGrpSpPr>
              <a:grpSpLocks/>
            </p:cNvGrpSpPr>
            <p:nvPr/>
          </p:nvGrpSpPr>
          <p:grpSpPr bwMode="auto">
            <a:xfrm>
              <a:off x="2400" y="1152"/>
              <a:ext cx="2984" cy="384"/>
              <a:chOff x="672" y="2352"/>
              <a:chExt cx="4734" cy="528"/>
            </a:xfrm>
          </p:grpSpPr>
          <p:sp>
            <p:nvSpPr>
              <p:cNvPr id="17416" name="Rectangle 6"/>
              <p:cNvSpPr>
                <a:spLocks noChangeArrowheads="1"/>
              </p:cNvSpPr>
              <p:nvPr/>
            </p:nvSpPr>
            <p:spPr bwMode="auto">
              <a:xfrm>
                <a:off x="672" y="2352"/>
                <a:ext cx="816" cy="528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USER1</a:t>
                </a:r>
              </a:p>
            </p:txBody>
          </p:sp>
          <p:sp>
            <p:nvSpPr>
              <p:cNvPr id="17417" name="Rectangle 7"/>
              <p:cNvSpPr>
                <a:spLocks noChangeArrowheads="1"/>
              </p:cNvSpPr>
              <p:nvPr/>
            </p:nvSpPr>
            <p:spPr bwMode="auto">
              <a:xfrm>
                <a:off x="1488" y="2352"/>
                <a:ext cx="1200" cy="528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USER2</a:t>
                </a:r>
              </a:p>
            </p:txBody>
          </p:sp>
          <p:sp>
            <p:nvSpPr>
              <p:cNvPr id="17418" name="Rectangle 8"/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816" cy="52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USER3</a:t>
                </a:r>
              </a:p>
            </p:txBody>
          </p:sp>
          <p:sp>
            <p:nvSpPr>
              <p:cNvPr id="17419" name="Rectangle 9"/>
              <p:cNvSpPr>
                <a:spLocks noChangeArrowheads="1"/>
              </p:cNvSpPr>
              <p:nvPr/>
            </p:nvSpPr>
            <p:spPr bwMode="auto">
              <a:xfrm>
                <a:off x="3495" y="2352"/>
                <a:ext cx="1104" cy="528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USER1</a:t>
                </a:r>
              </a:p>
            </p:txBody>
          </p:sp>
          <p:sp>
            <p:nvSpPr>
              <p:cNvPr id="17420" name="Rectangle 10"/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798" cy="528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USER2</a:t>
                </a:r>
              </a:p>
            </p:txBody>
          </p:sp>
        </p:grpSp>
        <p:sp>
          <p:nvSpPr>
            <p:cNvPr id="17414" name="Text Box 11"/>
            <p:cNvSpPr txBox="1">
              <a:spLocks noChangeArrowheads="1"/>
            </p:cNvSpPr>
            <p:nvPr/>
          </p:nvSpPr>
          <p:spPr bwMode="auto">
            <a:xfrm>
              <a:off x="2688" y="1535"/>
              <a:ext cx="68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/>
                <a:t>Time </a:t>
              </a:r>
            </a:p>
          </p:txBody>
        </p:sp>
        <p:sp>
          <p:nvSpPr>
            <p:cNvPr id="17415" name="Line 12"/>
            <p:cNvSpPr>
              <a:spLocks noChangeShapeType="1"/>
            </p:cNvSpPr>
            <p:nvPr/>
          </p:nvSpPr>
          <p:spPr bwMode="auto">
            <a:xfrm>
              <a:off x="3360" y="1728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3075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7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Assumption: CPU Bursts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4175126"/>
            <a:ext cx="9982200" cy="237807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Execution model: programs alternate between bursts of CPU and I/O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Program typically uses the CPU for some period of time, then does I/O, then uses CPU again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Each scheduling decision is about which job to give to the CPU for use by its next CPU burst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With </a:t>
            </a:r>
            <a:r>
              <a:rPr lang="en-US" altLang="ko-KR" dirty="0" err="1" smtClean="0">
                <a:ea typeface="굴림" panose="020B0600000101010101" pitchFamily="34" charset="-127"/>
              </a:rPr>
              <a:t>timeslicing</a:t>
            </a:r>
            <a:r>
              <a:rPr lang="en-US" altLang="ko-KR" dirty="0" smtClean="0">
                <a:ea typeface="굴림" panose="020B0600000101010101" pitchFamily="34" charset="-127"/>
              </a:rPr>
              <a:t>, thread may be forced to give up CPU before finishing current CPU burst</a:t>
            </a: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2" t="789" r="30032" b="1576"/>
          <a:stretch>
            <a:fillRect/>
          </a:stretch>
        </p:blipFill>
        <p:spPr bwMode="auto">
          <a:xfrm>
            <a:off x="2743200" y="646113"/>
            <a:ext cx="2108200" cy="34290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" t="6123" r="418" b="6123"/>
          <a:stretch>
            <a:fillRect/>
          </a:stretch>
        </p:blipFill>
        <p:spPr bwMode="auto">
          <a:xfrm>
            <a:off x="5181600" y="990601"/>
            <a:ext cx="4330700" cy="28797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867400" y="1370013"/>
            <a:ext cx="35573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 dirty="0">
                <a:solidFill>
                  <a:schemeClr val="hlink"/>
                </a:solidFill>
              </a:rPr>
              <a:t>Weighted toward small bursts</a:t>
            </a:r>
          </a:p>
        </p:txBody>
      </p:sp>
      <p:sp>
        <p:nvSpPr>
          <p:cNvPr id="18439" name="Freeform 8"/>
          <p:cNvSpPr>
            <a:spLocks/>
          </p:cNvSpPr>
          <p:nvPr/>
        </p:nvSpPr>
        <p:spPr bwMode="auto">
          <a:xfrm>
            <a:off x="5791200" y="1676400"/>
            <a:ext cx="914400" cy="495300"/>
          </a:xfrm>
          <a:custGeom>
            <a:avLst/>
            <a:gdLst>
              <a:gd name="T0" fmla="*/ 914400 w 576"/>
              <a:gd name="T1" fmla="*/ 0 h 312"/>
              <a:gd name="T2" fmla="*/ 533400 w 576"/>
              <a:gd name="T3" fmla="*/ 457200 h 312"/>
              <a:gd name="T4" fmla="*/ 0 w 576"/>
              <a:gd name="T5" fmla="*/ 228600 h 3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12">
                <a:moveTo>
                  <a:pt x="576" y="0"/>
                </a:moveTo>
                <a:cubicBezTo>
                  <a:pt x="504" y="132"/>
                  <a:pt x="432" y="264"/>
                  <a:pt x="336" y="288"/>
                </a:cubicBezTo>
                <a:cubicBezTo>
                  <a:pt x="240" y="312"/>
                  <a:pt x="120" y="228"/>
                  <a:pt x="0" y="144"/>
                </a:cubicBezTo>
              </a:path>
            </a:pathLst>
          </a:custGeom>
          <a:noFill/>
          <a:ln w="57150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48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Scheduling Policy Goals/Criteria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11252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Minimize Response Time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Minimize elapsed time to do an operation (or job)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Response time is what the user sees: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Time to echo a keystroke in editor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Time to compile a program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Real-time Tasks: Must meet deadlines imposed by World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Maximize Throughput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Maximize operations (or jobs) per second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Throughput related to response time, but not identical: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Minimizing response time will lead to more context switching than if you only maximized throughput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Two parts to maximizing throughput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Minimize overhead (for example, context-switching)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Efficient use of resources (CPU, disk, memory, </a:t>
            </a:r>
            <a:r>
              <a:rPr lang="en-US" altLang="ko-KR" dirty="0" err="1" smtClean="0">
                <a:ea typeface="굴림" panose="020B0600000101010101" pitchFamily="34" charset="-127"/>
              </a:rPr>
              <a:t>etc</a:t>
            </a:r>
            <a:r>
              <a:rPr lang="en-US" altLang="ko-KR" dirty="0" smtClean="0">
                <a:ea typeface="굴림" panose="020B0600000101010101" pitchFamily="34" charset="-127"/>
              </a:rPr>
              <a:t>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Fairness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Share CPU among users in some equitable way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Fairness is not minimizing average response time: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Better </a:t>
            </a:r>
            <a:r>
              <a:rPr lang="en-US" altLang="ko-KR" i="1" dirty="0" smtClean="0">
                <a:ea typeface="굴림" panose="020B0600000101010101" pitchFamily="34" charset="-127"/>
              </a:rPr>
              <a:t>average</a:t>
            </a:r>
            <a:r>
              <a:rPr lang="en-US" altLang="ko-KR" dirty="0" smtClean="0">
                <a:ea typeface="굴림" panose="020B0600000101010101" pitchFamily="34" charset="-127"/>
              </a:rPr>
              <a:t> response time by making system </a:t>
            </a:r>
            <a:r>
              <a:rPr lang="en-US" altLang="ko-KR" i="1" dirty="0" smtClean="0">
                <a:ea typeface="굴림" panose="020B0600000101010101" pitchFamily="34" charset="-127"/>
              </a:rPr>
              <a:t>less</a:t>
            </a:r>
            <a:r>
              <a:rPr lang="en-US" altLang="ko-KR" dirty="0" smtClean="0">
                <a:ea typeface="굴림" panose="020B0600000101010101" pitchFamily="34" charset="-127"/>
              </a:rPr>
              <a:t> fair</a:t>
            </a:r>
          </a:p>
        </p:txBody>
      </p:sp>
    </p:spTree>
    <p:extLst>
      <p:ext uri="{BB962C8B-B14F-4D97-AF65-F5344CB8AC3E}">
        <p14:creationId xmlns:p14="http://schemas.microsoft.com/office/powerpoint/2010/main" val="3530100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580" name="Picture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63000" y="1295400"/>
            <a:ext cx="173513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1" y="228600"/>
            <a:ext cx="8689975" cy="457200"/>
          </a:xfrm>
        </p:spPr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First-Come, First-Served (FCFS) Scheduling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685800"/>
            <a:ext cx="8686800" cy="62484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First-Come, First-Served (FCFS)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Also “First In, First Out” (FIFO) or “Run until done”</a:t>
            </a:r>
          </a:p>
          <a:p>
            <a:pPr marL="1085850" lvl="2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In early systems, FCFS meant one program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scheduled until done (including I/O)</a:t>
            </a:r>
          </a:p>
          <a:p>
            <a:pPr marL="1085850" lvl="2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Now, means keep CPU until thread blocks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Example:</a:t>
            </a: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u="sng" dirty="0">
                <a:ea typeface="굴림" panose="020B0600000101010101" pitchFamily="34" charset="-127"/>
              </a:rPr>
              <a:t>Process</a:t>
            </a: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u="sng" dirty="0">
                <a:ea typeface="굴림" panose="020B0600000101010101" pitchFamily="34" charset="-127"/>
              </a:rPr>
              <a:t>Burst Time</a:t>
            </a:r>
            <a:br>
              <a:rPr lang="en-US" altLang="ko-KR" sz="2000" u="sng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i="1" dirty="0">
                <a:ea typeface="굴림" panose="020B0600000101010101" pitchFamily="34" charset="-127"/>
              </a:rPr>
              <a:t>P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1</a:t>
            </a:r>
            <a:r>
              <a:rPr lang="en-US" altLang="ko-KR" sz="2000" dirty="0">
                <a:ea typeface="굴림" panose="020B0600000101010101" pitchFamily="34" charset="-127"/>
              </a:rPr>
              <a:t>	24</a:t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i="1" dirty="0">
                <a:ea typeface="굴림" panose="020B0600000101010101" pitchFamily="34" charset="-127"/>
              </a:rPr>
              <a:t>P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2</a:t>
            </a:r>
            <a:r>
              <a:rPr lang="en-US" altLang="ko-KR" sz="2000" dirty="0">
                <a:ea typeface="굴림" panose="020B0600000101010101" pitchFamily="34" charset="-127"/>
              </a:rPr>
              <a:t> 	3</a:t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i="1" dirty="0">
                <a:ea typeface="굴림" panose="020B0600000101010101" pitchFamily="34" charset="-127"/>
              </a:rPr>
              <a:t>P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3	 </a:t>
            </a:r>
            <a:r>
              <a:rPr lang="en-US" altLang="ko-KR" sz="2000" dirty="0">
                <a:ea typeface="굴림" panose="020B0600000101010101" pitchFamily="34" charset="-127"/>
              </a:rPr>
              <a:t>3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 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Suppose processes arrive in the order: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1</a:t>
            </a:r>
            <a:r>
              <a:rPr lang="en-US" altLang="ko-KR" dirty="0" smtClean="0">
                <a:ea typeface="굴림" panose="020B0600000101010101" pitchFamily="34" charset="-127"/>
              </a:rPr>
              <a:t> ,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2</a:t>
            </a:r>
            <a:r>
              <a:rPr lang="en-US" altLang="ko-KR" dirty="0" smtClean="0">
                <a:ea typeface="굴림" panose="020B0600000101010101" pitchFamily="34" charset="-127"/>
              </a:rPr>
              <a:t> ,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3  </a:t>
            </a:r>
            <a:br>
              <a:rPr lang="en-US" altLang="ko-KR" i="1" baseline="-25000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The Gantt Chart for the schedule is: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endParaRPr lang="en-US" altLang="ko-KR" sz="2000" dirty="0">
              <a:ea typeface="굴림" panose="020B0600000101010101" pitchFamily="34" charset="-127"/>
            </a:endParaRPr>
          </a:p>
          <a:p>
            <a:pPr marL="742950" lvl="1" indent="-285750">
              <a:lnSpc>
                <a:spcPct val="6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Waiting time for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1</a:t>
            </a:r>
            <a:r>
              <a:rPr lang="en-US" altLang="ko-KR" dirty="0" smtClean="0">
                <a:ea typeface="굴림" panose="020B0600000101010101" pitchFamily="34" charset="-127"/>
              </a:rPr>
              <a:t>  = 0;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2</a:t>
            </a:r>
            <a:r>
              <a:rPr lang="en-US" altLang="ko-KR" dirty="0" smtClean="0">
                <a:ea typeface="굴림" panose="020B0600000101010101" pitchFamily="34" charset="-127"/>
              </a:rPr>
              <a:t>  = 24;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3 </a:t>
            </a:r>
            <a:r>
              <a:rPr lang="en-US" altLang="ko-KR" dirty="0" smtClean="0">
                <a:ea typeface="굴림" panose="020B0600000101010101" pitchFamily="34" charset="-127"/>
              </a:rPr>
              <a:t>= 27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Average waiting time:  (0 + 24 + 27)/3 = 17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Average Completion time: (24 + 27 + 30)/3 = 27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i="1" dirty="0" smtClean="0">
                <a:solidFill>
                  <a:srgbClr val="FF0000"/>
                </a:solidFill>
                <a:ea typeface="굴림" panose="020B0600000101010101" pitchFamily="34" charset="-127"/>
              </a:rPr>
              <a:t>Convoy effect:</a:t>
            </a: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 smtClean="0">
                <a:ea typeface="굴림" panose="020B0600000101010101" pitchFamily="34" charset="-127"/>
              </a:rPr>
              <a:t>short process stuck behind long process</a:t>
            </a:r>
          </a:p>
        </p:txBody>
      </p:sp>
      <p:grpSp>
        <p:nvGrpSpPr>
          <p:cNvPr id="578579" name="Group 19"/>
          <p:cNvGrpSpPr>
            <a:grpSpLocks/>
          </p:cNvGrpSpPr>
          <p:nvPr/>
        </p:nvGrpSpPr>
        <p:grpSpPr bwMode="auto">
          <a:xfrm>
            <a:off x="3352800" y="4038601"/>
            <a:ext cx="5556250" cy="1128713"/>
            <a:chOff x="1104" y="3408"/>
            <a:chExt cx="3500" cy="711"/>
          </a:xfrm>
        </p:grpSpPr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1208" y="3408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487" name="Text Box 6"/>
            <p:cNvSpPr txBox="1">
              <a:spLocks noChangeArrowheads="1"/>
            </p:cNvSpPr>
            <p:nvPr/>
          </p:nvSpPr>
          <p:spPr bwMode="auto">
            <a:xfrm>
              <a:off x="2024" y="345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P</a:t>
              </a:r>
              <a:r>
                <a:rPr lang="en-US" altLang="ko-KR" sz="1800" b="0" baseline="-25000">
                  <a:latin typeface="Helvetica" panose="020B0604020202020204" pitchFamily="34" charset="0"/>
                  <a:ea typeface="굴림" panose="020B0600000101010101" pitchFamily="34" charset="-127"/>
                </a:rPr>
                <a:t>1</a:t>
              </a:r>
              <a:endParaRPr lang="en-US" altLang="ko-KR" sz="18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</p:txBody>
        </p:sp>
        <p:sp>
          <p:nvSpPr>
            <p:cNvPr id="20488" name="Text Box 7"/>
            <p:cNvSpPr txBox="1">
              <a:spLocks noChangeArrowheads="1"/>
            </p:cNvSpPr>
            <p:nvPr/>
          </p:nvSpPr>
          <p:spPr bwMode="auto">
            <a:xfrm>
              <a:off x="3512" y="345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P</a:t>
              </a:r>
              <a:r>
                <a:rPr lang="en-US" altLang="ko-KR" sz="1800" b="0" baseline="-25000">
                  <a:latin typeface="Helvetica" panose="020B0604020202020204" pitchFamily="34" charset="0"/>
                  <a:ea typeface="굴림" panose="020B0600000101010101" pitchFamily="34" charset="-127"/>
                </a:rPr>
                <a:t>2</a:t>
              </a:r>
              <a:endParaRPr lang="en-US" altLang="ko-KR" sz="18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4088" y="345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P</a:t>
              </a:r>
              <a:r>
                <a:rPr lang="en-US" altLang="ko-KR" sz="1800" b="0" baseline="-25000">
                  <a:latin typeface="Helvetica" panose="020B0604020202020204" pitchFamily="34" charset="0"/>
                  <a:ea typeface="굴림" panose="020B0600000101010101" pitchFamily="34" charset="-127"/>
                </a:rPr>
                <a:t>3</a:t>
              </a:r>
              <a:endParaRPr lang="en-US" altLang="ko-KR" sz="18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</p:txBody>
        </p:sp>
        <p:sp>
          <p:nvSpPr>
            <p:cNvPr id="20490" name="Line 9"/>
            <p:cNvSpPr>
              <a:spLocks noChangeShapeType="1"/>
            </p:cNvSpPr>
            <p:nvPr/>
          </p:nvSpPr>
          <p:spPr bwMode="auto">
            <a:xfrm>
              <a:off x="1208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45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3320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3896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33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3896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6" name="Text Box 15"/>
            <p:cNvSpPr txBox="1">
              <a:spLocks noChangeArrowheads="1"/>
            </p:cNvSpPr>
            <p:nvPr/>
          </p:nvSpPr>
          <p:spPr bwMode="auto">
            <a:xfrm>
              <a:off x="3176" y="388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24</a:t>
              </a:r>
            </a:p>
          </p:txBody>
        </p:sp>
        <p:sp>
          <p:nvSpPr>
            <p:cNvPr id="20497" name="Text Box 16"/>
            <p:cNvSpPr txBox="1">
              <a:spLocks noChangeArrowheads="1"/>
            </p:cNvSpPr>
            <p:nvPr/>
          </p:nvSpPr>
          <p:spPr bwMode="auto">
            <a:xfrm>
              <a:off x="3752" y="388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27</a:t>
              </a:r>
            </a:p>
          </p:txBody>
        </p:sp>
        <p:sp>
          <p:nvSpPr>
            <p:cNvPr id="20498" name="Text Box 17"/>
            <p:cNvSpPr txBox="1">
              <a:spLocks noChangeArrowheads="1"/>
            </p:cNvSpPr>
            <p:nvPr/>
          </p:nvSpPr>
          <p:spPr bwMode="auto">
            <a:xfrm>
              <a:off x="4328" y="388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30</a:t>
              </a:r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1104" y="3888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305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8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8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BEDE-D0CC-2146-8D91-4FEBD0E97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Convoy effect</a:t>
            </a:r>
          </a:p>
        </p:txBody>
      </p:sp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2B884B67-9355-DA4A-AD67-4060BB4BD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481" y="4114801"/>
            <a:ext cx="7886700" cy="1797289"/>
          </a:xfrm>
        </p:spPr>
        <p:txBody>
          <a:bodyPr/>
          <a:lstStyle/>
          <a:p>
            <a:r>
              <a:rPr lang="en-US" dirty="0"/>
              <a:t>With FCFS non-preemptive scheduling, convoys of small tasks tend to build up when a large one is running.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CAFBAE1-E0DA-4E45-8161-8E843F168817}"/>
              </a:ext>
            </a:extLst>
          </p:cNvPr>
          <p:cNvCxnSpPr/>
          <p:nvPr/>
        </p:nvCxnSpPr>
        <p:spPr>
          <a:xfrm>
            <a:off x="2177144" y="1578428"/>
            <a:ext cx="7881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57339EF-C350-E34B-8828-62618E52C54D}"/>
              </a:ext>
            </a:extLst>
          </p:cNvPr>
          <p:cNvSpPr txBox="1"/>
          <p:nvPr/>
        </p:nvSpPr>
        <p:spPr>
          <a:xfrm>
            <a:off x="9456954" y="1590487"/>
            <a:ext cx="934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time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DC581-7919-4648-BF4A-454E7F0344E5}"/>
              </a:ext>
            </a:extLst>
          </p:cNvPr>
          <p:cNvSpPr/>
          <p:nvPr/>
        </p:nvSpPr>
        <p:spPr>
          <a:xfrm>
            <a:off x="2185308" y="1338942"/>
            <a:ext cx="394607" cy="1632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28847E-B3CD-644D-90AC-7C2FEA925679}"/>
              </a:ext>
            </a:extLst>
          </p:cNvPr>
          <p:cNvSpPr/>
          <p:nvPr/>
        </p:nvSpPr>
        <p:spPr>
          <a:xfrm>
            <a:off x="2579915" y="1338942"/>
            <a:ext cx="394607" cy="16328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6A110F-0F6F-3849-828B-86281460D25C}"/>
              </a:ext>
            </a:extLst>
          </p:cNvPr>
          <p:cNvSpPr/>
          <p:nvPr/>
        </p:nvSpPr>
        <p:spPr>
          <a:xfrm>
            <a:off x="2974522" y="1338942"/>
            <a:ext cx="394607" cy="1632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92B621-9B4B-E74B-861D-CAF957EB748E}"/>
              </a:ext>
            </a:extLst>
          </p:cNvPr>
          <p:cNvSpPr/>
          <p:nvPr/>
        </p:nvSpPr>
        <p:spPr>
          <a:xfrm>
            <a:off x="3369128" y="1338942"/>
            <a:ext cx="3388179" cy="163259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DBE722-951C-E34A-876E-29BC3A29EEFC}"/>
              </a:ext>
            </a:extLst>
          </p:cNvPr>
          <p:cNvSpPr txBox="1"/>
          <p:nvPr/>
        </p:nvSpPr>
        <p:spPr>
          <a:xfrm rot="16200000">
            <a:off x="947448" y="2340177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Scheduling queue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E327F31-F0B1-A841-9535-D4D088A47A8E}"/>
              </a:ext>
            </a:extLst>
          </p:cNvPr>
          <p:cNvGrpSpPr/>
          <p:nvPr/>
        </p:nvGrpSpPr>
        <p:grpSpPr>
          <a:xfrm>
            <a:off x="3787138" y="1959819"/>
            <a:ext cx="394607" cy="354984"/>
            <a:chOff x="2263137" y="2656505"/>
            <a:chExt cx="394607" cy="35498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0DACD3-4306-4941-A2A0-FC0068974774}"/>
                </a:ext>
              </a:extLst>
            </p:cNvPr>
            <p:cNvSpPr/>
            <p:nvPr/>
          </p:nvSpPr>
          <p:spPr>
            <a:xfrm>
              <a:off x="2263137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B5A85ED-978F-984D-818E-838D61A8EEA1}"/>
                </a:ext>
              </a:extLst>
            </p:cNvPr>
            <p:cNvSpPr/>
            <p:nvPr/>
          </p:nvSpPr>
          <p:spPr>
            <a:xfrm>
              <a:off x="2263137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941803-8A9B-744C-B20F-3EB8A7355765}"/>
              </a:ext>
            </a:extLst>
          </p:cNvPr>
          <p:cNvGrpSpPr/>
          <p:nvPr/>
        </p:nvGrpSpPr>
        <p:grpSpPr>
          <a:xfrm>
            <a:off x="4218213" y="1959819"/>
            <a:ext cx="394607" cy="568062"/>
            <a:chOff x="2694212" y="2656505"/>
            <a:chExt cx="394607" cy="5680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9F05BC-73C3-0E44-9B3D-E18921213A55}"/>
                </a:ext>
              </a:extLst>
            </p:cNvPr>
            <p:cNvSpPr/>
            <p:nvPr/>
          </p:nvSpPr>
          <p:spPr>
            <a:xfrm>
              <a:off x="2694212" y="306128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EE877F-25D0-BC46-A5AA-5434DDAEE404}"/>
                </a:ext>
              </a:extLst>
            </p:cNvPr>
            <p:cNvSpPr/>
            <p:nvPr/>
          </p:nvSpPr>
          <p:spPr>
            <a:xfrm>
              <a:off x="2694212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6216D85-34F3-CD44-B373-C3F32328B6E6}"/>
                </a:ext>
              </a:extLst>
            </p:cNvPr>
            <p:cNvSpPr/>
            <p:nvPr/>
          </p:nvSpPr>
          <p:spPr>
            <a:xfrm>
              <a:off x="2694212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48431B3-228E-0946-8239-AE239BA3547B}"/>
              </a:ext>
            </a:extLst>
          </p:cNvPr>
          <p:cNvGrpSpPr/>
          <p:nvPr/>
        </p:nvGrpSpPr>
        <p:grpSpPr>
          <a:xfrm>
            <a:off x="4825017" y="1959819"/>
            <a:ext cx="394607" cy="774892"/>
            <a:chOff x="3301016" y="2656505"/>
            <a:chExt cx="394607" cy="77489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A8A680-F043-5940-8EFD-93922389D33C}"/>
                </a:ext>
              </a:extLst>
            </p:cNvPr>
            <p:cNvSpPr/>
            <p:nvPr/>
          </p:nvSpPr>
          <p:spPr>
            <a:xfrm>
              <a:off x="3301016" y="3268111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E5898-F978-3142-8D22-BD3F674C9AFB}"/>
                </a:ext>
              </a:extLst>
            </p:cNvPr>
            <p:cNvSpPr/>
            <p:nvPr/>
          </p:nvSpPr>
          <p:spPr>
            <a:xfrm>
              <a:off x="3301016" y="306128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BE396F-A227-D549-9C3C-AF9C2F20BDCF}"/>
                </a:ext>
              </a:extLst>
            </p:cNvPr>
            <p:cNvSpPr/>
            <p:nvPr/>
          </p:nvSpPr>
          <p:spPr>
            <a:xfrm>
              <a:off x="3301016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24BB537-6776-7B42-981C-9A8EF10F6ADF}"/>
                </a:ext>
              </a:extLst>
            </p:cNvPr>
            <p:cNvSpPr/>
            <p:nvPr/>
          </p:nvSpPr>
          <p:spPr>
            <a:xfrm>
              <a:off x="3301016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0ECBEE-A669-134C-9236-EB1652656E24}"/>
              </a:ext>
            </a:extLst>
          </p:cNvPr>
          <p:cNvGrpSpPr/>
          <p:nvPr/>
        </p:nvGrpSpPr>
        <p:grpSpPr>
          <a:xfrm>
            <a:off x="5401883" y="1959819"/>
            <a:ext cx="394607" cy="966764"/>
            <a:chOff x="3877882" y="2656505"/>
            <a:chExt cx="394607" cy="96676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A8EBB0-3F8E-3D47-82B2-0A2C516FA8D5}"/>
                </a:ext>
              </a:extLst>
            </p:cNvPr>
            <p:cNvSpPr/>
            <p:nvPr/>
          </p:nvSpPr>
          <p:spPr>
            <a:xfrm>
              <a:off x="3877882" y="3459983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A0A2B67-292C-924B-9446-1A433FB404FC}"/>
                </a:ext>
              </a:extLst>
            </p:cNvPr>
            <p:cNvSpPr/>
            <p:nvPr/>
          </p:nvSpPr>
          <p:spPr>
            <a:xfrm>
              <a:off x="3877882" y="3058244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24BB7F0-21EE-6544-ADFF-B1C7546E44CF}"/>
                </a:ext>
              </a:extLst>
            </p:cNvPr>
            <p:cNvSpPr/>
            <p:nvPr/>
          </p:nvSpPr>
          <p:spPr>
            <a:xfrm>
              <a:off x="3877882" y="2857375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E876DA6-6153-F040-B8A0-45134E3A75A6}"/>
                </a:ext>
              </a:extLst>
            </p:cNvPr>
            <p:cNvSpPr/>
            <p:nvPr/>
          </p:nvSpPr>
          <p:spPr>
            <a:xfrm>
              <a:off x="3877882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40CD731-F55C-BA48-B918-ED04F9F63903}"/>
                </a:ext>
              </a:extLst>
            </p:cNvPr>
            <p:cNvSpPr/>
            <p:nvPr/>
          </p:nvSpPr>
          <p:spPr>
            <a:xfrm>
              <a:off x="3877882" y="3259113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F5A136C-6EEF-4449-A54B-EE0B14E3A874}"/>
              </a:ext>
            </a:extLst>
          </p:cNvPr>
          <p:cNvGrpSpPr/>
          <p:nvPr/>
        </p:nvGrpSpPr>
        <p:grpSpPr>
          <a:xfrm>
            <a:off x="5959376" y="1959819"/>
            <a:ext cx="394607" cy="1167634"/>
            <a:chOff x="4435375" y="2656505"/>
            <a:chExt cx="394607" cy="1167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98EB03A-42E1-AA46-BE48-D79D0C5C3A9D}"/>
                </a:ext>
              </a:extLst>
            </p:cNvPr>
            <p:cNvSpPr/>
            <p:nvPr/>
          </p:nvSpPr>
          <p:spPr>
            <a:xfrm>
              <a:off x="4435375" y="3660853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7B0B521-6371-5B48-9616-504235D6B826}"/>
                </a:ext>
              </a:extLst>
            </p:cNvPr>
            <p:cNvSpPr/>
            <p:nvPr/>
          </p:nvSpPr>
          <p:spPr>
            <a:xfrm>
              <a:off x="4435375" y="3459983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55E6459-AB9E-1145-AB1B-3BA0164CB7E8}"/>
                </a:ext>
              </a:extLst>
            </p:cNvPr>
            <p:cNvSpPr/>
            <p:nvPr/>
          </p:nvSpPr>
          <p:spPr>
            <a:xfrm>
              <a:off x="4435375" y="3058244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9382BBA-6DBF-2841-96BD-3ABF949E99D9}"/>
                </a:ext>
              </a:extLst>
            </p:cNvPr>
            <p:cNvSpPr/>
            <p:nvPr/>
          </p:nvSpPr>
          <p:spPr>
            <a:xfrm>
              <a:off x="4435375" y="2857375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C6B6BEB-8849-4949-B44E-0CFE756639C3}"/>
                </a:ext>
              </a:extLst>
            </p:cNvPr>
            <p:cNvSpPr/>
            <p:nvPr/>
          </p:nvSpPr>
          <p:spPr>
            <a:xfrm>
              <a:off x="4435375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CCF4AE5-ABF6-8E40-8AA7-18C8DCE7442A}"/>
                </a:ext>
              </a:extLst>
            </p:cNvPr>
            <p:cNvSpPr/>
            <p:nvPr/>
          </p:nvSpPr>
          <p:spPr>
            <a:xfrm>
              <a:off x="4435375" y="3259113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B2A8D34-EA85-A642-B352-876FE985CF58}"/>
              </a:ext>
            </a:extLst>
          </p:cNvPr>
          <p:cNvGrpSpPr/>
          <p:nvPr/>
        </p:nvGrpSpPr>
        <p:grpSpPr>
          <a:xfrm>
            <a:off x="6757308" y="1338942"/>
            <a:ext cx="2722789" cy="1612392"/>
            <a:chOff x="5233307" y="2035628"/>
            <a:chExt cx="2722789" cy="161239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42D8D5-D0E1-5146-ADC7-D96F8FC4EFA6}"/>
                </a:ext>
              </a:extLst>
            </p:cNvPr>
            <p:cNvSpPr/>
            <p:nvPr/>
          </p:nvSpPr>
          <p:spPr>
            <a:xfrm>
              <a:off x="5233307" y="2035628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4546A4-0038-284B-A290-18C858870071}"/>
                </a:ext>
              </a:extLst>
            </p:cNvPr>
            <p:cNvSpPr/>
            <p:nvPr/>
          </p:nvSpPr>
          <p:spPr>
            <a:xfrm>
              <a:off x="5627914" y="2035628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040B02-3DD4-6748-AFE6-DFC70B8A5767}"/>
                </a:ext>
              </a:extLst>
            </p:cNvPr>
            <p:cNvSpPr/>
            <p:nvPr/>
          </p:nvSpPr>
          <p:spPr>
            <a:xfrm>
              <a:off x="6022521" y="2035628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FD1222-E9F4-6947-8E1E-23E917B706B5}"/>
                </a:ext>
              </a:extLst>
            </p:cNvPr>
            <p:cNvSpPr/>
            <p:nvPr/>
          </p:nvSpPr>
          <p:spPr>
            <a:xfrm>
              <a:off x="6417128" y="2035628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A6E60C-DD60-CC41-B968-20AC526A316D}"/>
                </a:ext>
              </a:extLst>
            </p:cNvPr>
            <p:cNvSpPr/>
            <p:nvPr/>
          </p:nvSpPr>
          <p:spPr>
            <a:xfrm>
              <a:off x="6772275" y="203598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65BB4C2-912F-DB43-BB19-5E23A827AB7E}"/>
                </a:ext>
              </a:extLst>
            </p:cNvPr>
            <p:cNvSpPr/>
            <p:nvPr/>
          </p:nvSpPr>
          <p:spPr>
            <a:xfrm>
              <a:off x="7166882" y="203598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79CCD95-5E2E-DB45-A56A-F67D0A148F71}"/>
                </a:ext>
              </a:extLst>
            </p:cNvPr>
            <p:cNvSpPr/>
            <p:nvPr/>
          </p:nvSpPr>
          <p:spPr>
            <a:xfrm>
              <a:off x="7561489" y="203598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D41200-B108-EE49-929C-33DED4622DC2}"/>
                </a:ext>
              </a:extLst>
            </p:cNvPr>
            <p:cNvSpPr/>
            <p:nvPr/>
          </p:nvSpPr>
          <p:spPr>
            <a:xfrm>
              <a:off x="6069432" y="329669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352CC85-37A3-8045-B3AF-046CDC823C7C}"/>
                </a:ext>
              </a:extLst>
            </p:cNvPr>
            <p:cNvSpPr/>
            <p:nvPr/>
          </p:nvSpPr>
          <p:spPr>
            <a:xfrm>
              <a:off x="5240903" y="3484734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795374D-8E82-F047-9189-3D7E2ACFFB15}"/>
                </a:ext>
              </a:extLst>
            </p:cNvPr>
            <p:cNvSpPr/>
            <p:nvPr/>
          </p:nvSpPr>
          <p:spPr>
            <a:xfrm>
              <a:off x="5240903" y="3283864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289D2AE-BA3D-284E-BA00-2BA1FF1A0275}"/>
                </a:ext>
              </a:extLst>
            </p:cNvPr>
            <p:cNvSpPr/>
            <p:nvPr/>
          </p:nvSpPr>
          <p:spPr>
            <a:xfrm>
              <a:off x="5240903" y="2882125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DB322C5-28C2-3447-A588-4BF2525BBEE3}"/>
                </a:ext>
              </a:extLst>
            </p:cNvPr>
            <p:cNvSpPr/>
            <p:nvPr/>
          </p:nvSpPr>
          <p:spPr>
            <a:xfrm>
              <a:off x="5240903" y="2681256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E0122F5-08F2-4447-A490-5E1B438D8205}"/>
                </a:ext>
              </a:extLst>
            </p:cNvPr>
            <p:cNvSpPr/>
            <p:nvPr/>
          </p:nvSpPr>
          <p:spPr>
            <a:xfrm>
              <a:off x="5240903" y="3082994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0F0DC9B-64EE-0449-B571-115B5CD6DC09}"/>
                </a:ext>
              </a:extLst>
            </p:cNvPr>
            <p:cNvSpPr/>
            <p:nvPr/>
          </p:nvSpPr>
          <p:spPr>
            <a:xfrm>
              <a:off x="5655275" y="3282440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96850C3-2C7B-8747-86AD-49B9B64C35C2}"/>
                </a:ext>
              </a:extLst>
            </p:cNvPr>
            <p:cNvSpPr/>
            <p:nvPr/>
          </p:nvSpPr>
          <p:spPr>
            <a:xfrm>
              <a:off x="5655275" y="308157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9F93B40-814E-AB4F-B147-069A150C99E6}"/>
                </a:ext>
              </a:extLst>
            </p:cNvPr>
            <p:cNvSpPr/>
            <p:nvPr/>
          </p:nvSpPr>
          <p:spPr>
            <a:xfrm>
              <a:off x="5655275" y="267983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A79A830-2338-5E42-A885-911D90C3BF4A}"/>
                </a:ext>
              </a:extLst>
            </p:cNvPr>
            <p:cNvSpPr/>
            <p:nvPr/>
          </p:nvSpPr>
          <p:spPr>
            <a:xfrm>
              <a:off x="5655275" y="2880700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7E81A4F-DFEC-FF40-8AC8-0B3E9E1ECB6E}"/>
                </a:ext>
              </a:extLst>
            </p:cNvPr>
            <p:cNvSpPr/>
            <p:nvPr/>
          </p:nvSpPr>
          <p:spPr>
            <a:xfrm>
              <a:off x="6069432" y="309582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44AE5EE-C3C5-4440-B390-BA6AE78BDBE2}"/>
                </a:ext>
              </a:extLst>
            </p:cNvPr>
            <p:cNvSpPr/>
            <p:nvPr/>
          </p:nvSpPr>
          <p:spPr>
            <a:xfrm>
              <a:off x="6069432" y="289495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C912350-3E43-A545-9DAB-79161EFA5131}"/>
                </a:ext>
              </a:extLst>
            </p:cNvPr>
            <p:cNvSpPr/>
            <p:nvPr/>
          </p:nvSpPr>
          <p:spPr>
            <a:xfrm>
              <a:off x="6069432" y="2694089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4848967-D605-FC4A-844A-EFC49F838A19}"/>
                </a:ext>
              </a:extLst>
            </p:cNvPr>
            <p:cNvSpPr/>
            <p:nvPr/>
          </p:nvSpPr>
          <p:spPr>
            <a:xfrm>
              <a:off x="6483589" y="309582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64DD313-4F63-EB4B-A791-229F4087A714}"/>
                </a:ext>
              </a:extLst>
            </p:cNvPr>
            <p:cNvSpPr/>
            <p:nvPr/>
          </p:nvSpPr>
          <p:spPr>
            <a:xfrm>
              <a:off x="6483589" y="289495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283CF55-660A-E944-A299-900AC1127D4A}"/>
                </a:ext>
              </a:extLst>
            </p:cNvPr>
            <p:cNvSpPr/>
            <p:nvPr/>
          </p:nvSpPr>
          <p:spPr>
            <a:xfrm>
              <a:off x="6483589" y="269408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6076E02-E96E-014C-A202-D763AFBEF62A}"/>
                </a:ext>
              </a:extLst>
            </p:cNvPr>
            <p:cNvSpPr/>
            <p:nvPr/>
          </p:nvSpPr>
          <p:spPr>
            <a:xfrm>
              <a:off x="6881721" y="2880701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9ECF251-9436-FC4C-99FA-7AEFE632B6FB}"/>
                </a:ext>
              </a:extLst>
            </p:cNvPr>
            <p:cNvSpPr/>
            <p:nvPr/>
          </p:nvSpPr>
          <p:spPr>
            <a:xfrm>
              <a:off x="6881721" y="2679831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BC64530-24B5-E140-AFA8-C5282179F542}"/>
                </a:ext>
              </a:extLst>
            </p:cNvPr>
            <p:cNvSpPr/>
            <p:nvPr/>
          </p:nvSpPr>
          <p:spPr>
            <a:xfrm>
              <a:off x="7295878" y="268904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3810790D-DB4C-574F-BB53-2B310F680B55}"/>
              </a:ext>
            </a:extLst>
          </p:cNvPr>
          <p:cNvSpPr txBox="1"/>
          <p:nvPr/>
        </p:nvSpPr>
        <p:spPr>
          <a:xfrm>
            <a:off x="2185307" y="914400"/>
            <a:ext cx="398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Scheduled Task (process, thread)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5EE4F3-EFE0-D447-B5BD-80FD54404185}"/>
              </a:ext>
            </a:extLst>
          </p:cNvPr>
          <p:cNvGrpSpPr/>
          <p:nvPr/>
        </p:nvGrpSpPr>
        <p:grpSpPr>
          <a:xfrm>
            <a:off x="2382611" y="1590487"/>
            <a:ext cx="394607" cy="532618"/>
            <a:chOff x="858610" y="2287173"/>
            <a:chExt cx="394607" cy="53261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C7098A-D0D1-9949-8B19-96A508ADE9FE}"/>
                </a:ext>
              </a:extLst>
            </p:cNvPr>
            <p:cNvSpPr/>
            <p:nvPr/>
          </p:nvSpPr>
          <p:spPr>
            <a:xfrm>
              <a:off x="858610" y="2656505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8173050-E34B-6A4B-A473-4B58E7A3BABA}"/>
                </a:ext>
              </a:extLst>
            </p:cNvPr>
            <p:cNvCxnSpPr/>
            <p:nvPr/>
          </p:nvCxnSpPr>
          <p:spPr>
            <a:xfrm flipV="1">
              <a:off x="894277" y="2287173"/>
              <a:ext cx="0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1F55756-C442-674F-8292-9155EFC74C29}"/>
              </a:ext>
            </a:extLst>
          </p:cNvPr>
          <p:cNvGrpSpPr/>
          <p:nvPr/>
        </p:nvGrpSpPr>
        <p:grpSpPr>
          <a:xfrm>
            <a:off x="2579915" y="1590487"/>
            <a:ext cx="394607" cy="738664"/>
            <a:chOff x="1055914" y="2287173"/>
            <a:chExt cx="394607" cy="7386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755ECA-3D29-7948-BAB5-DEF3156B2EF4}"/>
                </a:ext>
              </a:extLst>
            </p:cNvPr>
            <p:cNvSpPr/>
            <p:nvPr/>
          </p:nvSpPr>
          <p:spPr>
            <a:xfrm>
              <a:off x="1055914" y="2862551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AA6CD37-3ADE-DE4B-8806-9D8A7ADD42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55914" y="2287173"/>
              <a:ext cx="12534" cy="641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505FCC0-D6AF-9246-8B5C-A9C221782209}"/>
              </a:ext>
            </a:extLst>
          </p:cNvPr>
          <p:cNvGrpSpPr/>
          <p:nvPr/>
        </p:nvGrpSpPr>
        <p:grpSpPr>
          <a:xfrm>
            <a:off x="3075214" y="1601373"/>
            <a:ext cx="394608" cy="521342"/>
            <a:chOff x="1551214" y="2298059"/>
            <a:chExt cx="394608" cy="52134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3DE0DE-1CD2-7148-BA91-BDBBE09FB338}"/>
                </a:ext>
              </a:extLst>
            </p:cNvPr>
            <p:cNvSpPr/>
            <p:nvPr/>
          </p:nvSpPr>
          <p:spPr>
            <a:xfrm>
              <a:off x="1551214" y="2656533"/>
              <a:ext cx="394608" cy="16286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8FD1D8E-4D98-3F4C-B56C-7BEA4DE86093}"/>
                </a:ext>
              </a:extLst>
            </p:cNvPr>
            <p:cNvCxnSpPr/>
            <p:nvPr/>
          </p:nvCxnSpPr>
          <p:spPr>
            <a:xfrm flipV="1">
              <a:off x="1558308" y="2298059"/>
              <a:ext cx="0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B9B0A096-F87A-3C4A-BA31-209462DC0F2E}"/>
              </a:ext>
            </a:extLst>
          </p:cNvPr>
          <p:cNvSpPr txBox="1"/>
          <p:nvPr/>
        </p:nvSpPr>
        <p:spPr>
          <a:xfrm>
            <a:off x="2351771" y="2401088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arrivals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495119B-DD0C-9346-9F50-9F41998CA01D}"/>
              </a:ext>
            </a:extLst>
          </p:cNvPr>
          <p:cNvGrpSpPr/>
          <p:nvPr/>
        </p:nvGrpSpPr>
        <p:grpSpPr>
          <a:xfrm>
            <a:off x="3343138" y="1601373"/>
            <a:ext cx="396927" cy="727778"/>
            <a:chOff x="1819137" y="2298059"/>
            <a:chExt cx="396927" cy="72777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B22EABC-82F7-EF48-8E65-1638B462A579}"/>
                </a:ext>
              </a:extLst>
            </p:cNvPr>
            <p:cNvSpPr/>
            <p:nvPr/>
          </p:nvSpPr>
          <p:spPr>
            <a:xfrm>
              <a:off x="1821457" y="2862551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501647A-AAE8-034C-A4AE-DD9DFE0E5C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9137" y="2298059"/>
              <a:ext cx="12534" cy="641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64451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152400"/>
            <a:ext cx="7162800" cy="533400"/>
          </a:xfrm>
        </p:spPr>
        <p:txBody>
          <a:bodyPr/>
          <a:lstStyle/>
          <a:p>
            <a:r>
              <a:rPr lang="en-US" altLang="ko-KR" dirty="0" smtClean="0"/>
              <a:t>FCFS Scheduling (Cont.)</a:t>
            </a:r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2556" y="637940"/>
            <a:ext cx="8991600" cy="6143861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Example continued:</a:t>
            </a:r>
          </a:p>
          <a:p>
            <a:pPr lvl="1"/>
            <a:r>
              <a:rPr lang="en-US" altLang="ko-KR" dirty="0" smtClean="0"/>
              <a:t>Suppose that processes arrive in order: P2 , P3 , P1 </a:t>
            </a:r>
            <a:br>
              <a:rPr lang="en-US" altLang="ko-KR" dirty="0" smtClean="0"/>
            </a:br>
            <a:r>
              <a:rPr lang="en-US" altLang="ko-KR" dirty="0" smtClean="0"/>
              <a:t>Now, the Gantt chart for the schedule is:</a:t>
            </a:r>
            <a:br>
              <a:rPr lang="en-US" altLang="ko-KR" dirty="0" smtClean="0"/>
            </a:b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r>
              <a:rPr lang="en-US" altLang="ko-KR" dirty="0" smtClean="0"/>
              <a:t>Waiting time for P1 = 6; P2 = 0; P3 = 3</a:t>
            </a:r>
          </a:p>
          <a:p>
            <a:pPr lvl="1"/>
            <a:r>
              <a:rPr lang="en-US" altLang="ko-KR" dirty="0" smtClean="0"/>
              <a:t>Average waiting time:   (6 + 0 + 3)/3 = 3</a:t>
            </a:r>
          </a:p>
          <a:p>
            <a:pPr lvl="1"/>
            <a:r>
              <a:rPr lang="en-US" altLang="ko-KR" dirty="0" smtClean="0"/>
              <a:t>Average Completion time: (3 + 6 + 30)/3 = 13</a:t>
            </a:r>
          </a:p>
          <a:p>
            <a:r>
              <a:rPr lang="en-US" altLang="ko-KR" dirty="0" smtClean="0"/>
              <a:t>In second case:</a:t>
            </a:r>
          </a:p>
          <a:p>
            <a:pPr lvl="1"/>
            <a:r>
              <a:rPr lang="en-US" altLang="ko-KR" dirty="0" smtClean="0"/>
              <a:t>Average waiting time is much better (before it was 17)</a:t>
            </a:r>
          </a:p>
          <a:p>
            <a:pPr lvl="1"/>
            <a:r>
              <a:rPr lang="en-US" altLang="ko-KR" dirty="0" smtClean="0"/>
              <a:t>Average completion time is better (before it was 27) </a:t>
            </a:r>
          </a:p>
          <a:p>
            <a:r>
              <a:rPr lang="en-US" altLang="ko-KR" dirty="0" smtClean="0"/>
              <a:t>FIFO Pros and Cons:</a:t>
            </a:r>
          </a:p>
          <a:p>
            <a:pPr lvl="1"/>
            <a:r>
              <a:rPr lang="en-US" altLang="ko-KR" dirty="0" smtClean="0"/>
              <a:t>Simple (+)</a:t>
            </a:r>
          </a:p>
          <a:p>
            <a:pPr lvl="1"/>
            <a:r>
              <a:rPr lang="en-US" altLang="ko-KR" dirty="0" smtClean="0"/>
              <a:t>Short jobs get stuck behind long ones (-)</a:t>
            </a:r>
          </a:p>
          <a:p>
            <a:pPr lvl="2"/>
            <a:r>
              <a:rPr lang="en-US" altLang="ko-KR" dirty="0" smtClean="0"/>
              <a:t>Safeway: Getting milk, always stuck behind cart full of items!</a:t>
            </a:r>
            <a:br>
              <a:rPr lang="en-US" altLang="ko-KR" dirty="0" smtClean="0"/>
            </a:br>
            <a:r>
              <a:rPr lang="en-US" altLang="ko-KR" dirty="0" smtClean="0"/>
              <a:t>Upside: get to read about Space Aliens!</a:t>
            </a:r>
          </a:p>
        </p:txBody>
      </p:sp>
      <p:grpSp>
        <p:nvGrpSpPr>
          <p:cNvPr id="579603" name="Group 19"/>
          <p:cNvGrpSpPr>
            <a:grpSpLocks/>
          </p:cNvGrpSpPr>
          <p:nvPr/>
        </p:nvGrpSpPr>
        <p:grpSpPr bwMode="auto">
          <a:xfrm>
            <a:off x="3337056" y="1690688"/>
            <a:ext cx="5575300" cy="1128712"/>
            <a:chOff x="1190" y="1641"/>
            <a:chExt cx="3512" cy="711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 flipH="1">
              <a:off x="1286" y="1641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 flipH="1">
              <a:off x="3517" y="1659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1</a:t>
              </a:r>
              <a:endParaRPr lang="en-US" altLang="en-US" sz="2400" b="0">
                <a:latin typeface="Helvetica" panose="020B0604020202020204" pitchFamily="34" charset="0"/>
              </a:endParaRP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 flipH="1">
              <a:off x="2029" y="1659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3</a:t>
              </a:r>
              <a:endParaRPr lang="en-US" altLang="en-US" sz="2400" b="0">
                <a:latin typeface="Helvetica" panose="020B0604020202020204" pitchFamily="34" charset="0"/>
              </a:endParaRP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 flipH="1">
              <a:off x="1453" y="1659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b="0" dirty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 dirty="0">
                  <a:latin typeface="Helvetica" panose="020B0604020202020204" pitchFamily="34" charset="0"/>
                </a:rPr>
                <a:t>2</a:t>
              </a:r>
              <a:endParaRPr lang="en-US" altLang="en-US" sz="2400" b="0" dirty="0">
                <a:latin typeface="Helvetica" panose="020B0604020202020204" pitchFamily="34" charset="0"/>
              </a:endParaRPr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>
              <a:off x="4598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 flipH="1">
              <a:off x="12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2486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 flipH="1">
              <a:off x="1910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 flipH="1">
              <a:off x="24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 flipH="1">
              <a:off x="1910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 flipH="1">
              <a:off x="2394" y="212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6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 flipH="1">
              <a:off x="1818" y="212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3</a:t>
              </a:r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 flipH="1">
              <a:off x="4426" y="2121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30</a:t>
              </a:r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 flipH="1">
              <a:off x="1190" y="212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06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10668000" cy="594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Midterm I: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Grading done today by </a:t>
            </a:r>
            <a:r>
              <a:rPr lang="en-US" dirty="0" smtClean="0">
                <a:solidFill>
                  <a:srgbClr val="FF0000"/>
                </a:solidFill>
              </a:rPr>
              <a:t>Tomorrow morning.  </a:t>
            </a:r>
            <a:r>
              <a:rPr lang="en-US" dirty="0" smtClean="0">
                <a:solidFill>
                  <a:srgbClr val="FF0000"/>
                </a:solidFill>
              </a:rPr>
              <a:t>Sorry for the delay!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Solutions will be </a:t>
            </a:r>
            <a:r>
              <a:rPr lang="en-US" dirty="0" smtClean="0">
                <a:solidFill>
                  <a:srgbClr val="FF0000"/>
                </a:solidFill>
              </a:rPr>
              <a:t>up off the Resources page</a:t>
            </a:r>
          </a:p>
          <a:p>
            <a:r>
              <a:rPr lang="en-US" dirty="0" smtClean="0"/>
              <a:t>Project </a:t>
            </a:r>
            <a:r>
              <a:rPr lang="en-US" dirty="0"/>
              <a:t>1 final report is due </a:t>
            </a:r>
            <a:r>
              <a:rPr lang="en-US" dirty="0" smtClean="0"/>
              <a:t>Wednesday, February 28</a:t>
            </a:r>
            <a:r>
              <a:rPr lang="en-US" baseline="30000" dirty="0" smtClean="0"/>
              <a:t>th</a:t>
            </a:r>
            <a:endParaRPr lang="en-US" dirty="0"/>
          </a:p>
          <a:p>
            <a:r>
              <a:rPr lang="en-US" dirty="0"/>
              <a:t>Also due </a:t>
            </a:r>
            <a:r>
              <a:rPr lang="en-US" dirty="0" smtClean="0"/>
              <a:t>Wednesday: </a:t>
            </a:r>
            <a:r>
              <a:rPr lang="en-US" dirty="0"/>
              <a:t>Peer evaluations</a:t>
            </a:r>
          </a:p>
          <a:p>
            <a:pPr lvl="1"/>
            <a:r>
              <a:rPr lang="en-US" dirty="0"/>
              <a:t>These are a required mechanism for evaluating group dynamics</a:t>
            </a:r>
          </a:p>
          <a:p>
            <a:pPr lvl="1"/>
            <a:r>
              <a:rPr lang="en-US" dirty="0"/>
              <a:t>Project scores are a zero-sum game</a:t>
            </a:r>
          </a:p>
          <a:p>
            <a:pPr lvl="2"/>
            <a:r>
              <a:rPr lang="en-US" dirty="0"/>
              <a:t>In the normal/best case, all partners get the same grade</a:t>
            </a:r>
          </a:p>
          <a:p>
            <a:pPr lvl="2"/>
            <a:r>
              <a:rPr lang="en-US" dirty="0"/>
              <a:t>In groups with issues, we may take points from non-participating group members and give them to participating group members!</a:t>
            </a:r>
          </a:p>
          <a:p>
            <a:r>
              <a:rPr lang="en-US" dirty="0"/>
              <a:t>How does this work?</a:t>
            </a:r>
          </a:p>
          <a:p>
            <a:pPr lvl="1"/>
            <a:r>
              <a:rPr lang="en-US" dirty="0"/>
              <a:t>You get 20 points/partner to distribute as you want:</a:t>
            </a:r>
            <a:br>
              <a:rPr lang="en-US" dirty="0"/>
            </a:br>
            <a:r>
              <a:rPr lang="en-US" dirty="0"/>
              <a:t>Example—4 person group, you get 3 x 20 = 60 points</a:t>
            </a:r>
          </a:p>
          <a:p>
            <a:pPr lvl="2"/>
            <a:r>
              <a:rPr lang="en-US" dirty="0"/>
              <a:t>If all your partners contributed equally, give the 20 points each</a:t>
            </a:r>
          </a:p>
          <a:p>
            <a:pPr lvl="2"/>
            <a:r>
              <a:rPr lang="en-US" dirty="0"/>
              <a:t>Or, you could do something like:</a:t>
            </a:r>
          </a:p>
          <a:p>
            <a:pPr lvl="3"/>
            <a:r>
              <a:rPr lang="en-US" dirty="0"/>
              <a:t>22 points partner 1</a:t>
            </a:r>
          </a:p>
          <a:p>
            <a:pPr lvl="3"/>
            <a:r>
              <a:rPr lang="en-US" dirty="0"/>
              <a:t>22 points partner 2</a:t>
            </a:r>
          </a:p>
          <a:p>
            <a:pPr lvl="3"/>
            <a:r>
              <a:rPr lang="en-US" dirty="0"/>
              <a:t>16 points partner 3</a:t>
            </a:r>
          </a:p>
          <a:p>
            <a:pPr lvl="1"/>
            <a:r>
              <a:rPr lang="en-US" dirty="0"/>
              <a:t>DO NOT GIVE YOURSELF POINTS!</a:t>
            </a:r>
          </a:p>
          <a:p>
            <a:pPr lvl="2"/>
            <a:r>
              <a:rPr lang="en-US" dirty="0"/>
              <a:t>You are NOT an unbiased evaluator of your group behavior</a:t>
            </a:r>
          </a:p>
        </p:txBody>
      </p:sp>
    </p:spTree>
    <p:extLst>
      <p:ext uri="{BB962C8B-B14F-4D97-AF65-F5344CB8AC3E}">
        <p14:creationId xmlns:p14="http://schemas.microsoft.com/office/powerpoint/2010/main" val="37073645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990600"/>
            <a:ext cx="8610600" cy="56388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FCFS Scheme: Potentially bad for short jobs!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Depends on submit order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If you are first in line at supermarket with milk, you don’t care who is behind you, on the other hand…</a:t>
            </a:r>
          </a:p>
          <a:p>
            <a:pPr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Round Robin Scheme: </a:t>
            </a:r>
            <a:r>
              <a:rPr lang="en-US" altLang="ko-KR" sz="2800" dirty="0">
                <a:solidFill>
                  <a:srgbClr val="FF0000"/>
                </a:solidFill>
                <a:ea typeface="굴림" panose="020B0600000101010101" pitchFamily="34" charset="-127"/>
              </a:rPr>
              <a:t>Preemption!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Each process gets a small unit of CPU time 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(</a:t>
            </a:r>
            <a:r>
              <a:rPr lang="en-US" altLang="ko-KR" sz="2400" i="1" dirty="0">
                <a:ea typeface="굴림" panose="020B0600000101010101" pitchFamily="34" charset="-127"/>
              </a:rPr>
              <a:t>time quantum</a:t>
            </a:r>
            <a:r>
              <a:rPr lang="en-US" altLang="ko-KR" sz="2400" dirty="0">
                <a:ea typeface="굴림" panose="020B0600000101010101" pitchFamily="34" charset="-127"/>
              </a:rPr>
              <a:t>), usually 10-100 milliseconds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After quantum expires, the process is preempted 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and added to the end of the ready queue.</a:t>
            </a:r>
          </a:p>
          <a:p>
            <a:pPr lvl="1"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ea typeface="굴림" panose="020B0600000101010101" pitchFamily="34" charset="-127"/>
              </a:rPr>
              <a:t> processes in ready queue and time quantum is </a:t>
            </a:r>
            <a:r>
              <a:rPr lang="en-US" altLang="ko-KR" sz="2400" i="1" dirty="0">
                <a:ea typeface="굴림" panose="020B0600000101010101" pitchFamily="34" charset="-127"/>
              </a:rPr>
              <a:t>q </a:t>
            </a:r>
            <a:r>
              <a:rPr lang="en-US" altLang="ko-KR" sz="2400" i="1" dirty="0">
                <a:ea typeface="굴림" panose="020B0600000101010101" pitchFamily="34" charset="-127"/>
                <a:sym typeface="Symbol" panose="05050102010706020507" pitchFamily="18" charset="2"/>
              </a:rPr>
              <a:t></a:t>
            </a:r>
            <a:endParaRPr lang="en-US" altLang="ko-KR" sz="2400" dirty="0">
              <a:ea typeface="굴림" panose="020B0600000101010101" pitchFamily="34" charset="-127"/>
            </a:endParaRPr>
          </a:p>
          <a:p>
            <a:pPr lvl="2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Each process gets 1/</a:t>
            </a:r>
            <a:r>
              <a:rPr lang="en-US" altLang="ko-KR" sz="2400" i="1" dirty="0"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ea typeface="굴림" panose="020B0600000101010101" pitchFamily="34" charset="-127"/>
              </a:rPr>
              <a:t> of the CPU time </a:t>
            </a:r>
          </a:p>
          <a:p>
            <a:pPr lvl="2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In chunks of at most </a:t>
            </a:r>
            <a:r>
              <a:rPr lang="en-US" altLang="ko-KR" sz="2400" i="1" dirty="0">
                <a:ea typeface="굴림" panose="020B0600000101010101" pitchFamily="34" charset="-127"/>
              </a:rPr>
              <a:t>q</a:t>
            </a:r>
            <a:r>
              <a:rPr lang="en-US" altLang="ko-KR" sz="2400" dirty="0">
                <a:ea typeface="굴림" panose="020B0600000101010101" pitchFamily="34" charset="-127"/>
              </a:rPr>
              <a:t> time units </a:t>
            </a:r>
          </a:p>
          <a:p>
            <a:pPr lvl="2">
              <a:spcBef>
                <a:spcPct val="20000"/>
              </a:spcBef>
            </a:pP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</a:rPr>
              <a:t>No process waits more than (</a:t>
            </a:r>
            <a:r>
              <a:rPr lang="en-US" altLang="ko-KR" sz="2400" i="1" dirty="0">
                <a:solidFill>
                  <a:schemeClr val="hlink"/>
                </a:solidFill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</a:rPr>
              <a:t>-1)</a:t>
            </a:r>
            <a:r>
              <a:rPr lang="en-US" altLang="ko-KR" sz="2400" i="1" dirty="0">
                <a:solidFill>
                  <a:schemeClr val="hlink"/>
                </a:solidFill>
                <a:ea typeface="굴림" panose="020B0600000101010101" pitchFamily="34" charset="-127"/>
              </a:rPr>
              <a:t>q </a:t>
            </a: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</a:rPr>
              <a:t>time units</a:t>
            </a:r>
          </a:p>
        </p:txBody>
      </p:sp>
      <p:pic>
        <p:nvPicPr>
          <p:cNvPr id="580619" name="Picture 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2286000"/>
            <a:ext cx="1219200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Round Robin (RR) Scheduling</a:t>
            </a:r>
          </a:p>
        </p:txBody>
      </p:sp>
    </p:spTree>
    <p:extLst>
      <p:ext uri="{BB962C8B-B14F-4D97-AF65-F5344CB8AC3E}">
        <p14:creationId xmlns:p14="http://schemas.microsoft.com/office/powerpoint/2010/main" val="303356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0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0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85800"/>
            <a:ext cx="861060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ct val="20000"/>
              </a:spcBef>
              <a:buNone/>
            </a:pPr>
            <a:endParaRPr lang="en-US" altLang="ko-KR" dirty="0" smtClean="0">
              <a:solidFill>
                <a:schemeClr val="hlink"/>
              </a:solidFill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Performance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</a:rPr>
              <a:t>q</a:t>
            </a:r>
            <a:r>
              <a:rPr lang="en-US" altLang="ko-KR" sz="2400" dirty="0">
                <a:ea typeface="굴림" panose="020B0600000101010101" pitchFamily="34" charset="-127"/>
              </a:rPr>
              <a:t> large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 FCFS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  <a:sym typeface="Symbol" panose="05050102010706020507" pitchFamily="18" charset="2"/>
              </a:rPr>
              <a:t>q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small  Interleaved (really small  </a:t>
            </a:r>
            <a:r>
              <a:rPr lang="en-US" altLang="ko-KR" sz="2400" dirty="0" err="1">
                <a:ea typeface="굴림" panose="020B0600000101010101" pitchFamily="34" charset="-127"/>
                <a:sym typeface="Symbol" panose="05050102010706020507" pitchFamily="18" charset="2"/>
              </a:rPr>
              <a:t>hyperthreading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?)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  <a:sym typeface="Symbol" panose="05050102010706020507" pitchFamily="18" charset="2"/>
              </a:rPr>
              <a:t>q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must be large with respect to context switch, otherwise overhead is too high (all overhead)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RR</a:t>
            </a:r>
            <a:r>
              <a:rPr lang="en-US" altLang="ko-KR" dirty="0">
                <a:ea typeface="굴림" panose="020B0600000101010101" pitchFamily="34" charset="-127"/>
              </a:rPr>
              <a:t> </a:t>
            </a:r>
            <a:r>
              <a:rPr lang="en-US" altLang="ko-KR" dirty="0" smtClean="0">
                <a:ea typeface="굴림" panose="020B0600000101010101" pitchFamily="34" charset="-127"/>
              </a:rPr>
              <a:t>Scheduling (Cont.)</a:t>
            </a:r>
          </a:p>
        </p:txBody>
      </p:sp>
    </p:spTree>
    <p:extLst>
      <p:ext uri="{BB962C8B-B14F-4D97-AF65-F5344CB8AC3E}">
        <p14:creationId xmlns:p14="http://schemas.microsoft.com/office/powerpoint/2010/main" val="155127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4100" y="666750"/>
            <a:ext cx="10363200" cy="6172200"/>
          </a:xfrm>
        </p:spPr>
        <p:txBody>
          <a:bodyPr/>
          <a:lstStyle/>
          <a:p>
            <a:pPr marL="342900" indent="-342900"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Example:</a:t>
            </a:r>
            <a:r>
              <a:rPr lang="en-US" altLang="ko-KR" sz="1800" dirty="0">
                <a:ea typeface="굴림" panose="020B0600000101010101" pitchFamily="34" charset="-127"/>
              </a:rPr>
              <a:t>	</a:t>
            </a:r>
            <a:r>
              <a:rPr lang="en-US" altLang="ko-KR" sz="1800" u="sng" dirty="0">
                <a:ea typeface="굴림" panose="020B0600000101010101" pitchFamily="34" charset="-127"/>
              </a:rPr>
              <a:t>Process</a:t>
            </a:r>
            <a:r>
              <a:rPr lang="en-US" altLang="ko-KR" sz="1800" dirty="0">
                <a:ea typeface="굴림" panose="020B0600000101010101" pitchFamily="34" charset="-127"/>
              </a:rPr>
              <a:t>		</a:t>
            </a:r>
            <a:r>
              <a:rPr lang="en-US" altLang="ko-KR" sz="1800" u="sng" dirty="0">
                <a:ea typeface="굴림" panose="020B0600000101010101" pitchFamily="34" charset="-127"/>
              </a:rPr>
              <a:t>Burst Time</a:t>
            </a:r>
            <a:br>
              <a:rPr lang="en-US" altLang="ko-KR" sz="1800" u="sng" dirty="0">
                <a:ea typeface="굴림" panose="020B0600000101010101" pitchFamily="34" charset="-127"/>
              </a:rPr>
            </a:br>
            <a:r>
              <a:rPr lang="en-US" altLang="ko-KR" sz="1800" i="1" dirty="0">
                <a:ea typeface="굴림" panose="020B0600000101010101" pitchFamily="34" charset="-127"/>
              </a:rPr>
              <a:t>	 P</a:t>
            </a:r>
            <a:r>
              <a:rPr lang="en-US" altLang="ko-KR" sz="1800" i="1" baseline="-25000" dirty="0">
                <a:ea typeface="굴림" panose="020B0600000101010101" pitchFamily="34" charset="-127"/>
              </a:rPr>
              <a:t>1	  	</a:t>
            </a:r>
            <a:r>
              <a:rPr lang="en-US" altLang="ko-KR" sz="1800" dirty="0">
                <a:ea typeface="굴림" panose="020B0600000101010101" pitchFamily="34" charset="-127"/>
              </a:rPr>
              <a:t>53</a:t>
            </a:r>
            <a:br>
              <a:rPr lang="en-US" altLang="ko-KR" sz="1800" dirty="0">
                <a:ea typeface="굴림" panose="020B0600000101010101" pitchFamily="34" charset="-127"/>
              </a:rPr>
            </a:br>
            <a:r>
              <a:rPr lang="en-US" altLang="ko-KR" sz="1800" dirty="0">
                <a:ea typeface="굴림" panose="020B0600000101010101" pitchFamily="34" charset="-127"/>
              </a:rPr>
              <a:t>	 </a:t>
            </a:r>
            <a:r>
              <a:rPr lang="en-US" altLang="ko-KR" sz="1800" i="1" dirty="0">
                <a:ea typeface="굴림" panose="020B0600000101010101" pitchFamily="34" charset="-127"/>
              </a:rPr>
              <a:t>P</a:t>
            </a:r>
            <a:r>
              <a:rPr lang="en-US" altLang="ko-KR" sz="1800" i="1" baseline="-25000" dirty="0">
                <a:ea typeface="굴림" panose="020B0600000101010101" pitchFamily="34" charset="-127"/>
              </a:rPr>
              <a:t>2	 	 </a:t>
            </a:r>
            <a:r>
              <a:rPr lang="en-US" altLang="ko-KR" sz="1800" dirty="0">
                <a:ea typeface="굴림" panose="020B0600000101010101" pitchFamily="34" charset="-127"/>
              </a:rPr>
              <a:t>8</a:t>
            </a:r>
            <a:br>
              <a:rPr lang="en-US" altLang="ko-KR" sz="1800" dirty="0">
                <a:ea typeface="굴림" panose="020B0600000101010101" pitchFamily="34" charset="-127"/>
              </a:rPr>
            </a:br>
            <a:r>
              <a:rPr lang="en-US" altLang="ko-KR" sz="1800" dirty="0">
                <a:ea typeface="굴림" panose="020B0600000101010101" pitchFamily="34" charset="-127"/>
              </a:rPr>
              <a:t>	 </a:t>
            </a:r>
            <a:r>
              <a:rPr lang="en-US" altLang="ko-KR" sz="1800" i="1" dirty="0">
                <a:ea typeface="굴림" panose="020B0600000101010101" pitchFamily="34" charset="-127"/>
              </a:rPr>
              <a:t>P</a:t>
            </a:r>
            <a:r>
              <a:rPr lang="en-US" altLang="ko-KR" sz="1800" i="1" baseline="-25000" dirty="0">
                <a:ea typeface="굴림" panose="020B0600000101010101" pitchFamily="34" charset="-127"/>
              </a:rPr>
              <a:t>3	 	</a:t>
            </a:r>
            <a:r>
              <a:rPr lang="en-US" altLang="ko-KR" sz="1800" dirty="0">
                <a:ea typeface="굴림" panose="020B0600000101010101" pitchFamily="34" charset="-127"/>
              </a:rPr>
              <a:t>68</a:t>
            </a:r>
            <a:br>
              <a:rPr lang="en-US" altLang="ko-KR" sz="1800" dirty="0">
                <a:ea typeface="굴림" panose="020B0600000101010101" pitchFamily="34" charset="-127"/>
              </a:rPr>
            </a:br>
            <a:r>
              <a:rPr lang="en-US" altLang="ko-KR" sz="1800" dirty="0">
                <a:ea typeface="굴림" panose="020B0600000101010101" pitchFamily="34" charset="-127"/>
              </a:rPr>
              <a:t>	 </a:t>
            </a:r>
            <a:r>
              <a:rPr lang="en-US" altLang="ko-KR" sz="1800" i="1" dirty="0">
                <a:ea typeface="굴림" panose="020B0600000101010101" pitchFamily="34" charset="-127"/>
              </a:rPr>
              <a:t>P</a:t>
            </a:r>
            <a:r>
              <a:rPr lang="en-US" altLang="ko-KR" sz="1800" i="1" baseline="-25000" dirty="0">
                <a:ea typeface="굴림" panose="020B0600000101010101" pitchFamily="34" charset="-127"/>
              </a:rPr>
              <a:t>4		</a:t>
            </a:r>
            <a:r>
              <a:rPr lang="en-US" altLang="ko-KR" sz="1800" dirty="0">
                <a:ea typeface="굴림" panose="020B0600000101010101" pitchFamily="34" charset="-127"/>
              </a:rPr>
              <a:t>24</a:t>
            </a:r>
          </a:p>
          <a:p>
            <a:pPr marL="742950" lvl="1" indent="-285750"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The Gantt chart is:</a:t>
            </a:r>
          </a:p>
          <a:p>
            <a:pPr marL="742950" lvl="1" indent="-285750">
              <a:tabLst>
                <a:tab pos="2630488" algn="ctr"/>
                <a:tab pos="3206750" algn="l"/>
                <a:tab pos="4459288" algn="ctr"/>
              </a:tabLst>
            </a:pPr>
            <a:endParaRPr lang="en-US" altLang="ko-KR" sz="2000" dirty="0">
              <a:ea typeface="굴림" panose="020B0600000101010101" pitchFamily="34" charset="-127"/>
            </a:endParaRPr>
          </a:p>
          <a:p>
            <a:pPr marL="457200" lvl="1" indent="0">
              <a:buNone/>
              <a:tabLst>
                <a:tab pos="2630488" algn="ctr"/>
                <a:tab pos="3206750" algn="l"/>
                <a:tab pos="4459288" algn="ctr"/>
              </a:tabLst>
            </a:pPr>
            <a:endParaRPr lang="en-US" altLang="ko-KR" sz="1600" dirty="0">
              <a:ea typeface="굴림" panose="020B0600000101010101" pitchFamily="34" charset="-127"/>
            </a:endParaRPr>
          </a:p>
          <a:p>
            <a:pPr marL="742950" lvl="1" indent="-285750">
              <a:tabLst>
                <a:tab pos="2630488" algn="ctr"/>
                <a:tab pos="3206750" algn="l"/>
                <a:tab pos="4459288" algn="ctr"/>
              </a:tabLst>
            </a:pPr>
            <a:endParaRPr lang="en-US" altLang="ko-KR" sz="2400" dirty="0" smtClean="0">
              <a:ea typeface="굴림" panose="020B0600000101010101" pitchFamily="34" charset="-127"/>
            </a:endParaRPr>
          </a:p>
          <a:p>
            <a:pPr marL="742950" lvl="1" indent="-285750"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sz="2400" dirty="0" smtClean="0">
                <a:ea typeface="굴림" panose="020B0600000101010101" pitchFamily="34" charset="-127"/>
              </a:rPr>
              <a:t>Waiting </a:t>
            </a:r>
            <a:r>
              <a:rPr lang="en-US" altLang="ko-KR" sz="2400" dirty="0">
                <a:ea typeface="굴림" panose="020B0600000101010101" pitchFamily="34" charset="-127"/>
              </a:rPr>
              <a:t>time for 	</a:t>
            </a:r>
            <a:r>
              <a:rPr lang="en-US" altLang="ko-KR" dirty="0" smtClean="0">
                <a:ea typeface="굴림" panose="020B0600000101010101" pitchFamily="34" charset="-127"/>
              </a:rPr>
              <a:t>P</a:t>
            </a:r>
            <a:r>
              <a:rPr lang="en-US" altLang="ko-KR" baseline="-25000" dirty="0" smtClean="0">
                <a:ea typeface="굴림" panose="020B0600000101010101" pitchFamily="34" charset="-127"/>
              </a:rPr>
              <a:t>1</a:t>
            </a:r>
            <a:r>
              <a:rPr lang="en-US" altLang="ko-KR" dirty="0" smtClean="0">
                <a:ea typeface="굴림" panose="020B0600000101010101" pitchFamily="34" charset="-127"/>
              </a:rPr>
              <a:t>=(68-20)+(112-88)=72							P</a:t>
            </a:r>
            <a:r>
              <a:rPr lang="en-US" altLang="ko-KR" baseline="-25000" dirty="0" smtClean="0">
                <a:ea typeface="굴림" panose="020B0600000101010101" pitchFamily="34" charset="-127"/>
              </a:rPr>
              <a:t>2</a:t>
            </a:r>
            <a:r>
              <a:rPr lang="en-US" altLang="ko-KR" dirty="0" smtClean="0">
                <a:ea typeface="굴림" panose="020B0600000101010101" pitchFamily="34" charset="-127"/>
              </a:rPr>
              <a:t>=(20-0)=20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	P</a:t>
            </a:r>
            <a:r>
              <a:rPr lang="en-US" altLang="ko-KR" baseline="-25000" dirty="0" smtClean="0">
                <a:ea typeface="굴림" panose="020B0600000101010101" pitchFamily="34" charset="-127"/>
              </a:rPr>
              <a:t>3</a:t>
            </a:r>
            <a:r>
              <a:rPr lang="en-US" altLang="ko-KR" dirty="0" smtClean="0">
                <a:ea typeface="굴림" panose="020B0600000101010101" pitchFamily="34" charset="-127"/>
              </a:rPr>
              <a:t>=(28-0)+(88-48)+(125-108)=85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	P</a:t>
            </a:r>
            <a:r>
              <a:rPr lang="en-US" altLang="ko-KR" baseline="-25000" dirty="0" smtClean="0">
                <a:ea typeface="굴림" panose="020B0600000101010101" pitchFamily="34" charset="-127"/>
              </a:rPr>
              <a:t>4</a:t>
            </a:r>
            <a:r>
              <a:rPr lang="en-US" altLang="ko-KR" dirty="0" smtClean="0">
                <a:ea typeface="굴림" panose="020B0600000101010101" pitchFamily="34" charset="-127"/>
              </a:rPr>
              <a:t>=(48-0)+(108-68)=88</a:t>
            </a:r>
          </a:p>
          <a:p>
            <a:pPr marL="742950" lvl="1" indent="-285750"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Average waiting time = (72+20+85+88)/4=66¼</a:t>
            </a:r>
          </a:p>
          <a:p>
            <a:pPr marL="742950" lvl="1" indent="-285750"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Average completion time = (125+28+153+112)/4 = 104½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Thus, Round-Robin Pros and Cons: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Better for short jobs, Fair (+)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2630488" algn="ctr"/>
                <a:tab pos="3206750" algn="l"/>
                <a:tab pos="4459288" algn="ctr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Context-switching time adds up for long jobs (-)</a:t>
            </a:r>
          </a:p>
          <a:p>
            <a:pPr marL="342900" indent="-342900">
              <a:buNone/>
              <a:tabLst>
                <a:tab pos="2630488" algn="ctr"/>
                <a:tab pos="3206750" algn="l"/>
                <a:tab pos="4459288" algn="ctr"/>
              </a:tabLst>
            </a:pPr>
            <a:endParaRPr lang="en-US" altLang="ko-KR" sz="2000" dirty="0">
              <a:ea typeface="굴림" panose="020B0600000101010101" pitchFamily="34" charset="-127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1000" y="2286000"/>
            <a:ext cx="908050" cy="976312"/>
            <a:chOff x="2895600" y="2452688"/>
            <a:chExt cx="908050" cy="976312"/>
          </a:xfrm>
        </p:grpSpPr>
        <p:sp>
          <p:nvSpPr>
            <p:cNvPr id="23569" name="Rectangle 6"/>
            <p:cNvSpPr>
              <a:spLocks noChangeArrowheads="1"/>
            </p:cNvSpPr>
            <p:nvPr/>
          </p:nvSpPr>
          <p:spPr bwMode="auto">
            <a:xfrm>
              <a:off x="3048000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 dirty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 dirty="0">
                  <a:latin typeface="Helvetica" panose="020B0604020202020204" pitchFamily="34" charset="0"/>
                </a:rPr>
                <a:t>1</a:t>
              </a:r>
              <a:endParaRPr lang="en-US" altLang="en-US" sz="2400" b="0" dirty="0">
                <a:latin typeface="Helvetica" panose="020B0604020202020204" pitchFamily="34" charset="0"/>
              </a:endParaRPr>
            </a:p>
          </p:txBody>
        </p:sp>
        <p:sp>
          <p:nvSpPr>
            <p:cNvPr id="23558" name="Text Box 16"/>
            <p:cNvSpPr txBox="1">
              <a:spLocks noChangeArrowheads="1"/>
            </p:cNvSpPr>
            <p:nvPr/>
          </p:nvSpPr>
          <p:spPr bwMode="auto">
            <a:xfrm>
              <a:off x="2895600" y="3062288"/>
              <a:ext cx="311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0</a:t>
              </a:r>
            </a:p>
          </p:txBody>
        </p:sp>
        <p:sp>
          <p:nvSpPr>
            <p:cNvPr id="23559" name="Text Box 17"/>
            <p:cNvSpPr txBox="1">
              <a:spLocks noChangeArrowheads="1"/>
            </p:cNvSpPr>
            <p:nvPr/>
          </p:nvSpPr>
          <p:spPr bwMode="auto">
            <a:xfrm>
              <a:off x="3365500" y="3062288"/>
              <a:ext cx="438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20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07402" y="2286000"/>
            <a:ext cx="725048" cy="976312"/>
            <a:chOff x="3612002" y="2452688"/>
            <a:chExt cx="725048" cy="976312"/>
          </a:xfrm>
        </p:grpSpPr>
        <p:sp>
          <p:nvSpPr>
            <p:cNvPr id="23570" name="Rectangle 7"/>
            <p:cNvSpPr>
              <a:spLocks noChangeArrowheads="1"/>
            </p:cNvSpPr>
            <p:nvPr/>
          </p:nvSpPr>
          <p:spPr bwMode="auto">
            <a:xfrm>
              <a:off x="3612002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2</a:t>
              </a:r>
            </a:p>
          </p:txBody>
        </p:sp>
        <p:sp>
          <p:nvSpPr>
            <p:cNvPr id="23560" name="Text Box 18"/>
            <p:cNvSpPr txBox="1">
              <a:spLocks noChangeArrowheads="1"/>
            </p:cNvSpPr>
            <p:nvPr/>
          </p:nvSpPr>
          <p:spPr bwMode="auto">
            <a:xfrm>
              <a:off x="3898900" y="3062288"/>
              <a:ext cx="438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28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73362" y="2286000"/>
            <a:ext cx="762338" cy="976312"/>
            <a:chOff x="4177962" y="2452688"/>
            <a:chExt cx="762338" cy="976312"/>
          </a:xfrm>
        </p:grpSpPr>
        <p:sp>
          <p:nvSpPr>
            <p:cNvPr id="23571" name="Rectangle 8"/>
            <p:cNvSpPr>
              <a:spLocks noChangeArrowheads="1"/>
            </p:cNvSpPr>
            <p:nvPr/>
          </p:nvSpPr>
          <p:spPr bwMode="auto">
            <a:xfrm>
              <a:off x="4177962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3</a:t>
              </a:r>
            </a:p>
          </p:txBody>
        </p:sp>
        <p:sp>
          <p:nvSpPr>
            <p:cNvPr id="23561" name="Text Box 19"/>
            <p:cNvSpPr txBox="1">
              <a:spLocks noChangeArrowheads="1"/>
            </p:cNvSpPr>
            <p:nvPr/>
          </p:nvSpPr>
          <p:spPr bwMode="auto">
            <a:xfrm>
              <a:off x="4502150" y="3062288"/>
              <a:ext cx="438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48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37364" y="2286000"/>
            <a:ext cx="814287" cy="976312"/>
            <a:chOff x="4741963" y="2452688"/>
            <a:chExt cx="814287" cy="976312"/>
          </a:xfrm>
        </p:grpSpPr>
        <p:sp>
          <p:nvSpPr>
            <p:cNvPr id="23572" name="Rectangle 9"/>
            <p:cNvSpPr>
              <a:spLocks noChangeArrowheads="1"/>
            </p:cNvSpPr>
            <p:nvPr/>
          </p:nvSpPr>
          <p:spPr bwMode="auto">
            <a:xfrm>
              <a:off x="4741963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4</a:t>
              </a:r>
            </a:p>
          </p:txBody>
        </p:sp>
        <p:sp>
          <p:nvSpPr>
            <p:cNvPr id="23562" name="Text Box 20"/>
            <p:cNvSpPr txBox="1">
              <a:spLocks noChangeArrowheads="1"/>
            </p:cNvSpPr>
            <p:nvPr/>
          </p:nvSpPr>
          <p:spPr bwMode="auto">
            <a:xfrm>
              <a:off x="5118100" y="3062288"/>
              <a:ext cx="438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68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01366" y="2286000"/>
            <a:ext cx="783685" cy="976312"/>
            <a:chOff x="5305965" y="2452688"/>
            <a:chExt cx="783685" cy="976312"/>
          </a:xfrm>
        </p:grpSpPr>
        <p:sp>
          <p:nvSpPr>
            <p:cNvPr id="23573" name="Rectangle 10"/>
            <p:cNvSpPr>
              <a:spLocks noChangeArrowheads="1"/>
            </p:cNvSpPr>
            <p:nvPr/>
          </p:nvSpPr>
          <p:spPr bwMode="auto">
            <a:xfrm>
              <a:off x="5305965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1</a:t>
              </a:r>
            </a:p>
          </p:txBody>
        </p:sp>
        <p:sp>
          <p:nvSpPr>
            <p:cNvPr id="23563" name="Text Box 21"/>
            <p:cNvSpPr txBox="1">
              <a:spLocks noChangeArrowheads="1"/>
            </p:cNvSpPr>
            <p:nvPr/>
          </p:nvSpPr>
          <p:spPr bwMode="auto">
            <a:xfrm>
              <a:off x="5651500" y="3062288"/>
              <a:ext cx="438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88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165368" y="2286000"/>
            <a:ext cx="816583" cy="976312"/>
            <a:chOff x="5869967" y="2452688"/>
            <a:chExt cx="816583" cy="976312"/>
          </a:xfrm>
        </p:grpSpPr>
        <p:sp>
          <p:nvSpPr>
            <p:cNvPr id="23574" name="Rectangle 11"/>
            <p:cNvSpPr>
              <a:spLocks noChangeArrowheads="1"/>
            </p:cNvSpPr>
            <p:nvPr/>
          </p:nvSpPr>
          <p:spPr bwMode="auto">
            <a:xfrm>
              <a:off x="5869967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3</a:t>
              </a:r>
            </a:p>
          </p:txBody>
        </p:sp>
        <p:sp>
          <p:nvSpPr>
            <p:cNvPr id="23564" name="Text Box 22"/>
            <p:cNvSpPr txBox="1">
              <a:spLocks noChangeArrowheads="1"/>
            </p:cNvSpPr>
            <p:nvPr/>
          </p:nvSpPr>
          <p:spPr bwMode="auto">
            <a:xfrm>
              <a:off x="6121400" y="3062288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108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729368" y="2286000"/>
            <a:ext cx="2513182" cy="976312"/>
            <a:chOff x="6433968" y="2452688"/>
            <a:chExt cx="2513182" cy="976312"/>
          </a:xfrm>
        </p:grpSpPr>
        <p:sp>
          <p:nvSpPr>
            <p:cNvPr id="23575" name="Rectangle 12"/>
            <p:cNvSpPr>
              <a:spLocks noChangeArrowheads="1"/>
            </p:cNvSpPr>
            <p:nvPr/>
          </p:nvSpPr>
          <p:spPr bwMode="auto">
            <a:xfrm>
              <a:off x="6433968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4</a:t>
              </a:r>
            </a:p>
          </p:txBody>
        </p:sp>
        <p:sp>
          <p:nvSpPr>
            <p:cNvPr id="23576" name="Rectangle 13"/>
            <p:cNvSpPr>
              <a:spLocks noChangeArrowheads="1"/>
            </p:cNvSpPr>
            <p:nvPr/>
          </p:nvSpPr>
          <p:spPr bwMode="auto">
            <a:xfrm>
              <a:off x="6997970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1</a:t>
              </a:r>
            </a:p>
          </p:txBody>
        </p:sp>
        <p:sp>
          <p:nvSpPr>
            <p:cNvPr id="23577" name="Rectangle 14"/>
            <p:cNvSpPr>
              <a:spLocks noChangeArrowheads="1"/>
            </p:cNvSpPr>
            <p:nvPr/>
          </p:nvSpPr>
          <p:spPr bwMode="auto">
            <a:xfrm>
              <a:off x="7561972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3</a:t>
              </a:r>
            </a:p>
          </p:txBody>
        </p:sp>
        <p:sp>
          <p:nvSpPr>
            <p:cNvPr id="23578" name="Rectangle 15"/>
            <p:cNvSpPr>
              <a:spLocks noChangeArrowheads="1"/>
            </p:cNvSpPr>
            <p:nvPr/>
          </p:nvSpPr>
          <p:spPr bwMode="auto">
            <a:xfrm>
              <a:off x="8125973" y="2452688"/>
              <a:ext cx="564002" cy="609600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3</a:t>
              </a:r>
            </a:p>
          </p:txBody>
        </p:sp>
        <p:sp>
          <p:nvSpPr>
            <p:cNvPr id="23565" name="Text Box 23"/>
            <p:cNvSpPr txBox="1">
              <a:spLocks noChangeArrowheads="1"/>
            </p:cNvSpPr>
            <p:nvPr/>
          </p:nvSpPr>
          <p:spPr bwMode="auto">
            <a:xfrm>
              <a:off x="6731000" y="3062288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112</a:t>
              </a:r>
            </a:p>
          </p:txBody>
        </p:sp>
        <p:sp>
          <p:nvSpPr>
            <p:cNvPr id="23566" name="Text Box 24"/>
            <p:cNvSpPr txBox="1">
              <a:spLocks noChangeArrowheads="1"/>
            </p:cNvSpPr>
            <p:nvPr/>
          </p:nvSpPr>
          <p:spPr bwMode="auto">
            <a:xfrm>
              <a:off x="7264400" y="3062288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125</a:t>
              </a:r>
            </a:p>
          </p:txBody>
        </p:sp>
        <p:sp>
          <p:nvSpPr>
            <p:cNvPr id="23567" name="Text Box 25"/>
            <p:cNvSpPr txBox="1">
              <a:spLocks noChangeArrowheads="1"/>
            </p:cNvSpPr>
            <p:nvPr/>
          </p:nvSpPr>
          <p:spPr bwMode="auto">
            <a:xfrm>
              <a:off x="7848600" y="3062288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145</a:t>
              </a:r>
            </a:p>
          </p:txBody>
        </p:sp>
        <p:sp>
          <p:nvSpPr>
            <p:cNvPr id="23568" name="Text Box 26"/>
            <p:cNvSpPr txBox="1">
              <a:spLocks noChangeArrowheads="1"/>
            </p:cNvSpPr>
            <p:nvPr/>
          </p:nvSpPr>
          <p:spPr bwMode="auto">
            <a:xfrm>
              <a:off x="8382000" y="3062288"/>
              <a:ext cx="565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Helvetica" panose="020B0604020202020204" pitchFamily="34" charset="0"/>
                </a:rPr>
                <a:t>153</a:t>
              </a:r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 of RR with Time Quantum =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92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3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3B18E-6174-4DA7-8472-0D0D5E766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Implement RR in the Kernel?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59C66-6D8F-4C45-AF22-413E0CD2D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11074400" cy="5105400"/>
          </a:xfrm>
        </p:spPr>
        <p:txBody>
          <a:bodyPr/>
          <a:lstStyle/>
          <a:p>
            <a:r>
              <a:rPr lang="en-US" dirty="0"/>
              <a:t>FIFO Queue, as in FCFS</a:t>
            </a:r>
          </a:p>
          <a:p>
            <a:r>
              <a:rPr lang="en-US" dirty="0"/>
              <a:t>But preempt job after quantum expires, and send it to the back of the queue</a:t>
            </a:r>
          </a:p>
          <a:p>
            <a:pPr lvl="1"/>
            <a:r>
              <a:rPr lang="en-US" dirty="0"/>
              <a:t>How? Timer interrupt!</a:t>
            </a:r>
          </a:p>
          <a:p>
            <a:pPr lvl="1"/>
            <a:r>
              <a:rPr lang="en-US" dirty="0"/>
              <a:t>And, of course, careful synchronization</a:t>
            </a:r>
          </a:p>
        </p:txBody>
      </p:sp>
      <p:sp>
        <p:nvSpPr>
          <p:cNvPr id="7" name="Explosion: 14 Points 6">
            <a:extLst>
              <a:ext uri="{FF2B5EF4-FFF2-40B4-BE49-F238E27FC236}">
                <a16:creationId xmlns:a16="http://schemas.microsoft.com/office/drawing/2014/main" id="{F5DCE089-41BA-42E5-B447-059A2E97F9BF}"/>
              </a:ext>
            </a:extLst>
          </p:cNvPr>
          <p:cNvSpPr/>
          <p:nvPr/>
        </p:nvSpPr>
        <p:spPr>
          <a:xfrm>
            <a:off x="7315200" y="3104852"/>
            <a:ext cx="4035247" cy="228965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Project 2: Scheduling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" t="11595" r="888" b="12131"/>
          <a:stretch>
            <a:fillRect/>
          </a:stretch>
        </p:blipFill>
        <p:spPr bwMode="auto">
          <a:xfrm>
            <a:off x="1752600" y="2839980"/>
            <a:ext cx="4876800" cy="28194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356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1277600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How do you choose time slice?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What if too big?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Response time suffers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What if infinite (</a:t>
            </a:r>
            <a:r>
              <a:rPr lang="en-US" altLang="ko-KR" sz="2400" i="1" dirty="0">
                <a:ea typeface="굴림" panose="020B0600000101010101" pitchFamily="34" charset="-127"/>
                <a:sym typeface="Symbol" panose="05050102010706020507" pitchFamily="18" charset="2"/>
              </a:rPr>
              <a:t>)?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Get back FIFO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What if time slice too small?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Throughput suffers!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Actual choices of </a:t>
            </a:r>
            <a:r>
              <a:rPr lang="en-US" altLang="ko-KR" dirty="0" err="1" smtClean="0">
                <a:ea typeface="굴림" panose="020B0600000101010101" pitchFamily="34" charset="-127"/>
                <a:sym typeface="Symbol" panose="05050102010706020507" pitchFamily="18" charset="2"/>
              </a:rPr>
              <a:t>timeslice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Initially, UNIX </a:t>
            </a:r>
            <a:r>
              <a:rPr lang="en-US" altLang="ko-KR" sz="2400" dirty="0" err="1">
                <a:ea typeface="굴림" panose="020B0600000101010101" pitchFamily="34" charset="-127"/>
                <a:sym typeface="Symbol" panose="05050102010706020507" pitchFamily="18" charset="2"/>
              </a:rPr>
              <a:t>timeslice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 one second: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Worked ok when UNIX was used by one or two people.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What if three compilations going on? 3 seconds to echo each keystroke!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Need to balance short-job performance and long-job throughput: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Typical time slice today is between </a:t>
            </a: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10ms – 100ms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Typical context-switching overhead is </a:t>
            </a: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0.1ms – 1ms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Roughly </a:t>
            </a: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1%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 overhead due to context-switching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en-US" altLang="ko-KR" sz="2400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endParaRPr lang="ko-KR" altLang="en-US" sz="2400" dirty="0">
              <a:ea typeface="굴림" panose="020B0600000101010101" pitchFamily="34" charset="-127"/>
              <a:sym typeface="Symbol" panose="05050102010706020507" pitchFamily="18" charset="2"/>
            </a:endParaRPr>
          </a:p>
        </p:txBody>
      </p:sp>
      <p:pic>
        <p:nvPicPr>
          <p:cNvPr id="5898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996950"/>
            <a:ext cx="2667000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Round-Robin Discussion</a:t>
            </a:r>
          </a:p>
        </p:txBody>
      </p:sp>
    </p:spTree>
    <p:extLst>
      <p:ext uri="{BB962C8B-B14F-4D97-AF65-F5344CB8AC3E}">
        <p14:creationId xmlns:p14="http://schemas.microsoft.com/office/powerpoint/2010/main" val="433676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9154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Comparisons between FCFS and Round Robin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685800"/>
            <a:ext cx="10820400" cy="6172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Assuming zero-cost context-switching time, is RR always better than FCFS?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Simple example:</a:t>
            </a:r>
            <a:r>
              <a:rPr lang="en-US" altLang="ko-KR" sz="2000" dirty="0">
                <a:ea typeface="굴림" panose="020B0600000101010101" pitchFamily="34" charset="-127"/>
              </a:rPr>
              <a:t> 	10 jobs, each take 100s of CPU time</a:t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RR scheduler quantum of 1s</a:t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All jobs start at the same time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Completion Times: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Both RR and FCFS finish at the same time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Average </a:t>
            </a:r>
            <a:r>
              <a:rPr lang="en-US" altLang="ko-KR" sz="2400" dirty="0" smtClean="0">
                <a:ea typeface="굴림" panose="020B0600000101010101" pitchFamily="34" charset="-127"/>
              </a:rPr>
              <a:t>completion </a:t>
            </a:r>
            <a:r>
              <a:rPr lang="en-US" altLang="ko-KR" sz="2400" dirty="0">
                <a:ea typeface="굴림" panose="020B0600000101010101" pitchFamily="34" charset="-127"/>
              </a:rPr>
              <a:t>time is much worse under RR!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Bad when all jobs same length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Also: Cache state must be shared between all jobs with RR but can be devoted to each job with FIFO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3319463" algn="l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Total time for RR longer even for zero-cost switch!</a:t>
            </a:r>
          </a:p>
        </p:txBody>
      </p:sp>
      <p:graphicFrame>
        <p:nvGraphicFramePr>
          <p:cNvPr id="592938" name="Group 42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191000" y="2057400"/>
          <a:ext cx="3733800" cy="2194404"/>
        </p:xfrm>
        <a:graphic>
          <a:graphicData uri="http://schemas.openxmlformats.org/drawingml/2006/table">
            <a:tbl>
              <a:tblPr/>
              <a:tblGrid>
                <a:gridCol w="124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Job #</a:t>
                      </a:r>
                    </a:p>
                  </a:txBody>
                  <a:tcPr marT="45707" marB="457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FIFO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RR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</a:t>
                      </a:r>
                    </a:p>
                  </a:txBody>
                  <a:tcPr marT="45707" marB="457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100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991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</a:t>
                      </a:r>
                    </a:p>
                  </a:txBody>
                  <a:tcPr marT="45707" marB="457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200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992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…</a:t>
                      </a:r>
                    </a:p>
                  </a:txBody>
                  <a:tcPr marT="45707" marB="457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…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…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</a:t>
                      </a:r>
                    </a:p>
                  </a:txBody>
                  <a:tcPr marT="45707" marB="457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900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999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10</a:t>
                      </a:r>
                    </a:p>
                  </a:txBody>
                  <a:tcPr marT="45707" marB="457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1000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1000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465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2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2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89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502"/>
          <p:cNvGrpSpPr>
            <a:grpSpLocks/>
          </p:cNvGrpSpPr>
          <p:nvPr/>
        </p:nvGrpSpPr>
        <p:grpSpPr bwMode="auto">
          <a:xfrm>
            <a:off x="3276600" y="4386264"/>
            <a:ext cx="6858000" cy="2166937"/>
            <a:chOff x="1104" y="2763"/>
            <a:chExt cx="4320" cy="1365"/>
          </a:xfrm>
        </p:grpSpPr>
        <p:sp>
          <p:nvSpPr>
            <p:cNvPr id="26835" name="Rectangle 104"/>
            <p:cNvSpPr>
              <a:spLocks noChangeArrowheads="1"/>
            </p:cNvSpPr>
            <p:nvPr/>
          </p:nvSpPr>
          <p:spPr bwMode="auto">
            <a:xfrm>
              <a:off x="4711" y="393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6" name="Rectangle 103"/>
            <p:cNvSpPr>
              <a:spLocks noChangeArrowheads="1"/>
            </p:cNvSpPr>
            <p:nvPr/>
          </p:nvSpPr>
          <p:spPr bwMode="auto">
            <a:xfrm>
              <a:off x="4032" y="393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7" name="Rectangle 102"/>
            <p:cNvSpPr>
              <a:spLocks noChangeArrowheads="1"/>
            </p:cNvSpPr>
            <p:nvPr/>
          </p:nvSpPr>
          <p:spPr bwMode="auto">
            <a:xfrm>
              <a:off x="3360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8" name="Rectangle 101"/>
            <p:cNvSpPr>
              <a:spLocks noChangeArrowheads="1"/>
            </p:cNvSpPr>
            <p:nvPr/>
          </p:nvSpPr>
          <p:spPr bwMode="auto">
            <a:xfrm>
              <a:off x="2688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9" name="Rectangle 100"/>
            <p:cNvSpPr>
              <a:spLocks noChangeArrowheads="1"/>
            </p:cNvSpPr>
            <p:nvPr/>
          </p:nvSpPr>
          <p:spPr bwMode="auto">
            <a:xfrm>
              <a:off x="2112" y="393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0" name="Rectangle 99"/>
            <p:cNvSpPr>
              <a:spLocks noChangeArrowheads="1"/>
            </p:cNvSpPr>
            <p:nvPr/>
          </p:nvSpPr>
          <p:spPr bwMode="auto">
            <a:xfrm>
              <a:off x="1104" y="393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1" name="Rectangle 62"/>
            <p:cNvSpPr>
              <a:spLocks noChangeArrowheads="1"/>
            </p:cNvSpPr>
            <p:nvPr/>
          </p:nvSpPr>
          <p:spPr bwMode="auto">
            <a:xfrm>
              <a:off x="4711" y="276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2" name="Rectangle 61"/>
            <p:cNvSpPr>
              <a:spLocks noChangeArrowheads="1"/>
            </p:cNvSpPr>
            <p:nvPr/>
          </p:nvSpPr>
          <p:spPr bwMode="auto">
            <a:xfrm>
              <a:off x="4032" y="276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3" name="Rectangle 60"/>
            <p:cNvSpPr>
              <a:spLocks noChangeArrowheads="1"/>
            </p:cNvSpPr>
            <p:nvPr/>
          </p:nvSpPr>
          <p:spPr bwMode="auto">
            <a:xfrm>
              <a:off x="3360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4" name="Rectangle 59"/>
            <p:cNvSpPr>
              <a:spLocks noChangeArrowheads="1"/>
            </p:cNvSpPr>
            <p:nvPr/>
          </p:nvSpPr>
          <p:spPr bwMode="auto">
            <a:xfrm>
              <a:off x="2688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5" name="Rectangle 58"/>
            <p:cNvSpPr>
              <a:spLocks noChangeArrowheads="1"/>
            </p:cNvSpPr>
            <p:nvPr/>
          </p:nvSpPr>
          <p:spPr bwMode="auto">
            <a:xfrm>
              <a:off x="2112" y="276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6" name="Rectangle 57"/>
            <p:cNvSpPr>
              <a:spLocks noChangeArrowheads="1"/>
            </p:cNvSpPr>
            <p:nvPr/>
          </p:nvSpPr>
          <p:spPr bwMode="auto">
            <a:xfrm>
              <a:off x="1104" y="276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7" name="Rectangle 97"/>
            <p:cNvSpPr>
              <a:spLocks noChangeArrowheads="1"/>
            </p:cNvSpPr>
            <p:nvPr/>
          </p:nvSpPr>
          <p:spPr bwMode="auto">
            <a:xfrm>
              <a:off x="4711" y="373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8" name="Rectangle 96"/>
            <p:cNvSpPr>
              <a:spLocks noChangeArrowheads="1"/>
            </p:cNvSpPr>
            <p:nvPr/>
          </p:nvSpPr>
          <p:spPr bwMode="auto">
            <a:xfrm>
              <a:off x="4032" y="373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49" name="Rectangle 95"/>
            <p:cNvSpPr>
              <a:spLocks noChangeArrowheads="1"/>
            </p:cNvSpPr>
            <p:nvPr/>
          </p:nvSpPr>
          <p:spPr bwMode="auto">
            <a:xfrm>
              <a:off x="3360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0" name="Rectangle 94"/>
            <p:cNvSpPr>
              <a:spLocks noChangeArrowheads="1"/>
            </p:cNvSpPr>
            <p:nvPr/>
          </p:nvSpPr>
          <p:spPr bwMode="auto">
            <a:xfrm>
              <a:off x="2688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1" name="Rectangle 93"/>
            <p:cNvSpPr>
              <a:spLocks noChangeArrowheads="1"/>
            </p:cNvSpPr>
            <p:nvPr/>
          </p:nvSpPr>
          <p:spPr bwMode="auto">
            <a:xfrm>
              <a:off x="2112" y="373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2" name="Rectangle 92"/>
            <p:cNvSpPr>
              <a:spLocks noChangeArrowheads="1"/>
            </p:cNvSpPr>
            <p:nvPr/>
          </p:nvSpPr>
          <p:spPr bwMode="auto">
            <a:xfrm>
              <a:off x="1104" y="373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3" name="Rectangle 90"/>
            <p:cNvSpPr>
              <a:spLocks noChangeArrowheads="1"/>
            </p:cNvSpPr>
            <p:nvPr/>
          </p:nvSpPr>
          <p:spPr bwMode="auto">
            <a:xfrm>
              <a:off x="4711" y="354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4" name="Rectangle 89"/>
            <p:cNvSpPr>
              <a:spLocks noChangeArrowheads="1"/>
            </p:cNvSpPr>
            <p:nvPr/>
          </p:nvSpPr>
          <p:spPr bwMode="auto">
            <a:xfrm>
              <a:off x="4032" y="354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5" name="Rectangle 88"/>
            <p:cNvSpPr>
              <a:spLocks noChangeArrowheads="1"/>
            </p:cNvSpPr>
            <p:nvPr/>
          </p:nvSpPr>
          <p:spPr bwMode="auto">
            <a:xfrm>
              <a:off x="3360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6" name="Rectangle 87"/>
            <p:cNvSpPr>
              <a:spLocks noChangeArrowheads="1"/>
            </p:cNvSpPr>
            <p:nvPr/>
          </p:nvSpPr>
          <p:spPr bwMode="auto">
            <a:xfrm>
              <a:off x="2688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7" name="Rectangle 86"/>
            <p:cNvSpPr>
              <a:spLocks noChangeArrowheads="1"/>
            </p:cNvSpPr>
            <p:nvPr/>
          </p:nvSpPr>
          <p:spPr bwMode="auto">
            <a:xfrm>
              <a:off x="2112" y="354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8" name="Rectangle 85"/>
            <p:cNvSpPr>
              <a:spLocks noChangeArrowheads="1"/>
            </p:cNvSpPr>
            <p:nvPr/>
          </p:nvSpPr>
          <p:spPr bwMode="auto">
            <a:xfrm>
              <a:off x="1104" y="354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59" name="Rectangle 83"/>
            <p:cNvSpPr>
              <a:spLocks noChangeArrowheads="1"/>
            </p:cNvSpPr>
            <p:nvPr/>
          </p:nvSpPr>
          <p:spPr bwMode="auto">
            <a:xfrm>
              <a:off x="4711" y="334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0" name="Rectangle 82"/>
            <p:cNvSpPr>
              <a:spLocks noChangeArrowheads="1"/>
            </p:cNvSpPr>
            <p:nvPr/>
          </p:nvSpPr>
          <p:spPr bwMode="auto">
            <a:xfrm>
              <a:off x="4032" y="334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1" name="Rectangle 81"/>
            <p:cNvSpPr>
              <a:spLocks noChangeArrowheads="1"/>
            </p:cNvSpPr>
            <p:nvPr/>
          </p:nvSpPr>
          <p:spPr bwMode="auto">
            <a:xfrm>
              <a:off x="3360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2" name="Rectangle 80"/>
            <p:cNvSpPr>
              <a:spLocks noChangeArrowheads="1"/>
            </p:cNvSpPr>
            <p:nvPr/>
          </p:nvSpPr>
          <p:spPr bwMode="auto">
            <a:xfrm>
              <a:off x="2688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3" name="Rectangle 79"/>
            <p:cNvSpPr>
              <a:spLocks noChangeArrowheads="1"/>
            </p:cNvSpPr>
            <p:nvPr/>
          </p:nvSpPr>
          <p:spPr bwMode="auto">
            <a:xfrm>
              <a:off x="2112" y="334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4" name="Rectangle 78"/>
            <p:cNvSpPr>
              <a:spLocks noChangeArrowheads="1"/>
            </p:cNvSpPr>
            <p:nvPr/>
          </p:nvSpPr>
          <p:spPr bwMode="auto">
            <a:xfrm>
              <a:off x="1104" y="334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5" name="Rectangle 76"/>
            <p:cNvSpPr>
              <a:spLocks noChangeArrowheads="1"/>
            </p:cNvSpPr>
            <p:nvPr/>
          </p:nvSpPr>
          <p:spPr bwMode="auto">
            <a:xfrm>
              <a:off x="4711" y="315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6" name="Rectangle 75"/>
            <p:cNvSpPr>
              <a:spLocks noChangeArrowheads="1"/>
            </p:cNvSpPr>
            <p:nvPr/>
          </p:nvSpPr>
          <p:spPr bwMode="auto">
            <a:xfrm>
              <a:off x="4032" y="315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7" name="Rectangle 74"/>
            <p:cNvSpPr>
              <a:spLocks noChangeArrowheads="1"/>
            </p:cNvSpPr>
            <p:nvPr/>
          </p:nvSpPr>
          <p:spPr bwMode="auto">
            <a:xfrm>
              <a:off x="3360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8" name="Rectangle 73"/>
            <p:cNvSpPr>
              <a:spLocks noChangeArrowheads="1"/>
            </p:cNvSpPr>
            <p:nvPr/>
          </p:nvSpPr>
          <p:spPr bwMode="auto">
            <a:xfrm>
              <a:off x="2688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69" name="Rectangle 72"/>
            <p:cNvSpPr>
              <a:spLocks noChangeArrowheads="1"/>
            </p:cNvSpPr>
            <p:nvPr/>
          </p:nvSpPr>
          <p:spPr bwMode="auto">
            <a:xfrm>
              <a:off x="2112" y="315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70" name="Rectangle 71"/>
            <p:cNvSpPr>
              <a:spLocks noChangeArrowheads="1"/>
            </p:cNvSpPr>
            <p:nvPr/>
          </p:nvSpPr>
          <p:spPr bwMode="auto">
            <a:xfrm>
              <a:off x="1104" y="315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71" name="Rectangle 69"/>
            <p:cNvSpPr>
              <a:spLocks noChangeArrowheads="1"/>
            </p:cNvSpPr>
            <p:nvPr/>
          </p:nvSpPr>
          <p:spPr bwMode="auto">
            <a:xfrm>
              <a:off x="4711" y="295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72" name="Rectangle 68"/>
            <p:cNvSpPr>
              <a:spLocks noChangeArrowheads="1"/>
            </p:cNvSpPr>
            <p:nvPr/>
          </p:nvSpPr>
          <p:spPr bwMode="auto">
            <a:xfrm>
              <a:off x="4032" y="295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73" name="Rectangle 67"/>
            <p:cNvSpPr>
              <a:spLocks noChangeArrowheads="1"/>
            </p:cNvSpPr>
            <p:nvPr/>
          </p:nvSpPr>
          <p:spPr bwMode="auto">
            <a:xfrm>
              <a:off x="3360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74" name="Rectangle 66"/>
            <p:cNvSpPr>
              <a:spLocks noChangeArrowheads="1"/>
            </p:cNvSpPr>
            <p:nvPr/>
          </p:nvSpPr>
          <p:spPr bwMode="auto">
            <a:xfrm>
              <a:off x="2688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75" name="Rectangle 65"/>
            <p:cNvSpPr>
              <a:spLocks noChangeArrowheads="1"/>
            </p:cNvSpPr>
            <p:nvPr/>
          </p:nvSpPr>
          <p:spPr bwMode="auto">
            <a:xfrm>
              <a:off x="2112" y="295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76" name="Rectangle 64"/>
            <p:cNvSpPr>
              <a:spLocks noChangeArrowheads="1"/>
            </p:cNvSpPr>
            <p:nvPr/>
          </p:nvSpPr>
          <p:spPr bwMode="auto">
            <a:xfrm>
              <a:off x="1104" y="295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6627" name="Group 501"/>
          <p:cNvGrpSpPr>
            <a:grpSpLocks/>
          </p:cNvGrpSpPr>
          <p:nvPr/>
        </p:nvGrpSpPr>
        <p:grpSpPr bwMode="auto">
          <a:xfrm>
            <a:off x="3276600" y="2219325"/>
            <a:ext cx="6858000" cy="2166938"/>
            <a:chOff x="1104" y="1398"/>
            <a:chExt cx="4320" cy="1365"/>
          </a:xfrm>
        </p:grpSpPr>
        <p:sp>
          <p:nvSpPr>
            <p:cNvPr id="26793" name="Rectangle 55"/>
            <p:cNvSpPr>
              <a:spLocks noChangeArrowheads="1"/>
            </p:cNvSpPr>
            <p:nvPr/>
          </p:nvSpPr>
          <p:spPr bwMode="auto">
            <a:xfrm>
              <a:off x="4711" y="256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794" name="Rectangle 54"/>
            <p:cNvSpPr>
              <a:spLocks noChangeArrowheads="1"/>
            </p:cNvSpPr>
            <p:nvPr/>
          </p:nvSpPr>
          <p:spPr bwMode="auto">
            <a:xfrm>
              <a:off x="4032" y="256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795" name="Rectangle 53"/>
            <p:cNvSpPr>
              <a:spLocks noChangeArrowheads="1"/>
            </p:cNvSpPr>
            <p:nvPr/>
          </p:nvSpPr>
          <p:spPr bwMode="auto">
            <a:xfrm>
              <a:off x="3360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796" name="Rectangle 52"/>
            <p:cNvSpPr>
              <a:spLocks noChangeArrowheads="1"/>
            </p:cNvSpPr>
            <p:nvPr/>
          </p:nvSpPr>
          <p:spPr bwMode="auto">
            <a:xfrm>
              <a:off x="2688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797" name="Rectangle 51"/>
            <p:cNvSpPr>
              <a:spLocks noChangeArrowheads="1"/>
            </p:cNvSpPr>
            <p:nvPr/>
          </p:nvSpPr>
          <p:spPr bwMode="auto">
            <a:xfrm>
              <a:off x="2112" y="256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798" name="Rectangle 50"/>
            <p:cNvSpPr>
              <a:spLocks noChangeArrowheads="1"/>
            </p:cNvSpPr>
            <p:nvPr/>
          </p:nvSpPr>
          <p:spPr bwMode="auto">
            <a:xfrm>
              <a:off x="1104" y="256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799" name="Rectangle 48"/>
            <p:cNvSpPr>
              <a:spLocks noChangeArrowheads="1"/>
            </p:cNvSpPr>
            <p:nvPr/>
          </p:nvSpPr>
          <p:spPr bwMode="auto">
            <a:xfrm>
              <a:off x="4711" y="237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 </a:t>
              </a:r>
            </a:p>
          </p:txBody>
        </p:sp>
        <p:sp>
          <p:nvSpPr>
            <p:cNvPr id="26800" name="Rectangle 47"/>
            <p:cNvSpPr>
              <a:spLocks noChangeArrowheads="1"/>
            </p:cNvSpPr>
            <p:nvPr/>
          </p:nvSpPr>
          <p:spPr bwMode="auto">
            <a:xfrm>
              <a:off x="4032" y="237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1" name="Rectangle 46"/>
            <p:cNvSpPr>
              <a:spLocks noChangeArrowheads="1"/>
            </p:cNvSpPr>
            <p:nvPr/>
          </p:nvSpPr>
          <p:spPr bwMode="auto">
            <a:xfrm>
              <a:off x="3360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2" name="Rectangle 45"/>
            <p:cNvSpPr>
              <a:spLocks noChangeArrowheads="1"/>
            </p:cNvSpPr>
            <p:nvPr/>
          </p:nvSpPr>
          <p:spPr bwMode="auto">
            <a:xfrm>
              <a:off x="2688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3" name="Rectangle 44"/>
            <p:cNvSpPr>
              <a:spLocks noChangeArrowheads="1"/>
            </p:cNvSpPr>
            <p:nvPr/>
          </p:nvSpPr>
          <p:spPr bwMode="auto">
            <a:xfrm>
              <a:off x="2112" y="237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4" name="Rectangle 43"/>
            <p:cNvSpPr>
              <a:spLocks noChangeArrowheads="1"/>
            </p:cNvSpPr>
            <p:nvPr/>
          </p:nvSpPr>
          <p:spPr bwMode="auto">
            <a:xfrm>
              <a:off x="1104" y="237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5" name="Rectangle 41"/>
            <p:cNvSpPr>
              <a:spLocks noChangeArrowheads="1"/>
            </p:cNvSpPr>
            <p:nvPr/>
          </p:nvSpPr>
          <p:spPr bwMode="auto">
            <a:xfrm>
              <a:off x="4711" y="217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6" name="Rectangle 40"/>
            <p:cNvSpPr>
              <a:spLocks noChangeArrowheads="1"/>
            </p:cNvSpPr>
            <p:nvPr/>
          </p:nvSpPr>
          <p:spPr bwMode="auto">
            <a:xfrm>
              <a:off x="4032" y="217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7" name="Rectangle 39"/>
            <p:cNvSpPr>
              <a:spLocks noChangeArrowheads="1"/>
            </p:cNvSpPr>
            <p:nvPr/>
          </p:nvSpPr>
          <p:spPr bwMode="auto">
            <a:xfrm>
              <a:off x="3360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8" name="Rectangle 38"/>
            <p:cNvSpPr>
              <a:spLocks noChangeArrowheads="1"/>
            </p:cNvSpPr>
            <p:nvPr/>
          </p:nvSpPr>
          <p:spPr bwMode="auto">
            <a:xfrm>
              <a:off x="2688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09" name="Rectangle 37"/>
            <p:cNvSpPr>
              <a:spLocks noChangeArrowheads="1"/>
            </p:cNvSpPr>
            <p:nvPr/>
          </p:nvSpPr>
          <p:spPr bwMode="auto">
            <a:xfrm>
              <a:off x="2112" y="217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0" name="Rectangle 36"/>
            <p:cNvSpPr>
              <a:spLocks noChangeArrowheads="1"/>
            </p:cNvSpPr>
            <p:nvPr/>
          </p:nvSpPr>
          <p:spPr bwMode="auto">
            <a:xfrm>
              <a:off x="1104" y="217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1" name="Rectangle 32"/>
            <p:cNvSpPr>
              <a:spLocks noChangeArrowheads="1"/>
            </p:cNvSpPr>
            <p:nvPr/>
          </p:nvSpPr>
          <p:spPr bwMode="auto">
            <a:xfrm>
              <a:off x="3360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2" name="Rectangle 31"/>
            <p:cNvSpPr>
              <a:spLocks noChangeArrowheads="1"/>
            </p:cNvSpPr>
            <p:nvPr/>
          </p:nvSpPr>
          <p:spPr bwMode="auto">
            <a:xfrm>
              <a:off x="2688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3" name="Rectangle 30"/>
            <p:cNvSpPr>
              <a:spLocks noChangeArrowheads="1"/>
            </p:cNvSpPr>
            <p:nvPr/>
          </p:nvSpPr>
          <p:spPr bwMode="auto">
            <a:xfrm>
              <a:off x="2112" y="198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4" name="Rectangle 29"/>
            <p:cNvSpPr>
              <a:spLocks noChangeArrowheads="1"/>
            </p:cNvSpPr>
            <p:nvPr/>
          </p:nvSpPr>
          <p:spPr bwMode="auto">
            <a:xfrm>
              <a:off x="1104" y="198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5" name="Rectangle 25"/>
            <p:cNvSpPr>
              <a:spLocks noChangeArrowheads="1"/>
            </p:cNvSpPr>
            <p:nvPr/>
          </p:nvSpPr>
          <p:spPr bwMode="auto">
            <a:xfrm>
              <a:off x="3360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6" name="Rectangle 24"/>
            <p:cNvSpPr>
              <a:spLocks noChangeArrowheads="1"/>
            </p:cNvSpPr>
            <p:nvPr/>
          </p:nvSpPr>
          <p:spPr bwMode="auto">
            <a:xfrm>
              <a:off x="2688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7" name="Rectangle 23"/>
            <p:cNvSpPr>
              <a:spLocks noChangeArrowheads="1"/>
            </p:cNvSpPr>
            <p:nvPr/>
          </p:nvSpPr>
          <p:spPr bwMode="auto">
            <a:xfrm>
              <a:off x="2112" y="178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8" name="Rectangle 22"/>
            <p:cNvSpPr>
              <a:spLocks noChangeArrowheads="1"/>
            </p:cNvSpPr>
            <p:nvPr/>
          </p:nvSpPr>
          <p:spPr bwMode="auto">
            <a:xfrm>
              <a:off x="1104" y="178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19" name="Rectangle 33"/>
            <p:cNvSpPr>
              <a:spLocks noChangeArrowheads="1"/>
            </p:cNvSpPr>
            <p:nvPr/>
          </p:nvSpPr>
          <p:spPr bwMode="auto">
            <a:xfrm>
              <a:off x="4032" y="198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0" name="Rectangle 26"/>
            <p:cNvSpPr>
              <a:spLocks noChangeArrowheads="1"/>
            </p:cNvSpPr>
            <p:nvPr/>
          </p:nvSpPr>
          <p:spPr bwMode="auto">
            <a:xfrm>
              <a:off x="4032" y="178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1" name="Rectangle 34"/>
            <p:cNvSpPr>
              <a:spLocks noChangeArrowheads="1"/>
            </p:cNvSpPr>
            <p:nvPr/>
          </p:nvSpPr>
          <p:spPr bwMode="auto">
            <a:xfrm>
              <a:off x="4711" y="198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2" name="Rectangle 27"/>
            <p:cNvSpPr>
              <a:spLocks noChangeArrowheads="1"/>
            </p:cNvSpPr>
            <p:nvPr/>
          </p:nvSpPr>
          <p:spPr bwMode="auto">
            <a:xfrm>
              <a:off x="4711" y="178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3" name="Rectangle 20"/>
            <p:cNvSpPr>
              <a:spLocks noChangeArrowheads="1"/>
            </p:cNvSpPr>
            <p:nvPr/>
          </p:nvSpPr>
          <p:spPr bwMode="auto">
            <a:xfrm>
              <a:off x="4711" y="159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4" name="Rectangle 19"/>
            <p:cNvSpPr>
              <a:spLocks noChangeArrowheads="1"/>
            </p:cNvSpPr>
            <p:nvPr/>
          </p:nvSpPr>
          <p:spPr bwMode="auto">
            <a:xfrm>
              <a:off x="4032" y="159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5" name="Rectangle 18"/>
            <p:cNvSpPr>
              <a:spLocks noChangeArrowheads="1"/>
            </p:cNvSpPr>
            <p:nvPr/>
          </p:nvSpPr>
          <p:spPr bwMode="auto">
            <a:xfrm>
              <a:off x="3360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6" name="Rectangle 17"/>
            <p:cNvSpPr>
              <a:spLocks noChangeArrowheads="1"/>
            </p:cNvSpPr>
            <p:nvPr/>
          </p:nvSpPr>
          <p:spPr bwMode="auto">
            <a:xfrm>
              <a:off x="2688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7" name="Rectangle 16"/>
            <p:cNvSpPr>
              <a:spLocks noChangeArrowheads="1"/>
            </p:cNvSpPr>
            <p:nvPr/>
          </p:nvSpPr>
          <p:spPr bwMode="auto">
            <a:xfrm>
              <a:off x="2112" y="159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8" name="Rectangle 15"/>
            <p:cNvSpPr>
              <a:spLocks noChangeArrowheads="1"/>
            </p:cNvSpPr>
            <p:nvPr/>
          </p:nvSpPr>
          <p:spPr bwMode="auto">
            <a:xfrm>
              <a:off x="1104" y="159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29" name="Rectangle 8"/>
            <p:cNvSpPr>
              <a:spLocks noChangeArrowheads="1"/>
            </p:cNvSpPr>
            <p:nvPr/>
          </p:nvSpPr>
          <p:spPr bwMode="auto">
            <a:xfrm>
              <a:off x="1104" y="139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0" name="Rectangle 9"/>
            <p:cNvSpPr>
              <a:spLocks noChangeArrowheads="1"/>
            </p:cNvSpPr>
            <p:nvPr/>
          </p:nvSpPr>
          <p:spPr bwMode="auto">
            <a:xfrm>
              <a:off x="2112" y="139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1" name="Rectangle 10"/>
            <p:cNvSpPr>
              <a:spLocks noChangeArrowheads="1"/>
            </p:cNvSpPr>
            <p:nvPr/>
          </p:nvSpPr>
          <p:spPr bwMode="auto">
            <a:xfrm>
              <a:off x="2688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2" name="Rectangle 11"/>
            <p:cNvSpPr>
              <a:spLocks noChangeArrowheads="1"/>
            </p:cNvSpPr>
            <p:nvPr/>
          </p:nvSpPr>
          <p:spPr bwMode="auto">
            <a:xfrm>
              <a:off x="3360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3" name="Rectangle 12"/>
            <p:cNvSpPr>
              <a:spLocks noChangeArrowheads="1"/>
            </p:cNvSpPr>
            <p:nvPr/>
          </p:nvSpPr>
          <p:spPr bwMode="auto">
            <a:xfrm>
              <a:off x="4032" y="139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834" name="Rectangle 13"/>
            <p:cNvSpPr>
              <a:spLocks noChangeArrowheads="1"/>
            </p:cNvSpPr>
            <p:nvPr/>
          </p:nvSpPr>
          <p:spPr bwMode="auto">
            <a:xfrm>
              <a:off x="4711" y="139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buFontTx/>
                <a:buNone/>
              </a:pPr>
              <a:endParaRPr lang="en-US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587250" name="Rectangle 498"/>
          <p:cNvSpPr>
            <a:spLocks noChangeArrowheads="1"/>
          </p:cNvSpPr>
          <p:nvPr/>
        </p:nvSpPr>
        <p:spPr bwMode="auto">
          <a:xfrm>
            <a:off x="3276600" y="2209800"/>
            <a:ext cx="6858000" cy="43434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29" name="Line 129"/>
          <p:cNvSpPr>
            <a:spLocks noChangeShapeType="1"/>
          </p:cNvSpPr>
          <p:nvPr/>
        </p:nvSpPr>
        <p:spPr bwMode="auto">
          <a:xfrm>
            <a:off x="3276600" y="25288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30" name="Line 130"/>
          <p:cNvSpPr>
            <a:spLocks noChangeShapeType="1"/>
          </p:cNvSpPr>
          <p:nvPr/>
        </p:nvSpPr>
        <p:spPr bwMode="auto">
          <a:xfrm>
            <a:off x="3276600" y="28384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31" name="Line 136"/>
          <p:cNvSpPr>
            <a:spLocks noChangeShapeType="1"/>
          </p:cNvSpPr>
          <p:nvPr/>
        </p:nvSpPr>
        <p:spPr bwMode="auto">
          <a:xfrm>
            <a:off x="3276600" y="469582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32" name="Rectangle 146"/>
          <p:cNvSpPr>
            <a:spLocks noChangeArrowheads="1"/>
          </p:cNvSpPr>
          <p:nvPr/>
        </p:nvSpPr>
        <p:spPr bwMode="auto">
          <a:xfrm>
            <a:off x="3276600" y="1890713"/>
            <a:ext cx="16002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Quantum</a:t>
            </a:r>
          </a:p>
        </p:txBody>
      </p:sp>
      <p:sp>
        <p:nvSpPr>
          <p:cNvPr id="26633" name="Rectangle 144"/>
          <p:cNvSpPr>
            <a:spLocks noChangeArrowheads="1"/>
          </p:cNvSpPr>
          <p:nvPr/>
        </p:nvSpPr>
        <p:spPr bwMode="auto">
          <a:xfrm>
            <a:off x="1905000" y="1890713"/>
            <a:ext cx="13716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34" name="Rectangle 56"/>
          <p:cNvSpPr>
            <a:spLocks noChangeArrowheads="1"/>
          </p:cNvSpPr>
          <p:nvPr/>
        </p:nvSpPr>
        <p:spPr bwMode="auto">
          <a:xfrm>
            <a:off x="1905000" y="4386264"/>
            <a:ext cx="1371600" cy="2166937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sz="1800" b="0" dirty="0">
                <a:latin typeface="Gill Sans" charset="0"/>
                <a:ea typeface="Gill Sans" charset="0"/>
                <a:cs typeface="Gill Sans" charset="0"/>
              </a:rPr>
              <a:t>Completion</a:t>
            </a:r>
          </a:p>
          <a:p>
            <a:pPr>
              <a:buFontTx/>
              <a:buNone/>
            </a:pPr>
            <a:r>
              <a:rPr lang="en-US" altLang="en-US" sz="1800" b="0" dirty="0">
                <a:latin typeface="Gill Sans" charset="0"/>
                <a:ea typeface="Gill Sans" charset="0"/>
                <a:cs typeface="Gill Sans" charset="0"/>
              </a:rPr>
              <a:t>Time</a:t>
            </a:r>
          </a:p>
        </p:txBody>
      </p:sp>
      <p:sp>
        <p:nvSpPr>
          <p:cNvPr id="26635" name="Rectangle 7"/>
          <p:cNvSpPr>
            <a:spLocks noChangeArrowheads="1"/>
          </p:cNvSpPr>
          <p:nvPr/>
        </p:nvSpPr>
        <p:spPr bwMode="auto">
          <a:xfrm>
            <a:off x="1905000" y="2219325"/>
            <a:ext cx="1371600" cy="2166938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Wait</a:t>
            </a:r>
          </a:p>
          <a:p>
            <a:pPr>
              <a:buFontTx/>
              <a:buNone/>
            </a:pPr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Time</a:t>
            </a:r>
          </a:p>
        </p:txBody>
      </p:sp>
      <p:sp>
        <p:nvSpPr>
          <p:cNvPr id="26636" name="Rectangle 156"/>
          <p:cNvSpPr>
            <a:spLocks noChangeArrowheads="1"/>
          </p:cNvSpPr>
          <p:nvPr/>
        </p:nvSpPr>
        <p:spPr bwMode="auto">
          <a:xfrm>
            <a:off x="9002714" y="1890713"/>
            <a:ext cx="1131887" cy="328612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Average</a:t>
            </a:r>
          </a:p>
        </p:txBody>
      </p:sp>
      <p:sp>
        <p:nvSpPr>
          <p:cNvPr id="26637" name="Rectangle 154"/>
          <p:cNvSpPr>
            <a:spLocks noChangeArrowheads="1"/>
          </p:cNvSpPr>
          <p:nvPr/>
        </p:nvSpPr>
        <p:spPr bwMode="auto">
          <a:xfrm>
            <a:off x="7924801" y="1890713"/>
            <a:ext cx="1077913" cy="328612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</a:t>
            </a:r>
            <a:r>
              <a:rPr lang="en-US" altLang="en-US" b="0" baseline="-25000">
                <a:latin typeface="Gill Sans" charset="0"/>
                <a:ea typeface="Gill Sans" charset="0"/>
                <a:cs typeface="Gill Sans" charset="0"/>
              </a:rPr>
              <a:t>4</a:t>
            </a:r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38" name="Rectangle 152"/>
          <p:cNvSpPr>
            <a:spLocks noChangeArrowheads="1"/>
          </p:cNvSpPr>
          <p:nvPr/>
        </p:nvSpPr>
        <p:spPr bwMode="auto">
          <a:xfrm>
            <a:off x="68580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</a:t>
            </a:r>
            <a:r>
              <a:rPr lang="en-US" altLang="en-US" b="0" baseline="-25000">
                <a:latin typeface="Gill Sans" charset="0"/>
                <a:ea typeface="Gill Sans" charset="0"/>
                <a:cs typeface="Gill Sans" charset="0"/>
              </a:rPr>
              <a:t>3</a:t>
            </a:r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39" name="Rectangle 150"/>
          <p:cNvSpPr>
            <a:spLocks noChangeArrowheads="1"/>
          </p:cNvSpPr>
          <p:nvPr/>
        </p:nvSpPr>
        <p:spPr bwMode="auto">
          <a:xfrm>
            <a:off x="57912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</a:t>
            </a:r>
            <a:r>
              <a:rPr lang="en-US" altLang="en-US" b="0" baseline="-25000">
                <a:latin typeface="Gill Sans" charset="0"/>
                <a:ea typeface="Gill Sans" charset="0"/>
                <a:cs typeface="Gill Sans" charset="0"/>
              </a:rPr>
              <a:t>2</a:t>
            </a:r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0" name="Rectangle 148"/>
          <p:cNvSpPr>
            <a:spLocks noChangeArrowheads="1"/>
          </p:cNvSpPr>
          <p:nvPr/>
        </p:nvSpPr>
        <p:spPr bwMode="auto">
          <a:xfrm>
            <a:off x="4876800" y="1890713"/>
            <a:ext cx="9144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</a:t>
            </a:r>
            <a:r>
              <a:rPr lang="en-US" altLang="en-US" b="0" baseline="-25000">
                <a:latin typeface="Gill Sans" charset="0"/>
                <a:ea typeface="Gill Sans" charset="0"/>
                <a:cs typeface="Gill Sans" charset="0"/>
              </a:rPr>
              <a:t>1</a:t>
            </a:r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1" name="Line 105"/>
          <p:cNvSpPr>
            <a:spLocks noChangeShapeType="1"/>
          </p:cNvSpPr>
          <p:nvPr/>
        </p:nvSpPr>
        <p:spPr bwMode="auto">
          <a:xfrm>
            <a:off x="1905000" y="1890713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2" name="Line 141"/>
          <p:cNvSpPr>
            <a:spLocks noChangeShapeType="1"/>
          </p:cNvSpPr>
          <p:nvPr/>
        </p:nvSpPr>
        <p:spPr bwMode="auto">
          <a:xfrm>
            <a:off x="3276600" y="62436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3" name="Line 140"/>
          <p:cNvSpPr>
            <a:spLocks noChangeShapeType="1"/>
          </p:cNvSpPr>
          <p:nvPr/>
        </p:nvSpPr>
        <p:spPr bwMode="auto">
          <a:xfrm>
            <a:off x="3276600" y="59340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4" name="Line 139"/>
          <p:cNvSpPr>
            <a:spLocks noChangeShapeType="1"/>
          </p:cNvSpPr>
          <p:nvPr/>
        </p:nvSpPr>
        <p:spPr bwMode="auto">
          <a:xfrm>
            <a:off x="3276600" y="56245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5" name="Line 138"/>
          <p:cNvSpPr>
            <a:spLocks noChangeShapeType="1"/>
          </p:cNvSpPr>
          <p:nvPr/>
        </p:nvSpPr>
        <p:spPr bwMode="auto">
          <a:xfrm>
            <a:off x="3276600" y="53149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6" name="Line 137"/>
          <p:cNvSpPr>
            <a:spLocks noChangeShapeType="1"/>
          </p:cNvSpPr>
          <p:nvPr/>
        </p:nvSpPr>
        <p:spPr bwMode="auto">
          <a:xfrm>
            <a:off x="3276600" y="50053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7" name="Line 134"/>
          <p:cNvSpPr>
            <a:spLocks noChangeShapeType="1"/>
          </p:cNvSpPr>
          <p:nvPr/>
        </p:nvSpPr>
        <p:spPr bwMode="auto">
          <a:xfrm>
            <a:off x="3276600" y="407670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8" name="Line 133"/>
          <p:cNvSpPr>
            <a:spLocks noChangeShapeType="1"/>
          </p:cNvSpPr>
          <p:nvPr/>
        </p:nvSpPr>
        <p:spPr bwMode="auto">
          <a:xfrm>
            <a:off x="3276600" y="37671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49" name="Line 132"/>
          <p:cNvSpPr>
            <a:spLocks noChangeShapeType="1"/>
          </p:cNvSpPr>
          <p:nvPr/>
        </p:nvSpPr>
        <p:spPr bwMode="auto">
          <a:xfrm>
            <a:off x="3276600" y="34575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0" name="Line 131"/>
          <p:cNvSpPr>
            <a:spLocks noChangeShapeType="1"/>
          </p:cNvSpPr>
          <p:nvPr/>
        </p:nvSpPr>
        <p:spPr bwMode="auto">
          <a:xfrm>
            <a:off x="3276600" y="31480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1" name="Line 119"/>
          <p:cNvSpPr>
            <a:spLocks noChangeShapeType="1"/>
          </p:cNvSpPr>
          <p:nvPr/>
        </p:nvSpPr>
        <p:spPr bwMode="auto">
          <a:xfrm>
            <a:off x="1905000" y="6553200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2" name="Line 122"/>
          <p:cNvSpPr>
            <a:spLocks noChangeShapeType="1"/>
          </p:cNvSpPr>
          <p:nvPr/>
        </p:nvSpPr>
        <p:spPr bwMode="auto">
          <a:xfrm>
            <a:off x="4876800" y="1890714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3" name="Line 123"/>
          <p:cNvSpPr>
            <a:spLocks noChangeShapeType="1"/>
          </p:cNvSpPr>
          <p:nvPr/>
        </p:nvSpPr>
        <p:spPr bwMode="auto">
          <a:xfrm>
            <a:off x="5791200" y="1890714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4" name="Line 124"/>
          <p:cNvSpPr>
            <a:spLocks noChangeShapeType="1"/>
          </p:cNvSpPr>
          <p:nvPr/>
        </p:nvSpPr>
        <p:spPr bwMode="auto">
          <a:xfrm>
            <a:off x="6858000" y="1890714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5" name="Line 125"/>
          <p:cNvSpPr>
            <a:spLocks noChangeShapeType="1"/>
          </p:cNvSpPr>
          <p:nvPr/>
        </p:nvSpPr>
        <p:spPr bwMode="auto">
          <a:xfrm>
            <a:off x="7924800" y="1890714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6" name="Line 126"/>
          <p:cNvSpPr>
            <a:spLocks noChangeShapeType="1"/>
          </p:cNvSpPr>
          <p:nvPr/>
        </p:nvSpPr>
        <p:spPr bwMode="auto">
          <a:xfrm>
            <a:off x="9002713" y="1890714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7" name="Line 127"/>
          <p:cNvSpPr>
            <a:spLocks noChangeShapeType="1"/>
          </p:cNvSpPr>
          <p:nvPr/>
        </p:nvSpPr>
        <p:spPr bwMode="auto">
          <a:xfrm>
            <a:off x="10134600" y="1890714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8" name="Line 120"/>
          <p:cNvSpPr>
            <a:spLocks noChangeShapeType="1"/>
          </p:cNvSpPr>
          <p:nvPr/>
        </p:nvSpPr>
        <p:spPr bwMode="auto">
          <a:xfrm>
            <a:off x="1905000" y="1890714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59" name="Line 121"/>
          <p:cNvSpPr>
            <a:spLocks noChangeShapeType="1"/>
          </p:cNvSpPr>
          <p:nvPr/>
        </p:nvSpPr>
        <p:spPr bwMode="auto">
          <a:xfrm>
            <a:off x="3276600" y="1890714"/>
            <a:ext cx="0" cy="4662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9154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Earlier Example with Different Time Quantum</a:t>
            </a:r>
          </a:p>
        </p:txBody>
      </p:sp>
      <p:grpSp>
        <p:nvGrpSpPr>
          <p:cNvPr id="26661" name="Group 196"/>
          <p:cNvGrpSpPr>
            <a:grpSpLocks/>
          </p:cNvGrpSpPr>
          <p:nvPr/>
        </p:nvGrpSpPr>
        <p:grpSpPr bwMode="auto">
          <a:xfrm>
            <a:off x="2479675" y="838202"/>
            <a:ext cx="7354888" cy="977901"/>
            <a:chOff x="650" y="624"/>
            <a:chExt cx="4633" cy="616"/>
          </a:xfrm>
        </p:grpSpPr>
        <p:grpSp>
          <p:nvGrpSpPr>
            <p:cNvPr id="26782" name="Group 197"/>
            <p:cNvGrpSpPr>
              <a:grpSpLocks/>
            </p:cNvGrpSpPr>
            <p:nvPr/>
          </p:nvGrpSpPr>
          <p:grpSpPr bwMode="auto">
            <a:xfrm>
              <a:off x="1468" y="624"/>
              <a:ext cx="3815" cy="616"/>
              <a:chOff x="1248" y="624"/>
              <a:chExt cx="3815" cy="616"/>
            </a:xfrm>
          </p:grpSpPr>
          <p:sp>
            <p:nvSpPr>
              <p:cNvPr id="26784" name="Rectangle 198"/>
              <p:cNvSpPr>
                <a:spLocks noChangeArrowheads="1"/>
              </p:cNvSpPr>
              <p:nvPr/>
            </p:nvSpPr>
            <p:spPr bwMode="auto">
              <a:xfrm>
                <a:off x="1344" y="624"/>
                <a:ext cx="288" cy="384"/>
              </a:xfrm>
              <a:prstGeom prst="rect">
                <a:avLst/>
              </a:prstGeom>
              <a:solidFill>
                <a:srgbClr val="DFE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 dirty="0">
                    <a:latin typeface="Gill Sans Light"/>
                    <a:cs typeface="Gill Sans Light"/>
                  </a:rPr>
                  <a:t>P</a:t>
                </a:r>
                <a:r>
                  <a:rPr lang="en-US" altLang="en-US" b="0" baseline="-25000" dirty="0">
                    <a:latin typeface="Gill Sans Light"/>
                    <a:cs typeface="Gill Sans Light"/>
                  </a:rPr>
                  <a:t>2</a:t>
                </a:r>
                <a:endParaRPr lang="en-US" altLang="en-US" b="0" dirty="0">
                  <a:latin typeface="Gill Sans Light"/>
                  <a:cs typeface="Gill Sans Light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 dirty="0">
                    <a:latin typeface="Gill Sans Light"/>
                    <a:cs typeface="Gill Sans Light"/>
                  </a:rPr>
                  <a:t>[8]</a:t>
                </a:r>
              </a:p>
            </p:txBody>
          </p:sp>
          <p:sp>
            <p:nvSpPr>
              <p:cNvPr id="26785" name="Rectangle 199"/>
              <p:cNvSpPr>
                <a:spLocks noChangeArrowheads="1"/>
              </p:cNvSpPr>
              <p:nvPr/>
            </p:nvSpPr>
            <p:spPr bwMode="auto">
              <a:xfrm>
                <a:off x="1632" y="624"/>
                <a:ext cx="778" cy="384"/>
              </a:xfrm>
              <a:prstGeom prst="rect">
                <a:avLst/>
              </a:prstGeom>
              <a:solidFill>
                <a:srgbClr val="DFE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 Light"/>
                    <a:cs typeface="Gill Sans Light"/>
                  </a:rPr>
                  <a:t>P</a:t>
                </a:r>
                <a:r>
                  <a:rPr lang="en-US" altLang="en-US" b="0" baseline="-25000">
                    <a:latin typeface="Gill Sans Light"/>
                    <a:cs typeface="Gill Sans Light"/>
                  </a:rPr>
                  <a:t>4</a:t>
                </a:r>
                <a:endParaRPr lang="en-US" altLang="en-US" b="0">
                  <a:latin typeface="Gill Sans Light"/>
                  <a:cs typeface="Gill Sans Light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 Light"/>
                    <a:cs typeface="Gill Sans Light"/>
                  </a:rPr>
                  <a:t>[24]</a:t>
                </a:r>
                <a:endParaRPr lang="en-US" altLang="en-US" b="0" baseline="-25000">
                  <a:latin typeface="Gill Sans Light"/>
                  <a:cs typeface="Gill Sans Light"/>
                </a:endParaRPr>
              </a:p>
            </p:txBody>
          </p:sp>
          <p:sp>
            <p:nvSpPr>
              <p:cNvPr id="26786" name="Rectangle 200"/>
              <p:cNvSpPr>
                <a:spLocks noChangeArrowheads="1"/>
              </p:cNvSpPr>
              <p:nvPr/>
            </p:nvSpPr>
            <p:spPr bwMode="auto">
              <a:xfrm>
                <a:off x="2410" y="624"/>
                <a:ext cx="1046" cy="384"/>
              </a:xfrm>
              <a:prstGeom prst="rect">
                <a:avLst/>
              </a:prstGeom>
              <a:solidFill>
                <a:srgbClr val="DFE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 Light"/>
                    <a:cs typeface="Gill Sans Light"/>
                  </a:rPr>
                  <a:t>P</a:t>
                </a:r>
                <a:r>
                  <a:rPr lang="en-US" altLang="en-US" b="0" baseline="-25000">
                    <a:latin typeface="Gill Sans Light"/>
                    <a:cs typeface="Gill Sans Light"/>
                  </a:rPr>
                  <a:t>1</a:t>
                </a:r>
                <a:endParaRPr lang="en-US" altLang="en-US" b="0">
                  <a:latin typeface="Gill Sans Light"/>
                  <a:cs typeface="Gill Sans Light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 Light"/>
                    <a:cs typeface="Gill Sans Light"/>
                  </a:rPr>
                  <a:t>[53]</a:t>
                </a:r>
                <a:endParaRPr lang="en-US" altLang="en-US" b="0" baseline="-25000">
                  <a:latin typeface="Gill Sans Light"/>
                  <a:cs typeface="Gill Sans Light"/>
                </a:endParaRPr>
              </a:p>
            </p:txBody>
          </p:sp>
          <p:sp>
            <p:nvSpPr>
              <p:cNvPr id="26787" name="Rectangle 201"/>
              <p:cNvSpPr>
                <a:spLocks noChangeArrowheads="1"/>
              </p:cNvSpPr>
              <p:nvPr/>
            </p:nvSpPr>
            <p:spPr bwMode="auto">
              <a:xfrm>
                <a:off x="3456" y="624"/>
                <a:ext cx="1440" cy="384"/>
              </a:xfrm>
              <a:prstGeom prst="rect">
                <a:avLst/>
              </a:prstGeom>
              <a:solidFill>
                <a:srgbClr val="DFE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 Light"/>
                    <a:cs typeface="Gill Sans Light"/>
                  </a:rPr>
                  <a:t>P</a:t>
                </a:r>
                <a:r>
                  <a:rPr lang="en-US" altLang="en-US" b="0" baseline="-25000">
                    <a:latin typeface="Gill Sans Light"/>
                    <a:cs typeface="Gill Sans Light"/>
                  </a:rPr>
                  <a:t>3</a:t>
                </a:r>
                <a:endParaRPr lang="en-US" altLang="en-US" b="0">
                  <a:latin typeface="Gill Sans Light"/>
                  <a:cs typeface="Gill Sans Light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 Light"/>
                    <a:cs typeface="Gill Sans Light"/>
                  </a:rPr>
                  <a:t>[68]</a:t>
                </a:r>
                <a:endParaRPr lang="en-US" altLang="en-US" b="0" baseline="-25000">
                  <a:latin typeface="Gill Sans Light"/>
                  <a:cs typeface="Gill Sans Light"/>
                </a:endParaRPr>
              </a:p>
            </p:txBody>
          </p:sp>
          <p:sp>
            <p:nvSpPr>
              <p:cNvPr id="26788" name="Text Box 202"/>
              <p:cNvSpPr txBox="1">
                <a:spLocks noChangeArrowheads="1"/>
              </p:cNvSpPr>
              <p:nvPr/>
            </p:nvSpPr>
            <p:spPr bwMode="auto">
              <a:xfrm>
                <a:off x="1248" y="100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1800" b="0">
                    <a:latin typeface="Gill Sans Light"/>
                    <a:cs typeface="Gill Sans Light"/>
                  </a:rPr>
                  <a:t>0</a:t>
                </a:r>
              </a:p>
            </p:txBody>
          </p:sp>
          <p:sp>
            <p:nvSpPr>
              <p:cNvPr id="26789" name="Text Box 203"/>
              <p:cNvSpPr txBox="1">
                <a:spLocks noChangeArrowheads="1"/>
              </p:cNvSpPr>
              <p:nvPr/>
            </p:nvSpPr>
            <p:spPr bwMode="auto">
              <a:xfrm>
                <a:off x="1528" y="100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1800" b="0">
                    <a:latin typeface="Gill Sans Light"/>
                    <a:cs typeface="Gill Sans Light"/>
                  </a:rPr>
                  <a:t>8</a:t>
                </a:r>
              </a:p>
            </p:txBody>
          </p:sp>
          <p:sp>
            <p:nvSpPr>
              <p:cNvPr id="26790" name="Text Box 204"/>
              <p:cNvSpPr txBox="1">
                <a:spLocks noChangeArrowheads="1"/>
              </p:cNvSpPr>
              <p:nvPr/>
            </p:nvSpPr>
            <p:spPr bwMode="auto">
              <a:xfrm>
                <a:off x="2260" y="1007"/>
                <a:ext cx="27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1800" b="0">
                    <a:latin typeface="Gill Sans Light"/>
                    <a:cs typeface="Gill Sans Light"/>
                  </a:rPr>
                  <a:t>32</a:t>
                </a:r>
              </a:p>
            </p:txBody>
          </p:sp>
          <p:sp>
            <p:nvSpPr>
              <p:cNvPr id="26791" name="Text Box 205"/>
              <p:cNvSpPr txBox="1">
                <a:spLocks noChangeArrowheads="1"/>
              </p:cNvSpPr>
              <p:nvPr/>
            </p:nvSpPr>
            <p:spPr bwMode="auto">
              <a:xfrm>
                <a:off x="3320" y="1007"/>
                <a:ext cx="27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1800" b="0">
                    <a:latin typeface="Gill Sans Light"/>
                    <a:cs typeface="Gill Sans Light"/>
                  </a:rPr>
                  <a:t>85</a:t>
                </a:r>
              </a:p>
            </p:txBody>
          </p:sp>
          <p:sp>
            <p:nvSpPr>
              <p:cNvPr id="26792" name="Text Box 206"/>
              <p:cNvSpPr txBox="1">
                <a:spLocks noChangeArrowheads="1"/>
              </p:cNvSpPr>
              <p:nvPr/>
            </p:nvSpPr>
            <p:spPr bwMode="auto">
              <a:xfrm>
                <a:off x="4704" y="1007"/>
                <a:ext cx="35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1800" b="0">
                    <a:latin typeface="Gill Sans Light"/>
                    <a:cs typeface="Gill Sans Light"/>
                  </a:rPr>
                  <a:t>153</a:t>
                </a:r>
              </a:p>
            </p:txBody>
          </p:sp>
        </p:grpSp>
        <p:sp>
          <p:nvSpPr>
            <p:cNvPr id="26783" name="Text Box 207"/>
            <p:cNvSpPr txBox="1">
              <a:spLocks noChangeArrowheads="1"/>
            </p:cNvSpPr>
            <p:nvPr/>
          </p:nvSpPr>
          <p:spPr bwMode="auto">
            <a:xfrm>
              <a:off x="650" y="728"/>
              <a:ext cx="95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Best FCFS:</a:t>
              </a:r>
            </a:p>
          </p:txBody>
        </p:sp>
      </p:grpSp>
      <p:sp>
        <p:nvSpPr>
          <p:cNvPr id="26662" name="Line 145"/>
          <p:cNvSpPr>
            <a:spLocks noChangeShapeType="1"/>
          </p:cNvSpPr>
          <p:nvPr/>
        </p:nvSpPr>
        <p:spPr bwMode="auto">
          <a:xfrm>
            <a:off x="1905000" y="2219325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663" name="Line 112"/>
          <p:cNvSpPr>
            <a:spLocks noChangeShapeType="1"/>
          </p:cNvSpPr>
          <p:nvPr/>
        </p:nvSpPr>
        <p:spPr bwMode="auto">
          <a:xfrm>
            <a:off x="1905000" y="4386263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7255" name="Rectangle 503"/>
          <p:cNvSpPr>
            <a:spLocks noChangeArrowheads="1"/>
          </p:cNvSpPr>
          <p:nvPr/>
        </p:nvSpPr>
        <p:spPr bwMode="auto">
          <a:xfrm>
            <a:off x="5791200" y="2222500"/>
            <a:ext cx="1066800" cy="2152650"/>
          </a:xfrm>
          <a:prstGeom prst="rect">
            <a:avLst/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7256" name="Rectangle 504"/>
          <p:cNvSpPr>
            <a:spLocks noChangeArrowheads="1"/>
          </p:cNvSpPr>
          <p:nvPr/>
        </p:nvSpPr>
        <p:spPr bwMode="auto">
          <a:xfrm>
            <a:off x="5791200" y="4387850"/>
            <a:ext cx="1066800" cy="2165350"/>
          </a:xfrm>
          <a:prstGeom prst="rect">
            <a:avLst/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7257" name="Rectangle 505"/>
          <p:cNvSpPr>
            <a:spLocks noChangeArrowheads="1"/>
          </p:cNvSpPr>
          <p:nvPr/>
        </p:nvSpPr>
        <p:spPr bwMode="auto">
          <a:xfrm>
            <a:off x="6858000" y="2222500"/>
            <a:ext cx="1066800" cy="2152650"/>
          </a:xfrm>
          <a:prstGeom prst="rect">
            <a:avLst/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7258" name="Rectangle 506"/>
          <p:cNvSpPr>
            <a:spLocks noChangeArrowheads="1"/>
          </p:cNvSpPr>
          <p:nvPr/>
        </p:nvSpPr>
        <p:spPr bwMode="auto">
          <a:xfrm>
            <a:off x="6858000" y="4387850"/>
            <a:ext cx="1066800" cy="2165350"/>
          </a:xfrm>
          <a:prstGeom prst="rect">
            <a:avLst/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eaVert"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587237" name="Group 485"/>
          <p:cNvGrpSpPr>
            <a:grpSpLocks/>
          </p:cNvGrpSpPr>
          <p:nvPr/>
        </p:nvGrpSpPr>
        <p:grpSpPr bwMode="auto">
          <a:xfrm>
            <a:off x="3276600" y="2533650"/>
            <a:ext cx="6858000" cy="3714750"/>
            <a:chOff x="1104" y="1596"/>
            <a:chExt cx="4320" cy="2340"/>
          </a:xfrm>
        </p:grpSpPr>
        <p:grpSp>
          <p:nvGrpSpPr>
            <p:cNvPr id="26750" name="Group 370"/>
            <p:cNvGrpSpPr>
              <a:grpSpLocks/>
            </p:cNvGrpSpPr>
            <p:nvPr/>
          </p:nvGrpSpPr>
          <p:grpSpPr bwMode="auto">
            <a:xfrm>
              <a:off x="1104" y="1596"/>
              <a:ext cx="4320" cy="195"/>
              <a:chOff x="1104" y="1593"/>
              <a:chExt cx="4320" cy="195"/>
            </a:xfrm>
          </p:grpSpPr>
          <p:sp>
            <p:nvSpPr>
              <p:cNvPr id="26775" name="Rectangle 371"/>
              <p:cNvSpPr>
                <a:spLocks noChangeArrowheads="1"/>
              </p:cNvSpPr>
              <p:nvPr/>
            </p:nvSpPr>
            <p:spPr bwMode="auto">
              <a:xfrm>
                <a:off x="4711" y="159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62</a:t>
                </a:r>
              </a:p>
            </p:txBody>
          </p:sp>
          <p:sp>
            <p:nvSpPr>
              <p:cNvPr id="26776" name="Rectangle 372"/>
              <p:cNvSpPr>
                <a:spLocks noChangeArrowheads="1"/>
              </p:cNvSpPr>
              <p:nvPr/>
            </p:nvSpPr>
            <p:spPr bwMode="auto">
              <a:xfrm>
                <a:off x="4032" y="159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57</a:t>
                </a:r>
              </a:p>
            </p:txBody>
          </p:sp>
          <p:sp>
            <p:nvSpPr>
              <p:cNvPr id="26777" name="Rectangle 373"/>
              <p:cNvSpPr>
                <a:spLocks noChangeArrowheads="1"/>
              </p:cNvSpPr>
              <p:nvPr/>
            </p:nvSpPr>
            <p:spPr bwMode="auto">
              <a:xfrm>
                <a:off x="3360" y="159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85</a:t>
                </a:r>
              </a:p>
            </p:txBody>
          </p:sp>
          <p:sp>
            <p:nvSpPr>
              <p:cNvPr id="26778" name="Rectangle 374"/>
              <p:cNvSpPr>
                <a:spLocks noChangeArrowheads="1"/>
              </p:cNvSpPr>
              <p:nvPr/>
            </p:nvSpPr>
            <p:spPr bwMode="auto">
              <a:xfrm>
                <a:off x="2688" y="159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22</a:t>
                </a:r>
              </a:p>
            </p:txBody>
          </p:sp>
          <p:sp>
            <p:nvSpPr>
              <p:cNvPr id="26779" name="Rectangle 375"/>
              <p:cNvSpPr>
                <a:spLocks noChangeArrowheads="1"/>
              </p:cNvSpPr>
              <p:nvPr/>
            </p:nvSpPr>
            <p:spPr bwMode="auto">
              <a:xfrm>
                <a:off x="2112" y="159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84</a:t>
                </a:r>
              </a:p>
            </p:txBody>
          </p:sp>
          <p:sp>
            <p:nvSpPr>
              <p:cNvPr id="26780" name="Rectangle 376"/>
              <p:cNvSpPr>
                <a:spLocks noChangeArrowheads="1"/>
              </p:cNvSpPr>
              <p:nvPr/>
            </p:nvSpPr>
            <p:spPr bwMode="auto">
              <a:xfrm>
                <a:off x="1104" y="159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1</a:t>
                </a:r>
              </a:p>
            </p:txBody>
          </p:sp>
          <p:sp>
            <p:nvSpPr>
              <p:cNvPr id="26781" name="Line 377"/>
              <p:cNvSpPr>
                <a:spLocks noChangeShapeType="1"/>
              </p:cNvSpPr>
              <p:nvPr/>
            </p:nvSpPr>
            <p:spPr bwMode="auto">
              <a:xfrm>
                <a:off x="1104" y="178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751" name="Group 408"/>
            <p:cNvGrpSpPr>
              <a:grpSpLocks/>
            </p:cNvGrpSpPr>
            <p:nvPr/>
          </p:nvGrpSpPr>
          <p:grpSpPr bwMode="auto">
            <a:xfrm>
              <a:off x="1104" y="3741"/>
              <a:ext cx="4320" cy="195"/>
              <a:chOff x="1104" y="3738"/>
              <a:chExt cx="4320" cy="195"/>
            </a:xfrm>
          </p:grpSpPr>
          <p:sp>
            <p:nvSpPr>
              <p:cNvPr id="26768" name="Rectangle 409"/>
              <p:cNvSpPr>
                <a:spLocks noChangeArrowheads="1"/>
              </p:cNvSpPr>
              <p:nvPr/>
            </p:nvSpPr>
            <p:spPr bwMode="auto">
              <a:xfrm>
                <a:off x="4711" y="373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104½</a:t>
                </a:r>
              </a:p>
            </p:txBody>
          </p:sp>
          <p:sp>
            <p:nvSpPr>
              <p:cNvPr id="26769" name="Rectangle 410"/>
              <p:cNvSpPr>
                <a:spLocks noChangeArrowheads="1"/>
              </p:cNvSpPr>
              <p:nvPr/>
            </p:nvSpPr>
            <p:spPr bwMode="auto">
              <a:xfrm>
                <a:off x="4032" y="373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112</a:t>
                </a:r>
              </a:p>
            </p:txBody>
          </p:sp>
          <p:sp>
            <p:nvSpPr>
              <p:cNvPr id="26770" name="Rectangle 411"/>
              <p:cNvSpPr>
                <a:spLocks noChangeArrowheads="1"/>
              </p:cNvSpPr>
              <p:nvPr/>
            </p:nvSpPr>
            <p:spPr bwMode="auto">
              <a:xfrm>
                <a:off x="3360" y="373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153</a:t>
                </a:r>
              </a:p>
            </p:txBody>
          </p:sp>
          <p:sp>
            <p:nvSpPr>
              <p:cNvPr id="26771" name="Rectangle 412"/>
              <p:cNvSpPr>
                <a:spLocks noChangeArrowheads="1"/>
              </p:cNvSpPr>
              <p:nvPr/>
            </p:nvSpPr>
            <p:spPr bwMode="auto">
              <a:xfrm>
                <a:off x="2688" y="373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28</a:t>
                </a:r>
              </a:p>
            </p:txBody>
          </p:sp>
          <p:sp>
            <p:nvSpPr>
              <p:cNvPr id="26772" name="Rectangle 413"/>
              <p:cNvSpPr>
                <a:spLocks noChangeArrowheads="1"/>
              </p:cNvSpPr>
              <p:nvPr/>
            </p:nvSpPr>
            <p:spPr bwMode="auto">
              <a:xfrm>
                <a:off x="2112" y="373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125</a:t>
                </a:r>
              </a:p>
            </p:txBody>
          </p:sp>
          <p:sp>
            <p:nvSpPr>
              <p:cNvPr id="26773" name="Rectangle 414"/>
              <p:cNvSpPr>
                <a:spLocks noChangeArrowheads="1"/>
              </p:cNvSpPr>
              <p:nvPr/>
            </p:nvSpPr>
            <p:spPr bwMode="auto">
              <a:xfrm>
                <a:off x="1104" y="373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20</a:t>
                </a:r>
              </a:p>
            </p:txBody>
          </p:sp>
          <p:sp>
            <p:nvSpPr>
              <p:cNvPr id="26774" name="Line 415"/>
              <p:cNvSpPr>
                <a:spLocks noChangeShapeType="1"/>
              </p:cNvSpPr>
              <p:nvPr/>
            </p:nvSpPr>
            <p:spPr bwMode="auto">
              <a:xfrm>
                <a:off x="1104" y="393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752" name="Group 440"/>
            <p:cNvGrpSpPr>
              <a:grpSpLocks/>
            </p:cNvGrpSpPr>
            <p:nvPr/>
          </p:nvGrpSpPr>
          <p:grpSpPr bwMode="auto">
            <a:xfrm>
              <a:off x="1104" y="2961"/>
              <a:ext cx="4320" cy="195"/>
              <a:chOff x="1104" y="2958"/>
              <a:chExt cx="4320" cy="195"/>
            </a:xfrm>
          </p:grpSpPr>
          <p:sp>
            <p:nvSpPr>
              <p:cNvPr id="26761" name="Rectangle 441"/>
              <p:cNvSpPr>
                <a:spLocks noChangeArrowheads="1"/>
              </p:cNvSpPr>
              <p:nvPr/>
            </p:nvSpPr>
            <p:spPr bwMode="auto">
              <a:xfrm>
                <a:off x="4711" y="295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100½</a:t>
                </a:r>
              </a:p>
            </p:txBody>
          </p:sp>
          <p:sp>
            <p:nvSpPr>
              <p:cNvPr id="26762" name="Rectangle 442"/>
              <p:cNvSpPr>
                <a:spLocks noChangeArrowheads="1"/>
              </p:cNvSpPr>
              <p:nvPr/>
            </p:nvSpPr>
            <p:spPr bwMode="auto">
              <a:xfrm>
                <a:off x="4032" y="295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81</a:t>
                </a:r>
              </a:p>
            </p:txBody>
          </p:sp>
          <p:sp>
            <p:nvSpPr>
              <p:cNvPr id="26763" name="Rectangle 443"/>
              <p:cNvSpPr>
                <a:spLocks noChangeArrowheads="1"/>
              </p:cNvSpPr>
              <p:nvPr/>
            </p:nvSpPr>
            <p:spPr bwMode="auto">
              <a:xfrm>
                <a:off x="3360" y="295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153</a:t>
                </a:r>
              </a:p>
            </p:txBody>
          </p:sp>
          <p:sp>
            <p:nvSpPr>
              <p:cNvPr id="26764" name="Rectangle 444"/>
              <p:cNvSpPr>
                <a:spLocks noChangeArrowheads="1"/>
              </p:cNvSpPr>
              <p:nvPr/>
            </p:nvSpPr>
            <p:spPr bwMode="auto">
              <a:xfrm>
                <a:off x="2688" y="295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30</a:t>
                </a:r>
              </a:p>
            </p:txBody>
          </p:sp>
          <p:sp>
            <p:nvSpPr>
              <p:cNvPr id="26765" name="Rectangle 445"/>
              <p:cNvSpPr>
                <a:spLocks noChangeArrowheads="1"/>
              </p:cNvSpPr>
              <p:nvPr/>
            </p:nvSpPr>
            <p:spPr bwMode="auto">
              <a:xfrm>
                <a:off x="2112" y="295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137</a:t>
                </a:r>
              </a:p>
            </p:txBody>
          </p:sp>
          <p:sp>
            <p:nvSpPr>
              <p:cNvPr id="26766" name="Rectangle 446"/>
              <p:cNvSpPr>
                <a:spLocks noChangeArrowheads="1"/>
              </p:cNvSpPr>
              <p:nvPr/>
            </p:nvSpPr>
            <p:spPr bwMode="auto">
              <a:xfrm>
                <a:off x="1104" y="295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1</a:t>
                </a:r>
              </a:p>
            </p:txBody>
          </p:sp>
          <p:sp>
            <p:nvSpPr>
              <p:cNvPr id="26767" name="Line 447"/>
              <p:cNvSpPr>
                <a:spLocks noChangeShapeType="1"/>
              </p:cNvSpPr>
              <p:nvPr/>
            </p:nvSpPr>
            <p:spPr bwMode="auto">
              <a:xfrm>
                <a:off x="1104" y="315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753" name="Group 448"/>
            <p:cNvGrpSpPr>
              <a:grpSpLocks/>
            </p:cNvGrpSpPr>
            <p:nvPr/>
          </p:nvGrpSpPr>
          <p:grpSpPr bwMode="auto">
            <a:xfrm>
              <a:off x="1104" y="2376"/>
              <a:ext cx="4320" cy="195"/>
              <a:chOff x="1104" y="2373"/>
              <a:chExt cx="4320" cy="195"/>
            </a:xfrm>
          </p:grpSpPr>
          <p:sp>
            <p:nvSpPr>
              <p:cNvPr id="26754" name="Rectangle 449"/>
              <p:cNvSpPr>
                <a:spLocks noChangeArrowheads="1"/>
              </p:cNvSpPr>
              <p:nvPr/>
            </p:nvSpPr>
            <p:spPr bwMode="auto">
              <a:xfrm>
                <a:off x="4711" y="237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66¼ </a:t>
                </a:r>
              </a:p>
            </p:txBody>
          </p:sp>
          <p:sp>
            <p:nvSpPr>
              <p:cNvPr id="26755" name="Rectangle 450"/>
              <p:cNvSpPr>
                <a:spLocks noChangeArrowheads="1"/>
              </p:cNvSpPr>
              <p:nvPr/>
            </p:nvSpPr>
            <p:spPr bwMode="auto">
              <a:xfrm>
                <a:off x="4032" y="237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88</a:t>
                </a:r>
              </a:p>
            </p:txBody>
          </p:sp>
          <p:sp>
            <p:nvSpPr>
              <p:cNvPr id="26756" name="Rectangle 451"/>
              <p:cNvSpPr>
                <a:spLocks noChangeArrowheads="1"/>
              </p:cNvSpPr>
              <p:nvPr/>
            </p:nvSpPr>
            <p:spPr bwMode="auto">
              <a:xfrm>
                <a:off x="3360" y="237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85</a:t>
                </a:r>
              </a:p>
            </p:txBody>
          </p:sp>
          <p:sp>
            <p:nvSpPr>
              <p:cNvPr id="26757" name="Rectangle 452"/>
              <p:cNvSpPr>
                <a:spLocks noChangeArrowheads="1"/>
              </p:cNvSpPr>
              <p:nvPr/>
            </p:nvSpPr>
            <p:spPr bwMode="auto">
              <a:xfrm>
                <a:off x="2688" y="237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20</a:t>
                </a:r>
              </a:p>
            </p:txBody>
          </p:sp>
          <p:sp>
            <p:nvSpPr>
              <p:cNvPr id="26758" name="Rectangle 453"/>
              <p:cNvSpPr>
                <a:spLocks noChangeArrowheads="1"/>
              </p:cNvSpPr>
              <p:nvPr/>
            </p:nvSpPr>
            <p:spPr bwMode="auto">
              <a:xfrm>
                <a:off x="2112" y="237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72</a:t>
                </a:r>
              </a:p>
            </p:txBody>
          </p:sp>
          <p:sp>
            <p:nvSpPr>
              <p:cNvPr id="26759" name="Rectangle 454"/>
              <p:cNvSpPr>
                <a:spLocks noChangeArrowheads="1"/>
              </p:cNvSpPr>
              <p:nvPr/>
            </p:nvSpPr>
            <p:spPr bwMode="auto">
              <a:xfrm>
                <a:off x="1104" y="237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20</a:t>
                </a:r>
              </a:p>
            </p:txBody>
          </p:sp>
          <p:sp>
            <p:nvSpPr>
              <p:cNvPr id="26760" name="Line 455"/>
              <p:cNvSpPr>
                <a:spLocks noChangeShapeType="1"/>
              </p:cNvSpPr>
              <p:nvPr/>
            </p:nvSpPr>
            <p:spPr bwMode="auto">
              <a:xfrm>
                <a:off x="1104" y="256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587235" name="Group 483"/>
          <p:cNvGrpSpPr>
            <a:grpSpLocks/>
          </p:cNvGrpSpPr>
          <p:nvPr/>
        </p:nvGrpSpPr>
        <p:grpSpPr bwMode="auto">
          <a:xfrm>
            <a:off x="3276600" y="2224089"/>
            <a:ext cx="6858000" cy="4333875"/>
            <a:chOff x="1104" y="1401"/>
            <a:chExt cx="4320" cy="2730"/>
          </a:xfrm>
        </p:grpSpPr>
        <p:grpSp>
          <p:nvGrpSpPr>
            <p:cNvPr id="26720" name="Group 378"/>
            <p:cNvGrpSpPr>
              <a:grpSpLocks/>
            </p:cNvGrpSpPr>
            <p:nvPr/>
          </p:nvGrpSpPr>
          <p:grpSpPr bwMode="auto">
            <a:xfrm>
              <a:off x="1104" y="1401"/>
              <a:ext cx="4320" cy="195"/>
              <a:chOff x="1104" y="1398"/>
              <a:chExt cx="4320" cy="195"/>
            </a:xfrm>
          </p:grpSpPr>
          <p:sp>
            <p:nvSpPr>
              <p:cNvPr id="26743" name="Rectangle 379"/>
              <p:cNvSpPr>
                <a:spLocks noChangeArrowheads="1"/>
              </p:cNvSpPr>
              <p:nvPr/>
            </p:nvSpPr>
            <p:spPr bwMode="auto">
              <a:xfrm>
                <a:off x="4711" y="139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31¼</a:t>
                </a:r>
              </a:p>
            </p:txBody>
          </p:sp>
          <p:sp>
            <p:nvSpPr>
              <p:cNvPr id="26744" name="Rectangle 380"/>
              <p:cNvSpPr>
                <a:spLocks noChangeArrowheads="1"/>
              </p:cNvSpPr>
              <p:nvPr/>
            </p:nvSpPr>
            <p:spPr bwMode="auto">
              <a:xfrm>
                <a:off x="4032" y="139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</a:t>
                </a:r>
              </a:p>
            </p:txBody>
          </p:sp>
          <p:sp>
            <p:nvSpPr>
              <p:cNvPr id="26745" name="Rectangle 381"/>
              <p:cNvSpPr>
                <a:spLocks noChangeArrowheads="1"/>
              </p:cNvSpPr>
              <p:nvPr/>
            </p:nvSpPr>
            <p:spPr bwMode="auto">
              <a:xfrm>
                <a:off x="3360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85</a:t>
                </a:r>
              </a:p>
            </p:txBody>
          </p:sp>
          <p:sp>
            <p:nvSpPr>
              <p:cNvPr id="26746" name="Rectangle 382"/>
              <p:cNvSpPr>
                <a:spLocks noChangeArrowheads="1"/>
              </p:cNvSpPr>
              <p:nvPr/>
            </p:nvSpPr>
            <p:spPr bwMode="auto">
              <a:xfrm>
                <a:off x="2688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0</a:t>
                </a:r>
              </a:p>
            </p:txBody>
          </p:sp>
          <p:sp>
            <p:nvSpPr>
              <p:cNvPr id="26747" name="Rectangle 383"/>
              <p:cNvSpPr>
                <a:spLocks noChangeArrowheads="1"/>
              </p:cNvSpPr>
              <p:nvPr/>
            </p:nvSpPr>
            <p:spPr bwMode="auto">
              <a:xfrm>
                <a:off x="2112" y="139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32</a:t>
                </a:r>
              </a:p>
            </p:txBody>
          </p:sp>
          <p:sp>
            <p:nvSpPr>
              <p:cNvPr id="26748" name="Rectangle 384"/>
              <p:cNvSpPr>
                <a:spLocks noChangeArrowheads="1"/>
              </p:cNvSpPr>
              <p:nvPr/>
            </p:nvSpPr>
            <p:spPr bwMode="auto">
              <a:xfrm>
                <a:off x="1104" y="139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Best FCFS</a:t>
                </a:r>
              </a:p>
            </p:txBody>
          </p:sp>
          <p:sp>
            <p:nvSpPr>
              <p:cNvPr id="26749" name="Line 385"/>
              <p:cNvSpPr>
                <a:spLocks noChangeShapeType="1"/>
              </p:cNvSpPr>
              <p:nvPr/>
            </p:nvSpPr>
            <p:spPr bwMode="auto">
              <a:xfrm>
                <a:off x="1104" y="159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721" name="Group 386"/>
            <p:cNvGrpSpPr>
              <a:grpSpLocks/>
            </p:cNvGrpSpPr>
            <p:nvPr/>
          </p:nvGrpSpPr>
          <p:grpSpPr bwMode="auto">
            <a:xfrm>
              <a:off x="1104" y="3936"/>
              <a:ext cx="4320" cy="195"/>
              <a:chOff x="1104" y="3933"/>
              <a:chExt cx="4320" cy="195"/>
            </a:xfrm>
          </p:grpSpPr>
          <p:sp>
            <p:nvSpPr>
              <p:cNvPr id="26737" name="Rectangle 387"/>
              <p:cNvSpPr>
                <a:spLocks noChangeArrowheads="1"/>
              </p:cNvSpPr>
              <p:nvPr/>
            </p:nvSpPr>
            <p:spPr bwMode="auto">
              <a:xfrm>
                <a:off x="4711" y="393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121¾</a:t>
                </a:r>
              </a:p>
            </p:txBody>
          </p:sp>
          <p:sp>
            <p:nvSpPr>
              <p:cNvPr id="26738" name="Rectangle 388"/>
              <p:cNvSpPr>
                <a:spLocks noChangeArrowheads="1"/>
              </p:cNvSpPr>
              <p:nvPr/>
            </p:nvSpPr>
            <p:spPr bwMode="auto">
              <a:xfrm>
                <a:off x="4032" y="393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145</a:t>
                </a:r>
              </a:p>
            </p:txBody>
          </p:sp>
          <p:sp>
            <p:nvSpPr>
              <p:cNvPr id="26739" name="Rectangle 389"/>
              <p:cNvSpPr>
                <a:spLocks noChangeArrowheads="1"/>
              </p:cNvSpPr>
              <p:nvPr/>
            </p:nvSpPr>
            <p:spPr bwMode="auto">
              <a:xfrm>
                <a:off x="3360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68</a:t>
                </a:r>
              </a:p>
            </p:txBody>
          </p:sp>
          <p:sp>
            <p:nvSpPr>
              <p:cNvPr id="26740" name="Rectangle 390"/>
              <p:cNvSpPr>
                <a:spLocks noChangeArrowheads="1"/>
              </p:cNvSpPr>
              <p:nvPr/>
            </p:nvSpPr>
            <p:spPr bwMode="auto">
              <a:xfrm>
                <a:off x="2688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153</a:t>
                </a:r>
              </a:p>
            </p:txBody>
          </p:sp>
          <p:sp>
            <p:nvSpPr>
              <p:cNvPr id="26741" name="Rectangle 391"/>
              <p:cNvSpPr>
                <a:spLocks noChangeArrowheads="1"/>
              </p:cNvSpPr>
              <p:nvPr/>
            </p:nvSpPr>
            <p:spPr bwMode="auto">
              <a:xfrm>
                <a:off x="2112" y="393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121</a:t>
                </a:r>
              </a:p>
            </p:txBody>
          </p:sp>
          <p:sp>
            <p:nvSpPr>
              <p:cNvPr id="26742" name="Rectangle 392"/>
              <p:cNvSpPr>
                <a:spLocks noChangeArrowheads="1"/>
              </p:cNvSpPr>
              <p:nvPr/>
            </p:nvSpPr>
            <p:spPr bwMode="auto">
              <a:xfrm>
                <a:off x="1104" y="393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Worst FCFS</a:t>
                </a:r>
              </a:p>
            </p:txBody>
          </p:sp>
        </p:grpSp>
        <p:grpSp>
          <p:nvGrpSpPr>
            <p:cNvPr id="26722" name="Group 393"/>
            <p:cNvGrpSpPr>
              <a:grpSpLocks/>
            </p:cNvGrpSpPr>
            <p:nvPr/>
          </p:nvGrpSpPr>
          <p:grpSpPr bwMode="auto">
            <a:xfrm>
              <a:off x="1104" y="2766"/>
              <a:ext cx="4320" cy="195"/>
              <a:chOff x="1104" y="2763"/>
              <a:chExt cx="4320" cy="195"/>
            </a:xfrm>
          </p:grpSpPr>
          <p:sp>
            <p:nvSpPr>
              <p:cNvPr id="26730" name="Rectangle 394"/>
              <p:cNvSpPr>
                <a:spLocks noChangeArrowheads="1"/>
              </p:cNvSpPr>
              <p:nvPr/>
            </p:nvSpPr>
            <p:spPr bwMode="auto">
              <a:xfrm>
                <a:off x="4711" y="276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69½</a:t>
                </a:r>
              </a:p>
            </p:txBody>
          </p:sp>
          <p:sp>
            <p:nvSpPr>
              <p:cNvPr id="26731" name="Rectangle 395"/>
              <p:cNvSpPr>
                <a:spLocks noChangeArrowheads="1"/>
              </p:cNvSpPr>
              <p:nvPr/>
            </p:nvSpPr>
            <p:spPr bwMode="auto">
              <a:xfrm>
                <a:off x="4032" y="276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32</a:t>
                </a:r>
              </a:p>
            </p:txBody>
          </p:sp>
          <p:sp>
            <p:nvSpPr>
              <p:cNvPr id="26732" name="Rectangle 396"/>
              <p:cNvSpPr>
                <a:spLocks noChangeArrowheads="1"/>
              </p:cNvSpPr>
              <p:nvPr/>
            </p:nvSpPr>
            <p:spPr bwMode="auto">
              <a:xfrm>
                <a:off x="3360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153</a:t>
                </a:r>
              </a:p>
            </p:txBody>
          </p:sp>
          <p:sp>
            <p:nvSpPr>
              <p:cNvPr id="26733" name="Rectangle 397"/>
              <p:cNvSpPr>
                <a:spLocks noChangeArrowheads="1"/>
              </p:cNvSpPr>
              <p:nvPr/>
            </p:nvSpPr>
            <p:spPr bwMode="auto">
              <a:xfrm>
                <a:off x="2688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</a:t>
                </a:r>
              </a:p>
            </p:txBody>
          </p:sp>
          <p:sp>
            <p:nvSpPr>
              <p:cNvPr id="26734" name="Rectangle 398"/>
              <p:cNvSpPr>
                <a:spLocks noChangeArrowheads="1"/>
              </p:cNvSpPr>
              <p:nvPr/>
            </p:nvSpPr>
            <p:spPr bwMode="auto">
              <a:xfrm>
                <a:off x="2112" y="276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85</a:t>
                </a:r>
              </a:p>
            </p:txBody>
          </p:sp>
          <p:sp>
            <p:nvSpPr>
              <p:cNvPr id="26735" name="Rectangle 399"/>
              <p:cNvSpPr>
                <a:spLocks noChangeArrowheads="1"/>
              </p:cNvSpPr>
              <p:nvPr/>
            </p:nvSpPr>
            <p:spPr bwMode="auto">
              <a:xfrm>
                <a:off x="1104" y="276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Best FCFS</a:t>
                </a:r>
              </a:p>
            </p:txBody>
          </p:sp>
          <p:sp>
            <p:nvSpPr>
              <p:cNvPr id="26736" name="Line 400"/>
              <p:cNvSpPr>
                <a:spLocks noChangeShapeType="1"/>
              </p:cNvSpPr>
              <p:nvPr/>
            </p:nvSpPr>
            <p:spPr bwMode="auto">
              <a:xfrm>
                <a:off x="1104" y="295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723" name="Group 401"/>
            <p:cNvGrpSpPr>
              <a:grpSpLocks/>
            </p:cNvGrpSpPr>
            <p:nvPr/>
          </p:nvGrpSpPr>
          <p:grpSpPr bwMode="auto">
            <a:xfrm>
              <a:off x="1104" y="2571"/>
              <a:ext cx="4320" cy="195"/>
              <a:chOff x="1104" y="2568"/>
              <a:chExt cx="4320" cy="195"/>
            </a:xfrm>
          </p:grpSpPr>
          <p:sp>
            <p:nvSpPr>
              <p:cNvPr id="26724" name="Rectangle 402"/>
              <p:cNvSpPr>
                <a:spLocks noChangeArrowheads="1"/>
              </p:cNvSpPr>
              <p:nvPr/>
            </p:nvSpPr>
            <p:spPr bwMode="auto">
              <a:xfrm>
                <a:off x="4711" y="256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83½</a:t>
                </a:r>
              </a:p>
            </p:txBody>
          </p:sp>
          <p:sp>
            <p:nvSpPr>
              <p:cNvPr id="26725" name="Rectangle 403"/>
              <p:cNvSpPr>
                <a:spLocks noChangeArrowheads="1"/>
              </p:cNvSpPr>
              <p:nvPr/>
            </p:nvSpPr>
            <p:spPr bwMode="auto">
              <a:xfrm>
                <a:off x="4032" y="256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121</a:t>
                </a:r>
              </a:p>
            </p:txBody>
          </p:sp>
          <p:sp>
            <p:nvSpPr>
              <p:cNvPr id="26726" name="Rectangle 404"/>
              <p:cNvSpPr>
                <a:spLocks noChangeArrowheads="1"/>
              </p:cNvSpPr>
              <p:nvPr/>
            </p:nvSpPr>
            <p:spPr bwMode="auto">
              <a:xfrm>
                <a:off x="3360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0</a:t>
                </a:r>
              </a:p>
            </p:txBody>
          </p:sp>
          <p:sp>
            <p:nvSpPr>
              <p:cNvPr id="26727" name="Rectangle 405"/>
              <p:cNvSpPr>
                <a:spLocks noChangeArrowheads="1"/>
              </p:cNvSpPr>
              <p:nvPr/>
            </p:nvSpPr>
            <p:spPr bwMode="auto">
              <a:xfrm>
                <a:off x="2688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145</a:t>
                </a:r>
              </a:p>
            </p:txBody>
          </p:sp>
          <p:sp>
            <p:nvSpPr>
              <p:cNvPr id="26728" name="Rectangle 406"/>
              <p:cNvSpPr>
                <a:spLocks noChangeArrowheads="1"/>
              </p:cNvSpPr>
              <p:nvPr/>
            </p:nvSpPr>
            <p:spPr bwMode="auto">
              <a:xfrm>
                <a:off x="2112" y="256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68</a:t>
                </a:r>
              </a:p>
            </p:txBody>
          </p:sp>
          <p:sp>
            <p:nvSpPr>
              <p:cNvPr id="26729" name="Rectangle 407"/>
              <p:cNvSpPr>
                <a:spLocks noChangeArrowheads="1"/>
              </p:cNvSpPr>
              <p:nvPr/>
            </p:nvSpPr>
            <p:spPr bwMode="auto">
              <a:xfrm>
                <a:off x="1104" y="256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Worst FCFS</a:t>
                </a:r>
              </a:p>
            </p:txBody>
          </p:sp>
        </p:grpSp>
      </p:grpSp>
      <p:grpSp>
        <p:nvGrpSpPr>
          <p:cNvPr id="587236" name="Group 484"/>
          <p:cNvGrpSpPr>
            <a:grpSpLocks/>
          </p:cNvGrpSpPr>
          <p:nvPr/>
        </p:nvGrpSpPr>
        <p:grpSpPr bwMode="auto">
          <a:xfrm>
            <a:off x="3276600" y="3152775"/>
            <a:ext cx="6858000" cy="2476500"/>
            <a:chOff x="1104" y="1986"/>
            <a:chExt cx="4320" cy="1560"/>
          </a:xfrm>
        </p:grpSpPr>
        <p:grpSp>
          <p:nvGrpSpPr>
            <p:cNvPr id="26704" name="Group 424"/>
            <p:cNvGrpSpPr>
              <a:grpSpLocks/>
            </p:cNvGrpSpPr>
            <p:nvPr/>
          </p:nvGrpSpPr>
          <p:grpSpPr bwMode="auto">
            <a:xfrm>
              <a:off x="1104" y="3351"/>
              <a:ext cx="4320" cy="195"/>
              <a:chOff x="1104" y="3348"/>
              <a:chExt cx="4320" cy="195"/>
            </a:xfrm>
          </p:grpSpPr>
          <p:sp>
            <p:nvSpPr>
              <p:cNvPr id="26713" name="Rectangle 425"/>
              <p:cNvSpPr>
                <a:spLocks noChangeArrowheads="1"/>
              </p:cNvSpPr>
              <p:nvPr/>
            </p:nvSpPr>
            <p:spPr bwMode="auto">
              <a:xfrm>
                <a:off x="4711" y="334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95½</a:t>
                </a:r>
              </a:p>
            </p:txBody>
          </p:sp>
          <p:sp>
            <p:nvSpPr>
              <p:cNvPr id="26714" name="Rectangle 426"/>
              <p:cNvSpPr>
                <a:spLocks noChangeArrowheads="1"/>
              </p:cNvSpPr>
              <p:nvPr/>
            </p:nvSpPr>
            <p:spPr bwMode="auto">
              <a:xfrm>
                <a:off x="4032" y="334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80</a:t>
                </a:r>
              </a:p>
            </p:txBody>
          </p:sp>
          <p:sp>
            <p:nvSpPr>
              <p:cNvPr id="26715" name="Rectangle 427"/>
              <p:cNvSpPr>
                <a:spLocks noChangeArrowheads="1"/>
              </p:cNvSpPr>
              <p:nvPr/>
            </p:nvSpPr>
            <p:spPr bwMode="auto">
              <a:xfrm>
                <a:off x="3360" y="334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153</a:t>
                </a:r>
              </a:p>
            </p:txBody>
          </p:sp>
          <p:sp>
            <p:nvSpPr>
              <p:cNvPr id="26716" name="Rectangle 428"/>
              <p:cNvSpPr>
                <a:spLocks noChangeArrowheads="1"/>
              </p:cNvSpPr>
              <p:nvPr/>
            </p:nvSpPr>
            <p:spPr bwMode="auto">
              <a:xfrm>
                <a:off x="2688" y="334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16</a:t>
                </a:r>
              </a:p>
            </p:txBody>
          </p:sp>
          <p:sp>
            <p:nvSpPr>
              <p:cNvPr id="26717" name="Rectangle 429"/>
              <p:cNvSpPr>
                <a:spLocks noChangeArrowheads="1"/>
              </p:cNvSpPr>
              <p:nvPr/>
            </p:nvSpPr>
            <p:spPr bwMode="auto">
              <a:xfrm>
                <a:off x="2112" y="334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133</a:t>
                </a:r>
              </a:p>
            </p:txBody>
          </p:sp>
          <p:sp>
            <p:nvSpPr>
              <p:cNvPr id="26718" name="Rectangle 430"/>
              <p:cNvSpPr>
                <a:spLocks noChangeArrowheads="1"/>
              </p:cNvSpPr>
              <p:nvPr/>
            </p:nvSpPr>
            <p:spPr bwMode="auto">
              <a:xfrm>
                <a:off x="1104" y="334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8</a:t>
                </a:r>
              </a:p>
            </p:txBody>
          </p:sp>
          <p:sp>
            <p:nvSpPr>
              <p:cNvPr id="26719" name="Line 431"/>
              <p:cNvSpPr>
                <a:spLocks noChangeShapeType="1"/>
              </p:cNvSpPr>
              <p:nvPr/>
            </p:nvSpPr>
            <p:spPr bwMode="auto">
              <a:xfrm>
                <a:off x="1104" y="354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705" name="Group 464"/>
            <p:cNvGrpSpPr>
              <a:grpSpLocks/>
            </p:cNvGrpSpPr>
            <p:nvPr/>
          </p:nvGrpSpPr>
          <p:grpSpPr bwMode="auto">
            <a:xfrm>
              <a:off x="1104" y="1986"/>
              <a:ext cx="4320" cy="195"/>
              <a:chOff x="1104" y="1983"/>
              <a:chExt cx="4320" cy="195"/>
            </a:xfrm>
          </p:grpSpPr>
          <p:sp>
            <p:nvSpPr>
              <p:cNvPr id="26706" name="Rectangle 465"/>
              <p:cNvSpPr>
                <a:spLocks noChangeArrowheads="1"/>
              </p:cNvSpPr>
              <p:nvPr/>
            </p:nvSpPr>
            <p:spPr bwMode="auto">
              <a:xfrm>
                <a:off x="4711" y="198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57¼</a:t>
                </a:r>
              </a:p>
            </p:txBody>
          </p:sp>
          <p:sp>
            <p:nvSpPr>
              <p:cNvPr id="26707" name="Rectangle 466"/>
              <p:cNvSpPr>
                <a:spLocks noChangeArrowheads="1"/>
              </p:cNvSpPr>
              <p:nvPr/>
            </p:nvSpPr>
            <p:spPr bwMode="auto">
              <a:xfrm>
                <a:off x="4032" y="198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56</a:t>
                </a:r>
              </a:p>
            </p:txBody>
          </p:sp>
          <p:sp>
            <p:nvSpPr>
              <p:cNvPr id="26708" name="Rectangle 467"/>
              <p:cNvSpPr>
                <a:spLocks noChangeArrowheads="1"/>
              </p:cNvSpPr>
              <p:nvPr/>
            </p:nvSpPr>
            <p:spPr bwMode="auto">
              <a:xfrm>
                <a:off x="3360" y="198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85</a:t>
                </a:r>
              </a:p>
            </p:txBody>
          </p:sp>
          <p:sp>
            <p:nvSpPr>
              <p:cNvPr id="26709" name="Rectangle 468"/>
              <p:cNvSpPr>
                <a:spLocks noChangeArrowheads="1"/>
              </p:cNvSpPr>
              <p:nvPr/>
            </p:nvSpPr>
            <p:spPr bwMode="auto">
              <a:xfrm>
                <a:off x="2688" y="198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</a:t>
                </a:r>
              </a:p>
            </p:txBody>
          </p:sp>
          <p:sp>
            <p:nvSpPr>
              <p:cNvPr id="26710" name="Rectangle 469"/>
              <p:cNvSpPr>
                <a:spLocks noChangeArrowheads="1"/>
              </p:cNvSpPr>
              <p:nvPr/>
            </p:nvSpPr>
            <p:spPr bwMode="auto">
              <a:xfrm>
                <a:off x="2112" y="198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80</a:t>
                </a:r>
              </a:p>
            </p:txBody>
          </p:sp>
          <p:sp>
            <p:nvSpPr>
              <p:cNvPr id="26711" name="Rectangle 470"/>
              <p:cNvSpPr>
                <a:spLocks noChangeArrowheads="1"/>
              </p:cNvSpPr>
              <p:nvPr/>
            </p:nvSpPr>
            <p:spPr bwMode="auto">
              <a:xfrm>
                <a:off x="1104" y="198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8</a:t>
                </a:r>
              </a:p>
            </p:txBody>
          </p:sp>
          <p:sp>
            <p:nvSpPr>
              <p:cNvPr id="26712" name="Line 471"/>
              <p:cNvSpPr>
                <a:spLocks noChangeShapeType="1"/>
              </p:cNvSpPr>
              <p:nvPr/>
            </p:nvSpPr>
            <p:spPr bwMode="auto">
              <a:xfrm>
                <a:off x="1104" y="217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587238" name="Group 486"/>
          <p:cNvGrpSpPr>
            <a:grpSpLocks/>
          </p:cNvGrpSpPr>
          <p:nvPr/>
        </p:nvGrpSpPr>
        <p:grpSpPr bwMode="auto">
          <a:xfrm>
            <a:off x="3276600" y="2843214"/>
            <a:ext cx="6858000" cy="3095625"/>
            <a:chOff x="1104" y="1791"/>
            <a:chExt cx="4320" cy="1950"/>
          </a:xfrm>
        </p:grpSpPr>
        <p:grpSp>
          <p:nvGrpSpPr>
            <p:cNvPr id="26672" name="Group 416"/>
            <p:cNvGrpSpPr>
              <a:grpSpLocks/>
            </p:cNvGrpSpPr>
            <p:nvPr/>
          </p:nvGrpSpPr>
          <p:grpSpPr bwMode="auto">
            <a:xfrm>
              <a:off x="1104" y="3546"/>
              <a:ext cx="4320" cy="195"/>
              <a:chOff x="1104" y="3543"/>
              <a:chExt cx="4320" cy="195"/>
            </a:xfrm>
          </p:grpSpPr>
          <p:sp>
            <p:nvSpPr>
              <p:cNvPr id="26697" name="Rectangle 417"/>
              <p:cNvSpPr>
                <a:spLocks noChangeArrowheads="1"/>
              </p:cNvSpPr>
              <p:nvPr/>
            </p:nvSpPr>
            <p:spPr bwMode="auto">
              <a:xfrm>
                <a:off x="4711" y="354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99½</a:t>
                </a:r>
              </a:p>
            </p:txBody>
          </p:sp>
          <p:sp>
            <p:nvSpPr>
              <p:cNvPr id="26698" name="Rectangle 418"/>
              <p:cNvSpPr>
                <a:spLocks noChangeArrowheads="1"/>
              </p:cNvSpPr>
              <p:nvPr/>
            </p:nvSpPr>
            <p:spPr bwMode="auto">
              <a:xfrm>
                <a:off x="4032" y="354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92</a:t>
                </a:r>
              </a:p>
            </p:txBody>
          </p:sp>
          <p:sp>
            <p:nvSpPr>
              <p:cNvPr id="26699" name="Rectangle 419"/>
              <p:cNvSpPr>
                <a:spLocks noChangeArrowheads="1"/>
              </p:cNvSpPr>
              <p:nvPr/>
            </p:nvSpPr>
            <p:spPr bwMode="auto">
              <a:xfrm>
                <a:off x="3360" y="354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153</a:t>
                </a:r>
              </a:p>
            </p:txBody>
          </p:sp>
          <p:sp>
            <p:nvSpPr>
              <p:cNvPr id="26700" name="Rectangle 420"/>
              <p:cNvSpPr>
                <a:spLocks noChangeArrowheads="1"/>
              </p:cNvSpPr>
              <p:nvPr/>
            </p:nvSpPr>
            <p:spPr bwMode="auto">
              <a:xfrm>
                <a:off x="2688" y="354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18</a:t>
                </a:r>
              </a:p>
            </p:txBody>
          </p:sp>
          <p:sp>
            <p:nvSpPr>
              <p:cNvPr id="26701" name="Rectangle 421"/>
              <p:cNvSpPr>
                <a:spLocks noChangeArrowheads="1"/>
              </p:cNvSpPr>
              <p:nvPr/>
            </p:nvSpPr>
            <p:spPr bwMode="auto">
              <a:xfrm>
                <a:off x="2112" y="354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135</a:t>
                </a:r>
              </a:p>
            </p:txBody>
          </p:sp>
          <p:sp>
            <p:nvSpPr>
              <p:cNvPr id="26702" name="Rectangle 422"/>
              <p:cNvSpPr>
                <a:spLocks noChangeArrowheads="1"/>
              </p:cNvSpPr>
              <p:nvPr/>
            </p:nvSpPr>
            <p:spPr bwMode="auto">
              <a:xfrm>
                <a:off x="1104" y="354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10</a:t>
                </a:r>
              </a:p>
            </p:txBody>
          </p:sp>
          <p:sp>
            <p:nvSpPr>
              <p:cNvPr id="26703" name="Line 423"/>
              <p:cNvSpPr>
                <a:spLocks noChangeShapeType="1"/>
              </p:cNvSpPr>
              <p:nvPr/>
            </p:nvSpPr>
            <p:spPr bwMode="auto">
              <a:xfrm>
                <a:off x="1104" y="373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673" name="Group 432"/>
            <p:cNvGrpSpPr>
              <a:grpSpLocks/>
            </p:cNvGrpSpPr>
            <p:nvPr/>
          </p:nvGrpSpPr>
          <p:grpSpPr bwMode="auto">
            <a:xfrm>
              <a:off x="1104" y="3156"/>
              <a:ext cx="4320" cy="195"/>
              <a:chOff x="1104" y="3153"/>
              <a:chExt cx="4320" cy="195"/>
            </a:xfrm>
          </p:grpSpPr>
          <p:sp>
            <p:nvSpPr>
              <p:cNvPr id="26690" name="Rectangle 433"/>
              <p:cNvSpPr>
                <a:spLocks noChangeArrowheads="1"/>
              </p:cNvSpPr>
              <p:nvPr/>
            </p:nvSpPr>
            <p:spPr bwMode="auto">
              <a:xfrm>
                <a:off x="4711" y="315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99½</a:t>
                </a:r>
              </a:p>
            </p:txBody>
          </p:sp>
          <p:sp>
            <p:nvSpPr>
              <p:cNvPr id="26691" name="Rectangle 434"/>
              <p:cNvSpPr>
                <a:spLocks noChangeArrowheads="1"/>
              </p:cNvSpPr>
              <p:nvPr/>
            </p:nvSpPr>
            <p:spPr bwMode="auto">
              <a:xfrm>
                <a:off x="4032" y="315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82</a:t>
                </a:r>
              </a:p>
            </p:txBody>
          </p:sp>
          <p:sp>
            <p:nvSpPr>
              <p:cNvPr id="26692" name="Rectangle 435"/>
              <p:cNvSpPr>
                <a:spLocks noChangeArrowheads="1"/>
              </p:cNvSpPr>
              <p:nvPr/>
            </p:nvSpPr>
            <p:spPr bwMode="auto">
              <a:xfrm>
                <a:off x="3360" y="315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153</a:t>
                </a:r>
              </a:p>
            </p:txBody>
          </p:sp>
          <p:sp>
            <p:nvSpPr>
              <p:cNvPr id="26693" name="Rectangle 436"/>
              <p:cNvSpPr>
                <a:spLocks noChangeArrowheads="1"/>
              </p:cNvSpPr>
              <p:nvPr/>
            </p:nvSpPr>
            <p:spPr bwMode="auto">
              <a:xfrm>
                <a:off x="2688" y="315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28</a:t>
                </a:r>
              </a:p>
            </p:txBody>
          </p:sp>
          <p:sp>
            <p:nvSpPr>
              <p:cNvPr id="26694" name="Rectangle 437"/>
              <p:cNvSpPr>
                <a:spLocks noChangeArrowheads="1"/>
              </p:cNvSpPr>
              <p:nvPr/>
            </p:nvSpPr>
            <p:spPr bwMode="auto">
              <a:xfrm>
                <a:off x="2112" y="315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135</a:t>
                </a:r>
              </a:p>
            </p:txBody>
          </p:sp>
          <p:sp>
            <p:nvSpPr>
              <p:cNvPr id="26695" name="Rectangle 438"/>
              <p:cNvSpPr>
                <a:spLocks noChangeArrowheads="1"/>
              </p:cNvSpPr>
              <p:nvPr/>
            </p:nvSpPr>
            <p:spPr bwMode="auto">
              <a:xfrm>
                <a:off x="1104" y="315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5</a:t>
                </a:r>
              </a:p>
            </p:txBody>
          </p:sp>
          <p:sp>
            <p:nvSpPr>
              <p:cNvPr id="26696" name="Line 439"/>
              <p:cNvSpPr>
                <a:spLocks noChangeShapeType="1"/>
              </p:cNvSpPr>
              <p:nvPr/>
            </p:nvSpPr>
            <p:spPr bwMode="auto">
              <a:xfrm>
                <a:off x="1104" y="334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674" name="Group 456"/>
            <p:cNvGrpSpPr>
              <a:grpSpLocks/>
            </p:cNvGrpSpPr>
            <p:nvPr/>
          </p:nvGrpSpPr>
          <p:grpSpPr bwMode="auto">
            <a:xfrm>
              <a:off x="1104" y="2181"/>
              <a:ext cx="4320" cy="195"/>
              <a:chOff x="1104" y="2178"/>
              <a:chExt cx="4320" cy="195"/>
            </a:xfrm>
          </p:grpSpPr>
          <p:sp>
            <p:nvSpPr>
              <p:cNvPr id="26683" name="Rectangle 457"/>
              <p:cNvSpPr>
                <a:spLocks noChangeArrowheads="1"/>
              </p:cNvSpPr>
              <p:nvPr/>
            </p:nvSpPr>
            <p:spPr bwMode="auto">
              <a:xfrm>
                <a:off x="4711" y="217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61¼</a:t>
                </a:r>
              </a:p>
            </p:txBody>
          </p:sp>
          <p:sp>
            <p:nvSpPr>
              <p:cNvPr id="26684" name="Rectangle 458"/>
              <p:cNvSpPr>
                <a:spLocks noChangeArrowheads="1"/>
              </p:cNvSpPr>
              <p:nvPr/>
            </p:nvSpPr>
            <p:spPr bwMode="auto">
              <a:xfrm>
                <a:off x="4032" y="217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68</a:t>
                </a:r>
              </a:p>
            </p:txBody>
          </p:sp>
          <p:sp>
            <p:nvSpPr>
              <p:cNvPr id="26685" name="Rectangle 459"/>
              <p:cNvSpPr>
                <a:spLocks noChangeArrowheads="1"/>
              </p:cNvSpPr>
              <p:nvPr/>
            </p:nvSpPr>
            <p:spPr bwMode="auto">
              <a:xfrm>
                <a:off x="3360" y="217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85</a:t>
                </a:r>
              </a:p>
            </p:txBody>
          </p:sp>
          <p:sp>
            <p:nvSpPr>
              <p:cNvPr id="26686" name="Rectangle 460"/>
              <p:cNvSpPr>
                <a:spLocks noChangeArrowheads="1"/>
              </p:cNvSpPr>
              <p:nvPr/>
            </p:nvSpPr>
            <p:spPr bwMode="auto">
              <a:xfrm>
                <a:off x="2688" y="217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10</a:t>
                </a:r>
              </a:p>
            </p:txBody>
          </p:sp>
          <p:sp>
            <p:nvSpPr>
              <p:cNvPr id="26687" name="Rectangle 461"/>
              <p:cNvSpPr>
                <a:spLocks noChangeArrowheads="1"/>
              </p:cNvSpPr>
              <p:nvPr/>
            </p:nvSpPr>
            <p:spPr bwMode="auto">
              <a:xfrm>
                <a:off x="2112" y="217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82</a:t>
                </a:r>
              </a:p>
            </p:txBody>
          </p:sp>
          <p:sp>
            <p:nvSpPr>
              <p:cNvPr id="26688" name="Rectangle 462"/>
              <p:cNvSpPr>
                <a:spLocks noChangeArrowheads="1"/>
              </p:cNvSpPr>
              <p:nvPr/>
            </p:nvSpPr>
            <p:spPr bwMode="auto">
              <a:xfrm>
                <a:off x="1104" y="217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10</a:t>
                </a:r>
              </a:p>
            </p:txBody>
          </p:sp>
          <p:sp>
            <p:nvSpPr>
              <p:cNvPr id="26689" name="Line 463"/>
              <p:cNvSpPr>
                <a:spLocks noChangeShapeType="1"/>
              </p:cNvSpPr>
              <p:nvPr/>
            </p:nvSpPr>
            <p:spPr bwMode="auto">
              <a:xfrm>
                <a:off x="1104" y="237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26675" name="Group 472"/>
            <p:cNvGrpSpPr>
              <a:grpSpLocks/>
            </p:cNvGrpSpPr>
            <p:nvPr/>
          </p:nvGrpSpPr>
          <p:grpSpPr bwMode="auto">
            <a:xfrm>
              <a:off x="1104" y="1791"/>
              <a:ext cx="4320" cy="195"/>
              <a:chOff x="1104" y="1788"/>
              <a:chExt cx="4320" cy="195"/>
            </a:xfrm>
          </p:grpSpPr>
          <p:sp>
            <p:nvSpPr>
              <p:cNvPr id="26676" name="Rectangle 473"/>
              <p:cNvSpPr>
                <a:spLocks noChangeArrowheads="1"/>
              </p:cNvSpPr>
              <p:nvPr/>
            </p:nvSpPr>
            <p:spPr bwMode="auto">
              <a:xfrm>
                <a:off x="4711" y="178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61¼</a:t>
                </a:r>
              </a:p>
            </p:txBody>
          </p:sp>
          <p:sp>
            <p:nvSpPr>
              <p:cNvPr id="26677" name="Rectangle 474"/>
              <p:cNvSpPr>
                <a:spLocks noChangeArrowheads="1"/>
              </p:cNvSpPr>
              <p:nvPr/>
            </p:nvSpPr>
            <p:spPr bwMode="auto">
              <a:xfrm>
                <a:off x="4032" y="178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58</a:t>
                </a:r>
              </a:p>
            </p:txBody>
          </p:sp>
          <p:sp>
            <p:nvSpPr>
              <p:cNvPr id="26678" name="Rectangle 475"/>
              <p:cNvSpPr>
                <a:spLocks noChangeArrowheads="1"/>
              </p:cNvSpPr>
              <p:nvPr/>
            </p:nvSpPr>
            <p:spPr bwMode="auto">
              <a:xfrm>
                <a:off x="3360" y="178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85</a:t>
                </a:r>
              </a:p>
            </p:txBody>
          </p:sp>
          <p:sp>
            <p:nvSpPr>
              <p:cNvPr id="26679" name="Rectangle 476"/>
              <p:cNvSpPr>
                <a:spLocks noChangeArrowheads="1"/>
              </p:cNvSpPr>
              <p:nvPr/>
            </p:nvSpPr>
            <p:spPr bwMode="auto">
              <a:xfrm>
                <a:off x="2688" y="178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20</a:t>
                </a:r>
              </a:p>
            </p:txBody>
          </p:sp>
          <p:sp>
            <p:nvSpPr>
              <p:cNvPr id="26680" name="Rectangle 477"/>
              <p:cNvSpPr>
                <a:spLocks noChangeArrowheads="1"/>
              </p:cNvSpPr>
              <p:nvPr/>
            </p:nvSpPr>
            <p:spPr bwMode="auto">
              <a:xfrm>
                <a:off x="2112" y="178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82</a:t>
                </a:r>
              </a:p>
            </p:txBody>
          </p:sp>
          <p:sp>
            <p:nvSpPr>
              <p:cNvPr id="26681" name="Rectangle 478"/>
              <p:cNvSpPr>
                <a:spLocks noChangeArrowheads="1"/>
              </p:cNvSpPr>
              <p:nvPr/>
            </p:nvSpPr>
            <p:spPr bwMode="auto">
              <a:xfrm>
                <a:off x="1104" y="178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Q = 5</a:t>
                </a:r>
              </a:p>
            </p:txBody>
          </p:sp>
          <p:sp>
            <p:nvSpPr>
              <p:cNvPr id="26682" name="Line 479"/>
              <p:cNvSpPr>
                <a:spLocks noChangeShapeType="1"/>
              </p:cNvSpPr>
              <p:nvPr/>
            </p:nvSpPr>
            <p:spPr bwMode="auto">
              <a:xfrm>
                <a:off x="1104" y="198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4900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7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7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7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7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7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7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7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7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5872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587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58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587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250" grpId="0" animBg="1"/>
      <p:bldP spid="587255" grpId="0" animBg="1"/>
      <p:bldP spid="587256" grpId="0" animBg="1"/>
      <p:bldP spid="587257" grpId="0" animBg="1"/>
      <p:bldP spid="5872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>
            <a:endCxn id="32" idx="1"/>
          </p:cNvCxnSpPr>
          <p:nvPr/>
        </p:nvCxnSpPr>
        <p:spPr bwMode="auto">
          <a:xfrm>
            <a:off x="7239000" y="1028700"/>
            <a:ext cx="4318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endCxn id="34" idx="1"/>
          </p:cNvCxnSpPr>
          <p:nvPr/>
        </p:nvCxnSpPr>
        <p:spPr bwMode="auto">
          <a:xfrm>
            <a:off x="7239000" y="2171700"/>
            <a:ext cx="4318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36799"/>
            <a:ext cx="11658600" cy="44704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Execution Plan</a:t>
            </a:r>
          </a:p>
          <a:p>
            <a:pPr lvl="1"/>
            <a:r>
              <a:rPr lang="en-US" dirty="0" smtClean="0"/>
              <a:t>Always execute highest-priority </a:t>
            </a:r>
            <a:r>
              <a:rPr lang="en-US" dirty="0" err="1" smtClean="0"/>
              <a:t>runable</a:t>
            </a:r>
            <a:r>
              <a:rPr lang="en-US" dirty="0" smtClean="0"/>
              <a:t> jobs to completion</a:t>
            </a:r>
          </a:p>
          <a:p>
            <a:pPr lvl="1"/>
            <a:r>
              <a:rPr lang="en-US" dirty="0" smtClean="0"/>
              <a:t>Each queue can be processed in RR with some time-quantum</a:t>
            </a:r>
          </a:p>
          <a:p>
            <a:r>
              <a:rPr lang="en-US" dirty="0" smtClean="0"/>
              <a:t>Problems:</a:t>
            </a:r>
          </a:p>
          <a:p>
            <a:pPr lvl="1"/>
            <a:r>
              <a:rPr lang="en-US" dirty="0" smtClean="0"/>
              <a:t>Starvation: </a:t>
            </a:r>
          </a:p>
          <a:p>
            <a:pPr lvl="2"/>
            <a:r>
              <a:rPr lang="en-US" dirty="0" smtClean="0"/>
              <a:t>Lower priority jobs don’t get to run because higher priority jobs</a:t>
            </a:r>
          </a:p>
          <a:p>
            <a:pPr lvl="1"/>
            <a:r>
              <a:rPr lang="en-US" dirty="0" smtClean="0"/>
              <a:t>Deadlock: Priority Inversion</a:t>
            </a:r>
          </a:p>
          <a:p>
            <a:pPr lvl="2"/>
            <a:r>
              <a:rPr lang="en-US" dirty="0" smtClean="0"/>
              <a:t>Happens when low priority task has lock needed by high-priority task</a:t>
            </a:r>
          </a:p>
          <a:p>
            <a:pPr lvl="2"/>
            <a:r>
              <a:rPr lang="en-US" dirty="0" smtClean="0"/>
              <a:t>Usually involves third, intermediate priority task preventing high-priority task from running</a:t>
            </a:r>
          </a:p>
          <a:p>
            <a:r>
              <a:rPr lang="en-US" dirty="0" smtClean="0"/>
              <a:t>How to fix problems?</a:t>
            </a:r>
          </a:p>
          <a:p>
            <a:pPr lvl="1"/>
            <a:r>
              <a:rPr lang="en-US" dirty="0" smtClean="0"/>
              <a:t>Dynamic priorities – adjust base-level priority up or down based on heuristics about interactivity, locking, burst behavior, etc…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3124200" y="838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124200" y="1219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24200" y="1600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124200" y="1981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0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029200" y="1981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5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362700" y="1981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6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5029200" y="838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1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6362700" y="8509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2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4483100" y="2159000"/>
            <a:ext cx="5461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4495800" y="1041400"/>
            <a:ext cx="5461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endCxn id="16" idx="1"/>
          </p:cNvCxnSpPr>
          <p:nvPr/>
        </p:nvCxnSpPr>
        <p:spPr bwMode="auto">
          <a:xfrm>
            <a:off x="5930900" y="1041400"/>
            <a:ext cx="4318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5911850" y="2171700"/>
            <a:ext cx="4699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 31"/>
          <p:cNvSpPr/>
          <p:nvPr/>
        </p:nvSpPr>
        <p:spPr bwMode="auto">
          <a:xfrm>
            <a:off x="7670800" y="838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3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7670800" y="1981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7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5029200" y="1219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4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>
            <a:off x="4495800" y="1422400"/>
            <a:ext cx="5461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533400"/>
          </a:xfrm>
        </p:spPr>
        <p:txBody>
          <a:bodyPr/>
          <a:lstStyle/>
          <a:p>
            <a:r>
              <a:rPr lang="en-US" dirty="0"/>
              <a:t>Handling Differences in Importance: Strict Priority Scheduling</a:t>
            </a:r>
          </a:p>
        </p:txBody>
      </p:sp>
    </p:spTree>
    <p:extLst>
      <p:ext uri="{BB962C8B-B14F-4D97-AF65-F5344CB8AC3E}">
        <p14:creationId xmlns:p14="http://schemas.microsoft.com/office/powerpoint/2010/main" val="22732878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charset="-127"/>
              </a:rPr>
              <a:t>Scheduling Fairness</a:t>
            </a:r>
          </a:p>
        </p:txBody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11430000" cy="5791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What about fairness?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dirty="0">
                <a:ea typeface="굴림" charset="-127"/>
              </a:rPr>
              <a:t>Strict fixed-priority scheduling between queues is unfair (run highest, then next, </a:t>
            </a:r>
            <a:r>
              <a:rPr lang="en-US" altLang="ko-KR" sz="2400" dirty="0" err="1">
                <a:ea typeface="굴림" charset="-127"/>
              </a:rPr>
              <a:t>etc</a:t>
            </a:r>
            <a:r>
              <a:rPr lang="en-US" altLang="ko-KR" sz="2400" dirty="0">
                <a:ea typeface="굴림" charset="-127"/>
              </a:rPr>
              <a:t>):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dirty="0">
                <a:ea typeface="굴림" charset="-127"/>
              </a:rPr>
              <a:t>long running jobs may never get CPU 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dirty="0">
                <a:ea typeface="굴림" charset="-127"/>
              </a:rPr>
              <a:t>Urban legend: In Multics, shut down machine, found 10-year-old job </a:t>
            </a:r>
            <a:r>
              <a:rPr lang="en-US" altLang="ko-KR" sz="2400" dirty="0">
                <a:ea typeface="굴림" charset="-127"/>
                <a:sym typeface="Symbol" panose="05050102010706020507" pitchFamily="18" charset="2"/>
              </a:rPr>
              <a:t> </a:t>
            </a:r>
            <a:r>
              <a:rPr lang="en-US" altLang="ko-KR" sz="2400" dirty="0" smtClean="0">
                <a:ea typeface="굴림" charset="-127"/>
                <a:sym typeface="Symbol" panose="05050102010706020507" pitchFamily="18" charset="2"/>
              </a:rPr>
              <a:t/>
            </a:r>
            <a:br>
              <a:rPr lang="en-US" altLang="ko-KR" sz="2400" dirty="0" smtClean="0">
                <a:ea typeface="굴림" charset="-127"/>
                <a:sym typeface="Symbol" panose="05050102010706020507" pitchFamily="18" charset="2"/>
              </a:rPr>
            </a:br>
            <a:r>
              <a:rPr lang="en-US" altLang="ko-KR" sz="2400" dirty="0" smtClean="0">
                <a:ea typeface="굴림" charset="-127"/>
                <a:sym typeface="Symbol" panose="05050102010706020507" pitchFamily="18" charset="2"/>
              </a:rPr>
              <a:t>Ok</a:t>
            </a:r>
            <a:r>
              <a:rPr lang="en-US" altLang="ko-KR" sz="2400" dirty="0">
                <a:ea typeface="굴림" charset="-127"/>
                <a:sym typeface="Symbol" panose="05050102010706020507" pitchFamily="18" charset="2"/>
              </a:rPr>
              <a:t>, probably not…</a:t>
            </a:r>
            <a:endParaRPr lang="en-US" altLang="ko-KR" sz="2400" dirty="0">
              <a:ea typeface="굴림" charset="-127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dirty="0">
                <a:ea typeface="굴림" charset="-127"/>
              </a:rPr>
              <a:t>Must give long-running jobs a fraction of the CPU even when there are shorter jobs to run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sz="2400" dirty="0">
                <a:solidFill>
                  <a:schemeClr val="hlink"/>
                </a:solidFill>
                <a:ea typeface="굴림" charset="-127"/>
              </a:rPr>
              <a:t>Tradeoff: fairness gained by hurting </a:t>
            </a:r>
            <a:r>
              <a:rPr lang="en-US" altLang="ko-KR" sz="2400" dirty="0" err="1">
                <a:solidFill>
                  <a:schemeClr val="hlink"/>
                </a:solidFill>
                <a:ea typeface="굴림" charset="-127"/>
              </a:rPr>
              <a:t>avg</a:t>
            </a:r>
            <a:r>
              <a:rPr lang="en-US" altLang="ko-KR" sz="2400" dirty="0">
                <a:solidFill>
                  <a:schemeClr val="hlink"/>
                </a:solidFill>
                <a:ea typeface="굴림" charset="-127"/>
              </a:rPr>
              <a:t> response time!</a:t>
            </a:r>
          </a:p>
        </p:txBody>
      </p:sp>
    </p:spTree>
    <p:extLst>
      <p:ext uri="{BB962C8B-B14F-4D97-AF65-F5344CB8AC3E}">
        <p14:creationId xmlns:p14="http://schemas.microsoft.com/office/powerpoint/2010/main" val="35531254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Scheduling Fairness</a:t>
            </a:r>
          </a:p>
        </p:txBody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762000"/>
            <a:ext cx="10566400" cy="5105400"/>
          </a:xfrm>
        </p:spPr>
        <p:txBody>
          <a:bodyPr/>
          <a:lstStyle/>
          <a:p>
            <a:r>
              <a:rPr lang="en-US" altLang="ko-KR" dirty="0" smtClean="0"/>
              <a:t>How to implement fairness?</a:t>
            </a:r>
          </a:p>
          <a:p>
            <a:pPr lvl="1"/>
            <a:r>
              <a:rPr lang="en-US" altLang="ko-KR" dirty="0" smtClean="0"/>
              <a:t>Could give each queue some fraction of the CPU </a:t>
            </a:r>
          </a:p>
          <a:p>
            <a:pPr lvl="2"/>
            <a:r>
              <a:rPr lang="en-US" altLang="ko-KR" dirty="0" smtClean="0"/>
              <a:t>What if one long-running job and 100 short-running ones?</a:t>
            </a:r>
          </a:p>
          <a:p>
            <a:pPr lvl="2"/>
            <a:r>
              <a:rPr lang="en-US" altLang="ko-KR" dirty="0" smtClean="0"/>
              <a:t>Like express lanes in a supermarket—sometimes express lanes get so long, get better service by going into one of the other lines</a:t>
            </a:r>
          </a:p>
          <a:p>
            <a:pPr lvl="1"/>
            <a:r>
              <a:rPr lang="en-US" altLang="ko-KR" dirty="0" smtClean="0"/>
              <a:t>Could increase priority of jobs that don’t get service</a:t>
            </a:r>
          </a:p>
          <a:p>
            <a:pPr lvl="2"/>
            <a:r>
              <a:rPr lang="en-US" altLang="ko-KR" dirty="0" smtClean="0"/>
              <a:t>What is done in some variants of UNIX</a:t>
            </a:r>
          </a:p>
          <a:p>
            <a:pPr lvl="2"/>
            <a:r>
              <a:rPr lang="en-US" altLang="ko-KR" dirty="0" smtClean="0"/>
              <a:t>This is ad hoc—what rate should you increase priorities?</a:t>
            </a:r>
          </a:p>
          <a:p>
            <a:pPr lvl="2"/>
            <a:r>
              <a:rPr lang="en-US" altLang="ko-KR" dirty="0" smtClean="0"/>
              <a:t>And, as system gets overloaded, no job gets CPU time, so everyone increases in </a:t>
            </a:r>
            <a:r>
              <a:rPr lang="en-US" altLang="ko-KR" dirty="0" err="1" smtClean="0"/>
              <a:t>priority</a:t>
            </a:r>
            <a:r>
              <a:rPr lang="en-US" altLang="ko-KR" dirty="0" err="1" smtClean="0">
                <a:sym typeface="Symbol" pitchFamily="18" charset="2"/>
              </a:rPr>
              <a:t>Interactive</a:t>
            </a:r>
            <a:r>
              <a:rPr lang="en-US" altLang="ko-KR" dirty="0" smtClean="0">
                <a:sym typeface="Symbol" pitchFamily="18" charset="2"/>
              </a:rPr>
              <a:t> jobs suffer</a:t>
            </a:r>
            <a:endParaRPr lang="en-US" altLang="ko-KR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69522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What if we Knew the Future?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762000"/>
            <a:ext cx="9906000" cy="58674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Could we always mirror best FCFS?</a:t>
            </a:r>
          </a:p>
          <a:p>
            <a:r>
              <a:rPr lang="en-US" altLang="ko-KR" dirty="0" smtClean="0"/>
              <a:t>Shortest Job First (SJF):</a:t>
            </a:r>
          </a:p>
          <a:p>
            <a:pPr lvl="1"/>
            <a:r>
              <a:rPr lang="en-US" altLang="ko-KR" dirty="0" smtClean="0"/>
              <a:t>Run whatever job has least amount of </a:t>
            </a:r>
            <a:br>
              <a:rPr lang="en-US" altLang="ko-KR" dirty="0" smtClean="0"/>
            </a:br>
            <a:r>
              <a:rPr lang="en-US" altLang="ko-KR" dirty="0" smtClean="0"/>
              <a:t>computation to do</a:t>
            </a:r>
          </a:p>
          <a:p>
            <a:pPr lvl="1"/>
            <a:r>
              <a:rPr lang="en-US" altLang="ko-KR" dirty="0" smtClean="0"/>
              <a:t>Sometimes called “Shortest Time to Completion First” (STCF)</a:t>
            </a:r>
          </a:p>
          <a:p>
            <a:r>
              <a:rPr lang="en-US" altLang="ko-KR" dirty="0" smtClean="0"/>
              <a:t>Shortest Remaining Time First (SRTF):</a:t>
            </a:r>
          </a:p>
          <a:p>
            <a:pPr lvl="1"/>
            <a:r>
              <a:rPr lang="en-US" altLang="ko-KR" dirty="0" smtClean="0"/>
              <a:t>Preemptive version of SJF: if job arrives and has a shorter time to completion than the remaining time on the current job, immediately preempt CPU</a:t>
            </a:r>
          </a:p>
          <a:p>
            <a:pPr lvl="1"/>
            <a:r>
              <a:rPr lang="en-US" altLang="ko-KR" dirty="0" smtClean="0"/>
              <a:t>Sometimes called “Shortest Remaining Time to Completion First” (SRTCF)</a:t>
            </a:r>
          </a:p>
          <a:p>
            <a:r>
              <a:rPr lang="en-US" altLang="ko-KR" dirty="0" smtClean="0"/>
              <a:t>These can be applied to whole program or current CPU burst</a:t>
            </a:r>
          </a:p>
          <a:p>
            <a:pPr lvl="1"/>
            <a:r>
              <a:rPr lang="en-US" altLang="ko-KR" dirty="0" smtClean="0"/>
              <a:t>Idea is to get short jobs out of the system</a:t>
            </a:r>
          </a:p>
          <a:p>
            <a:pPr lvl="1"/>
            <a:r>
              <a:rPr lang="en-US" altLang="ko-KR" dirty="0" smtClean="0"/>
              <a:t>Big effect on short jobs, only small effect on long ones</a:t>
            </a:r>
          </a:p>
          <a:p>
            <a:pPr lvl="1"/>
            <a:r>
              <a:rPr lang="en-US" altLang="ko-KR" dirty="0" smtClean="0"/>
              <a:t>Result is better average response time</a:t>
            </a:r>
          </a:p>
        </p:txBody>
      </p:sp>
      <p:pic>
        <p:nvPicPr>
          <p:cNvPr id="57446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922" y="762000"/>
            <a:ext cx="1682678" cy="1554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311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Discussion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838200"/>
            <a:ext cx="10668000" cy="5638800"/>
          </a:xfrm>
        </p:spPr>
        <p:txBody>
          <a:bodyPr/>
          <a:lstStyle/>
          <a:p>
            <a:r>
              <a:rPr lang="en-US" altLang="ko-KR" dirty="0" smtClean="0"/>
              <a:t>SJF/SRTF are the best you can do at minimizing average response time</a:t>
            </a:r>
          </a:p>
          <a:p>
            <a:pPr lvl="1"/>
            <a:r>
              <a:rPr lang="en-US" altLang="ko-KR" dirty="0" smtClean="0"/>
              <a:t>Provably optimal (SJF among non-preemptive, SRTF among preemptive)</a:t>
            </a:r>
          </a:p>
          <a:p>
            <a:pPr lvl="1"/>
            <a:r>
              <a:rPr lang="en-US" altLang="ko-KR" dirty="0" smtClean="0"/>
              <a:t>Since SRTF is always at least as good as SJF, focus on SRTF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Comparison of SRTF with FCFS</a:t>
            </a:r>
          </a:p>
          <a:p>
            <a:pPr lvl="1"/>
            <a:r>
              <a:rPr lang="en-US" altLang="ko-KR" dirty="0" smtClean="0"/>
              <a:t>What if all jobs the same length?</a:t>
            </a:r>
          </a:p>
          <a:p>
            <a:pPr lvl="2"/>
            <a:r>
              <a:rPr lang="en-US" altLang="ko-KR" dirty="0" smtClean="0"/>
              <a:t>SRTF becomes the same as FCFS (i.e. FCFS is best can do if all jobs the same length)</a:t>
            </a:r>
          </a:p>
          <a:p>
            <a:pPr lvl="1"/>
            <a:r>
              <a:rPr lang="en-US" altLang="ko-KR" dirty="0" smtClean="0"/>
              <a:t>What if jobs have varying length?</a:t>
            </a:r>
          </a:p>
          <a:p>
            <a:pPr lvl="2"/>
            <a:r>
              <a:rPr lang="en-US" altLang="ko-KR" dirty="0" smtClean="0"/>
              <a:t>SRTF: short jobs not stuck behind long ones</a:t>
            </a:r>
          </a:p>
        </p:txBody>
      </p:sp>
    </p:spTree>
    <p:extLst>
      <p:ext uri="{BB962C8B-B14F-4D97-AF65-F5344CB8AC3E}">
        <p14:creationId xmlns:p14="http://schemas.microsoft.com/office/powerpoint/2010/main" val="3941608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Example to illustrate benefits of SRTF</a:t>
            </a:r>
            <a:endParaRPr lang="en-US" altLang="ko-KR" dirty="0" smtClean="0"/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819400"/>
            <a:ext cx="8305800" cy="35179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Three jobs:	</a:t>
            </a:r>
          </a:p>
          <a:p>
            <a:pPr lvl="1"/>
            <a:r>
              <a:rPr lang="en-US" altLang="ko-KR" dirty="0" smtClean="0"/>
              <a:t>A, B: both CPU bound, run for week</a:t>
            </a:r>
            <a:br>
              <a:rPr lang="en-US" altLang="ko-KR" dirty="0" smtClean="0"/>
            </a:br>
            <a:r>
              <a:rPr lang="en-US" altLang="ko-KR" dirty="0" smtClean="0"/>
              <a:t>C: I/O bound, loop 1ms CPU, 9ms disk I/O</a:t>
            </a:r>
          </a:p>
          <a:p>
            <a:pPr lvl="1"/>
            <a:r>
              <a:rPr lang="en-US" altLang="ko-KR" dirty="0" smtClean="0"/>
              <a:t>If only one at a time, C uses 90% of the disk, A or B could use 100% of the CPU</a:t>
            </a:r>
          </a:p>
          <a:p>
            <a:r>
              <a:rPr lang="en-US" altLang="ko-KR" dirty="0" smtClean="0"/>
              <a:t>With FCFS:</a:t>
            </a:r>
          </a:p>
          <a:p>
            <a:pPr lvl="1"/>
            <a:r>
              <a:rPr lang="en-US" altLang="ko-KR" dirty="0" smtClean="0"/>
              <a:t>Once A or B get in, keep CPU for two weeks</a:t>
            </a:r>
          </a:p>
          <a:p>
            <a:r>
              <a:rPr lang="en-US" altLang="ko-KR" dirty="0" smtClean="0"/>
              <a:t>What about RR or SRTF?</a:t>
            </a:r>
          </a:p>
          <a:p>
            <a:pPr lvl="1"/>
            <a:r>
              <a:rPr lang="en-US" altLang="ko-KR" dirty="0" smtClean="0"/>
              <a:t>Easier to see with a timeline</a:t>
            </a:r>
          </a:p>
        </p:txBody>
      </p:sp>
      <p:grpSp>
        <p:nvGrpSpPr>
          <p:cNvPr id="596002" name="Group 34"/>
          <p:cNvGrpSpPr>
            <a:grpSpLocks/>
          </p:cNvGrpSpPr>
          <p:nvPr/>
        </p:nvGrpSpPr>
        <p:grpSpPr bwMode="auto">
          <a:xfrm>
            <a:off x="6924675" y="914401"/>
            <a:ext cx="2146300" cy="1893889"/>
            <a:chOff x="568" y="576"/>
            <a:chExt cx="1352" cy="1193"/>
          </a:xfrm>
        </p:grpSpPr>
        <p:sp>
          <p:nvSpPr>
            <p:cNvPr id="29706" name="Line 6"/>
            <p:cNvSpPr>
              <a:spLocks noChangeShapeType="1"/>
            </p:cNvSpPr>
            <p:nvPr/>
          </p:nvSpPr>
          <p:spPr bwMode="auto">
            <a:xfrm>
              <a:off x="574" y="1036"/>
              <a:ext cx="134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29707" name="Group 33"/>
            <p:cNvGrpSpPr>
              <a:grpSpLocks/>
            </p:cNvGrpSpPr>
            <p:nvPr/>
          </p:nvGrpSpPr>
          <p:grpSpPr bwMode="auto">
            <a:xfrm>
              <a:off x="568" y="576"/>
              <a:ext cx="1305" cy="1193"/>
              <a:chOff x="568" y="576"/>
              <a:chExt cx="1305" cy="1193"/>
            </a:xfrm>
          </p:grpSpPr>
          <p:sp>
            <p:nvSpPr>
              <p:cNvPr id="29708" name="Text Box 18"/>
              <p:cNvSpPr txBox="1">
                <a:spLocks noChangeArrowheads="1"/>
              </p:cNvSpPr>
              <p:nvPr/>
            </p:nvSpPr>
            <p:spPr bwMode="auto">
              <a:xfrm>
                <a:off x="1076" y="576"/>
                <a:ext cx="2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</a:t>
                </a:r>
              </a:p>
            </p:txBody>
          </p:sp>
          <p:grpSp>
            <p:nvGrpSpPr>
              <p:cNvPr id="29709" name="Group 20"/>
              <p:cNvGrpSpPr>
                <a:grpSpLocks/>
              </p:cNvGrpSpPr>
              <p:nvPr/>
            </p:nvGrpSpPr>
            <p:grpSpPr bwMode="auto">
              <a:xfrm>
                <a:off x="568" y="844"/>
                <a:ext cx="439" cy="925"/>
                <a:chOff x="568" y="844"/>
                <a:chExt cx="439" cy="925"/>
              </a:xfrm>
            </p:grpSpPr>
            <p:sp>
              <p:nvSpPr>
                <p:cNvPr id="29722" name="Line 7"/>
                <p:cNvSpPr>
                  <a:spLocks noChangeShapeType="1"/>
                </p:cNvSpPr>
                <p:nvPr/>
              </p:nvSpPr>
              <p:spPr bwMode="auto">
                <a:xfrm>
                  <a:off x="574" y="844"/>
                  <a:ext cx="0" cy="38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29723" name="Line 8"/>
                <p:cNvSpPr>
                  <a:spLocks noChangeShapeType="1"/>
                </p:cNvSpPr>
                <p:nvPr/>
              </p:nvSpPr>
              <p:spPr bwMode="auto">
                <a:xfrm>
                  <a:off x="622" y="844"/>
                  <a:ext cx="0" cy="38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grpSp>
              <p:nvGrpSpPr>
                <p:cNvPr id="29724" name="Group 12"/>
                <p:cNvGrpSpPr>
                  <a:grpSpLocks/>
                </p:cNvGrpSpPr>
                <p:nvPr/>
              </p:nvGrpSpPr>
              <p:grpSpPr bwMode="auto">
                <a:xfrm>
                  <a:off x="568" y="1276"/>
                  <a:ext cx="439" cy="493"/>
                  <a:chOff x="609" y="1296"/>
                  <a:chExt cx="351" cy="493"/>
                </a:xfrm>
              </p:grpSpPr>
              <p:sp>
                <p:nvSpPr>
                  <p:cNvPr id="29725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656" y="1296"/>
                    <a:ext cx="30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stealth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9726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9" y="1343"/>
                    <a:ext cx="313" cy="44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pPr algn="r">
                      <a:lnSpc>
                        <a:spcPct val="100000"/>
                      </a:lnSpc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b="0">
                        <a:latin typeface="Gill Sans" charset="0"/>
                        <a:ea typeface="Gill Sans" charset="0"/>
                        <a:cs typeface="Gill Sans" charset="0"/>
                      </a:rPr>
                      <a:t>C’s </a:t>
                    </a:r>
                  </a:p>
                  <a:p>
                    <a:pPr algn="r">
                      <a:lnSpc>
                        <a:spcPct val="100000"/>
                      </a:lnSpc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b="0">
                        <a:latin typeface="Gill Sans" charset="0"/>
                        <a:ea typeface="Gill Sans" charset="0"/>
                        <a:cs typeface="Gill Sans" charset="0"/>
                      </a:rPr>
                      <a:t>I/O</a:t>
                    </a:r>
                  </a:p>
                </p:txBody>
              </p:sp>
            </p:grpSp>
          </p:grpSp>
          <p:grpSp>
            <p:nvGrpSpPr>
              <p:cNvPr id="29710" name="Group 21"/>
              <p:cNvGrpSpPr>
                <a:grpSpLocks/>
              </p:cNvGrpSpPr>
              <p:nvPr/>
            </p:nvGrpSpPr>
            <p:grpSpPr bwMode="auto">
              <a:xfrm>
                <a:off x="1002" y="844"/>
                <a:ext cx="439" cy="925"/>
                <a:chOff x="568" y="844"/>
                <a:chExt cx="439" cy="925"/>
              </a:xfrm>
            </p:grpSpPr>
            <p:sp>
              <p:nvSpPr>
                <p:cNvPr id="29717" name="Line 22"/>
                <p:cNvSpPr>
                  <a:spLocks noChangeShapeType="1"/>
                </p:cNvSpPr>
                <p:nvPr/>
              </p:nvSpPr>
              <p:spPr bwMode="auto">
                <a:xfrm>
                  <a:off x="574" y="844"/>
                  <a:ext cx="0" cy="38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29718" name="Line 23"/>
                <p:cNvSpPr>
                  <a:spLocks noChangeShapeType="1"/>
                </p:cNvSpPr>
                <p:nvPr/>
              </p:nvSpPr>
              <p:spPr bwMode="auto">
                <a:xfrm>
                  <a:off x="622" y="844"/>
                  <a:ext cx="0" cy="38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grpSp>
              <p:nvGrpSpPr>
                <p:cNvPr id="29719" name="Group 24"/>
                <p:cNvGrpSpPr>
                  <a:grpSpLocks/>
                </p:cNvGrpSpPr>
                <p:nvPr/>
              </p:nvGrpSpPr>
              <p:grpSpPr bwMode="auto">
                <a:xfrm>
                  <a:off x="568" y="1276"/>
                  <a:ext cx="439" cy="493"/>
                  <a:chOff x="609" y="1296"/>
                  <a:chExt cx="351" cy="493"/>
                </a:xfrm>
              </p:grpSpPr>
              <p:sp>
                <p:nvSpPr>
                  <p:cNvPr id="29720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656" y="1296"/>
                    <a:ext cx="30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stealth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9721" name="Text 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9" y="1343"/>
                    <a:ext cx="313" cy="44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pPr algn="r">
                      <a:lnSpc>
                        <a:spcPct val="100000"/>
                      </a:lnSpc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b="0">
                        <a:latin typeface="Gill Sans" charset="0"/>
                        <a:ea typeface="Gill Sans" charset="0"/>
                        <a:cs typeface="Gill Sans" charset="0"/>
                      </a:rPr>
                      <a:t>C’s </a:t>
                    </a:r>
                  </a:p>
                  <a:p>
                    <a:pPr algn="r">
                      <a:lnSpc>
                        <a:spcPct val="100000"/>
                      </a:lnSpc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b="0">
                        <a:latin typeface="Gill Sans" charset="0"/>
                        <a:ea typeface="Gill Sans" charset="0"/>
                        <a:cs typeface="Gill Sans" charset="0"/>
                      </a:rPr>
                      <a:t>I/O</a:t>
                    </a:r>
                  </a:p>
                </p:txBody>
              </p:sp>
            </p:grpSp>
          </p:grpSp>
          <p:grpSp>
            <p:nvGrpSpPr>
              <p:cNvPr id="29711" name="Group 27"/>
              <p:cNvGrpSpPr>
                <a:grpSpLocks/>
              </p:cNvGrpSpPr>
              <p:nvPr/>
            </p:nvGrpSpPr>
            <p:grpSpPr bwMode="auto">
              <a:xfrm>
                <a:off x="1434" y="844"/>
                <a:ext cx="439" cy="925"/>
                <a:chOff x="568" y="844"/>
                <a:chExt cx="439" cy="925"/>
              </a:xfrm>
            </p:grpSpPr>
            <p:sp>
              <p:nvSpPr>
                <p:cNvPr id="29712" name="Line 28"/>
                <p:cNvSpPr>
                  <a:spLocks noChangeShapeType="1"/>
                </p:cNvSpPr>
                <p:nvPr/>
              </p:nvSpPr>
              <p:spPr bwMode="auto">
                <a:xfrm>
                  <a:off x="574" y="844"/>
                  <a:ext cx="0" cy="38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29713" name="Line 29"/>
                <p:cNvSpPr>
                  <a:spLocks noChangeShapeType="1"/>
                </p:cNvSpPr>
                <p:nvPr/>
              </p:nvSpPr>
              <p:spPr bwMode="auto">
                <a:xfrm>
                  <a:off x="622" y="844"/>
                  <a:ext cx="0" cy="38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grpSp>
              <p:nvGrpSpPr>
                <p:cNvPr id="29714" name="Group 30"/>
                <p:cNvGrpSpPr>
                  <a:grpSpLocks/>
                </p:cNvGrpSpPr>
                <p:nvPr/>
              </p:nvGrpSpPr>
              <p:grpSpPr bwMode="auto">
                <a:xfrm>
                  <a:off x="568" y="1276"/>
                  <a:ext cx="439" cy="493"/>
                  <a:chOff x="609" y="1296"/>
                  <a:chExt cx="351" cy="493"/>
                </a:xfrm>
              </p:grpSpPr>
              <p:sp>
                <p:nvSpPr>
                  <p:cNvPr id="29715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656" y="1296"/>
                    <a:ext cx="30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stealth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9716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9" y="1343"/>
                    <a:ext cx="313" cy="44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66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381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algn="ctr" eaLnBrk="0" fontAlgn="base" hangingPunct="0">
                      <a:lnSpc>
                        <a:spcPct val="8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SzPct val="100000"/>
                      <a:buChar char="•"/>
                      <a:defRPr sz="2000" b="1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pPr algn="r">
                      <a:lnSpc>
                        <a:spcPct val="100000"/>
                      </a:lnSpc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b="0">
                        <a:latin typeface="Gill Sans" charset="0"/>
                        <a:ea typeface="Gill Sans" charset="0"/>
                        <a:cs typeface="Gill Sans" charset="0"/>
                      </a:rPr>
                      <a:t>C’s </a:t>
                    </a:r>
                  </a:p>
                  <a:p>
                    <a:pPr algn="r">
                      <a:lnSpc>
                        <a:spcPct val="100000"/>
                      </a:lnSpc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b="0">
                        <a:latin typeface="Gill Sans" charset="0"/>
                        <a:ea typeface="Gill Sans" charset="0"/>
                        <a:cs typeface="Gill Sans" charset="0"/>
                      </a:rPr>
                      <a:t>I/O</a:t>
                    </a:r>
                  </a:p>
                </p:txBody>
              </p:sp>
            </p:grpSp>
          </p:grpSp>
        </p:grpSp>
      </p:grpSp>
      <p:grpSp>
        <p:nvGrpSpPr>
          <p:cNvPr id="596019" name="Group 51"/>
          <p:cNvGrpSpPr>
            <a:grpSpLocks/>
          </p:cNvGrpSpPr>
          <p:nvPr/>
        </p:nvGrpSpPr>
        <p:grpSpPr bwMode="auto">
          <a:xfrm>
            <a:off x="2663826" y="957264"/>
            <a:ext cx="3127375" cy="992187"/>
            <a:chOff x="574" y="603"/>
            <a:chExt cx="1970" cy="625"/>
          </a:xfrm>
        </p:grpSpPr>
        <p:sp>
          <p:nvSpPr>
            <p:cNvPr id="29702" name="Line 37"/>
            <p:cNvSpPr>
              <a:spLocks noChangeShapeType="1"/>
            </p:cNvSpPr>
            <p:nvPr/>
          </p:nvSpPr>
          <p:spPr bwMode="auto">
            <a:xfrm>
              <a:off x="574" y="1036"/>
              <a:ext cx="19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703" name="Line 38"/>
            <p:cNvSpPr>
              <a:spLocks noChangeShapeType="1"/>
            </p:cNvSpPr>
            <p:nvPr/>
          </p:nvSpPr>
          <p:spPr bwMode="auto">
            <a:xfrm>
              <a:off x="574" y="844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704" name="Line 40"/>
            <p:cNvSpPr>
              <a:spLocks noChangeShapeType="1"/>
            </p:cNvSpPr>
            <p:nvPr/>
          </p:nvSpPr>
          <p:spPr bwMode="auto">
            <a:xfrm>
              <a:off x="2542" y="844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705" name="Text Box 47"/>
            <p:cNvSpPr txBox="1">
              <a:spLocks noChangeArrowheads="1"/>
            </p:cNvSpPr>
            <p:nvPr/>
          </p:nvSpPr>
          <p:spPr bwMode="auto">
            <a:xfrm>
              <a:off x="1251" y="603"/>
              <a:ext cx="55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A or 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2139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SRTF Example continued:</a:t>
            </a:r>
          </a:p>
        </p:txBody>
      </p:sp>
      <p:grpSp>
        <p:nvGrpSpPr>
          <p:cNvPr id="597079" name="Group 87"/>
          <p:cNvGrpSpPr>
            <a:grpSpLocks/>
          </p:cNvGrpSpPr>
          <p:nvPr/>
        </p:nvGrpSpPr>
        <p:grpSpPr bwMode="auto">
          <a:xfrm>
            <a:off x="2259013" y="2786065"/>
            <a:ext cx="7567612" cy="1743076"/>
            <a:chOff x="463" y="1755"/>
            <a:chExt cx="4767" cy="1098"/>
          </a:xfrm>
        </p:grpSpPr>
        <p:sp>
          <p:nvSpPr>
            <p:cNvPr id="30768" name="Line 22"/>
            <p:cNvSpPr>
              <a:spLocks noChangeShapeType="1"/>
            </p:cNvSpPr>
            <p:nvPr/>
          </p:nvSpPr>
          <p:spPr bwMode="auto">
            <a:xfrm>
              <a:off x="574" y="2092"/>
              <a:ext cx="46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0769" name="Group 28"/>
            <p:cNvGrpSpPr>
              <a:grpSpLocks/>
            </p:cNvGrpSpPr>
            <p:nvPr/>
          </p:nvGrpSpPr>
          <p:grpSpPr bwMode="auto">
            <a:xfrm>
              <a:off x="574" y="1900"/>
              <a:ext cx="48" cy="384"/>
              <a:chOff x="672" y="1776"/>
              <a:chExt cx="48" cy="384"/>
            </a:xfrm>
          </p:grpSpPr>
          <p:sp>
            <p:nvSpPr>
              <p:cNvPr id="30788" name="Line 23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9" name="Line 24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0" name="Group 29"/>
            <p:cNvGrpSpPr>
              <a:grpSpLocks/>
            </p:cNvGrpSpPr>
            <p:nvPr/>
          </p:nvGrpSpPr>
          <p:grpSpPr bwMode="auto">
            <a:xfrm>
              <a:off x="670" y="1900"/>
              <a:ext cx="48" cy="384"/>
              <a:chOff x="672" y="1776"/>
              <a:chExt cx="48" cy="384"/>
            </a:xfrm>
          </p:grpSpPr>
          <p:sp>
            <p:nvSpPr>
              <p:cNvPr id="30786" name="Line 30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7" name="Line 31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1" name="Group 32"/>
            <p:cNvGrpSpPr>
              <a:grpSpLocks/>
            </p:cNvGrpSpPr>
            <p:nvPr/>
          </p:nvGrpSpPr>
          <p:grpSpPr bwMode="auto">
            <a:xfrm>
              <a:off x="766" y="1900"/>
              <a:ext cx="48" cy="384"/>
              <a:chOff x="672" y="1776"/>
              <a:chExt cx="48" cy="384"/>
            </a:xfrm>
          </p:grpSpPr>
          <p:sp>
            <p:nvSpPr>
              <p:cNvPr id="30784" name="Line 33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5" name="Line 34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2" name="Group 35"/>
            <p:cNvGrpSpPr>
              <a:grpSpLocks/>
            </p:cNvGrpSpPr>
            <p:nvPr/>
          </p:nvGrpSpPr>
          <p:grpSpPr bwMode="auto">
            <a:xfrm>
              <a:off x="1054" y="1900"/>
              <a:ext cx="48" cy="384"/>
              <a:chOff x="672" y="1776"/>
              <a:chExt cx="48" cy="384"/>
            </a:xfrm>
          </p:grpSpPr>
          <p:sp>
            <p:nvSpPr>
              <p:cNvPr id="30782" name="Line 36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3" name="Line 37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3" name="Group 41"/>
            <p:cNvGrpSpPr>
              <a:grpSpLocks/>
            </p:cNvGrpSpPr>
            <p:nvPr/>
          </p:nvGrpSpPr>
          <p:grpSpPr bwMode="auto">
            <a:xfrm>
              <a:off x="584" y="2360"/>
              <a:ext cx="422" cy="493"/>
              <a:chOff x="622" y="1296"/>
              <a:chExt cx="338" cy="493"/>
            </a:xfrm>
          </p:grpSpPr>
          <p:sp>
            <p:nvSpPr>
              <p:cNvPr id="30780" name="Line 42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1" name="Text Box 43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74" name="Text Box 44"/>
            <p:cNvSpPr txBox="1">
              <a:spLocks noChangeArrowheads="1"/>
            </p:cNvSpPr>
            <p:nvPr/>
          </p:nvSpPr>
          <p:spPr bwMode="auto">
            <a:xfrm>
              <a:off x="463" y="1755"/>
              <a:ext cx="61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" charset="0"/>
                  <a:ea typeface="Gill Sans" charset="0"/>
                  <a:cs typeface="Gill Sans" charset="0"/>
                </a:rPr>
                <a:t>CABAB…</a:t>
              </a:r>
            </a:p>
          </p:txBody>
        </p:sp>
        <p:sp>
          <p:nvSpPr>
            <p:cNvPr id="30775" name="Text Box 45"/>
            <p:cNvSpPr txBox="1">
              <a:spLocks noChangeArrowheads="1"/>
            </p:cNvSpPr>
            <p:nvPr/>
          </p:nvSpPr>
          <p:spPr bwMode="auto">
            <a:xfrm>
              <a:off x="1001" y="1755"/>
              <a:ext cx="19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grpSp>
          <p:nvGrpSpPr>
            <p:cNvPr id="30776" name="Group 75"/>
            <p:cNvGrpSpPr>
              <a:grpSpLocks/>
            </p:cNvGrpSpPr>
            <p:nvPr/>
          </p:nvGrpSpPr>
          <p:grpSpPr bwMode="auto">
            <a:xfrm>
              <a:off x="1064" y="2360"/>
              <a:ext cx="422" cy="493"/>
              <a:chOff x="622" y="1296"/>
              <a:chExt cx="338" cy="493"/>
            </a:xfrm>
          </p:grpSpPr>
          <p:sp>
            <p:nvSpPr>
              <p:cNvPr id="30778" name="Line 76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79" name="Text Box 77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77" name="Text Box 78"/>
            <p:cNvSpPr txBox="1">
              <a:spLocks noChangeArrowheads="1"/>
            </p:cNvSpPr>
            <p:nvPr/>
          </p:nvSpPr>
          <p:spPr bwMode="auto">
            <a:xfrm>
              <a:off x="2046" y="2187"/>
              <a:ext cx="194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RR 1ms time slice</a:t>
              </a:r>
            </a:p>
          </p:txBody>
        </p:sp>
      </p:grpSp>
      <p:grpSp>
        <p:nvGrpSpPr>
          <p:cNvPr id="597081" name="Group 89"/>
          <p:cNvGrpSpPr>
            <a:grpSpLocks/>
          </p:cNvGrpSpPr>
          <p:nvPr/>
        </p:nvGrpSpPr>
        <p:grpSpPr bwMode="auto">
          <a:xfrm>
            <a:off x="2359025" y="957263"/>
            <a:ext cx="7467600" cy="1851026"/>
            <a:chOff x="526" y="603"/>
            <a:chExt cx="4704" cy="1166"/>
          </a:xfrm>
        </p:grpSpPr>
        <p:grpSp>
          <p:nvGrpSpPr>
            <p:cNvPr id="30750" name="Group 72"/>
            <p:cNvGrpSpPr>
              <a:grpSpLocks/>
            </p:cNvGrpSpPr>
            <p:nvPr/>
          </p:nvGrpSpPr>
          <p:grpSpPr bwMode="auto">
            <a:xfrm>
              <a:off x="4424" y="1276"/>
              <a:ext cx="422" cy="493"/>
              <a:chOff x="622" y="1296"/>
              <a:chExt cx="338" cy="493"/>
            </a:xfrm>
          </p:grpSpPr>
          <p:sp>
            <p:nvSpPr>
              <p:cNvPr id="30766" name="Line 73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7" name="Text Box 74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grpSp>
          <p:nvGrpSpPr>
            <p:cNvPr id="30751" name="Group 20"/>
            <p:cNvGrpSpPr>
              <a:grpSpLocks/>
            </p:cNvGrpSpPr>
            <p:nvPr/>
          </p:nvGrpSpPr>
          <p:grpSpPr bwMode="auto">
            <a:xfrm>
              <a:off x="574" y="844"/>
              <a:ext cx="4656" cy="384"/>
              <a:chOff x="672" y="672"/>
              <a:chExt cx="4656" cy="384"/>
            </a:xfrm>
          </p:grpSpPr>
          <p:sp>
            <p:nvSpPr>
              <p:cNvPr id="30760" name="Line 4"/>
              <p:cNvSpPr>
                <a:spLocks noChangeShapeType="1"/>
              </p:cNvSpPr>
              <p:nvPr/>
            </p:nvSpPr>
            <p:spPr bwMode="auto">
              <a:xfrm>
                <a:off x="672" y="864"/>
                <a:ext cx="465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1" name="Line 5"/>
              <p:cNvSpPr>
                <a:spLocks noChangeShapeType="1"/>
              </p:cNvSpPr>
              <p:nvPr/>
            </p:nvSpPr>
            <p:spPr bwMode="auto">
              <a:xfrm>
                <a:off x="672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2" name="Line 6"/>
              <p:cNvSpPr>
                <a:spLocks noChangeShapeType="1"/>
              </p:cNvSpPr>
              <p:nvPr/>
            </p:nvSpPr>
            <p:spPr bwMode="auto">
              <a:xfrm>
                <a:off x="720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3" name="Line 7"/>
              <p:cNvSpPr>
                <a:spLocks noChangeShapeType="1"/>
              </p:cNvSpPr>
              <p:nvPr/>
            </p:nvSpPr>
            <p:spPr bwMode="auto">
              <a:xfrm>
                <a:off x="2640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4" name="Line 9"/>
              <p:cNvSpPr>
                <a:spLocks noChangeShapeType="1"/>
              </p:cNvSpPr>
              <p:nvPr/>
            </p:nvSpPr>
            <p:spPr bwMode="auto">
              <a:xfrm>
                <a:off x="4512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5" name="Line 11"/>
              <p:cNvSpPr>
                <a:spLocks noChangeShapeType="1"/>
              </p:cNvSpPr>
              <p:nvPr/>
            </p:nvSpPr>
            <p:spPr bwMode="auto">
              <a:xfrm>
                <a:off x="4560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52" name="Group 14"/>
            <p:cNvGrpSpPr>
              <a:grpSpLocks/>
            </p:cNvGrpSpPr>
            <p:nvPr/>
          </p:nvGrpSpPr>
          <p:grpSpPr bwMode="auto">
            <a:xfrm>
              <a:off x="575" y="1276"/>
              <a:ext cx="431" cy="493"/>
              <a:chOff x="615" y="1296"/>
              <a:chExt cx="345" cy="493"/>
            </a:xfrm>
          </p:grpSpPr>
          <p:sp>
            <p:nvSpPr>
              <p:cNvPr id="30758" name="Line 12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59" name="Text Box 13"/>
              <p:cNvSpPr txBox="1">
                <a:spLocks noChangeArrowheads="1"/>
              </p:cNvSpPr>
              <p:nvPr/>
            </p:nvSpPr>
            <p:spPr bwMode="auto">
              <a:xfrm>
                <a:off x="615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53" name="Text Box 15"/>
            <p:cNvSpPr txBox="1">
              <a:spLocks noChangeArrowheads="1"/>
            </p:cNvSpPr>
            <p:nvPr/>
          </p:nvSpPr>
          <p:spPr bwMode="auto">
            <a:xfrm>
              <a:off x="4366" y="603"/>
              <a:ext cx="2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0754" name="Text Box 16"/>
            <p:cNvSpPr txBox="1">
              <a:spLocks noChangeArrowheads="1"/>
            </p:cNvSpPr>
            <p:nvPr/>
          </p:nvSpPr>
          <p:spPr bwMode="auto">
            <a:xfrm>
              <a:off x="1430" y="603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55" name="Text Box 17"/>
            <p:cNvSpPr txBox="1">
              <a:spLocks noChangeArrowheads="1"/>
            </p:cNvSpPr>
            <p:nvPr/>
          </p:nvSpPr>
          <p:spPr bwMode="auto">
            <a:xfrm>
              <a:off x="3413" y="603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0756" name="Text Box 18"/>
            <p:cNvSpPr txBox="1">
              <a:spLocks noChangeArrowheads="1"/>
            </p:cNvSpPr>
            <p:nvPr/>
          </p:nvSpPr>
          <p:spPr bwMode="auto">
            <a:xfrm>
              <a:off x="526" y="603"/>
              <a:ext cx="2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0757" name="Text Box 79"/>
            <p:cNvSpPr txBox="1">
              <a:spLocks noChangeArrowheads="1"/>
            </p:cNvSpPr>
            <p:nvPr/>
          </p:nvSpPr>
          <p:spPr bwMode="auto">
            <a:xfrm>
              <a:off x="1873" y="1230"/>
              <a:ext cx="219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RR 100ms time slice</a:t>
              </a:r>
            </a:p>
          </p:txBody>
        </p:sp>
      </p:grpSp>
      <p:grpSp>
        <p:nvGrpSpPr>
          <p:cNvPr id="597080" name="Group 88"/>
          <p:cNvGrpSpPr>
            <a:grpSpLocks/>
          </p:cNvGrpSpPr>
          <p:nvPr/>
        </p:nvGrpSpPr>
        <p:grpSpPr bwMode="auto">
          <a:xfrm>
            <a:off x="2347913" y="4614865"/>
            <a:ext cx="7478712" cy="1851026"/>
            <a:chOff x="519" y="2907"/>
            <a:chExt cx="4711" cy="1166"/>
          </a:xfrm>
        </p:grpSpPr>
        <p:sp>
          <p:nvSpPr>
            <p:cNvPr id="30729" name="Line 47"/>
            <p:cNvSpPr>
              <a:spLocks noChangeShapeType="1"/>
            </p:cNvSpPr>
            <p:nvPr/>
          </p:nvSpPr>
          <p:spPr bwMode="auto">
            <a:xfrm>
              <a:off x="574" y="3340"/>
              <a:ext cx="46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0730" name="Group 60"/>
            <p:cNvGrpSpPr>
              <a:grpSpLocks/>
            </p:cNvGrpSpPr>
            <p:nvPr/>
          </p:nvGrpSpPr>
          <p:grpSpPr bwMode="auto">
            <a:xfrm>
              <a:off x="574" y="3148"/>
              <a:ext cx="48" cy="384"/>
              <a:chOff x="672" y="3072"/>
              <a:chExt cx="48" cy="384"/>
            </a:xfrm>
          </p:grpSpPr>
          <p:sp>
            <p:nvSpPr>
              <p:cNvPr id="30748" name="Line 48"/>
              <p:cNvSpPr>
                <a:spLocks noChangeShapeType="1"/>
              </p:cNvSpPr>
              <p:nvPr/>
            </p:nvSpPr>
            <p:spPr bwMode="auto">
              <a:xfrm>
                <a:off x="672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9" name="Line 49"/>
              <p:cNvSpPr>
                <a:spLocks noChangeShapeType="1"/>
              </p:cNvSpPr>
              <p:nvPr/>
            </p:nvSpPr>
            <p:spPr bwMode="auto">
              <a:xfrm>
                <a:off x="720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31" name="Group 53"/>
            <p:cNvGrpSpPr>
              <a:grpSpLocks/>
            </p:cNvGrpSpPr>
            <p:nvPr/>
          </p:nvGrpSpPr>
          <p:grpSpPr bwMode="auto">
            <a:xfrm>
              <a:off x="584" y="3580"/>
              <a:ext cx="422" cy="493"/>
              <a:chOff x="622" y="1296"/>
              <a:chExt cx="338" cy="493"/>
            </a:xfrm>
          </p:grpSpPr>
          <p:sp>
            <p:nvSpPr>
              <p:cNvPr id="30746" name="Line 54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7" name="Text Box 55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32" name="Text Box 57"/>
            <p:cNvSpPr txBox="1">
              <a:spLocks noChangeArrowheads="1"/>
            </p:cNvSpPr>
            <p:nvPr/>
          </p:nvSpPr>
          <p:spPr bwMode="auto">
            <a:xfrm>
              <a:off x="770" y="2907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33" name="Text Box 59"/>
            <p:cNvSpPr txBox="1">
              <a:spLocks noChangeArrowheads="1"/>
            </p:cNvSpPr>
            <p:nvPr/>
          </p:nvSpPr>
          <p:spPr bwMode="auto">
            <a:xfrm>
              <a:off x="519" y="2907"/>
              <a:ext cx="2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grpSp>
          <p:nvGrpSpPr>
            <p:cNvPr id="30734" name="Group 61"/>
            <p:cNvGrpSpPr>
              <a:grpSpLocks/>
            </p:cNvGrpSpPr>
            <p:nvPr/>
          </p:nvGrpSpPr>
          <p:grpSpPr bwMode="auto">
            <a:xfrm>
              <a:off x="1006" y="3148"/>
              <a:ext cx="48" cy="384"/>
              <a:chOff x="672" y="3072"/>
              <a:chExt cx="48" cy="384"/>
            </a:xfrm>
          </p:grpSpPr>
          <p:sp>
            <p:nvSpPr>
              <p:cNvPr id="30744" name="Line 62"/>
              <p:cNvSpPr>
                <a:spLocks noChangeShapeType="1"/>
              </p:cNvSpPr>
              <p:nvPr/>
            </p:nvSpPr>
            <p:spPr bwMode="auto">
              <a:xfrm>
                <a:off x="672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5" name="Line 63"/>
              <p:cNvSpPr>
                <a:spLocks noChangeShapeType="1"/>
              </p:cNvSpPr>
              <p:nvPr/>
            </p:nvSpPr>
            <p:spPr bwMode="auto">
              <a:xfrm>
                <a:off x="720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35" name="Group 64"/>
            <p:cNvGrpSpPr>
              <a:grpSpLocks/>
            </p:cNvGrpSpPr>
            <p:nvPr/>
          </p:nvGrpSpPr>
          <p:grpSpPr bwMode="auto">
            <a:xfrm>
              <a:off x="1016" y="3580"/>
              <a:ext cx="422" cy="493"/>
              <a:chOff x="622" y="1296"/>
              <a:chExt cx="338" cy="493"/>
            </a:xfrm>
          </p:grpSpPr>
          <p:sp>
            <p:nvSpPr>
              <p:cNvPr id="30742" name="Line 65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3" name="Text Box 66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grpSp>
          <p:nvGrpSpPr>
            <p:cNvPr id="30736" name="Group 67"/>
            <p:cNvGrpSpPr>
              <a:grpSpLocks/>
            </p:cNvGrpSpPr>
            <p:nvPr/>
          </p:nvGrpSpPr>
          <p:grpSpPr bwMode="auto">
            <a:xfrm>
              <a:off x="1438" y="3148"/>
              <a:ext cx="48" cy="384"/>
              <a:chOff x="672" y="3072"/>
              <a:chExt cx="48" cy="384"/>
            </a:xfrm>
          </p:grpSpPr>
          <p:sp>
            <p:nvSpPr>
              <p:cNvPr id="30740" name="Line 68"/>
              <p:cNvSpPr>
                <a:spLocks noChangeShapeType="1"/>
              </p:cNvSpPr>
              <p:nvPr/>
            </p:nvSpPr>
            <p:spPr bwMode="auto">
              <a:xfrm>
                <a:off x="672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1" name="Line 69"/>
              <p:cNvSpPr>
                <a:spLocks noChangeShapeType="1"/>
              </p:cNvSpPr>
              <p:nvPr/>
            </p:nvSpPr>
            <p:spPr bwMode="auto">
              <a:xfrm>
                <a:off x="720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0737" name="Text Box 70"/>
            <p:cNvSpPr txBox="1">
              <a:spLocks noChangeArrowheads="1"/>
            </p:cNvSpPr>
            <p:nvPr/>
          </p:nvSpPr>
          <p:spPr bwMode="auto">
            <a:xfrm>
              <a:off x="1586" y="2907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38" name="Text Box 71"/>
            <p:cNvSpPr txBox="1">
              <a:spLocks noChangeArrowheads="1"/>
            </p:cNvSpPr>
            <p:nvPr/>
          </p:nvSpPr>
          <p:spPr bwMode="auto">
            <a:xfrm>
              <a:off x="1154" y="2907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39" name="Text Box 81"/>
            <p:cNvSpPr txBox="1">
              <a:spLocks noChangeArrowheads="1"/>
            </p:cNvSpPr>
            <p:nvPr/>
          </p:nvSpPr>
          <p:spPr bwMode="auto">
            <a:xfrm>
              <a:off x="2569" y="3435"/>
              <a:ext cx="70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SRTF</a:t>
              </a:r>
            </a:p>
          </p:txBody>
        </p:sp>
      </p:grpSp>
      <p:sp>
        <p:nvSpPr>
          <p:cNvPr id="597075" name="AutoShape 83"/>
          <p:cNvSpPr>
            <a:spLocks noChangeArrowheads="1"/>
          </p:cNvSpPr>
          <p:nvPr/>
        </p:nvSpPr>
        <p:spPr bwMode="auto">
          <a:xfrm>
            <a:off x="8077200" y="1981200"/>
            <a:ext cx="2438400" cy="1143000"/>
          </a:xfrm>
          <a:prstGeom prst="wedgeRoundRectCallout">
            <a:avLst>
              <a:gd name="adj1" fmla="val -71157"/>
              <a:gd name="adj2" fmla="val 57222"/>
              <a:gd name="adj3" fmla="val 16667"/>
            </a:avLst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Disk Utilization:</a:t>
            </a:r>
          </a:p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~90% but lots of wakeups!</a:t>
            </a:r>
          </a:p>
        </p:txBody>
      </p:sp>
      <p:sp>
        <p:nvSpPr>
          <p:cNvPr id="597076" name="AutoShape 84"/>
          <p:cNvSpPr>
            <a:spLocks noChangeArrowheads="1"/>
          </p:cNvSpPr>
          <p:nvPr/>
        </p:nvSpPr>
        <p:spPr bwMode="auto">
          <a:xfrm>
            <a:off x="8153400" y="4191000"/>
            <a:ext cx="2362200" cy="914400"/>
          </a:xfrm>
          <a:prstGeom prst="wedgeRoundRectCallout">
            <a:avLst>
              <a:gd name="adj1" fmla="val -72569"/>
              <a:gd name="adj2" fmla="val 59028"/>
              <a:gd name="adj3" fmla="val 16667"/>
            </a:avLst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0">
                <a:latin typeface="Gill Sans" charset="0"/>
                <a:ea typeface="Gill Sans" charset="0"/>
                <a:cs typeface="Gill Sans" charset="0"/>
              </a:rPr>
              <a:t>Disk Utilization:</a:t>
            </a:r>
          </a:p>
          <a:p>
            <a:pPr>
              <a:buFontTx/>
              <a:buNone/>
            </a:pPr>
            <a:r>
              <a:rPr lang="en-US" altLang="en-US" sz="2400" b="0">
                <a:latin typeface="Gill Sans" charset="0"/>
                <a:ea typeface="Gill Sans" charset="0"/>
                <a:cs typeface="Gill Sans" charset="0"/>
              </a:rPr>
              <a:t>90%</a:t>
            </a:r>
          </a:p>
        </p:txBody>
      </p:sp>
      <p:sp>
        <p:nvSpPr>
          <p:cNvPr id="597077" name="AutoShape 85"/>
          <p:cNvSpPr>
            <a:spLocks noChangeArrowheads="1"/>
          </p:cNvSpPr>
          <p:nvPr/>
        </p:nvSpPr>
        <p:spPr bwMode="auto">
          <a:xfrm>
            <a:off x="8077200" y="533400"/>
            <a:ext cx="2362200" cy="914400"/>
          </a:xfrm>
          <a:prstGeom prst="wedgeRoundRectCallout">
            <a:avLst>
              <a:gd name="adj1" fmla="val -72569"/>
              <a:gd name="adj2" fmla="val 59028"/>
              <a:gd name="adj3" fmla="val 16667"/>
            </a:avLst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Disk Utilization:</a:t>
            </a:r>
          </a:p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9/201 ~ 4.5%</a:t>
            </a:r>
          </a:p>
        </p:txBody>
      </p:sp>
    </p:spTree>
    <p:extLst>
      <p:ext uri="{BB962C8B-B14F-4D97-AF65-F5344CB8AC3E}">
        <p14:creationId xmlns:p14="http://schemas.microsoft.com/office/powerpoint/2010/main" val="175755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075" grpId="0" animBg="1"/>
      <p:bldP spid="597076" grpId="0" animBg="1"/>
      <p:bldP spid="59707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685800"/>
            <a:ext cx="9359900" cy="594360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Starvation</a:t>
            </a:r>
          </a:p>
          <a:p>
            <a:pPr lvl="1"/>
            <a:r>
              <a:rPr lang="en-US" altLang="ko-KR" dirty="0" smtClean="0"/>
              <a:t>SRTF can lead to starvation if many small jobs!</a:t>
            </a:r>
          </a:p>
          <a:p>
            <a:pPr lvl="1"/>
            <a:r>
              <a:rPr lang="en-US" altLang="ko-KR" dirty="0" smtClean="0"/>
              <a:t>Large jobs never get to run</a:t>
            </a:r>
          </a:p>
          <a:p>
            <a:r>
              <a:rPr lang="en-US" altLang="ko-KR" dirty="0" smtClean="0"/>
              <a:t>Somehow need to predict future</a:t>
            </a:r>
          </a:p>
          <a:p>
            <a:pPr lvl="1"/>
            <a:r>
              <a:rPr lang="en-US" altLang="ko-KR" dirty="0" smtClean="0"/>
              <a:t>How can we do this? </a:t>
            </a:r>
          </a:p>
          <a:p>
            <a:pPr lvl="1"/>
            <a:r>
              <a:rPr lang="en-US" altLang="ko-KR" dirty="0" smtClean="0"/>
              <a:t>Some systems ask the user</a:t>
            </a:r>
          </a:p>
          <a:p>
            <a:pPr lvl="2"/>
            <a:r>
              <a:rPr lang="en-US" altLang="ko-KR" dirty="0" smtClean="0"/>
              <a:t>When you submit a job, have to say how long it will take</a:t>
            </a:r>
          </a:p>
          <a:p>
            <a:pPr lvl="2"/>
            <a:r>
              <a:rPr lang="en-US" altLang="ko-KR" dirty="0" smtClean="0"/>
              <a:t>To stop cheating, system kills job if takes too long</a:t>
            </a:r>
          </a:p>
          <a:p>
            <a:pPr lvl="1"/>
            <a:r>
              <a:rPr lang="en-US" altLang="ko-KR" dirty="0" smtClean="0"/>
              <a:t>But: hard to predict job’s runtime even for non-malicious users</a:t>
            </a:r>
          </a:p>
          <a:p>
            <a:r>
              <a:rPr lang="en-US" altLang="ko-KR" dirty="0"/>
              <a:t>Bottom line, can’t really know how long job will take</a:t>
            </a:r>
          </a:p>
          <a:p>
            <a:pPr lvl="1"/>
            <a:r>
              <a:rPr lang="en-US" altLang="ko-KR" dirty="0"/>
              <a:t>However, can use SRTF as a yardstick </a:t>
            </a:r>
            <a:br>
              <a:rPr lang="en-US" altLang="ko-KR" dirty="0"/>
            </a:br>
            <a:r>
              <a:rPr lang="en-US" altLang="ko-KR" dirty="0"/>
              <a:t>for measuring other policies</a:t>
            </a:r>
          </a:p>
          <a:p>
            <a:pPr lvl="1"/>
            <a:r>
              <a:rPr lang="en-US" altLang="ko-KR" dirty="0"/>
              <a:t>Optimal, so can’t do any better</a:t>
            </a:r>
          </a:p>
          <a:p>
            <a:r>
              <a:rPr lang="en-US" altLang="ko-KR" dirty="0"/>
              <a:t>SRTF Pros &amp; Cons</a:t>
            </a:r>
          </a:p>
          <a:p>
            <a:pPr lvl="1"/>
            <a:r>
              <a:rPr lang="en-US" altLang="ko-KR" dirty="0"/>
              <a:t>Optimal (average response time) (+)</a:t>
            </a:r>
          </a:p>
          <a:p>
            <a:pPr lvl="1"/>
            <a:r>
              <a:rPr lang="en-US" altLang="ko-KR" dirty="0"/>
              <a:t>Hard to predict future (-)</a:t>
            </a:r>
          </a:p>
          <a:p>
            <a:pPr lvl="1"/>
            <a:r>
              <a:rPr lang="en-US" altLang="ko-KR" dirty="0"/>
              <a:t>Unfair (-)</a:t>
            </a:r>
          </a:p>
          <a:p>
            <a:endParaRPr lang="en-US" altLang="ko-KR" dirty="0" smtClean="0"/>
          </a:p>
        </p:txBody>
      </p:sp>
      <p:pic>
        <p:nvPicPr>
          <p:cNvPr id="598034" name="Picture 1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969" y="3962400"/>
            <a:ext cx="227330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SRTF Further discussion</a:t>
            </a:r>
          </a:p>
        </p:txBody>
      </p:sp>
    </p:spTree>
    <p:extLst>
      <p:ext uri="{BB962C8B-B14F-4D97-AF65-F5344CB8AC3E}">
        <p14:creationId xmlns:p14="http://schemas.microsoft.com/office/powerpoint/2010/main" val="1093360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8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8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9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9448800" cy="533400"/>
          </a:xfrm>
        </p:spPr>
        <p:txBody>
          <a:bodyPr/>
          <a:lstStyle/>
          <a:p>
            <a:r>
              <a:rPr lang="en-US" altLang="ko-KR" dirty="0" smtClean="0"/>
              <a:t>Predicting the Length of the Next CPU Burst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27833"/>
            <a:ext cx="105918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Adaptive: </a:t>
            </a:r>
            <a:r>
              <a:rPr lang="en-US" altLang="ko-KR" dirty="0" smtClean="0">
                <a:sym typeface="Symbol" panose="05050102010706020507" pitchFamily="18" charset="2"/>
              </a:rPr>
              <a:t>Changing policy based on past behavior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CPU scheduling, in virtual memory, in file systems, </a:t>
            </a:r>
            <a:r>
              <a:rPr lang="en-US" altLang="ko-KR" dirty="0" err="1" smtClean="0">
                <a:sym typeface="Symbol" panose="05050102010706020507" pitchFamily="18" charset="2"/>
              </a:rPr>
              <a:t>etc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Works because programs have predictable behavior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If program was I/O bound in past, likely in future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If computer behavior were random, wouldn’t help</a:t>
            </a:r>
            <a:endParaRPr lang="en-US" altLang="ko-KR" dirty="0" smtClean="0"/>
          </a:p>
          <a:p>
            <a:r>
              <a:rPr lang="en-US" altLang="ko-KR" dirty="0" smtClean="0"/>
              <a:t>Example: SRTF with estimated burst length</a:t>
            </a:r>
          </a:p>
          <a:p>
            <a:pPr lvl="1"/>
            <a:r>
              <a:rPr lang="en-US" altLang="ko-KR" dirty="0" smtClean="0"/>
              <a:t>Use an estimator function on previous bursts: </a:t>
            </a:r>
            <a:br>
              <a:rPr lang="en-US" altLang="ko-KR" dirty="0" smtClean="0"/>
            </a:br>
            <a:r>
              <a:rPr lang="en-US" altLang="ko-KR" dirty="0" smtClean="0"/>
              <a:t>Let t</a:t>
            </a:r>
            <a:r>
              <a:rPr lang="en-US" altLang="ko-KR" baseline="-25000" dirty="0" smtClean="0"/>
              <a:t>n-1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n-2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n-3</a:t>
            </a:r>
            <a:r>
              <a:rPr lang="en-US" altLang="ko-KR" dirty="0" smtClean="0"/>
              <a:t>, etc. be previous CPU burst lengths. </a:t>
            </a:r>
            <a:br>
              <a:rPr lang="en-US" altLang="ko-KR" dirty="0" smtClean="0"/>
            </a:br>
            <a:r>
              <a:rPr lang="en-US" altLang="ko-KR" dirty="0" smtClean="0"/>
              <a:t>Estimate next burst </a:t>
            </a:r>
            <a:r>
              <a:rPr lang="en-US" altLang="ko-KR" dirty="0" smtClean="0">
                <a:sym typeface="Symbol" panose="05050102010706020507" pitchFamily="18" charset="2"/>
              </a:rPr>
              <a:t></a:t>
            </a:r>
            <a:r>
              <a:rPr lang="en-US" altLang="ko-KR" baseline="-25000" dirty="0" smtClean="0">
                <a:sym typeface="Symbol" panose="05050102010706020507" pitchFamily="18" charset="2"/>
              </a:rPr>
              <a:t>n</a:t>
            </a:r>
            <a:r>
              <a:rPr lang="en-US" altLang="ko-KR" dirty="0" smtClean="0">
                <a:sym typeface="Symbol" panose="05050102010706020507" pitchFamily="18" charset="2"/>
              </a:rPr>
              <a:t> = f(</a:t>
            </a:r>
            <a:r>
              <a:rPr lang="en-US" altLang="ko-KR" dirty="0" smtClean="0"/>
              <a:t>t</a:t>
            </a:r>
            <a:r>
              <a:rPr lang="en-US" altLang="ko-KR" baseline="-25000" dirty="0" smtClean="0"/>
              <a:t>n-1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n-2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n-3</a:t>
            </a:r>
            <a:r>
              <a:rPr lang="en-US" altLang="ko-KR" dirty="0" smtClean="0"/>
              <a:t>, …)</a:t>
            </a:r>
          </a:p>
          <a:p>
            <a:pPr lvl="1"/>
            <a:r>
              <a:rPr lang="en-US" altLang="ko-KR" dirty="0" smtClean="0"/>
              <a:t>Function f could be one of many different time series estimation schemes </a:t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en-US" altLang="ko-KR" dirty="0" err="1" smtClean="0"/>
              <a:t>Kalman</a:t>
            </a:r>
            <a:r>
              <a:rPr lang="en-US" altLang="ko-KR" dirty="0" smtClean="0"/>
              <a:t> filters, 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For instance, 	</a:t>
            </a:r>
            <a:r>
              <a:rPr lang="en-US" altLang="ko-KR" dirty="0" smtClean="0">
                <a:solidFill>
                  <a:srgbClr val="FF0000"/>
                </a:solidFill>
              </a:rPr>
              <a:t>exponential averaging</a:t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en-US" altLang="ko-KR" dirty="0" smtClean="0">
                <a:solidFill>
                  <a:srgbClr val="FF0000"/>
                </a:solidFill>
              </a:rPr>
              <a:t>			</a:t>
            </a: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n = t</a:t>
            </a:r>
            <a:r>
              <a:rPr lang="en-US" altLang="ko-KR" baseline="-25000" dirty="0" smtClean="0">
                <a:solidFill>
                  <a:srgbClr val="FF0000"/>
                </a:solidFill>
                <a:sym typeface="Symbol" panose="05050102010706020507" pitchFamily="18" charset="2"/>
              </a:rPr>
              <a:t>n-1</a:t>
            </a: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+(1-)</a:t>
            </a:r>
            <a:r>
              <a:rPr lang="en-US" altLang="ko-KR" baseline="-25000" dirty="0" smtClean="0">
                <a:solidFill>
                  <a:srgbClr val="FF0000"/>
                </a:solidFill>
                <a:sym typeface="Symbol" panose="05050102010706020507" pitchFamily="18" charset="2"/>
              </a:rPr>
              <a:t>n-1</a:t>
            </a: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/>
            </a:r>
            <a:b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			with (0&lt;1)</a:t>
            </a:r>
          </a:p>
          <a:p>
            <a:pPr marL="457200" lvl="1" indent="0">
              <a:buNone/>
            </a:pPr>
            <a:r>
              <a:rPr lang="en-US" altLang="ko-KR" dirty="0" smtClean="0">
                <a:sym typeface="Symbol" panose="05050102010706020507" pitchFamily="18" charset="2"/>
              </a:rPr>
              <a:t/>
            </a:r>
            <a:br>
              <a:rPr lang="en-US" altLang="ko-KR" dirty="0" smtClean="0">
                <a:sym typeface="Symbol" panose="05050102010706020507" pitchFamily="18" charset="2"/>
              </a:rPr>
            </a:br>
            <a:endParaRPr lang="en-US" altLang="ko-KR" dirty="0" smtClean="0">
              <a:sym typeface="Symbol" panose="05050102010706020507" pitchFamily="18" charset="2"/>
            </a:endParaRPr>
          </a:p>
        </p:txBody>
      </p:sp>
      <p:pic>
        <p:nvPicPr>
          <p:cNvPr id="62669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" t="2280" r="641" b="2849"/>
          <a:stretch>
            <a:fillRect/>
          </a:stretch>
        </p:blipFill>
        <p:spPr bwMode="auto">
          <a:xfrm>
            <a:off x="6705600" y="4180633"/>
            <a:ext cx="3352800" cy="214396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38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6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6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487" y="838200"/>
            <a:ext cx="135731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-127"/>
              </a:rPr>
              <a:t>Lottery Scheduling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114300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Yet another alternative: Lottery Scheduling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Give each job some number of lottery tickets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 each time slice, randomly pick a winning ticket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 average, CPU time is proportional to number of tickets </a:t>
            </a:r>
            <a:r>
              <a:rPr lang="en-US" altLang="ko-KR" sz="2400" dirty="0" smtClean="0">
                <a:ea typeface="굴림" charset="-127"/>
              </a:rPr>
              <a:t/>
            </a:r>
            <a:br>
              <a:rPr lang="en-US" altLang="ko-KR" sz="2400" dirty="0" smtClean="0">
                <a:ea typeface="굴림" charset="-127"/>
              </a:rPr>
            </a:br>
            <a:r>
              <a:rPr lang="en-US" altLang="ko-KR" sz="2400" dirty="0" smtClean="0">
                <a:ea typeface="굴림" charset="-127"/>
              </a:rPr>
              <a:t>given </a:t>
            </a:r>
            <a:r>
              <a:rPr lang="en-US" altLang="ko-KR" sz="2400" dirty="0">
                <a:ea typeface="굴림" charset="-127"/>
              </a:rPr>
              <a:t>to each job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How to assign tickets?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To approximate SRTF, short running jobs get more, long running jobs get fewer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To avoid starvation, every job gets at least one ticket (everyone makes progress)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Advantage over strict priority scheduling: behaves gracefully as load changes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Adding or deleting a job affects all jobs proportionally, independent of how many tickets each job possesses</a:t>
            </a:r>
          </a:p>
        </p:txBody>
      </p:sp>
    </p:spTree>
    <p:extLst>
      <p:ext uri="{BB962C8B-B14F-4D97-AF65-F5344CB8AC3E}">
        <p14:creationId xmlns:p14="http://schemas.microsoft.com/office/powerpoint/2010/main" val="1757585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-127"/>
              </a:rPr>
              <a:t>Lottery Scheduling Example (Cont.)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6000" y="838200"/>
            <a:ext cx="10414000" cy="5638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800" dirty="0">
                <a:ea typeface="굴림" charset="-127"/>
              </a:rPr>
              <a:t>Lottery Scheduling Example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Assume short jobs get 10 tickets, long jobs get 1 ticket</a:t>
            </a: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What if too many short jobs to give reasonable </a:t>
            </a:r>
            <a:r>
              <a:rPr lang="en-US" altLang="ko-KR" sz="2400" dirty="0" smtClean="0">
                <a:ea typeface="굴림" charset="-127"/>
              </a:rPr>
              <a:t>response </a:t>
            </a:r>
            <a:r>
              <a:rPr lang="en-US" altLang="ko-KR" sz="2400" dirty="0">
                <a:ea typeface="굴림" charset="-127"/>
              </a:rPr>
              <a:t>time?  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If load average is 100, hard to make progress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One approach: log some user out</a:t>
            </a:r>
          </a:p>
        </p:txBody>
      </p:sp>
      <p:graphicFrame>
        <p:nvGraphicFramePr>
          <p:cNvPr id="632836" name="Group 4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667000" y="1752600"/>
          <a:ext cx="6934200" cy="2947356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89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# short jobs/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# long jobs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% of CPU each short jobs gets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% of CPU each long jobs gets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1/1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91%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0/2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N/A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2/0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N/A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10/1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9.9%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0.99%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1/10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7689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2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5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to Evaluate a Scheduling algorithm?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11658600" cy="5105400"/>
          </a:xfrm>
        </p:spPr>
        <p:txBody>
          <a:bodyPr/>
          <a:lstStyle/>
          <a:p>
            <a:r>
              <a:rPr lang="en-US" altLang="ko-KR" dirty="0" smtClean="0"/>
              <a:t>Deterministic modeling</a:t>
            </a:r>
          </a:p>
          <a:p>
            <a:pPr lvl="1"/>
            <a:r>
              <a:rPr lang="en-US" altLang="ko-KR" dirty="0" smtClean="0"/>
              <a:t>takes a predetermined workload and compute the performance of each algorithm </a:t>
            </a:r>
            <a:br>
              <a:rPr lang="en-US" altLang="ko-KR" dirty="0" smtClean="0"/>
            </a:br>
            <a:r>
              <a:rPr lang="en-US" altLang="ko-KR" dirty="0" smtClean="0"/>
              <a:t>for that workload</a:t>
            </a:r>
          </a:p>
          <a:p>
            <a:r>
              <a:rPr lang="en-US" altLang="ko-KR" dirty="0" smtClean="0"/>
              <a:t>Queueing models</a:t>
            </a:r>
          </a:p>
          <a:p>
            <a:pPr lvl="1"/>
            <a:r>
              <a:rPr lang="en-US" altLang="ko-KR" dirty="0" smtClean="0"/>
              <a:t>Mathematical approach for handling stochastic workloads</a:t>
            </a:r>
          </a:p>
          <a:p>
            <a:r>
              <a:rPr lang="en-US" altLang="ko-KR" dirty="0" smtClean="0"/>
              <a:t>Implementation/Simulation:</a:t>
            </a:r>
          </a:p>
          <a:p>
            <a:pPr lvl="1"/>
            <a:r>
              <a:rPr lang="en-US" altLang="ko-KR" dirty="0" smtClean="0"/>
              <a:t>Build system which allows actual algorithms </a:t>
            </a:r>
            <a:br>
              <a:rPr lang="en-US" altLang="ko-KR" dirty="0" smtClean="0"/>
            </a:br>
            <a:r>
              <a:rPr lang="en-US" altLang="ko-KR" dirty="0" smtClean="0"/>
              <a:t>to be run against actual data </a:t>
            </a:r>
          </a:p>
          <a:p>
            <a:pPr lvl="1"/>
            <a:r>
              <a:rPr lang="en-US" altLang="ko-KR" dirty="0" smtClean="0"/>
              <a:t>Most flexible/general</a:t>
            </a:r>
          </a:p>
          <a:p>
            <a:endParaRPr lang="en-US" altLang="ko-KR" dirty="0" smtClean="0"/>
          </a:p>
        </p:txBody>
      </p:sp>
      <p:pic>
        <p:nvPicPr>
          <p:cNvPr id="63386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" t="8588" r="624" b="9142"/>
          <a:stretch>
            <a:fillRect/>
          </a:stretch>
        </p:blipFill>
        <p:spPr bwMode="auto">
          <a:xfrm>
            <a:off x="6705600" y="3200400"/>
            <a:ext cx="4876800" cy="304006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2449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5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11201400" cy="6019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 mix of interactive and high throughput apps:</a:t>
            </a:r>
          </a:p>
          <a:p>
            <a:pPr lvl="1"/>
            <a:r>
              <a:rPr lang="en-US" dirty="0" smtClean="0"/>
              <a:t>How to best schedule them?</a:t>
            </a:r>
          </a:p>
          <a:p>
            <a:pPr lvl="1"/>
            <a:r>
              <a:rPr lang="en-US" dirty="0" smtClean="0"/>
              <a:t>How to recognize one from the other?</a:t>
            </a:r>
          </a:p>
          <a:p>
            <a:pPr lvl="2"/>
            <a:r>
              <a:rPr lang="en-US" dirty="0" smtClean="0"/>
              <a:t>Do you trust app to say that it is “interactive”?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Should you schedule the set of apps identically on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servers, workstations, pads, and cellphones?</a:t>
            </a:r>
          </a:p>
          <a:p>
            <a:r>
              <a:rPr lang="en-US" dirty="0" smtClean="0"/>
              <a:t>For instance, is Burst </a:t>
            </a:r>
            <a:r>
              <a:rPr lang="en-US" dirty="0"/>
              <a:t>Time (observed) </a:t>
            </a:r>
            <a:r>
              <a:rPr lang="en-US" dirty="0" smtClean="0"/>
              <a:t>useful to </a:t>
            </a:r>
            <a:br>
              <a:rPr lang="en-US" dirty="0" smtClean="0"/>
            </a:br>
            <a:r>
              <a:rPr lang="en-US" dirty="0" smtClean="0"/>
              <a:t>decide which </a:t>
            </a:r>
            <a:r>
              <a:rPr lang="en-US" dirty="0"/>
              <a:t>application gets CPU time?</a:t>
            </a:r>
          </a:p>
          <a:p>
            <a:pPr lvl="1"/>
            <a:r>
              <a:rPr lang="en-US" dirty="0"/>
              <a:t>Short Bursts </a:t>
            </a:r>
            <a:r>
              <a:rPr lang="en-US" dirty="0">
                <a:sym typeface="Symbol" panose="05050102010706020507" pitchFamily="18" charset="2"/>
              </a:rPr>
              <a:t> Interactivity  High Priority</a:t>
            </a:r>
            <a:r>
              <a:rPr lang="en-US" dirty="0" smtClean="0">
                <a:sym typeface="Symbol" panose="05050102010706020507" pitchFamily="18" charset="2"/>
              </a:rPr>
              <a:t>?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Assumptions encoded into many schedulers:</a:t>
            </a:r>
          </a:p>
          <a:p>
            <a:pPr lvl="1"/>
            <a:r>
              <a:rPr lang="en-US" dirty="0" smtClean="0"/>
              <a:t>Apps that sleep a lot and have short bursts must </a:t>
            </a:r>
            <a:br>
              <a:rPr lang="en-US" dirty="0" smtClean="0"/>
            </a:br>
            <a:r>
              <a:rPr lang="en-US" dirty="0" smtClean="0"/>
              <a:t>be interactive apps – they should get high priority</a:t>
            </a:r>
          </a:p>
          <a:p>
            <a:pPr lvl="1"/>
            <a:r>
              <a:rPr lang="en-US" dirty="0" smtClean="0"/>
              <a:t>Apps that compute a lot should get low(</a:t>
            </a:r>
            <a:r>
              <a:rPr lang="en-US" dirty="0" err="1" smtClean="0"/>
              <a:t>er</a:t>
            </a:r>
            <a:r>
              <a:rPr lang="en-US" dirty="0" smtClean="0"/>
              <a:t>?) priority, since they won’t notice intermittent bursts from interactive apps</a:t>
            </a:r>
          </a:p>
          <a:p>
            <a:r>
              <a:rPr lang="en-US" dirty="0" smtClean="0"/>
              <a:t>Hard to characterize apps:</a:t>
            </a:r>
          </a:p>
          <a:p>
            <a:pPr lvl="1"/>
            <a:r>
              <a:rPr lang="en-US" dirty="0" smtClean="0"/>
              <a:t>What about apps that sleep for a long time, but then compute for a long time?</a:t>
            </a:r>
          </a:p>
          <a:p>
            <a:pPr lvl="1"/>
            <a:r>
              <a:rPr lang="en-US" dirty="0" smtClean="0"/>
              <a:t>Or, what about apps that must run under all circumstances (say periodically)</a:t>
            </a:r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533400"/>
          </a:xfrm>
        </p:spPr>
        <p:txBody>
          <a:bodyPr/>
          <a:lstStyle/>
          <a:p>
            <a:r>
              <a:rPr lang="en-US" dirty="0"/>
              <a:t>How to Handle Simultaneous </a:t>
            </a:r>
            <a:r>
              <a:rPr lang="en-US" dirty="0" smtClean="0"/>
              <a:t>Mix </a:t>
            </a:r>
            <a:r>
              <a:rPr lang="en-US" dirty="0"/>
              <a:t>of Diff Types of Apps?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543800" y="1828800"/>
            <a:ext cx="4330700" cy="2879725"/>
            <a:chOff x="7658791" y="2971800"/>
            <a:chExt cx="4330700" cy="2879725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" t="6123" r="418" b="6123"/>
            <a:stretch>
              <a:fillRect/>
            </a:stretch>
          </p:blipFill>
          <p:spPr bwMode="auto">
            <a:xfrm>
              <a:off x="7658791" y="2971800"/>
              <a:ext cx="4330700" cy="2879725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8355623" y="3352800"/>
              <a:ext cx="355738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 dirty="0">
                  <a:solidFill>
                    <a:schemeClr val="hlink"/>
                  </a:solidFill>
                </a:rPr>
                <a:t>Weighted toward small bursts</a:t>
              </a: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8268391" y="3657599"/>
              <a:ext cx="914400" cy="495300"/>
            </a:xfrm>
            <a:custGeom>
              <a:avLst/>
              <a:gdLst>
                <a:gd name="T0" fmla="*/ 914400 w 576"/>
                <a:gd name="T1" fmla="*/ 0 h 312"/>
                <a:gd name="T2" fmla="*/ 533400 w 576"/>
                <a:gd name="T3" fmla="*/ 457200 h 312"/>
                <a:gd name="T4" fmla="*/ 0 w 576"/>
                <a:gd name="T5" fmla="*/ 228600 h 3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76" h="312">
                  <a:moveTo>
                    <a:pt x="576" y="0"/>
                  </a:moveTo>
                  <a:cubicBezTo>
                    <a:pt x="504" y="132"/>
                    <a:pt x="432" y="264"/>
                    <a:pt x="336" y="288"/>
                  </a:cubicBezTo>
                  <a:cubicBezTo>
                    <a:pt x="240" y="312"/>
                    <a:pt x="120" y="228"/>
                    <a:pt x="0" y="144"/>
                  </a:cubicBezTo>
                </a:path>
              </a:pathLst>
            </a:custGeom>
            <a:noFill/>
            <a:ln w="5715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1049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Multi-Level Feedback Scheduling</a:t>
            </a:r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1430000" cy="6019800"/>
          </a:xfrm>
        </p:spPr>
        <p:txBody>
          <a:bodyPr>
            <a:normAutofit lnSpcReduction="10000"/>
          </a:bodyPr>
          <a:lstStyle/>
          <a:p>
            <a:endParaRPr lang="ko-KR" altLang="en-US" dirty="0" smtClean="0"/>
          </a:p>
          <a:p>
            <a:endParaRPr lang="ko-KR" altLang="en-US" dirty="0" smtClean="0"/>
          </a:p>
          <a:p>
            <a:endParaRPr lang="ko-KR" altLang="en-US" dirty="0" smtClean="0"/>
          </a:p>
          <a:p>
            <a:endParaRPr lang="ko-KR" altLang="en-US" dirty="0" smtClean="0"/>
          </a:p>
          <a:p>
            <a:endParaRPr lang="ko-KR" altLang="en-US" dirty="0" smtClean="0"/>
          </a:p>
          <a:p>
            <a:r>
              <a:rPr lang="en-US" altLang="ko-KR" dirty="0" smtClean="0"/>
              <a:t>Another method for exploiting past behavior (first use in CTSS)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Multiple queues, each with different priority</a:t>
            </a:r>
          </a:p>
          <a:p>
            <a:pPr lvl="2"/>
            <a:r>
              <a:rPr lang="en-US" altLang="ko-KR" dirty="0" smtClean="0"/>
              <a:t>Higher priority queues often considered “foreground” tasks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Each queue has its own scheduling algorithm</a:t>
            </a:r>
          </a:p>
          <a:p>
            <a:pPr lvl="2"/>
            <a:r>
              <a:rPr lang="en-US" altLang="ko-KR" dirty="0" smtClean="0"/>
              <a:t>e.g. foreground – RR, background – FCFS</a:t>
            </a:r>
          </a:p>
          <a:p>
            <a:pPr lvl="2"/>
            <a:r>
              <a:rPr lang="en-US" altLang="ko-KR" dirty="0" smtClean="0"/>
              <a:t>Sometimes multiple RR priorities with quantum increasing exponentially </a:t>
            </a:r>
            <a:br>
              <a:rPr lang="en-US" altLang="ko-KR" dirty="0" smtClean="0"/>
            </a:br>
            <a:r>
              <a:rPr lang="en-US" altLang="ko-KR" dirty="0" smtClean="0"/>
              <a:t>(highest:1ms, next: 2ms, next: 4ms, 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Adjust each job’s priority as follows (details vary)</a:t>
            </a:r>
          </a:p>
          <a:p>
            <a:pPr lvl="1"/>
            <a:r>
              <a:rPr lang="en-US" altLang="ko-KR" dirty="0" smtClean="0"/>
              <a:t>Job starts in highest priority queue</a:t>
            </a:r>
          </a:p>
          <a:p>
            <a:pPr lvl="1"/>
            <a:r>
              <a:rPr lang="en-US" altLang="ko-KR" dirty="0" smtClean="0"/>
              <a:t>If timeout expires, drop one level</a:t>
            </a:r>
          </a:p>
          <a:p>
            <a:pPr lvl="1"/>
            <a:r>
              <a:rPr lang="en-US" altLang="ko-KR" dirty="0" smtClean="0"/>
              <a:t>If timeout doesn’t expire, push up one level (or to top)</a:t>
            </a:r>
          </a:p>
        </p:txBody>
      </p:sp>
      <p:grpSp>
        <p:nvGrpSpPr>
          <p:cNvPr id="13316" name="Group 5"/>
          <p:cNvGrpSpPr>
            <a:grpSpLocks/>
          </p:cNvGrpSpPr>
          <p:nvPr/>
        </p:nvGrpSpPr>
        <p:grpSpPr bwMode="auto">
          <a:xfrm>
            <a:off x="4114800" y="838200"/>
            <a:ext cx="3657600" cy="1828800"/>
            <a:chOff x="1872" y="1392"/>
            <a:chExt cx="2016" cy="1233"/>
          </a:xfrm>
        </p:grpSpPr>
        <p:pic>
          <p:nvPicPr>
            <p:cNvPr id="13321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" t="10027" r="1016" b="9756"/>
            <a:stretch>
              <a:fillRect/>
            </a:stretch>
          </p:blipFill>
          <p:spPr bwMode="auto">
            <a:xfrm>
              <a:off x="1872" y="1392"/>
              <a:ext cx="2016" cy="123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322" name="Freeform 7"/>
            <p:cNvSpPr>
              <a:spLocks/>
            </p:cNvSpPr>
            <p:nvPr/>
          </p:nvSpPr>
          <p:spPr bwMode="auto">
            <a:xfrm>
              <a:off x="2166" y="1536"/>
              <a:ext cx="1440" cy="492"/>
            </a:xfrm>
            <a:custGeom>
              <a:avLst/>
              <a:gdLst>
                <a:gd name="T0" fmla="*/ 1200 w 1440"/>
                <a:gd name="T1" fmla="*/ 0 h 492"/>
                <a:gd name="T2" fmla="*/ 1440 w 1440"/>
                <a:gd name="T3" fmla="*/ 0 h 492"/>
                <a:gd name="T4" fmla="*/ 1440 w 1440"/>
                <a:gd name="T5" fmla="*/ 197 h 492"/>
                <a:gd name="T6" fmla="*/ 0 w 1440"/>
                <a:gd name="T7" fmla="*/ 197 h 492"/>
                <a:gd name="T8" fmla="*/ 0 w 1440"/>
                <a:gd name="T9" fmla="*/ 492 h 492"/>
                <a:gd name="T10" fmla="*/ 201 w 1440"/>
                <a:gd name="T11" fmla="*/ 492 h 4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0" h="492">
                  <a:moveTo>
                    <a:pt x="1200" y="0"/>
                  </a:moveTo>
                  <a:lnTo>
                    <a:pt x="1440" y="0"/>
                  </a:lnTo>
                  <a:lnTo>
                    <a:pt x="1440" y="197"/>
                  </a:lnTo>
                  <a:lnTo>
                    <a:pt x="0" y="197"/>
                  </a:lnTo>
                  <a:lnTo>
                    <a:pt x="0" y="492"/>
                  </a:lnTo>
                  <a:lnTo>
                    <a:pt x="201" y="492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3323" name="Freeform 8"/>
            <p:cNvSpPr>
              <a:spLocks/>
            </p:cNvSpPr>
            <p:nvPr/>
          </p:nvSpPr>
          <p:spPr bwMode="auto">
            <a:xfrm>
              <a:off x="2157" y="2031"/>
              <a:ext cx="1443" cy="513"/>
            </a:xfrm>
            <a:custGeom>
              <a:avLst/>
              <a:gdLst>
                <a:gd name="T0" fmla="*/ 1203 w 1443"/>
                <a:gd name="T1" fmla="*/ 0 h 513"/>
                <a:gd name="T2" fmla="*/ 1443 w 1443"/>
                <a:gd name="T3" fmla="*/ 0 h 513"/>
                <a:gd name="T4" fmla="*/ 1440 w 1443"/>
                <a:gd name="T5" fmla="*/ 225 h 513"/>
                <a:gd name="T6" fmla="*/ 0 w 1443"/>
                <a:gd name="T7" fmla="*/ 222 h 513"/>
                <a:gd name="T8" fmla="*/ 3 w 1443"/>
                <a:gd name="T9" fmla="*/ 513 h 513"/>
                <a:gd name="T10" fmla="*/ 210 w 1443"/>
                <a:gd name="T11" fmla="*/ 513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3" h="513">
                  <a:moveTo>
                    <a:pt x="1203" y="0"/>
                  </a:moveTo>
                  <a:lnTo>
                    <a:pt x="1443" y="0"/>
                  </a:lnTo>
                  <a:lnTo>
                    <a:pt x="1440" y="225"/>
                  </a:lnTo>
                  <a:lnTo>
                    <a:pt x="0" y="222"/>
                  </a:lnTo>
                  <a:lnTo>
                    <a:pt x="3" y="513"/>
                  </a:lnTo>
                  <a:lnTo>
                    <a:pt x="210" y="513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7239002" y="1143000"/>
            <a:ext cx="3433763" cy="914400"/>
            <a:chOff x="3600" y="624"/>
            <a:chExt cx="2163" cy="576"/>
          </a:xfrm>
        </p:grpSpPr>
        <p:sp>
          <p:nvSpPr>
            <p:cNvPr id="13318" name="Text Box 10"/>
            <p:cNvSpPr txBox="1">
              <a:spLocks noChangeArrowheads="1"/>
            </p:cNvSpPr>
            <p:nvPr/>
          </p:nvSpPr>
          <p:spPr bwMode="auto">
            <a:xfrm>
              <a:off x="3932" y="624"/>
              <a:ext cx="1831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Long-Running Compute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Tasks Demoted to 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Low Priority</a:t>
              </a:r>
            </a:p>
          </p:txBody>
        </p:sp>
        <p:sp>
          <p:nvSpPr>
            <p:cNvPr id="13319" name="Line 11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3320" name="Line 12"/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1823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Scheduling Details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819400"/>
            <a:ext cx="10972800" cy="37338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Result approximates SRTF:</a:t>
            </a:r>
          </a:p>
          <a:p>
            <a:pPr lvl="1"/>
            <a:r>
              <a:rPr lang="en-US" altLang="ko-KR" dirty="0" smtClean="0"/>
              <a:t>CPU bound jobs drop like a rock</a:t>
            </a:r>
          </a:p>
          <a:p>
            <a:pPr lvl="1"/>
            <a:r>
              <a:rPr lang="en-US" altLang="ko-KR" dirty="0" smtClean="0"/>
              <a:t>Short-running I/O bound jobs stay near top</a:t>
            </a:r>
          </a:p>
          <a:p>
            <a:r>
              <a:rPr lang="en-US" altLang="ko-KR" dirty="0" smtClean="0"/>
              <a:t>Scheduling must be done between the queues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Fixed priority scheduling: </a:t>
            </a:r>
          </a:p>
          <a:p>
            <a:pPr lvl="2"/>
            <a:r>
              <a:rPr lang="en-US" altLang="ko-KR" dirty="0" smtClean="0"/>
              <a:t>serve all from highest priority, then next priority, etc.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Time slice:</a:t>
            </a:r>
          </a:p>
          <a:p>
            <a:pPr lvl="2"/>
            <a:r>
              <a:rPr lang="en-US" altLang="ko-KR" dirty="0" smtClean="0"/>
              <a:t>each queue gets a certain amount of CPU time </a:t>
            </a:r>
          </a:p>
          <a:p>
            <a:pPr lvl="2"/>
            <a:r>
              <a:rPr lang="en-US" altLang="ko-KR" dirty="0" smtClean="0"/>
              <a:t>e.g., 70% to highest, 20% next, 10% lowest</a:t>
            </a:r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4114800" y="838200"/>
            <a:ext cx="3657600" cy="1828800"/>
            <a:chOff x="1872" y="1392"/>
            <a:chExt cx="2016" cy="1233"/>
          </a:xfrm>
        </p:grpSpPr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" t="10027" r="1016" b="9756"/>
            <a:stretch>
              <a:fillRect/>
            </a:stretch>
          </p:blipFill>
          <p:spPr bwMode="auto">
            <a:xfrm>
              <a:off x="1872" y="1392"/>
              <a:ext cx="2016" cy="123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166" y="1536"/>
              <a:ext cx="1440" cy="492"/>
            </a:xfrm>
            <a:custGeom>
              <a:avLst/>
              <a:gdLst>
                <a:gd name="T0" fmla="*/ 1200 w 1440"/>
                <a:gd name="T1" fmla="*/ 0 h 492"/>
                <a:gd name="T2" fmla="*/ 1440 w 1440"/>
                <a:gd name="T3" fmla="*/ 0 h 492"/>
                <a:gd name="T4" fmla="*/ 1440 w 1440"/>
                <a:gd name="T5" fmla="*/ 197 h 492"/>
                <a:gd name="T6" fmla="*/ 0 w 1440"/>
                <a:gd name="T7" fmla="*/ 197 h 492"/>
                <a:gd name="T8" fmla="*/ 0 w 1440"/>
                <a:gd name="T9" fmla="*/ 492 h 492"/>
                <a:gd name="T10" fmla="*/ 201 w 1440"/>
                <a:gd name="T11" fmla="*/ 492 h 4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0" h="492">
                  <a:moveTo>
                    <a:pt x="1200" y="0"/>
                  </a:moveTo>
                  <a:lnTo>
                    <a:pt x="1440" y="0"/>
                  </a:lnTo>
                  <a:lnTo>
                    <a:pt x="1440" y="197"/>
                  </a:lnTo>
                  <a:lnTo>
                    <a:pt x="0" y="197"/>
                  </a:lnTo>
                  <a:lnTo>
                    <a:pt x="0" y="492"/>
                  </a:lnTo>
                  <a:lnTo>
                    <a:pt x="201" y="492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157" y="2031"/>
              <a:ext cx="1443" cy="513"/>
            </a:xfrm>
            <a:custGeom>
              <a:avLst/>
              <a:gdLst>
                <a:gd name="T0" fmla="*/ 1203 w 1443"/>
                <a:gd name="T1" fmla="*/ 0 h 513"/>
                <a:gd name="T2" fmla="*/ 1443 w 1443"/>
                <a:gd name="T3" fmla="*/ 0 h 513"/>
                <a:gd name="T4" fmla="*/ 1440 w 1443"/>
                <a:gd name="T5" fmla="*/ 225 h 513"/>
                <a:gd name="T6" fmla="*/ 0 w 1443"/>
                <a:gd name="T7" fmla="*/ 222 h 513"/>
                <a:gd name="T8" fmla="*/ 3 w 1443"/>
                <a:gd name="T9" fmla="*/ 513 h 513"/>
                <a:gd name="T10" fmla="*/ 210 w 1443"/>
                <a:gd name="T11" fmla="*/ 513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3" h="513">
                  <a:moveTo>
                    <a:pt x="1203" y="0"/>
                  </a:moveTo>
                  <a:lnTo>
                    <a:pt x="1443" y="0"/>
                  </a:lnTo>
                  <a:lnTo>
                    <a:pt x="1440" y="225"/>
                  </a:lnTo>
                  <a:lnTo>
                    <a:pt x="0" y="222"/>
                  </a:lnTo>
                  <a:lnTo>
                    <a:pt x="3" y="513"/>
                  </a:lnTo>
                  <a:lnTo>
                    <a:pt x="210" y="513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7239002" y="1143000"/>
            <a:ext cx="3433763" cy="914400"/>
            <a:chOff x="3600" y="624"/>
            <a:chExt cx="2163" cy="576"/>
          </a:xfrm>
        </p:grpSpPr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932" y="624"/>
              <a:ext cx="1831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Long-Running Compute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Tasks Demoted to 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Low Priority</a:t>
              </a:r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84885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Scheduling Details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919446"/>
            <a:ext cx="10515600" cy="3481353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Countermeasure: </a:t>
            </a:r>
            <a:r>
              <a:rPr lang="en-US" altLang="ko-KR" dirty="0" smtClean="0"/>
              <a:t>user action that can foil intent of the OS designers</a:t>
            </a:r>
          </a:p>
          <a:p>
            <a:pPr lvl="1"/>
            <a:r>
              <a:rPr lang="en-US" altLang="ko-KR" dirty="0" smtClean="0"/>
              <a:t>For multilevel feedback, put in a bunch of meaningless I/O to keep job’s priority high</a:t>
            </a:r>
          </a:p>
          <a:p>
            <a:pPr lvl="1"/>
            <a:r>
              <a:rPr lang="en-US" altLang="ko-KR" dirty="0" smtClean="0"/>
              <a:t>Of course, if everyone did this, wouldn’t work!</a:t>
            </a:r>
          </a:p>
          <a:p>
            <a:r>
              <a:rPr lang="en-US" altLang="ko-KR" dirty="0" smtClean="0"/>
              <a:t>Example of Othello program:</a:t>
            </a:r>
          </a:p>
          <a:p>
            <a:pPr lvl="1"/>
            <a:r>
              <a:rPr lang="en-US" altLang="ko-KR" dirty="0" smtClean="0"/>
              <a:t>Playing against competitor, so key was to do computing at higher priority the competitors. </a:t>
            </a:r>
          </a:p>
          <a:p>
            <a:pPr lvl="2"/>
            <a:r>
              <a:rPr lang="en-US" altLang="ko-KR" dirty="0" smtClean="0"/>
              <a:t>Put in </a:t>
            </a:r>
            <a:r>
              <a:rPr lang="en-US" altLang="ko-KR" dirty="0" err="1" smtClean="0"/>
              <a:t>printf’s</a:t>
            </a:r>
            <a:r>
              <a:rPr lang="en-US" altLang="ko-KR" dirty="0" smtClean="0"/>
              <a:t>, ran much faster!</a:t>
            </a:r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4114800" y="838200"/>
            <a:ext cx="3657600" cy="1828800"/>
            <a:chOff x="1872" y="1392"/>
            <a:chExt cx="2016" cy="1233"/>
          </a:xfrm>
        </p:grpSpPr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" t="10027" r="1016" b="9756"/>
            <a:stretch>
              <a:fillRect/>
            </a:stretch>
          </p:blipFill>
          <p:spPr bwMode="auto">
            <a:xfrm>
              <a:off x="1872" y="1392"/>
              <a:ext cx="2016" cy="123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166" y="1536"/>
              <a:ext cx="1440" cy="492"/>
            </a:xfrm>
            <a:custGeom>
              <a:avLst/>
              <a:gdLst>
                <a:gd name="T0" fmla="*/ 1200 w 1440"/>
                <a:gd name="T1" fmla="*/ 0 h 492"/>
                <a:gd name="T2" fmla="*/ 1440 w 1440"/>
                <a:gd name="T3" fmla="*/ 0 h 492"/>
                <a:gd name="T4" fmla="*/ 1440 w 1440"/>
                <a:gd name="T5" fmla="*/ 197 h 492"/>
                <a:gd name="T6" fmla="*/ 0 w 1440"/>
                <a:gd name="T7" fmla="*/ 197 h 492"/>
                <a:gd name="T8" fmla="*/ 0 w 1440"/>
                <a:gd name="T9" fmla="*/ 492 h 492"/>
                <a:gd name="T10" fmla="*/ 201 w 1440"/>
                <a:gd name="T11" fmla="*/ 492 h 4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0" h="492">
                  <a:moveTo>
                    <a:pt x="1200" y="0"/>
                  </a:moveTo>
                  <a:lnTo>
                    <a:pt x="1440" y="0"/>
                  </a:lnTo>
                  <a:lnTo>
                    <a:pt x="1440" y="197"/>
                  </a:lnTo>
                  <a:lnTo>
                    <a:pt x="0" y="197"/>
                  </a:lnTo>
                  <a:lnTo>
                    <a:pt x="0" y="492"/>
                  </a:lnTo>
                  <a:lnTo>
                    <a:pt x="201" y="492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157" y="2031"/>
              <a:ext cx="1443" cy="513"/>
            </a:xfrm>
            <a:custGeom>
              <a:avLst/>
              <a:gdLst>
                <a:gd name="T0" fmla="*/ 1203 w 1443"/>
                <a:gd name="T1" fmla="*/ 0 h 513"/>
                <a:gd name="T2" fmla="*/ 1443 w 1443"/>
                <a:gd name="T3" fmla="*/ 0 h 513"/>
                <a:gd name="T4" fmla="*/ 1440 w 1443"/>
                <a:gd name="T5" fmla="*/ 225 h 513"/>
                <a:gd name="T6" fmla="*/ 0 w 1443"/>
                <a:gd name="T7" fmla="*/ 222 h 513"/>
                <a:gd name="T8" fmla="*/ 3 w 1443"/>
                <a:gd name="T9" fmla="*/ 513 h 513"/>
                <a:gd name="T10" fmla="*/ 210 w 1443"/>
                <a:gd name="T11" fmla="*/ 513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3" h="513">
                  <a:moveTo>
                    <a:pt x="1203" y="0"/>
                  </a:moveTo>
                  <a:lnTo>
                    <a:pt x="1443" y="0"/>
                  </a:lnTo>
                  <a:lnTo>
                    <a:pt x="1440" y="225"/>
                  </a:lnTo>
                  <a:lnTo>
                    <a:pt x="0" y="222"/>
                  </a:lnTo>
                  <a:lnTo>
                    <a:pt x="3" y="513"/>
                  </a:lnTo>
                  <a:lnTo>
                    <a:pt x="210" y="513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7239002" y="1143000"/>
            <a:ext cx="3433763" cy="914400"/>
            <a:chOff x="3600" y="624"/>
            <a:chExt cx="2163" cy="576"/>
          </a:xfrm>
        </p:grpSpPr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932" y="624"/>
              <a:ext cx="1831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Long-Running Compute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Tasks Demoted to 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Low Priority</a:t>
              </a:r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9773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Linux O(1)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11506200" cy="50140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Priority-based scheduler: 140 priorities</a:t>
            </a:r>
          </a:p>
          <a:p>
            <a:pPr lvl="1"/>
            <a:r>
              <a:rPr lang="en-US" dirty="0" smtClean="0"/>
              <a:t>40 for “user tasks” (set by “nice”), 100 for “</a:t>
            </a:r>
            <a:r>
              <a:rPr lang="en-US" dirty="0" err="1" smtClean="0"/>
              <a:t>Realtime</a:t>
            </a:r>
            <a:r>
              <a:rPr lang="en-US" dirty="0" smtClean="0"/>
              <a:t>/Kernel”</a:t>
            </a:r>
          </a:p>
          <a:p>
            <a:pPr lvl="1"/>
            <a:r>
              <a:rPr lang="en-US" dirty="0" smtClean="0"/>
              <a:t>Lower priority value </a:t>
            </a:r>
            <a:r>
              <a:rPr lang="en-US" dirty="0" smtClean="0">
                <a:sym typeface="Symbol"/>
              </a:rPr>
              <a:t> higher priority (for </a:t>
            </a:r>
            <a:r>
              <a:rPr lang="en-US" dirty="0" err="1" smtClean="0">
                <a:sym typeface="Symbol"/>
              </a:rPr>
              <a:t>realtime</a:t>
            </a:r>
            <a:r>
              <a:rPr lang="en-US" dirty="0" smtClean="0">
                <a:sym typeface="Symbol"/>
              </a:rPr>
              <a:t> values)</a:t>
            </a:r>
          </a:p>
          <a:p>
            <a:pPr lvl="1"/>
            <a:r>
              <a:rPr lang="en-US" dirty="0" smtClean="0">
                <a:sym typeface="Symbol"/>
              </a:rPr>
              <a:t>Highest priority value </a:t>
            </a:r>
            <a:r>
              <a:rPr lang="en-US" dirty="0">
                <a:sym typeface="Symbol"/>
              </a:rPr>
              <a:t> </a:t>
            </a:r>
            <a:r>
              <a:rPr lang="en-US" dirty="0" smtClean="0">
                <a:sym typeface="Symbol"/>
              </a:rPr>
              <a:t>Lower priority </a:t>
            </a:r>
            <a:r>
              <a:rPr lang="en-US" dirty="0">
                <a:sym typeface="Symbol"/>
              </a:rPr>
              <a:t>(for </a:t>
            </a:r>
            <a:r>
              <a:rPr lang="en-US" dirty="0" smtClean="0">
                <a:sym typeface="Symbol"/>
              </a:rPr>
              <a:t>nice values</a:t>
            </a:r>
            <a:r>
              <a:rPr lang="en-US" dirty="0">
                <a:sym typeface="Symbol"/>
              </a:rPr>
              <a:t>)</a:t>
            </a:r>
            <a:endParaRPr lang="en-US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All algorithms O(1)</a:t>
            </a:r>
          </a:p>
          <a:p>
            <a:pPr lvl="2"/>
            <a:r>
              <a:rPr lang="en-US" dirty="0" err="1" smtClean="0">
                <a:sym typeface="Symbol"/>
              </a:rPr>
              <a:t>Timeslices</a:t>
            </a:r>
            <a:r>
              <a:rPr lang="en-US" dirty="0" smtClean="0">
                <a:sym typeface="Symbol"/>
              </a:rPr>
              <a:t>/priorities/interactivity credits all computed when job finishes time slice</a:t>
            </a:r>
          </a:p>
          <a:p>
            <a:pPr lvl="2"/>
            <a:r>
              <a:rPr lang="en-US" dirty="0" smtClean="0">
                <a:sym typeface="Symbol"/>
              </a:rPr>
              <a:t>140-bit bit mask indicates presence or absence of job at given priority level</a:t>
            </a:r>
          </a:p>
          <a:p>
            <a:r>
              <a:rPr lang="en-US" dirty="0" smtClean="0">
                <a:sym typeface="Symbol"/>
              </a:rPr>
              <a:t>Two separate priority queues: “active” and “expired”</a:t>
            </a:r>
          </a:p>
          <a:p>
            <a:pPr lvl="1"/>
            <a:r>
              <a:rPr lang="en-US" dirty="0" smtClean="0">
                <a:sym typeface="Symbol"/>
              </a:rPr>
              <a:t>All tasks in the active queue use up their </a:t>
            </a:r>
            <a:r>
              <a:rPr lang="en-US" dirty="0" err="1" smtClean="0">
                <a:sym typeface="Symbol"/>
              </a:rPr>
              <a:t>timeslices</a:t>
            </a:r>
            <a:r>
              <a:rPr lang="en-US" dirty="0" smtClean="0">
                <a:sym typeface="Symbol"/>
              </a:rPr>
              <a:t> and get placed on the expired queue, after which queues swapped</a:t>
            </a:r>
          </a:p>
          <a:p>
            <a:r>
              <a:rPr lang="en-US" dirty="0" err="1" smtClean="0">
                <a:sym typeface="Symbol"/>
              </a:rPr>
              <a:t>Timeslice</a:t>
            </a:r>
            <a:r>
              <a:rPr lang="en-US" dirty="0" smtClean="0">
                <a:sym typeface="Symbol"/>
              </a:rPr>
              <a:t> depends on priority – linearly mapped onto </a:t>
            </a:r>
            <a:r>
              <a:rPr lang="en-US" dirty="0" err="1" smtClean="0">
                <a:sym typeface="Symbol"/>
              </a:rPr>
              <a:t>timeslice</a:t>
            </a:r>
            <a:r>
              <a:rPr lang="en-US" dirty="0" smtClean="0">
                <a:sym typeface="Symbol"/>
              </a:rPr>
              <a:t> range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/>
              </a:rPr>
              <a:t>Like a multi-level queue (one queue per priority) with different 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timeslice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at each level</a:t>
            </a:r>
          </a:p>
          <a:p>
            <a:pPr lvl="1"/>
            <a:r>
              <a:rPr lang="en-US" dirty="0">
                <a:sym typeface="Symbol"/>
              </a:rPr>
              <a:t>Execution split into “</a:t>
            </a:r>
            <a:r>
              <a:rPr lang="en-US" dirty="0" err="1">
                <a:sym typeface="Symbol"/>
              </a:rPr>
              <a:t>Timeslice</a:t>
            </a:r>
            <a:r>
              <a:rPr lang="en-US" dirty="0">
                <a:sym typeface="Symbol"/>
              </a:rPr>
              <a:t> Granularity” chunks – round robin through priority</a:t>
            </a:r>
          </a:p>
          <a:p>
            <a:pPr lvl="1"/>
            <a:endParaRPr lang="en-US" dirty="0" smtClean="0">
              <a:sym typeface="Symbol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657600" y="773668"/>
            <a:ext cx="3581400" cy="533400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Comic Sans MS" pitchFamily="66" charset="0"/>
              </a:rPr>
              <a:t>Kernel/</a:t>
            </a:r>
            <a:r>
              <a:rPr lang="en-US" dirty="0" err="1">
                <a:latin typeface="Comic Sans MS" pitchFamily="66" charset="0"/>
              </a:rPr>
              <a:t>Realtim</a:t>
            </a:r>
            <a:r>
              <a:rPr lang="en-US" dirty="0" err="1" smtClean="0"/>
              <a:t>e</a:t>
            </a:r>
            <a:r>
              <a:rPr lang="en-US" dirty="0" smtClean="0"/>
              <a:t> Tasks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239000" y="773668"/>
            <a:ext cx="1600200" cy="533400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latin typeface="Comic Sans MS" pitchFamily="66" charset="0"/>
              </a:rPr>
              <a:t>User Tasks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5200" y="13832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24607" y="138326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1" y="138326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182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O(1) Scheduler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112776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smtClean="0">
                <a:sym typeface="Symbol"/>
              </a:rPr>
              <a:t>Heuristics </a:t>
            </a:r>
            <a:endParaRPr lang="en-US" smtClean="0"/>
          </a:p>
          <a:p>
            <a:pPr lvl="1"/>
            <a:r>
              <a:rPr lang="en-US" smtClean="0"/>
              <a:t>User-task priority adjusted ±5 based on heuristics</a:t>
            </a:r>
          </a:p>
          <a:p>
            <a:pPr lvl="2"/>
            <a:r>
              <a:rPr lang="en-US" smtClean="0"/>
              <a:t>p-&gt;sleep_avg = sleep_time – run_time</a:t>
            </a:r>
          </a:p>
          <a:p>
            <a:pPr lvl="2"/>
            <a:r>
              <a:rPr lang="en-US" smtClean="0"/>
              <a:t>Higher sleep_avg </a:t>
            </a:r>
            <a:r>
              <a:rPr lang="en-US" smtClean="0">
                <a:sym typeface="Symbol"/>
              </a:rPr>
              <a:t> more I/O bound the task, more reward (and vice versa)</a:t>
            </a:r>
          </a:p>
          <a:p>
            <a:pPr lvl="1"/>
            <a:r>
              <a:rPr lang="en-US" smtClean="0">
                <a:sym typeface="Symbol"/>
              </a:rPr>
              <a:t>Interactive Credit</a:t>
            </a:r>
          </a:p>
          <a:p>
            <a:pPr lvl="2"/>
            <a:r>
              <a:rPr lang="en-US" smtClean="0">
                <a:sym typeface="Symbol"/>
              </a:rPr>
              <a:t>Earned when a task sleeps for a “long” time</a:t>
            </a:r>
          </a:p>
          <a:p>
            <a:pPr lvl="2"/>
            <a:r>
              <a:rPr lang="en-US" smtClean="0">
                <a:sym typeface="Symbol"/>
              </a:rPr>
              <a:t>Spend when a task runs for a “long” time</a:t>
            </a:r>
          </a:p>
          <a:p>
            <a:pPr lvl="2"/>
            <a:r>
              <a:rPr lang="en-US" smtClean="0">
                <a:sym typeface="Symbol"/>
              </a:rPr>
              <a:t>IC is used to provide hysteresis to avoid changing interactivity for temporary changes in behavior</a:t>
            </a:r>
          </a:p>
          <a:p>
            <a:pPr lvl="1"/>
            <a:r>
              <a:rPr lang="en-US" smtClean="0">
                <a:sym typeface="Symbol"/>
              </a:rPr>
              <a:t>However, “interactive tasks” get special dispensation</a:t>
            </a:r>
          </a:p>
          <a:p>
            <a:pPr lvl="2"/>
            <a:r>
              <a:rPr lang="en-US" smtClean="0">
                <a:sym typeface="Symbol"/>
              </a:rPr>
              <a:t>To try to maintain interactivity</a:t>
            </a:r>
          </a:p>
          <a:p>
            <a:pPr lvl="2"/>
            <a:r>
              <a:rPr lang="en-US" smtClean="0">
                <a:sym typeface="Symbol"/>
              </a:rPr>
              <a:t>Placed back into active queue, unless some other task has been starved for too long…</a:t>
            </a:r>
          </a:p>
          <a:p>
            <a:r>
              <a:rPr lang="en-US" smtClean="0">
                <a:sym typeface="Symbol"/>
              </a:rPr>
              <a:t>Real-Time Tasks</a:t>
            </a:r>
          </a:p>
          <a:p>
            <a:pPr lvl="1"/>
            <a:r>
              <a:rPr lang="en-US" smtClean="0">
                <a:sym typeface="Symbol"/>
              </a:rPr>
              <a:t>Always preempt non-RT tasks</a:t>
            </a:r>
          </a:p>
          <a:p>
            <a:pPr lvl="1"/>
            <a:r>
              <a:rPr lang="en-US" smtClean="0">
                <a:sym typeface="Symbol"/>
              </a:rPr>
              <a:t>No dynamic adjustment of priorities</a:t>
            </a:r>
          </a:p>
          <a:p>
            <a:pPr lvl="1"/>
            <a:r>
              <a:rPr lang="en-US" smtClean="0">
                <a:sym typeface="Symbol"/>
              </a:rPr>
              <a:t>Scheduling schemes:</a:t>
            </a:r>
          </a:p>
          <a:p>
            <a:pPr lvl="2"/>
            <a:r>
              <a:rPr lang="en-US" smtClean="0">
                <a:sym typeface="Symbol"/>
              </a:rPr>
              <a:t>SCHED_FIFO: preempts other tasks, no timeslice limit</a:t>
            </a:r>
          </a:p>
          <a:p>
            <a:pPr lvl="2"/>
            <a:r>
              <a:rPr lang="en-US" smtClean="0">
                <a:sym typeface="Symbol"/>
              </a:rPr>
              <a:t>SCHED_RR: preempts normal tasks, RR scheduling amongst tasks of same priority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636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08FEA-0761-4830-ABC5-18E6C5CB3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Does the OS Schedule Processes or Threads?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9450F-6497-4476-A479-00A8FFA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textbooks use the “old model”—one thread per process</a:t>
            </a:r>
          </a:p>
          <a:p>
            <a:r>
              <a:rPr lang="en-US" dirty="0"/>
              <a:t>Usually it's really: </a:t>
            </a:r>
            <a:r>
              <a:rPr lang="en-US" b="1" dirty="0"/>
              <a:t>threads</a:t>
            </a:r>
            <a:r>
              <a:rPr lang="en-US" dirty="0"/>
              <a:t> (e.g., in Linux)</a:t>
            </a:r>
          </a:p>
          <a:p>
            <a:endParaRPr lang="en-US" dirty="0"/>
          </a:p>
          <a:p>
            <a:r>
              <a:rPr lang="en-US" dirty="0"/>
              <a:t>One point to notice: switching threads vs. switching processes incurs different costs:</a:t>
            </a:r>
          </a:p>
          <a:p>
            <a:pPr lvl="1"/>
            <a:r>
              <a:rPr lang="en-US" dirty="0"/>
              <a:t>Switch threads: Save/restore registers</a:t>
            </a:r>
          </a:p>
          <a:p>
            <a:pPr lvl="1"/>
            <a:r>
              <a:rPr lang="en-US" dirty="0"/>
              <a:t>Switch processes: Change active address space too!</a:t>
            </a:r>
          </a:p>
          <a:p>
            <a:pPr lvl="2"/>
            <a:r>
              <a:rPr lang="en-US" dirty="0"/>
              <a:t>Expensive</a:t>
            </a:r>
          </a:p>
          <a:p>
            <a:pPr lvl="2"/>
            <a:r>
              <a:rPr lang="en-US" dirty="0"/>
              <a:t>Disrupts </a:t>
            </a:r>
            <a:r>
              <a:rPr lang="en-US" dirty="0" smtClean="0"/>
              <a:t>caching</a:t>
            </a:r>
          </a:p>
          <a:p>
            <a:pPr lvl="2"/>
            <a:endParaRPr lang="en-US" dirty="0"/>
          </a:p>
          <a:p>
            <a:r>
              <a:rPr lang="en-US" dirty="0" smtClean="0"/>
              <a:t>Recall, However: Simultaneous Multithreading (or “</a:t>
            </a:r>
            <a:r>
              <a:rPr lang="en-US" dirty="0" err="1" smtClean="0"/>
              <a:t>Hyperthreading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Different threads interleaved on a cycle-by-cycle basis and can be in different processes (have different address spaces)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087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9AD2-370C-4F19-B43C-EC3AA7620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Multi-Core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1EE0B-0D86-4BE6-BF2F-BC4A32FFD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Algorithmically, not a huge difference from single-core scheduling</a:t>
            </a:r>
          </a:p>
          <a:p>
            <a:endParaRPr lang="en-US" dirty="0"/>
          </a:p>
          <a:p>
            <a:r>
              <a:rPr lang="en-US" dirty="0"/>
              <a:t>Implementation-wise, helpful to have </a:t>
            </a:r>
            <a:r>
              <a:rPr lang="en-US" i="1" dirty="0"/>
              <a:t>per-core</a:t>
            </a:r>
            <a:r>
              <a:rPr lang="en-US" dirty="0"/>
              <a:t> scheduling data structures</a:t>
            </a:r>
          </a:p>
          <a:p>
            <a:pPr lvl="1"/>
            <a:r>
              <a:rPr lang="en-US" dirty="0"/>
              <a:t>Cache coherence</a:t>
            </a:r>
          </a:p>
          <a:p>
            <a:pPr lvl="1"/>
            <a:endParaRPr lang="en-US" i="1" dirty="0"/>
          </a:p>
          <a:p>
            <a:r>
              <a:rPr lang="en-US" i="1" dirty="0"/>
              <a:t>Affinity scheduling</a:t>
            </a:r>
            <a:r>
              <a:rPr lang="en-US" dirty="0"/>
              <a:t>: once a thread is scheduled on a CPU, OS tries to reschedule it on the same CPU</a:t>
            </a:r>
          </a:p>
          <a:p>
            <a:pPr lvl="1"/>
            <a:r>
              <a:rPr lang="en-US" dirty="0"/>
              <a:t>Cache reuse</a:t>
            </a:r>
          </a:p>
        </p:txBody>
      </p:sp>
    </p:spTree>
    <p:extLst>
      <p:ext uri="{BB962C8B-B14F-4D97-AF65-F5344CB8AC3E}">
        <p14:creationId xmlns:p14="http://schemas.microsoft.com/office/powerpoint/2010/main" val="4053931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8F80-B910-45FA-B535-D3B785B5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</a:t>
            </a:r>
            <a:r>
              <a:rPr lang="en-US" i="1" dirty="0" smtClean="0"/>
              <a:t>Spinlocks for multiprocessing</a:t>
            </a:r>
            <a:endParaRPr lang="en-US" i="1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C4A25-1BB0-40AB-B5B3-5F37098B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85800"/>
            <a:ext cx="11582400" cy="61722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Spinlock implementation</a:t>
            </a:r>
            <a:r>
              <a:rPr lang="en-US" altLang="ko-KR" sz="2000" dirty="0" smtClean="0">
                <a:ea typeface="굴림" panose="020B0600000101010101" pitchFamily="34" charset="-127"/>
              </a:rPr>
              <a:t>: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>
              <a:spcBef>
                <a:spcPts val="0"/>
              </a:spcBef>
              <a:buFontTx/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solidFill>
                  <a:srgbClr val="233AE1"/>
                </a:solidFill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solidFill>
                  <a:srgbClr val="233AE1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int value = 0; // Free</a:t>
            </a:r>
          </a:p>
          <a:p>
            <a:pPr>
              <a:spcBef>
                <a:spcPts val="0"/>
              </a:spcBef>
              <a:buFontTx/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Acquire() {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while (</a:t>
            </a:r>
            <a:r>
              <a:rPr lang="en-US" altLang="ko-KR" sz="1800" dirty="0" err="1"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(&amp;value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)) {}; // spin while busy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>
              <a:spcBef>
                <a:spcPts val="0"/>
              </a:spcBef>
              <a:buFontTx/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Release() {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value = 0;                  // atomic store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Spinlock doesn’t put the calling thread to sleep—it just busy waits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When might this be preferable</a:t>
            </a:r>
            <a:r>
              <a:rPr lang="en-US" altLang="ko-KR" sz="2000" dirty="0" smtClean="0">
                <a:ea typeface="굴림" panose="020B0600000101010101" pitchFamily="34" charset="-127"/>
              </a:rPr>
              <a:t>? </a:t>
            </a:r>
          </a:p>
          <a:p>
            <a:pPr lvl="2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 smtClean="0">
                <a:ea typeface="굴림" panose="020B0600000101010101" pitchFamily="34" charset="-127"/>
              </a:rPr>
              <a:t>Waiting for limited number of threads at a barrier in a multiprocessing (multicore) program</a:t>
            </a:r>
          </a:p>
          <a:p>
            <a:pPr lvl="2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 smtClean="0">
                <a:ea typeface="굴림" panose="020B0600000101010101" pitchFamily="34" charset="-127"/>
              </a:rPr>
              <a:t>Wait time at barrier would be greatly increased if threads must be woken inside kernel</a:t>
            </a:r>
            <a:endParaRPr lang="en-US" altLang="ko-KR" sz="1800" dirty="0">
              <a:ea typeface="굴림" panose="020B0600000101010101" pitchFamily="34" charset="-127"/>
            </a:endParaRP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Every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test&amp;set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</a:t>
            </a:r>
            <a:r>
              <a:rPr lang="en-US" altLang="ko-KR" sz="2000" dirty="0">
                <a:ea typeface="굴림" panose="020B0600000101010101" pitchFamily="34" charset="-127"/>
              </a:rPr>
              <a:t>is a write, which makes value ping-pong around </a:t>
            </a:r>
            <a:r>
              <a:rPr lang="en-US" altLang="ko-KR" sz="2000" dirty="0" smtClean="0">
                <a:ea typeface="굴림" panose="020B0600000101010101" pitchFamily="34" charset="-127"/>
              </a:rPr>
              <a:t>between core-local caches </a:t>
            </a:r>
            <a:r>
              <a:rPr lang="en-US" altLang="ko-KR" sz="2000" dirty="0">
                <a:ea typeface="굴림" panose="020B0600000101010101" pitchFamily="34" charset="-127"/>
              </a:rPr>
              <a:t>(using lots of </a:t>
            </a:r>
            <a:r>
              <a:rPr lang="en-US" altLang="ko-KR" sz="2000" dirty="0" smtClean="0">
                <a:ea typeface="굴림" panose="020B0600000101010101" pitchFamily="34" charset="-127"/>
              </a:rPr>
              <a:t>memory!)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So – really want to use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test&amp;test&amp;set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() </a:t>
            </a:r>
            <a:r>
              <a:rPr lang="en-US" altLang="ko-KR" sz="2000" dirty="0" smtClean="0">
                <a:ea typeface="굴림" panose="020B0600000101010101" pitchFamily="34" charset="-127"/>
              </a:rPr>
              <a:t>!</a:t>
            </a: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200" dirty="0" smtClean="0">
                <a:ea typeface="굴림" panose="020B0600000101010101" pitchFamily="34" charset="-127"/>
              </a:rPr>
              <a:t>As we discussed in Lecture 8, the extra read eliminates the ping-ponging issues:</a:t>
            </a:r>
          </a:p>
          <a:p>
            <a:pPr marL="457200" lvl="1" indent="0"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// Implementation of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test&amp;test&amp;set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():</a:t>
            </a:r>
            <a:b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Acquire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() 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{</a:t>
            </a:r>
            <a:b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		do {</a:t>
            </a:r>
            <a:b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			while(value);		  // wait until might be free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} while (</a:t>
            </a:r>
            <a:r>
              <a:rPr lang="en-US" altLang="ko-KR" sz="1800" dirty="0" err="1" smtClean="0"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(&amp;value)); 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exit if acquire lock</a:t>
            </a:r>
            <a:b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endParaRPr lang="en-US" altLang="ko-KR" sz="2000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84805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36F5-3803-4F7F-9C85-20E3CBD3C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Gang Scheduling and Parallel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28187-AB78-47A7-988A-DECFC7B1F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multiple threads work together on a multi-core system, try to schedule them together</a:t>
            </a:r>
          </a:p>
          <a:p>
            <a:pPr lvl="1"/>
            <a:r>
              <a:rPr lang="en-US" dirty="0"/>
              <a:t>Makes spin-waiting more efficient (inefficient to spin-wait for a thread that’s suspended)</a:t>
            </a:r>
          </a:p>
          <a:p>
            <a:pPr lvl="1"/>
            <a:endParaRPr lang="en-US" dirty="0"/>
          </a:p>
          <a:p>
            <a:r>
              <a:rPr lang="en-US" dirty="0"/>
              <a:t>Alternative: OS informs a parallel program how many processors its threads are scheduled on (</a:t>
            </a:r>
            <a:r>
              <a:rPr lang="en-US" i="1" dirty="0"/>
              <a:t>Scheduler Activations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Application adapts to number of cores that it has scheduled</a:t>
            </a:r>
          </a:p>
          <a:p>
            <a:pPr lvl="1"/>
            <a:r>
              <a:rPr lang="en-US" dirty="0"/>
              <a:t>“Space sharing” with other parallel programs can be more efficient, because parallel speedup is often sublinear with the number of cores</a:t>
            </a:r>
          </a:p>
        </p:txBody>
      </p:sp>
    </p:spTree>
    <p:extLst>
      <p:ext uri="{BB962C8B-B14F-4D97-AF65-F5344CB8AC3E}">
        <p14:creationId xmlns:p14="http://schemas.microsoft.com/office/powerpoint/2010/main" val="1069248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Conclusion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11430000" cy="6172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Scheduling Goals: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Minimize Response Time (e.g. for human interaction)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Maximize Throughput (e.g. for large computations)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Fairness (e.g. Proper Sharing of Resources)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Predictability (e.g. Hard/Soft </a:t>
            </a:r>
            <a:r>
              <a:rPr lang="en-US" altLang="ko-KR" dirty="0" err="1" smtClean="0">
                <a:ea typeface="굴림" panose="020B0600000101010101" pitchFamily="34" charset="-127"/>
              </a:rPr>
              <a:t>Realtime</a:t>
            </a:r>
            <a:r>
              <a:rPr lang="en-US" altLang="ko-KR" dirty="0">
                <a:ea typeface="굴림" panose="020B0600000101010101" pitchFamily="34" charset="-127"/>
              </a:rPr>
              <a:t>)</a:t>
            </a:r>
            <a:endParaRPr lang="en-US" altLang="ko-KR" dirty="0" smtClean="0">
              <a:solidFill>
                <a:schemeClr val="hlink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Round-Robin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Scheduling</a:t>
            </a:r>
            <a:r>
              <a:rPr lang="en-US" altLang="ko-KR" dirty="0">
                <a:ea typeface="굴림" panose="020B0600000101010101" pitchFamily="34" charset="-127"/>
              </a:rPr>
              <a:t>: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Give each thread a small amount of CPU time when it executes; cycle between all ready threads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Pros: Better for short jobs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Shortest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Job First (SJF)/Shortest Remaining Time First (SRTF):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Run whatever job has the least amount of computation to do/least remaining amount of computation to do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Multi-Level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Feedback Scheduling: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Multiple queues of different </a:t>
            </a:r>
            <a:r>
              <a:rPr lang="en-US" altLang="ko-KR" dirty="0" smtClean="0">
                <a:ea typeface="굴림" panose="020B0600000101010101" pitchFamily="34" charset="-127"/>
              </a:rPr>
              <a:t>priorities and scheduling algorithms</a:t>
            </a: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Automatic promotion/demotion of process priority in order to approximate SJF/SRTF</a:t>
            </a:r>
          </a:p>
          <a:p>
            <a:pPr marL="0" indent="0">
              <a:lnSpc>
                <a:spcPct val="80000"/>
              </a:lnSpc>
              <a:spcBef>
                <a:spcPct val="20000"/>
              </a:spcBef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en-US" altLang="ko-KR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6238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82729</TotalTime>
  <Pages>60</Pages>
  <Words>5196</Words>
  <Application>Microsoft Office PowerPoint</Application>
  <PresentationFormat>Widescreen</PresentationFormat>
  <Paragraphs>967</Paragraphs>
  <Slides>51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ＭＳ Ｐゴシック</vt:lpstr>
      <vt:lpstr>Arial</vt:lpstr>
      <vt:lpstr>Comic Sans MS</vt:lpstr>
      <vt:lpstr>Consolas</vt:lpstr>
      <vt:lpstr>Courier New</vt:lpstr>
      <vt:lpstr>Gill Sans</vt:lpstr>
      <vt:lpstr>Gill Sans Light</vt:lpstr>
      <vt:lpstr>굴림</vt:lpstr>
      <vt:lpstr>Helvetica</vt:lpstr>
      <vt:lpstr>Symbol</vt:lpstr>
      <vt:lpstr>Office</vt:lpstr>
      <vt:lpstr>CS162 Operating Systems and Systems Programming Lecture 11  Scheduling 1:  Concepts and Classic Policies </vt:lpstr>
      <vt:lpstr>Recall: Basic Structure of Mesa Monitor Program </vt:lpstr>
      <vt:lpstr>Recall: MT Kernel single Thread Process ala Pintos/x86</vt:lpstr>
      <vt:lpstr>Recall: User → Kernel via “interrupt vector” (interrupts &amp; traps)</vt:lpstr>
      <vt:lpstr>Pintos Interrupt Processing for Timer (0x20)</vt:lpstr>
      <vt:lpstr>Switch to Kernel Stack for Thread</vt:lpstr>
      <vt:lpstr>Pintos Interrupt Processing for Timer (0x20)</vt:lpstr>
      <vt:lpstr>Timer may trigger thread switch</vt:lpstr>
      <vt:lpstr>Thread Switch (switch.S)</vt:lpstr>
      <vt:lpstr>Pintos Return from Processing for Timer (0x20)</vt:lpstr>
      <vt:lpstr>Kernel →  Different User Thread</vt:lpstr>
      <vt:lpstr>Famous Quote WRT Scheduling: Dennis Richie</vt:lpstr>
      <vt:lpstr>Recall: Scheduling</vt:lpstr>
      <vt:lpstr>Scheduling: All About Queues</vt:lpstr>
      <vt:lpstr>Scheduling Assumptions</vt:lpstr>
      <vt:lpstr>Assumption: CPU Bursts</vt:lpstr>
      <vt:lpstr>Scheduling Policy Goals/Criteria</vt:lpstr>
      <vt:lpstr>First-Come, First-Served (FCFS) Scheduling</vt:lpstr>
      <vt:lpstr>Convoy effect</vt:lpstr>
      <vt:lpstr>FCFS Scheduling (Cont.)</vt:lpstr>
      <vt:lpstr>Administrivia</vt:lpstr>
      <vt:lpstr>Round Robin (RR) Scheduling</vt:lpstr>
      <vt:lpstr>RR Scheduling (Cont.)</vt:lpstr>
      <vt:lpstr>Example of RR with Time Quantum = 20</vt:lpstr>
      <vt:lpstr>How to Implement RR in the Kernel?</vt:lpstr>
      <vt:lpstr>Round-Robin Discussion</vt:lpstr>
      <vt:lpstr>Comparisons between FCFS and Round Robin</vt:lpstr>
      <vt:lpstr>Earlier Example with Different Time Quantum</vt:lpstr>
      <vt:lpstr>Handling Differences in Importance: Strict Priority Scheduling</vt:lpstr>
      <vt:lpstr>Scheduling Fairness</vt:lpstr>
      <vt:lpstr>Scheduling Fairness</vt:lpstr>
      <vt:lpstr>What if we Knew the Future?</vt:lpstr>
      <vt:lpstr>Discussion</vt:lpstr>
      <vt:lpstr>Example to illustrate benefits of SRTF</vt:lpstr>
      <vt:lpstr>SRTF Example continued:</vt:lpstr>
      <vt:lpstr>SRTF Further discussion</vt:lpstr>
      <vt:lpstr>Predicting the Length of the Next CPU Burst</vt:lpstr>
      <vt:lpstr>Lottery Scheduling</vt:lpstr>
      <vt:lpstr>Lottery Scheduling Example (Cont.)</vt:lpstr>
      <vt:lpstr>How to Evaluate a Scheduling algorithm?</vt:lpstr>
      <vt:lpstr>How to Handle Simultaneous Mix of Diff Types of Apps?</vt:lpstr>
      <vt:lpstr>Multi-Level Feedback Scheduling</vt:lpstr>
      <vt:lpstr>Scheduling Details</vt:lpstr>
      <vt:lpstr>Scheduling Details</vt:lpstr>
      <vt:lpstr>Case Study: Linux O(1) Scheduler</vt:lpstr>
      <vt:lpstr>O(1) Scheduler Continued</vt:lpstr>
      <vt:lpstr>So, Does the OS Schedule Processes or Threads?</vt:lpstr>
      <vt:lpstr>Multi-Core Scheduling</vt:lpstr>
      <vt:lpstr>Recall: Spinlocks for multiprocessing</vt:lpstr>
      <vt:lpstr>Gang Scheduling and Parallel Applications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980</cp:revision>
  <cp:lastPrinted>2024-02-22T19:18:33Z</cp:lastPrinted>
  <dcterms:created xsi:type="dcterms:W3CDTF">1995-08-12T11:37:26Z</dcterms:created>
  <dcterms:modified xsi:type="dcterms:W3CDTF">2024-02-22T19:18:46Z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