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7.xml"/>
  <Override ContentType="application/vnd.openxmlformats-officedocument.presentationml.notesSlide+xml" PartName="/ppt/notesSlides/notesSlide92.xml"/>
  <Override ContentType="application/vnd.openxmlformats-officedocument.presentationml.notesSlide+xml" PartName="/ppt/notesSlides/notesSlide59.xml"/>
  <Override ContentType="application/vnd.openxmlformats-officedocument.presentationml.notesSlide+xml" PartName="/ppt/notesSlides/notesSlide32.xml"/>
  <Override ContentType="application/vnd.openxmlformats-officedocument.presentationml.notesSlide+xml" PartName="/ppt/notesSlides/notesSlide84.xml"/>
  <Override ContentType="application/vnd.openxmlformats-officedocument.presentationml.notesSlide+xml" PartName="/ppt/notesSlides/notesSlide3.xml"/>
  <Override ContentType="application/vnd.openxmlformats-officedocument.presentationml.notesSlide+xml" PartName="/ppt/notesSlides/notesSlide76.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91.xml"/>
  <Override ContentType="application/vnd.openxmlformats-officedocument.presentationml.notesSlide+xml" PartName="/ppt/notesSlides/notesSlide24.xml"/>
  <Override ContentType="application/vnd.openxmlformats-officedocument.presentationml.notesSlide+xml" PartName="/ppt/notesSlides/notesSlide50.xml"/>
  <Override ContentType="application/vnd.openxmlformats-officedocument.presentationml.notesSlide+xml" PartName="/ppt/notesSlides/notesSlide68.xml"/>
  <Override ContentType="application/vnd.openxmlformats-officedocument.presentationml.notesSlide+xml" PartName="/ppt/notesSlides/notesSlide17.xml"/>
  <Override ContentType="application/vnd.openxmlformats-officedocument.presentationml.notesSlide+xml" PartName="/ppt/notesSlides/notesSlide42.xml"/>
  <Override ContentType="application/vnd.openxmlformats-officedocument.presentationml.notesSlide+xml" PartName="/ppt/notesSlides/notesSlide82.xml"/>
  <Override ContentType="application/vnd.openxmlformats-officedocument.presentationml.notesSlide+xml" PartName="/ppt/notesSlides/notesSlide85.xml"/>
  <Override ContentType="application/vnd.openxmlformats-officedocument.presentationml.notesSlide+xml" PartName="/ppt/notesSlides/notesSlide16.xml"/>
  <Override ContentType="application/vnd.openxmlformats-officedocument.presentationml.notesSlide+xml" PartName="/ppt/notesSlides/notesSlide34.xml"/>
  <Override ContentType="application/vnd.openxmlformats-officedocument.presentationml.notesSlide+xml" PartName="/ppt/notesSlides/notesSlide51.xml"/>
  <Override ContentType="application/vnd.openxmlformats-officedocument.presentationml.notesSlide+xml" PartName="/ppt/notesSlides/notesSlide77.xml"/>
  <Override ContentType="application/vnd.openxmlformats-officedocument.presentationml.notesSlide+xml" PartName="/ppt/notesSlides/notesSlide90.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43.xml"/>
  <Override ContentType="application/vnd.openxmlformats-officedocument.presentationml.notesSlide+xml" PartName="/ppt/notesSlides/notesSlide13.xml"/>
  <Override ContentType="application/vnd.openxmlformats-officedocument.presentationml.notesSlide+xml" PartName="/ppt/notesSlides/notesSlide86.xml"/>
  <Override ContentType="application/vnd.openxmlformats-officedocument.presentationml.notesSlide+xml" PartName="/ppt/notesSlides/notesSlide1.xml"/>
  <Override ContentType="application/vnd.openxmlformats-officedocument.presentationml.notesSlide+xml" PartName="/ppt/notesSlides/notesSlide73.xml"/>
  <Override ContentType="application/vnd.openxmlformats-officedocument.presentationml.notesSlide+xml" PartName="/ppt/notesSlides/notesSlide56.xml"/>
  <Override ContentType="application/vnd.openxmlformats-officedocument.presentationml.notesSlide+xml" PartName="/ppt/notesSlides/notesSlide81.xml"/>
  <Override ContentType="application/vnd.openxmlformats-officedocument.presentationml.notesSlide+xml" PartName="/ppt/notesSlides/notesSlide30.xml"/>
  <Override ContentType="application/vnd.openxmlformats-officedocument.presentationml.notesSlide+xml" PartName="/ppt/notesSlides/notesSlide69.xml"/>
  <Override ContentType="application/vnd.openxmlformats-officedocument.presentationml.notesSlide+xml" PartName="/ppt/notesSlides/notesSlide26.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80.xml"/>
  <Override ContentType="application/vnd.openxmlformats-officedocument.presentationml.notesSlide+xml" PartName="/ppt/notesSlides/notesSlide61.xml"/>
  <Override ContentType="application/vnd.openxmlformats-officedocument.presentationml.notesSlide+xml" PartName="/ppt/notesSlides/notesSlide74.xml"/>
  <Override ContentType="application/vnd.openxmlformats-officedocument.presentationml.notesSlide+xml" PartName="/ppt/notesSlides/notesSlide87.xml"/>
  <Override ContentType="application/vnd.openxmlformats-officedocument.presentationml.notesSlide+xml" PartName="/ppt/notesSlides/notesSlide57.xml"/>
  <Override ContentType="application/vnd.openxmlformats-officedocument.presentationml.notesSlide+xml" PartName="/ppt/notesSlides/notesSlide44.xml"/>
  <Override ContentType="application/vnd.openxmlformats-officedocument.presentationml.notesSlide+xml" PartName="/ppt/notesSlides/notesSlide58.xml"/>
  <Override ContentType="application/vnd.openxmlformats-officedocument.presentationml.notesSlide+xml" PartName="/ppt/notesSlides/notesSlide27.xml"/>
  <Override ContentType="application/vnd.openxmlformats-officedocument.presentationml.notesSlide+xml" PartName="/ppt/notesSlides/notesSlide88.xml"/>
  <Override ContentType="application/vnd.openxmlformats-officedocument.presentationml.notesSlide+xml" PartName="/ppt/notesSlides/notesSlide14.xml"/>
  <Override ContentType="application/vnd.openxmlformats-officedocument.presentationml.notesSlide+xml" PartName="/ppt/notesSlides/notesSlide75.xml"/>
  <Override ContentType="application/vnd.openxmlformats-officedocument.presentationml.notesSlide+xml" PartName="/ppt/notesSlides/notesSlide2.xml"/>
  <Override ContentType="application/vnd.openxmlformats-officedocument.presentationml.notesSlide+xml" PartName="/ppt/notesSlides/notesSlide37.xml"/>
  <Override ContentType="application/vnd.openxmlformats-officedocument.presentationml.notesSlide+xml" PartName="/ppt/notesSlides/notesSlide62.xml"/>
  <Override ContentType="application/vnd.openxmlformats-officedocument.presentationml.notesSlide+xml" PartName="/ppt/notesSlides/notesSlide29.xml"/>
  <Override ContentType="application/vnd.openxmlformats-officedocument.presentationml.notesSlide+xml" PartName="/ppt/notesSlides/notesSlide54.xml"/>
  <Override ContentType="application/vnd.openxmlformats-officedocument.presentationml.notesSlide+xml" PartName="/ppt/notesSlides/notesSlide45.xml"/>
  <Override ContentType="application/vnd.openxmlformats-officedocument.presentationml.notesSlide+xml" PartName="/ppt/notesSlides/notesSlide70.xml"/>
  <Override ContentType="application/vnd.openxmlformats-officedocument.presentationml.notesSlide+xml" PartName="/ppt/notesSlides/notesSlide46.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89.xml"/>
  <Override ContentType="application/vnd.openxmlformats-officedocument.presentationml.notesSlide+xml" PartName="/ppt/notesSlides/notesSlide11.xml"/>
  <Override ContentType="application/vnd.openxmlformats-officedocument.presentationml.notesSlide+xml" PartName="/ppt/notesSlides/notesSlide63.xml"/>
  <Override ContentType="application/vnd.openxmlformats-officedocument.presentationml.notesSlide+xml" PartName="/ppt/notesSlides/notesSlide5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47.xml"/>
  <Override ContentType="application/vnd.openxmlformats-officedocument.presentationml.notesSlide+xml" PartName="/ppt/notesSlides/notesSlide72.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60.xml"/>
  <Override ContentType="application/vnd.openxmlformats-officedocument.presentationml.notesSlide+xml" PartName="/ppt/notesSlides/notesSlide38.xml"/>
  <Override ContentType="application/vnd.openxmlformats-officedocument.presentationml.notesSlide+xml" PartName="/ppt/notesSlides/notesSlide64.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48.xml"/>
  <Override ContentType="application/vnd.openxmlformats-officedocument.presentationml.notesSlide+xml" PartName="/ppt/notesSlides/notesSlide22.xml"/>
  <Override ContentType="application/vnd.openxmlformats-officedocument.presentationml.notesSlide+xml" PartName="/ppt/notesSlides/notesSlide52.xml"/>
  <Override ContentType="application/vnd.openxmlformats-officedocument.presentationml.notesSlide+xml" PartName="/ppt/notesSlides/notesSlide7.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65.xml"/>
  <Override ContentType="application/vnd.openxmlformats-officedocument.presentationml.notesSlide+xml" PartName="/ppt/notesSlides/notesSlide78.xml"/>
  <Override ContentType="application/vnd.openxmlformats-officedocument.presentationml.notesSlide+xml" PartName="/ppt/notesSlides/notesSlide79.xml"/>
  <Override ContentType="application/vnd.openxmlformats-officedocument.presentationml.notesSlide+xml" PartName="/ppt/notesSlides/notesSlide36.xml"/>
  <Override ContentType="application/vnd.openxmlformats-officedocument.presentationml.notesSlide+xml" PartName="/ppt/notesSlides/notesSlide49.xml"/>
  <Override ContentType="application/vnd.openxmlformats-officedocument.presentationml.notesSlide+xml" PartName="/ppt/notesSlides/notesSlide19.xml"/>
  <Override ContentType="application/vnd.openxmlformats-officedocument.presentationml.notesSlide+xml" PartName="/ppt/notesSlides/notesSlide83.xml"/>
  <Override ContentType="application/vnd.openxmlformats-officedocument.presentationml.notesSlide+xml" PartName="/ppt/notesSlides/notesSlide71.xml"/>
  <Override ContentType="application/vnd.openxmlformats-officedocument.presentationml.notesSlide+xml" PartName="/ppt/notesSlides/notesSlide53.xml"/>
  <Override ContentType="application/vnd.openxmlformats-officedocument.presentationml.notesSlide+xml" PartName="/ppt/notesSlides/notesSlide40.xml"/>
  <Override ContentType="application/vnd.openxmlformats-officedocument.presentationml.notesSlide+xml" PartName="/ppt/notesSlides/notesSlide23.xml"/>
  <Override ContentType="application/vnd.openxmlformats-officedocument.presentationml.notesSlide+xml" PartName="/ppt/notesSlides/notesSlide66.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43.xml"/>
  <Override ContentType="application/vnd.openxmlformats-officedocument.presentationml.slide+xml" PartName="/ppt/slides/slide78.xml"/>
  <Override ContentType="application/vnd.openxmlformats-officedocument.presentationml.slide+xml" PartName="/ppt/slides/slide86.xml"/>
  <Override ContentType="application/vnd.openxmlformats-officedocument.presentationml.slide+xml" PartName="/ppt/slides/slide35.xml"/>
  <Override ContentType="application/vnd.openxmlformats-officedocument.presentationml.slide+xml" PartName="/ppt/slides/slide60.xml"/>
  <Override ContentType="application/vnd.openxmlformats-officedocument.presentationml.slide+xml" PartName="/ppt/slides/slide5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5.xml"/>
  <Override ContentType="application/vnd.openxmlformats-officedocument.presentationml.slide+xml" PartName="/ppt/slides/slide69.xml"/>
  <Override ContentType="application/vnd.openxmlformats-officedocument.presentationml.slide+xml" PartName="/ppt/slides/slide85.xml"/>
  <Override ContentType="application/vnd.openxmlformats-officedocument.presentationml.slide+xml" PartName="/ppt/slides/slide17.xml"/>
  <Override ContentType="application/vnd.openxmlformats-officedocument.presentationml.slide+xml" PartName="/ppt/slides/slide42.xml"/>
  <Override ContentType="application/vnd.openxmlformats-officedocument.presentationml.slide+xml" PartName="/ppt/slides/slide25.xml"/>
  <Override ContentType="application/vnd.openxmlformats-officedocument.presentationml.slide+xml" PartName="/ppt/slides/slide50.xml"/>
  <Override ContentType="application/vnd.openxmlformats-officedocument.presentationml.slide+xml" PartName="/ppt/slides/slide77.xml"/>
  <Override ContentType="application/vnd.openxmlformats-officedocument.presentationml.slide+xml" PartName="/ppt/slides/slide34.xml"/>
  <Override ContentType="application/vnd.openxmlformats-officedocument.presentationml.slide+xml" PartName="/ppt/slides/slide33.xml"/>
  <Override ContentType="application/vnd.openxmlformats-officedocument.presentationml.slide+xml" PartName="/ppt/slides/slide51.xml"/>
  <Override ContentType="application/vnd.openxmlformats-officedocument.presentationml.slide+xml" PartName="/ppt/slides/slide16.xml"/>
  <Override ContentType="application/vnd.openxmlformats-officedocument.presentationml.slide+xml" PartName="/ppt/slides/slide68.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84.xml"/>
  <Override ContentType="application/vnd.openxmlformats-officedocument.presentationml.slide+xml" PartName="/ppt/slides/slide37.xml"/>
  <Override ContentType="application/vnd.openxmlformats-officedocument.presentationml.slide+xml" PartName="/ppt/slides/slide71.xml"/>
  <Override ContentType="application/vnd.openxmlformats-officedocument.presentationml.slide+xml" PartName="/ppt/slides/slide41.xml"/>
  <Override ContentType="application/vnd.openxmlformats-officedocument.presentationml.slide+xml" PartName="/ppt/slides/slide67.xml"/>
  <Override ContentType="application/vnd.openxmlformats-officedocument.presentationml.slide+xml" PartName="/ppt/slides/slide7.xml"/>
  <Override ContentType="application/vnd.openxmlformats-officedocument.presentationml.slide+xml" PartName="/ppt/slides/slide54.xml"/>
  <Override ContentType="application/vnd.openxmlformats-officedocument.presentationml.slide+xml" PartName="/ppt/slides/slide36.xml"/>
  <Override ContentType="application/vnd.openxmlformats-officedocument.presentationml.slide+xml" PartName="/ppt/slides/slide66.xml"/>
  <Override ContentType="application/vnd.openxmlformats-officedocument.presentationml.slide+xml" PartName="/ppt/slides/slide79.xml"/>
  <Override ContentType="application/vnd.openxmlformats-officedocument.presentationml.slide+xml" PartName="/ppt/slides/slide23.xml"/>
  <Override ContentType="application/vnd.openxmlformats-officedocument.presentationml.slide+xml" PartName="/ppt/slides/slide49.xml"/>
  <Override ContentType="application/vnd.openxmlformats-officedocument.presentationml.slide+xml" PartName="/ppt/slides/slide10.xml"/>
  <Override ContentType="application/vnd.openxmlformats-officedocument.presentationml.slide+xml" PartName="/ppt/slides/slide83.xml"/>
  <Override ContentType="application/vnd.openxmlformats-officedocument.presentationml.slide+xml" PartName="/ppt/slides/slide70.xml"/>
  <Override ContentType="application/vnd.openxmlformats-officedocument.presentationml.slide+xml" PartName="/ppt/slides/slide6.xml"/>
  <Override ContentType="application/vnd.openxmlformats-officedocument.presentationml.slide+xml" PartName="/ppt/slides/slide53.xml"/>
  <Override ContentType="application/vnd.openxmlformats-officedocument.presentationml.slide+xml" PartName="/ppt/slides/slide40.xml"/>
  <Override ContentType="application/vnd.openxmlformats-officedocument.presentationml.slide+xml" PartName="/ppt/slides/slide48.xml"/>
  <Override ContentType="application/vnd.openxmlformats-officedocument.presentationml.slide+xml" PartName="/ppt/slides/slide73.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82.xml"/>
  <Override ContentType="application/vnd.openxmlformats-officedocument.presentationml.slide+xml" PartName="/ppt/slides/slide39.xml"/>
  <Override ContentType="application/vnd.openxmlformats-officedocument.presentationml.slide+xml" PartName="/ppt/slides/slide65.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6.xml"/>
  <Override ContentType="application/vnd.openxmlformats-officedocument.presentationml.slide+xml" PartName="/ppt/slides/slide12.xml"/>
  <Override ContentType="application/vnd.openxmlformats-officedocument.presentationml.slide+xml" PartName="/ppt/slides/slide47.xml"/>
  <Override ContentType="application/vnd.openxmlformats-officedocument.presentationml.slide+xml" PartName="/ppt/slides/slide72.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8.xml"/>
  <Override ContentType="application/vnd.openxmlformats-officedocument.presentationml.slide+xml" PartName="/ppt/slides/slide46.xml"/>
  <Override ContentType="application/vnd.openxmlformats-officedocument.presentationml.slide+xml" PartName="/ppt/slides/slide64.xml"/>
  <Override ContentType="application/vnd.openxmlformats-officedocument.presentationml.slide+xml" PartName="/ppt/slides/slide81.xml"/>
  <Override ContentType="application/vnd.openxmlformats-officedocument.presentationml.slide+xml" PartName="/ppt/slides/slide90.xml"/>
  <Override ContentType="application/vnd.openxmlformats-officedocument.presentationml.slide+xml" PartName="/ppt/slides/slide8.xml"/>
  <Override ContentType="application/vnd.openxmlformats-officedocument.presentationml.slide+xml" PartName="/ppt/slides/slide55.xml"/>
  <Override ContentType="application/vnd.openxmlformats-officedocument.presentationml.slide+xml" PartName="/ppt/slides/slide29.xml"/>
  <Override ContentType="application/vnd.openxmlformats-officedocument.presentationml.slide+xml" PartName="/ppt/slides/slide59.xml"/>
  <Override ContentType="application/vnd.openxmlformats-officedocument.presentationml.slide+xml" PartName="/ppt/slides/slide89.xml"/>
  <Override ContentType="application/vnd.openxmlformats-officedocument.presentationml.slide+xml" PartName="/ppt/slides/slide32.xml"/>
  <Override ContentType="application/vnd.openxmlformats-officedocument.presentationml.slide+xml" PartName="/ppt/slides/slide62.xml"/>
  <Override ContentType="application/vnd.openxmlformats-officedocument.presentationml.slide+xml" PartName="/ppt/slides/slide75.xml"/>
  <Override ContentType="application/vnd.openxmlformats-officedocument.presentationml.slide+xml" PartName="/ppt/slides/slide76.xml"/>
  <Override ContentType="application/vnd.openxmlformats-officedocument.presentationml.slide+xml" PartName="/ppt/slides/slide1.xml"/>
  <Override ContentType="application/vnd.openxmlformats-officedocument.presentationml.slide+xml" PartName="/ppt/slides/slide58.xml"/>
  <Override ContentType="application/vnd.openxmlformats-officedocument.presentationml.slide+xml" PartName="/ppt/slides/slide63.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80.xml"/>
  <Override ContentType="application/vnd.openxmlformats-officedocument.presentationml.slide+xml" PartName="/ppt/slides/slide15.xml"/>
  <Override ContentType="application/vnd.openxmlformats-officedocument.presentationml.slide+xml" PartName="/ppt/slides/slide61.xml"/>
  <Override ContentType="application/vnd.openxmlformats-officedocument.presentationml.slide+xml" PartName="/ppt/slides/slide91.xml"/>
  <Override ContentType="application/vnd.openxmlformats-officedocument.presentationml.slide+xml" PartName="/ppt/slides/slide31.xml"/>
  <Override ContentType="application/vnd.openxmlformats-officedocument.presentationml.slide+xml" PartName="/ppt/slides/slide87.xml"/>
  <Override ContentType="application/vnd.openxmlformats-officedocument.presentationml.slide+xml" PartName="/ppt/slides/slide74.xml"/>
  <Override ContentType="application/vnd.openxmlformats-officedocument.presentationml.slide+xml" PartName="/ppt/slides/slide88.xml"/>
  <Override ContentType="application/vnd.openxmlformats-officedocument.presentationml.slide+xml" PartName="/ppt/slides/slide27.xml"/>
  <Override ContentType="application/vnd.openxmlformats-officedocument.presentationml.slide+xml" PartName="/ppt/slides/slide57.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14.xml"/>
  <Override ContentType="application/vnd.openxmlformats-officedocument.presentationml.slide+xml" PartName="/ppt/slides/slide92.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6"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 id="287" r:id="rId38"/>
    <p:sldId id="288" r:id="rId39"/>
    <p:sldId id="289" r:id="rId40"/>
    <p:sldId id="290" r:id="rId41"/>
    <p:sldId id="291" r:id="rId42"/>
    <p:sldId id="292" r:id="rId43"/>
    <p:sldId id="293" r:id="rId44"/>
    <p:sldId id="294" r:id="rId45"/>
    <p:sldId id="295" r:id="rId46"/>
    <p:sldId id="296" r:id="rId47"/>
    <p:sldId id="297" r:id="rId48"/>
    <p:sldId id="298" r:id="rId49"/>
    <p:sldId id="299" r:id="rId50"/>
    <p:sldId id="300" r:id="rId51"/>
    <p:sldId id="301" r:id="rId52"/>
    <p:sldId id="302" r:id="rId53"/>
    <p:sldId id="303" r:id="rId54"/>
    <p:sldId id="304" r:id="rId55"/>
    <p:sldId id="305" r:id="rId56"/>
    <p:sldId id="306" r:id="rId57"/>
    <p:sldId id="307" r:id="rId58"/>
    <p:sldId id="308" r:id="rId59"/>
    <p:sldId id="309" r:id="rId60"/>
    <p:sldId id="310" r:id="rId61"/>
    <p:sldId id="311" r:id="rId62"/>
    <p:sldId id="312" r:id="rId63"/>
    <p:sldId id="313" r:id="rId64"/>
    <p:sldId id="314" r:id="rId65"/>
    <p:sldId id="315" r:id="rId66"/>
    <p:sldId id="316" r:id="rId67"/>
    <p:sldId id="317" r:id="rId68"/>
    <p:sldId id="318" r:id="rId69"/>
    <p:sldId id="319" r:id="rId70"/>
    <p:sldId id="320" r:id="rId71"/>
    <p:sldId id="321" r:id="rId72"/>
    <p:sldId id="322" r:id="rId73"/>
    <p:sldId id="323" r:id="rId74"/>
    <p:sldId id="324" r:id="rId75"/>
    <p:sldId id="325" r:id="rId76"/>
    <p:sldId id="326" r:id="rId77"/>
    <p:sldId id="327" r:id="rId78"/>
    <p:sldId id="328" r:id="rId79"/>
    <p:sldId id="329" r:id="rId80"/>
    <p:sldId id="330" r:id="rId81"/>
    <p:sldId id="331" r:id="rId82"/>
    <p:sldId id="332" r:id="rId83"/>
    <p:sldId id="333" r:id="rId84"/>
    <p:sldId id="334" r:id="rId85"/>
    <p:sldId id="335" r:id="rId86"/>
    <p:sldId id="336" r:id="rId87"/>
    <p:sldId id="337" r:id="rId88"/>
    <p:sldId id="338" r:id="rId89"/>
    <p:sldId id="339" r:id="rId90"/>
    <p:sldId id="340" r:id="rId91"/>
    <p:sldId id="341" r:id="rId92"/>
    <p:sldId id="342" r:id="rId93"/>
    <p:sldId id="343" r:id="rId94"/>
    <p:sldId id="344" r:id="rId95"/>
    <p:sldId id="345" r:id="rId96"/>
    <p:sldId id="346" r:id="rId97"/>
    <p:sldId id="347" r:id="rId98"/>
  </p:sldIdLst>
  <p:sldSz cy="5143500" cx="9144000"/>
  <p:notesSz cx="6858000" cy="9144000"/>
  <p:embeddedFontLst>
    <p:embeddedFont>
      <p:font typeface="Lato"/>
      <p:regular r:id="rId99"/>
      <p:bold r:id="rId100"/>
      <p:italic r:id="rId101"/>
      <p:boldItalic r:id="rId102"/>
    </p:embeddedFont>
    <p:embeddedFont>
      <p:font typeface="Source Code Pro"/>
      <p:regular r:id="rId103"/>
      <p:bold r:id="rId104"/>
      <p:italic r:id="rId105"/>
      <p:boldItalic r:id="rId106"/>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876081C1-59E3-45BD-9F17-07E1B6B354E3}">
  <a:tblStyle styleId="{876081C1-59E3-45BD-9F17-07E1B6B354E3}" styleName="Table_0">
    <a:wholeTbl>
      <a:tcTxStyle>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 styleId="{B3EEC954-99DA-4435-BCBC-26BB120761D3}" styleName="Table_1">
    <a:wholeTbl>
      <a:tcTxStyle>
        <a:font>
          <a:latin typeface="Arial"/>
          <a:ea typeface="Arial"/>
          <a:cs typeface="Arial"/>
        </a:font>
        <a:srgbClr val="000000"/>
      </a:tcTx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34.xml"/><Relationship Id="rId42" Type="http://schemas.openxmlformats.org/officeDocument/2006/relationships/slide" Target="slides/slide36.xml"/><Relationship Id="rId41" Type="http://schemas.openxmlformats.org/officeDocument/2006/relationships/slide" Target="slides/slide35.xml"/><Relationship Id="rId44" Type="http://schemas.openxmlformats.org/officeDocument/2006/relationships/slide" Target="slides/slide38.xml"/><Relationship Id="rId43" Type="http://schemas.openxmlformats.org/officeDocument/2006/relationships/slide" Target="slides/slide37.xml"/><Relationship Id="rId46" Type="http://schemas.openxmlformats.org/officeDocument/2006/relationships/slide" Target="slides/slide40.xml"/><Relationship Id="rId45" Type="http://schemas.openxmlformats.org/officeDocument/2006/relationships/slide" Target="slides/slide39.xml"/><Relationship Id="rId106" Type="http://schemas.openxmlformats.org/officeDocument/2006/relationships/font" Target="fonts/SourceCodePro-boldItalic.fntdata"/><Relationship Id="rId105" Type="http://schemas.openxmlformats.org/officeDocument/2006/relationships/font" Target="fonts/SourceCodePro-italic.fntdata"/><Relationship Id="rId104" Type="http://schemas.openxmlformats.org/officeDocument/2006/relationships/font" Target="fonts/SourceCodePro-bold.fntdata"/><Relationship Id="rId48" Type="http://schemas.openxmlformats.org/officeDocument/2006/relationships/slide" Target="slides/slide42.xml"/><Relationship Id="rId47" Type="http://schemas.openxmlformats.org/officeDocument/2006/relationships/slide" Target="slides/slide41.xml"/><Relationship Id="rId49" Type="http://schemas.openxmlformats.org/officeDocument/2006/relationships/slide" Target="slides/slide43.xml"/><Relationship Id="rId103" Type="http://schemas.openxmlformats.org/officeDocument/2006/relationships/font" Target="fonts/SourceCodePro-regular.fntdata"/><Relationship Id="rId102" Type="http://schemas.openxmlformats.org/officeDocument/2006/relationships/font" Target="fonts/Lato-boldItalic.fntdata"/><Relationship Id="rId101" Type="http://schemas.openxmlformats.org/officeDocument/2006/relationships/font" Target="fonts/Lato-italic.fntdata"/><Relationship Id="rId100" Type="http://schemas.openxmlformats.org/officeDocument/2006/relationships/font" Target="fonts/Lato-bold.fntdata"/><Relationship Id="rId31" Type="http://schemas.openxmlformats.org/officeDocument/2006/relationships/slide" Target="slides/slide25.xml"/><Relationship Id="rId30" Type="http://schemas.openxmlformats.org/officeDocument/2006/relationships/slide" Target="slides/slide24.xml"/><Relationship Id="rId33" Type="http://schemas.openxmlformats.org/officeDocument/2006/relationships/slide" Target="slides/slide27.xml"/><Relationship Id="rId32" Type="http://schemas.openxmlformats.org/officeDocument/2006/relationships/slide" Target="slides/slide26.xml"/><Relationship Id="rId35" Type="http://schemas.openxmlformats.org/officeDocument/2006/relationships/slide" Target="slides/slide29.xml"/><Relationship Id="rId34" Type="http://schemas.openxmlformats.org/officeDocument/2006/relationships/slide" Target="slides/slide28.xml"/><Relationship Id="rId37" Type="http://schemas.openxmlformats.org/officeDocument/2006/relationships/slide" Target="slides/slide31.xml"/><Relationship Id="rId36" Type="http://schemas.openxmlformats.org/officeDocument/2006/relationships/slide" Target="slides/slide30.xml"/><Relationship Id="rId39" Type="http://schemas.openxmlformats.org/officeDocument/2006/relationships/slide" Target="slides/slide33.xml"/><Relationship Id="rId38" Type="http://schemas.openxmlformats.org/officeDocument/2006/relationships/slide" Target="slides/slide32.xml"/><Relationship Id="rId20" Type="http://schemas.openxmlformats.org/officeDocument/2006/relationships/slide" Target="slides/slide14.xml"/><Relationship Id="rId22" Type="http://schemas.openxmlformats.org/officeDocument/2006/relationships/slide" Target="slides/slide16.xml"/><Relationship Id="rId21" Type="http://schemas.openxmlformats.org/officeDocument/2006/relationships/slide" Target="slides/slide15.xml"/><Relationship Id="rId24" Type="http://schemas.openxmlformats.org/officeDocument/2006/relationships/slide" Target="slides/slide18.xml"/><Relationship Id="rId23" Type="http://schemas.openxmlformats.org/officeDocument/2006/relationships/slide" Target="slides/slide17.xml"/><Relationship Id="rId26" Type="http://schemas.openxmlformats.org/officeDocument/2006/relationships/slide" Target="slides/slide20.xml"/><Relationship Id="rId25" Type="http://schemas.openxmlformats.org/officeDocument/2006/relationships/slide" Target="slides/slide19.xml"/><Relationship Id="rId28" Type="http://schemas.openxmlformats.org/officeDocument/2006/relationships/slide" Target="slides/slide22.xml"/><Relationship Id="rId27" Type="http://schemas.openxmlformats.org/officeDocument/2006/relationships/slide" Target="slides/slide21.xml"/><Relationship Id="rId29" Type="http://schemas.openxmlformats.org/officeDocument/2006/relationships/slide" Target="slides/slide23.xml"/><Relationship Id="rId95" Type="http://schemas.openxmlformats.org/officeDocument/2006/relationships/slide" Target="slides/slide89.xml"/><Relationship Id="rId94" Type="http://schemas.openxmlformats.org/officeDocument/2006/relationships/slide" Target="slides/slide88.xml"/><Relationship Id="rId97" Type="http://schemas.openxmlformats.org/officeDocument/2006/relationships/slide" Target="slides/slide91.xml"/><Relationship Id="rId96" Type="http://schemas.openxmlformats.org/officeDocument/2006/relationships/slide" Target="slides/slide90.xml"/><Relationship Id="rId11" Type="http://schemas.openxmlformats.org/officeDocument/2006/relationships/slide" Target="slides/slide5.xml"/><Relationship Id="rId99" Type="http://schemas.openxmlformats.org/officeDocument/2006/relationships/font" Target="fonts/Lato-regular.fntdata"/><Relationship Id="rId10" Type="http://schemas.openxmlformats.org/officeDocument/2006/relationships/slide" Target="slides/slide4.xml"/><Relationship Id="rId98" Type="http://schemas.openxmlformats.org/officeDocument/2006/relationships/slide" Target="slides/slide92.xml"/><Relationship Id="rId13" Type="http://schemas.openxmlformats.org/officeDocument/2006/relationships/slide" Target="slides/slide7.xml"/><Relationship Id="rId12" Type="http://schemas.openxmlformats.org/officeDocument/2006/relationships/slide" Target="slides/slide6.xml"/><Relationship Id="rId91" Type="http://schemas.openxmlformats.org/officeDocument/2006/relationships/slide" Target="slides/slide85.xml"/><Relationship Id="rId90" Type="http://schemas.openxmlformats.org/officeDocument/2006/relationships/slide" Target="slides/slide84.xml"/><Relationship Id="rId93" Type="http://schemas.openxmlformats.org/officeDocument/2006/relationships/slide" Target="slides/slide87.xml"/><Relationship Id="rId92" Type="http://schemas.openxmlformats.org/officeDocument/2006/relationships/slide" Target="slides/slide86.xml"/><Relationship Id="rId15" Type="http://schemas.openxmlformats.org/officeDocument/2006/relationships/slide" Target="slides/slide9.xml"/><Relationship Id="rId14" Type="http://schemas.openxmlformats.org/officeDocument/2006/relationships/slide" Target="slides/slide8.xml"/><Relationship Id="rId17" Type="http://schemas.openxmlformats.org/officeDocument/2006/relationships/slide" Target="slides/slide11.xml"/><Relationship Id="rId16" Type="http://schemas.openxmlformats.org/officeDocument/2006/relationships/slide" Target="slides/slide10.xml"/><Relationship Id="rId19" Type="http://schemas.openxmlformats.org/officeDocument/2006/relationships/slide" Target="slides/slide13.xml"/><Relationship Id="rId18" Type="http://schemas.openxmlformats.org/officeDocument/2006/relationships/slide" Target="slides/slide12.xml"/><Relationship Id="rId84" Type="http://schemas.openxmlformats.org/officeDocument/2006/relationships/slide" Target="slides/slide78.xml"/><Relationship Id="rId83" Type="http://schemas.openxmlformats.org/officeDocument/2006/relationships/slide" Target="slides/slide77.xml"/><Relationship Id="rId86" Type="http://schemas.openxmlformats.org/officeDocument/2006/relationships/slide" Target="slides/slide80.xml"/><Relationship Id="rId85" Type="http://schemas.openxmlformats.org/officeDocument/2006/relationships/slide" Target="slides/slide79.xml"/><Relationship Id="rId88" Type="http://schemas.openxmlformats.org/officeDocument/2006/relationships/slide" Target="slides/slide82.xml"/><Relationship Id="rId87" Type="http://schemas.openxmlformats.org/officeDocument/2006/relationships/slide" Target="slides/slide81.xml"/><Relationship Id="rId89" Type="http://schemas.openxmlformats.org/officeDocument/2006/relationships/slide" Target="slides/slide83.xml"/><Relationship Id="rId80" Type="http://schemas.openxmlformats.org/officeDocument/2006/relationships/slide" Target="slides/slide74.xml"/><Relationship Id="rId82" Type="http://schemas.openxmlformats.org/officeDocument/2006/relationships/slide" Target="slides/slide76.xml"/><Relationship Id="rId81" Type="http://schemas.openxmlformats.org/officeDocument/2006/relationships/slide" Target="slides/slide75.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3.xml"/><Relationship Id="rId5" Type="http://schemas.openxmlformats.org/officeDocument/2006/relationships/slideMaster" Target="slideMasters/slideMaster1.xml"/><Relationship Id="rId6" Type="http://schemas.openxmlformats.org/officeDocument/2006/relationships/notesMaster" Target="notesMasters/notesMaster1.xml"/><Relationship Id="rId7" Type="http://schemas.openxmlformats.org/officeDocument/2006/relationships/slide" Target="slides/slide1.xml"/><Relationship Id="rId8" Type="http://schemas.openxmlformats.org/officeDocument/2006/relationships/slide" Target="slides/slide2.xml"/><Relationship Id="rId73" Type="http://schemas.openxmlformats.org/officeDocument/2006/relationships/slide" Target="slides/slide67.xml"/><Relationship Id="rId72" Type="http://schemas.openxmlformats.org/officeDocument/2006/relationships/slide" Target="slides/slide66.xml"/><Relationship Id="rId75" Type="http://schemas.openxmlformats.org/officeDocument/2006/relationships/slide" Target="slides/slide69.xml"/><Relationship Id="rId74" Type="http://schemas.openxmlformats.org/officeDocument/2006/relationships/slide" Target="slides/slide68.xml"/><Relationship Id="rId77" Type="http://schemas.openxmlformats.org/officeDocument/2006/relationships/slide" Target="slides/slide71.xml"/><Relationship Id="rId76" Type="http://schemas.openxmlformats.org/officeDocument/2006/relationships/slide" Target="slides/slide70.xml"/><Relationship Id="rId79" Type="http://schemas.openxmlformats.org/officeDocument/2006/relationships/slide" Target="slides/slide73.xml"/><Relationship Id="rId78" Type="http://schemas.openxmlformats.org/officeDocument/2006/relationships/slide" Target="slides/slide72.xml"/><Relationship Id="rId71" Type="http://schemas.openxmlformats.org/officeDocument/2006/relationships/slide" Target="slides/slide65.xml"/><Relationship Id="rId70" Type="http://schemas.openxmlformats.org/officeDocument/2006/relationships/slide" Target="slides/slide64.xml"/><Relationship Id="rId62" Type="http://schemas.openxmlformats.org/officeDocument/2006/relationships/slide" Target="slides/slide56.xml"/><Relationship Id="rId61" Type="http://schemas.openxmlformats.org/officeDocument/2006/relationships/slide" Target="slides/slide55.xml"/><Relationship Id="rId64" Type="http://schemas.openxmlformats.org/officeDocument/2006/relationships/slide" Target="slides/slide58.xml"/><Relationship Id="rId63" Type="http://schemas.openxmlformats.org/officeDocument/2006/relationships/slide" Target="slides/slide57.xml"/><Relationship Id="rId66" Type="http://schemas.openxmlformats.org/officeDocument/2006/relationships/slide" Target="slides/slide60.xml"/><Relationship Id="rId65" Type="http://schemas.openxmlformats.org/officeDocument/2006/relationships/slide" Target="slides/slide59.xml"/><Relationship Id="rId68" Type="http://schemas.openxmlformats.org/officeDocument/2006/relationships/slide" Target="slides/slide62.xml"/><Relationship Id="rId67" Type="http://schemas.openxmlformats.org/officeDocument/2006/relationships/slide" Target="slides/slide61.xml"/><Relationship Id="rId60" Type="http://schemas.openxmlformats.org/officeDocument/2006/relationships/slide" Target="slides/slide54.xml"/><Relationship Id="rId69" Type="http://schemas.openxmlformats.org/officeDocument/2006/relationships/slide" Target="slides/slide63.xml"/><Relationship Id="rId51" Type="http://schemas.openxmlformats.org/officeDocument/2006/relationships/slide" Target="slides/slide45.xml"/><Relationship Id="rId50" Type="http://schemas.openxmlformats.org/officeDocument/2006/relationships/slide" Target="slides/slide44.xml"/><Relationship Id="rId53" Type="http://schemas.openxmlformats.org/officeDocument/2006/relationships/slide" Target="slides/slide47.xml"/><Relationship Id="rId52" Type="http://schemas.openxmlformats.org/officeDocument/2006/relationships/slide" Target="slides/slide46.xml"/><Relationship Id="rId55" Type="http://schemas.openxmlformats.org/officeDocument/2006/relationships/slide" Target="slides/slide49.xml"/><Relationship Id="rId54" Type="http://schemas.openxmlformats.org/officeDocument/2006/relationships/slide" Target="slides/slide48.xml"/><Relationship Id="rId57" Type="http://schemas.openxmlformats.org/officeDocument/2006/relationships/slide" Target="slides/slide51.xml"/><Relationship Id="rId56" Type="http://schemas.openxmlformats.org/officeDocument/2006/relationships/slide" Target="slides/slide50.xml"/><Relationship Id="rId59" Type="http://schemas.openxmlformats.org/officeDocument/2006/relationships/slide" Target="slides/slide53.xml"/><Relationship Id="rId58" Type="http://schemas.openxmlformats.org/officeDocument/2006/relationships/slide" Target="slides/slide5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 name="Shape 41"/>
        <p:cNvGrpSpPr/>
        <p:nvPr/>
      </p:nvGrpSpPr>
      <p:grpSpPr>
        <a:xfrm>
          <a:off x="0" y="0"/>
          <a:ext cx="0" cy="0"/>
          <a:chOff x="0" y="0"/>
          <a:chExt cx="0" cy="0"/>
        </a:xfrm>
      </p:grpSpPr>
      <p:sp>
        <p:nvSpPr>
          <p:cNvPr id="42" name="Google Shape;42;g10e7a9b619b_0_2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3" name="Google Shape;43;g10e7a9b619b_0_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 name="Shape 49"/>
        <p:cNvGrpSpPr/>
        <p:nvPr/>
      </p:nvGrpSpPr>
      <p:grpSpPr>
        <a:xfrm>
          <a:off x="0" y="0"/>
          <a:ext cx="0" cy="0"/>
          <a:chOff x="0" y="0"/>
          <a:chExt cx="0" cy="0"/>
        </a:xfrm>
      </p:grpSpPr>
      <p:sp>
        <p:nvSpPr>
          <p:cNvPr id="50" name="Google Shape;50;g2baf1bf2687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1" name="Google Shape;51;g2baf1bf2687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 name="Shape 56"/>
        <p:cNvGrpSpPr/>
        <p:nvPr/>
      </p:nvGrpSpPr>
      <p:grpSpPr>
        <a:xfrm>
          <a:off x="0" y="0"/>
          <a:ext cx="0" cy="0"/>
          <a:chOff x="0" y="0"/>
          <a:chExt cx="0" cy="0"/>
        </a:xfrm>
      </p:grpSpPr>
      <p:sp>
        <p:nvSpPr>
          <p:cNvPr id="57" name="Google Shape;57;g1172152ef5a_0_12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8" name="Google Shape;58;g1172152ef5a_0_1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 name="Shape 61"/>
        <p:cNvGrpSpPr/>
        <p:nvPr/>
      </p:nvGrpSpPr>
      <p:grpSpPr>
        <a:xfrm>
          <a:off x="0" y="0"/>
          <a:ext cx="0" cy="0"/>
          <a:chOff x="0" y="0"/>
          <a:chExt cx="0" cy="0"/>
        </a:xfrm>
      </p:grpSpPr>
      <p:sp>
        <p:nvSpPr>
          <p:cNvPr id="62" name="Google Shape;62;g1172152ef5a_0_12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3" name="Google Shape;63;g1172152ef5a_0_12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 name="Shape 68"/>
        <p:cNvGrpSpPr/>
        <p:nvPr/>
      </p:nvGrpSpPr>
      <p:grpSpPr>
        <a:xfrm>
          <a:off x="0" y="0"/>
          <a:ext cx="0" cy="0"/>
          <a:chOff x="0" y="0"/>
          <a:chExt cx="0" cy="0"/>
        </a:xfrm>
      </p:grpSpPr>
      <p:sp>
        <p:nvSpPr>
          <p:cNvPr id="69" name="Google Shape;69;g1172152ef5a_0_13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0" name="Google Shape;70;g1172152ef5a_0_13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5" name="Shape 75"/>
        <p:cNvGrpSpPr/>
        <p:nvPr/>
      </p:nvGrpSpPr>
      <p:grpSpPr>
        <a:xfrm>
          <a:off x="0" y="0"/>
          <a:ext cx="0" cy="0"/>
          <a:chOff x="0" y="0"/>
          <a:chExt cx="0" cy="0"/>
        </a:xfrm>
      </p:grpSpPr>
      <p:sp>
        <p:nvSpPr>
          <p:cNvPr id="76" name="Google Shape;76;g1172152ef5a_0_13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7" name="Google Shape;77;g1172152ef5a_0_13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2" name="Shape 82"/>
        <p:cNvGrpSpPr/>
        <p:nvPr/>
      </p:nvGrpSpPr>
      <p:grpSpPr>
        <a:xfrm>
          <a:off x="0" y="0"/>
          <a:ext cx="0" cy="0"/>
          <a:chOff x="0" y="0"/>
          <a:chExt cx="0" cy="0"/>
        </a:xfrm>
      </p:grpSpPr>
      <p:sp>
        <p:nvSpPr>
          <p:cNvPr id="83" name="Google Shape;83;g1172152ef5a_0_14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4" name="Google Shape;84;g1172152ef5a_0_14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9" name="Shape 89"/>
        <p:cNvGrpSpPr/>
        <p:nvPr/>
      </p:nvGrpSpPr>
      <p:grpSpPr>
        <a:xfrm>
          <a:off x="0" y="0"/>
          <a:ext cx="0" cy="0"/>
          <a:chOff x="0" y="0"/>
          <a:chExt cx="0" cy="0"/>
        </a:xfrm>
      </p:grpSpPr>
      <p:sp>
        <p:nvSpPr>
          <p:cNvPr id="90" name="Google Shape;90;g1172152ef5a_0_15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1" name="Google Shape;91;g1172152ef5a_0_15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6" name="Shape 96"/>
        <p:cNvGrpSpPr/>
        <p:nvPr/>
      </p:nvGrpSpPr>
      <p:grpSpPr>
        <a:xfrm>
          <a:off x="0" y="0"/>
          <a:ext cx="0" cy="0"/>
          <a:chOff x="0" y="0"/>
          <a:chExt cx="0" cy="0"/>
        </a:xfrm>
      </p:grpSpPr>
      <p:sp>
        <p:nvSpPr>
          <p:cNvPr id="97" name="Google Shape;97;g1172152ef5a_0_15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8" name="Google Shape;98;g1172152ef5a_0_15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4" name="Shape 104"/>
        <p:cNvGrpSpPr/>
        <p:nvPr/>
      </p:nvGrpSpPr>
      <p:grpSpPr>
        <a:xfrm>
          <a:off x="0" y="0"/>
          <a:ext cx="0" cy="0"/>
          <a:chOff x="0" y="0"/>
          <a:chExt cx="0" cy="0"/>
        </a:xfrm>
      </p:grpSpPr>
      <p:sp>
        <p:nvSpPr>
          <p:cNvPr id="105" name="Google Shape;105;g1172152ef5a_0_16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6" name="Google Shape;106;g1172152ef5a_0_16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292100" lvl="0" marL="457200" rtl="0" algn="l">
              <a:lnSpc>
                <a:spcPct val="150000"/>
              </a:lnSpc>
              <a:spcBef>
                <a:spcPts val="0"/>
              </a:spcBef>
              <a:spcAft>
                <a:spcPts val="0"/>
              </a:spcAft>
              <a:buClr>
                <a:schemeClr val="dk1"/>
              </a:buClr>
              <a:buSzPts val="1000"/>
              <a:buFont typeface="Lato"/>
              <a:buAutoNum type="arabicPeriod"/>
            </a:pPr>
            <a:r>
              <a:rPr lang="en" sz="1000">
                <a:solidFill>
                  <a:schemeClr val="dk1"/>
                </a:solidFill>
                <a:latin typeface="Lato"/>
                <a:ea typeface="Lato"/>
                <a:cs typeface="Lato"/>
                <a:sym typeface="Lato"/>
              </a:rPr>
              <a:t>False. Generally not true when the time quantum is small.</a:t>
            </a:r>
            <a:br>
              <a:rPr lang="en" sz="1000">
                <a:solidFill>
                  <a:schemeClr val="dk1"/>
                </a:solidFill>
                <a:latin typeface="Lato"/>
                <a:ea typeface="Lato"/>
                <a:cs typeface="Lato"/>
                <a:sym typeface="Lato"/>
              </a:rPr>
            </a:b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0" name="Shape 110"/>
        <p:cNvGrpSpPr/>
        <p:nvPr/>
      </p:nvGrpSpPr>
      <p:grpSpPr>
        <a:xfrm>
          <a:off x="0" y="0"/>
          <a:ext cx="0" cy="0"/>
          <a:chOff x="0" y="0"/>
          <a:chExt cx="0" cy="0"/>
        </a:xfrm>
      </p:grpSpPr>
      <p:sp>
        <p:nvSpPr>
          <p:cNvPr id="111" name="Google Shape;111;g1172152ef5a_0_16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2" name="Google Shape;112;g1172152ef5a_0_16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457200" rtl="0" algn="l">
              <a:lnSpc>
                <a:spcPct val="150000"/>
              </a:lnSpc>
              <a:spcBef>
                <a:spcPts val="0"/>
              </a:spcBef>
              <a:spcAft>
                <a:spcPts val="0"/>
              </a:spcAft>
              <a:buNone/>
            </a:pPr>
            <a:r>
              <a:rPr lang="en" sz="1000">
                <a:solidFill>
                  <a:schemeClr val="dk1"/>
                </a:solidFill>
                <a:latin typeface="Lato"/>
                <a:ea typeface="Lato"/>
                <a:cs typeface="Lato"/>
                <a:sym typeface="Lato"/>
              </a:rPr>
              <a:t>True. Without preemption, a task would just run forever without adhering to the quantum.</a:t>
            </a:r>
            <a:br>
              <a:rPr lang="en" sz="1000">
                <a:solidFill>
                  <a:schemeClr val="dk1"/>
                </a:solidFill>
                <a:latin typeface="Lato"/>
                <a:ea typeface="Lato"/>
                <a:cs typeface="Lato"/>
                <a:sym typeface="Lato"/>
              </a:rPr>
            </a:b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8" name="Shape 118"/>
        <p:cNvGrpSpPr/>
        <p:nvPr/>
      </p:nvGrpSpPr>
      <p:grpSpPr>
        <a:xfrm>
          <a:off x="0" y="0"/>
          <a:ext cx="0" cy="0"/>
          <a:chOff x="0" y="0"/>
          <a:chExt cx="0" cy="0"/>
        </a:xfrm>
      </p:grpSpPr>
      <p:sp>
        <p:nvSpPr>
          <p:cNvPr id="119" name="Google Shape;119;g1172152ef5a_0_17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0" name="Google Shape;120;g1172152ef5a_0_17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457200" rtl="0" algn="l">
              <a:lnSpc>
                <a:spcPct val="150000"/>
              </a:lnSpc>
              <a:spcBef>
                <a:spcPts val="0"/>
              </a:spcBef>
              <a:spcAft>
                <a:spcPts val="0"/>
              </a:spcAft>
              <a:buNone/>
            </a:pPr>
            <a:r>
              <a:rPr lang="en" sz="1000">
                <a:solidFill>
                  <a:schemeClr val="dk1"/>
                </a:solidFill>
                <a:latin typeface="Lato"/>
                <a:ea typeface="Lato"/>
                <a:cs typeface="Lato"/>
                <a:sym typeface="Lato"/>
              </a:rPr>
              <a:t>True. Quantum never gets used for any task since it always increases as the task progresses.</a:t>
            </a:r>
            <a:endParaRPr sz="1000">
              <a:solidFill>
                <a:schemeClr val="dk1"/>
              </a:solidFill>
              <a:latin typeface="Lato"/>
              <a:ea typeface="Lato"/>
              <a:cs typeface="Lato"/>
              <a:sym typeface="Lato"/>
            </a:endParaRPr>
          </a:p>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6" name="Shape 126"/>
        <p:cNvGrpSpPr/>
        <p:nvPr/>
      </p:nvGrpSpPr>
      <p:grpSpPr>
        <a:xfrm>
          <a:off x="0" y="0"/>
          <a:ext cx="0" cy="0"/>
          <a:chOff x="0" y="0"/>
          <a:chExt cx="0" cy="0"/>
        </a:xfrm>
      </p:grpSpPr>
      <p:sp>
        <p:nvSpPr>
          <p:cNvPr id="127" name="Google Shape;127;g1172152ef5a_0_18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8" name="Google Shape;128;g1172152ef5a_0_18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4" name="Shape 134"/>
        <p:cNvGrpSpPr/>
        <p:nvPr/>
      </p:nvGrpSpPr>
      <p:grpSpPr>
        <a:xfrm>
          <a:off x="0" y="0"/>
          <a:ext cx="0" cy="0"/>
          <a:chOff x="0" y="0"/>
          <a:chExt cx="0" cy="0"/>
        </a:xfrm>
      </p:grpSpPr>
      <p:sp>
        <p:nvSpPr>
          <p:cNvPr id="135" name="Google Shape;135;g1172152ef5a_0_19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6" name="Google Shape;136;g1172152ef5a_0_19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292100" lvl="0" marL="457200" rtl="0" algn="l">
              <a:lnSpc>
                <a:spcPct val="150000"/>
              </a:lnSpc>
              <a:spcBef>
                <a:spcPts val="0"/>
              </a:spcBef>
              <a:spcAft>
                <a:spcPts val="0"/>
              </a:spcAft>
              <a:buClr>
                <a:schemeClr val="dk1"/>
              </a:buClr>
              <a:buSzPts val="1000"/>
              <a:buFont typeface="Lato"/>
              <a:buAutoNum type="arabicPeriod" startAt="4"/>
            </a:pPr>
            <a:r>
              <a:rPr lang="en" sz="1000">
                <a:solidFill>
                  <a:schemeClr val="dk1"/>
                </a:solidFill>
                <a:latin typeface="Lato"/>
                <a:ea typeface="Lato"/>
                <a:cs typeface="Lato"/>
                <a:sym typeface="Lato"/>
              </a:rPr>
              <a:t>False. RR usually results in more context switches when compared to FCFS, meaning the cache will have more misses.</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0" name="Shape 140"/>
        <p:cNvGrpSpPr/>
        <p:nvPr/>
      </p:nvGrpSpPr>
      <p:grpSpPr>
        <a:xfrm>
          <a:off x="0" y="0"/>
          <a:ext cx="0" cy="0"/>
          <a:chOff x="0" y="0"/>
          <a:chExt cx="0" cy="0"/>
        </a:xfrm>
      </p:grpSpPr>
      <p:sp>
        <p:nvSpPr>
          <p:cNvPr id="141" name="Google Shape;141;g1172152ef5a_0_19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2" name="Google Shape;142;g1172152ef5a_0_19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457200" rtl="0" algn="l">
              <a:lnSpc>
                <a:spcPct val="150000"/>
              </a:lnSpc>
              <a:spcBef>
                <a:spcPts val="0"/>
              </a:spcBef>
              <a:spcAft>
                <a:spcPts val="0"/>
              </a:spcAft>
              <a:buNone/>
            </a:pPr>
            <a:r>
              <a:rPr lang="en" sz="1000">
                <a:solidFill>
                  <a:schemeClr val="dk1"/>
                </a:solidFill>
                <a:latin typeface="Lato"/>
                <a:ea typeface="Lato"/>
                <a:cs typeface="Lato"/>
                <a:sym typeface="Lato"/>
              </a:rPr>
              <a:t>False. There exists context switching overhead.</a:t>
            </a:r>
            <a:br>
              <a:rPr lang="en" sz="1000">
                <a:solidFill>
                  <a:schemeClr val="dk1"/>
                </a:solidFill>
                <a:latin typeface="Lato"/>
                <a:ea typeface="Lato"/>
                <a:cs typeface="Lato"/>
                <a:sym typeface="Lato"/>
              </a:rPr>
            </a:b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6" name="Shape 146"/>
        <p:cNvGrpSpPr/>
        <p:nvPr/>
      </p:nvGrpSpPr>
      <p:grpSpPr>
        <a:xfrm>
          <a:off x="0" y="0"/>
          <a:ext cx="0" cy="0"/>
          <a:chOff x="0" y="0"/>
          <a:chExt cx="0" cy="0"/>
        </a:xfrm>
      </p:grpSpPr>
      <p:sp>
        <p:nvSpPr>
          <p:cNvPr id="147" name="Google Shape;147;g1172152ef5a_0_20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8" name="Google Shape;148;g1172152ef5a_0_20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50000"/>
              </a:lnSpc>
              <a:spcBef>
                <a:spcPts val="0"/>
              </a:spcBef>
              <a:spcAft>
                <a:spcPts val="0"/>
              </a:spcAft>
              <a:buNone/>
            </a:pPr>
            <a:br>
              <a:rPr lang="en" sz="1000">
                <a:solidFill>
                  <a:schemeClr val="dk1"/>
                </a:solidFill>
                <a:latin typeface="Lato"/>
                <a:ea typeface="Lato"/>
                <a:cs typeface="Lato"/>
                <a:sym typeface="Lato"/>
              </a:rPr>
            </a:b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2" name="Shape 152"/>
        <p:cNvGrpSpPr/>
        <p:nvPr/>
      </p:nvGrpSpPr>
      <p:grpSpPr>
        <a:xfrm>
          <a:off x="0" y="0"/>
          <a:ext cx="0" cy="0"/>
          <a:chOff x="0" y="0"/>
          <a:chExt cx="0" cy="0"/>
        </a:xfrm>
      </p:grpSpPr>
      <p:sp>
        <p:nvSpPr>
          <p:cNvPr id="153" name="Google Shape;153;g1172152ef5a_0_44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4" name="Google Shape;154;g1172152ef5a_0_44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9" name="Shape 159"/>
        <p:cNvGrpSpPr/>
        <p:nvPr/>
      </p:nvGrpSpPr>
      <p:grpSpPr>
        <a:xfrm>
          <a:off x="0" y="0"/>
          <a:ext cx="0" cy="0"/>
          <a:chOff x="0" y="0"/>
          <a:chExt cx="0" cy="0"/>
        </a:xfrm>
      </p:grpSpPr>
      <p:sp>
        <p:nvSpPr>
          <p:cNvPr id="160" name="Google Shape;160;g1172152ef5a_0_45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1" name="Google Shape;161;g1172152ef5a_0_45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1" name="Shape 171"/>
        <p:cNvGrpSpPr/>
        <p:nvPr/>
      </p:nvGrpSpPr>
      <p:grpSpPr>
        <a:xfrm>
          <a:off x="0" y="0"/>
          <a:ext cx="0" cy="0"/>
          <a:chOff x="0" y="0"/>
          <a:chExt cx="0" cy="0"/>
        </a:xfrm>
      </p:grpSpPr>
      <p:sp>
        <p:nvSpPr>
          <p:cNvPr id="172" name="Google Shape;172;g1172152ef5a_0_46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3" name="Google Shape;173;g1172152ef5a_0_46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800">
                <a:latin typeface="Lato"/>
                <a:ea typeface="Lato"/>
                <a:cs typeface="Lato"/>
                <a:sym typeface="Lato"/>
              </a:rPr>
              <a:t>Time</a:t>
            </a:r>
            <a:endParaRPr sz="800">
              <a:latin typeface="Lato"/>
              <a:ea typeface="Lato"/>
              <a:cs typeface="Lato"/>
              <a:sym typeface="Lato"/>
            </a:endParaRPr>
          </a:p>
          <a:p>
            <a:pPr indent="0" lvl="0" marL="0" rtl="0" algn="ctr">
              <a:spcBef>
                <a:spcPts val="0"/>
              </a:spcBef>
              <a:spcAft>
                <a:spcPts val="0"/>
              </a:spcAft>
              <a:buNone/>
            </a:pPr>
            <a:r>
              <a:rPr lang="en" sz="800">
                <a:latin typeface="Lato"/>
                <a:ea typeface="Lato"/>
                <a:cs typeface="Lato"/>
                <a:sym typeface="Lato"/>
              </a:rPr>
              <a:t>Thread</a:t>
            </a:r>
            <a:endParaRPr sz="800">
              <a:latin typeface="Lato"/>
              <a:ea typeface="Lato"/>
              <a:cs typeface="Lato"/>
              <a:sym typeface="Lato"/>
            </a:endParaRPr>
          </a:p>
          <a:p>
            <a:pPr indent="0" lvl="0" marL="0" rtl="0" algn="ctr">
              <a:spcBef>
                <a:spcPts val="0"/>
              </a:spcBef>
              <a:spcAft>
                <a:spcPts val="0"/>
              </a:spcAft>
              <a:buNone/>
            </a:pPr>
            <a:r>
              <a:rPr lang="en" sz="800">
                <a:latin typeface="Lato"/>
                <a:ea typeface="Lato"/>
                <a:cs typeface="Lato"/>
                <a:sym typeface="Lato"/>
              </a:rPr>
              <a:t>0</a:t>
            </a:r>
            <a:endParaRPr sz="800">
              <a:latin typeface="Lato"/>
              <a:ea typeface="Lato"/>
              <a:cs typeface="Lato"/>
              <a:sym typeface="Lato"/>
            </a:endParaRPr>
          </a:p>
          <a:p>
            <a:pPr indent="0" lvl="0" marL="0" rtl="0" algn="ctr">
              <a:spcBef>
                <a:spcPts val="0"/>
              </a:spcBef>
              <a:spcAft>
                <a:spcPts val="0"/>
              </a:spcAft>
              <a:buNone/>
            </a:pPr>
            <a:r>
              <a:rPr lang="en" sz="800">
                <a:latin typeface="Lato"/>
                <a:ea typeface="Lato"/>
                <a:cs typeface="Lato"/>
                <a:sym typeface="Lato"/>
              </a:rPr>
              <a:t>Taj</a:t>
            </a:r>
            <a:endParaRPr sz="800">
              <a:latin typeface="Lato"/>
              <a:ea typeface="Lato"/>
              <a:cs typeface="Lato"/>
              <a:sym typeface="Lato"/>
            </a:endParaRPr>
          </a:p>
          <a:p>
            <a:pPr indent="0" lvl="0" marL="0" rtl="0" algn="ctr">
              <a:spcBef>
                <a:spcPts val="0"/>
              </a:spcBef>
              <a:spcAft>
                <a:spcPts val="0"/>
              </a:spcAft>
              <a:buNone/>
            </a:pPr>
            <a:r>
              <a:rPr lang="en" sz="800">
                <a:latin typeface="Lato"/>
                <a:ea typeface="Lato"/>
                <a:cs typeface="Lato"/>
                <a:sym typeface="Lato"/>
              </a:rPr>
              <a:t>1</a:t>
            </a:r>
            <a:endParaRPr sz="800">
              <a:latin typeface="Lato"/>
              <a:ea typeface="Lato"/>
              <a:cs typeface="Lato"/>
              <a:sym typeface="Lato"/>
            </a:endParaRPr>
          </a:p>
          <a:p>
            <a:pPr indent="0" lvl="0" marL="0" rtl="0" algn="ctr">
              <a:spcBef>
                <a:spcPts val="0"/>
              </a:spcBef>
              <a:spcAft>
                <a:spcPts val="0"/>
              </a:spcAft>
              <a:buNone/>
            </a:pPr>
            <a:r>
              <a:rPr lang="en" sz="800">
                <a:latin typeface="Lato"/>
                <a:ea typeface="Lato"/>
                <a:cs typeface="Lato"/>
                <a:sym typeface="Lato"/>
              </a:rPr>
              <a:t>Taj</a:t>
            </a:r>
            <a:endParaRPr sz="800">
              <a:latin typeface="Lato"/>
              <a:ea typeface="Lato"/>
              <a:cs typeface="Lato"/>
              <a:sym typeface="Lato"/>
            </a:endParaRPr>
          </a:p>
          <a:p>
            <a:pPr indent="0" lvl="0" marL="0" rtl="0" algn="ctr">
              <a:spcBef>
                <a:spcPts val="0"/>
              </a:spcBef>
              <a:spcAft>
                <a:spcPts val="0"/>
              </a:spcAft>
              <a:buNone/>
            </a:pPr>
            <a:r>
              <a:rPr lang="en" sz="800">
                <a:latin typeface="Lato"/>
                <a:ea typeface="Lato"/>
                <a:cs typeface="Lato"/>
                <a:sym typeface="Lato"/>
              </a:rPr>
              <a:t>2</a:t>
            </a:r>
            <a:endParaRPr sz="800">
              <a:latin typeface="Lato"/>
              <a:ea typeface="Lato"/>
              <a:cs typeface="Lato"/>
              <a:sym typeface="Lato"/>
            </a:endParaRPr>
          </a:p>
          <a:p>
            <a:pPr indent="0" lvl="0" marL="0" rtl="0" algn="ctr">
              <a:spcBef>
                <a:spcPts val="0"/>
              </a:spcBef>
              <a:spcAft>
                <a:spcPts val="0"/>
              </a:spcAft>
              <a:buNone/>
            </a:pPr>
            <a:r>
              <a:rPr lang="en" sz="800">
                <a:latin typeface="Lato"/>
                <a:ea typeface="Lato"/>
                <a:cs typeface="Lato"/>
                <a:sym typeface="Lato"/>
              </a:rPr>
              <a:t>Taj</a:t>
            </a:r>
            <a:endParaRPr sz="800">
              <a:latin typeface="Lato"/>
              <a:ea typeface="Lato"/>
              <a:cs typeface="Lato"/>
              <a:sym typeface="Lato"/>
            </a:endParaRPr>
          </a:p>
          <a:p>
            <a:pPr indent="0" lvl="0" marL="0" rtl="0" algn="ctr">
              <a:spcBef>
                <a:spcPts val="0"/>
              </a:spcBef>
              <a:spcAft>
                <a:spcPts val="0"/>
              </a:spcAft>
              <a:buNone/>
            </a:pPr>
            <a:r>
              <a:rPr lang="en" sz="800">
                <a:latin typeface="Lato"/>
                <a:ea typeface="Lato"/>
                <a:cs typeface="Lato"/>
                <a:sym typeface="Lato"/>
              </a:rPr>
              <a:t>3</a:t>
            </a:r>
            <a:endParaRPr sz="800">
              <a:latin typeface="Lato"/>
              <a:ea typeface="Lato"/>
              <a:cs typeface="Lato"/>
              <a:sym typeface="Lato"/>
            </a:endParaRPr>
          </a:p>
          <a:p>
            <a:pPr indent="0" lvl="0" marL="0" rtl="0" algn="ctr">
              <a:spcBef>
                <a:spcPts val="0"/>
              </a:spcBef>
              <a:spcAft>
                <a:spcPts val="0"/>
              </a:spcAft>
              <a:buNone/>
            </a:pPr>
            <a:r>
              <a:rPr lang="en" sz="800">
                <a:latin typeface="Lato"/>
                <a:ea typeface="Lato"/>
                <a:cs typeface="Lato"/>
                <a:sym typeface="Lato"/>
              </a:rPr>
              <a:t>Taj</a:t>
            </a:r>
            <a:endParaRPr sz="800">
              <a:latin typeface="Lato"/>
              <a:ea typeface="Lato"/>
              <a:cs typeface="Lato"/>
              <a:sym typeface="Lato"/>
            </a:endParaRPr>
          </a:p>
          <a:p>
            <a:pPr indent="0" lvl="0" marL="0" rtl="0" algn="ctr">
              <a:spcBef>
                <a:spcPts val="0"/>
              </a:spcBef>
              <a:spcAft>
                <a:spcPts val="0"/>
              </a:spcAft>
              <a:buNone/>
            </a:pPr>
            <a:r>
              <a:rPr lang="en" sz="800">
                <a:latin typeface="Lato"/>
                <a:ea typeface="Lato"/>
                <a:cs typeface="Lato"/>
                <a:sym typeface="Lato"/>
              </a:rPr>
              <a:t>4</a:t>
            </a:r>
            <a:endParaRPr sz="800">
              <a:latin typeface="Lato"/>
              <a:ea typeface="Lato"/>
              <a:cs typeface="Lato"/>
              <a:sym typeface="Lato"/>
            </a:endParaRPr>
          </a:p>
          <a:p>
            <a:pPr indent="0" lvl="0" marL="0" rtl="0" algn="ctr">
              <a:spcBef>
                <a:spcPts val="0"/>
              </a:spcBef>
              <a:spcAft>
                <a:spcPts val="0"/>
              </a:spcAft>
              <a:buNone/>
            </a:pPr>
            <a:r>
              <a:rPr lang="en" sz="800">
                <a:latin typeface="Lato"/>
                <a:ea typeface="Lato"/>
                <a:cs typeface="Lato"/>
                <a:sym typeface="Lato"/>
              </a:rPr>
              <a:t>Taj</a:t>
            </a:r>
            <a:endParaRPr sz="800">
              <a:latin typeface="Lato"/>
              <a:ea typeface="Lato"/>
              <a:cs typeface="Lato"/>
              <a:sym typeface="Lato"/>
            </a:endParaRPr>
          </a:p>
          <a:p>
            <a:pPr indent="0" lvl="0" marL="0" rtl="0" algn="ctr">
              <a:spcBef>
                <a:spcPts val="0"/>
              </a:spcBef>
              <a:spcAft>
                <a:spcPts val="0"/>
              </a:spcAft>
              <a:buNone/>
            </a:pPr>
            <a:r>
              <a:rPr lang="en" sz="800">
                <a:latin typeface="Lato"/>
                <a:ea typeface="Lato"/>
                <a:cs typeface="Lato"/>
                <a:sym typeface="Lato"/>
              </a:rPr>
              <a:t>5</a:t>
            </a:r>
            <a:endParaRPr sz="800">
              <a:latin typeface="Lato"/>
              <a:ea typeface="Lato"/>
              <a:cs typeface="Lato"/>
              <a:sym typeface="Lato"/>
            </a:endParaRPr>
          </a:p>
          <a:p>
            <a:pPr indent="0" lvl="0" marL="0" rtl="0" algn="ctr">
              <a:spcBef>
                <a:spcPts val="0"/>
              </a:spcBef>
              <a:spcAft>
                <a:spcPts val="0"/>
              </a:spcAft>
              <a:buNone/>
            </a:pPr>
            <a:r>
              <a:rPr lang="en" sz="800">
                <a:latin typeface="Lato"/>
                <a:ea typeface="Lato"/>
                <a:cs typeface="Lato"/>
                <a:sym typeface="Lato"/>
              </a:rPr>
              <a:t>Kevin</a:t>
            </a:r>
            <a:endParaRPr sz="800">
              <a:latin typeface="Lato"/>
              <a:ea typeface="Lato"/>
              <a:cs typeface="Lato"/>
              <a:sym typeface="Lato"/>
            </a:endParaRPr>
          </a:p>
          <a:p>
            <a:pPr indent="0" lvl="0" marL="0" rtl="0" algn="ctr">
              <a:spcBef>
                <a:spcPts val="0"/>
              </a:spcBef>
              <a:spcAft>
                <a:spcPts val="0"/>
              </a:spcAft>
              <a:buNone/>
            </a:pPr>
            <a:r>
              <a:rPr lang="en" sz="800">
                <a:latin typeface="Lato"/>
                <a:ea typeface="Lato"/>
                <a:cs typeface="Lato"/>
                <a:sym typeface="Lato"/>
              </a:rPr>
              <a:t>6</a:t>
            </a:r>
            <a:endParaRPr sz="800">
              <a:latin typeface="Lato"/>
              <a:ea typeface="Lato"/>
              <a:cs typeface="Lato"/>
              <a:sym typeface="Lato"/>
            </a:endParaRPr>
          </a:p>
          <a:p>
            <a:pPr indent="0" lvl="0" marL="0" rtl="0" algn="ctr">
              <a:spcBef>
                <a:spcPts val="0"/>
              </a:spcBef>
              <a:spcAft>
                <a:spcPts val="0"/>
              </a:spcAft>
              <a:buNone/>
            </a:pPr>
            <a:r>
              <a:rPr lang="en" sz="800">
                <a:latin typeface="Lato"/>
                <a:ea typeface="Lato"/>
                <a:cs typeface="Lato"/>
                <a:sym typeface="Lato"/>
              </a:rPr>
              <a:t>Kevin</a:t>
            </a:r>
            <a:endParaRPr sz="800">
              <a:latin typeface="Lato"/>
              <a:ea typeface="Lato"/>
              <a:cs typeface="Lato"/>
              <a:sym typeface="Lato"/>
            </a:endParaRPr>
          </a:p>
          <a:p>
            <a:pPr indent="0" lvl="0" marL="0" rtl="0" algn="ctr">
              <a:spcBef>
                <a:spcPts val="0"/>
              </a:spcBef>
              <a:spcAft>
                <a:spcPts val="0"/>
              </a:spcAft>
              <a:buNone/>
            </a:pPr>
            <a:r>
              <a:rPr lang="en" sz="800">
                <a:latin typeface="Lato"/>
                <a:ea typeface="Lato"/>
                <a:cs typeface="Lato"/>
                <a:sym typeface="Lato"/>
              </a:rPr>
              <a:t>7</a:t>
            </a:r>
            <a:endParaRPr sz="800">
              <a:latin typeface="Lato"/>
              <a:ea typeface="Lato"/>
              <a:cs typeface="Lato"/>
              <a:sym typeface="Lato"/>
            </a:endParaRPr>
          </a:p>
          <a:p>
            <a:pPr indent="0" lvl="0" marL="0" rtl="0" algn="ctr">
              <a:spcBef>
                <a:spcPts val="0"/>
              </a:spcBef>
              <a:spcAft>
                <a:spcPts val="0"/>
              </a:spcAft>
              <a:buNone/>
            </a:pPr>
            <a:r>
              <a:rPr lang="en" sz="800">
                <a:latin typeface="Lato"/>
                <a:ea typeface="Lato"/>
                <a:cs typeface="Lato"/>
                <a:sym typeface="Lato"/>
              </a:rPr>
              <a:t>Kevin</a:t>
            </a:r>
            <a:endParaRPr sz="800">
              <a:latin typeface="Lato"/>
              <a:ea typeface="Lato"/>
              <a:cs typeface="Lato"/>
              <a:sym typeface="Lato"/>
            </a:endParaRPr>
          </a:p>
          <a:p>
            <a:pPr indent="0" lvl="0" marL="0" rtl="0" algn="ctr">
              <a:spcBef>
                <a:spcPts val="0"/>
              </a:spcBef>
              <a:spcAft>
                <a:spcPts val="0"/>
              </a:spcAft>
              <a:buNone/>
            </a:pPr>
            <a:r>
              <a:rPr lang="en" sz="800">
                <a:latin typeface="Lato"/>
                <a:ea typeface="Lato"/>
                <a:cs typeface="Lato"/>
                <a:sym typeface="Lato"/>
              </a:rPr>
              <a:t>8</a:t>
            </a:r>
            <a:endParaRPr sz="800">
              <a:latin typeface="Lato"/>
              <a:ea typeface="Lato"/>
              <a:cs typeface="Lato"/>
              <a:sym typeface="Lato"/>
            </a:endParaRPr>
          </a:p>
          <a:p>
            <a:pPr indent="0" lvl="0" marL="0" rtl="0" algn="ctr">
              <a:spcBef>
                <a:spcPts val="0"/>
              </a:spcBef>
              <a:spcAft>
                <a:spcPts val="0"/>
              </a:spcAft>
              <a:buNone/>
            </a:pPr>
            <a:r>
              <a:rPr lang="en" sz="800">
                <a:latin typeface="Lato"/>
                <a:ea typeface="Lato"/>
                <a:cs typeface="Lato"/>
                <a:sym typeface="Lato"/>
              </a:rPr>
              <a:t>Kevin</a:t>
            </a:r>
            <a:endParaRPr sz="800">
              <a:latin typeface="Lato"/>
              <a:ea typeface="Lato"/>
              <a:cs typeface="Lato"/>
              <a:sym typeface="Lato"/>
            </a:endParaRPr>
          </a:p>
          <a:p>
            <a:pPr indent="0" lvl="0" marL="0" rtl="0" algn="ctr">
              <a:spcBef>
                <a:spcPts val="0"/>
              </a:spcBef>
              <a:spcAft>
                <a:spcPts val="0"/>
              </a:spcAft>
              <a:buNone/>
            </a:pPr>
            <a:r>
              <a:rPr lang="en" sz="800">
                <a:latin typeface="Lato"/>
                <a:ea typeface="Lato"/>
                <a:cs typeface="Lato"/>
                <a:sym typeface="Lato"/>
              </a:rPr>
              <a:t>9</a:t>
            </a:r>
            <a:endParaRPr sz="800">
              <a:latin typeface="Lato"/>
              <a:ea typeface="Lato"/>
              <a:cs typeface="Lato"/>
              <a:sym typeface="Lato"/>
            </a:endParaRPr>
          </a:p>
          <a:p>
            <a:pPr indent="0" lvl="0" marL="0" rtl="0" algn="ctr">
              <a:spcBef>
                <a:spcPts val="0"/>
              </a:spcBef>
              <a:spcAft>
                <a:spcPts val="0"/>
              </a:spcAft>
              <a:buNone/>
            </a:pPr>
            <a:r>
              <a:rPr lang="en" sz="800">
                <a:latin typeface="Lato"/>
                <a:ea typeface="Lato"/>
                <a:cs typeface="Lato"/>
                <a:sym typeface="Lato"/>
              </a:rPr>
              <a:t>Kevin</a:t>
            </a:r>
            <a:endParaRPr sz="800">
              <a:latin typeface="Lato"/>
              <a:ea typeface="Lato"/>
              <a:cs typeface="Lato"/>
              <a:sym typeface="Lato"/>
            </a:endParaRPr>
          </a:p>
          <a:p>
            <a:pPr indent="0" lvl="0" marL="0" rtl="0" algn="ctr">
              <a:spcBef>
                <a:spcPts val="0"/>
              </a:spcBef>
              <a:spcAft>
                <a:spcPts val="0"/>
              </a:spcAft>
              <a:buNone/>
            </a:pPr>
            <a:r>
              <a:rPr lang="en" sz="800">
                <a:latin typeface="Lato"/>
                <a:ea typeface="Lato"/>
                <a:cs typeface="Lato"/>
                <a:sym typeface="Lato"/>
              </a:rPr>
              <a:t>10</a:t>
            </a:r>
            <a:endParaRPr sz="800">
              <a:latin typeface="Lato"/>
              <a:ea typeface="Lato"/>
              <a:cs typeface="Lato"/>
              <a:sym typeface="Lato"/>
            </a:endParaRPr>
          </a:p>
          <a:p>
            <a:pPr indent="0" lvl="0" marL="0" rtl="0" algn="ctr">
              <a:spcBef>
                <a:spcPts val="0"/>
              </a:spcBef>
              <a:spcAft>
                <a:spcPts val="0"/>
              </a:spcAft>
              <a:buNone/>
            </a:pPr>
            <a:r>
              <a:rPr lang="en" sz="800">
                <a:latin typeface="Lato"/>
                <a:ea typeface="Lato"/>
                <a:cs typeface="Lato"/>
                <a:sym typeface="Lato"/>
              </a:rPr>
              <a:t>Neil</a:t>
            </a:r>
            <a:endParaRPr sz="800">
              <a:latin typeface="Lato"/>
              <a:ea typeface="Lato"/>
              <a:cs typeface="Lato"/>
              <a:sym typeface="Lato"/>
            </a:endParaRPr>
          </a:p>
          <a:p>
            <a:pPr indent="0" lvl="0" marL="0" rtl="0" algn="ctr">
              <a:spcBef>
                <a:spcPts val="0"/>
              </a:spcBef>
              <a:spcAft>
                <a:spcPts val="0"/>
              </a:spcAft>
              <a:buNone/>
            </a:pPr>
            <a:r>
              <a:rPr lang="en" sz="800">
                <a:latin typeface="Lato"/>
                <a:ea typeface="Lato"/>
                <a:cs typeface="Lato"/>
                <a:sym typeface="Lato"/>
              </a:rPr>
              <a:t>11</a:t>
            </a:r>
            <a:endParaRPr sz="800">
              <a:latin typeface="Lato"/>
              <a:ea typeface="Lato"/>
              <a:cs typeface="Lato"/>
              <a:sym typeface="Lato"/>
            </a:endParaRPr>
          </a:p>
          <a:p>
            <a:pPr indent="0" lvl="0" marL="0" rtl="0" algn="ctr">
              <a:spcBef>
                <a:spcPts val="0"/>
              </a:spcBef>
              <a:spcAft>
                <a:spcPts val="0"/>
              </a:spcAft>
              <a:buNone/>
            </a:pPr>
            <a:r>
              <a:rPr lang="en" sz="800">
                <a:latin typeface="Lato"/>
                <a:ea typeface="Lato"/>
                <a:cs typeface="Lato"/>
                <a:sym typeface="Lato"/>
              </a:rPr>
              <a:t>Neil</a:t>
            </a:r>
            <a:endParaRPr sz="800">
              <a:latin typeface="Lato"/>
              <a:ea typeface="Lato"/>
              <a:cs typeface="Lato"/>
              <a:sym typeface="Lato"/>
            </a:endParaRPr>
          </a:p>
          <a:p>
            <a:pPr indent="0" lvl="0" marL="0" rtl="0" algn="ctr">
              <a:spcBef>
                <a:spcPts val="0"/>
              </a:spcBef>
              <a:spcAft>
                <a:spcPts val="0"/>
              </a:spcAft>
              <a:buNone/>
            </a:pPr>
            <a:r>
              <a:rPr lang="en" sz="800">
                <a:latin typeface="Lato"/>
                <a:ea typeface="Lato"/>
                <a:cs typeface="Lato"/>
                <a:sym typeface="Lato"/>
              </a:rPr>
              <a:t>12</a:t>
            </a:r>
            <a:endParaRPr sz="800">
              <a:latin typeface="Lato"/>
              <a:ea typeface="Lato"/>
              <a:cs typeface="Lato"/>
              <a:sym typeface="Lato"/>
            </a:endParaRPr>
          </a:p>
          <a:p>
            <a:pPr indent="0" lvl="0" marL="0" rtl="0" algn="ctr">
              <a:spcBef>
                <a:spcPts val="0"/>
              </a:spcBef>
              <a:spcAft>
                <a:spcPts val="0"/>
              </a:spcAft>
              <a:buNone/>
            </a:pPr>
            <a:r>
              <a:rPr lang="en" sz="800">
                <a:latin typeface="Lato"/>
                <a:ea typeface="Lato"/>
                <a:cs typeface="Lato"/>
                <a:sym typeface="Lato"/>
              </a:rPr>
              <a:t>Neil</a:t>
            </a:r>
            <a:endParaRPr sz="800">
              <a:latin typeface="Lato"/>
              <a:ea typeface="Lato"/>
              <a:cs typeface="Lato"/>
              <a:sym typeface="Lato"/>
            </a:endParaRPr>
          </a:p>
          <a:p>
            <a:pPr indent="0" lvl="0" marL="0" rtl="0" algn="ctr">
              <a:spcBef>
                <a:spcPts val="0"/>
              </a:spcBef>
              <a:spcAft>
                <a:spcPts val="0"/>
              </a:spcAft>
              <a:buNone/>
            </a:pPr>
            <a:r>
              <a:rPr lang="en" sz="800">
                <a:latin typeface="Lato"/>
                <a:ea typeface="Lato"/>
                <a:cs typeface="Lato"/>
                <a:sym typeface="Lato"/>
              </a:rPr>
              <a:t>13</a:t>
            </a:r>
            <a:endParaRPr sz="800">
              <a:latin typeface="Lato"/>
              <a:ea typeface="Lato"/>
              <a:cs typeface="Lato"/>
              <a:sym typeface="Lato"/>
            </a:endParaRPr>
          </a:p>
          <a:p>
            <a:pPr indent="0" lvl="0" marL="0" rtl="0" algn="ctr">
              <a:spcBef>
                <a:spcPts val="0"/>
              </a:spcBef>
              <a:spcAft>
                <a:spcPts val="0"/>
              </a:spcAft>
              <a:buNone/>
            </a:pPr>
            <a:r>
              <a:rPr lang="en" sz="800">
                <a:latin typeface="Lato"/>
                <a:ea typeface="Lato"/>
                <a:cs typeface="Lato"/>
                <a:sym typeface="Lato"/>
              </a:rPr>
              <a:t>Neil</a:t>
            </a:r>
            <a:endParaRPr sz="800">
              <a:latin typeface="Lato"/>
              <a:ea typeface="Lato"/>
              <a:cs typeface="Lato"/>
              <a:sym typeface="Lato"/>
            </a:endParaRPr>
          </a:p>
          <a:p>
            <a:pPr indent="0" lvl="0" marL="0" rtl="0" algn="ctr">
              <a:spcBef>
                <a:spcPts val="0"/>
              </a:spcBef>
              <a:spcAft>
                <a:spcPts val="0"/>
              </a:spcAft>
              <a:buNone/>
            </a:pPr>
            <a:r>
              <a:rPr lang="en" sz="800">
                <a:latin typeface="Lato"/>
                <a:ea typeface="Lato"/>
                <a:cs typeface="Lato"/>
                <a:sym typeface="Lato"/>
              </a:rPr>
              <a:t>14</a:t>
            </a:r>
            <a:endParaRPr sz="800">
              <a:latin typeface="Lato"/>
              <a:ea typeface="Lato"/>
              <a:cs typeface="Lato"/>
              <a:sym typeface="Lato"/>
            </a:endParaRPr>
          </a:p>
          <a:p>
            <a:pPr indent="0" lvl="0" marL="0" rtl="0" algn="ctr">
              <a:spcBef>
                <a:spcPts val="0"/>
              </a:spcBef>
              <a:spcAft>
                <a:spcPts val="0"/>
              </a:spcAft>
              <a:buNone/>
            </a:pPr>
            <a:r>
              <a:rPr lang="en" sz="800">
                <a:latin typeface="Lato"/>
                <a:ea typeface="Lato"/>
                <a:cs typeface="Lato"/>
                <a:sym typeface="Lato"/>
              </a:rPr>
              <a:t>Neil</a:t>
            </a:r>
            <a:endParaRPr sz="800">
              <a:latin typeface="Lato"/>
              <a:ea typeface="Lato"/>
              <a:cs typeface="Lato"/>
              <a:sym typeface="Lato"/>
            </a:endParaRPr>
          </a:p>
          <a:p>
            <a:pPr indent="0" lvl="0" marL="0" rtl="0" algn="ctr">
              <a:spcBef>
                <a:spcPts val="0"/>
              </a:spcBef>
              <a:spcAft>
                <a:spcPts val="0"/>
              </a:spcAft>
              <a:buNone/>
            </a:pPr>
            <a:r>
              <a:rPr lang="en" sz="800">
                <a:latin typeface="Lato"/>
                <a:ea typeface="Lato"/>
                <a:cs typeface="Lato"/>
                <a:sym typeface="Lato"/>
              </a:rPr>
              <a:t>15</a:t>
            </a:r>
            <a:endParaRPr sz="800">
              <a:latin typeface="Lato"/>
              <a:ea typeface="Lato"/>
              <a:cs typeface="Lato"/>
              <a:sym typeface="Lato"/>
            </a:endParaRPr>
          </a:p>
          <a:p>
            <a:pPr indent="0" lvl="0" marL="0" rtl="0" algn="ctr">
              <a:spcBef>
                <a:spcPts val="0"/>
              </a:spcBef>
              <a:spcAft>
                <a:spcPts val="0"/>
              </a:spcAft>
              <a:buNone/>
            </a:pPr>
            <a:r>
              <a:rPr lang="en" sz="800">
                <a:latin typeface="Lato"/>
                <a:ea typeface="Lato"/>
                <a:cs typeface="Lato"/>
                <a:sym typeface="Lato"/>
              </a:rPr>
              <a:t>Akshat</a:t>
            </a:r>
            <a:endParaRPr sz="800">
              <a:latin typeface="Lato"/>
              <a:ea typeface="Lato"/>
              <a:cs typeface="Lato"/>
              <a:sym typeface="Lato"/>
            </a:endParaRPr>
          </a:p>
          <a:p>
            <a:pPr indent="0" lvl="0" marL="0" rtl="0" algn="ctr">
              <a:spcBef>
                <a:spcPts val="0"/>
              </a:spcBef>
              <a:spcAft>
                <a:spcPts val="0"/>
              </a:spcAft>
              <a:buNone/>
            </a:pPr>
            <a:r>
              <a:rPr lang="en" sz="800">
                <a:latin typeface="Lato"/>
                <a:ea typeface="Lato"/>
                <a:cs typeface="Lato"/>
                <a:sym typeface="Lato"/>
              </a:rPr>
              <a:t>16</a:t>
            </a:r>
            <a:endParaRPr sz="800">
              <a:latin typeface="Lato"/>
              <a:ea typeface="Lato"/>
              <a:cs typeface="Lato"/>
              <a:sym typeface="Lato"/>
            </a:endParaRPr>
          </a:p>
          <a:p>
            <a:pPr indent="0" lvl="0" marL="0" rtl="0" algn="ctr">
              <a:spcBef>
                <a:spcPts val="0"/>
              </a:spcBef>
              <a:spcAft>
                <a:spcPts val="0"/>
              </a:spcAft>
              <a:buNone/>
            </a:pPr>
            <a:r>
              <a:rPr lang="en" sz="800">
                <a:latin typeface="Lato"/>
                <a:ea typeface="Lato"/>
                <a:cs typeface="Lato"/>
                <a:sym typeface="Lato"/>
              </a:rPr>
              <a:t>Akshat</a:t>
            </a:r>
            <a:endParaRPr sz="800">
              <a:latin typeface="Lato"/>
              <a:ea typeface="Lato"/>
              <a:cs typeface="Lato"/>
              <a:sym typeface="Lato"/>
            </a:endParaRPr>
          </a:p>
          <a:p>
            <a:pPr indent="0" lvl="0" marL="0" rtl="0" algn="ctr">
              <a:spcBef>
                <a:spcPts val="0"/>
              </a:spcBef>
              <a:spcAft>
                <a:spcPts val="0"/>
              </a:spcAft>
              <a:buNone/>
            </a:pPr>
            <a:r>
              <a:rPr lang="en" sz="800">
                <a:latin typeface="Lato"/>
                <a:ea typeface="Lato"/>
                <a:cs typeface="Lato"/>
                <a:sym typeface="Lato"/>
              </a:rPr>
              <a:t>17</a:t>
            </a:r>
            <a:endParaRPr sz="800">
              <a:latin typeface="Lato"/>
              <a:ea typeface="Lato"/>
              <a:cs typeface="Lato"/>
              <a:sym typeface="Lato"/>
            </a:endParaRPr>
          </a:p>
          <a:p>
            <a:pPr indent="0" lvl="0" marL="0" rtl="0" algn="ctr">
              <a:spcBef>
                <a:spcPts val="0"/>
              </a:spcBef>
              <a:spcAft>
                <a:spcPts val="0"/>
              </a:spcAft>
              <a:buNone/>
            </a:pPr>
            <a:r>
              <a:rPr lang="en" sz="800">
                <a:latin typeface="Lato"/>
                <a:ea typeface="Lato"/>
                <a:cs typeface="Lato"/>
                <a:sym typeface="Lato"/>
              </a:rPr>
              <a:t>Akshat</a:t>
            </a:r>
            <a:endParaRPr sz="800">
              <a:latin typeface="Lato"/>
              <a:ea typeface="Lato"/>
              <a:cs typeface="Lato"/>
              <a:sym typeface="Lato"/>
            </a:endParaRPr>
          </a:p>
          <a:p>
            <a:pPr indent="0" lvl="0" marL="0" rtl="0" algn="ctr">
              <a:spcBef>
                <a:spcPts val="0"/>
              </a:spcBef>
              <a:spcAft>
                <a:spcPts val="0"/>
              </a:spcAft>
              <a:buNone/>
            </a:pPr>
            <a:r>
              <a:rPr lang="en" sz="800">
                <a:latin typeface="Lato"/>
                <a:ea typeface="Lato"/>
                <a:cs typeface="Lato"/>
                <a:sym typeface="Lato"/>
              </a:rPr>
              <a:t>18</a:t>
            </a:r>
            <a:endParaRPr sz="800">
              <a:latin typeface="Lato"/>
              <a:ea typeface="Lato"/>
              <a:cs typeface="Lato"/>
              <a:sym typeface="Lato"/>
            </a:endParaRPr>
          </a:p>
          <a:p>
            <a:pPr indent="0" lvl="0" marL="0" rtl="0" algn="ctr">
              <a:spcBef>
                <a:spcPts val="0"/>
              </a:spcBef>
              <a:spcAft>
                <a:spcPts val="0"/>
              </a:spcAft>
              <a:buNone/>
            </a:pPr>
            <a:r>
              <a:rPr lang="en" sz="800">
                <a:latin typeface="Lato"/>
                <a:ea typeface="Lato"/>
                <a:cs typeface="Lato"/>
                <a:sym typeface="Lato"/>
              </a:rPr>
              <a:t>Akshat</a:t>
            </a:r>
            <a:endParaRPr sz="800">
              <a:latin typeface="Lato"/>
              <a:ea typeface="Lato"/>
              <a:cs typeface="Lato"/>
              <a:sym typeface="Lato"/>
            </a:endParaRPr>
          </a:p>
          <a:p>
            <a:pPr indent="0" lvl="0" marL="0" rtl="0" algn="ctr">
              <a:spcBef>
                <a:spcPts val="0"/>
              </a:spcBef>
              <a:spcAft>
                <a:spcPts val="0"/>
              </a:spcAft>
              <a:buNone/>
            </a:pPr>
            <a:r>
              <a:rPr lang="en" sz="800">
                <a:latin typeface="Lato"/>
                <a:ea typeface="Lato"/>
                <a:cs typeface="Lato"/>
                <a:sym typeface="Lato"/>
              </a:rPr>
              <a:t>19</a:t>
            </a:r>
            <a:endParaRPr sz="800">
              <a:latin typeface="Lato"/>
              <a:ea typeface="Lato"/>
              <a:cs typeface="Lato"/>
              <a:sym typeface="Lato"/>
            </a:endParaRPr>
          </a:p>
          <a:p>
            <a:pPr indent="0" lvl="0" marL="0" rtl="0" algn="ctr">
              <a:spcBef>
                <a:spcPts val="0"/>
              </a:spcBef>
              <a:spcAft>
                <a:spcPts val="0"/>
              </a:spcAft>
              <a:buNone/>
            </a:pPr>
            <a:r>
              <a:rPr lang="en" sz="800">
                <a:latin typeface="Lato"/>
                <a:ea typeface="Lato"/>
                <a:cs typeface="Lato"/>
                <a:sym typeface="Lato"/>
              </a:rPr>
              <a:t>Akshat</a:t>
            </a:r>
            <a:endParaRPr sz="800">
              <a:latin typeface="Lato"/>
              <a:ea typeface="Lato"/>
              <a:cs typeface="Lato"/>
              <a:sym typeface="Lato"/>
            </a:endParaRPr>
          </a:p>
          <a:p>
            <a:pPr indent="0" lvl="0" marL="0" rtl="0" algn="ctr">
              <a:spcBef>
                <a:spcPts val="0"/>
              </a:spcBef>
              <a:spcAft>
                <a:spcPts val="0"/>
              </a:spcAft>
              <a:buNone/>
            </a:pPr>
            <a:r>
              <a:rPr lang="en" sz="800">
                <a:latin typeface="Lato"/>
                <a:ea typeface="Lato"/>
                <a:cs typeface="Lato"/>
                <a:sym typeface="Lato"/>
              </a:rPr>
              <a:t>20</a:t>
            </a:r>
            <a:endParaRPr sz="800">
              <a:latin typeface="Lato"/>
              <a:ea typeface="Lato"/>
              <a:cs typeface="Lato"/>
              <a:sym typeface="Lato"/>
            </a:endParaRPr>
          </a:p>
          <a:p>
            <a:pPr indent="0" lvl="0" marL="0" rtl="0" algn="ctr">
              <a:spcBef>
                <a:spcPts val="0"/>
              </a:spcBef>
              <a:spcAft>
                <a:spcPts val="0"/>
              </a:spcAft>
              <a:buNone/>
            </a:pPr>
            <a:r>
              <a:rPr lang="en" sz="800">
                <a:latin typeface="Lato"/>
                <a:ea typeface="Lato"/>
                <a:cs typeface="Lato"/>
                <a:sym typeface="Lato"/>
              </a:rPr>
              <a:t>William</a:t>
            </a:r>
            <a:endParaRPr sz="800">
              <a:latin typeface="Lato"/>
              <a:ea typeface="Lato"/>
              <a:cs typeface="Lato"/>
              <a:sym typeface="Lato"/>
            </a:endParaRPr>
          </a:p>
          <a:p>
            <a:pPr indent="0" lvl="0" marL="0" rtl="0" algn="ctr">
              <a:spcBef>
                <a:spcPts val="0"/>
              </a:spcBef>
              <a:spcAft>
                <a:spcPts val="0"/>
              </a:spcAft>
              <a:buNone/>
            </a:pPr>
            <a:r>
              <a:rPr lang="en" sz="800">
                <a:latin typeface="Lato"/>
                <a:ea typeface="Lato"/>
                <a:cs typeface="Lato"/>
                <a:sym typeface="Lato"/>
              </a:rPr>
              <a:t>21</a:t>
            </a:r>
            <a:endParaRPr sz="800">
              <a:latin typeface="Lato"/>
              <a:ea typeface="Lato"/>
              <a:cs typeface="Lato"/>
              <a:sym typeface="Lato"/>
            </a:endParaRPr>
          </a:p>
          <a:p>
            <a:pPr indent="0" lvl="0" marL="0" rtl="0" algn="ctr">
              <a:spcBef>
                <a:spcPts val="0"/>
              </a:spcBef>
              <a:spcAft>
                <a:spcPts val="0"/>
              </a:spcAft>
              <a:buNone/>
            </a:pPr>
            <a:r>
              <a:rPr lang="en" sz="800">
                <a:latin typeface="Lato"/>
                <a:ea typeface="Lato"/>
                <a:cs typeface="Lato"/>
                <a:sym typeface="Lato"/>
              </a:rPr>
              <a:t>William</a:t>
            </a:r>
            <a:endParaRPr sz="800">
              <a:latin typeface="Lato"/>
              <a:ea typeface="Lato"/>
              <a:cs typeface="Lato"/>
              <a:sym typeface="Lato"/>
            </a:endParaRPr>
          </a:p>
          <a:p>
            <a:pPr indent="0" lvl="0" marL="0" rtl="0" algn="ctr">
              <a:spcBef>
                <a:spcPts val="0"/>
              </a:spcBef>
              <a:spcAft>
                <a:spcPts val="0"/>
              </a:spcAft>
              <a:buNone/>
            </a:pPr>
            <a:r>
              <a:rPr lang="en" sz="800">
                <a:latin typeface="Lato"/>
                <a:ea typeface="Lato"/>
                <a:cs typeface="Lato"/>
                <a:sym typeface="Lato"/>
              </a:rPr>
              <a:t>22</a:t>
            </a:r>
            <a:endParaRPr sz="800">
              <a:latin typeface="Lato"/>
              <a:ea typeface="Lato"/>
              <a:cs typeface="Lato"/>
              <a:sym typeface="Lato"/>
            </a:endParaRPr>
          </a:p>
          <a:p>
            <a:pPr indent="0" lvl="0" marL="0" rtl="0" algn="ctr">
              <a:spcBef>
                <a:spcPts val="0"/>
              </a:spcBef>
              <a:spcAft>
                <a:spcPts val="0"/>
              </a:spcAft>
              <a:buNone/>
            </a:pPr>
            <a:r>
              <a:rPr lang="en" sz="800">
                <a:latin typeface="Lato"/>
                <a:ea typeface="Lato"/>
                <a:cs typeface="Lato"/>
                <a:sym typeface="Lato"/>
              </a:rPr>
              <a:t>William</a:t>
            </a:r>
            <a:endParaRPr sz="800">
              <a:latin typeface="Lato"/>
              <a:ea typeface="Lato"/>
              <a:cs typeface="Lato"/>
              <a:sym typeface="Lato"/>
            </a:endParaRPr>
          </a:p>
          <a:p>
            <a:pPr indent="0" lvl="0" marL="0" rtl="0" algn="ctr">
              <a:spcBef>
                <a:spcPts val="0"/>
              </a:spcBef>
              <a:spcAft>
                <a:spcPts val="0"/>
              </a:spcAft>
              <a:buNone/>
            </a:pPr>
            <a:r>
              <a:rPr lang="en" sz="800">
                <a:latin typeface="Lato"/>
                <a:ea typeface="Lato"/>
                <a:cs typeface="Lato"/>
                <a:sym typeface="Lato"/>
              </a:rPr>
              <a:t>23</a:t>
            </a:r>
            <a:endParaRPr sz="800">
              <a:latin typeface="Lato"/>
              <a:ea typeface="Lato"/>
              <a:cs typeface="Lato"/>
              <a:sym typeface="Lato"/>
            </a:endParaRPr>
          </a:p>
          <a:p>
            <a:pPr indent="0" lvl="0" marL="0" rtl="0" algn="ctr">
              <a:spcBef>
                <a:spcPts val="0"/>
              </a:spcBef>
              <a:spcAft>
                <a:spcPts val="0"/>
              </a:spcAft>
              <a:buNone/>
            </a:pPr>
            <a:r>
              <a:rPr lang="en" sz="800">
                <a:latin typeface="Lato"/>
                <a:ea typeface="Lato"/>
                <a:cs typeface="Lato"/>
                <a:sym typeface="Lato"/>
              </a:rPr>
              <a:t>William</a:t>
            </a:r>
            <a:endParaRPr sz="800">
              <a:latin typeface="Lato"/>
              <a:ea typeface="Lato"/>
              <a:cs typeface="Lato"/>
              <a:sym typeface="Lato"/>
            </a:endParaRPr>
          </a:p>
          <a:p>
            <a:pPr indent="0" lvl="0" marL="0" rtl="0" algn="ctr">
              <a:spcBef>
                <a:spcPts val="0"/>
              </a:spcBef>
              <a:spcAft>
                <a:spcPts val="0"/>
              </a:spcAft>
              <a:buNone/>
            </a:pPr>
            <a:r>
              <a:rPr lang="en" sz="800">
                <a:latin typeface="Lato"/>
                <a:ea typeface="Lato"/>
                <a:cs typeface="Lato"/>
                <a:sym typeface="Lato"/>
              </a:rPr>
              <a:t>24</a:t>
            </a:r>
            <a:endParaRPr sz="800">
              <a:latin typeface="Lato"/>
              <a:ea typeface="Lato"/>
              <a:cs typeface="Lato"/>
              <a:sym typeface="Lato"/>
            </a:endParaRPr>
          </a:p>
          <a:p>
            <a:pPr indent="0" lvl="0" marL="0" rtl="0" algn="ctr">
              <a:spcBef>
                <a:spcPts val="0"/>
              </a:spcBef>
              <a:spcAft>
                <a:spcPts val="0"/>
              </a:spcAft>
              <a:buNone/>
            </a:pPr>
            <a:r>
              <a:rPr lang="en" sz="800">
                <a:latin typeface="Lato"/>
                <a:ea typeface="Lato"/>
                <a:cs typeface="Lato"/>
                <a:sym typeface="Lato"/>
              </a:rPr>
              <a:t>William</a:t>
            </a:r>
            <a:endParaRPr sz="800">
              <a:latin typeface="Lato"/>
              <a:ea typeface="Lato"/>
              <a:cs typeface="Lato"/>
              <a:sym typeface="Lato"/>
            </a:endParaRPr>
          </a:p>
          <a:p>
            <a:pPr indent="0" lvl="0" marL="0" rtl="0" algn="ctr">
              <a:spcBef>
                <a:spcPts val="0"/>
              </a:spcBef>
              <a:spcAft>
                <a:spcPts val="0"/>
              </a:spcAft>
              <a:buNone/>
            </a:pPr>
            <a:r>
              <a:rPr lang="en" sz="800">
                <a:latin typeface="Lato"/>
                <a:ea typeface="Lato"/>
                <a:cs typeface="Lato"/>
                <a:sym typeface="Lato"/>
              </a:rPr>
              <a:t>25</a:t>
            </a:r>
            <a:endParaRPr sz="800">
              <a:latin typeface="Lato"/>
              <a:ea typeface="Lato"/>
              <a:cs typeface="Lato"/>
              <a:sym typeface="Lato"/>
            </a:endParaRPr>
          </a:p>
          <a:p>
            <a:pPr indent="0" lvl="0" marL="0" rtl="0" algn="ctr">
              <a:spcBef>
                <a:spcPts val="0"/>
              </a:spcBef>
              <a:spcAft>
                <a:spcPts val="0"/>
              </a:spcAft>
              <a:buNone/>
            </a:pPr>
            <a:r>
              <a:rPr lang="en" sz="800">
                <a:latin typeface="Lato"/>
                <a:ea typeface="Lato"/>
                <a:cs typeface="Lato"/>
                <a:sym typeface="Lato"/>
              </a:rPr>
              <a:t>Alina</a:t>
            </a:r>
            <a:endParaRPr sz="800">
              <a:latin typeface="Lato"/>
              <a:ea typeface="Lato"/>
              <a:cs typeface="Lato"/>
              <a:sym typeface="Lato"/>
            </a:endParaRPr>
          </a:p>
          <a:p>
            <a:pPr indent="0" lvl="0" marL="0" rtl="0" algn="ctr">
              <a:spcBef>
                <a:spcPts val="0"/>
              </a:spcBef>
              <a:spcAft>
                <a:spcPts val="0"/>
              </a:spcAft>
              <a:buNone/>
            </a:pPr>
            <a:r>
              <a:rPr lang="en" sz="800">
                <a:latin typeface="Lato"/>
                <a:ea typeface="Lato"/>
                <a:cs typeface="Lato"/>
                <a:sym typeface="Lato"/>
              </a:rPr>
              <a:t>26</a:t>
            </a:r>
            <a:endParaRPr sz="800">
              <a:latin typeface="Lato"/>
              <a:ea typeface="Lato"/>
              <a:cs typeface="Lato"/>
              <a:sym typeface="Lato"/>
            </a:endParaRPr>
          </a:p>
          <a:p>
            <a:pPr indent="0" lvl="0" marL="0" rtl="0" algn="ctr">
              <a:spcBef>
                <a:spcPts val="0"/>
              </a:spcBef>
              <a:spcAft>
                <a:spcPts val="0"/>
              </a:spcAft>
              <a:buNone/>
            </a:pPr>
            <a:r>
              <a:rPr lang="en" sz="800">
                <a:latin typeface="Lato"/>
                <a:ea typeface="Lato"/>
                <a:cs typeface="Lato"/>
                <a:sym typeface="Lato"/>
              </a:rPr>
              <a:t>Alina</a:t>
            </a:r>
            <a:endParaRPr sz="800">
              <a:latin typeface="Lato"/>
              <a:ea typeface="Lato"/>
              <a:cs typeface="Lato"/>
              <a:sym typeface="Lato"/>
            </a:endParaRPr>
          </a:p>
          <a:p>
            <a:pPr indent="0" lvl="0" marL="0" rtl="0" algn="ctr">
              <a:spcBef>
                <a:spcPts val="0"/>
              </a:spcBef>
              <a:spcAft>
                <a:spcPts val="0"/>
              </a:spcAft>
              <a:buNone/>
            </a:pPr>
            <a:r>
              <a:rPr lang="en" sz="800">
                <a:latin typeface="Lato"/>
                <a:ea typeface="Lato"/>
                <a:cs typeface="Lato"/>
                <a:sym typeface="Lato"/>
              </a:rPr>
              <a:t>27</a:t>
            </a:r>
            <a:endParaRPr sz="800">
              <a:latin typeface="Lato"/>
              <a:ea typeface="Lato"/>
              <a:cs typeface="Lato"/>
              <a:sym typeface="Lato"/>
            </a:endParaRPr>
          </a:p>
          <a:p>
            <a:pPr indent="0" lvl="0" marL="0" rtl="0" algn="ctr">
              <a:spcBef>
                <a:spcPts val="0"/>
              </a:spcBef>
              <a:spcAft>
                <a:spcPts val="0"/>
              </a:spcAft>
              <a:buNone/>
            </a:pPr>
            <a:r>
              <a:rPr lang="en" sz="800">
                <a:latin typeface="Lato"/>
                <a:ea typeface="Lato"/>
                <a:cs typeface="Lato"/>
                <a:sym typeface="Lato"/>
              </a:rPr>
              <a:t>Alina</a:t>
            </a:r>
            <a:endParaRPr sz="800">
              <a:latin typeface="Lato"/>
              <a:ea typeface="Lato"/>
              <a:cs typeface="Lato"/>
              <a:sym typeface="Lato"/>
            </a:endParaRPr>
          </a:p>
          <a:p>
            <a:pPr indent="0" lvl="0" marL="0" rtl="0" algn="ctr">
              <a:spcBef>
                <a:spcPts val="0"/>
              </a:spcBef>
              <a:spcAft>
                <a:spcPts val="0"/>
              </a:spcAft>
              <a:buNone/>
            </a:pPr>
            <a:r>
              <a:rPr lang="en" sz="800">
                <a:latin typeface="Lato"/>
                <a:ea typeface="Lato"/>
                <a:cs typeface="Lato"/>
                <a:sym typeface="Lato"/>
              </a:rPr>
              <a:t>28</a:t>
            </a:r>
            <a:endParaRPr sz="800">
              <a:latin typeface="Lato"/>
              <a:ea typeface="Lato"/>
              <a:cs typeface="Lato"/>
              <a:sym typeface="Lato"/>
            </a:endParaRPr>
          </a:p>
          <a:p>
            <a:pPr indent="0" lvl="0" marL="0" rtl="0" algn="ctr">
              <a:spcBef>
                <a:spcPts val="0"/>
              </a:spcBef>
              <a:spcAft>
                <a:spcPts val="0"/>
              </a:spcAft>
              <a:buNone/>
            </a:pPr>
            <a:r>
              <a:rPr lang="en" sz="800">
                <a:latin typeface="Lato"/>
                <a:ea typeface="Lato"/>
                <a:cs typeface="Lato"/>
                <a:sym typeface="Lato"/>
              </a:rPr>
              <a:t>Alina</a:t>
            </a:r>
            <a:endParaRPr sz="800">
              <a:latin typeface="Lato"/>
              <a:ea typeface="Lato"/>
              <a:cs typeface="Lato"/>
              <a:sym typeface="Lato"/>
            </a:endParaRPr>
          </a:p>
          <a:p>
            <a:pPr indent="0" lvl="0" marL="0" rtl="0" algn="ctr">
              <a:spcBef>
                <a:spcPts val="0"/>
              </a:spcBef>
              <a:spcAft>
                <a:spcPts val="0"/>
              </a:spcAft>
              <a:buNone/>
            </a:pPr>
            <a:r>
              <a:rPr lang="en" sz="800">
                <a:latin typeface="Lato"/>
                <a:ea typeface="Lato"/>
                <a:cs typeface="Lato"/>
                <a:sym typeface="Lato"/>
              </a:rPr>
              <a:t>29</a:t>
            </a:r>
            <a:endParaRPr sz="800">
              <a:latin typeface="Lato"/>
              <a:ea typeface="Lato"/>
              <a:cs typeface="Lato"/>
              <a:sym typeface="Lato"/>
            </a:endParaRPr>
          </a:p>
          <a:p>
            <a:pPr indent="0" lvl="0" marL="0" rtl="0" algn="ctr">
              <a:spcBef>
                <a:spcPts val="0"/>
              </a:spcBef>
              <a:spcAft>
                <a:spcPts val="0"/>
              </a:spcAft>
              <a:buNone/>
            </a:pPr>
            <a:r>
              <a:rPr lang="en" sz="800">
                <a:latin typeface="Lato"/>
                <a:ea typeface="Lato"/>
                <a:cs typeface="Lato"/>
                <a:sym typeface="Lato"/>
              </a:rPr>
              <a:t>Alina</a:t>
            </a:r>
            <a:endParaRPr sz="800">
              <a:latin typeface="Lato"/>
              <a:ea typeface="Lato"/>
              <a:cs typeface="Lato"/>
              <a:sym typeface="Lato"/>
            </a:endParaRPr>
          </a:p>
          <a:p>
            <a:pPr indent="0" lvl="0" marL="0" rtl="0" algn="ctr">
              <a:spcBef>
                <a:spcPts val="0"/>
              </a:spcBef>
              <a:spcAft>
                <a:spcPts val="0"/>
              </a:spcAft>
              <a:buNone/>
            </a:pPr>
            <a:r>
              <a:rPr lang="en" sz="800">
                <a:latin typeface="Lato"/>
                <a:ea typeface="Lato"/>
                <a:cs typeface="Lato"/>
                <a:sym typeface="Lato"/>
              </a:rPr>
              <a:t>30</a:t>
            </a:r>
            <a:endParaRPr sz="800">
              <a:latin typeface="Lato"/>
              <a:ea typeface="Lato"/>
              <a:cs typeface="Lato"/>
              <a:sym typeface="Lato"/>
            </a:endParaRPr>
          </a:p>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3" name="Shape 183"/>
        <p:cNvGrpSpPr/>
        <p:nvPr/>
      </p:nvGrpSpPr>
      <p:grpSpPr>
        <a:xfrm>
          <a:off x="0" y="0"/>
          <a:ext cx="0" cy="0"/>
          <a:chOff x="0" y="0"/>
          <a:chExt cx="0" cy="0"/>
        </a:xfrm>
      </p:grpSpPr>
      <p:sp>
        <p:nvSpPr>
          <p:cNvPr id="184" name="Google Shape;184;g1172152ef5a_0_47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5" name="Google Shape;185;g1172152ef5a_0_47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5" name="Shape 195"/>
        <p:cNvGrpSpPr/>
        <p:nvPr/>
      </p:nvGrpSpPr>
      <p:grpSpPr>
        <a:xfrm>
          <a:off x="0" y="0"/>
          <a:ext cx="0" cy="0"/>
          <a:chOff x="0" y="0"/>
          <a:chExt cx="0" cy="0"/>
        </a:xfrm>
      </p:grpSpPr>
      <p:sp>
        <p:nvSpPr>
          <p:cNvPr id="196" name="Google Shape;196;g1172152ef5a_0_48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7" name="Google Shape;197;g1172152ef5a_0_48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7" name="Shape 207"/>
        <p:cNvGrpSpPr/>
        <p:nvPr/>
      </p:nvGrpSpPr>
      <p:grpSpPr>
        <a:xfrm>
          <a:off x="0" y="0"/>
          <a:ext cx="0" cy="0"/>
          <a:chOff x="0" y="0"/>
          <a:chExt cx="0" cy="0"/>
        </a:xfrm>
      </p:grpSpPr>
      <p:sp>
        <p:nvSpPr>
          <p:cNvPr id="208" name="Google Shape;208;g1172152ef5a_0_49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9" name="Google Shape;209;g1172152ef5a_0_49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9" name="Shape 219"/>
        <p:cNvGrpSpPr/>
        <p:nvPr/>
      </p:nvGrpSpPr>
      <p:grpSpPr>
        <a:xfrm>
          <a:off x="0" y="0"/>
          <a:ext cx="0" cy="0"/>
          <a:chOff x="0" y="0"/>
          <a:chExt cx="0" cy="0"/>
        </a:xfrm>
      </p:grpSpPr>
      <p:sp>
        <p:nvSpPr>
          <p:cNvPr id="220" name="Google Shape;220;g1172152ef5a_0_50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1" name="Google Shape;221;g1172152ef5a_0_50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1" name="Shape 231"/>
        <p:cNvGrpSpPr/>
        <p:nvPr/>
      </p:nvGrpSpPr>
      <p:grpSpPr>
        <a:xfrm>
          <a:off x="0" y="0"/>
          <a:ext cx="0" cy="0"/>
          <a:chOff x="0" y="0"/>
          <a:chExt cx="0" cy="0"/>
        </a:xfrm>
      </p:grpSpPr>
      <p:sp>
        <p:nvSpPr>
          <p:cNvPr id="232" name="Google Shape;232;g1172152ef5a_0_51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3" name="Google Shape;233;g1172152ef5a_0_5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3" name="Shape 243"/>
        <p:cNvGrpSpPr/>
        <p:nvPr/>
      </p:nvGrpSpPr>
      <p:grpSpPr>
        <a:xfrm>
          <a:off x="0" y="0"/>
          <a:ext cx="0" cy="0"/>
          <a:chOff x="0" y="0"/>
          <a:chExt cx="0" cy="0"/>
        </a:xfrm>
      </p:grpSpPr>
      <p:sp>
        <p:nvSpPr>
          <p:cNvPr id="244" name="Google Shape;244;g1172152ef5a_0_52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5" name="Google Shape;245;g1172152ef5a_0_52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5" name="Shape 255"/>
        <p:cNvGrpSpPr/>
        <p:nvPr/>
      </p:nvGrpSpPr>
      <p:grpSpPr>
        <a:xfrm>
          <a:off x="0" y="0"/>
          <a:ext cx="0" cy="0"/>
          <a:chOff x="0" y="0"/>
          <a:chExt cx="0" cy="0"/>
        </a:xfrm>
      </p:grpSpPr>
      <p:sp>
        <p:nvSpPr>
          <p:cNvPr id="256" name="Google Shape;256;g1172152ef5a_0_54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7" name="Google Shape;257;g1172152ef5a_0_5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7" name="Shape 267"/>
        <p:cNvGrpSpPr/>
        <p:nvPr/>
      </p:nvGrpSpPr>
      <p:grpSpPr>
        <a:xfrm>
          <a:off x="0" y="0"/>
          <a:ext cx="0" cy="0"/>
          <a:chOff x="0" y="0"/>
          <a:chExt cx="0" cy="0"/>
        </a:xfrm>
      </p:grpSpPr>
      <p:sp>
        <p:nvSpPr>
          <p:cNvPr id="268" name="Google Shape;268;g1172152ef5a_0_55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69" name="Google Shape;269;g1172152ef5a_0_55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9" name="Shape 279"/>
        <p:cNvGrpSpPr/>
        <p:nvPr/>
      </p:nvGrpSpPr>
      <p:grpSpPr>
        <a:xfrm>
          <a:off x="0" y="0"/>
          <a:ext cx="0" cy="0"/>
          <a:chOff x="0" y="0"/>
          <a:chExt cx="0" cy="0"/>
        </a:xfrm>
      </p:grpSpPr>
      <p:sp>
        <p:nvSpPr>
          <p:cNvPr id="280" name="Google Shape;280;g1172152ef5a_0_56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81" name="Google Shape;281;g1172152ef5a_0_56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1" name="Shape 291"/>
        <p:cNvGrpSpPr/>
        <p:nvPr/>
      </p:nvGrpSpPr>
      <p:grpSpPr>
        <a:xfrm>
          <a:off x="0" y="0"/>
          <a:ext cx="0" cy="0"/>
          <a:chOff x="0" y="0"/>
          <a:chExt cx="0" cy="0"/>
        </a:xfrm>
      </p:grpSpPr>
      <p:sp>
        <p:nvSpPr>
          <p:cNvPr id="292" name="Google Shape;292;g1172152ef5a_0_57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93" name="Google Shape;293;g1172152ef5a_0_57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3" name="Shape 303"/>
        <p:cNvGrpSpPr/>
        <p:nvPr/>
      </p:nvGrpSpPr>
      <p:grpSpPr>
        <a:xfrm>
          <a:off x="0" y="0"/>
          <a:ext cx="0" cy="0"/>
          <a:chOff x="0" y="0"/>
          <a:chExt cx="0" cy="0"/>
        </a:xfrm>
      </p:grpSpPr>
      <p:sp>
        <p:nvSpPr>
          <p:cNvPr id="304" name="Google Shape;304;g1172152ef5a_0_58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05" name="Google Shape;305;g1172152ef5a_0_58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5" name="Shape 315"/>
        <p:cNvGrpSpPr/>
        <p:nvPr/>
      </p:nvGrpSpPr>
      <p:grpSpPr>
        <a:xfrm>
          <a:off x="0" y="0"/>
          <a:ext cx="0" cy="0"/>
          <a:chOff x="0" y="0"/>
          <a:chExt cx="0" cy="0"/>
        </a:xfrm>
      </p:grpSpPr>
      <p:sp>
        <p:nvSpPr>
          <p:cNvPr id="316" name="Google Shape;316;g1172152ef5a_0_59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17" name="Google Shape;317;g1172152ef5a_0_59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7" name="Shape 327"/>
        <p:cNvGrpSpPr/>
        <p:nvPr/>
      </p:nvGrpSpPr>
      <p:grpSpPr>
        <a:xfrm>
          <a:off x="0" y="0"/>
          <a:ext cx="0" cy="0"/>
          <a:chOff x="0" y="0"/>
          <a:chExt cx="0" cy="0"/>
        </a:xfrm>
      </p:grpSpPr>
      <p:sp>
        <p:nvSpPr>
          <p:cNvPr id="328" name="Google Shape;328;g1172152ef5a_0_78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29" name="Google Shape;329;g1172152ef5a_0_78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9" name="Shape 339"/>
        <p:cNvGrpSpPr/>
        <p:nvPr/>
      </p:nvGrpSpPr>
      <p:grpSpPr>
        <a:xfrm>
          <a:off x="0" y="0"/>
          <a:ext cx="0" cy="0"/>
          <a:chOff x="0" y="0"/>
          <a:chExt cx="0" cy="0"/>
        </a:xfrm>
      </p:grpSpPr>
      <p:sp>
        <p:nvSpPr>
          <p:cNvPr id="340" name="Google Shape;340;g1172152ef5a_0_79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41" name="Google Shape;341;g1172152ef5a_0_79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1" name="Shape 351"/>
        <p:cNvGrpSpPr/>
        <p:nvPr/>
      </p:nvGrpSpPr>
      <p:grpSpPr>
        <a:xfrm>
          <a:off x="0" y="0"/>
          <a:ext cx="0" cy="0"/>
          <a:chOff x="0" y="0"/>
          <a:chExt cx="0" cy="0"/>
        </a:xfrm>
      </p:grpSpPr>
      <p:sp>
        <p:nvSpPr>
          <p:cNvPr id="352" name="Google Shape;352;g1172152ef5a_0_8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53" name="Google Shape;353;g1172152ef5a_0_8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3" name="Shape 363"/>
        <p:cNvGrpSpPr/>
        <p:nvPr/>
      </p:nvGrpSpPr>
      <p:grpSpPr>
        <a:xfrm>
          <a:off x="0" y="0"/>
          <a:ext cx="0" cy="0"/>
          <a:chOff x="0" y="0"/>
          <a:chExt cx="0" cy="0"/>
        </a:xfrm>
      </p:grpSpPr>
      <p:sp>
        <p:nvSpPr>
          <p:cNvPr id="364" name="Google Shape;364;g1172152ef5a_0_82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65" name="Google Shape;365;g1172152ef5a_0_82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5" name="Shape 375"/>
        <p:cNvGrpSpPr/>
        <p:nvPr/>
      </p:nvGrpSpPr>
      <p:grpSpPr>
        <a:xfrm>
          <a:off x="0" y="0"/>
          <a:ext cx="0" cy="0"/>
          <a:chOff x="0" y="0"/>
          <a:chExt cx="0" cy="0"/>
        </a:xfrm>
      </p:grpSpPr>
      <p:sp>
        <p:nvSpPr>
          <p:cNvPr id="376" name="Google Shape;376;g1172152ef5a_0_83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77" name="Google Shape;377;g1172152ef5a_0_83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7" name="Shape 387"/>
        <p:cNvGrpSpPr/>
        <p:nvPr/>
      </p:nvGrpSpPr>
      <p:grpSpPr>
        <a:xfrm>
          <a:off x="0" y="0"/>
          <a:ext cx="0" cy="0"/>
          <a:chOff x="0" y="0"/>
          <a:chExt cx="0" cy="0"/>
        </a:xfrm>
      </p:grpSpPr>
      <p:sp>
        <p:nvSpPr>
          <p:cNvPr id="388" name="Google Shape;388;g1172152ef5a_0_84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89" name="Google Shape;389;g1172152ef5a_0_84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9" name="Shape 399"/>
        <p:cNvGrpSpPr/>
        <p:nvPr/>
      </p:nvGrpSpPr>
      <p:grpSpPr>
        <a:xfrm>
          <a:off x="0" y="0"/>
          <a:ext cx="0" cy="0"/>
          <a:chOff x="0" y="0"/>
          <a:chExt cx="0" cy="0"/>
        </a:xfrm>
      </p:grpSpPr>
      <p:sp>
        <p:nvSpPr>
          <p:cNvPr id="400" name="Google Shape;400;g1172152ef5a_0_85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01" name="Google Shape;401;g1172152ef5a_0_85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1" name="Shape 411"/>
        <p:cNvGrpSpPr/>
        <p:nvPr/>
      </p:nvGrpSpPr>
      <p:grpSpPr>
        <a:xfrm>
          <a:off x="0" y="0"/>
          <a:ext cx="0" cy="0"/>
          <a:chOff x="0" y="0"/>
          <a:chExt cx="0" cy="0"/>
        </a:xfrm>
      </p:grpSpPr>
      <p:sp>
        <p:nvSpPr>
          <p:cNvPr id="412" name="Google Shape;412;g1172152ef5a_0_86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13" name="Google Shape;413;g1172152ef5a_0_86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3" name="Shape 423"/>
        <p:cNvGrpSpPr/>
        <p:nvPr/>
      </p:nvGrpSpPr>
      <p:grpSpPr>
        <a:xfrm>
          <a:off x="0" y="0"/>
          <a:ext cx="0" cy="0"/>
          <a:chOff x="0" y="0"/>
          <a:chExt cx="0" cy="0"/>
        </a:xfrm>
      </p:grpSpPr>
      <p:sp>
        <p:nvSpPr>
          <p:cNvPr id="424" name="Google Shape;424;g1172152ef5a_0_87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25" name="Google Shape;425;g1172152ef5a_0_87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5" name="Shape 435"/>
        <p:cNvGrpSpPr/>
        <p:nvPr/>
      </p:nvGrpSpPr>
      <p:grpSpPr>
        <a:xfrm>
          <a:off x="0" y="0"/>
          <a:ext cx="0" cy="0"/>
          <a:chOff x="0" y="0"/>
          <a:chExt cx="0" cy="0"/>
        </a:xfrm>
      </p:grpSpPr>
      <p:sp>
        <p:nvSpPr>
          <p:cNvPr id="436" name="Google Shape;436;g1172152ef5a_0_88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37" name="Google Shape;437;g1172152ef5a_0_88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7" name="Shape 447"/>
        <p:cNvGrpSpPr/>
        <p:nvPr/>
      </p:nvGrpSpPr>
      <p:grpSpPr>
        <a:xfrm>
          <a:off x="0" y="0"/>
          <a:ext cx="0" cy="0"/>
          <a:chOff x="0" y="0"/>
          <a:chExt cx="0" cy="0"/>
        </a:xfrm>
      </p:grpSpPr>
      <p:sp>
        <p:nvSpPr>
          <p:cNvPr id="448" name="Google Shape;448;g1172152ef5a_0_108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49" name="Google Shape;449;g1172152ef5a_0_108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9" name="Shape 459"/>
        <p:cNvGrpSpPr/>
        <p:nvPr/>
      </p:nvGrpSpPr>
      <p:grpSpPr>
        <a:xfrm>
          <a:off x="0" y="0"/>
          <a:ext cx="0" cy="0"/>
          <a:chOff x="0" y="0"/>
          <a:chExt cx="0" cy="0"/>
        </a:xfrm>
      </p:grpSpPr>
      <p:sp>
        <p:nvSpPr>
          <p:cNvPr id="460" name="Google Shape;460;g1172152ef5a_0_109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61" name="Google Shape;461;g1172152ef5a_0_109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1" name="Shape 471"/>
        <p:cNvGrpSpPr/>
        <p:nvPr/>
      </p:nvGrpSpPr>
      <p:grpSpPr>
        <a:xfrm>
          <a:off x="0" y="0"/>
          <a:ext cx="0" cy="0"/>
          <a:chOff x="0" y="0"/>
          <a:chExt cx="0" cy="0"/>
        </a:xfrm>
      </p:grpSpPr>
      <p:sp>
        <p:nvSpPr>
          <p:cNvPr id="472" name="Google Shape;472;g1172152ef5a_0_110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73" name="Google Shape;473;g1172152ef5a_0_110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3" name="Shape 483"/>
        <p:cNvGrpSpPr/>
        <p:nvPr/>
      </p:nvGrpSpPr>
      <p:grpSpPr>
        <a:xfrm>
          <a:off x="0" y="0"/>
          <a:ext cx="0" cy="0"/>
          <a:chOff x="0" y="0"/>
          <a:chExt cx="0" cy="0"/>
        </a:xfrm>
      </p:grpSpPr>
      <p:sp>
        <p:nvSpPr>
          <p:cNvPr id="484" name="Google Shape;484;g1172152ef5a_0_111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85" name="Google Shape;485;g1172152ef5a_0_11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5" name="Shape 495"/>
        <p:cNvGrpSpPr/>
        <p:nvPr/>
      </p:nvGrpSpPr>
      <p:grpSpPr>
        <a:xfrm>
          <a:off x="0" y="0"/>
          <a:ext cx="0" cy="0"/>
          <a:chOff x="0" y="0"/>
          <a:chExt cx="0" cy="0"/>
        </a:xfrm>
      </p:grpSpPr>
      <p:sp>
        <p:nvSpPr>
          <p:cNvPr id="496" name="Google Shape;496;g1172152ef5a_0_112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97" name="Google Shape;497;g1172152ef5a_0_11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7" name="Shape 507"/>
        <p:cNvGrpSpPr/>
        <p:nvPr/>
      </p:nvGrpSpPr>
      <p:grpSpPr>
        <a:xfrm>
          <a:off x="0" y="0"/>
          <a:ext cx="0" cy="0"/>
          <a:chOff x="0" y="0"/>
          <a:chExt cx="0" cy="0"/>
        </a:xfrm>
      </p:grpSpPr>
      <p:sp>
        <p:nvSpPr>
          <p:cNvPr id="508" name="Google Shape;508;g1172152ef5a_0_113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09" name="Google Shape;509;g1172152ef5a_0_113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9" name="Shape 519"/>
        <p:cNvGrpSpPr/>
        <p:nvPr/>
      </p:nvGrpSpPr>
      <p:grpSpPr>
        <a:xfrm>
          <a:off x="0" y="0"/>
          <a:ext cx="0" cy="0"/>
          <a:chOff x="0" y="0"/>
          <a:chExt cx="0" cy="0"/>
        </a:xfrm>
      </p:grpSpPr>
      <p:sp>
        <p:nvSpPr>
          <p:cNvPr id="520" name="Google Shape;520;g1172152ef5a_0_114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21" name="Google Shape;521;g1172152ef5a_0_114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1" name="Shape 531"/>
        <p:cNvGrpSpPr/>
        <p:nvPr/>
      </p:nvGrpSpPr>
      <p:grpSpPr>
        <a:xfrm>
          <a:off x="0" y="0"/>
          <a:ext cx="0" cy="0"/>
          <a:chOff x="0" y="0"/>
          <a:chExt cx="0" cy="0"/>
        </a:xfrm>
      </p:grpSpPr>
      <p:sp>
        <p:nvSpPr>
          <p:cNvPr id="532" name="Google Shape;532;g1172152ef5a_0_115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33" name="Google Shape;533;g1172152ef5a_0_115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3" name="Shape 543"/>
        <p:cNvGrpSpPr/>
        <p:nvPr/>
      </p:nvGrpSpPr>
      <p:grpSpPr>
        <a:xfrm>
          <a:off x="0" y="0"/>
          <a:ext cx="0" cy="0"/>
          <a:chOff x="0" y="0"/>
          <a:chExt cx="0" cy="0"/>
        </a:xfrm>
      </p:grpSpPr>
      <p:sp>
        <p:nvSpPr>
          <p:cNvPr id="544" name="Google Shape;544;g1172152ef5a_0_116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45" name="Google Shape;545;g1172152ef5a_0_116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5" name="Shape 555"/>
        <p:cNvGrpSpPr/>
        <p:nvPr/>
      </p:nvGrpSpPr>
      <p:grpSpPr>
        <a:xfrm>
          <a:off x="0" y="0"/>
          <a:ext cx="0" cy="0"/>
          <a:chOff x="0" y="0"/>
          <a:chExt cx="0" cy="0"/>
        </a:xfrm>
      </p:grpSpPr>
      <p:sp>
        <p:nvSpPr>
          <p:cNvPr id="556" name="Google Shape;556;g1172152ef5a_0_117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57" name="Google Shape;557;g1172152ef5a_0_117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7" name="Shape 567"/>
        <p:cNvGrpSpPr/>
        <p:nvPr/>
      </p:nvGrpSpPr>
      <p:grpSpPr>
        <a:xfrm>
          <a:off x="0" y="0"/>
          <a:ext cx="0" cy="0"/>
          <a:chOff x="0" y="0"/>
          <a:chExt cx="0" cy="0"/>
        </a:xfrm>
      </p:grpSpPr>
      <p:sp>
        <p:nvSpPr>
          <p:cNvPr id="568" name="Google Shape;568;g1172152ef5a_0_137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69" name="Google Shape;569;g1172152ef5a_0_137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9" name="Shape 579"/>
        <p:cNvGrpSpPr/>
        <p:nvPr/>
      </p:nvGrpSpPr>
      <p:grpSpPr>
        <a:xfrm>
          <a:off x="0" y="0"/>
          <a:ext cx="0" cy="0"/>
          <a:chOff x="0" y="0"/>
          <a:chExt cx="0" cy="0"/>
        </a:xfrm>
      </p:grpSpPr>
      <p:sp>
        <p:nvSpPr>
          <p:cNvPr id="580" name="Google Shape;580;g1172152ef5a_0_138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81" name="Google Shape;581;g1172152ef5a_0_138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1" name="Shape 591"/>
        <p:cNvGrpSpPr/>
        <p:nvPr/>
      </p:nvGrpSpPr>
      <p:grpSpPr>
        <a:xfrm>
          <a:off x="0" y="0"/>
          <a:ext cx="0" cy="0"/>
          <a:chOff x="0" y="0"/>
          <a:chExt cx="0" cy="0"/>
        </a:xfrm>
      </p:grpSpPr>
      <p:sp>
        <p:nvSpPr>
          <p:cNvPr id="592" name="Google Shape;592;g1172152ef5a_0_139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93" name="Google Shape;593;g1172152ef5a_0_139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3" name="Shape 603"/>
        <p:cNvGrpSpPr/>
        <p:nvPr/>
      </p:nvGrpSpPr>
      <p:grpSpPr>
        <a:xfrm>
          <a:off x="0" y="0"/>
          <a:ext cx="0" cy="0"/>
          <a:chOff x="0" y="0"/>
          <a:chExt cx="0" cy="0"/>
        </a:xfrm>
      </p:grpSpPr>
      <p:sp>
        <p:nvSpPr>
          <p:cNvPr id="604" name="Google Shape;604;g1172152ef5a_0_140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05" name="Google Shape;605;g1172152ef5a_0_140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5" name="Shape 615"/>
        <p:cNvGrpSpPr/>
        <p:nvPr/>
      </p:nvGrpSpPr>
      <p:grpSpPr>
        <a:xfrm>
          <a:off x="0" y="0"/>
          <a:ext cx="0" cy="0"/>
          <a:chOff x="0" y="0"/>
          <a:chExt cx="0" cy="0"/>
        </a:xfrm>
      </p:grpSpPr>
      <p:sp>
        <p:nvSpPr>
          <p:cNvPr id="616" name="Google Shape;616;g1172152ef5a_0_14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17" name="Google Shape;617;g1172152ef5a_0_14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7" name="Shape 627"/>
        <p:cNvGrpSpPr/>
        <p:nvPr/>
      </p:nvGrpSpPr>
      <p:grpSpPr>
        <a:xfrm>
          <a:off x="0" y="0"/>
          <a:ext cx="0" cy="0"/>
          <a:chOff x="0" y="0"/>
          <a:chExt cx="0" cy="0"/>
        </a:xfrm>
      </p:grpSpPr>
      <p:sp>
        <p:nvSpPr>
          <p:cNvPr id="628" name="Google Shape;628;g1172152ef5a_0_142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29" name="Google Shape;629;g1172152ef5a_0_142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9" name="Shape 639"/>
        <p:cNvGrpSpPr/>
        <p:nvPr/>
      </p:nvGrpSpPr>
      <p:grpSpPr>
        <a:xfrm>
          <a:off x="0" y="0"/>
          <a:ext cx="0" cy="0"/>
          <a:chOff x="0" y="0"/>
          <a:chExt cx="0" cy="0"/>
        </a:xfrm>
      </p:grpSpPr>
      <p:sp>
        <p:nvSpPr>
          <p:cNvPr id="640" name="Google Shape;640;g1172152ef5a_0_143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41" name="Google Shape;641;g1172152ef5a_0_143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1" name="Shape 651"/>
        <p:cNvGrpSpPr/>
        <p:nvPr/>
      </p:nvGrpSpPr>
      <p:grpSpPr>
        <a:xfrm>
          <a:off x="0" y="0"/>
          <a:ext cx="0" cy="0"/>
          <a:chOff x="0" y="0"/>
          <a:chExt cx="0" cy="0"/>
        </a:xfrm>
      </p:grpSpPr>
      <p:sp>
        <p:nvSpPr>
          <p:cNvPr id="652" name="Google Shape;652;g1172152ef5a_0_144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53" name="Google Shape;653;g1172152ef5a_0_144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3" name="Shape 663"/>
        <p:cNvGrpSpPr/>
        <p:nvPr/>
      </p:nvGrpSpPr>
      <p:grpSpPr>
        <a:xfrm>
          <a:off x="0" y="0"/>
          <a:ext cx="0" cy="0"/>
          <a:chOff x="0" y="0"/>
          <a:chExt cx="0" cy="0"/>
        </a:xfrm>
      </p:grpSpPr>
      <p:sp>
        <p:nvSpPr>
          <p:cNvPr id="664" name="Google Shape;664;g1172152ef5a_0_146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65" name="Google Shape;665;g1172152ef5a_0_146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5" name="Shape 675"/>
        <p:cNvGrpSpPr/>
        <p:nvPr/>
      </p:nvGrpSpPr>
      <p:grpSpPr>
        <a:xfrm>
          <a:off x="0" y="0"/>
          <a:ext cx="0" cy="0"/>
          <a:chOff x="0" y="0"/>
          <a:chExt cx="0" cy="0"/>
        </a:xfrm>
      </p:grpSpPr>
      <p:sp>
        <p:nvSpPr>
          <p:cNvPr id="676" name="Google Shape;676;g1172152ef5a_0_147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77" name="Google Shape;677;g1172152ef5a_0_147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7" name="Shape 687"/>
        <p:cNvGrpSpPr/>
        <p:nvPr/>
      </p:nvGrpSpPr>
      <p:grpSpPr>
        <a:xfrm>
          <a:off x="0" y="0"/>
          <a:ext cx="0" cy="0"/>
          <a:chOff x="0" y="0"/>
          <a:chExt cx="0" cy="0"/>
        </a:xfrm>
      </p:grpSpPr>
      <p:sp>
        <p:nvSpPr>
          <p:cNvPr id="688" name="Google Shape;688;g1172152ef5a_0_165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89" name="Google Shape;689;g1172152ef5a_0_165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99" name="Shape 699"/>
        <p:cNvGrpSpPr/>
        <p:nvPr/>
      </p:nvGrpSpPr>
      <p:grpSpPr>
        <a:xfrm>
          <a:off x="0" y="0"/>
          <a:ext cx="0" cy="0"/>
          <a:chOff x="0" y="0"/>
          <a:chExt cx="0" cy="0"/>
        </a:xfrm>
      </p:grpSpPr>
      <p:sp>
        <p:nvSpPr>
          <p:cNvPr id="700" name="Google Shape;700;g1172152ef5a_0_166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01" name="Google Shape;701;g1172152ef5a_0_166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11" name="Shape 711"/>
        <p:cNvGrpSpPr/>
        <p:nvPr/>
      </p:nvGrpSpPr>
      <p:grpSpPr>
        <a:xfrm>
          <a:off x="0" y="0"/>
          <a:ext cx="0" cy="0"/>
          <a:chOff x="0" y="0"/>
          <a:chExt cx="0" cy="0"/>
        </a:xfrm>
      </p:grpSpPr>
      <p:sp>
        <p:nvSpPr>
          <p:cNvPr id="712" name="Google Shape;712;g1172152ef5a_0_167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13" name="Google Shape;713;g1172152ef5a_0_167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23" name="Shape 723"/>
        <p:cNvGrpSpPr/>
        <p:nvPr/>
      </p:nvGrpSpPr>
      <p:grpSpPr>
        <a:xfrm>
          <a:off x="0" y="0"/>
          <a:ext cx="0" cy="0"/>
          <a:chOff x="0" y="0"/>
          <a:chExt cx="0" cy="0"/>
        </a:xfrm>
      </p:grpSpPr>
      <p:sp>
        <p:nvSpPr>
          <p:cNvPr id="724" name="Google Shape;724;g1172152ef5a_0_168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25" name="Google Shape;725;g1172152ef5a_0_168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35" name="Shape 735"/>
        <p:cNvGrpSpPr/>
        <p:nvPr/>
      </p:nvGrpSpPr>
      <p:grpSpPr>
        <a:xfrm>
          <a:off x="0" y="0"/>
          <a:ext cx="0" cy="0"/>
          <a:chOff x="0" y="0"/>
          <a:chExt cx="0" cy="0"/>
        </a:xfrm>
      </p:grpSpPr>
      <p:sp>
        <p:nvSpPr>
          <p:cNvPr id="736" name="Google Shape;736;g1172152ef5a_0_169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37" name="Google Shape;737;g1172152ef5a_0_169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44" name="Shape 744"/>
        <p:cNvGrpSpPr/>
        <p:nvPr/>
      </p:nvGrpSpPr>
      <p:grpSpPr>
        <a:xfrm>
          <a:off x="0" y="0"/>
          <a:ext cx="0" cy="0"/>
          <a:chOff x="0" y="0"/>
          <a:chExt cx="0" cy="0"/>
        </a:xfrm>
      </p:grpSpPr>
      <p:sp>
        <p:nvSpPr>
          <p:cNvPr id="745" name="Google Shape;745;g1172152ef5a_0_170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46" name="Google Shape;746;g1172152ef5a_0_170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54" name="Shape 754"/>
        <p:cNvGrpSpPr/>
        <p:nvPr/>
      </p:nvGrpSpPr>
      <p:grpSpPr>
        <a:xfrm>
          <a:off x="0" y="0"/>
          <a:ext cx="0" cy="0"/>
          <a:chOff x="0" y="0"/>
          <a:chExt cx="0" cy="0"/>
        </a:xfrm>
      </p:grpSpPr>
      <p:sp>
        <p:nvSpPr>
          <p:cNvPr id="755" name="Google Shape;755;g1172152ef5a_0_17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56" name="Google Shape;756;g1172152ef5a_0_17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65" name="Shape 765"/>
        <p:cNvGrpSpPr/>
        <p:nvPr/>
      </p:nvGrpSpPr>
      <p:grpSpPr>
        <a:xfrm>
          <a:off x="0" y="0"/>
          <a:ext cx="0" cy="0"/>
          <a:chOff x="0" y="0"/>
          <a:chExt cx="0" cy="0"/>
        </a:xfrm>
      </p:grpSpPr>
      <p:sp>
        <p:nvSpPr>
          <p:cNvPr id="766" name="Google Shape;766;g1172152ef5a_0_172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67" name="Google Shape;767;g1172152ef5a_0_172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76" name="Shape 776"/>
        <p:cNvGrpSpPr/>
        <p:nvPr/>
      </p:nvGrpSpPr>
      <p:grpSpPr>
        <a:xfrm>
          <a:off x="0" y="0"/>
          <a:ext cx="0" cy="0"/>
          <a:chOff x="0" y="0"/>
          <a:chExt cx="0" cy="0"/>
        </a:xfrm>
      </p:grpSpPr>
      <p:sp>
        <p:nvSpPr>
          <p:cNvPr id="777" name="Google Shape;777;g1172152ef5a_0_173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78" name="Google Shape;778;g1172152ef5a_0_17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87" name="Shape 787"/>
        <p:cNvGrpSpPr/>
        <p:nvPr/>
      </p:nvGrpSpPr>
      <p:grpSpPr>
        <a:xfrm>
          <a:off x="0" y="0"/>
          <a:ext cx="0" cy="0"/>
          <a:chOff x="0" y="0"/>
          <a:chExt cx="0" cy="0"/>
        </a:xfrm>
      </p:grpSpPr>
      <p:sp>
        <p:nvSpPr>
          <p:cNvPr id="788" name="Google Shape;788;g1172152ef5a_0_183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89" name="Google Shape;789;g1172152ef5a_0_183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98" name="Shape 798"/>
        <p:cNvGrpSpPr/>
        <p:nvPr/>
      </p:nvGrpSpPr>
      <p:grpSpPr>
        <a:xfrm>
          <a:off x="0" y="0"/>
          <a:ext cx="0" cy="0"/>
          <a:chOff x="0" y="0"/>
          <a:chExt cx="0" cy="0"/>
        </a:xfrm>
      </p:grpSpPr>
      <p:sp>
        <p:nvSpPr>
          <p:cNvPr id="799" name="Google Shape;799;g1172152ef5a_0_174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00" name="Google Shape;800;g1172152ef5a_0_174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9" name="Shape 809"/>
        <p:cNvGrpSpPr/>
        <p:nvPr/>
      </p:nvGrpSpPr>
      <p:grpSpPr>
        <a:xfrm>
          <a:off x="0" y="0"/>
          <a:ext cx="0" cy="0"/>
          <a:chOff x="0" y="0"/>
          <a:chExt cx="0" cy="0"/>
        </a:xfrm>
      </p:grpSpPr>
      <p:sp>
        <p:nvSpPr>
          <p:cNvPr id="810" name="Google Shape;810;g1172152ef5a_0_20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11" name="Google Shape;811;g1172152ef5a_0_20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20" name="Shape 820"/>
        <p:cNvGrpSpPr/>
        <p:nvPr/>
      </p:nvGrpSpPr>
      <p:grpSpPr>
        <a:xfrm>
          <a:off x="0" y="0"/>
          <a:ext cx="0" cy="0"/>
          <a:chOff x="0" y="0"/>
          <a:chExt cx="0" cy="0"/>
        </a:xfrm>
      </p:grpSpPr>
      <p:sp>
        <p:nvSpPr>
          <p:cNvPr id="821" name="Google Shape;821;g1172152ef5a_0_202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22" name="Google Shape;822;g1172152ef5a_0_20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31" name="Shape 831"/>
        <p:cNvGrpSpPr/>
        <p:nvPr/>
      </p:nvGrpSpPr>
      <p:grpSpPr>
        <a:xfrm>
          <a:off x="0" y="0"/>
          <a:ext cx="0" cy="0"/>
          <a:chOff x="0" y="0"/>
          <a:chExt cx="0" cy="0"/>
        </a:xfrm>
      </p:grpSpPr>
      <p:sp>
        <p:nvSpPr>
          <p:cNvPr id="832" name="Google Shape;832;g1172152ef5a_0_203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33" name="Google Shape;833;g1172152ef5a_0_20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2" name="Shape 842"/>
        <p:cNvGrpSpPr/>
        <p:nvPr/>
      </p:nvGrpSpPr>
      <p:grpSpPr>
        <a:xfrm>
          <a:off x="0" y="0"/>
          <a:ext cx="0" cy="0"/>
          <a:chOff x="0" y="0"/>
          <a:chExt cx="0" cy="0"/>
        </a:xfrm>
      </p:grpSpPr>
      <p:sp>
        <p:nvSpPr>
          <p:cNvPr id="843" name="Google Shape;843;g1172152ef5a_0_204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44" name="Google Shape;844;g1172152ef5a_0_20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53" name="Shape 853"/>
        <p:cNvGrpSpPr/>
        <p:nvPr/>
      </p:nvGrpSpPr>
      <p:grpSpPr>
        <a:xfrm>
          <a:off x="0" y="0"/>
          <a:ext cx="0" cy="0"/>
          <a:chOff x="0" y="0"/>
          <a:chExt cx="0" cy="0"/>
        </a:xfrm>
      </p:grpSpPr>
      <p:sp>
        <p:nvSpPr>
          <p:cNvPr id="854" name="Google Shape;854;g1172152ef5a_0_205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55" name="Google Shape;855;g1172152ef5a_0_205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64" name="Shape 864"/>
        <p:cNvGrpSpPr/>
        <p:nvPr/>
      </p:nvGrpSpPr>
      <p:grpSpPr>
        <a:xfrm>
          <a:off x="0" y="0"/>
          <a:ext cx="0" cy="0"/>
          <a:chOff x="0" y="0"/>
          <a:chExt cx="0" cy="0"/>
        </a:xfrm>
      </p:grpSpPr>
      <p:sp>
        <p:nvSpPr>
          <p:cNvPr id="865" name="Google Shape;865;g1172152ef5a_0_206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66" name="Google Shape;866;g1172152ef5a_0_206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75" name="Shape 875"/>
        <p:cNvGrpSpPr/>
        <p:nvPr/>
      </p:nvGrpSpPr>
      <p:grpSpPr>
        <a:xfrm>
          <a:off x="0" y="0"/>
          <a:ext cx="0" cy="0"/>
          <a:chOff x="0" y="0"/>
          <a:chExt cx="0" cy="0"/>
        </a:xfrm>
      </p:grpSpPr>
      <p:sp>
        <p:nvSpPr>
          <p:cNvPr id="876" name="Google Shape;876;g1172152ef5a_0_207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77" name="Google Shape;877;g1172152ef5a_0_207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86" name="Shape 886"/>
        <p:cNvGrpSpPr/>
        <p:nvPr/>
      </p:nvGrpSpPr>
      <p:grpSpPr>
        <a:xfrm>
          <a:off x="0" y="0"/>
          <a:ext cx="0" cy="0"/>
          <a:chOff x="0" y="0"/>
          <a:chExt cx="0" cy="0"/>
        </a:xfrm>
      </p:grpSpPr>
      <p:sp>
        <p:nvSpPr>
          <p:cNvPr id="887" name="Google Shape;887;g1172152ef5a_0_208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88" name="Google Shape;888;g1172152ef5a_0_208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97" name="Shape 897"/>
        <p:cNvGrpSpPr/>
        <p:nvPr/>
      </p:nvGrpSpPr>
      <p:grpSpPr>
        <a:xfrm>
          <a:off x="0" y="0"/>
          <a:ext cx="0" cy="0"/>
          <a:chOff x="0" y="0"/>
          <a:chExt cx="0" cy="0"/>
        </a:xfrm>
      </p:grpSpPr>
      <p:sp>
        <p:nvSpPr>
          <p:cNvPr id="898" name="Google Shape;898;g1172152ef5a_0_209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99" name="Google Shape;899;g1172152ef5a_0_209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08" name="Shape 908"/>
        <p:cNvGrpSpPr/>
        <p:nvPr/>
      </p:nvGrpSpPr>
      <p:grpSpPr>
        <a:xfrm>
          <a:off x="0" y="0"/>
          <a:ext cx="0" cy="0"/>
          <a:chOff x="0" y="0"/>
          <a:chExt cx="0" cy="0"/>
        </a:xfrm>
      </p:grpSpPr>
      <p:sp>
        <p:nvSpPr>
          <p:cNvPr id="909" name="Google Shape;909;g1172152ef5a_0_226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10" name="Google Shape;910;g1172152ef5a_0_226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19" name="Shape 919"/>
        <p:cNvGrpSpPr/>
        <p:nvPr/>
      </p:nvGrpSpPr>
      <p:grpSpPr>
        <a:xfrm>
          <a:off x="0" y="0"/>
          <a:ext cx="0" cy="0"/>
          <a:chOff x="0" y="0"/>
          <a:chExt cx="0" cy="0"/>
        </a:xfrm>
      </p:grpSpPr>
      <p:sp>
        <p:nvSpPr>
          <p:cNvPr id="920" name="Google Shape;920;g1172152ef5a_0_227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21" name="Google Shape;921;g1172152ef5a_0_227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30" name="Shape 930"/>
        <p:cNvGrpSpPr/>
        <p:nvPr/>
      </p:nvGrpSpPr>
      <p:grpSpPr>
        <a:xfrm>
          <a:off x="0" y="0"/>
          <a:ext cx="0" cy="0"/>
          <a:chOff x="0" y="0"/>
          <a:chExt cx="0" cy="0"/>
        </a:xfrm>
      </p:grpSpPr>
      <p:sp>
        <p:nvSpPr>
          <p:cNvPr id="931" name="Google Shape;931;g1172152ef5a_0_228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32" name="Google Shape;932;g1172152ef5a_0_228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41" name="Shape 941"/>
        <p:cNvGrpSpPr/>
        <p:nvPr/>
      </p:nvGrpSpPr>
      <p:grpSpPr>
        <a:xfrm>
          <a:off x="0" y="0"/>
          <a:ext cx="0" cy="0"/>
          <a:chOff x="0" y="0"/>
          <a:chExt cx="0" cy="0"/>
        </a:xfrm>
      </p:grpSpPr>
      <p:sp>
        <p:nvSpPr>
          <p:cNvPr id="942" name="Google Shape;942;g1172152ef5a_0_229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43" name="Google Shape;943;g1172152ef5a_0_229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52" name="Shape 952"/>
        <p:cNvGrpSpPr/>
        <p:nvPr/>
      </p:nvGrpSpPr>
      <p:grpSpPr>
        <a:xfrm>
          <a:off x="0" y="0"/>
          <a:ext cx="0" cy="0"/>
          <a:chOff x="0" y="0"/>
          <a:chExt cx="0" cy="0"/>
        </a:xfrm>
      </p:grpSpPr>
      <p:sp>
        <p:nvSpPr>
          <p:cNvPr id="953" name="Google Shape;953;g1172152ef5a_0_230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54" name="Google Shape;954;g1172152ef5a_0_230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63" name="Shape 963"/>
        <p:cNvGrpSpPr/>
        <p:nvPr/>
      </p:nvGrpSpPr>
      <p:grpSpPr>
        <a:xfrm>
          <a:off x="0" y="0"/>
          <a:ext cx="0" cy="0"/>
          <a:chOff x="0" y="0"/>
          <a:chExt cx="0" cy="0"/>
        </a:xfrm>
      </p:grpSpPr>
      <p:sp>
        <p:nvSpPr>
          <p:cNvPr id="964" name="Google Shape;964;g1172152ef5a_0_231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65" name="Google Shape;965;g1172152ef5a_0_23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75" name="Shape 975"/>
        <p:cNvGrpSpPr/>
        <p:nvPr/>
      </p:nvGrpSpPr>
      <p:grpSpPr>
        <a:xfrm>
          <a:off x="0" y="0"/>
          <a:ext cx="0" cy="0"/>
          <a:chOff x="0" y="0"/>
          <a:chExt cx="0" cy="0"/>
        </a:xfrm>
      </p:grpSpPr>
      <p:sp>
        <p:nvSpPr>
          <p:cNvPr id="976" name="Google Shape;976;g1172152ef5a_0_232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77" name="Google Shape;977;g1172152ef5a_0_232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457200" rtl="0" algn="l">
              <a:spcBef>
                <a:spcPts val="0"/>
              </a:spcBef>
              <a:spcAft>
                <a:spcPts val="0"/>
              </a:spcAft>
              <a:buClr>
                <a:schemeClr val="dk1"/>
              </a:buClr>
              <a:buSzPts val="1100"/>
              <a:buFont typeface="Arial"/>
              <a:buNone/>
            </a:pPr>
            <a:r>
              <a:rPr lang="en" sz="1000">
                <a:solidFill>
                  <a:srgbClr val="0000FF"/>
                </a:solidFill>
                <a:highlight>
                  <a:schemeClr val="lt1"/>
                </a:highlight>
                <a:latin typeface="Source Code Pro"/>
                <a:ea typeface="Source Code Pro"/>
                <a:cs typeface="Source Code Pro"/>
                <a:sym typeface="Source Code Pro"/>
              </a:rPr>
              <a:t>void</a:t>
            </a:r>
            <a:r>
              <a:rPr lang="en" sz="1000">
                <a:solidFill>
                  <a:schemeClr val="dk1"/>
                </a:solidFill>
                <a:highlight>
                  <a:schemeClr val="lt1"/>
                </a:highlight>
                <a:latin typeface="Source Code Pro"/>
                <a:ea typeface="Source Code Pro"/>
                <a:cs typeface="Source Code Pro"/>
                <a:sym typeface="Source Code Pro"/>
              </a:rPr>
              <a:t> mine_forever() {</a:t>
            </a:r>
            <a:endParaRPr sz="1000">
              <a:solidFill>
                <a:schemeClr val="dk1"/>
              </a:solidFill>
              <a:highlight>
                <a:schemeClr val="lt1"/>
              </a:highlight>
              <a:latin typeface="Source Code Pro"/>
              <a:ea typeface="Source Code Pro"/>
              <a:cs typeface="Source Code Pro"/>
              <a:sym typeface="Source Code Pro"/>
            </a:endParaRPr>
          </a:p>
          <a:p>
            <a:pPr indent="0" lvl="0" marL="457200" rtl="0" algn="l">
              <a:spcBef>
                <a:spcPts val="0"/>
              </a:spcBef>
              <a:spcAft>
                <a:spcPts val="0"/>
              </a:spcAft>
              <a:buClr>
                <a:schemeClr val="dk1"/>
              </a:buClr>
              <a:buSzPts val="1100"/>
              <a:buFont typeface="Arial"/>
              <a:buNone/>
            </a:pPr>
            <a:r>
              <a:rPr lang="en" sz="1000">
                <a:solidFill>
                  <a:schemeClr val="dk1"/>
                </a:solidFill>
                <a:highlight>
                  <a:schemeClr val="lt1"/>
                </a:highlight>
                <a:latin typeface="Source Code Pro"/>
                <a:ea typeface="Source Code Pro"/>
                <a:cs typeface="Source Code Pro"/>
                <a:sym typeface="Source Code Pro"/>
              </a:rPr>
              <a:t>  </a:t>
            </a:r>
            <a:r>
              <a:rPr lang="en" sz="1000">
                <a:solidFill>
                  <a:srgbClr val="0000FF"/>
                </a:solidFill>
                <a:highlight>
                  <a:schemeClr val="lt1"/>
                </a:highlight>
                <a:latin typeface="Source Code Pro"/>
                <a:ea typeface="Source Code Pro"/>
                <a:cs typeface="Source Code Pro"/>
                <a:sym typeface="Source Code Pro"/>
              </a:rPr>
              <a:t>while</a:t>
            </a:r>
            <a:r>
              <a:rPr lang="en" sz="1000">
                <a:solidFill>
                  <a:schemeClr val="dk1"/>
                </a:solidFill>
                <a:highlight>
                  <a:schemeClr val="lt1"/>
                </a:highlight>
                <a:latin typeface="Source Code Pro"/>
                <a:ea typeface="Source Code Pro"/>
                <a:cs typeface="Source Code Pro"/>
                <a:sym typeface="Source Code Pro"/>
              </a:rPr>
              <a:t>(</a:t>
            </a:r>
            <a:r>
              <a:rPr lang="en" sz="1000">
                <a:solidFill>
                  <a:srgbClr val="098658"/>
                </a:solidFill>
                <a:highlight>
                  <a:schemeClr val="lt1"/>
                </a:highlight>
                <a:latin typeface="Source Code Pro"/>
                <a:ea typeface="Source Code Pro"/>
                <a:cs typeface="Source Code Pro"/>
                <a:sym typeface="Source Code Pro"/>
              </a:rPr>
              <a:t>1</a:t>
            </a:r>
            <a:r>
              <a:rPr lang="en" sz="1000">
                <a:solidFill>
                  <a:schemeClr val="dk1"/>
                </a:solidFill>
                <a:highlight>
                  <a:schemeClr val="lt1"/>
                </a:highlight>
                <a:latin typeface="Source Code Pro"/>
                <a:ea typeface="Source Code Pro"/>
                <a:cs typeface="Source Code Pro"/>
                <a:sym typeface="Source Code Pro"/>
              </a:rPr>
              <a:t>) {</a:t>
            </a:r>
            <a:endParaRPr sz="1000">
              <a:solidFill>
                <a:schemeClr val="dk1"/>
              </a:solidFill>
              <a:highlight>
                <a:schemeClr val="lt1"/>
              </a:highlight>
              <a:latin typeface="Source Code Pro"/>
              <a:ea typeface="Source Code Pro"/>
              <a:cs typeface="Source Code Pro"/>
              <a:sym typeface="Source Code Pro"/>
            </a:endParaRPr>
          </a:p>
          <a:p>
            <a:pPr indent="0" lvl="0" marL="457200" rtl="0" algn="l">
              <a:spcBef>
                <a:spcPts val="0"/>
              </a:spcBef>
              <a:spcAft>
                <a:spcPts val="0"/>
              </a:spcAft>
              <a:buClr>
                <a:schemeClr val="dk1"/>
              </a:buClr>
              <a:buSzPts val="1100"/>
              <a:buFont typeface="Arial"/>
              <a:buNone/>
            </a:pPr>
            <a:r>
              <a:rPr lang="en" sz="1000">
                <a:solidFill>
                  <a:schemeClr val="dk1"/>
                </a:solidFill>
                <a:highlight>
                  <a:schemeClr val="lt1"/>
                </a:highlight>
                <a:latin typeface="Source Code Pro"/>
                <a:ea typeface="Source Code Pro"/>
                <a:cs typeface="Source Code Pro"/>
                <a:sym typeface="Source Code Pro"/>
              </a:rPr>
              <a:t>    </a:t>
            </a:r>
            <a:r>
              <a:rPr lang="en" sz="1000">
                <a:solidFill>
                  <a:srgbClr val="0000FF"/>
                </a:solidFill>
                <a:highlight>
                  <a:schemeClr val="lt1"/>
                </a:highlight>
                <a:latin typeface="Source Code Pro"/>
                <a:ea typeface="Source Code Pro"/>
                <a:cs typeface="Source Code Pro"/>
                <a:sym typeface="Source Code Pro"/>
              </a:rPr>
              <a:t>for</a:t>
            </a:r>
            <a:r>
              <a:rPr lang="en" sz="1000">
                <a:solidFill>
                  <a:schemeClr val="dk1"/>
                </a:solidFill>
                <a:highlight>
                  <a:schemeClr val="lt1"/>
                </a:highlight>
                <a:latin typeface="Source Code Pro"/>
                <a:ea typeface="Source Code Pro"/>
                <a:cs typeface="Source Code Pro"/>
                <a:sym typeface="Source Code Pro"/>
              </a:rPr>
              <a:t> (</a:t>
            </a:r>
            <a:r>
              <a:rPr lang="en" sz="1000">
                <a:solidFill>
                  <a:srgbClr val="0000FF"/>
                </a:solidFill>
                <a:highlight>
                  <a:schemeClr val="lt1"/>
                </a:highlight>
                <a:latin typeface="Source Code Pro"/>
                <a:ea typeface="Source Code Pro"/>
                <a:cs typeface="Source Code Pro"/>
                <a:sym typeface="Source Code Pro"/>
              </a:rPr>
              <a:t>int</a:t>
            </a:r>
            <a:r>
              <a:rPr lang="en" sz="1000">
                <a:solidFill>
                  <a:schemeClr val="dk1"/>
                </a:solidFill>
                <a:highlight>
                  <a:schemeClr val="lt1"/>
                </a:highlight>
                <a:latin typeface="Source Code Pro"/>
                <a:ea typeface="Source Code Pro"/>
                <a:cs typeface="Source Code Pro"/>
                <a:sym typeface="Source Code Pro"/>
              </a:rPr>
              <a:t> i = </a:t>
            </a:r>
            <a:r>
              <a:rPr lang="en" sz="1000">
                <a:solidFill>
                  <a:srgbClr val="098658"/>
                </a:solidFill>
                <a:highlight>
                  <a:schemeClr val="lt1"/>
                </a:highlight>
                <a:latin typeface="Source Code Pro"/>
                <a:ea typeface="Source Code Pro"/>
                <a:cs typeface="Source Code Pro"/>
                <a:sym typeface="Source Code Pro"/>
              </a:rPr>
              <a:t>0</a:t>
            </a:r>
            <a:r>
              <a:rPr lang="en" sz="1000">
                <a:solidFill>
                  <a:schemeClr val="dk1"/>
                </a:solidFill>
                <a:highlight>
                  <a:schemeClr val="lt1"/>
                </a:highlight>
                <a:latin typeface="Source Code Pro"/>
                <a:ea typeface="Source Code Pro"/>
                <a:cs typeface="Source Code Pro"/>
                <a:sym typeface="Source Code Pro"/>
              </a:rPr>
              <a:t>; i &lt; </a:t>
            </a:r>
            <a:r>
              <a:rPr lang="en" sz="1000">
                <a:solidFill>
                  <a:srgbClr val="098658"/>
                </a:solidFill>
                <a:highlight>
                  <a:schemeClr val="lt1"/>
                </a:highlight>
                <a:latin typeface="Source Code Pro"/>
                <a:ea typeface="Source Code Pro"/>
                <a:cs typeface="Source Code Pro"/>
                <a:sym typeface="Source Code Pro"/>
              </a:rPr>
              <a:t>4</a:t>
            </a:r>
            <a:r>
              <a:rPr lang="en" sz="1000">
                <a:solidFill>
                  <a:schemeClr val="dk1"/>
                </a:solidFill>
                <a:highlight>
                  <a:schemeClr val="lt1"/>
                </a:highlight>
                <a:latin typeface="Source Code Pro"/>
                <a:ea typeface="Source Code Pro"/>
                <a:cs typeface="Source Code Pro"/>
                <a:sym typeface="Source Code Pro"/>
              </a:rPr>
              <a:t>; i++)</a:t>
            </a:r>
            <a:endParaRPr sz="1000">
              <a:solidFill>
                <a:schemeClr val="dk1"/>
              </a:solidFill>
              <a:highlight>
                <a:schemeClr val="lt1"/>
              </a:highlight>
              <a:latin typeface="Source Code Pro"/>
              <a:ea typeface="Source Code Pro"/>
              <a:cs typeface="Source Code Pro"/>
              <a:sym typeface="Source Code Pro"/>
            </a:endParaRPr>
          </a:p>
          <a:p>
            <a:pPr indent="0" lvl="0" marL="457200" rtl="0" algn="l">
              <a:spcBef>
                <a:spcPts val="0"/>
              </a:spcBef>
              <a:spcAft>
                <a:spcPts val="0"/>
              </a:spcAft>
              <a:buClr>
                <a:schemeClr val="dk1"/>
              </a:buClr>
              <a:buSzPts val="1100"/>
              <a:buFont typeface="Arial"/>
              <a:buNone/>
            </a:pPr>
            <a:r>
              <a:rPr lang="en" sz="1000">
                <a:solidFill>
                  <a:schemeClr val="dk1"/>
                </a:solidFill>
                <a:highlight>
                  <a:schemeClr val="lt1"/>
                </a:highlight>
                <a:latin typeface="Source Code Pro"/>
                <a:ea typeface="Source Code Pro"/>
                <a:cs typeface="Source Code Pro"/>
                <a:sym typeface="Source Code Pro"/>
              </a:rPr>
              <a:t>      mine();</a:t>
            </a:r>
            <a:endParaRPr sz="1000">
              <a:solidFill>
                <a:schemeClr val="dk1"/>
              </a:solidFill>
              <a:highlight>
                <a:schemeClr val="lt1"/>
              </a:highlight>
              <a:latin typeface="Source Code Pro"/>
              <a:ea typeface="Source Code Pro"/>
              <a:cs typeface="Source Code Pro"/>
              <a:sym typeface="Source Code Pro"/>
            </a:endParaRPr>
          </a:p>
          <a:p>
            <a:pPr indent="0" lvl="0" marL="457200" rtl="0" algn="l">
              <a:spcBef>
                <a:spcPts val="0"/>
              </a:spcBef>
              <a:spcAft>
                <a:spcPts val="0"/>
              </a:spcAft>
              <a:buClr>
                <a:schemeClr val="dk1"/>
              </a:buClr>
              <a:buSzPts val="1100"/>
              <a:buFont typeface="Arial"/>
              <a:buNone/>
            </a:pPr>
            <a:r>
              <a:rPr lang="en" sz="1000">
                <a:solidFill>
                  <a:schemeClr val="dk1"/>
                </a:solidFill>
                <a:highlight>
                  <a:schemeClr val="lt1"/>
                </a:highlight>
                <a:latin typeface="Source Code Pro"/>
                <a:ea typeface="Source Code Pro"/>
                <a:cs typeface="Source Code Pro"/>
                <a:sym typeface="Source Code Pro"/>
              </a:rPr>
              <a:t>    </a:t>
            </a:r>
            <a:r>
              <a:rPr b="1" lang="en" sz="1000">
                <a:solidFill>
                  <a:schemeClr val="dk1"/>
                </a:solidFill>
                <a:highlight>
                  <a:schemeClr val="lt1"/>
                </a:highlight>
                <a:latin typeface="Source Code Pro"/>
                <a:ea typeface="Source Code Pro"/>
                <a:cs typeface="Source Code Pro"/>
                <a:sym typeface="Source Code Pro"/>
              </a:rPr>
              <a:t>printf(</a:t>
            </a:r>
            <a:r>
              <a:rPr b="1" lang="en" sz="1000">
                <a:solidFill>
                  <a:srgbClr val="A31515"/>
                </a:solidFill>
                <a:highlight>
                  <a:schemeClr val="lt1"/>
                </a:highlight>
                <a:latin typeface="Source Code Pro"/>
                <a:ea typeface="Source Code Pro"/>
                <a:cs typeface="Source Code Pro"/>
                <a:sym typeface="Source Code Pro"/>
              </a:rPr>
              <a:t>"Not a bitcoin miner!!!"</a:t>
            </a:r>
            <a:r>
              <a:rPr b="1" lang="en" sz="1000">
                <a:solidFill>
                  <a:schemeClr val="dk1"/>
                </a:solidFill>
                <a:highlight>
                  <a:schemeClr val="lt1"/>
                </a:highlight>
                <a:latin typeface="Source Code Pro"/>
                <a:ea typeface="Source Code Pro"/>
                <a:cs typeface="Source Code Pro"/>
                <a:sym typeface="Source Code Pro"/>
              </a:rPr>
              <a:t>)</a:t>
            </a:r>
            <a:r>
              <a:rPr lang="en" sz="1000">
                <a:solidFill>
                  <a:schemeClr val="dk1"/>
                </a:solidFill>
                <a:highlight>
                  <a:schemeClr val="lt1"/>
                </a:highlight>
                <a:latin typeface="Source Code Pro"/>
                <a:ea typeface="Source Code Pro"/>
                <a:cs typeface="Source Code Pro"/>
                <a:sym typeface="Source Code Pro"/>
              </a:rPr>
              <a:t>;</a:t>
            </a:r>
            <a:endParaRPr sz="1000">
              <a:solidFill>
                <a:schemeClr val="dk1"/>
              </a:solidFill>
              <a:highlight>
                <a:schemeClr val="lt1"/>
              </a:highlight>
              <a:latin typeface="Source Code Pro"/>
              <a:ea typeface="Source Code Pro"/>
              <a:cs typeface="Source Code Pro"/>
              <a:sym typeface="Source Code Pro"/>
            </a:endParaRPr>
          </a:p>
          <a:p>
            <a:pPr indent="0" lvl="0" marL="457200" rtl="0" algn="l">
              <a:spcBef>
                <a:spcPts val="0"/>
              </a:spcBef>
              <a:spcAft>
                <a:spcPts val="0"/>
              </a:spcAft>
              <a:buClr>
                <a:schemeClr val="dk1"/>
              </a:buClr>
              <a:buSzPts val="1100"/>
              <a:buFont typeface="Arial"/>
              <a:buNone/>
            </a:pPr>
            <a:r>
              <a:rPr lang="en" sz="1000">
                <a:solidFill>
                  <a:schemeClr val="dk1"/>
                </a:solidFill>
                <a:highlight>
                  <a:schemeClr val="lt1"/>
                </a:highlight>
                <a:latin typeface="Source Code Pro"/>
                <a:ea typeface="Source Code Pro"/>
                <a:cs typeface="Source Code Pro"/>
                <a:sym typeface="Source Code Pro"/>
              </a:rPr>
              <a:t>  }</a:t>
            </a:r>
            <a:endParaRPr sz="1000">
              <a:solidFill>
                <a:schemeClr val="dk1"/>
              </a:solidFill>
              <a:highlight>
                <a:schemeClr val="lt1"/>
              </a:highlight>
              <a:latin typeface="Source Code Pro"/>
              <a:ea typeface="Source Code Pro"/>
              <a:cs typeface="Source Code Pro"/>
              <a:sym typeface="Source Code Pro"/>
            </a:endParaRPr>
          </a:p>
          <a:p>
            <a:pPr indent="0" lvl="0" marL="457200" rtl="0" algn="l">
              <a:spcBef>
                <a:spcPts val="0"/>
              </a:spcBef>
              <a:spcAft>
                <a:spcPts val="0"/>
              </a:spcAft>
              <a:buClr>
                <a:schemeClr val="dk1"/>
              </a:buClr>
              <a:buSzPts val="1100"/>
              <a:buFont typeface="Arial"/>
              <a:buNone/>
            </a:pPr>
            <a:r>
              <a:rPr lang="en" sz="1000">
                <a:solidFill>
                  <a:schemeClr val="dk1"/>
                </a:solidFill>
                <a:highlight>
                  <a:schemeClr val="lt1"/>
                </a:highlight>
                <a:latin typeface="Source Code Pro"/>
                <a:ea typeface="Source Code Pro"/>
                <a:cs typeface="Source Code Pro"/>
                <a:sym typeface="Source Code Pro"/>
              </a:rPr>
              <a:t>}</a:t>
            </a:r>
            <a:endParaRPr sz="1000">
              <a:solidFill>
                <a:schemeClr val="dk1"/>
              </a:solidFill>
              <a:highlight>
                <a:schemeClr val="lt1"/>
              </a:highlight>
              <a:latin typeface="Source Code Pro"/>
              <a:ea typeface="Source Code Pro"/>
              <a:cs typeface="Source Code Pro"/>
              <a:sym typeface="Source Code Pro"/>
            </a:endParaRPr>
          </a:p>
          <a:p>
            <a:pPr indent="0" lvl="0" marL="0" rtl="0" algn="l">
              <a:spcBef>
                <a:spcPts val="0"/>
              </a:spcBef>
              <a:spcAft>
                <a:spcPts val="0"/>
              </a:spcAft>
              <a:buNone/>
            </a:pPr>
            <a:r>
              <a:t/>
            </a:r>
            <a:endParaRPr/>
          </a:p>
        </p:txBody>
      </p:sp>
    </p:spTree>
  </p:cSld>
  <p:clrMapOvr>
    <a:masterClrMapping/>
  </p:clrMapOvr>
</p:notes>
</file>

<file path=ppt/notesSlides/notesSlide8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83" name="Shape 983"/>
        <p:cNvGrpSpPr/>
        <p:nvPr/>
      </p:nvGrpSpPr>
      <p:grpSpPr>
        <a:xfrm>
          <a:off x="0" y="0"/>
          <a:ext cx="0" cy="0"/>
          <a:chOff x="0" y="0"/>
          <a:chExt cx="0" cy="0"/>
        </a:xfrm>
      </p:grpSpPr>
      <p:sp>
        <p:nvSpPr>
          <p:cNvPr id="984" name="Google Shape;984;g1172152ef5a_0_233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85" name="Google Shape;985;g1172152ef5a_0_23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91" name="Shape 991"/>
        <p:cNvGrpSpPr/>
        <p:nvPr/>
      </p:nvGrpSpPr>
      <p:grpSpPr>
        <a:xfrm>
          <a:off x="0" y="0"/>
          <a:ext cx="0" cy="0"/>
          <a:chOff x="0" y="0"/>
          <a:chExt cx="0" cy="0"/>
        </a:xfrm>
      </p:grpSpPr>
      <p:sp>
        <p:nvSpPr>
          <p:cNvPr id="992" name="Google Shape;992;g1172152ef5a_0_234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93" name="Google Shape;993;g1172152ef5a_0_234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99" name="Shape 999"/>
        <p:cNvGrpSpPr/>
        <p:nvPr/>
      </p:nvGrpSpPr>
      <p:grpSpPr>
        <a:xfrm>
          <a:off x="0" y="0"/>
          <a:ext cx="0" cy="0"/>
          <a:chOff x="0" y="0"/>
          <a:chExt cx="0" cy="0"/>
        </a:xfrm>
      </p:grpSpPr>
      <p:sp>
        <p:nvSpPr>
          <p:cNvPr id="1000" name="Google Shape;1000;g1172152ef5a_0_235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01" name="Google Shape;1001;g1172152ef5a_0_235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292100" lvl="0" marL="457200" rtl="0" algn="l">
              <a:lnSpc>
                <a:spcPct val="150000"/>
              </a:lnSpc>
              <a:spcBef>
                <a:spcPts val="0"/>
              </a:spcBef>
              <a:spcAft>
                <a:spcPts val="0"/>
              </a:spcAft>
              <a:buClr>
                <a:schemeClr val="dk1"/>
              </a:buClr>
              <a:buSzPts val="1000"/>
              <a:buFont typeface="Lato"/>
              <a:buAutoNum type="arabicPeriod" startAt="2"/>
            </a:pPr>
            <a:r>
              <a:rPr lang="en" sz="1000">
                <a:solidFill>
                  <a:schemeClr val="dk1"/>
                </a:solidFill>
                <a:latin typeface="Lato"/>
                <a:ea typeface="Lato"/>
                <a:cs typeface="Lato"/>
                <a:sym typeface="Lato"/>
              </a:rPr>
              <a:t>Since the mining algorithm can only be run in 10 tick intervals, any implementation will always exceed the Queue A quanta before the CPU can be voluntarily yielded. This will cause the job to be placed on Queue B, since the Queue A quanta expired.</a:t>
            </a:r>
            <a:endParaRPr sz="1000">
              <a:solidFill>
                <a:schemeClr val="dk1"/>
              </a:solidFill>
              <a:latin typeface="Lato"/>
              <a:ea typeface="Lato"/>
              <a:cs typeface="Lato"/>
              <a:sym typeface="Lato"/>
            </a:endParaRPr>
          </a:p>
          <a:p>
            <a:pPr indent="0" lvl="0" marL="0" rtl="0" algn="l">
              <a:spcBef>
                <a:spcPts val="0"/>
              </a:spcBef>
              <a:spcAft>
                <a:spcPts val="0"/>
              </a:spcAft>
              <a:buNone/>
            </a:pPr>
            <a:r>
              <a:t/>
            </a:r>
            <a:endParaRPr/>
          </a:p>
        </p:txBody>
      </p:sp>
    </p:spTree>
  </p:cSld>
  <p:clrMapOvr>
    <a:masterClrMapping/>
  </p:clrMapOvr>
</p:notes>
</file>

<file path=ppt/notesSlides/notesSlide9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07" name="Shape 1007"/>
        <p:cNvGrpSpPr/>
        <p:nvPr/>
      </p:nvGrpSpPr>
      <p:grpSpPr>
        <a:xfrm>
          <a:off x="0" y="0"/>
          <a:ext cx="0" cy="0"/>
          <a:chOff x="0" y="0"/>
          <a:chExt cx="0" cy="0"/>
        </a:xfrm>
      </p:grpSpPr>
      <p:sp>
        <p:nvSpPr>
          <p:cNvPr id="1008" name="Google Shape;1008;g1172152ef5a_0_235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09" name="Google Shape;1009;g1172152ef5a_0_235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8" name="Shape 8"/>
        <p:cNvGrpSpPr/>
        <p:nvPr/>
      </p:nvGrpSpPr>
      <p:grpSpPr>
        <a:xfrm>
          <a:off x="0" y="0"/>
          <a:ext cx="0" cy="0"/>
          <a:chOff x="0" y="0"/>
          <a:chExt cx="0" cy="0"/>
        </a:xfrm>
      </p:grpSpPr>
      <p:pic>
        <p:nvPicPr>
          <p:cNvPr id="9" name="Google Shape;9;p2"/>
          <p:cNvPicPr preferRelativeResize="0"/>
          <p:nvPr/>
        </p:nvPicPr>
        <p:blipFill>
          <a:blip r:embed="rId2">
            <a:alphaModFix/>
          </a:blip>
          <a:stretch>
            <a:fillRect/>
          </a:stretch>
        </p:blipFill>
        <p:spPr>
          <a:xfrm>
            <a:off x="365763" y="1089050"/>
            <a:ext cx="2560320" cy="2765146"/>
          </a:xfrm>
          <a:prstGeom prst="rect">
            <a:avLst/>
          </a:prstGeom>
          <a:noFill/>
          <a:ln>
            <a:noFill/>
          </a:ln>
        </p:spPr>
      </p:pic>
      <p:sp>
        <p:nvSpPr>
          <p:cNvPr id="10" name="Google Shape;10;p2"/>
          <p:cNvSpPr txBox="1"/>
          <p:nvPr>
            <p:ph type="title"/>
          </p:nvPr>
        </p:nvSpPr>
        <p:spPr>
          <a:xfrm>
            <a:off x="3291850" y="1291350"/>
            <a:ext cx="5486400" cy="640200"/>
          </a:xfrm>
          <a:prstGeom prst="rect">
            <a:avLst/>
          </a:prstGeom>
        </p:spPr>
        <p:txBody>
          <a:bodyPr anchorCtr="0" anchor="ctr" bIns="45700" lIns="91425" spcFirstLastPara="1" rIns="91425" wrap="square" tIns="91425">
            <a:normAutofit/>
          </a:bodyPr>
          <a:lstStyle>
            <a:lvl1pPr lvl="0" rtl="0" algn="ctr">
              <a:spcBef>
                <a:spcPts val="0"/>
              </a:spcBef>
              <a:spcAft>
                <a:spcPts val="0"/>
              </a:spcAft>
              <a:buSzPts val="1800"/>
              <a:buNone/>
              <a:defRPr sz="1800"/>
            </a:lvl1pPr>
            <a:lvl2pPr lvl="1" rtl="0" algn="ctr">
              <a:spcBef>
                <a:spcPts val="0"/>
              </a:spcBef>
              <a:spcAft>
                <a:spcPts val="0"/>
              </a:spcAft>
              <a:buSzPts val="2400"/>
              <a:buNone/>
              <a:defRPr/>
            </a:lvl2pPr>
            <a:lvl3pPr lvl="2" rtl="0" algn="ctr">
              <a:spcBef>
                <a:spcPts val="0"/>
              </a:spcBef>
              <a:spcAft>
                <a:spcPts val="0"/>
              </a:spcAft>
              <a:buSzPts val="2400"/>
              <a:buNone/>
              <a:defRPr/>
            </a:lvl3pPr>
            <a:lvl4pPr lvl="3" rtl="0" algn="ctr">
              <a:spcBef>
                <a:spcPts val="0"/>
              </a:spcBef>
              <a:spcAft>
                <a:spcPts val="0"/>
              </a:spcAft>
              <a:buSzPts val="2400"/>
              <a:buNone/>
              <a:defRPr/>
            </a:lvl4pPr>
            <a:lvl5pPr lvl="4" rtl="0" algn="ctr">
              <a:spcBef>
                <a:spcPts val="0"/>
              </a:spcBef>
              <a:spcAft>
                <a:spcPts val="0"/>
              </a:spcAft>
              <a:buSzPts val="2400"/>
              <a:buNone/>
              <a:defRPr/>
            </a:lvl5pPr>
            <a:lvl6pPr lvl="5" rtl="0" algn="ctr">
              <a:spcBef>
                <a:spcPts val="0"/>
              </a:spcBef>
              <a:spcAft>
                <a:spcPts val="0"/>
              </a:spcAft>
              <a:buSzPts val="2400"/>
              <a:buNone/>
              <a:defRPr/>
            </a:lvl6pPr>
            <a:lvl7pPr lvl="6" rtl="0" algn="ctr">
              <a:spcBef>
                <a:spcPts val="0"/>
              </a:spcBef>
              <a:spcAft>
                <a:spcPts val="0"/>
              </a:spcAft>
              <a:buSzPts val="2400"/>
              <a:buNone/>
              <a:defRPr/>
            </a:lvl7pPr>
            <a:lvl8pPr lvl="7" rtl="0" algn="ctr">
              <a:spcBef>
                <a:spcPts val="0"/>
              </a:spcBef>
              <a:spcAft>
                <a:spcPts val="0"/>
              </a:spcAft>
              <a:buSzPts val="2400"/>
              <a:buNone/>
              <a:defRPr/>
            </a:lvl8pPr>
            <a:lvl9pPr lvl="8" rtl="0" algn="ctr">
              <a:spcBef>
                <a:spcPts val="0"/>
              </a:spcBef>
              <a:spcAft>
                <a:spcPts val="0"/>
              </a:spcAft>
              <a:buSzPts val="2400"/>
              <a:buNone/>
              <a:defRPr/>
            </a:lvl9pPr>
          </a:lstStyle>
          <a:p/>
        </p:txBody>
      </p:sp>
      <p:sp>
        <p:nvSpPr>
          <p:cNvPr id="11" name="Google Shape;11;p2"/>
          <p:cNvSpPr txBox="1"/>
          <p:nvPr>
            <p:ph idx="1" type="subTitle"/>
          </p:nvPr>
        </p:nvSpPr>
        <p:spPr>
          <a:xfrm>
            <a:off x="3291850" y="1931550"/>
            <a:ext cx="5486400" cy="640200"/>
          </a:xfrm>
          <a:prstGeom prst="rect">
            <a:avLst/>
          </a:prstGeom>
        </p:spPr>
        <p:txBody>
          <a:bodyPr anchorCtr="0" anchor="ctr" bIns="91425" lIns="91425" spcFirstLastPara="1" rIns="91425" wrap="square" tIns="45700">
            <a:noAutofit/>
          </a:bodyPr>
          <a:lstStyle>
            <a:lvl1pPr lvl="0" algn="ctr">
              <a:spcBef>
                <a:spcPts val="0"/>
              </a:spcBef>
              <a:spcAft>
                <a:spcPts val="0"/>
              </a:spcAft>
              <a:buClr>
                <a:schemeClr val="dk1"/>
              </a:buClr>
              <a:buSzPts val="1800"/>
              <a:buNone/>
              <a:defRPr sz="1800">
                <a:solidFill>
                  <a:schemeClr val="dk1"/>
                </a:solidFill>
              </a:defRPr>
            </a:lvl1pPr>
            <a:lvl2pPr lvl="1" algn="ctr">
              <a:spcBef>
                <a:spcPts val="0"/>
              </a:spcBef>
              <a:spcAft>
                <a:spcPts val="0"/>
              </a:spcAft>
              <a:buClr>
                <a:schemeClr val="dk1"/>
              </a:buClr>
              <a:buSzPts val="2400"/>
              <a:buNone/>
              <a:defRPr sz="2400">
                <a:solidFill>
                  <a:schemeClr val="dk1"/>
                </a:solidFill>
              </a:defRPr>
            </a:lvl2pPr>
            <a:lvl3pPr lvl="2" algn="ctr">
              <a:spcBef>
                <a:spcPts val="0"/>
              </a:spcBef>
              <a:spcAft>
                <a:spcPts val="0"/>
              </a:spcAft>
              <a:buClr>
                <a:schemeClr val="dk1"/>
              </a:buClr>
              <a:buSzPts val="2400"/>
              <a:buNone/>
              <a:defRPr sz="2400">
                <a:solidFill>
                  <a:schemeClr val="dk1"/>
                </a:solidFill>
              </a:defRPr>
            </a:lvl3pPr>
            <a:lvl4pPr lvl="3" algn="ctr">
              <a:spcBef>
                <a:spcPts val="0"/>
              </a:spcBef>
              <a:spcAft>
                <a:spcPts val="0"/>
              </a:spcAft>
              <a:buClr>
                <a:schemeClr val="dk1"/>
              </a:buClr>
              <a:buSzPts val="2400"/>
              <a:buNone/>
              <a:defRPr sz="2400">
                <a:solidFill>
                  <a:schemeClr val="dk1"/>
                </a:solidFill>
              </a:defRPr>
            </a:lvl4pPr>
            <a:lvl5pPr lvl="4" algn="ctr">
              <a:spcBef>
                <a:spcPts val="0"/>
              </a:spcBef>
              <a:spcAft>
                <a:spcPts val="0"/>
              </a:spcAft>
              <a:buClr>
                <a:schemeClr val="dk1"/>
              </a:buClr>
              <a:buSzPts val="2400"/>
              <a:buNone/>
              <a:defRPr sz="2400">
                <a:solidFill>
                  <a:schemeClr val="dk1"/>
                </a:solidFill>
              </a:defRPr>
            </a:lvl5pPr>
            <a:lvl6pPr lvl="5" algn="ctr">
              <a:spcBef>
                <a:spcPts val="0"/>
              </a:spcBef>
              <a:spcAft>
                <a:spcPts val="0"/>
              </a:spcAft>
              <a:buClr>
                <a:schemeClr val="dk1"/>
              </a:buClr>
              <a:buSzPts val="2400"/>
              <a:buNone/>
              <a:defRPr sz="2400">
                <a:solidFill>
                  <a:schemeClr val="dk1"/>
                </a:solidFill>
              </a:defRPr>
            </a:lvl6pPr>
            <a:lvl7pPr lvl="6" algn="ctr">
              <a:spcBef>
                <a:spcPts val="0"/>
              </a:spcBef>
              <a:spcAft>
                <a:spcPts val="0"/>
              </a:spcAft>
              <a:buClr>
                <a:schemeClr val="dk1"/>
              </a:buClr>
              <a:buSzPts val="2400"/>
              <a:buNone/>
              <a:defRPr sz="2400">
                <a:solidFill>
                  <a:schemeClr val="dk1"/>
                </a:solidFill>
              </a:defRPr>
            </a:lvl7pPr>
            <a:lvl8pPr lvl="7" algn="ctr">
              <a:spcBef>
                <a:spcPts val="0"/>
              </a:spcBef>
              <a:spcAft>
                <a:spcPts val="0"/>
              </a:spcAft>
              <a:buClr>
                <a:schemeClr val="dk1"/>
              </a:buClr>
              <a:buSzPts val="2400"/>
              <a:buNone/>
              <a:defRPr sz="2400">
                <a:solidFill>
                  <a:schemeClr val="dk1"/>
                </a:solidFill>
              </a:defRPr>
            </a:lvl8pPr>
            <a:lvl9pPr lvl="8" algn="ctr">
              <a:spcBef>
                <a:spcPts val="0"/>
              </a:spcBef>
              <a:spcAft>
                <a:spcPts val="0"/>
              </a:spcAft>
              <a:buClr>
                <a:schemeClr val="dk1"/>
              </a:buClr>
              <a:buSzPts val="2400"/>
              <a:buNone/>
              <a:defRPr sz="2400">
                <a:solidFill>
                  <a:schemeClr val="dk1"/>
                </a:solidFill>
              </a:defRPr>
            </a:lvl9pPr>
          </a:lstStyle>
          <a:p/>
        </p:txBody>
      </p:sp>
      <p:sp>
        <p:nvSpPr>
          <p:cNvPr id="12" name="Google Shape;12;p2"/>
          <p:cNvSpPr txBox="1"/>
          <p:nvPr>
            <p:ph idx="2" type="subTitle"/>
          </p:nvPr>
        </p:nvSpPr>
        <p:spPr>
          <a:xfrm>
            <a:off x="3291850" y="2571750"/>
            <a:ext cx="5486400" cy="640200"/>
          </a:xfrm>
          <a:prstGeom prst="rect">
            <a:avLst/>
          </a:prstGeom>
        </p:spPr>
        <p:txBody>
          <a:bodyPr anchorCtr="0" anchor="ctr" bIns="45700" lIns="91425" spcFirstLastPara="1" rIns="91425" wrap="square" tIns="91425">
            <a:noAutofit/>
          </a:bodyPr>
          <a:lstStyle>
            <a:lvl1pPr lvl="0" rtl="0" algn="ctr">
              <a:spcBef>
                <a:spcPts val="0"/>
              </a:spcBef>
              <a:spcAft>
                <a:spcPts val="0"/>
              </a:spcAft>
              <a:buClr>
                <a:schemeClr val="dk1"/>
              </a:buClr>
              <a:buSzPts val="1800"/>
              <a:buNone/>
              <a:defRPr sz="1800">
                <a:solidFill>
                  <a:schemeClr val="dk1"/>
                </a:solidFill>
              </a:defRPr>
            </a:lvl1pPr>
            <a:lvl2pPr lvl="1" rtl="0" algn="ctr">
              <a:spcBef>
                <a:spcPts val="0"/>
              </a:spcBef>
              <a:spcAft>
                <a:spcPts val="0"/>
              </a:spcAft>
              <a:buClr>
                <a:schemeClr val="dk1"/>
              </a:buClr>
              <a:buSzPts val="2400"/>
              <a:buNone/>
              <a:defRPr sz="2400">
                <a:solidFill>
                  <a:schemeClr val="dk1"/>
                </a:solidFill>
              </a:defRPr>
            </a:lvl2pPr>
            <a:lvl3pPr lvl="2" rtl="0" algn="ctr">
              <a:spcBef>
                <a:spcPts val="0"/>
              </a:spcBef>
              <a:spcAft>
                <a:spcPts val="0"/>
              </a:spcAft>
              <a:buClr>
                <a:schemeClr val="dk1"/>
              </a:buClr>
              <a:buSzPts val="2400"/>
              <a:buNone/>
              <a:defRPr sz="2400">
                <a:solidFill>
                  <a:schemeClr val="dk1"/>
                </a:solidFill>
              </a:defRPr>
            </a:lvl3pPr>
            <a:lvl4pPr lvl="3" rtl="0" algn="ctr">
              <a:spcBef>
                <a:spcPts val="0"/>
              </a:spcBef>
              <a:spcAft>
                <a:spcPts val="0"/>
              </a:spcAft>
              <a:buClr>
                <a:schemeClr val="dk1"/>
              </a:buClr>
              <a:buSzPts val="2400"/>
              <a:buNone/>
              <a:defRPr sz="2400">
                <a:solidFill>
                  <a:schemeClr val="dk1"/>
                </a:solidFill>
              </a:defRPr>
            </a:lvl4pPr>
            <a:lvl5pPr lvl="4" rtl="0" algn="ctr">
              <a:spcBef>
                <a:spcPts val="0"/>
              </a:spcBef>
              <a:spcAft>
                <a:spcPts val="0"/>
              </a:spcAft>
              <a:buClr>
                <a:schemeClr val="dk1"/>
              </a:buClr>
              <a:buSzPts val="2400"/>
              <a:buNone/>
              <a:defRPr sz="2400">
                <a:solidFill>
                  <a:schemeClr val="dk1"/>
                </a:solidFill>
              </a:defRPr>
            </a:lvl5pPr>
            <a:lvl6pPr lvl="5" rtl="0" algn="ctr">
              <a:spcBef>
                <a:spcPts val="0"/>
              </a:spcBef>
              <a:spcAft>
                <a:spcPts val="0"/>
              </a:spcAft>
              <a:buClr>
                <a:schemeClr val="dk1"/>
              </a:buClr>
              <a:buSzPts val="2400"/>
              <a:buNone/>
              <a:defRPr sz="2400">
                <a:solidFill>
                  <a:schemeClr val="dk1"/>
                </a:solidFill>
              </a:defRPr>
            </a:lvl6pPr>
            <a:lvl7pPr lvl="6" rtl="0" algn="ctr">
              <a:spcBef>
                <a:spcPts val="0"/>
              </a:spcBef>
              <a:spcAft>
                <a:spcPts val="0"/>
              </a:spcAft>
              <a:buClr>
                <a:schemeClr val="dk1"/>
              </a:buClr>
              <a:buSzPts val="2400"/>
              <a:buNone/>
              <a:defRPr sz="2400">
                <a:solidFill>
                  <a:schemeClr val="dk1"/>
                </a:solidFill>
              </a:defRPr>
            </a:lvl7pPr>
            <a:lvl8pPr lvl="7" rtl="0" algn="ctr">
              <a:spcBef>
                <a:spcPts val="0"/>
              </a:spcBef>
              <a:spcAft>
                <a:spcPts val="0"/>
              </a:spcAft>
              <a:buClr>
                <a:schemeClr val="dk1"/>
              </a:buClr>
              <a:buSzPts val="2400"/>
              <a:buNone/>
              <a:defRPr sz="2400">
                <a:solidFill>
                  <a:schemeClr val="dk1"/>
                </a:solidFill>
              </a:defRPr>
            </a:lvl8pPr>
            <a:lvl9pPr lvl="8" rtl="0" algn="ctr">
              <a:spcBef>
                <a:spcPts val="0"/>
              </a:spcBef>
              <a:spcAft>
                <a:spcPts val="0"/>
              </a:spcAft>
              <a:buClr>
                <a:schemeClr val="dk1"/>
              </a:buClr>
              <a:buSzPts val="2400"/>
              <a:buNone/>
              <a:defRPr sz="2400">
                <a:solidFill>
                  <a:schemeClr val="dk1"/>
                </a:solidFill>
              </a:defRPr>
            </a:lvl9pPr>
          </a:lstStyle>
          <a:p/>
        </p:txBody>
      </p:sp>
      <p:sp>
        <p:nvSpPr>
          <p:cNvPr id="13" name="Google Shape;13;p2"/>
          <p:cNvSpPr txBox="1"/>
          <p:nvPr>
            <p:ph idx="3" type="subTitle"/>
          </p:nvPr>
        </p:nvSpPr>
        <p:spPr>
          <a:xfrm>
            <a:off x="3291850" y="3211950"/>
            <a:ext cx="5486400" cy="640200"/>
          </a:xfrm>
          <a:prstGeom prst="rect">
            <a:avLst/>
          </a:prstGeom>
        </p:spPr>
        <p:txBody>
          <a:bodyPr anchorCtr="0" anchor="ctr" bIns="91425" lIns="91425" spcFirstLastPara="1" rIns="91425" wrap="square" tIns="45700">
            <a:noAutofit/>
          </a:bodyPr>
          <a:lstStyle>
            <a:lvl1pPr lvl="0" rtl="0" algn="ctr">
              <a:spcBef>
                <a:spcPts val="0"/>
              </a:spcBef>
              <a:spcAft>
                <a:spcPts val="0"/>
              </a:spcAft>
              <a:buClr>
                <a:schemeClr val="dk1"/>
              </a:buClr>
              <a:buSzPts val="1800"/>
              <a:buNone/>
              <a:defRPr sz="1800">
                <a:solidFill>
                  <a:schemeClr val="dk1"/>
                </a:solidFill>
              </a:defRPr>
            </a:lvl1pPr>
            <a:lvl2pPr lvl="1" rtl="0" algn="ctr">
              <a:spcBef>
                <a:spcPts val="0"/>
              </a:spcBef>
              <a:spcAft>
                <a:spcPts val="0"/>
              </a:spcAft>
              <a:buClr>
                <a:schemeClr val="dk1"/>
              </a:buClr>
              <a:buSzPts val="2400"/>
              <a:buNone/>
              <a:defRPr sz="2400">
                <a:solidFill>
                  <a:schemeClr val="dk1"/>
                </a:solidFill>
              </a:defRPr>
            </a:lvl2pPr>
            <a:lvl3pPr lvl="2" rtl="0" algn="ctr">
              <a:spcBef>
                <a:spcPts val="0"/>
              </a:spcBef>
              <a:spcAft>
                <a:spcPts val="0"/>
              </a:spcAft>
              <a:buClr>
                <a:schemeClr val="dk1"/>
              </a:buClr>
              <a:buSzPts val="2400"/>
              <a:buNone/>
              <a:defRPr sz="2400">
                <a:solidFill>
                  <a:schemeClr val="dk1"/>
                </a:solidFill>
              </a:defRPr>
            </a:lvl3pPr>
            <a:lvl4pPr lvl="3" rtl="0" algn="ctr">
              <a:spcBef>
                <a:spcPts val="0"/>
              </a:spcBef>
              <a:spcAft>
                <a:spcPts val="0"/>
              </a:spcAft>
              <a:buClr>
                <a:schemeClr val="dk1"/>
              </a:buClr>
              <a:buSzPts val="2400"/>
              <a:buNone/>
              <a:defRPr sz="2400">
                <a:solidFill>
                  <a:schemeClr val="dk1"/>
                </a:solidFill>
              </a:defRPr>
            </a:lvl4pPr>
            <a:lvl5pPr lvl="4" rtl="0" algn="ctr">
              <a:spcBef>
                <a:spcPts val="0"/>
              </a:spcBef>
              <a:spcAft>
                <a:spcPts val="0"/>
              </a:spcAft>
              <a:buClr>
                <a:schemeClr val="dk1"/>
              </a:buClr>
              <a:buSzPts val="2400"/>
              <a:buNone/>
              <a:defRPr sz="2400">
                <a:solidFill>
                  <a:schemeClr val="dk1"/>
                </a:solidFill>
              </a:defRPr>
            </a:lvl5pPr>
            <a:lvl6pPr lvl="5" rtl="0" algn="ctr">
              <a:spcBef>
                <a:spcPts val="0"/>
              </a:spcBef>
              <a:spcAft>
                <a:spcPts val="0"/>
              </a:spcAft>
              <a:buClr>
                <a:schemeClr val="dk1"/>
              </a:buClr>
              <a:buSzPts val="2400"/>
              <a:buNone/>
              <a:defRPr sz="2400">
                <a:solidFill>
                  <a:schemeClr val="dk1"/>
                </a:solidFill>
              </a:defRPr>
            </a:lvl6pPr>
            <a:lvl7pPr lvl="6" rtl="0" algn="ctr">
              <a:spcBef>
                <a:spcPts val="0"/>
              </a:spcBef>
              <a:spcAft>
                <a:spcPts val="0"/>
              </a:spcAft>
              <a:buClr>
                <a:schemeClr val="dk1"/>
              </a:buClr>
              <a:buSzPts val="2400"/>
              <a:buNone/>
              <a:defRPr sz="2400">
                <a:solidFill>
                  <a:schemeClr val="dk1"/>
                </a:solidFill>
              </a:defRPr>
            </a:lvl7pPr>
            <a:lvl8pPr lvl="7" rtl="0" algn="ctr">
              <a:spcBef>
                <a:spcPts val="0"/>
              </a:spcBef>
              <a:spcAft>
                <a:spcPts val="0"/>
              </a:spcAft>
              <a:buClr>
                <a:schemeClr val="dk1"/>
              </a:buClr>
              <a:buSzPts val="2400"/>
              <a:buNone/>
              <a:defRPr sz="2400">
                <a:solidFill>
                  <a:schemeClr val="dk1"/>
                </a:solidFill>
              </a:defRPr>
            </a:lvl8pPr>
            <a:lvl9pPr lvl="8" rtl="0" algn="ctr">
              <a:spcBef>
                <a:spcPts val="0"/>
              </a:spcBef>
              <a:spcAft>
                <a:spcPts val="0"/>
              </a:spcAft>
              <a:buClr>
                <a:schemeClr val="dk1"/>
              </a:buClr>
              <a:buSzPts val="2400"/>
              <a:buNone/>
              <a:defRPr sz="2400">
                <a:solidFill>
                  <a:schemeClr val="dk1"/>
                </a:solidFill>
              </a:defRPr>
            </a:lvl9pPr>
          </a:lstStyle>
          <a:p/>
        </p:txBody>
      </p:sp>
      <p:cxnSp>
        <p:nvCxnSpPr>
          <p:cNvPr id="14" name="Google Shape;14;p2"/>
          <p:cNvCxnSpPr/>
          <p:nvPr/>
        </p:nvCxnSpPr>
        <p:spPr>
          <a:xfrm>
            <a:off x="3291850" y="2571750"/>
            <a:ext cx="5486400" cy="0"/>
          </a:xfrm>
          <a:prstGeom prst="straightConnector1">
            <a:avLst/>
          </a:prstGeom>
          <a:noFill/>
          <a:ln cap="flat" cmpd="sng" w="38100">
            <a:solidFill>
              <a:schemeClr val="accent1"/>
            </a:solidFill>
            <a:prstDash val="solid"/>
            <a:round/>
            <a:headEnd len="med" w="med" type="none"/>
            <a:tailEnd len="med" w="med" type="none"/>
          </a:ln>
        </p:spPr>
      </p:cxnSp>
      <p:sp>
        <p:nvSpPr>
          <p:cNvPr id="15" name="Google Shape;15;p2"/>
          <p:cNvSpPr/>
          <p:nvPr/>
        </p:nvSpPr>
        <p:spPr>
          <a:xfrm>
            <a:off x="0" y="4837176"/>
            <a:ext cx="9144000" cy="2973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extLst>
    <p:ext uri="{DCECCB84-F9BA-43D5-87BE-67443E8EF086}">
      <p15:sldGuideLst>
        <p15:guide id="1" orient="horz" pos="1620">
          <p15:clr>
            <a:srgbClr val="FA7B17"/>
          </p15:clr>
        </p15:guide>
        <p15:guide id="2" pos="1958">
          <p15:clr>
            <a:srgbClr val="FA7B17"/>
          </p15:clr>
        </p15:guide>
        <p15:guide id="3" pos="1037">
          <p15:clr>
            <a:srgbClr val="FA7B17"/>
          </p15:clr>
        </p15:guide>
        <p15:guide id="4" pos="5647">
          <p15:clr>
            <a:srgbClr val="FA7B17"/>
          </p15:clr>
        </p15:guide>
        <p15:guide id="5" pos="3802">
          <p15:clr>
            <a:srgbClr val="FA7B17"/>
          </p15:clr>
        </p15:guide>
        <p15:guide id="6" pos="113">
          <p15:clr>
            <a:srgbClr val="FA7B17"/>
          </p15:clr>
        </p15:guide>
        <p15:guide id="7" orient="horz" pos="2428">
          <p15:clr>
            <a:srgbClr val="FA7B17"/>
          </p15:clr>
        </p15:guide>
      </p15:sldGuideLst>
    </p:ext>
  </p:extLst>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6" name="Shape 16"/>
        <p:cNvGrpSpPr/>
        <p:nvPr/>
      </p:nvGrpSpPr>
      <p:grpSpPr>
        <a:xfrm>
          <a:off x="0" y="0"/>
          <a:ext cx="0" cy="0"/>
          <a:chOff x="0" y="0"/>
          <a:chExt cx="0" cy="0"/>
        </a:xfrm>
      </p:grpSpPr>
      <p:sp>
        <p:nvSpPr>
          <p:cNvPr id="17" name="Google Shape;17;p3"/>
          <p:cNvSpPr txBox="1"/>
          <p:nvPr>
            <p:ph type="title"/>
          </p:nvPr>
        </p:nvSpPr>
        <p:spPr>
          <a:xfrm>
            <a:off x="311700" y="2150850"/>
            <a:ext cx="8520600" cy="841800"/>
          </a:xfrm>
          <a:prstGeom prst="rect">
            <a:avLst/>
          </a:prstGeom>
        </p:spPr>
        <p:txBody>
          <a:bodyPr anchorCtr="0" anchor="ctr" bIns="91425" lIns="91425" spcFirstLastPara="1" rIns="91425" wrap="square" tIns="91425">
            <a:no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8" name="Shape 18"/>
        <p:cNvGrpSpPr/>
        <p:nvPr/>
      </p:nvGrpSpPr>
      <p:grpSpPr>
        <a:xfrm>
          <a:off x="0" y="0"/>
          <a:ext cx="0" cy="0"/>
          <a:chOff x="0" y="0"/>
          <a:chExt cx="0" cy="0"/>
        </a:xfrm>
      </p:grpSpPr>
      <p:sp>
        <p:nvSpPr>
          <p:cNvPr id="19" name="Google Shape;19;p4"/>
          <p:cNvSpPr txBox="1"/>
          <p:nvPr>
            <p:ph idx="1" type="body"/>
          </p:nvPr>
        </p:nvSpPr>
        <p:spPr>
          <a:xfrm>
            <a:off x="182850" y="823868"/>
            <a:ext cx="8778300" cy="4206300"/>
          </a:xfrm>
          <a:prstGeom prst="rect">
            <a:avLst/>
          </a:prstGeom>
        </p:spPr>
        <p:txBody>
          <a:bodyPr anchorCtr="0" anchor="t" bIns="45700" lIns="45700" spcFirstLastPara="1" rIns="45700" wrap="square" tIns="45700">
            <a:noAutofit/>
          </a:bodyPr>
          <a:lstStyle>
            <a:lvl1pPr indent="-292100" lvl="0" marL="457200">
              <a:spcBef>
                <a:spcPts val="0"/>
              </a:spcBef>
              <a:spcAft>
                <a:spcPts val="0"/>
              </a:spcAft>
              <a:buSzPts val="1000"/>
              <a:buChar char="●"/>
              <a:defRPr/>
            </a:lvl1pPr>
            <a:lvl2pPr indent="-292100" lvl="1" marL="914400">
              <a:spcBef>
                <a:spcPts val="0"/>
              </a:spcBef>
              <a:spcAft>
                <a:spcPts val="0"/>
              </a:spcAft>
              <a:buSzPts val="1000"/>
              <a:buChar char="○"/>
              <a:defRPr/>
            </a:lvl2pPr>
            <a:lvl3pPr indent="-292100" lvl="2" marL="1371600">
              <a:spcBef>
                <a:spcPts val="0"/>
              </a:spcBef>
              <a:spcAft>
                <a:spcPts val="0"/>
              </a:spcAft>
              <a:buSzPts val="1000"/>
              <a:buChar char="■"/>
              <a:defRPr/>
            </a:lvl3pPr>
            <a:lvl4pPr indent="-292100" lvl="3" marL="1828800">
              <a:spcBef>
                <a:spcPts val="0"/>
              </a:spcBef>
              <a:spcAft>
                <a:spcPts val="0"/>
              </a:spcAft>
              <a:buSzPts val="1000"/>
              <a:buChar char="●"/>
              <a:defRPr/>
            </a:lvl4pPr>
            <a:lvl5pPr indent="-292100" lvl="4" marL="2286000">
              <a:spcBef>
                <a:spcPts val="0"/>
              </a:spcBef>
              <a:spcAft>
                <a:spcPts val="0"/>
              </a:spcAft>
              <a:buSzPts val="1000"/>
              <a:buChar char="○"/>
              <a:defRPr/>
            </a:lvl5pPr>
            <a:lvl6pPr indent="-292100" lvl="5" marL="2743200">
              <a:spcBef>
                <a:spcPts val="0"/>
              </a:spcBef>
              <a:spcAft>
                <a:spcPts val="0"/>
              </a:spcAft>
              <a:buSzPts val="1000"/>
              <a:buChar char="■"/>
              <a:defRPr/>
            </a:lvl6pPr>
            <a:lvl7pPr indent="-292100" lvl="6" marL="3200400">
              <a:spcBef>
                <a:spcPts val="0"/>
              </a:spcBef>
              <a:spcAft>
                <a:spcPts val="0"/>
              </a:spcAft>
              <a:buSzPts val="1000"/>
              <a:buChar char="●"/>
              <a:defRPr/>
            </a:lvl7pPr>
            <a:lvl8pPr indent="-292100" lvl="7" marL="3657600">
              <a:spcBef>
                <a:spcPts val="0"/>
              </a:spcBef>
              <a:spcAft>
                <a:spcPts val="0"/>
              </a:spcAft>
              <a:buSzPts val="1000"/>
              <a:buChar char="○"/>
              <a:defRPr/>
            </a:lvl8pPr>
            <a:lvl9pPr indent="-292100" lvl="8" marL="4114800">
              <a:spcBef>
                <a:spcPts val="0"/>
              </a:spcBef>
              <a:spcAft>
                <a:spcPts val="0"/>
              </a:spcAft>
              <a:buSzPts val="1000"/>
              <a:buChar char="■"/>
              <a:defRPr/>
            </a:lvl9pPr>
          </a:lstStyle>
          <a:p/>
        </p:txBody>
      </p:sp>
      <p:sp>
        <p:nvSpPr>
          <p:cNvPr id="20" name="Google Shape;20;p4"/>
          <p:cNvSpPr/>
          <p:nvPr/>
        </p:nvSpPr>
        <p:spPr>
          <a:xfrm>
            <a:off x="0" y="0"/>
            <a:ext cx="9144000" cy="6858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 name="Google Shape;21;p4"/>
          <p:cNvSpPr txBox="1"/>
          <p:nvPr>
            <p:ph type="title"/>
          </p:nvPr>
        </p:nvSpPr>
        <p:spPr>
          <a:xfrm>
            <a:off x="182850" y="114300"/>
            <a:ext cx="8778300" cy="457200"/>
          </a:xfrm>
          <a:prstGeom prst="rect">
            <a:avLst/>
          </a:prstGeom>
        </p:spPr>
        <p:txBody>
          <a:bodyPr anchorCtr="0" anchor="ctr" bIns="91425" lIns="91425" spcFirstLastPara="1" rIns="91425" wrap="square" tIns="91425">
            <a:noAutofit/>
          </a:bodyPr>
          <a:lstStyle>
            <a:lvl1pPr lvl="0">
              <a:spcBef>
                <a:spcPts val="0"/>
              </a:spcBef>
              <a:spcAft>
                <a:spcPts val="0"/>
              </a:spcAft>
              <a:buSzPts val="2400"/>
              <a:buNone/>
              <a:defRPr sz="2400"/>
            </a:lvl1pPr>
            <a:lvl2pPr lvl="1">
              <a:spcBef>
                <a:spcPts val="0"/>
              </a:spcBef>
              <a:spcAft>
                <a:spcPts val="0"/>
              </a:spcAft>
              <a:buSzPts val="2400"/>
              <a:buNone/>
              <a:defRPr/>
            </a:lvl2pPr>
            <a:lvl3pPr lvl="2">
              <a:spcBef>
                <a:spcPts val="0"/>
              </a:spcBef>
              <a:spcAft>
                <a:spcPts val="0"/>
              </a:spcAft>
              <a:buSzPts val="2400"/>
              <a:buNone/>
              <a:defRPr/>
            </a:lvl3pPr>
            <a:lvl4pPr lvl="3">
              <a:spcBef>
                <a:spcPts val="0"/>
              </a:spcBef>
              <a:spcAft>
                <a:spcPts val="0"/>
              </a:spcAft>
              <a:buSzPts val="2400"/>
              <a:buNone/>
              <a:defRPr/>
            </a:lvl4pPr>
            <a:lvl5pPr lvl="4">
              <a:spcBef>
                <a:spcPts val="0"/>
              </a:spcBef>
              <a:spcAft>
                <a:spcPts val="0"/>
              </a:spcAft>
              <a:buSzPts val="2400"/>
              <a:buNone/>
              <a:defRPr/>
            </a:lvl5pPr>
            <a:lvl6pPr lvl="5">
              <a:spcBef>
                <a:spcPts val="0"/>
              </a:spcBef>
              <a:spcAft>
                <a:spcPts val="0"/>
              </a:spcAft>
              <a:buSzPts val="2400"/>
              <a:buNone/>
              <a:defRPr/>
            </a:lvl6pPr>
            <a:lvl7pPr lvl="6">
              <a:spcBef>
                <a:spcPts val="0"/>
              </a:spcBef>
              <a:spcAft>
                <a:spcPts val="0"/>
              </a:spcAft>
              <a:buSzPts val="2400"/>
              <a:buNone/>
              <a:defRPr/>
            </a:lvl7pPr>
            <a:lvl8pPr lvl="7">
              <a:spcBef>
                <a:spcPts val="0"/>
              </a:spcBef>
              <a:spcAft>
                <a:spcPts val="0"/>
              </a:spcAft>
              <a:buSzPts val="2400"/>
              <a:buNone/>
              <a:defRPr/>
            </a:lvl8pPr>
            <a:lvl9pPr lvl="8">
              <a:spcBef>
                <a:spcPts val="0"/>
              </a:spcBef>
              <a:spcAft>
                <a:spcPts val="0"/>
              </a:spcAft>
              <a:buSzPts val="2400"/>
              <a:buNone/>
              <a:defRPr/>
            </a:lvl9pPr>
          </a:lstStyle>
          <a:p/>
        </p:txBody>
      </p:sp>
    </p:spTree>
  </p:cSld>
  <p:clrMapOvr>
    <a:masterClrMapping/>
  </p:clrMapOvr>
  <p:extLst>
    <p:ext uri="{DCECCB84-F9BA-43D5-87BE-67443E8EF086}">
      <p15:sldGuideLst>
        <p15:guide id="1" pos="115">
          <p15:clr>
            <a:srgbClr val="FA7B17"/>
          </p15:clr>
        </p15:guide>
        <p15:guide id="2" pos="5645">
          <p15:clr>
            <a:srgbClr val="FA7B17"/>
          </p15:clr>
        </p15:guide>
        <p15:guide id="3" pos="1498">
          <p15:clr>
            <a:srgbClr val="FA7B17"/>
          </p15:clr>
        </p15:guide>
        <p15:guide id="4" pos="4205">
          <p15:clr>
            <a:srgbClr val="FA7B17"/>
          </p15:clr>
        </p15:guide>
      </p15:sldGuideLst>
    </p:ext>
  </p:extLst>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2" name="Shape 22"/>
        <p:cNvGrpSpPr/>
        <p:nvPr/>
      </p:nvGrpSpPr>
      <p:grpSpPr>
        <a:xfrm>
          <a:off x="0" y="0"/>
          <a:ext cx="0" cy="0"/>
          <a:chOff x="0" y="0"/>
          <a:chExt cx="0" cy="0"/>
        </a:xfrm>
      </p:grpSpPr>
      <p:sp>
        <p:nvSpPr>
          <p:cNvPr id="23" name="Google Shape;23;p5"/>
          <p:cNvSpPr txBox="1"/>
          <p:nvPr>
            <p:ph idx="1" type="body"/>
          </p:nvPr>
        </p:nvSpPr>
        <p:spPr>
          <a:xfrm>
            <a:off x="182850" y="822963"/>
            <a:ext cx="4297800" cy="4206300"/>
          </a:xfrm>
          <a:prstGeom prst="rect">
            <a:avLst/>
          </a:prstGeom>
        </p:spPr>
        <p:txBody>
          <a:bodyPr anchorCtr="0" anchor="t" bIns="45700" lIns="45700" spcFirstLastPara="1" rIns="45700" wrap="square" tIns="45700">
            <a:noAutofit/>
          </a:bodyPr>
          <a:lstStyle>
            <a:lvl1pPr indent="-292100" lvl="0" marL="457200" rtl="0">
              <a:lnSpc>
                <a:spcPct val="150000"/>
              </a:lnSpc>
              <a:spcBef>
                <a:spcPts val="0"/>
              </a:spcBef>
              <a:spcAft>
                <a:spcPts val="0"/>
              </a:spcAft>
              <a:buSzPts val="1000"/>
              <a:buChar char="●"/>
              <a:defRPr/>
            </a:lvl1pPr>
            <a:lvl2pPr indent="-292100" lvl="1" marL="914400" rtl="0">
              <a:lnSpc>
                <a:spcPct val="150000"/>
              </a:lnSpc>
              <a:spcBef>
                <a:spcPts val="0"/>
              </a:spcBef>
              <a:spcAft>
                <a:spcPts val="0"/>
              </a:spcAft>
              <a:buSzPts val="1000"/>
              <a:buChar char="○"/>
              <a:defRPr/>
            </a:lvl2pPr>
            <a:lvl3pPr indent="-292100" lvl="2" marL="1371600" rtl="0">
              <a:lnSpc>
                <a:spcPct val="150000"/>
              </a:lnSpc>
              <a:spcBef>
                <a:spcPts val="0"/>
              </a:spcBef>
              <a:spcAft>
                <a:spcPts val="0"/>
              </a:spcAft>
              <a:buSzPts val="1000"/>
              <a:buChar char="■"/>
              <a:defRPr/>
            </a:lvl3pPr>
            <a:lvl4pPr indent="-292100" lvl="3" marL="1828800" rtl="0">
              <a:lnSpc>
                <a:spcPct val="150000"/>
              </a:lnSpc>
              <a:spcBef>
                <a:spcPts val="0"/>
              </a:spcBef>
              <a:spcAft>
                <a:spcPts val="0"/>
              </a:spcAft>
              <a:buSzPts val="1000"/>
              <a:buChar char="●"/>
              <a:defRPr/>
            </a:lvl4pPr>
            <a:lvl5pPr indent="-292100" lvl="4" marL="2286000" rtl="0">
              <a:lnSpc>
                <a:spcPct val="150000"/>
              </a:lnSpc>
              <a:spcBef>
                <a:spcPts val="0"/>
              </a:spcBef>
              <a:spcAft>
                <a:spcPts val="0"/>
              </a:spcAft>
              <a:buSzPts val="1000"/>
              <a:buChar char="○"/>
              <a:defRPr/>
            </a:lvl5pPr>
            <a:lvl6pPr indent="-292100" lvl="5" marL="2743200" rtl="0">
              <a:lnSpc>
                <a:spcPct val="150000"/>
              </a:lnSpc>
              <a:spcBef>
                <a:spcPts val="0"/>
              </a:spcBef>
              <a:spcAft>
                <a:spcPts val="0"/>
              </a:spcAft>
              <a:buSzPts val="1000"/>
              <a:buChar char="■"/>
              <a:defRPr/>
            </a:lvl6pPr>
            <a:lvl7pPr indent="-292100" lvl="6" marL="3200400" rtl="0">
              <a:lnSpc>
                <a:spcPct val="150000"/>
              </a:lnSpc>
              <a:spcBef>
                <a:spcPts val="0"/>
              </a:spcBef>
              <a:spcAft>
                <a:spcPts val="0"/>
              </a:spcAft>
              <a:buSzPts val="1000"/>
              <a:buChar char="●"/>
              <a:defRPr/>
            </a:lvl7pPr>
            <a:lvl8pPr indent="-292100" lvl="7" marL="3657600" rtl="0">
              <a:lnSpc>
                <a:spcPct val="150000"/>
              </a:lnSpc>
              <a:spcBef>
                <a:spcPts val="0"/>
              </a:spcBef>
              <a:spcAft>
                <a:spcPts val="0"/>
              </a:spcAft>
              <a:buSzPts val="1000"/>
              <a:buChar char="○"/>
              <a:defRPr/>
            </a:lvl8pPr>
            <a:lvl9pPr indent="-292100" lvl="8" marL="4114800" rtl="0">
              <a:lnSpc>
                <a:spcPct val="150000"/>
              </a:lnSpc>
              <a:spcBef>
                <a:spcPts val="0"/>
              </a:spcBef>
              <a:spcAft>
                <a:spcPts val="0"/>
              </a:spcAft>
              <a:buSzPts val="1000"/>
              <a:buChar char="■"/>
              <a:defRPr/>
            </a:lvl9pPr>
          </a:lstStyle>
          <a:p/>
        </p:txBody>
      </p:sp>
      <p:sp>
        <p:nvSpPr>
          <p:cNvPr id="24" name="Google Shape;24;p5"/>
          <p:cNvSpPr txBox="1"/>
          <p:nvPr>
            <p:ph idx="2" type="body"/>
          </p:nvPr>
        </p:nvSpPr>
        <p:spPr>
          <a:xfrm>
            <a:off x="4663325" y="822963"/>
            <a:ext cx="4297800" cy="4206300"/>
          </a:xfrm>
          <a:prstGeom prst="rect">
            <a:avLst/>
          </a:prstGeom>
        </p:spPr>
        <p:txBody>
          <a:bodyPr anchorCtr="0" anchor="t" bIns="45700" lIns="45700" spcFirstLastPara="1" rIns="45700" wrap="square" tIns="45700">
            <a:noAutofit/>
          </a:bodyPr>
          <a:lstStyle>
            <a:lvl1pPr indent="-292100" lvl="0" marL="457200" rtl="0">
              <a:spcBef>
                <a:spcPts val="0"/>
              </a:spcBef>
              <a:spcAft>
                <a:spcPts val="0"/>
              </a:spcAft>
              <a:buSzPts val="1000"/>
              <a:buChar char="●"/>
              <a:defRPr/>
            </a:lvl1pPr>
            <a:lvl2pPr indent="-292100" lvl="1" marL="914400" rtl="0">
              <a:spcBef>
                <a:spcPts val="0"/>
              </a:spcBef>
              <a:spcAft>
                <a:spcPts val="0"/>
              </a:spcAft>
              <a:buSzPts val="1000"/>
              <a:buChar char="○"/>
              <a:defRPr/>
            </a:lvl2pPr>
            <a:lvl3pPr indent="-292100" lvl="2" marL="1371600" rtl="0">
              <a:spcBef>
                <a:spcPts val="0"/>
              </a:spcBef>
              <a:spcAft>
                <a:spcPts val="0"/>
              </a:spcAft>
              <a:buSzPts val="1000"/>
              <a:buChar char="■"/>
              <a:defRPr/>
            </a:lvl3pPr>
            <a:lvl4pPr indent="-292100" lvl="3" marL="1828800" rtl="0">
              <a:spcBef>
                <a:spcPts val="0"/>
              </a:spcBef>
              <a:spcAft>
                <a:spcPts val="0"/>
              </a:spcAft>
              <a:buSzPts val="1000"/>
              <a:buChar char="●"/>
              <a:defRPr/>
            </a:lvl4pPr>
            <a:lvl5pPr indent="-292100" lvl="4" marL="2286000" rtl="0">
              <a:spcBef>
                <a:spcPts val="0"/>
              </a:spcBef>
              <a:spcAft>
                <a:spcPts val="0"/>
              </a:spcAft>
              <a:buSzPts val="1000"/>
              <a:buChar char="○"/>
              <a:defRPr/>
            </a:lvl5pPr>
            <a:lvl6pPr indent="-292100" lvl="5" marL="2743200" rtl="0">
              <a:spcBef>
                <a:spcPts val="0"/>
              </a:spcBef>
              <a:spcAft>
                <a:spcPts val="0"/>
              </a:spcAft>
              <a:buSzPts val="1000"/>
              <a:buChar char="■"/>
              <a:defRPr/>
            </a:lvl6pPr>
            <a:lvl7pPr indent="-292100" lvl="6" marL="3200400" rtl="0">
              <a:spcBef>
                <a:spcPts val="0"/>
              </a:spcBef>
              <a:spcAft>
                <a:spcPts val="0"/>
              </a:spcAft>
              <a:buSzPts val="1000"/>
              <a:buChar char="●"/>
              <a:defRPr/>
            </a:lvl7pPr>
            <a:lvl8pPr indent="-292100" lvl="7" marL="3657600" rtl="0">
              <a:spcBef>
                <a:spcPts val="0"/>
              </a:spcBef>
              <a:spcAft>
                <a:spcPts val="0"/>
              </a:spcAft>
              <a:buSzPts val="1000"/>
              <a:buChar char="○"/>
              <a:defRPr/>
            </a:lvl8pPr>
            <a:lvl9pPr indent="-292100" lvl="8" marL="4114800" rtl="0">
              <a:spcBef>
                <a:spcPts val="0"/>
              </a:spcBef>
              <a:spcAft>
                <a:spcPts val="0"/>
              </a:spcAft>
              <a:buSzPts val="1000"/>
              <a:buChar char="■"/>
              <a:defRPr/>
            </a:lvl9pPr>
          </a:lstStyle>
          <a:p/>
        </p:txBody>
      </p:sp>
      <p:sp>
        <p:nvSpPr>
          <p:cNvPr id="25" name="Google Shape;25;p5"/>
          <p:cNvSpPr/>
          <p:nvPr/>
        </p:nvSpPr>
        <p:spPr>
          <a:xfrm>
            <a:off x="0" y="0"/>
            <a:ext cx="9144000" cy="6858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 name="Google Shape;26;p5"/>
          <p:cNvSpPr txBox="1"/>
          <p:nvPr>
            <p:ph type="title"/>
          </p:nvPr>
        </p:nvSpPr>
        <p:spPr>
          <a:xfrm>
            <a:off x="182850" y="114300"/>
            <a:ext cx="8778300" cy="457200"/>
          </a:xfrm>
          <a:prstGeom prst="rect">
            <a:avLst/>
          </a:prstGeom>
        </p:spPr>
        <p:txBody>
          <a:bodyPr anchorCtr="0" anchor="ctr" bIns="91425" lIns="91425" spcFirstLastPara="1" rIns="91425" wrap="square" tIns="91425">
            <a:noAutofit/>
          </a:bodyPr>
          <a:lstStyle>
            <a:lvl1pPr lvl="0" rtl="0">
              <a:spcBef>
                <a:spcPts val="0"/>
              </a:spcBef>
              <a:spcAft>
                <a:spcPts val="0"/>
              </a:spcAft>
              <a:buSzPts val="2400"/>
              <a:buNone/>
              <a:defRPr sz="2400"/>
            </a:lvl1pPr>
            <a:lvl2pPr lvl="1" rtl="0">
              <a:spcBef>
                <a:spcPts val="0"/>
              </a:spcBef>
              <a:spcAft>
                <a:spcPts val="0"/>
              </a:spcAft>
              <a:buSzPts val="2400"/>
              <a:buNone/>
              <a:defRPr/>
            </a:lvl2pPr>
            <a:lvl3pPr lvl="2" rtl="0">
              <a:spcBef>
                <a:spcPts val="0"/>
              </a:spcBef>
              <a:spcAft>
                <a:spcPts val="0"/>
              </a:spcAft>
              <a:buSzPts val="2400"/>
              <a:buNone/>
              <a:defRPr/>
            </a:lvl3pPr>
            <a:lvl4pPr lvl="3" rtl="0">
              <a:spcBef>
                <a:spcPts val="0"/>
              </a:spcBef>
              <a:spcAft>
                <a:spcPts val="0"/>
              </a:spcAft>
              <a:buSzPts val="2400"/>
              <a:buNone/>
              <a:defRPr/>
            </a:lvl4pPr>
            <a:lvl5pPr lvl="4" rtl="0">
              <a:spcBef>
                <a:spcPts val="0"/>
              </a:spcBef>
              <a:spcAft>
                <a:spcPts val="0"/>
              </a:spcAft>
              <a:buSzPts val="2400"/>
              <a:buNone/>
              <a:defRPr/>
            </a:lvl5pPr>
            <a:lvl6pPr lvl="5" rtl="0">
              <a:spcBef>
                <a:spcPts val="0"/>
              </a:spcBef>
              <a:spcAft>
                <a:spcPts val="0"/>
              </a:spcAft>
              <a:buSzPts val="2400"/>
              <a:buNone/>
              <a:defRPr/>
            </a:lvl6pPr>
            <a:lvl7pPr lvl="6" rtl="0">
              <a:spcBef>
                <a:spcPts val="0"/>
              </a:spcBef>
              <a:spcAft>
                <a:spcPts val="0"/>
              </a:spcAft>
              <a:buSzPts val="2400"/>
              <a:buNone/>
              <a:defRPr/>
            </a:lvl7pPr>
            <a:lvl8pPr lvl="7" rtl="0">
              <a:spcBef>
                <a:spcPts val="0"/>
              </a:spcBef>
              <a:spcAft>
                <a:spcPts val="0"/>
              </a:spcAft>
              <a:buSzPts val="2400"/>
              <a:buNone/>
              <a:defRPr/>
            </a:lvl8pPr>
            <a:lvl9pPr lvl="8" rtl="0">
              <a:spcBef>
                <a:spcPts val="0"/>
              </a:spcBef>
              <a:spcAft>
                <a:spcPts val="0"/>
              </a:spcAft>
              <a:buSzPts val="2400"/>
              <a:buNone/>
              <a:defRPr/>
            </a:lvl9pPr>
          </a:lstStyle>
          <a:p/>
        </p:txBody>
      </p:sp>
    </p:spTree>
  </p:cSld>
  <p:clrMapOvr>
    <a:masterClrMapping/>
  </p:clrMapOvr>
  <p:extLst>
    <p:ext uri="{DCECCB84-F9BA-43D5-87BE-67443E8EF086}">
      <p15:sldGuideLst>
        <p15:guide id="1" pos="2880">
          <p15:clr>
            <a:srgbClr val="FA7B17"/>
          </p15:clr>
        </p15:guide>
      </p15:sldGuideLst>
    </p:ext>
  </p:extLst>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hree columns">
  <p:cSld name="TITLE_AND_TWO_COLUMNS_1">
    <p:spTree>
      <p:nvGrpSpPr>
        <p:cNvPr id="27" name="Shape 27"/>
        <p:cNvGrpSpPr/>
        <p:nvPr/>
      </p:nvGrpSpPr>
      <p:grpSpPr>
        <a:xfrm>
          <a:off x="0" y="0"/>
          <a:ext cx="0" cy="0"/>
          <a:chOff x="0" y="0"/>
          <a:chExt cx="0" cy="0"/>
        </a:xfrm>
      </p:grpSpPr>
      <p:sp>
        <p:nvSpPr>
          <p:cNvPr id="28" name="Google Shape;28;p6"/>
          <p:cNvSpPr txBox="1"/>
          <p:nvPr>
            <p:ph idx="1" type="body"/>
          </p:nvPr>
        </p:nvSpPr>
        <p:spPr>
          <a:xfrm>
            <a:off x="182850" y="822963"/>
            <a:ext cx="2834700" cy="4206300"/>
          </a:xfrm>
          <a:prstGeom prst="rect">
            <a:avLst/>
          </a:prstGeom>
        </p:spPr>
        <p:txBody>
          <a:bodyPr anchorCtr="0" anchor="t" bIns="45700" lIns="45700" spcFirstLastPara="1" rIns="45700" wrap="square" tIns="45700">
            <a:noAutofit/>
          </a:bodyPr>
          <a:lstStyle>
            <a:lvl1pPr indent="-292100" lvl="0" marL="457200" rtl="0">
              <a:lnSpc>
                <a:spcPct val="150000"/>
              </a:lnSpc>
              <a:spcBef>
                <a:spcPts val="0"/>
              </a:spcBef>
              <a:spcAft>
                <a:spcPts val="0"/>
              </a:spcAft>
              <a:buSzPts val="1000"/>
              <a:buChar char="●"/>
              <a:defRPr/>
            </a:lvl1pPr>
            <a:lvl2pPr indent="-292100" lvl="1" marL="914400" rtl="0">
              <a:lnSpc>
                <a:spcPct val="150000"/>
              </a:lnSpc>
              <a:spcBef>
                <a:spcPts val="0"/>
              </a:spcBef>
              <a:spcAft>
                <a:spcPts val="0"/>
              </a:spcAft>
              <a:buSzPts val="1000"/>
              <a:buChar char="○"/>
              <a:defRPr/>
            </a:lvl2pPr>
            <a:lvl3pPr indent="-292100" lvl="2" marL="1371600" rtl="0">
              <a:lnSpc>
                <a:spcPct val="150000"/>
              </a:lnSpc>
              <a:spcBef>
                <a:spcPts val="0"/>
              </a:spcBef>
              <a:spcAft>
                <a:spcPts val="0"/>
              </a:spcAft>
              <a:buSzPts val="1000"/>
              <a:buChar char="■"/>
              <a:defRPr/>
            </a:lvl3pPr>
            <a:lvl4pPr indent="-292100" lvl="3" marL="1828800" rtl="0">
              <a:lnSpc>
                <a:spcPct val="150000"/>
              </a:lnSpc>
              <a:spcBef>
                <a:spcPts val="0"/>
              </a:spcBef>
              <a:spcAft>
                <a:spcPts val="0"/>
              </a:spcAft>
              <a:buSzPts val="1000"/>
              <a:buChar char="●"/>
              <a:defRPr/>
            </a:lvl4pPr>
            <a:lvl5pPr indent="-292100" lvl="4" marL="2286000" rtl="0">
              <a:lnSpc>
                <a:spcPct val="150000"/>
              </a:lnSpc>
              <a:spcBef>
                <a:spcPts val="0"/>
              </a:spcBef>
              <a:spcAft>
                <a:spcPts val="0"/>
              </a:spcAft>
              <a:buSzPts val="1000"/>
              <a:buChar char="○"/>
              <a:defRPr/>
            </a:lvl5pPr>
            <a:lvl6pPr indent="-292100" lvl="5" marL="2743200" rtl="0">
              <a:lnSpc>
                <a:spcPct val="150000"/>
              </a:lnSpc>
              <a:spcBef>
                <a:spcPts val="0"/>
              </a:spcBef>
              <a:spcAft>
                <a:spcPts val="0"/>
              </a:spcAft>
              <a:buSzPts val="1000"/>
              <a:buChar char="■"/>
              <a:defRPr/>
            </a:lvl6pPr>
            <a:lvl7pPr indent="-292100" lvl="6" marL="3200400" rtl="0">
              <a:lnSpc>
                <a:spcPct val="150000"/>
              </a:lnSpc>
              <a:spcBef>
                <a:spcPts val="0"/>
              </a:spcBef>
              <a:spcAft>
                <a:spcPts val="0"/>
              </a:spcAft>
              <a:buSzPts val="1000"/>
              <a:buChar char="●"/>
              <a:defRPr/>
            </a:lvl7pPr>
            <a:lvl8pPr indent="-292100" lvl="7" marL="3657600" rtl="0">
              <a:lnSpc>
                <a:spcPct val="150000"/>
              </a:lnSpc>
              <a:spcBef>
                <a:spcPts val="0"/>
              </a:spcBef>
              <a:spcAft>
                <a:spcPts val="0"/>
              </a:spcAft>
              <a:buSzPts val="1000"/>
              <a:buChar char="○"/>
              <a:defRPr/>
            </a:lvl8pPr>
            <a:lvl9pPr indent="-292100" lvl="8" marL="4114800" rtl="0">
              <a:lnSpc>
                <a:spcPct val="150000"/>
              </a:lnSpc>
              <a:spcBef>
                <a:spcPts val="0"/>
              </a:spcBef>
              <a:spcAft>
                <a:spcPts val="0"/>
              </a:spcAft>
              <a:buSzPts val="1000"/>
              <a:buChar char="■"/>
              <a:defRPr/>
            </a:lvl9pPr>
          </a:lstStyle>
          <a:p/>
        </p:txBody>
      </p:sp>
      <p:sp>
        <p:nvSpPr>
          <p:cNvPr id="29" name="Google Shape;29;p6"/>
          <p:cNvSpPr txBox="1"/>
          <p:nvPr>
            <p:ph idx="2" type="body"/>
          </p:nvPr>
        </p:nvSpPr>
        <p:spPr>
          <a:xfrm>
            <a:off x="3154680" y="822963"/>
            <a:ext cx="2834700" cy="4206300"/>
          </a:xfrm>
          <a:prstGeom prst="rect">
            <a:avLst/>
          </a:prstGeom>
        </p:spPr>
        <p:txBody>
          <a:bodyPr anchorCtr="0" anchor="t" bIns="45700" lIns="45700" spcFirstLastPara="1" rIns="45700" wrap="square" tIns="45700">
            <a:noAutofit/>
          </a:bodyPr>
          <a:lstStyle>
            <a:lvl1pPr indent="-292100" lvl="0" marL="457200" rtl="0">
              <a:spcBef>
                <a:spcPts val="0"/>
              </a:spcBef>
              <a:spcAft>
                <a:spcPts val="0"/>
              </a:spcAft>
              <a:buSzPts val="1000"/>
              <a:buChar char="●"/>
              <a:defRPr/>
            </a:lvl1pPr>
            <a:lvl2pPr indent="-292100" lvl="1" marL="914400" rtl="0">
              <a:spcBef>
                <a:spcPts val="0"/>
              </a:spcBef>
              <a:spcAft>
                <a:spcPts val="0"/>
              </a:spcAft>
              <a:buSzPts val="1000"/>
              <a:buChar char="○"/>
              <a:defRPr/>
            </a:lvl2pPr>
            <a:lvl3pPr indent="-292100" lvl="2" marL="1371600" rtl="0">
              <a:spcBef>
                <a:spcPts val="0"/>
              </a:spcBef>
              <a:spcAft>
                <a:spcPts val="0"/>
              </a:spcAft>
              <a:buSzPts val="1000"/>
              <a:buChar char="■"/>
              <a:defRPr/>
            </a:lvl3pPr>
            <a:lvl4pPr indent="-292100" lvl="3" marL="1828800" rtl="0">
              <a:spcBef>
                <a:spcPts val="0"/>
              </a:spcBef>
              <a:spcAft>
                <a:spcPts val="0"/>
              </a:spcAft>
              <a:buSzPts val="1000"/>
              <a:buChar char="●"/>
              <a:defRPr/>
            </a:lvl4pPr>
            <a:lvl5pPr indent="-292100" lvl="4" marL="2286000" rtl="0">
              <a:spcBef>
                <a:spcPts val="0"/>
              </a:spcBef>
              <a:spcAft>
                <a:spcPts val="0"/>
              </a:spcAft>
              <a:buSzPts val="1000"/>
              <a:buChar char="○"/>
              <a:defRPr/>
            </a:lvl5pPr>
            <a:lvl6pPr indent="-292100" lvl="5" marL="2743200" rtl="0">
              <a:spcBef>
                <a:spcPts val="0"/>
              </a:spcBef>
              <a:spcAft>
                <a:spcPts val="0"/>
              </a:spcAft>
              <a:buSzPts val="1000"/>
              <a:buChar char="■"/>
              <a:defRPr/>
            </a:lvl6pPr>
            <a:lvl7pPr indent="-292100" lvl="6" marL="3200400" rtl="0">
              <a:spcBef>
                <a:spcPts val="0"/>
              </a:spcBef>
              <a:spcAft>
                <a:spcPts val="0"/>
              </a:spcAft>
              <a:buSzPts val="1000"/>
              <a:buChar char="●"/>
              <a:defRPr/>
            </a:lvl7pPr>
            <a:lvl8pPr indent="-292100" lvl="7" marL="3657600" rtl="0">
              <a:spcBef>
                <a:spcPts val="0"/>
              </a:spcBef>
              <a:spcAft>
                <a:spcPts val="0"/>
              </a:spcAft>
              <a:buSzPts val="1000"/>
              <a:buChar char="○"/>
              <a:defRPr/>
            </a:lvl8pPr>
            <a:lvl9pPr indent="-292100" lvl="8" marL="4114800" rtl="0">
              <a:spcBef>
                <a:spcPts val="0"/>
              </a:spcBef>
              <a:spcAft>
                <a:spcPts val="0"/>
              </a:spcAft>
              <a:buSzPts val="1000"/>
              <a:buChar char="■"/>
              <a:defRPr/>
            </a:lvl9pPr>
          </a:lstStyle>
          <a:p/>
        </p:txBody>
      </p:sp>
      <p:sp>
        <p:nvSpPr>
          <p:cNvPr id="30" name="Google Shape;30;p6"/>
          <p:cNvSpPr/>
          <p:nvPr/>
        </p:nvSpPr>
        <p:spPr>
          <a:xfrm>
            <a:off x="0" y="0"/>
            <a:ext cx="9144000" cy="6858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 name="Google Shape;31;p6"/>
          <p:cNvSpPr txBox="1"/>
          <p:nvPr>
            <p:ph type="title"/>
          </p:nvPr>
        </p:nvSpPr>
        <p:spPr>
          <a:xfrm>
            <a:off x="182850" y="114300"/>
            <a:ext cx="8778300" cy="457200"/>
          </a:xfrm>
          <a:prstGeom prst="rect">
            <a:avLst/>
          </a:prstGeom>
        </p:spPr>
        <p:txBody>
          <a:bodyPr anchorCtr="0" anchor="ctr" bIns="91425" lIns="91425" spcFirstLastPara="1" rIns="91425" wrap="square" tIns="91425">
            <a:noAutofit/>
          </a:bodyPr>
          <a:lstStyle>
            <a:lvl1pPr lvl="0" rtl="0">
              <a:spcBef>
                <a:spcPts val="0"/>
              </a:spcBef>
              <a:spcAft>
                <a:spcPts val="0"/>
              </a:spcAft>
              <a:buSzPts val="2400"/>
              <a:buNone/>
              <a:defRPr sz="2400"/>
            </a:lvl1pPr>
            <a:lvl2pPr lvl="1" rtl="0">
              <a:spcBef>
                <a:spcPts val="0"/>
              </a:spcBef>
              <a:spcAft>
                <a:spcPts val="0"/>
              </a:spcAft>
              <a:buSzPts val="2400"/>
              <a:buNone/>
              <a:defRPr/>
            </a:lvl2pPr>
            <a:lvl3pPr lvl="2" rtl="0">
              <a:spcBef>
                <a:spcPts val="0"/>
              </a:spcBef>
              <a:spcAft>
                <a:spcPts val="0"/>
              </a:spcAft>
              <a:buSzPts val="2400"/>
              <a:buNone/>
              <a:defRPr/>
            </a:lvl3pPr>
            <a:lvl4pPr lvl="3" rtl="0">
              <a:spcBef>
                <a:spcPts val="0"/>
              </a:spcBef>
              <a:spcAft>
                <a:spcPts val="0"/>
              </a:spcAft>
              <a:buSzPts val="2400"/>
              <a:buNone/>
              <a:defRPr/>
            </a:lvl4pPr>
            <a:lvl5pPr lvl="4" rtl="0">
              <a:spcBef>
                <a:spcPts val="0"/>
              </a:spcBef>
              <a:spcAft>
                <a:spcPts val="0"/>
              </a:spcAft>
              <a:buSzPts val="2400"/>
              <a:buNone/>
              <a:defRPr/>
            </a:lvl5pPr>
            <a:lvl6pPr lvl="5" rtl="0">
              <a:spcBef>
                <a:spcPts val="0"/>
              </a:spcBef>
              <a:spcAft>
                <a:spcPts val="0"/>
              </a:spcAft>
              <a:buSzPts val="2400"/>
              <a:buNone/>
              <a:defRPr/>
            </a:lvl6pPr>
            <a:lvl7pPr lvl="6" rtl="0">
              <a:spcBef>
                <a:spcPts val="0"/>
              </a:spcBef>
              <a:spcAft>
                <a:spcPts val="0"/>
              </a:spcAft>
              <a:buSzPts val="2400"/>
              <a:buNone/>
              <a:defRPr/>
            </a:lvl7pPr>
            <a:lvl8pPr lvl="7" rtl="0">
              <a:spcBef>
                <a:spcPts val="0"/>
              </a:spcBef>
              <a:spcAft>
                <a:spcPts val="0"/>
              </a:spcAft>
              <a:buSzPts val="2400"/>
              <a:buNone/>
              <a:defRPr/>
            </a:lvl8pPr>
            <a:lvl9pPr lvl="8" rtl="0">
              <a:spcBef>
                <a:spcPts val="0"/>
              </a:spcBef>
              <a:spcAft>
                <a:spcPts val="0"/>
              </a:spcAft>
              <a:buSzPts val="2400"/>
              <a:buNone/>
              <a:defRPr/>
            </a:lvl9pPr>
          </a:lstStyle>
          <a:p/>
        </p:txBody>
      </p:sp>
      <p:sp>
        <p:nvSpPr>
          <p:cNvPr id="32" name="Google Shape;32;p6"/>
          <p:cNvSpPr txBox="1"/>
          <p:nvPr>
            <p:ph idx="3" type="body"/>
          </p:nvPr>
        </p:nvSpPr>
        <p:spPr>
          <a:xfrm>
            <a:off x="6126505" y="822963"/>
            <a:ext cx="2834700" cy="4206300"/>
          </a:xfrm>
          <a:prstGeom prst="rect">
            <a:avLst/>
          </a:prstGeom>
        </p:spPr>
        <p:txBody>
          <a:bodyPr anchorCtr="0" anchor="t" bIns="45700" lIns="45700" spcFirstLastPara="1" rIns="45700" wrap="square" tIns="45700">
            <a:noAutofit/>
          </a:bodyPr>
          <a:lstStyle>
            <a:lvl1pPr indent="-292100" lvl="0" marL="457200" rtl="0">
              <a:spcBef>
                <a:spcPts val="0"/>
              </a:spcBef>
              <a:spcAft>
                <a:spcPts val="0"/>
              </a:spcAft>
              <a:buSzPts val="1000"/>
              <a:buChar char="●"/>
              <a:defRPr/>
            </a:lvl1pPr>
            <a:lvl2pPr indent="-292100" lvl="1" marL="914400" rtl="0">
              <a:spcBef>
                <a:spcPts val="0"/>
              </a:spcBef>
              <a:spcAft>
                <a:spcPts val="0"/>
              </a:spcAft>
              <a:buSzPts val="1000"/>
              <a:buChar char="○"/>
              <a:defRPr/>
            </a:lvl2pPr>
            <a:lvl3pPr indent="-292100" lvl="2" marL="1371600" rtl="0">
              <a:spcBef>
                <a:spcPts val="0"/>
              </a:spcBef>
              <a:spcAft>
                <a:spcPts val="0"/>
              </a:spcAft>
              <a:buSzPts val="1000"/>
              <a:buChar char="■"/>
              <a:defRPr/>
            </a:lvl3pPr>
            <a:lvl4pPr indent="-292100" lvl="3" marL="1828800" rtl="0">
              <a:spcBef>
                <a:spcPts val="0"/>
              </a:spcBef>
              <a:spcAft>
                <a:spcPts val="0"/>
              </a:spcAft>
              <a:buSzPts val="1000"/>
              <a:buChar char="●"/>
              <a:defRPr/>
            </a:lvl4pPr>
            <a:lvl5pPr indent="-292100" lvl="4" marL="2286000" rtl="0">
              <a:spcBef>
                <a:spcPts val="0"/>
              </a:spcBef>
              <a:spcAft>
                <a:spcPts val="0"/>
              </a:spcAft>
              <a:buSzPts val="1000"/>
              <a:buChar char="○"/>
              <a:defRPr/>
            </a:lvl5pPr>
            <a:lvl6pPr indent="-292100" lvl="5" marL="2743200" rtl="0">
              <a:spcBef>
                <a:spcPts val="0"/>
              </a:spcBef>
              <a:spcAft>
                <a:spcPts val="0"/>
              </a:spcAft>
              <a:buSzPts val="1000"/>
              <a:buChar char="■"/>
              <a:defRPr/>
            </a:lvl6pPr>
            <a:lvl7pPr indent="-292100" lvl="6" marL="3200400" rtl="0">
              <a:spcBef>
                <a:spcPts val="0"/>
              </a:spcBef>
              <a:spcAft>
                <a:spcPts val="0"/>
              </a:spcAft>
              <a:buSzPts val="1000"/>
              <a:buChar char="●"/>
              <a:defRPr/>
            </a:lvl7pPr>
            <a:lvl8pPr indent="-292100" lvl="7" marL="3657600" rtl="0">
              <a:spcBef>
                <a:spcPts val="0"/>
              </a:spcBef>
              <a:spcAft>
                <a:spcPts val="0"/>
              </a:spcAft>
              <a:buSzPts val="1000"/>
              <a:buChar char="○"/>
              <a:defRPr/>
            </a:lvl8pPr>
            <a:lvl9pPr indent="-292100" lvl="8" marL="4114800" rtl="0">
              <a:spcBef>
                <a:spcPts val="0"/>
              </a:spcBef>
              <a:spcAft>
                <a:spcPts val="0"/>
              </a:spcAft>
              <a:buSzPts val="1000"/>
              <a:buChar char="■"/>
              <a:defRPr/>
            </a:lvl9pPr>
          </a:lstStyle>
          <a:p/>
        </p:txBody>
      </p:sp>
    </p:spTree>
  </p:cSld>
  <p:clrMapOvr>
    <a:masterClrMapping/>
  </p:clrMapOvr>
  <p:extLst>
    <p:ext uri="{DCECCB84-F9BA-43D5-87BE-67443E8EF086}">
      <p15:sldGuideLst>
        <p15:guide id="1" pos="2880">
          <p15:clr>
            <a:srgbClr val="FA7B17"/>
          </p15:clr>
        </p15:guide>
      </p15:sldGuideLst>
    </p:ext>
  </p:extLst>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33" name="Shape 33"/>
        <p:cNvGrpSpPr/>
        <p:nvPr/>
      </p:nvGrpSpPr>
      <p:grpSpPr>
        <a:xfrm>
          <a:off x="0" y="0"/>
          <a:ext cx="0" cy="0"/>
          <a:chOff x="0" y="0"/>
          <a:chExt cx="0" cy="0"/>
        </a:xfrm>
      </p:grpSpPr>
      <p:sp>
        <p:nvSpPr>
          <p:cNvPr id="34" name="Google Shape;34;p7"/>
          <p:cNvSpPr/>
          <p:nvPr/>
        </p:nvSpPr>
        <p:spPr>
          <a:xfrm>
            <a:off x="0" y="0"/>
            <a:ext cx="9144000" cy="6858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 name="Google Shape;35;p7"/>
          <p:cNvSpPr txBox="1"/>
          <p:nvPr>
            <p:ph type="title"/>
          </p:nvPr>
        </p:nvSpPr>
        <p:spPr>
          <a:xfrm>
            <a:off x="182850" y="114300"/>
            <a:ext cx="8778300" cy="457200"/>
          </a:xfrm>
          <a:prstGeom prst="rect">
            <a:avLst/>
          </a:prstGeom>
        </p:spPr>
        <p:txBody>
          <a:bodyPr anchorCtr="0" anchor="ctr" bIns="91425" lIns="91425" spcFirstLastPara="1" rIns="91425" wrap="square" tIns="91425">
            <a:noAutofit/>
          </a:bodyPr>
          <a:lstStyle>
            <a:lvl1pPr lvl="0" rtl="0">
              <a:spcBef>
                <a:spcPts val="0"/>
              </a:spcBef>
              <a:spcAft>
                <a:spcPts val="0"/>
              </a:spcAft>
              <a:buSzPts val="2400"/>
              <a:buNone/>
              <a:defRPr sz="2400"/>
            </a:lvl1pPr>
            <a:lvl2pPr lvl="1" rtl="0">
              <a:spcBef>
                <a:spcPts val="0"/>
              </a:spcBef>
              <a:spcAft>
                <a:spcPts val="0"/>
              </a:spcAft>
              <a:buSzPts val="2400"/>
              <a:buNone/>
              <a:defRPr/>
            </a:lvl2pPr>
            <a:lvl3pPr lvl="2" rtl="0">
              <a:spcBef>
                <a:spcPts val="0"/>
              </a:spcBef>
              <a:spcAft>
                <a:spcPts val="0"/>
              </a:spcAft>
              <a:buSzPts val="2400"/>
              <a:buNone/>
              <a:defRPr/>
            </a:lvl3pPr>
            <a:lvl4pPr lvl="3" rtl="0">
              <a:spcBef>
                <a:spcPts val="0"/>
              </a:spcBef>
              <a:spcAft>
                <a:spcPts val="0"/>
              </a:spcAft>
              <a:buSzPts val="2400"/>
              <a:buNone/>
              <a:defRPr/>
            </a:lvl4pPr>
            <a:lvl5pPr lvl="4" rtl="0">
              <a:spcBef>
                <a:spcPts val="0"/>
              </a:spcBef>
              <a:spcAft>
                <a:spcPts val="0"/>
              </a:spcAft>
              <a:buSzPts val="2400"/>
              <a:buNone/>
              <a:defRPr/>
            </a:lvl5pPr>
            <a:lvl6pPr lvl="5" rtl="0">
              <a:spcBef>
                <a:spcPts val="0"/>
              </a:spcBef>
              <a:spcAft>
                <a:spcPts val="0"/>
              </a:spcAft>
              <a:buSzPts val="2400"/>
              <a:buNone/>
              <a:defRPr/>
            </a:lvl6pPr>
            <a:lvl7pPr lvl="6" rtl="0">
              <a:spcBef>
                <a:spcPts val="0"/>
              </a:spcBef>
              <a:spcAft>
                <a:spcPts val="0"/>
              </a:spcAft>
              <a:buSzPts val="2400"/>
              <a:buNone/>
              <a:defRPr/>
            </a:lvl7pPr>
            <a:lvl8pPr lvl="7" rtl="0">
              <a:spcBef>
                <a:spcPts val="0"/>
              </a:spcBef>
              <a:spcAft>
                <a:spcPts val="0"/>
              </a:spcAft>
              <a:buSzPts val="2400"/>
              <a:buNone/>
              <a:defRPr/>
            </a:lvl8pPr>
            <a:lvl9pPr lvl="8" rtl="0">
              <a:spcBef>
                <a:spcPts val="0"/>
              </a:spcBef>
              <a:spcAft>
                <a:spcPts val="0"/>
              </a:spcAft>
              <a:buSzPts val="2400"/>
              <a:buNone/>
              <a:defRPr/>
            </a:lvl9pPr>
          </a:lstStyle>
          <a:p/>
        </p:txBody>
      </p:sp>
    </p:spTree>
  </p:cSld>
  <p:clrMapOvr>
    <a:masterClrMapping/>
  </p:clrMapOvr>
  <p:extLst>
    <p:ext uri="{DCECCB84-F9BA-43D5-87BE-67443E8EF086}">
      <p15:sldGuideLst>
        <p15:guide id="1" pos="196">
          <p15:clr>
            <a:srgbClr val="FA7B17"/>
          </p15:clr>
        </p15:guide>
      </p15:sldGuideLst>
    </p:ext>
  </p:extLst>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36" name="Shape 36"/>
        <p:cNvGrpSpPr/>
        <p:nvPr/>
      </p:nvGrpSpPr>
      <p:grpSpPr>
        <a:xfrm>
          <a:off x="0" y="0"/>
          <a:ext cx="0" cy="0"/>
          <a:chOff x="0" y="0"/>
          <a:chExt cx="0" cy="0"/>
        </a:xfrm>
      </p:grpSpPr>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1">
  <p:cSld name="TITLE_1">
    <p:spTree>
      <p:nvGrpSpPr>
        <p:cNvPr id="37" name="Shape 37"/>
        <p:cNvGrpSpPr/>
        <p:nvPr/>
      </p:nvGrpSpPr>
      <p:grpSpPr>
        <a:xfrm>
          <a:off x="0" y="0"/>
          <a:ext cx="0" cy="0"/>
          <a:chOff x="0" y="0"/>
          <a:chExt cx="0" cy="0"/>
        </a:xfrm>
      </p:grpSpPr>
      <p:sp>
        <p:nvSpPr>
          <p:cNvPr id="38" name="Google Shape;38;p9"/>
          <p:cNvSpPr txBox="1"/>
          <p:nvPr>
            <p:ph type="ctrTitle"/>
          </p:nvPr>
        </p:nvSpPr>
        <p:spPr>
          <a:xfrm>
            <a:off x="311708" y="744575"/>
            <a:ext cx="8520600" cy="20526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5200"/>
              <a:buNone/>
              <a:defRPr sz="5200"/>
            </a:lvl1pPr>
            <a:lvl2pPr lvl="1" rtl="0" algn="ctr">
              <a:spcBef>
                <a:spcPts val="0"/>
              </a:spcBef>
              <a:spcAft>
                <a:spcPts val="0"/>
              </a:spcAft>
              <a:buSzPts val="5200"/>
              <a:buNone/>
              <a:defRPr sz="5200"/>
            </a:lvl2pPr>
            <a:lvl3pPr lvl="2" rtl="0" algn="ctr">
              <a:spcBef>
                <a:spcPts val="0"/>
              </a:spcBef>
              <a:spcAft>
                <a:spcPts val="0"/>
              </a:spcAft>
              <a:buSzPts val="5200"/>
              <a:buNone/>
              <a:defRPr sz="5200"/>
            </a:lvl3pPr>
            <a:lvl4pPr lvl="3" rtl="0" algn="ctr">
              <a:spcBef>
                <a:spcPts val="0"/>
              </a:spcBef>
              <a:spcAft>
                <a:spcPts val="0"/>
              </a:spcAft>
              <a:buSzPts val="5200"/>
              <a:buNone/>
              <a:defRPr sz="5200"/>
            </a:lvl4pPr>
            <a:lvl5pPr lvl="4" rtl="0" algn="ctr">
              <a:spcBef>
                <a:spcPts val="0"/>
              </a:spcBef>
              <a:spcAft>
                <a:spcPts val="0"/>
              </a:spcAft>
              <a:buSzPts val="5200"/>
              <a:buNone/>
              <a:defRPr sz="5200"/>
            </a:lvl5pPr>
            <a:lvl6pPr lvl="5" rtl="0" algn="ctr">
              <a:spcBef>
                <a:spcPts val="0"/>
              </a:spcBef>
              <a:spcAft>
                <a:spcPts val="0"/>
              </a:spcAft>
              <a:buSzPts val="5200"/>
              <a:buNone/>
              <a:defRPr sz="5200"/>
            </a:lvl6pPr>
            <a:lvl7pPr lvl="6" rtl="0" algn="ctr">
              <a:spcBef>
                <a:spcPts val="0"/>
              </a:spcBef>
              <a:spcAft>
                <a:spcPts val="0"/>
              </a:spcAft>
              <a:buSzPts val="5200"/>
              <a:buNone/>
              <a:defRPr sz="5200"/>
            </a:lvl7pPr>
            <a:lvl8pPr lvl="7" rtl="0" algn="ctr">
              <a:spcBef>
                <a:spcPts val="0"/>
              </a:spcBef>
              <a:spcAft>
                <a:spcPts val="0"/>
              </a:spcAft>
              <a:buSzPts val="5200"/>
              <a:buNone/>
              <a:defRPr sz="5200"/>
            </a:lvl8pPr>
            <a:lvl9pPr lvl="8" rtl="0" algn="ctr">
              <a:spcBef>
                <a:spcPts val="0"/>
              </a:spcBef>
              <a:spcAft>
                <a:spcPts val="0"/>
              </a:spcAft>
              <a:buSzPts val="5200"/>
              <a:buNone/>
              <a:defRPr sz="5200"/>
            </a:lvl9pPr>
          </a:lstStyle>
          <a:p/>
        </p:txBody>
      </p:sp>
      <p:sp>
        <p:nvSpPr>
          <p:cNvPr id="39" name="Google Shape;39;p9"/>
          <p:cNvSpPr txBox="1"/>
          <p:nvPr>
            <p:ph idx="1" type="subTitle"/>
          </p:nvPr>
        </p:nvSpPr>
        <p:spPr>
          <a:xfrm>
            <a:off x="311700" y="2834125"/>
            <a:ext cx="8520600" cy="792600"/>
          </a:xfrm>
          <a:prstGeom prst="rect">
            <a:avLst/>
          </a:prstGeom>
        </p:spPr>
        <p:txBody>
          <a:bodyPr anchorCtr="0" anchor="t" bIns="45700" lIns="45700" spcFirstLastPara="1" rIns="45700" wrap="square" tIns="45700">
            <a:noAutofit/>
          </a:bodyPr>
          <a:lstStyle>
            <a:lvl1pPr lvl="0" rtl="0" algn="ctr">
              <a:lnSpc>
                <a:spcPct val="100000"/>
              </a:lnSpc>
              <a:spcBef>
                <a:spcPts val="0"/>
              </a:spcBef>
              <a:spcAft>
                <a:spcPts val="0"/>
              </a:spcAft>
              <a:buSzPts val="2800"/>
              <a:buNone/>
              <a:defRPr sz="2800"/>
            </a:lvl1pPr>
            <a:lvl2pPr lvl="1" rtl="0" algn="ctr">
              <a:lnSpc>
                <a:spcPct val="100000"/>
              </a:lnSpc>
              <a:spcBef>
                <a:spcPts val="0"/>
              </a:spcBef>
              <a:spcAft>
                <a:spcPts val="0"/>
              </a:spcAft>
              <a:buSzPts val="2800"/>
              <a:buNone/>
              <a:defRPr sz="2800"/>
            </a:lvl2pPr>
            <a:lvl3pPr lvl="2" rtl="0" algn="ctr">
              <a:lnSpc>
                <a:spcPct val="100000"/>
              </a:lnSpc>
              <a:spcBef>
                <a:spcPts val="0"/>
              </a:spcBef>
              <a:spcAft>
                <a:spcPts val="0"/>
              </a:spcAft>
              <a:buSzPts val="2800"/>
              <a:buNone/>
              <a:defRPr sz="2800"/>
            </a:lvl3pPr>
            <a:lvl4pPr lvl="3" rtl="0" algn="ctr">
              <a:lnSpc>
                <a:spcPct val="100000"/>
              </a:lnSpc>
              <a:spcBef>
                <a:spcPts val="0"/>
              </a:spcBef>
              <a:spcAft>
                <a:spcPts val="0"/>
              </a:spcAft>
              <a:buSzPts val="2800"/>
              <a:buNone/>
              <a:defRPr sz="2800"/>
            </a:lvl4pPr>
            <a:lvl5pPr lvl="4" rtl="0" algn="ctr">
              <a:lnSpc>
                <a:spcPct val="100000"/>
              </a:lnSpc>
              <a:spcBef>
                <a:spcPts val="0"/>
              </a:spcBef>
              <a:spcAft>
                <a:spcPts val="0"/>
              </a:spcAft>
              <a:buSzPts val="2800"/>
              <a:buNone/>
              <a:defRPr sz="2800"/>
            </a:lvl5pPr>
            <a:lvl6pPr lvl="5" rtl="0" algn="ctr">
              <a:lnSpc>
                <a:spcPct val="100000"/>
              </a:lnSpc>
              <a:spcBef>
                <a:spcPts val="0"/>
              </a:spcBef>
              <a:spcAft>
                <a:spcPts val="0"/>
              </a:spcAft>
              <a:buSzPts val="2800"/>
              <a:buNone/>
              <a:defRPr sz="2800"/>
            </a:lvl6pPr>
            <a:lvl7pPr lvl="6" rtl="0" algn="ctr">
              <a:lnSpc>
                <a:spcPct val="100000"/>
              </a:lnSpc>
              <a:spcBef>
                <a:spcPts val="0"/>
              </a:spcBef>
              <a:spcAft>
                <a:spcPts val="0"/>
              </a:spcAft>
              <a:buSzPts val="2800"/>
              <a:buNone/>
              <a:defRPr sz="2800"/>
            </a:lvl7pPr>
            <a:lvl8pPr lvl="7" rtl="0" algn="ctr">
              <a:lnSpc>
                <a:spcPct val="100000"/>
              </a:lnSpc>
              <a:spcBef>
                <a:spcPts val="0"/>
              </a:spcBef>
              <a:spcAft>
                <a:spcPts val="0"/>
              </a:spcAft>
              <a:buSzPts val="2800"/>
              <a:buNone/>
              <a:defRPr sz="2800"/>
            </a:lvl8pPr>
            <a:lvl9pPr lvl="8" rtl="0" algn="ctr">
              <a:lnSpc>
                <a:spcPct val="100000"/>
              </a:lnSpc>
              <a:spcBef>
                <a:spcPts val="0"/>
              </a:spcBef>
              <a:spcAft>
                <a:spcPts val="0"/>
              </a:spcAft>
              <a:buSzPts val="2800"/>
              <a:buNone/>
              <a:defRPr sz="2800"/>
            </a:lvl9pPr>
          </a:lstStyle>
          <a:p/>
        </p:txBody>
      </p:sp>
      <p:sp>
        <p:nvSpPr>
          <p:cNvPr id="40" name="Google Shape;40;p9"/>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theme" Target="../theme/theme1.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chemeClr val="dk1"/>
              </a:buClr>
              <a:buSzPts val="2400"/>
              <a:buFont typeface="Lato"/>
              <a:buNone/>
              <a:defRPr sz="2400">
                <a:solidFill>
                  <a:schemeClr val="dk1"/>
                </a:solidFill>
                <a:latin typeface="Lato"/>
                <a:ea typeface="Lato"/>
                <a:cs typeface="Lato"/>
                <a:sym typeface="Lato"/>
              </a:defRPr>
            </a:lvl1pPr>
            <a:lvl2pPr lvl="1">
              <a:spcBef>
                <a:spcPts val="0"/>
              </a:spcBef>
              <a:spcAft>
                <a:spcPts val="0"/>
              </a:spcAft>
              <a:buClr>
                <a:schemeClr val="dk1"/>
              </a:buClr>
              <a:buSzPts val="2400"/>
              <a:buFont typeface="Lato"/>
              <a:buNone/>
              <a:defRPr sz="2400">
                <a:solidFill>
                  <a:schemeClr val="dk1"/>
                </a:solidFill>
                <a:latin typeface="Lato"/>
                <a:ea typeface="Lato"/>
                <a:cs typeface="Lato"/>
                <a:sym typeface="Lato"/>
              </a:defRPr>
            </a:lvl2pPr>
            <a:lvl3pPr lvl="2">
              <a:spcBef>
                <a:spcPts val="0"/>
              </a:spcBef>
              <a:spcAft>
                <a:spcPts val="0"/>
              </a:spcAft>
              <a:buClr>
                <a:schemeClr val="dk1"/>
              </a:buClr>
              <a:buSzPts val="2400"/>
              <a:buFont typeface="Lato"/>
              <a:buNone/>
              <a:defRPr sz="2400">
                <a:solidFill>
                  <a:schemeClr val="dk1"/>
                </a:solidFill>
                <a:latin typeface="Lato"/>
                <a:ea typeface="Lato"/>
                <a:cs typeface="Lato"/>
                <a:sym typeface="Lato"/>
              </a:defRPr>
            </a:lvl3pPr>
            <a:lvl4pPr lvl="3">
              <a:spcBef>
                <a:spcPts val="0"/>
              </a:spcBef>
              <a:spcAft>
                <a:spcPts val="0"/>
              </a:spcAft>
              <a:buClr>
                <a:schemeClr val="dk1"/>
              </a:buClr>
              <a:buSzPts val="2400"/>
              <a:buFont typeface="Lato"/>
              <a:buNone/>
              <a:defRPr sz="2400">
                <a:solidFill>
                  <a:schemeClr val="dk1"/>
                </a:solidFill>
                <a:latin typeface="Lato"/>
                <a:ea typeface="Lato"/>
                <a:cs typeface="Lato"/>
                <a:sym typeface="Lato"/>
              </a:defRPr>
            </a:lvl4pPr>
            <a:lvl5pPr lvl="4">
              <a:spcBef>
                <a:spcPts val="0"/>
              </a:spcBef>
              <a:spcAft>
                <a:spcPts val="0"/>
              </a:spcAft>
              <a:buClr>
                <a:schemeClr val="dk1"/>
              </a:buClr>
              <a:buSzPts val="2400"/>
              <a:buFont typeface="Lato"/>
              <a:buNone/>
              <a:defRPr sz="2400">
                <a:solidFill>
                  <a:schemeClr val="dk1"/>
                </a:solidFill>
                <a:latin typeface="Lato"/>
                <a:ea typeface="Lato"/>
                <a:cs typeface="Lato"/>
                <a:sym typeface="Lato"/>
              </a:defRPr>
            </a:lvl5pPr>
            <a:lvl6pPr lvl="5">
              <a:spcBef>
                <a:spcPts val="0"/>
              </a:spcBef>
              <a:spcAft>
                <a:spcPts val="0"/>
              </a:spcAft>
              <a:buClr>
                <a:schemeClr val="dk1"/>
              </a:buClr>
              <a:buSzPts val="2400"/>
              <a:buFont typeface="Lato"/>
              <a:buNone/>
              <a:defRPr sz="2400">
                <a:solidFill>
                  <a:schemeClr val="dk1"/>
                </a:solidFill>
                <a:latin typeface="Lato"/>
                <a:ea typeface="Lato"/>
                <a:cs typeface="Lato"/>
                <a:sym typeface="Lato"/>
              </a:defRPr>
            </a:lvl6pPr>
            <a:lvl7pPr lvl="6">
              <a:spcBef>
                <a:spcPts val="0"/>
              </a:spcBef>
              <a:spcAft>
                <a:spcPts val="0"/>
              </a:spcAft>
              <a:buClr>
                <a:schemeClr val="dk1"/>
              </a:buClr>
              <a:buSzPts val="2400"/>
              <a:buFont typeface="Lato"/>
              <a:buNone/>
              <a:defRPr sz="2400">
                <a:solidFill>
                  <a:schemeClr val="dk1"/>
                </a:solidFill>
                <a:latin typeface="Lato"/>
                <a:ea typeface="Lato"/>
                <a:cs typeface="Lato"/>
                <a:sym typeface="Lato"/>
              </a:defRPr>
            </a:lvl7pPr>
            <a:lvl8pPr lvl="7">
              <a:spcBef>
                <a:spcPts val="0"/>
              </a:spcBef>
              <a:spcAft>
                <a:spcPts val="0"/>
              </a:spcAft>
              <a:buClr>
                <a:schemeClr val="dk1"/>
              </a:buClr>
              <a:buSzPts val="2400"/>
              <a:buFont typeface="Lato"/>
              <a:buNone/>
              <a:defRPr sz="2400">
                <a:solidFill>
                  <a:schemeClr val="dk1"/>
                </a:solidFill>
                <a:latin typeface="Lato"/>
                <a:ea typeface="Lato"/>
                <a:cs typeface="Lato"/>
                <a:sym typeface="Lato"/>
              </a:defRPr>
            </a:lvl8pPr>
            <a:lvl9pPr lvl="8">
              <a:spcBef>
                <a:spcPts val="0"/>
              </a:spcBef>
              <a:spcAft>
                <a:spcPts val="0"/>
              </a:spcAft>
              <a:buClr>
                <a:schemeClr val="dk1"/>
              </a:buClr>
              <a:buSzPts val="2400"/>
              <a:buFont typeface="Lato"/>
              <a:buNone/>
              <a:defRPr sz="2400">
                <a:solidFill>
                  <a:schemeClr val="dk1"/>
                </a:solidFill>
                <a:latin typeface="Lato"/>
                <a:ea typeface="Lato"/>
                <a:cs typeface="Lato"/>
                <a:sym typeface="Lato"/>
              </a:defRPr>
            </a:lvl9pPr>
          </a:lstStyle>
          <a:p/>
        </p:txBody>
      </p:sp>
      <p:sp>
        <p:nvSpPr>
          <p:cNvPr id="7" name="Google Shape;7;p1"/>
          <p:cNvSpPr txBox="1"/>
          <p:nvPr>
            <p:ph idx="1" type="body"/>
          </p:nvPr>
        </p:nvSpPr>
        <p:spPr>
          <a:xfrm>
            <a:off x="311700" y="1152475"/>
            <a:ext cx="8520600" cy="3875400"/>
          </a:xfrm>
          <a:prstGeom prst="rect">
            <a:avLst/>
          </a:prstGeom>
          <a:noFill/>
          <a:ln>
            <a:noFill/>
          </a:ln>
        </p:spPr>
        <p:txBody>
          <a:bodyPr anchorCtr="0" anchor="t" bIns="45700" lIns="45700" spcFirstLastPara="1" rIns="45700" wrap="square" tIns="45700">
            <a:noAutofit/>
          </a:bodyPr>
          <a:lstStyle>
            <a:lvl1pPr indent="-292100" lvl="0" marL="457200">
              <a:lnSpc>
                <a:spcPct val="150000"/>
              </a:lnSpc>
              <a:spcBef>
                <a:spcPts val="0"/>
              </a:spcBef>
              <a:spcAft>
                <a:spcPts val="0"/>
              </a:spcAft>
              <a:buClr>
                <a:schemeClr val="dk1"/>
              </a:buClr>
              <a:buSzPts val="1000"/>
              <a:buFont typeface="Lato"/>
              <a:buChar char="●"/>
              <a:defRPr sz="1000">
                <a:solidFill>
                  <a:schemeClr val="dk1"/>
                </a:solidFill>
                <a:latin typeface="Lato"/>
                <a:ea typeface="Lato"/>
                <a:cs typeface="Lato"/>
                <a:sym typeface="Lato"/>
              </a:defRPr>
            </a:lvl1pPr>
            <a:lvl2pPr indent="-292100" lvl="1" marL="914400">
              <a:lnSpc>
                <a:spcPct val="150000"/>
              </a:lnSpc>
              <a:spcBef>
                <a:spcPts val="0"/>
              </a:spcBef>
              <a:spcAft>
                <a:spcPts val="0"/>
              </a:spcAft>
              <a:buClr>
                <a:schemeClr val="dk1"/>
              </a:buClr>
              <a:buSzPts val="1000"/>
              <a:buFont typeface="Lato"/>
              <a:buChar char="○"/>
              <a:defRPr sz="1000">
                <a:solidFill>
                  <a:schemeClr val="dk1"/>
                </a:solidFill>
                <a:latin typeface="Lato"/>
                <a:ea typeface="Lato"/>
                <a:cs typeface="Lato"/>
                <a:sym typeface="Lato"/>
              </a:defRPr>
            </a:lvl2pPr>
            <a:lvl3pPr indent="-292100" lvl="2" marL="1371600">
              <a:lnSpc>
                <a:spcPct val="150000"/>
              </a:lnSpc>
              <a:spcBef>
                <a:spcPts val="0"/>
              </a:spcBef>
              <a:spcAft>
                <a:spcPts val="0"/>
              </a:spcAft>
              <a:buClr>
                <a:schemeClr val="dk1"/>
              </a:buClr>
              <a:buSzPts val="1000"/>
              <a:buFont typeface="Lato"/>
              <a:buChar char="■"/>
              <a:defRPr sz="1000">
                <a:solidFill>
                  <a:schemeClr val="dk1"/>
                </a:solidFill>
                <a:latin typeface="Lato"/>
                <a:ea typeface="Lato"/>
                <a:cs typeface="Lato"/>
                <a:sym typeface="Lato"/>
              </a:defRPr>
            </a:lvl3pPr>
            <a:lvl4pPr indent="-292100" lvl="3" marL="1828800">
              <a:lnSpc>
                <a:spcPct val="150000"/>
              </a:lnSpc>
              <a:spcBef>
                <a:spcPts val="0"/>
              </a:spcBef>
              <a:spcAft>
                <a:spcPts val="0"/>
              </a:spcAft>
              <a:buClr>
                <a:schemeClr val="dk1"/>
              </a:buClr>
              <a:buSzPts val="1000"/>
              <a:buFont typeface="Lato"/>
              <a:buChar char="●"/>
              <a:defRPr sz="1000">
                <a:solidFill>
                  <a:schemeClr val="dk1"/>
                </a:solidFill>
                <a:latin typeface="Lato"/>
                <a:ea typeface="Lato"/>
                <a:cs typeface="Lato"/>
                <a:sym typeface="Lato"/>
              </a:defRPr>
            </a:lvl4pPr>
            <a:lvl5pPr indent="-292100" lvl="4" marL="2286000">
              <a:lnSpc>
                <a:spcPct val="150000"/>
              </a:lnSpc>
              <a:spcBef>
                <a:spcPts val="0"/>
              </a:spcBef>
              <a:spcAft>
                <a:spcPts val="0"/>
              </a:spcAft>
              <a:buClr>
                <a:schemeClr val="dk1"/>
              </a:buClr>
              <a:buSzPts val="1000"/>
              <a:buFont typeface="Lato"/>
              <a:buChar char="○"/>
              <a:defRPr sz="1000">
                <a:solidFill>
                  <a:schemeClr val="dk1"/>
                </a:solidFill>
                <a:latin typeface="Lato"/>
                <a:ea typeface="Lato"/>
                <a:cs typeface="Lato"/>
                <a:sym typeface="Lato"/>
              </a:defRPr>
            </a:lvl5pPr>
            <a:lvl6pPr indent="-292100" lvl="5" marL="2743200">
              <a:lnSpc>
                <a:spcPct val="150000"/>
              </a:lnSpc>
              <a:spcBef>
                <a:spcPts val="0"/>
              </a:spcBef>
              <a:spcAft>
                <a:spcPts val="0"/>
              </a:spcAft>
              <a:buClr>
                <a:schemeClr val="dk1"/>
              </a:buClr>
              <a:buSzPts val="1000"/>
              <a:buFont typeface="Lato"/>
              <a:buChar char="■"/>
              <a:defRPr sz="1000">
                <a:solidFill>
                  <a:schemeClr val="dk1"/>
                </a:solidFill>
                <a:latin typeface="Lato"/>
                <a:ea typeface="Lato"/>
                <a:cs typeface="Lato"/>
                <a:sym typeface="Lato"/>
              </a:defRPr>
            </a:lvl6pPr>
            <a:lvl7pPr indent="-292100" lvl="6" marL="3200400">
              <a:lnSpc>
                <a:spcPct val="150000"/>
              </a:lnSpc>
              <a:spcBef>
                <a:spcPts val="0"/>
              </a:spcBef>
              <a:spcAft>
                <a:spcPts val="0"/>
              </a:spcAft>
              <a:buClr>
                <a:schemeClr val="dk1"/>
              </a:buClr>
              <a:buSzPts val="1000"/>
              <a:buFont typeface="Lato"/>
              <a:buChar char="●"/>
              <a:defRPr sz="1000">
                <a:solidFill>
                  <a:schemeClr val="dk1"/>
                </a:solidFill>
                <a:latin typeface="Lato"/>
                <a:ea typeface="Lato"/>
                <a:cs typeface="Lato"/>
                <a:sym typeface="Lato"/>
              </a:defRPr>
            </a:lvl7pPr>
            <a:lvl8pPr indent="-292100" lvl="7" marL="3657600">
              <a:lnSpc>
                <a:spcPct val="150000"/>
              </a:lnSpc>
              <a:spcBef>
                <a:spcPts val="0"/>
              </a:spcBef>
              <a:spcAft>
                <a:spcPts val="0"/>
              </a:spcAft>
              <a:buClr>
                <a:schemeClr val="dk1"/>
              </a:buClr>
              <a:buSzPts val="1000"/>
              <a:buFont typeface="Lato"/>
              <a:buChar char="○"/>
              <a:defRPr sz="1000">
                <a:solidFill>
                  <a:schemeClr val="dk1"/>
                </a:solidFill>
                <a:latin typeface="Lato"/>
                <a:ea typeface="Lato"/>
                <a:cs typeface="Lato"/>
                <a:sym typeface="Lato"/>
              </a:defRPr>
            </a:lvl8pPr>
            <a:lvl9pPr indent="-292100" lvl="8" marL="4114800">
              <a:lnSpc>
                <a:spcPct val="150000"/>
              </a:lnSpc>
              <a:spcBef>
                <a:spcPts val="0"/>
              </a:spcBef>
              <a:spcAft>
                <a:spcPts val="0"/>
              </a:spcAft>
              <a:buClr>
                <a:schemeClr val="dk1"/>
              </a:buClr>
              <a:buSzPts val="1000"/>
              <a:buFont typeface="Lato"/>
              <a:buChar char="■"/>
              <a:defRPr sz="1000">
                <a:solidFill>
                  <a:schemeClr val="dk1"/>
                </a:solidFill>
                <a:latin typeface="Lato"/>
                <a:ea typeface="Lato"/>
                <a:cs typeface="Lato"/>
                <a:sym typeface="Lato"/>
              </a:defRPr>
            </a:lvl9pPr>
          </a:lstStyle>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9.xml"/><Relationship Id="rId3" Type="http://schemas.openxmlformats.org/officeDocument/2006/relationships/image" Target="../media/image2.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5.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6.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8.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9.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0.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4.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5.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6.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8.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9.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0.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1.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3.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4.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5.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6.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7.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8.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9.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0.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1.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3.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4.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5.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6.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7.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8.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9.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0.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1.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3.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4.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5.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6.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7.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88.xml"/><Relationship Id="rId3" Type="http://schemas.openxmlformats.org/officeDocument/2006/relationships/image" Target="../media/image4.png"/></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89.xml"/><Relationship Id="rId3" Type="http://schemas.openxmlformats.org/officeDocument/2006/relationships/image" Target="../media/image4.png"/></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90.xml"/><Relationship Id="rId3" Type="http://schemas.openxmlformats.org/officeDocument/2006/relationships/image" Target="../media/image4.png"/></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91.xml"/><Relationship Id="rId3" Type="http://schemas.openxmlformats.org/officeDocument/2006/relationships/image" Target="../media/image4.png"/></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92.xml"/><Relationship Id="rId3"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 name="Shape 44"/>
        <p:cNvGrpSpPr/>
        <p:nvPr/>
      </p:nvGrpSpPr>
      <p:grpSpPr>
        <a:xfrm>
          <a:off x="0" y="0"/>
          <a:ext cx="0" cy="0"/>
          <a:chOff x="0" y="0"/>
          <a:chExt cx="0" cy="0"/>
        </a:xfrm>
      </p:grpSpPr>
      <p:sp>
        <p:nvSpPr>
          <p:cNvPr id="45" name="Google Shape;45;p10"/>
          <p:cNvSpPr txBox="1"/>
          <p:nvPr>
            <p:ph type="title"/>
          </p:nvPr>
        </p:nvSpPr>
        <p:spPr>
          <a:xfrm>
            <a:off x="3291850" y="1291350"/>
            <a:ext cx="5486400" cy="640200"/>
          </a:xfrm>
          <a:prstGeom prst="rect">
            <a:avLst/>
          </a:prstGeom>
        </p:spPr>
        <p:txBody>
          <a:bodyPr anchorCtr="0" anchor="ctr" bIns="45700" lIns="91425" spcFirstLastPara="1" rIns="91425" wrap="square" tIns="91425">
            <a:normAutofit/>
          </a:bodyPr>
          <a:lstStyle/>
          <a:p>
            <a:pPr indent="0" lvl="0" marL="0" rtl="0" algn="ctr">
              <a:spcBef>
                <a:spcPts val="0"/>
              </a:spcBef>
              <a:spcAft>
                <a:spcPts val="0"/>
              </a:spcAft>
              <a:buNone/>
            </a:pPr>
            <a:r>
              <a:rPr lang="en"/>
              <a:t>Discussion 4</a:t>
            </a:r>
            <a:endParaRPr/>
          </a:p>
        </p:txBody>
      </p:sp>
      <p:sp>
        <p:nvSpPr>
          <p:cNvPr id="46" name="Google Shape;46;p10"/>
          <p:cNvSpPr txBox="1"/>
          <p:nvPr>
            <p:ph idx="1" type="subTitle"/>
          </p:nvPr>
        </p:nvSpPr>
        <p:spPr>
          <a:xfrm>
            <a:off x="3291850" y="1931550"/>
            <a:ext cx="5486400" cy="640200"/>
          </a:xfrm>
          <a:prstGeom prst="rect">
            <a:avLst/>
          </a:prstGeom>
        </p:spPr>
        <p:txBody>
          <a:bodyPr anchorCtr="0" anchor="ctr" bIns="91425" lIns="91425" spcFirstLastPara="1" rIns="91425" wrap="square" tIns="45700">
            <a:noAutofit/>
          </a:bodyPr>
          <a:lstStyle/>
          <a:p>
            <a:pPr indent="0" lvl="0" marL="0" rtl="0" algn="ctr">
              <a:spcBef>
                <a:spcPts val="0"/>
              </a:spcBef>
              <a:spcAft>
                <a:spcPts val="1200"/>
              </a:spcAft>
              <a:buNone/>
            </a:pPr>
            <a:r>
              <a:rPr lang="en"/>
              <a:t>Scheduling</a:t>
            </a:r>
            <a:endParaRPr/>
          </a:p>
        </p:txBody>
      </p:sp>
      <p:sp>
        <p:nvSpPr>
          <p:cNvPr id="47" name="Google Shape;47;p10"/>
          <p:cNvSpPr txBox="1"/>
          <p:nvPr>
            <p:ph idx="2" type="subTitle"/>
          </p:nvPr>
        </p:nvSpPr>
        <p:spPr>
          <a:xfrm>
            <a:off x="3291850" y="2571750"/>
            <a:ext cx="5486400" cy="640200"/>
          </a:xfrm>
          <a:prstGeom prst="rect">
            <a:avLst/>
          </a:prstGeom>
        </p:spPr>
        <p:txBody>
          <a:bodyPr anchorCtr="0" anchor="ctr" bIns="45700" lIns="91425" spcFirstLastPara="1" rIns="91425" wrap="square" tIns="91425">
            <a:noAutofit/>
          </a:bodyPr>
          <a:lstStyle/>
          <a:p>
            <a:pPr indent="0" lvl="0" marL="0" rtl="0" algn="ctr">
              <a:spcBef>
                <a:spcPts val="0"/>
              </a:spcBef>
              <a:spcAft>
                <a:spcPts val="1200"/>
              </a:spcAft>
              <a:buNone/>
            </a:pPr>
            <a:r>
              <a:rPr lang="en"/>
              <a:t>02/23/24</a:t>
            </a:r>
            <a:endParaRPr/>
          </a:p>
        </p:txBody>
      </p:sp>
      <p:sp>
        <p:nvSpPr>
          <p:cNvPr id="48" name="Google Shape;48;p10"/>
          <p:cNvSpPr txBox="1"/>
          <p:nvPr>
            <p:ph idx="3" type="subTitle"/>
          </p:nvPr>
        </p:nvSpPr>
        <p:spPr>
          <a:xfrm>
            <a:off x="3291850" y="3211950"/>
            <a:ext cx="5486400" cy="640200"/>
          </a:xfrm>
          <a:prstGeom prst="rect">
            <a:avLst/>
          </a:prstGeom>
        </p:spPr>
        <p:txBody>
          <a:bodyPr anchorCtr="0" anchor="ctr" bIns="91425" lIns="91425" spcFirstLastPara="1" rIns="91425" wrap="square" tIns="45700">
            <a:noAutofit/>
          </a:bodyPr>
          <a:lstStyle/>
          <a:p>
            <a:pPr indent="0" lvl="0" marL="0" rtl="0" algn="ctr">
              <a:spcBef>
                <a:spcPts val="0"/>
              </a:spcBef>
              <a:spcAft>
                <a:spcPts val="1200"/>
              </a:spcAft>
              <a:buNone/>
            </a:pPr>
            <a:r>
              <a:rPr lang="en"/>
              <a:t>Staff</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2" name="Shape 52"/>
        <p:cNvGrpSpPr/>
        <p:nvPr/>
      </p:nvGrpSpPr>
      <p:grpSpPr>
        <a:xfrm>
          <a:off x="0" y="0"/>
          <a:ext cx="0" cy="0"/>
          <a:chOff x="0" y="0"/>
          <a:chExt cx="0" cy="0"/>
        </a:xfrm>
      </p:grpSpPr>
      <p:sp>
        <p:nvSpPr>
          <p:cNvPr id="53" name="Google Shape;53;p11"/>
          <p:cNvSpPr txBox="1"/>
          <p:nvPr>
            <p:ph idx="1" type="body"/>
          </p:nvPr>
        </p:nvSpPr>
        <p:spPr>
          <a:xfrm>
            <a:off x="182850" y="3641746"/>
            <a:ext cx="8778300" cy="1388400"/>
          </a:xfrm>
          <a:prstGeom prst="rect">
            <a:avLst/>
          </a:prstGeom>
        </p:spPr>
        <p:txBody>
          <a:bodyPr anchorCtr="0" anchor="t" bIns="45700" lIns="45700" spcFirstLastPara="1" rIns="45700" wrap="square" tIns="45700">
            <a:noAutofit/>
          </a:bodyPr>
          <a:lstStyle/>
          <a:p>
            <a:pPr indent="0" lvl="0" marL="0" rtl="0" algn="l">
              <a:spcBef>
                <a:spcPts val="0"/>
              </a:spcBef>
              <a:spcAft>
                <a:spcPts val="0"/>
              </a:spcAft>
              <a:buNone/>
            </a:pPr>
            <a:r>
              <a:t/>
            </a:r>
            <a:endParaRPr/>
          </a:p>
        </p:txBody>
      </p:sp>
      <p:sp>
        <p:nvSpPr>
          <p:cNvPr id="54" name="Google Shape;54;p11"/>
          <p:cNvSpPr txBox="1"/>
          <p:nvPr>
            <p:ph type="title"/>
          </p:nvPr>
        </p:nvSpPr>
        <p:spPr>
          <a:xfrm>
            <a:off x="182850" y="114300"/>
            <a:ext cx="8778300" cy="4572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Announcements</a:t>
            </a:r>
            <a:endParaRPr/>
          </a:p>
        </p:txBody>
      </p:sp>
      <p:graphicFrame>
        <p:nvGraphicFramePr>
          <p:cNvPr id="55" name="Google Shape;55;p11"/>
          <p:cNvGraphicFramePr/>
          <p:nvPr/>
        </p:nvGraphicFramePr>
        <p:xfrm>
          <a:off x="182825" y="823875"/>
          <a:ext cx="3000000" cy="3000000"/>
        </p:xfrm>
        <a:graphic>
          <a:graphicData uri="http://schemas.openxmlformats.org/drawingml/2006/table">
            <a:tbl>
              <a:tblPr>
                <a:noFill/>
                <a:tableStyleId>{876081C1-59E3-45BD-9F17-07E1B6B354E3}</a:tableStyleId>
              </a:tblPr>
              <a:tblGrid>
                <a:gridCol w="1254050"/>
                <a:gridCol w="1254050"/>
                <a:gridCol w="1254050"/>
                <a:gridCol w="1254050"/>
                <a:gridCol w="1254050"/>
                <a:gridCol w="1254050"/>
                <a:gridCol w="1254050"/>
              </a:tblGrid>
              <a:tr h="100000">
                <a:tc>
                  <a:txBody>
                    <a:bodyPr/>
                    <a:lstStyle/>
                    <a:p>
                      <a:pPr indent="0" lvl="0" marL="0" rtl="0" algn="ctr">
                        <a:spcBef>
                          <a:spcPts val="0"/>
                        </a:spcBef>
                        <a:spcAft>
                          <a:spcPts val="0"/>
                        </a:spcAft>
                        <a:buNone/>
                      </a:pPr>
                      <a:r>
                        <a:rPr lang="en" sz="1000">
                          <a:latin typeface="Lato"/>
                          <a:ea typeface="Lato"/>
                          <a:cs typeface="Lato"/>
                          <a:sym typeface="Lato"/>
                        </a:rPr>
                        <a:t>Sunday</a:t>
                      </a:r>
                      <a:endParaRPr sz="1000">
                        <a:latin typeface="Lato"/>
                        <a:ea typeface="Lato"/>
                        <a:cs typeface="Lato"/>
                        <a:sym typeface="Lato"/>
                      </a:endParaRPr>
                    </a:p>
                  </a:txBody>
                  <a:tcPr marT="45700" marB="45700" marR="45700" marL="45700" anchor="ctr"/>
                </a:tc>
                <a:tc>
                  <a:txBody>
                    <a:bodyPr/>
                    <a:lstStyle/>
                    <a:p>
                      <a:pPr indent="0" lvl="0" marL="0" rtl="0" algn="ctr">
                        <a:spcBef>
                          <a:spcPts val="0"/>
                        </a:spcBef>
                        <a:spcAft>
                          <a:spcPts val="0"/>
                        </a:spcAft>
                        <a:buNone/>
                      </a:pPr>
                      <a:r>
                        <a:rPr lang="en" sz="1000">
                          <a:latin typeface="Lato"/>
                          <a:ea typeface="Lato"/>
                          <a:cs typeface="Lato"/>
                          <a:sym typeface="Lato"/>
                        </a:rPr>
                        <a:t>Monday</a:t>
                      </a:r>
                      <a:endParaRPr sz="1000">
                        <a:latin typeface="Lato"/>
                        <a:ea typeface="Lato"/>
                        <a:cs typeface="Lato"/>
                        <a:sym typeface="Lato"/>
                      </a:endParaRPr>
                    </a:p>
                  </a:txBody>
                  <a:tcPr marT="45700" marB="45700" marR="45700" marL="45700" anchor="ctr"/>
                </a:tc>
                <a:tc>
                  <a:txBody>
                    <a:bodyPr/>
                    <a:lstStyle/>
                    <a:p>
                      <a:pPr indent="0" lvl="0" marL="0" rtl="0" algn="ctr">
                        <a:spcBef>
                          <a:spcPts val="0"/>
                        </a:spcBef>
                        <a:spcAft>
                          <a:spcPts val="0"/>
                        </a:spcAft>
                        <a:buNone/>
                      </a:pPr>
                      <a:r>
                        <a:rPr lang="en" sz="1000">
                          <a:latin typeface="Lato"/>
                          <a:ea typeface="Lato"/>
                          <a:cs typeface="Lato"/>
                          <a:sym typeface="Lato"/>
                        </a:rPr>
                        <a:t>Tuesday</a:t>
                      </a:r>
                      <a:endParaRPr sz="1000">
                        <a:latin typeface="Lato"/>
                        <a:ea typeface="Lato"/>
                        <a:cs typeface="Lato"/>
                        <a:sym typeface="Lato"/>
                      </a:endParaRPr>
                    </a:p>
                  </a:txBody>
                  <a:tcPr marT="45700" marB="45700" marR="45700" marL="45700" anchor="ctr"/>
                </a:tc>
                <a:tc>
                  <a:txBody>
                    <a:bodyPr/>
                    <a:lstStyle/>
                    <a:p>
                      <a:pPr indent="0" lvl="0" marL="0" rtl="0" algn="ctr">
                        <a:spcBef>
                          <a:spcPts val="0"/>
                        </a:spcBef>
                        <a:spcAft>
                          <a:spcPts val="0"/>
                        </a:spcAft>
                        <a:buNone/>
                      </a:pPr>
                      <a:r>
                        <a:rPr lang="en" sz="1000">
                          <a:latin typeface="Lato"/>
                          <a:ea typeface="Lato"/>
                          <a:cs typeface="Lato"/>
                          <a:sym typeface="Lato"/>
                        </a:rPr>
                        <a:t>Wednesday</a:t>
                      </a:r>
                      <a:endParaRPr sz="1000">
                        <a:latin typeface="Lato"/>
                        <a:ea typeface="Lato"/>
                        <a:cs typeface="Lato"/>
                        <a:sym typeface="Lato"/>
                      </a:endParaRPr>
                    </a:p>
                  </a:txBody>
                  <a:tcPr marT="45700" marB="45700" marR="45700" marL="45700" anchor="ctr"/>
                </a:tc>
                <a:tc>
                  <a:txBody>
                    <a:bodyPr/>
                    <a:lstStyle/>
                    <a:p>
                      <a:pPr indent="0" lvl="0" marL="0" rtl="0" algn="ctr">
                        <a:spcBef>
                          <a:spcPts val="0"/>
                        </a:spcBef>
                        <a:spcAft>
                          <a:spcPts val="0"/>
                        </a:spcAft>
                        <a:buNone/>
                      </a:pPr>
                      <a:r>
                        <a:rPr lang="en" sz="1000">
                          <a:latin typeface="Lato"/>
                          <a:ea typeface="Lato"/>
                          <a:cs typeface="Lato"/>
                          <a:sym typeface="Lato"/>
                        </a:rPr>
                        <a:t>Thursday</a:t>
                      </a:r>
                      <a:endParaRPr sz="1000">
                        <a:latin typeface="Lato"/>
                        <a:ea typeface="Lato"/>
                        <a:cs typeface="Lato"/>
                        <a:sym typeface="Lato"/>
                      </a:endParaRPr>
                    </a:p>
                  </a:txBody>
                  <a:tcPr marT="45700" marB="45700" marR="45700" marL="45700" anchor="ctr"/>
                </a:tc>
                <a:tc>
                  <a:txBody>
                    <a:bodyPr/>
                    <a:lstStyle/>
                    <a:p>
                      <a:pPr indent="0" lvl="0" marL="0" rtl="0" algn="ctr">
                        <a:spcBef>
                          <a:spcPts val="0"/>
                        </a:spcBef>
                        <a:spcAft>
                          <a:spcPts val="0"/>
                        </a:spcAft>
                        <a:buNone/>
                      </a:pPr>
                      <a:r>
                        <a:rPr lang="en" sz="1000">
                          <a:latin typeface="Lato"/>
                          <a:ea typeface="Lato"/>
                          <a:cs typeface="Lato"/>
                          <a:sym typeface="Lato"/>
                        </a:rPr>
                        <a:t>Friday</a:t>
                      </a:r>
                      <a:endParaRPr sz="1000">
                        <a:latin typeface="Lato"/>
                        <a:ea typeface="Lato"/>
                        <a:cs typeface="Lato"/>
                        <a:sym typeface="Lato"/>
                      </a:endParaRPr>
                    </a:p>
                  </a:txBody>
                  <a:tcPr marT="45700" marB="45700" marR="45700" marL="45700" anchor="ctr"/>
                </a:tc>
                <a:tc>
                  <a:txBody>
                    <a:bodyPr/>
                    <a:lstStyle/>
                    <a:p>
                      <a:pPr indent="0" lvl="0" marL="0" rtl="0" algn="ctr">
                        <a:spcBef>
                          <a:spcPts val="0"/>
                        </a:spcBef>
                        <a:spcAft>
                          <a:spcPts val="0"/>
                        </a:spcAft>
                        <a:buNone/>
                      </a:pPr>
                      <a:r>
                        <a:rPr lang="en" sz="1000">
                          <a:latin typeface="Lato"/>
                          <a:ea typeface="Lato"/>
                          <a:cs typeface="Lato"/>
                          <a:sym typeface="Lato"/>
                        </a:rPr>
                        <a:t>Saturday</a:t>
                      </a:r>
                      <a:endParaRPr sz="1000">
                        <a:latin typeface="Lato"/>
                        <a:ea typeface="Lato"/>
                        <a:cs typeface="Lato"/>
                        <a:sym typeface="Lato"/>
                      </a:endParaRPr>
                    </a:p>
                  </a:txBody>
                  <a:tcPr marT="45700" marB="45700" marR="45700" marL="45700" anchor="ctr"/>
                </a:tc>
              </a:tr>
              <a:tr h="858025">
                <a:tc>
                  <a:txBody>
                    <a:bodyPr/>
                    <a:lstStyle/>
                    <a:p>
                      <a:pPr indent="0" lvl="0" marL="0" rtl="0" algn="l">
                        <a:spcBef>
                          <a:spcPts val="0"/>
                        </a:spcBef>
                        <a:spcAft>
                          <a:spcPts val="0"/>
                        </a:spcAft>
                        <a:buNone/>
                      </a:pPr>
                      <a:r>
                        <a:t/>
                      </a:r>
                      <a:endParaRPr sz="800">
                        <a:latin typeface="Lato"/>
                        <a:ea typeface="Lato"/>
                        <a:cs typeface="Lato"/>
                        <a:sym typeface="Lato"/>
                      </a:endParaRPr>
                    </a:p>
                  </a:txBody>
                  <a:tcPr marT="45700" marB="45700" marR="45700" marL="45700" anchor="ctr"/>
                </a:tc>
                <a:tc>
                  <a:txBody>
                    <a:bodyPr/>
                    <a:lstStyle/>
                    <a:p>
                      <a:pPr indent="0" lvl="0" marL="0" rtl="0" algn="l">
                        <a:spcBef>
                          <a:spcPts val="0"/>
                        </a:spcBef>
                        <a:spcAft>
                          <a:spcPts val="0"/>
                        </a:spcAft>
                        <a:buNone/>
                      </a:pPr>
                      <a:r>
                        <a:t/>
                      </a:r>
                      <a:endParaRPr sz="800">
                        <a:latin typeface="Lato"/>
                        <a:ea typeface="Lato"/>
                        <a:cs typeface="Lato"/>
                        <a:sym typeface="Lato"/>
                      </a:endParaRPr>
                    </a:p>
                  </a:txBody>
                  <a:tcPr marT="45700" marB="45700" marR="45700" marL="45700" anchor="ctr"/>
                </a:tc>
                <a:tc>
                  <a:txBody>
                    <a:bodyPr/>
                    <a:lstStyle/>
                    <a:p>
                      <a:pPr indent="0" lvl="0" marL="0" rtl="0" algn="l">
                        <a:spcBef>
                          <a:spcPts val="0"/>
                        </a:spcBef>
                        <a:spcAft>
                          <a:spcPts val="0"/>
                        </a:spcAft>
                        <a:buNone/>
                      </a:pPr>
                      <a:r>
                        <a:t/>
                      </a:r>
                      <a:endParaRPr sz="800">
                        <a:latin typeface="Lato"/>
                        <a:ea typeface="Lato"/>
                        <a:cs typeface="Lato"/>
                        <a:sym typeface="Lato"/>
                      </a:endParaRPr>
                    </a:p>
                  </a:txBody>
                  <a:tcPr marT="45700" marB="45700" marR="45700" marL="45700" anchor="ctr"/>
                </a:tc>
                <a:tc>
                  <a:txBody>
                    <a:bodyPr/>
                    <a:lstStyle/>
                    <a:p>
                      <a:pPr indent="0" lvl="0" marL="0" rtl="0" algn="l">
                        <a:spcBef>
                          <a:spcPts val="0"/>
                        </a:spcBef>
                        <a:spcAft>
                          <a:spcPts val="0"/>
                        </a:spcAft>
                        <a:buNone/>
                      </a:pPr>
                      <a:r>
                        <a:t/>
                      </a:r>
                      <a:endParaRPr sz="800">
                        <a:solidFill>
                          <a:schemeClr val="dk1"/>
                        </a:solidFill>
                        <a:latin typeface="Lato"/>
                        <a:ea typeface="Lato"/>
                        <a:cs typeface="Lato"/>
                        <a:sym typeface="Lato"/>
                      </a:endParaRPr>
                    </a:p>
                    <a:p>
                      <a:pPr indent="0" lvl="0" marL="0" rtl="0" algn="l">
                        <a:spcBef>
                          <a:spcPts val="0"/>
                        </a:spcBef>
                        <a:spcAft>
                          <a:spcPts val="0"/>
                        </a:spcAft>
                        <a:buNone/>
                      </a:pPr>
                      <a:r>
                        <a:t/>
                      </a:r>
                      <a:endParaRPr sz="800">
                        <a:latin typeface="Lato"/>
                        <a:ea typeface="Lato"/>
                        <a:cs typeface="Lato"/>
                        <a:sym typeface="Lato"/>
                      </a:endParaRPr>
                    </a:p>
                  </a:txBody>
                  <a:tcPr marT="45700" marB="45700" marR="45700" marL="45700" anchor="ctr"/>
                </a:tc>
                <a:tc>
                  <a:txBody>
                    <a:bodyPr/>
                    <a:lstStyle/>
                    <a:p>
                      <a:pPr indent="0" lvl="0" marL="0" rtl="0" algn="l">
                        <a:spcBef>
                          <a:spcPts val="0"/>
                        </a:spcBef>
                        <a:spcAft>
                          <a:spcPts val="0"/>
                        </a:spcAft>
                        <a:buNone/>
                      </a:pPr>
                      <a:r>
                        <a:rPr lang="en" sz="800">
                          <a:latin typeface="Lato"/>
                          <a:ea typeface="Lato"/>
                          <a:cs typeface="Lato"/>
                          <a:sym typeface="Lato"/>
                        </a:rPr>
                        <a:t>Homework 2 Due</a:t>
                      </a:r>
                      <a:endParaRPr sz="800">
                        <a:latin typeface="Lato"/>
                        <a:ea typeface="Lato"/>
                        <a:cs typeface="Lato"/>
                        <a:sym typeface="Lato"/>
                      </a:endParaRPr>
                    </a:p>
                  </a:txBody>
                  <a:tcPr marT="45700" marB="45700" marR="45700" marL="45700" anchor="ctr"/>
                </a:tc>
                <a:tc>
                  <a:txBody>
                    <a:bodyPr/>
                    <a:lstStyle/>
                    <a:p>
                      <a:pPr indent="0" lvl="0" marL="0" rtl="0" algn="l">
                        <a:spcBef>
                          <a:spcPts val="0"/>
                        </a:spcBef>
                        <a:spcAft>
                          <a:spcPts val="0"/>
                        </a:spcAft>
                        <a:buClr>
                          <a:schemeClr val="dk1"/>
                        </a:buClr>
                        <a:buSzPts val="1100"/>
                        <a:buFont typeface="Arial"/>
                        <a:buNone/>
                      </a:pPr>
                      <a:r>
                        <a:rPr lang="en" sz="800">
                          <a:latin typeface="Lato"/>
                          <a:ea typeface="Lato"/>
                          <a:cs typeface="Lato"/>
                          <a:sym typeface="Lato"/>
                        </a:rPr>
                        <a:t>Homework 3 Release</a:t>
                      </a:r>
                      <a:endParaRPr sz="800">
                        <a:latin typeface="Lato"/>
                        <a:ea typeface="Lato"/>
                        <a:cs typeface="Lato"/>
                        <a:sym typeface="Lato"/>
                      </a:endParaRPr>
                    </a:p>
                  </a:txBody>
                  <a:tcPr marT="45700" marB="45700" marR="45700" marL="45700" anchor="ctr">
                    <a:solidFill>
                      <a:schemeClr val="accent1"/>
                    </a:solidFill>
                  </a:tcPr>
                </a:tc>
                <a:tc>
                  <a:txBody>
                    <a:bodyPr/>
                    <a:lstStyle/>
                    <a:p>
                      <a:pPr indent="0" lvl="0" marL="0" rtl="0" algn="l">
                        <a:spcBef>
                          <a:spcPts val="0"/>
                        </a:spcBef>
                        <a:spcAft>
                          <a:spcPts val="0"/>
                        </a:spcAft>
                        <a:buNone/>
                      </a:pPr>
                      <a:r>
                        <a:t/>
                      </a:r>
                      <a:endParaRPr sz="800">
                        <a:latin typeface="Lato"/>
                        <a:ea typeface="Lato"/>
                        <a:cs typeface="Lato"/>
                        <a:sym typeface="Lato"/>
                      </a:endParaRPr>
                    </a:p>
                  </a:txBody>
                  <a:tcPr marT="45700" marB="45700" marR="45700" marL="45700" anchor="ctr"/>
                </a:tc>
              </a:tr>
              <a:tr h="858025">
                <a:tc>
                  <a:txBody>
                    <a:bodyPr/>
                    <a:lstStyle/>
                    <a:p>
                      <a:pPr indent="0" lvl="0" marL="0" rtl="0" algn="l">
                        <a:spcBef>
                          <a:spcPts val="0"/>
                        </a:spcBef>
                        <a:spcAft>
                          <a:spcPts val="0"/>
                        </a:spcAft>
                        <a:buNone/>
                      </a:pPr>
                      <a:r>
                        <a:t/>
                      </a:r>
                      <a:endParaRPr sz="800">
                        <a:latin typeface="Lato"/>
                        <a:ea typeface="Lato"/>
                        <a:cs typeface="Lato"/>
                        <a:sym typeface="Lato"/>
                      </a:endParaRPr>
                    </a:p>
                  </a:txBody>
                  <a:tcPr marT="45700" marB="45700" marR="45700" marL="45700" anchor="ctr"/>
                </a:tc>
                <a:tc>
                  <a:txBody>
                    <a:bodyPr/>
                    <a:lstStyle/>
                    <a:p>
                      <a:pPr indent="0" lvl="0" marL="0" rtl="0" algn="l">
                        <a:spcBef>
                          <a:spcPts val="0"/>
                        </a:spcBef>
                        <a:spcAft>
                          <a:spcPts val="0"/>
                        </a:spcAft>
                        <a:buNone/>
                      </a:pPr>
                      <a:r>
                        <a:t/>
                      </a:r>
                      <a:endParaRPr sz="800">
                        <a:latin typeface="Lato"/>
                        <a:ea typeface="Lato"/>
                        <a:cs typeface="Lato"/>
                        <a:sym typeface="Lato"/>
                      </a:endParaRPr>
                    </a:p>
                  </a:txBody>
                  <a:tcPr marT="45700" marB="45700" marR="45700" marL="45700" anchor="ctr"/>
                </a:tc>
                <a:tc>
                  <a:txBody>
                    <a:bodyPr/>
                    <a:lstStyle/>
                    <a:p>
                      <a:pPr indent="0" lvl="0" marL="0" rtl="0" algn="l">
                        <a:spcBef>
                          <a:spcPts val="0"/>
                        </a:spcBef>
                        <a:spcAft>
                          <a:spcPts val="0"/>
                        </a:spcAft>
                        <a:buNone/>
                      </a:pPr>
                      <a:r>
                        <a:t/>
                      </a:r>
                      <a:endParaRPr sz="800">
                        <a:solidFill>
                          <a:srgbClr val="FF0000"/>
                        </a:solidFill>
                        <a:latin typeface="Lato"/>
                        <a:ea typeface="Lato"/>
                        <a:cs typeface="Lato"/>
                        <a:sym typeface="Lato"/>
                      </a:endParaRPr>
                    </a:p>
                  </a:txBody>
                  <a:tcPr marT="45700" marB="45700" marR="45700" marL="45700" anchor="ctr"/>
                </a:tc>
                <a:tc>
                  <a:txBody>
                    <a:bodyPr/>
                    <a:lstStyle/>
                    <a:p>
                      <a:pPr indent="0" lvl="0" marL="0" rtl="0" algn="l">
                        <a:spcBef>
                          <a:spcPts val="0"/>
                        </a:spcBef>
                        <a:spcAft>
                          <a:spcPts val="0"/>
                        </a:spcAft>
                        <a:buClr>
                          <a:schemeClr val="dk1"/>
                        </a:buClr>
                        <a:buSzPts val="1100"/>
                        <a:buFont typeface="Arial"/>
                        <a:buNone/>
                      </a:pPr>
                      <a:r>
                        <a:rPr lang="en" sz="800">
                          <a:solidFill>
                            <a:schemeClr val="dk1"/>
                          </a:solidFill>
                          <a:latin typeface="Lato"/>
                          <a:ea typeface="Lato"/>
                          <a:cs typeface="Lato"/>
                          <a:sym typeface="Lato"/>
                        </a:rPr>
                        <a:t>Project 1 Due</a:t>
                      </a:r>
                      <a:endParaRPr sz="800">
                        <a:solidFill>
                          <a:schemeClr val="dk1"/>
                        </a:solidFill>
                        <a:latin typeface="Lato"/>
                        <a:ea typeface="Lato"/>
                        <a:cs typeface="Lato"/>
                        <a:sym typeface="Lato"/>
                      </a:endParaRPr>
                    </a:p>
                    <a:p>
                      <a:pPr indent="0" lvl="0" marL="0" rtl="0" algn="l">
                        <a:spcBef>
                          <a:spcPts val="0"/>
                        </a:spcBef>
                        <a:spcAft>
                          <a:spcPts val="0"/>
                        </a:spcAft>
                        <a:buClr>
                          <a:schemeClr val="dk1"/>
                        </a:buClr>
                        <a:buSzPts val="1100"/>
                        <a:buFont typeface="Arial"/>
                        <a:buNone/>
                      </a:pPr>
                      <a:r>
                        <a:rPr lang="en" sz="800">
                          <a:solidFill>
                            <a:srgbClr val="FF0000"/>
                          </a:solidFill>
                          <a:latin typeface="Lato"/>
                          <a:ea typeface="Lato"/>
                          <a:cs typeface="Lato"/>
                          <a:sym typeface="Lato"/>
                        </a:rPr>
                        <a:t>Turn in Peer Evals</a:t>
                      </a:r>
                      <a:endParaRPr sz="800">
                        <a:latin typeface="Lato"/>
                        <a:ea typeface="Lato"/>
                        <a:cs typeface="Lato"/>
                        <a:sym typeface="Lato"/>
                      </a:endParaRPr>
                    </a:p>
                  </a:txBody>
                  <a:tcPr marT="45700" marB="45700" marR="45700" marL="45700" anchor="ctr"/>
                </a:tc>
                <a:tc>
                  <a:txBody>
                    <a:bodyPr/>
                    <a:lstStyle/>
                    <a:p>
                      <a:pPr indent="0" lvl="0" marL="0" rtl="0" algn="l">
                        <a:spcBef>
                          <a:spcPts val="0"/>
                        </a:spcBef>
                        <a:spcAft>
                          <a:spcPts val="0"/>
                        </a:spcAft>
                        <a:buClr>
                          <a:schemeClr val="dk1"/>
                        </a:buClr>
                        <a:buSzPts val="1100"/>
                        <a:buFont typeface="Arial"/>
                        <a:buNone/>
                      </a:pPr>
                      <a:r>
                        <a:rPr lang="en" sz="800">
                          <a:solidFill>
                            <a:schemeClr val="dk1"/>
                          </a:solidFill>
                          <a:latin typeface="Lato"/>
                          <a:ea typeface="Lato"/>
                          <a:cs typeface="Lato"/>
                          <a:sym typeface="Lato"/>
                        </a:rPr>
                        <a:t>Project 2 Release</a:t>
                      </a:r>
                      <a:endParaRPr sz="800">
                        <a:latin typeface="Lato"/>
                        <a:ea typeface="Lato"/>
                        <a:cs typeface="Lato"/>
                        <a:sym typeface="Lato"/>
                      </a:endParaRPr>
                    </a:p>
                  </a:txBody>
                  <a:tcPr marT="45700" marB="45700" marR="45700" marL="45700" anchor="ctr"/>
                </a:tc>
                <a:tc>
                  <a:txBody>
                    <a:bodyPr/>
                    <a:lstStyle/>
                    <a:p>
                      <a:pPr indent="0" lvl="0" marL="0" rtl="0" algn="l">
                        <a:spcBef>
                          <a:spcPts val="0"/>
                        </a:spcBef>
                        <a:spcAft>
                          <a:spcPts val="0"/>
                        </a:spcAft>
                        <a:buNone/>
                      </a:pPr>
                      <a:r>
                        <a:t/>
                      </a:r>
                      <a:endParaRPr sz="800">
                        <a:latin typeface="Lato"/>
                        <a:ea typeface="Lato"/>
                        <a:cs typeface="Lato"/>
                        <a:sym typeface="Lato"/>
                      </a:endParaRPr>
                    </a:p>
                  </a:txBody>
                  <a:tcPr marT="45700" marB="45700" marR="45700" marL="45700" anchor="ctr"/>
                </a:tc>
                <a:tc>
                  <a:txBody>
                    <a:bodyPr/>
                    <a:lstStyle/>
                    <a:p>
                      <a:pPr indent="0" lvl="0" marL="0" rtl="0" algn="l">
                        <a:spcBef>
                          <a:spcPts val="0"/>
                        </a:spcBef>
                        <a:spcAft>
                          <a:spcPts val="0"/>
                        </a:spcAft>
                        <a:buNone/>
                      </a:pPr>
                      <a:r>
                        <a:t/>
                      </a:r>
                      <a:endParaRPr sz="800">
                        <a:latin typeface="Lato"/>
                        <a:ea typeface="Lato"/>
                        <a:cs typeface="Lato"/>
                        <a:sym typeface="Lato"/>
                      </a:endParaRPr>
                    </a:p>
                  </a:txBody>
                  <a:tcPr marT="45700" marB="45700" marR="45700" marL="45700" anchor="ctr"/>
                </a:tc>
              </a:tr>
              <a:tr h="858025">
                <a:tc>
                  <a:txBody>
                    <a:bodyPr/>
                    <a:lstStyle/>
                    <a:p>
                      <a:pPr indent="0" lvl="0" marL="0" rtl="0" algn="l">
                        <a:spcBef>
                          <a:spcPts val="0"/>
                        </a:spcBef>
                        <a:spcAft>
                          <a:spcPts val="0"/>
                        </a:spcAft>
                        <a:buNone/>
                      </a:pPr>
                      <a:r>
                        <a:t/>
                      </a:r>
                      <a:endParaRPr sz="800">
                        <a:latin typeface="Lato"/>
                        <a:ea typeface="Lato"/>
                        <a:cs typeface="Lato"/>
                        <a:sym typeface="Lato"/>
                      </a:endParaRPr>
                    </a:p>
                  </a:txBody>
                  <a:tcPr marT="45700" marB="45700" marR="45700" marL="45700" anchor="ctr"/>
                </a:tc>
                <a:tc>
                  <a:txBody>
                    <a:bodyPr/>
                    <a:lstStyle/>
                    <a:p>
                      <a:pPr indent="0" lvl="0" marL="0" rtl="0" algn="l">
                        <a:spcBef>
                          <a:spcPts val="0"/>
                        </a:spcBef>
                        <a:spcAft>
                          <a:spcPts val="0"/>
                        </a:spcAft>
                        <a:buNone/>
                      </a:pPr>
                      <a:r>
                        <a:t/>
                      </a:r>
                      <a:endParaRPr sz="800">
                        <a:latin typeface="Lato"/>
                        <a:ea typeface="Lato"/>
                        <a:cs typeface="Lato"/>
                        <a:sym typeface="Lato"/>
                      </a:endParaRPr>
                    </a:p>
                  </a:txBody>
                  <a:tcPr marT="45700" marB="45700" marR="45700" marL="45700" anchor="ctr"/>
                </a:tc>
                <a:tc>
                  <a:txBody>
                    <a:bodyPr/>
                    <a:lstStyle/>
                    <a:p>
                      <a:pPr indent="0" lvl="0" marL="0" rtl="0" algn="l">
                        <a:spcBef>
                          <a:spcPts val="0"/>
                        </a:spcBef>
                        <a:spcAft>
                          <a:spcPts val="0"/>
                        </a:spcAft>
                        <a:buNone/>
                      </a:pPr>
                      <a:r>
                        <a:t/>
                      </a:r>
                      <a:endParaRPr sz="800">
                        <a:latin typeface="Lato"/>
                        <a:ea typeface="Lato"/>
                        <a:cs typeface="Lato"/>
                        <a:sym typeface="Lato"/>
                      </a:endParaRPr>
                    </a:p>
                  </a:txBody>
                  <a:tcPr marT="45700" marB="45700" marR="45700" marL="45700" anchor="ctr"/>
                </a:tc>
                <a:tc>
                  <a:txBody>
                    <a:bodyPr/>
                    <a:lstStyle/>
                    <a:p>
                      <a:pPr indent="0" lvl="0" marL="0" rtl="0" algn="l">
                        <a:spcBef>
                          <a:spcPts val="0"/>
                        </a:spcBef>
                        <a:spcAft>
                          <a:spcPts val="0"/>
                        </a:spcAft>
                        <a:buNone/>
                      </a:pPr>
                      <a:r>
                        <a:t/>
                      </a:r>
                      <a:endParaRPr sz="800">
                        <a:latin typeface="Lato"/>
                        <a:ea typeface="Lato"/>
                        <a:cs typeface="Lato"/>
                        <a:sym typeface="Lato"/>
                      </a:endParaRPr>
                    </a:p>
                  </a:txBody>
                  <a:tcPr marT="45700" marB="45700" marR="45700" marL="45700" anchor="ctr"/>
                </a:tc>
                <a:tc>
                  <a:txBody>
                    <a:bodyPr/>
                    <a:lstStyle/>
                    <a:p>
                      <a:pPr indent="0" lvl="0" marL="0" rtl="0" algn="l">
                        <a:spcBef>
                          <a:spcPts val="0"/>
                        </a:spcBef>
                        <a:spcAft>
                          <a:spcPts val="0"/>
                        </a:spcAft>
                        <a:buNone/>
                      </a:pPr>
                      <a:r>
                        <a:t/>
                      </a:r>
                      <a:endParaRPr sz="800">
                        <a:latin typeface="Lato"/>
                        <a:ea typeface="Lato"/>
                        <a:cs typeface="Lato"/>
                        <a:sym typeface="Lato"/>
                      </a:endParaRPr>
                    </a:p>
                  </a:txBody>
                  <a:tcPr marT="45700" marB="45700" marR="45700" marL="45700" anchor="ctr"/>
                </a:tc>
                <a:tc>
                  <a:txBody>
                    <a:bodyPr/>
                    <a:lstStyle/>
                    <a:p>
                      <a:pPr indent="0" lvl="0" marL="0" rtl="0" algn="l">
                        <a:spcBef>
                          <a:spcPts val="0"/>
                        </a:spcBef>
                        <a:spcAft>
                          <a:spcPts val="0"/>
                        </a:spcAft>
                        <a:buNone/>
                      </a:pPr>
                      <a:r>
                        <a:rPr lang="en" sz="800">
                          <a:latin typeface="Lato"/>
                          <a:ea typeface="Lato"/>
                          <a:cs typeface="Lato"/>
                          <a:sym typeface="Lato"/>
                        </a:rPr>
                        <a:t>Project 2 Design Doc Due</a:t>
                      </a:r>
                      <a:endParaRPr sz="800">
                        <a:latin typeface="Lato"/>
                        <a:ea typeface="Lato"/>
                        <a:cs typeface="Lato"/>
                        <a:sym typeface="Lato"/>
                      </a:endParaRPr>
                    </a:p>
                  </a:txBody>
                  <a:tcPr marT="45700" marB="45700" marR="45700" marL="45700" anchor="ctr"/>
                </a:tc>
                <a:tc>
                  <a:txBody>
                    <a:bodyPr/>
                    <a:lstStyle/>
                    <a:p>
                      <a:pPr indent="0" lvl="0" marL="0" rtl="0" algn="l">
                        <a:spcBef>
                          <a:spcPts val="0"/>
                        </a:spcBef>
                        <a:spcAft>
                          <a:spcPts val="0"/>
                        </a:spcAft>
                        <a:buNone/>
                      </a:pPr>
                      <a:r>
                        <a:t/>
                      </a:r>
                      <a:endParaRPr sz="800">
                        <a:latin typeface="Lato"/>
                        <a:ea typeface="Lato"/>
                        <a:cs typeface="Lato"/>
                        <a:sym typeface="Lato"/>
                      </a:endParaRPr>
                    </a:p>
                  </a:txBody>
                  <a:tcPr marT="45700" marB="45700" marR="45700" marL="45700" anchor="ctr"/>
                </a:tc>
              </a:tr>
            </a:tbl>
          </a:graphicData>
        </a:graphic>
      </p:graphicFrame>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 name="Shape 59"/>
        <p:cNvGrpSpPr/>
        <p:nvPr/>
      </p:nvGrpSpPr>
      <p:grpSpPr>
        <a:xfrm>
          <a:off x="0" y="0"/>
          <a:ext cx="0" cy="0"/>
          <a:chOff x="0" y="0"/>
          <a:chExt cx="0" cy="0"/>
        </a:xfrm>
      </p:grpSpPr>
      <p:sp>
        <p:nvSpPr>
          <p:cNvPr id="60" name="Google Shape;60;p12"/>
          <p:cNvSpPr txBox="1"/>
          <p:nvPr>
            <p:ph type="title"/>
          </p:nvPr>
        </p:nvSpPr>
        <p:spPr>
          <a:xfrm>
            <a:off x="311700" y="2150850"/>
            <a:ext cx="8520600" cy="8418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Scheduling</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4" name="Shape 64"/>
        <p:cNvGrpSpPr/>
        <p:nvPr/>
      </p:nvGrpSpPr>
      <p:grpSpPr>
        <a:xfrm>
          <a:off x="0" y="0"/>
          <a:ext cx="0" cy="0"/>
          <a:chOff x="0" y="0"/>
          <a:chExt cx="0" cy="0"/>
        </a:xfrm>
      </p:grpSpPr>
      <p:sp>
        <p:nvSpPr>
          <p:cNvPr id="65" name="Google Shape;65;p13"/>
          <p:cNvSpPr txBox="1"/>
          <p:nvPr>
            <p:ph idx="1" type="body"/>
          </p:nvPr>
        </p:nvSpPr>
        <p:spPr>
          <a:xfrm>
            <a:off x="182850" y="822963"/>
            <a:ext cx="4297800" cy="4206300"/>
          </a:xfrm>
          <a:prstGeom prst="rect">
            <a:avLst/>
          </a:prstGeom>
        </p:spPr>
        <p:txBody>
          <a:bodyPr anchorCtr="0" anchor="t" bIns="45700" lIns="45700" spcFirstLastPara="1" rIns="45700" wrap="square" tIns="45700">
            <a:noAutofit/>
          </a:bodyPr>
          <a:lstStyle/>
          <a:p>
            <a:pPr indent="0" lvl="0" marL="0" rtl="0" algn="l">
              <a:spcBef>
                <a:spcPts val="0"/>
              </a:spcBef>
              <a:spcAft>
                <a:spcPts val="0"/>
              </a:spcAft>
              <a:buNone/>
            </a:pPr>
            <a:r>
              <a:rPr b="1" lang="en"/>
              <a:t>Scheduling</a:t>
            </a:r>
            <a:r>
              <a:rPr lang="en"/>
              <a:t> is the process of deciding which threads are given access to resources from moment to moment.</a:t>
            </a:r>
            <a:endParaRPr/>
          </a:p>
          <a:p>
            <a:pPr indent="-292100" lvl="0" marL="457200" rtl="0" algn="l">
              <a:spcBef>
                <a:spcPts val="0"/>
              </a:spcBef>
              <a:spcAft>
                <a:spcPts val="0"/>
              </a:spcAft>
              <a:buSzPts val="1000"/>
              <a:buChar char="●"/>
            </a:pPr>
            <a:r>
              <a:rPr lang="en"/>
              <a:t>Usually pertains to CPU but can be anything (e.g disk access)</a:t>
            </a:r>
            <a:endParaRPr/>
          </a:p>
          <a:p>
            <a:pPr indent="0" lvl="0" marL="0" rtl="0" algn="l">
              <a:spcBef>
                <a:spcPts val="0"/>
              </a:spcBef>
              <a:spcAft>
                <a:spcPts val="0"/>
              </a:spcAft>
              <a:buNone/>
            </a:pPr>
            <a:r>
              <a:rPr lang="en"/>
              <a:t>For simplification, assume each user has one single-threaded program, and these programs are independent of each other.</a:t>
            </a:r>
            <a:endParaRPr/>
          </a:p>
        </p:txBody>
      </p:sp>
      <p:sp>
        <p:nvSpPr>
          <p:cNvPr id="66" name="Google Shape;66;p13"/>
          <p:cNvSpPr txBox="1"/>
          <p:nvPr>
            <p:ph idx="2" type="body"/>
          </p:nvPr>
        </p:nvSpPr>
        <p:spPr>
          <a:xfrm>
            <a:off x="4663325" y="822963"/>
            <a:ext cx="4297800" cy="4206300"/>
          </a:xfrm>
          <a:prstGeom prst="rect">
            <a:avLst/>
          </a:prstGeom>
        </p:spPr>
        <p:txBody>
          <a:bodyPr anchorCtr="0" anchor="t" bIns="45700" lIns="45700" spcFirstLastPara="1" rIns="45700" wrap="square" tIns="45700">
            <a:noAutofit/>
          </a:bodyPr>
          <a:lstStyle/>
          <a:p>
            <a:pPr indent="0" lvl="0" marL="0" rtl="0" algn="l">
              <a:spcBef>
                <a:spcPts val="0"/>
              </a:spcBef>
              <a:spcAft>
                <a:spcPts val="1200"/>
              </a:spcAft>
              <a:buNone/>
            </a:pPr>
            <a:r>
              <a:t/>
            </a:r>
            <a:endParaRPr/>
          </a:p>
        </p:txBody>
      </p:sp>
      <p:sp>
        <p:nvSpPr>
          <p:cNvPr id="67" name="Google Shape;67;p13"/>
          <p:cNvSpPr txBox="1"/>
          <p:nvPr>
            <p:ph type="title"/>
          </p:nvPr>
        </p:nvSpPr>
        <p:spPr>
          <a:xfrm>
            <a:off x="182850" y="114300"/>
            <a:ext cx="8778300" cy="4572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Scheduling</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1" name="Shape 71"/>
        <p:cNvGrpSpPr/>
        <p:nvPr/>
      </p:nvGrpSpPr>
      <p:grpSpPr>
        <a:xfrm>
          <a:off x="0" y="0"/>
          <a:ext cx="0" cy="0"/>
          <a:chOff x="0" y="0"/>
          <a:chExt cx="0" cy="0"/>
        </a:xfrm>
      </p:grpSpPr>
      <p:sp>
        <p:nvSpPr>
          <p:cNvPr id="72" name="Google Shape;72;p14"/>
          <p:cNvSpPr txBox="1"/>
          <p:nvPr>
            <p:ph idx="1" type="body"/>
          </p:nvPr>
        </p:nvSpPr>
        <p:spPr>
          <a:xfrm>
            <a:off x="182850" y="822963"/>
            <a:ext cx="4297800" cy="4206300"/>
          </a:xfrm>
          <a:prstGeom prst="rect">
            <a:avLst/>
          </a:prstGeom>
        </p:spPr>
        <p:txBody>
          <a:bodyPr anchorCtr="0" anchor="t" bIns="45700" lIns="45700" spcFirstLastPara="1" rIns="45700" wrap="square" tIns="45700">
            <a:noAutofit/>
          </a:bodyPr>
          <a:lstStyle/>
          <a:p>
            <a:pPr indent="0" lvl="0" marL="0" rtl="0" algn="l">
              <a:spcBef>
                <a:spcPts val="0"/>
              </a:spcBef>
              <a:spcAft>
                <a:spcPts val="0"/>
              </a:spcAft>
              <a:buNone/>
            </a:pPr>
            <a:r>
              <a:rPr lang="en"/>
              <a:t>Minimize completion  time</a:t>
            </a:r>
            <a:endParaRPr/>
          </a:p>
          <a:p>
            <a:pPr indent="-292100" lvl="0" marL="457200" rtl="0" algn="l">
              <a:spcBef>
                <a:spcPts val="0"/>
              </a:spcBef>
              <a:spcAft>
                <a:spcPts val="0"/>
              </a:spcAft>
              <a:buSzPts val="1000"/>
              <a:buChar char="●"/>
            </a:pPr>
            <a:r>
              <a:rPr lang="en"/>
              <a:t>Completion  time </a:t>
            </a:r>
            <a:r>
              <a:rPr lang="en"/>
              <a:t> is the combination of the waiting time plus the run time of a process.</a:t>
            </a:r>
            <a:endParaRPr/>
          </a:p>
          <a:p>
            <a:pPr indent="-292100" lvl="0" marL="457200" rtl="0" algn="l">
              <a:spcBef>
                <a:spcPts val="0"/>
              </a:spcBef>
              <a:spcAft>
                <a:spcPts val="0"/>
              </a:spcAft>
              <a:buSzPts val="1000"/>
              <a:buChar char="●"/>
            </a:pPr>
            <a:r>
              <a:rPr lang="en"/>
              <a:t>Crucial for time sensitive tasks (e.g. I/O)</a:t>
            </a:r>
            <a:endParaRPr/>
          </a:p>
          <a:p>
            <a:pPr indent="0" lvl="0" marL="0" rtl="0" algn="l">
              <a:spcBef>
                <a:spcPts val="0"/>
              </a:spcBef>
              <a:spcAft>
                <a:spcPts val="0"/>
              </a:spcAft>
              <a:buNone/>
            </a:pPr>
            <a:r>
              <a:rPr lang="en"/>
              <a:t>Maximize throughput</a:t>
            </a:r>
            <a:endParaRPr/>
          </a:p>
          <a:p>
            <a:pPr indent="-292100" lvl="0" marL="457200" rtl="0" algn="l">
              <a:spcBef>
                <a:spcPts val="0"/>
              </a:spcBef>
              <a:spcAft>
                <a:spcPts val="0"/>
              </a:spcAft>
              <a:buSzPts val="1000"/>
              <a:buChar char="●"/>
            </a:pPr>
            <a:r>
              <a:rPr b="1" lang="en"/>
              <a:t>Throughput </a:t>
            </a:r>
            <a:r>
              <a:rPr lang="en"/>
              <a:t>is the rate at which tasks are completed.</a:t>
            </a:r>
            <a:endParaRPr/>
          </a:p>
          <a:p>
            <a:pPr indent="-292100" lvl="0" marL="457200" rtl="0" algn="l">
              <a:spcBef>
                <a:spcPts val="0"/>
              </a:spcBef>
              <a:spcAft>
                <a:spcPts val="0"/>
              </a:spcAft>
              <a:buSzPts val="1000"/>
              <a:buChar char="●"/>
            </a:pPr>
            <a:r>
              <a:rPr lang="en"/>
              <a:t>Related but not the same as  c</a:t>
            </a:r>
            <a:r>
              <a:rPr lang="en"/>
              <a:t>ompletion  time </a:t>
            </a:r>
            <a:endParaRPr/>
          </a:p>
          <a:p>
            <a:pPr indent="-292100" lvl="0" marL="457200" rtl="0" algn="l">
              <a:spcBef>
                <a:spcPts val="0"/>
              </a:spcBef>
              <a:spcAft>
                <a:spcPts val="0"/>
              </a:spcAft>
              <a:buSzPts val="1000"/>
              <a:buChar char="●"/>
            </a:pPr>
            <a:r>
              <a:rPr lang="en"/>
              <a:t>Need to minimize overhead (e.g. context switching), using resources efficiently.</a:t>
            </a:r>
            <a:endParaRPr/>
          </a:p>
          <a:p>
            <a:pPr indent="0" lvl="0" marL="0" rtl="0" algn="l">
              <a:spcBef>
                <a:spcPts val="0"/>
              </a:spcBef>
              <a:spcAft>
                <a:spcPts val="0"/>
              </a:spcAft>
              <a:buNone/>
            </a:pPr>
            <a:r>
              <a:rPr lang="en"/>
              <a:t>Maintain fairness</a:t>
            </a:r>
            <a:endParaRPr/>
          </a:p>
          <a:p>
            <a:pPr indent="-292100" lvl="0" marL="457200" rtl="0" algn="l">
              <a:spcBef>
                <a:spcPts val="0"/>
              </a:spcBef>
              <a:spcAft>
                <a:spcPts val="0"/>
              </a:spcAft>
              <a:buSzPts val="1000"/>
              <a:buChar char="●"/>
            </a:pPr>
            <a:r>
              <a:rPr b="1" lang="en"/>
              <a:t>Fairness</a:t>
            </a:r>
            <a:r>
              <a:rPr lang="en"/>
              <a:t> refers to sharing resources in some equitable manner.</a:t>
            </a:r>
            <a:endParaRPr/>
          </a:p>
          <a:p>
            <a:pPr indent="-292100" lvl="0" marL="457200" rtl="0" algn="l">
              <a:spcBef>
                <a:spcPts val="0"/>
              </a:spcBef>
              <a:spcAft>
                <a:spcPts val="0"/>
              </a:spcAft>
              <a:buSzPts val="1000"/>
              <a:buChar char="●"/>
            </a:pPr>
            <a:r>
              <a:rPr lang="en"/>
              <a:t>Not very well defined.</a:t>
            </a:r>
            <a:endParaRPr/>
          </a:p>
          <a:p>
            <a:pPr indent="-292100" lvl="0" marL="457200" rtl="0" algn="l">
              <a:spcBef>
                <a:spcPts val="0"/>
              </a:spcBef>
              <a:spcAft>
                <a:spcPts val="0"/>
              </a:spcAft>
              <a:buSzPts val="1000"/>
              <a:buChar char="●"/>
            </a:pPr>
            <a:r>
              <a:rPr lang="en"/>
              <a:t>Usually contradicts </a:t>
            </a:r>
            <a:r>
              <a:rPr lang="en"/>
              <a:t>minimizing</a:t>
            </a:r>
            <a:r>
              <a:rPr lang="en"/>
              <a:t> </a:t>
            </a:r>
            <a:r>
              <a:rPr lang="en"/>
              <a:t>completion</a:t>
            </a:r>
            <a:r>
              <a:rPr lang="en"/>
              <a:t> time.</a:t>
            </a:r>
            <a:endParaRPr/>
          </a:p>
        </p:txBody>
      </p:sp>
      <p:sp>
        <p:nvSpPr>
          <p:cNvPr id="73" name="Google Shape;73;p14"/>
          <p:cNvSpPr txBox="1"/>
          <p:nvPr>
            <p:ph idx="2" type="body"/>
          </p:nvPr>
        </p:nvSpPr>
        <p:spPr>
          <a:xfrm>
            <a:off x="4663325" y="822963"/>
            <a:ext cx="4297800" cy="4206300"/>
          </a:xfrm>
          <a:prstGeom prst="rect">
            <a:avLst/>
          </a:prstGeom>
        </p:spPr>
        <p:txBody>
          <a:bodyPr anchorCtr="0" anchor="t" bIns="45700" lIns="45700" spcFirstLastPara="1" rIns="45700" wrap="square" tIns="45700">
            <a:noAutofit/>
          </a:bodyPr>
          <a:lstStyle/>
          <a:p>
            <a:pPr indent="0" lvl="0" marL="0" rtl="0" algn="l">
              <a:spcBef>
                <a:spcPts val="0"/>
              </a:spcBef>
              <a:spcAft>
                <a:spcPts val="1200"/>
              </a:spcAft>
              <a:buNone/>
            </a:pPr>
            <a:r>
              <a:t/>
            </a:r>
            <a:endParaRPr/>
          </a:p>
        </p:txBody>
      </p:sp>
      <p:sp>
        <p:nvSpPr>
          <p:cNvPr id="74" name="Google Shape;74;p14"/>
          <p:cNvSpPr txBox="1"/>
          <p:nvPr>
            <p:ph type="title"/>
          </p:nvPr>
        </p:nvSpPr>
        <p:spPr>
          <a:xfrm>
            <a:off x="182850" y="114300"/>
            <a:ext cx="8778300" cy="4572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Goals and Criteria</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8" name="Shape 78"/>
        <p:cNvGrpSpPr/>
        <p:nvPr/>
      </p:nvGrpSpPr>
      <p:grpSpPr>
        <a:xfrm>
          <a:off x="0" y="0"/>
          <a:ext cx="0" cy="0"/>
          <a:chOff x="0" y="0"/>
          <a:chExt cx="0" cy="0"/>
        </a:xfrm>
      </p:grpSpPr>
      <p:sp>
        <p:nvSpPr>
          <p:cNvPr id="79" name="Google Shape;79;p15"/>
          <p:cNvSpPr txBox="1"/>
          <p:nvPr>
            <p:ph idx="1" type="body"/>
          </p:nvPr>
        </p:nvSpPr>
        <p:spPr>
          <a:xfrm>
            <a:off x="182850" y="822963"/>
            <a:ext cx="4297800" cy="4206300"/>
          </a:xfrm>
          <a:prstGeom prst="rect">
            <a:avLst/>
          </a:prstGeom>
        </p:spPr>
        <p:txBody>
          <a:bodyPr anchorCtr="0" anchor="t" bIns="45700" lIns="45700" spcFirstLastPara="1" rIns="45700" wrap="square" tIns="45700">
            <a:noAutofit/>
          </a:bodyPr>
          <a:lstStyle/>
          <a:p>
            <a:pPr indent="0" lvl="0" marL="0" rtl="0" algn="l">
              <a:spcBef>
                <a:spcPts val="0"/>
              </a:spcBef>
              <a:spcAft>
                <a:spcPts val="0"/>
              </a:spcAft>
              <a:buNone/>
            </a:pPr>
            <a:r>
              <a:rPr b="1" lang="en"/>
              <a:t>First come first serve (FCFS)</a:t>
            </a:r>
            <a:r>
              <a:rPr lang="en"/>
              <a:t> schedule tasks in the order they arrive.</a:t>
            </a:r>
            <a:endParaRPr/>
          </a:p>
          <a:p>
            <a:pPr indent="0" lvl="0" marL="0" rtl="0" algn="l">
              <a:spcBef>
                <a:spcPts val="0"/>
              </a:spcBef>
              <a:spcAft>
                <a:spcPts val="0"/>
              </a:spcAft>
              <a:buNone/>
            </a:pPr>
            <a:r>
              <a:rPr lang="en">
                <a:solidFill>
                  <a:srgbClr val="38761D"/>
                </a:solidFill>
              </a:rPr>
              <a:t>Simple to implement.</a:t>
            </a:r>
            <a:endParaRPr>
              <a:solidFill>
                <a:srgbClr val="38761D"/>
              </a:solidFill>
            </a:endParaRPr>
          </a:p>
          <a:p>
            <a:pPr indent="0" lvl="0" marL="0" rtl="0" algn="l">
              <a:spcBef>
                <a:spcPts val="0"/>
              </a:spcBef>
              <a:spcAft>
                <a:spcPts val="0"/>
              </a:spcAft>
              <a:buNone/>
            </a:pPr>
            <a:r>
              <a:rPr lang="en">
                <a:solidFill>
                  <a:srgbClr val="38761D"/>
                </a:solidFill>
              </a:rPr>
              <a:t>Good for throughput since it minimizes overhead of context switching.</a:t>
            </a:r>
            <a:endParaRPr>
              <a:solidFill>
                <a:srgbClr val="38761D"/>
              </a:solidFill>
            </a:endParaRPr>
          </a:p>
          <a:p>
            <a:pPr indent="0" lvl="0" marL="0" rtl="0" algn="l">
              <a:spcBef>
                <a:spcPts val="0"/>
              </a:spcBef>
              <a:spcAft>
                <a:spcPts val="0"/>
              </a:spcAft>
              <a:buNone/>
            </a:pPr>
            <a:r>
              <a:rPr lang="en">
                <a:solidFill>
                  <a:srgbClr val="990000"/>
                </a:solidFill>
              </a:rPr>
              <a:t>Average completion time can very significantly according to arrival order.</a:t>
            </a:r>
            <a:endParaRPr>
              <a:solidFill>
                <a:srgbClr val="990000"/>
              </a:solidFill>
            </a:endParaRPr>
          </a:p>
          <a:p>
            <a:pPr indent="0" lvl="0" marL="0" rtl="0" algn="l">
              <a:spcBef>
                <a:spcPts val="0"/>
              </a:spcBef>
              <a:spcAft>
                <a:spcPts val="0"/>
              </a:spcAft>
              <a:buNone/>
            </a:pPr>
            <a:r>
              <a:rPr lang="en">
                <a:solidFill>
                  <a:srgbClr val="990000"/>
                </a:solidFill>
              </a:rPr>
              <a:t>Suffers from </a:t>
            </a:r>
            <a:r>
              <a:rPr b="1" lang="en">
                <a:solidFill>
                  <a:srgbClr val="990000"/>
                </a:solidFill>
              </a:rPr>
              <a:t>Convoy effect </a:t>
            </a:r>
            <a:r>
              <a:rPr lang="en">
                <a:solidFill>
                  <a:srgbClr val="990000"/>
                </a:solidFill>
              </a:rPr>
              <a:t>where short tasks get stuck behind long tasks.</a:t>
            </a:r>
            <a:endParaRPr>
              <a:solidFill>
                <a:srgbClr val="990000"/>
              </a:solidFill>
            </a:endParaRPr>
          </a:p>
        </p:txBody>
      </p:sp>
      <p:sp>
        <p:nvSpPr>
          <p:cNvPr id="80" name="Google Shape;80;p15"/>
          <p:cNvSpPr txBox="1"/>
          <p:nvPr>
            <p:ph idx="2" type="body"/>
          </p:nvPr>
        </p:nvSpPr>
        <p:spPr>
          <a:xfrm>
            <a:off x="4663325" y="822963"/>
            <a:ext cx="4297800" cy="4206300"/>
          </a:xfrm>
          <a:prstGeom prst="rect">
            <a:avLst/>
          </a:prstGeom>
        </p:spPr>
        <p:txBody>
          <a:bodyPr anchorCtr="0" anchor="t" bIns="45700" lIns="45700" spcFirstLastPara="1" rIns="45700" wrap="square" tIns="45700">
            <a:noAutofit/>
          </a:bodyPr>
          <a:lstStyle/>
          <a:p>
            <a:pPr indent="0" lvl="0" marL="0" rtl="0" algn="l">
              <a:spcBef>
                <a:spcPts val="0"/>
              </a:spcBef>
              <a:spcAft>
                <a:spcPts val="1200"/>
              </a:spcAft>
              <a:buNone/>
            </a:pPr>
            <a:r>
              <a:t/>
            </a:r>
            <a:endParaRPr/>
          </a:p>
        </p:txBody>
      </p:sp>
      <p:sp>
        <p:nvSpPr>
          <p:cNvPr id="81" name="Google Shape;81;p15"/>
          <p:cNvSpPr txBox="1"/>
          <p:nvPr>
            <p:ph type="title"/>
          </p:nvPr>
        </p:nvSpPr>
        <p:spPr>
          <a:xfrm>
            <a:off x="182850" y="114300"/>
            <a:ext cx="8778300" cy="4572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First Come First Serve (FCFS)</a:t>
            </a:r>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5" name="Shape 85"/>
        <p:cNvGrpSpPr/>
        <p:nvPr/>
      </p:nvGrpSpPr>
      <p:grpSpPr>
        <a:xfrm>
          <a:off x="0" y="0"/>
          <a:ext cx="0" cy="0"/>
          <a:chOff x="0" y="0"/>
          <a:chExt cx="0" cy="0"/>
        </a:xfrm>
      </p:grpSpPr>
      <p:sp>
        <p:nvSpPr>
          <p:cNvPr id="86" name="Google Shape;86;p16"/>
          <p:cNvSpPr txBox="1"/>
          <p:nvPr>
            <p:ph idx="1" type="body"/>
          </p:nvPr>
        </p:nvSpPr>
        <p:spPr>
          <a:xfrm>
            <a:off x="182850" y="822963"/>
            <a:ext cx="4297800" cy="4206300"/>
          </a:xfrm>
          <a:prstGeom prst="rect">
            <a:avLst/>
          </a:prstGeom>
        </p:spPr>
        <p:txBody>
          <a:bodyPr anchorCtr="0" anchor="t" bIns="45700" lIns="45700" spcFirstLastPara="1" rIns="45700" wrap="square" tIns="45700">
            <a:noAutofit/>
          </a:bodyPr>
          <a:lstStyle/>
          <a:p>
            <a:pPr indent="0" lvl="0" marL="0" rtl="0" algn="l">
              <a:spcBef>
                <a:spcPts val="0"/>
              </a:spcBef>
              <a:spcAft>
                <a:spcPts val="0"/>
              </a:spcAft>
              <a:buNone/>
            </a:pPr>
            <a:r>
              <a:rPr b="1" lang="en"/>
              <a:t>Shortest job first (SJF) </a:t>
            </a:r>
            <a:r>
              <a:rPr lang="en"/>
              <a:t>schedules the shortest task first.</a:t>
            </a:r>
            <a:endParaRPr/>
          </a:p>
          <a:p>
            <a:pPr indent="0" lvl="0" marL="0" rtl="0" algn="l">
              <a:spcBef>
                <a:spcPts val="0"/>
              </a:spcBef>
              <a:spcAft>
                <a:spcPts val="0"/>
              </a:spcAft>
              <a:buNone/>
            </a:pPr>
            <a:r>
              <a:rPr b="1" lang="en"/>
              <a:t>Shortest remaining time first (SRTF) </a:t>
            </a:r>
            <a:r>
              <a:rPr lang="en"/>
              <a:t>is a preemptive version of SJF.</a:t>
            </a:r>
            <a:endParaRPr/>
          </a:p>
          <a:p>
            <a:pPr indent="-292100" lvl="0" marL="457200" rtl="0" algn="l">
              <a:spcBef>
                <a:spcPts val="0"/>
              </a:spcBef>
              <a:spcAft>
                <a:spcPts val="0"/>
              </a:spcAft>
              <a:buSzPts val="1000"/>
              <a:buChar char="●"/>
            </a:pPr>
            <a:r>
              <a:rPr lang="en"/>
              <a:t>Preempt resource  if a task arrives and has a shorter completion time than the current running task.</a:t>
            </a:r>
            <a:endParaRPr/>
          </a:p>
          <a:p>
            <a:pPr indent="0" lvl="0" marL="0" rtl="0" algn="l">
              <a:spcBef>
                <a:spcPts val="0"/>
              </a:spcBef>
              <a:spcAft>
                <a:spcPts val="0"/>
              </a:spcAft>
              <a:buNone/>
            </a:pPr>
            <a:r>
              <a:rPr lang="en">
                <a:solidFill>
                  <a:srgbClr val="38761D"/>
                </a:solidFill>
              </a:rPr>
              <a:t>Provably optimal for minimizing average </a:t>
            </a:r>
            <a:r>
              <a:rPr lang="en">
                <a:solidFill>
                  <a:srgbClr val="38761D"/>
                </a:solidFill>
              </a:rPr>
              <a:t>completion</a:t>
            </a:r>
            <a:r>
              <a:rPr lang="en">
                <a:solidFill>
                  <a:srgbClr val="38761D"/>
                </a:solidFill>
              </a:rPr>
              <a:t> time for non-preemptive, preemptive policies, respectively.</a:t>
            </a:r>
            <a:endParaRPr>
              <a:solidFill>
                <a:srgbClr val="38761D"/>
              </a:solidFill>
            </a:endParaRPr>
          </a:p>
          <a:p>
            <a:pPr indent="0" lvl="0" marL="0" rtl="0" algn="l">
              <a:spcBef>
                <a:spcPts val="0"/>
              </a:spcBef>
              <a:spcAft>
                <a:spcPts val="0"/>
              </a:spcAft>
              <a:buNone/>
            </a:pPr>
            <a:r>
              <a:rPr lang="en">
                <a:solidFill>
                  <a:srgbClr val="990000"/>
                </a:solidFill>
              </a:rPr>
              <a:t>Involves the impossible idea of knowing how long a task is going to take.</a:t>
            </a:r>
            <a:endParaRPr>
              <a:solidFill>
                <a:srgbClr val="990000"/>
              </a:solidFill>
            </a:endParaRPr>
          </a:p>
        </p:txBody>
      </p:sp>
      <p:sp>
        <p:nvSpPr>
          <p:cNvPr id="87" name="Google Shape;87;p16"/>
          <p:cNvSpPr txBox="1"/>
          <p:nvPr>
            <p:ph idx="2" type="body"/>
          </p:nvPr>
        </p:nvSpPr>
        <p:spPr>
          <a:xfrm>
            <a:off x="4663325" y="822963"/>
            <a:ext cx="4297800" cy="4206300"/>
          </a:xfrm>
          <a:prstGeom prst="rect">
            <a:avLst/>
          </a:prstGeom>
        </p:spPr>
        <p:txBody>
          <a:bodyPr anchorCtr="0" anchor="t" bIns="45700" lIns="45700" spcFirstLastPara="1" rIns="45700" wrap="square" tIns="45700">
            <a:noAutofit/>
          </a:bodyPr>
          <a:lstStyle/>
          <a:p>
            <a:pPr indent="0" lvl="0" marL="0" rtl="0" algn="l">
              <a:spcBef>
                <a:spcPts val="0"/>
              </a:spcBef>
              <a:spcAft>
                <a:spcPts val="1200"/>
              </a:spcAft>
              <a:buNone/>
            </a:pPr>
            <a:r>
              <a:t/>
            </a:r>
            <a:endParaRPr/>
          </a:p>
        </p:txBody>
      </p:sp>
      <p:sp>
        <p:nvSpPr>
          <p:cNvPr id="88" name="Google Shape;88;p16"/>
          <p:cNvSpPr txBox="1"/>
          <p:nvPr>
            <p:ph type="title"/>
          </p:nvPr>
        </p:nvSpPr>
        <p:spPr>
          <a:xfrm>
            <a:off x="182850" y="114300"/>
            <a:ext cx="8778300" cy="4572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Shortest Job First (SJF) / Shortest Remaining Time First (SRTF)</a:t>
            </a:r>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2" name="Shape 92"/>
        <p:cNvGrpSpPr/>
        <p:nvPr/>
      </p:nvGrpSpPr>
      <p:grpSpPr>
        <a:xfrm>
          <a:off x="0" y="0"/>
          <a:ext cx="0" cy="0"/>
          <a:chOff x="0" y="0"/>
          <a:chExt cx="0" cy="0"/>
        </a:xfrm>
      </p:grpSpPr>
      <p:sp>
        <p:nvSpPr>
          <p:cNvPr id="93" name="Google Shape;93;p17"/>
          <p:cNvSpPr txBox="1"/>
          <p:nvPr>
            <p:ph idx="1" type="body"/>
          </p:nvPr>
        </p:nvSpPr>
        <p:spPr>
          <a:xfrm>
            <a:off x="182850" y="822963"/>
            <a:ext cx="4297800" cy="4206300"/>
          </a:xfrm>
          <a:prstGeom prst="rect">
            <a:avLst/>
          </a:prstGeom>
        </p:spPr>
        <p:txBody>
          <a:bodyPr anchorCtr="0" anchor="t" bIns="45700" lIns="45700" spcFirstLastPara="1" rIns="45700" wrap="square" tIns="45700">
            <a:noAutofit/>
          </a:bodyPr>
          <a:lstStyle/>
          <a:p>
            <a:pPr indent="0" lvl="0" marL="0" rtl="0" algn="l">
              <a:spcBef>
                <a:spcPts val="0"/>
              </a:spcBef>
              <a:spcAft>
                <a:spcPts val="0"/>
              </a:spcAft>
              <a:buNone/>
            </a:pPr>
            <a:r>
              <a:rPr b="1" lang="en"/>
              <a:t>Round robin (RR) </a:t>
            </a:r>
            <a:r>
              <a:rPr lang="en"/>
              <a:t>schedules tasks such that each take turn using the resource for a small amount of time known as the </a:t>
            </a:r>
            <a:r>
              <a:rPr b="1" lang="en"/>
              <a:t>time quantum </a:t>
            </a:r>
            <a:r>
              <a:rPr lang="en"/>
              <a:t>(q).</a:t>
            </a:r>
            <a:endParaRPr/>
          </a:p>
          <a:p>
            <a:pPr indent="-292100" lvl="0" marL="457200" rtl="0" algn="l">
              <a:spcBef>
                <a:spcPts val="0"/>
              </a:spcBef>
              <a:spcAft>
                <a:spcPts val="0"/>
              </a:spcAft>
              <a:buSzPts val="1000"/>
              <a:buChar char="●"/>
            </a:pPr>
            <a:r>
              <a:rPr lang="en"/>
              <a:t>After q expires, task is preempted and added to the end of the ready queue.</a:t>
            </a:r>
            <a:endParaRPr/>
          </a:p>
          <a:p>
            <a:pPr indent="0" lvl="0" marL="0" rtl="0" algn="l">
              <a:spcBef>
                <a:spcPts val="0"/>
              </a:spcBef>
              <a:spcAft>
                <a:spcPts val="0"/>
              </a:spcAft>
              <a:buNone/>
            </a:pPr>
            <a:r>
              <a:rPr lang="en"/>
              <a:t>Large q → resembles FCFS, small q → lots of interleavings.</a:t>
            </a:r>
            <a:endParaRPr/>
          </a:p>
          <a:p>
            <a:pPr indent="-292100" lvl="0" marL="457200" rtl="0" algn="l">
              <a:spcBef>
                <a:spcPts val="0"/>
              </a:spcBef>
              <a:spcAft>
                <a:spcPts val="0"/>
              </a:spcAft>
              <a:buSzPts val="1000"/>
              <a:buChar char="●"/>
            </a:pPr>
            <a:r>
              <a:rPr lang="en"/>
              <a:t>Need q to be large with respect to context switching otherwise </a:t>
            </a:r>
            <a:r>
              <a:rPr lang="en">
                <a:solidFill>
                  <a:srgbClr val="990000"/>
                </a:solidFill>
              </a:rPr>
              <a:t>suffers from low throughput</a:t>
            </a:r>
            <a:r>
              <a:rPr lang="en"/>
              <a:t>.</a:t>
            </a:r>
            <a:endParaRPr/>
          </a:p>
          <a:p>
            <a:pPr indent="0" lvl="0" marL="0" rtl="0" algn="l">
              <a:spcBef>
                <a:spcPts val="0"/>
              </a:spcBef>
              <a:spcAft>
                <a:spcPts val="0"/>
              </a:spcAft>
              <a:buNone/>
            </a:pPr>
            <a:r>
              <a:rPr lang="en">
                <a:solidFill>
                  <a:srgbClr val="38761D"/>
                </a:solidFill>
              </a:rPr>
              <a:t>Ensures fairness in terms of sharing resources.</a:t>
            </a:r>
            <a:endParaRPr>
              <a:solidFill>
                <a:srgbClr val="38761D"/>
              </a:solidFill>
            </a:endParaRPr>
          </a:p>
          <a:p>
            <a:pPr indent="-292100" lvl="0" marL="457200" rtl="0" algn="l">
              <a:spcBef>
                <a:spcPts val="0"/>
              </a:spcBef>
              <a:spcAft>
                <a:spcPts val="0"/>
              </a:spcAft>
              <a:buSzPts val="1000"/>
              <a:buChar char="●"/>
            </a:pPr>
            <a:r>
              <a:rPr lang="en"/>
              <a:t>n tasks → each task gets 1/n amount of resource, will not wait for more than (n-1)q time units.</a:t>
            </a:r>
            <a:endParaRPr/>
          </a:p>
          <a:p>
            <a:pPr indent="0" lvl="0" marL="0" rtl="0" algn="l">
              <a:spcBef>
                <a:spcPts val="0"/>
              </a:spcBef>
              <a:spcAft>
                <a:spcPts val="0"/>
              </a:spcAft>
              <a:buNone/>
            </a:pPr>
            <a:r>
              <a:rPr lang="en">
                <a:solidFill>
                  <a:srgbClr val="990000"/>
                </a:solidFill>
              </a:rPr>
              <a:t>Small </a:t>
            </a:r>
            <a:r>
              <a:rPr lang="en">
                <a:solidFill>
                  <a:srgbClr val="990000"/>
                </a:solidFill>
              </a:rPr>
              <a:t>scheduling quantum decreases response time  but increases completion time</a:t>
            </a:r>
            <a:endParaRPr>
              <a:solidFill>
                <a:srgbClr val="990000"/>
              </a:solidFill>
            </a:endParaRPr>
          </a:p>
          <a:p>
            <a:pPr indent="0" lvl="0" marL="0" rtl="0" algn="l">
              <a:spcBef>
                <a:spcPts val="0"/>
              </a:spcBef>
              <a:spcAft>
                <a:spcPts val="0"/>
              </a:spcAft>
              <a:buNone/>
            </a:pPr>
            <a:r>
              <a:t/>
            </a:r>
            <a:endParaRPr>
              <a:solidFill>
                <a:srgbClr val="990000"/>
              </a:solidFill>
            </a:endParaRPr>
          </a:p>
          <a:p>
            <a:pPr indent="0" lvl="0" marL="0" rtl="0" algn="l">
              <a:spcBef>
                <a:spcPts val="0"/>
              </a:spcBef>
              <a:spcAft>
                <a:spcPts val="0"/>
              </a:spcAft>
              <a:buNone/>
            </a:pPr>
            <a:r>
              <a:t/>
            </a:r>
            <a:endParaRPr/>
          </a:p>
          <a:p>
            <a:pPr indent="0" lvl="0" marL="0" rtl="0" algn="l">
              <a:spcBef>
                <a:spcPts val="0"/>
              </a:spcBef>
              <a:spcAft>
                <a:spcPts val="0"/>
              </a:spcAft>
              <a:buClr>
                <a:schemeClr val="dk1"/>
              </a:buClr>
              <a:buSzPts val="1100"/>
              <a:buFont typeface="Arial"/>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
        <p:nvSpPr>
          <p:cNvPr id="94" name="Google Shape;94;p17"/>
          <p:cNvSpPr txBox="1"/>
          <p:nvPr>
            <p:ph idx="2" type="body"/>
          </p:nvPr>
        </p:nvSpPr>
        <p:spPr>
          <a:xfrm>
            <a:off x="4663325" y="822963"/>
            <a:ext cx="4297800" cy="4206300"/>
          </a:xfrm>
          <a:prstGeom prst="rect">
            <a:avLst/>
          </a:prstGeom>
        </p:spPr>
        <p:txBody>
          <a:bodyPr anchorCtr="0" anchor="t" bIns="45700" lIns="45700" spcFirstLastPara="1" rIns="45700" wrap="square" tIns="45700">
            <a:noAutofit/>
          </a:bodyPr>
          <a:lstStyle/>
          <a:p>
            <a:pPr indent="0" lvl="0" marL="0" rtl="0" algn="l">
              <a:spcBef>
                <a:spcPts val="0"/>
              </a:spcBef>
              <a:spcAft>
                <a:spcPts val="1200"/>
              </a:spcAft>
              <a:buNone/>
            </a:pPr>
            <a:r>
              <a:t/>
            </a:r>
            <a:endParaRPr/>
          </a:p>
        </p:txBody>
      </p:sp>
      <p:sp>
        <p:nvSpPr>
          <p:cNvPr id="95" name="Google Shape;95;p17"/>
          <p:cNvSpPr txBox="1"/>
          <p:nvPr>
            <p:ph type="title"/>
          </p:nvPr>
        </p:nvSpPr>
        <p:spPr>
          <a:xfrm>
            <a:off x="182850" y="114300"/>
            <a:ext cx="8778300" cy="4572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Round Robin (RR)</a:t>
            </a:r>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9" name="Shape 99"/>
        <p:cNvGrpSpPr/>
        <p:nvPr/>
      </p:nvGrpSpPr>
      <p:grpSpPr>
        <a:xfrm>
          <a:off x="0" y="0"/>
          <a:ext cx="0" cy="0"/>
          <a:chOff x="0" y="0"/>
          <a:chExt cx="0" cy="0"/>
        </a:xfrm>
      </p:grpSpPr>
      <p:sp>
        <p:nvSpPr>
          <p:cNvPr id="100" name="Google Shape;100;p18"/>
          <p:cNvSpPr txBox="1"/>
          <p:nvPr>
            <p:ph idx="1" type="body"/>
          </p:nvPr>
        </p:nvSpPr>
        <p:spPr>
          <a:xfrm>
            <a:off x="182850" y="822963"/>
            <a:ext cx="4297800" cy="4206300"/>
          </a:xfrm>
          <a:prstGeom prst="rect">
            <a:avLst/>
          </a:prstGeom>
        </p:spPr>
        <p:txBody>
          <a:bodyPr anchorCtr="0" anchor="t" bIns="45700" lIns="45700" spcFirstLastPara="1" rIns="45700" wrap="square" tIns="45700">
            <a:noAutofit/>
          </a:bodyPr>
          <a:lstStyle/>
          <a:p>
            <a:pPr indent="0" lvl="0" marL="0" rtl="0" algn="l">
              <a:spcBef>
                <a:spcPts val="0"/>
              </a:spcBef>
              <a:spcAft>
                <a:spcPts val="0"/>
              </a:spcAft>
              <a:buNone/>
            </a:pPr>
            <a:r>
              <a:rPr b="1" lang="en"/>
              <a:t>Multi-level feedback queue (MLFQ)</a:t>
            </a:r>
            <a:r>
              <a:rPr lang="en"/>
              <a:t> uses multiple queues which each have a different priority.</a:t>
            </a:r>
            <a:endParaRPr/>
          </a:p>
          <a:p>
            <a:pPr indent="-292100" lvl="0" marL="457200" rtl="0" algn="l">
              <a:spcBef>
                <a:spcPts val="0"/>
              </a:spcBef>
              <a:spcAft>
                <a:spcPts val="0"/>
              </a:spcAft>
              <a:buSzPts val="1000"/>
              <a:buChar char="●"/>
            </a:pPr>
            <a:r>
              <a:rPr lang="en"/>
              <a:t>Each queue has its own scheduling policy.</a:t>
            </a:r>
            <a:endParaRPr/>
          </a:p>
          <a:p>
            <a:pPr indent="0" lvl="0" marL="0" rtl="0" algn="l">
              <a:spcBef>
                <a:spcPts val="0"/>
              </a:spcBef>
              <a:spcAft>
                <a:spcPts val="0"/>
              </a:spcAft>
              <a:buNone/>
            </a:pPr>
            <a:r>
              <a:rPr lang="en"/>
              <a:t>Task starts at the highest priority queue and moves down to the next queue .</a:t>
            </a:r>
            <a:endParaRPr/>
          </a:p>
          <a:p>
            <a:pPr indent="-292100" lvl="0" marL="457200" rtl="0" algn="l">
              <a:spcBef>
                <a:spcPts val="0"/>
              </a:spcBef>
              <a:spcAft>
                <a:spcPts val="0"/>
              </a:spcAft>
              <a:buSzPts val="1000"/>
              <a:buChar char="●"/>
            </a:pPr>
            <a:r>
              <a:rPr lang="en"/>
              <a:t>Uses up resource → move down a level.</a:t>
            </a:r>
            <a:endParaRPr/>
          </a:p>
          <a:p>
            <a:pPr indent="-292100" lvl="0" marL="457200" rtl="0" algn="l">
              <a:spcBef>
                <a:spcPts val="0"/>
              </a:spcBef>
              <a:spcAft>
                <a:spcPts val="0"/>
              </a:spcAft>
              <a:buSzPts val="1000"/>
              <a:buChar char="●"/>
            </a:pPr>
            <a:r>
              <a:rPr lang="en"/>
              <a:t>Does not use up all resource → move up a level</a:t>
            </a:r>
            <a:endParaRPr/>
          </a:p>
          <a:p>
            <a:pPr indent="0" lvl="0" marL="0" rtl="0" algn="l">
              <a:spcBef>
                <a:spcPts val="0"/>
              </a:spcBef>
              <a:spcAft>
                <a:spcPts val="0"/>
              </a:spcAft>
              <a:buNone/>
            </a:pPr>
            <a:r>
              <a:rPr lang="en"/>
              <a:t>Ensures long running tasks (e.g. CPU bound) don’t hog all resources while short running tasks (e.g. I/O bound) will remain at higher priority.</a:t>
            </a:r>
            <a:endParaRPr/>
          </a:p>
        </p:txBody>
      </p:sp>
      <p:sp>
        <p:nvSpPr>
          <p:cNvPr id="101" name="Google Shape;101;p18"/>
          <p:cNvSpPr txBox="1"/>
          <p:nvPr>
            <p:ph idx="2" type="body"/>
          </p:nvPr>
        </p:nvSpPr>
        <p:spPr>
          <a:xfrm>
            <a:off x="4663325" y="822963"/>
            <a:ext cx="4297800" cy="4206300"/>
          </a:xfrm>
          <a:prstGeom prst="rect">
            <a:avLst/>
          </a:prstGeom>
        </p:spPr>
        <p:txBody>
          <a:bodyPr anchorCtr="0" anchor="t" bIns="45700" lIns="45700" spcFirstLastPara="1" rIns="45700" wrap="square" tIns="45700">
            <a:noAutofit/>
          </a:bodyPr>
          <a:lstStyle/>
          <a:p>
            <a:pPr indent="0" lvl="0" marL="0" rtl="0" algn="l">
              <a:spcBef>
                <a:spcPts val="0"/>
              </a:spcBef>
              <a:spcAft>
                <a:spcPts val="1200"/>
              </a:spcAft>
              <a:buNone/>
            </a:pPr>
            <a:r>
              <a:t/>
            </a:r>
            <a:endParaRPr/>
          </a:p>
        </p:txBody>
      </p:sp>
      <p:sp>
        <p:nvSpPr>
          <p:cNvPr id="102" name="Google Shape;102;p18"/>
          <p:cNvSpPr txBox="1"/>
          <p:nvPr>
            <p:ph type="title"/>
          </p:nvPr>
        </p:nvSpPr>
        <p:spPr>
          <a:xfrm>
            <a:off x="182850" y="114300"/>
            <a:ext cx="8778300" cy="4572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Multi-Level Feedback Queue (MLFQ)</a:t>
            </a:r>
            <a:endParaRPr/>
          </a:p>
        </p:txBody>
      </p:sp>
      <p:pic>
        <p:nvPicPr>
          <p:cNvPr id="103" name="Google Shape;103;p18"/>
          <p:cNvPicPr preferRelativeResize="0"/>
          <p:nvPr/>
        </p:nvPicPr>
        <p:blipFill>
          <a:blip r:embed="rId3">
            <a:alphaModFix/>
          </a:blip>
          <a:stretch>
            <a:fillRect/>
          </a:stretch>
        </p:blipFill>
        <p:spPr>
          <a:xfrm>
            <a:off x="5035438" y="2019600"/>
            <a:ext cx="3553575" cy="1813050"/>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7" name="Shape 107"/>
        <p:cNvGrpSpPr/>
        <p:nvPr/>
      </p:nvGrpSpPr>
      <p:grpSpPr>
        <a:xfrm>
          <a:off x="0" y="0"/>
          <a:ext cx="0" cy="0"/>
          <a:chOff x="0" y="0"/>
          <a:chExt cx="0" cy="0"/>
        </a:xfrm>
      </p:grpSpPr>
      <p:sp>
        <p:nvSpPr>
          <p:cNvPr id="108" name="Google Shape;108;p19"/>
          <p:cNvSpPr txBox="1"/>
          <p:nvPr>
            <p:ph idx="1" type="body"/>
          </p:nvPr>
        </p:nvSpPr>
        <p:spPr>
          <a:xfrm>
            <a:off x="182850" y="823868"/>
            <a:ext cx="8778300" cy="4206300"/>
          </a:xfrm>
          <a:prstGeom prst="rect">
            <a:avLst/>
          </a:prstGeom>
        </p:spPr>
        <p:txBody>
          <a:bodyPr anchorCtr="0" anchor="t" bIns="45700" lIns="45700" spcFirstLastPara="1" rIns="45700" wrap="square" tIns="45700">
            <a:noAutofit/>
          </a:bodyPr>
          <a:lstStyle/>
          <a:p>
            <a:pPr indent="-292100" lvl="0" marL="457200" rtl="0" algn="l">
              <a:spcBef>
                <a:spcPts val="0"/>
              </a:spcBef>
              <a:spcAft>
                <a:spcPts val="0"/>
              </a:spcAft>
              <a:buSzPts val="1000"/>
              <a:buAutoNum type="arabicPeriod"/>
            </a:pPr>
            <a:r>
              <a:rPr lang="en"/>
              <a:t>The average wait time is less than that of FCFS for the same workload.</a:t>
            </a:r>
            <a:br>
              <a:rPr lang="en"/>
            </a:br>
            <a:br>
              <a:rPr lang="en"/>
            </a:br>
            <a:br>
              <a:rPr lang="en"/>
            </a:br>
            <a:br>
              <a:rPr lang="en"/>
            </a:br>
            <a:br>
              <a:rPr lang="en"/>
            </a:br>
            <a:br>
              <a:rPr lang="en"/>
            </a:br>
            <a:endParaRPr/>
          </a:p>
          <a:p>
            <a:pPr indent="-292100" lvl="0" marL="457200" rtl="0" algn="l">
              <a:spcBef>
                <a:spcPts val="0"/>
              </a:spcBef>
              <a:spcAft>
                <a:spcPts val="0"/>
              </a:spcAft>
              <a:buSzPts val="1000"/>
              <a:buAutoNum type="arabicPeriod"/>
            </a:pPr>
            <a:r>
              <a:rPr lang="en"/>
              <a:t>It requires preemption to maintain uniform quanta.</a:t>
            </a:r>
            <a:br>
              <a:rPr lang="en"/>
            </a:br>
            <a:br>
              <a:rPr lang="en"/>
            </a:br>
            <a:br>
              <a:rPr lang="en"/>
            </a:br>
            <a:endParaRPr/>
          </a:p>
          <a:p>
            <a:pPr indent="-292100" lvl="0" marL="457200" rtl="0" algn="l">
              <a:spcBef>
                <a:spcPts val="0"/>
              </a:spcBef>
              <a:spcAft>
                <a:spcPts val="0"/>
              </a:spcAft>
              <a:buSzPts val="1000"/>
              <a:buAutoNum type="arabicPeriod"/>
            </a:pPr>
            <a:r>
              <a:rPr lang="en"/>
              <a:t>If a quantum is constantly updated to become the number of cpu ticks since boot, RR becomes FCFS. </a:t>
            </a:r>
            <a:br>
              <a:rPr lang="en"/>
            </a:br>
            <a:endParaRPr/>
          </a:p>
        </p:txBody>
      </p:sp>
      <p:sp>
        <p:nvSpPr>
          <p:cNvPr id="109" name="Google Shape;109;p19"/>
          <p:cNvSpPr txBox="1"/>
          <p:nvPr>
            <p:ph type="title"/>
          </p:nvPr>
        </p:nvSpPr>
        <p:spPr>
          <a:xfrm>
            <a:off x="182850" y="114300"/>
            <a:ext cx="8778300" cy="4572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Round Robin T/F</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3" name="Shape 113"/>
        <p:cNvGrpSpPr/>
        <p:nvPr/>
      </p:nvGrpSpPr>
      <p:grpSpPr>
        <a:xfrm>
          <a:off x="0" y="0"/>
          <a:ext cx="0" cy="0"/>
          <a:chOff x="0" y="0"/>
          <a:chExt cx="0" cy="0"/>
        </a:xfrm>
      </p:grpSpPr>
      <p:sp>
        <p:nvSpPr>
          <p:cNvPr id="114" name="Google Shape;114;p20"/>
          <p:cNvSpPr txBox="1"/>
          <p:nvPr>
            <p:ph idx="1" type="body"/>
          </p:nvPr>
        </p:nvSpPr>
        <p:spPr>
          <a:xfrm>
            <a:off x="182850" y="823868"/>
            <a:ext cx="8778300" cy="4206300"/>
          </a:xfrm>
          <a:prstGeom prst="rect">
            <a:avLst/>
          </a:prstGeom>
        </p:spPr>
        <p:txBody>
          <a:bodyPr anchorCtr="0" anchor="t" bIns="45700" lIns="45700" spcFirstLastPara="1" rIns="45700" wrap="square" tIns="45700">
            <a:noAutofit/>
          </a:bodyPr>
          <a:lstStyle/>
          <a:p>
            <a:pPr indent="-292100" lvl="0" marL="457200" rtl="0" algn="l">
              <a:spcBef>
                <a:spcPts val="0"/>
              </a:spcBef>
              <a:spcAft>
                <a:spcPts val="0"/>
              </a:spcAft>
              <a:buSzPts val="1000"/>
              <a:buAutoNum type="arabicPeriod"/>
            </a:pPr>
            <a:r>
              <a:rPr lang="en"/>
              <a:t>The average wait time is less than that of FCFS for the same workload.</a:t>
            </a:r>
            <a:br>
              <a:rPr lang="en"/>
            </a:br>
            <a:r>
              <a:rPr b="1" lang="en">
                <a:solidFill>
                  <a:srgbClr val="1155CC"/>
                </a:solidFill>
              </a:rPr>
              <a:t>False. Generally not true when the time quantum is small.</a:t>
            </a:r>
            <a:br>
              <a:rPr b="1" lang="en">
                <a:solidFill>
                  <a:srgbClr val="1155CC"/>
                </a:solidFill>
              </a:rPr>
            </a:br>
            <a:br>
              <a:rPr lang="en"/>
            </a:br>
            <a:br>
              <a:rPr lang="en"/>
            </a:br>
            <a:br>
              <a:rPr lang="en"/>
            </a:br>
            <a:br>
              <a:rPr lang="en"/>
            </a:br>
            <a:endParaRPr/>
          </a:p>
          <a:p>
            <a:pPr indent="-292100" lvl="0" marL="457200" rtl="0" algn="l">
              <a:spcBef>
                <a:spcPts val="0"/>
              </a:spcBef>
              <a:spcAft>
                <a:spcPts val="0"/>
              </a:spcAft>
              <a:buSzPts val="1000"/>
              <a:buAutoNum type="arabicPeriod"/>
            </a:pPr>
            <a:r>
              <a:rPr lang="en"/>
              <a:t>It requires preemption to maintain uniform quanta.</a:t>
            </a:r>
            <a:br>
              <a:rPr lang="en"/>
            </a:br>
            <a:br>
              <a:rPr lang="en"/>
            </a:br>
            <a:br>
              <a:rPr lang="en"/>
            </a:br>
            <a:endParaRPr/>
          </a:p>
          <a:p>
            <a:pPr indent="-292100" lvl="0" marL="457200" rtl="0" algn="l">
              <a:spcBef>
                <a:spcPts val="0"/>
              </a:spcBef>
              <a:spcAft>
                <a:spcPts val="0"/>
              </a:spcAft>
              <a:buSzPts val="1000"/>
              <a:buAutoNum type="arabicPeriod"/>
            </a:pPr>
            <a:r>
              <a:rPr lang="en"/>
              <a:t>If a quantum is constantly updated to become the number of cpu ticks since boot, RR becomes FCFS. </a:t>
            </a:r>
            <a:br>
              <a:rPr lang="en"/>
            </a:br>
            <a:endParaRPr/>
          </a:p>
        </p:txBody>
      </p:sp>
      <p:sp>
        <p:nvSpPr>
          <p:cNvPr id="115" name="Google Shape;115;p20"/>
          <p:cNvSpPr txBox="1"/>
          <p:nvPr>
            <p:ph type="title"/>
          </p:nvPr>
        </p:nvSpPr>
        <p:spPr>
          <a:xfrm>
            <a:off x="182850" y="114300"/>
            <a:ext cx="8778300" cy="4572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Round Robin T/F</a:t>
            </a:r>
            <a:endParaRPr/>
          </a:p>
        </p:txBody>
      </p:sp>
      <p:graphicFrame>
        <p:nvGraphicFramePr>
          <p:cNvPr id="116" name="Google Shape;116;p20"/>
          <p:cNvGraphicFramePr/>
          <p:nvPr/>
        </p:nvGraphicFramePr>
        <p:xfrm>
          <a:off x="554000" y="1244200"/>
          <a:ext cx="3000000" cy="3000000"/>
        </p:xfrm>
        <a:graphic>
          <a:graphicData uri="http://schemas.openxmlformats.org/drawingml/2006/table">
            <a:tbl>
              <a:tblPr>
                <a:noFill/>
                <a:tableStyleId>{876081C1-59E3-45BD-9F17-07E1B6B354E3}</a:tableStyleId>
              </a:tblPr>
              <a:tblGrid>
                <a:gridCol w="488550"/>
                <a:gridCol w="392150"/>
                <a:gridCol w="392150"/>
                <a:gridCol w="392150"/>
                <a:gridCol w="392150"/>
                <a:gridCol w="392150"/>
                <a:gridCol w="392150"/>
                <a:gridCol w="392150"/>
                <a:gridCol w="392150"/>
                <a:gridCol w="392150"/>
              </a:tblGrid>
              <a:tr h="274325">
                <a:tc>
                  <a:txBody>
                    <a:bodyPr/>
                    <a:lstStyle/>
                    <a:p>
                      <a:pPr indent="0" lvl="0" marL="0" rtl="0" algn="l">
                        <a:spcBef>
                          <a:spcPts val="0"/>
                        </a:spcBef>
                        <a:spcAft>
                          <a:spcPts val="0"/>
                        </a:spcAft>
                        <a:buNone/>
                      </a:pPr>
                      <a:r>
                        <a:t/>
                      </a:r>
                      <a:endParaRPr sz="1000">
                        <a:latin typeface="Lato"/>
                        <a:ea typeface="Lato"/>
                        <a:cs typeface="Lato"/>
                        <a:sym typeface="Lato"/>
                      </a:endParaRPr>
                    </a:p>
                  </a:txBody>
                  <a:tcPr marT="0" marB="0" marR="0" marL="0" anchor="ctr">
                    <a:lnL cap="flat" cmpd="sng" w="9525">
                      <a:solidFill>
                        <a:srgbClr val="9E9E9E">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gridSpan="9">
                  <a:txBody>
                    <a:bodyPr/>
                    <a:lstStyle/>
                    <a:p>
                      <a:pPr indent="0" lvl="0" marL="0" rtl="0" algn="ctr">
                        <a:spcBef>
                          <a:spcPts val="0"/>
                        </a:spcBef>
                        <a:spcAft>
                          <a:spcPts val="0"/>
                        </a:spcAft>
                        <a:buNone/>
                      </a:pPr>
                      <a:r>
                        <a:rPr lang="en" sz="1000">
                          <a:latin typeface="Lato"/>
                          <a:ea typeface="Lato"/>
                          <a:cs typeface="Lato"/>
                          <a:sym typeface="Lato"/>
                        </a:rPr>
                        <a:t>FCFS</a:t>
                      </a:r>
                      <a:endParaRPr sz="1000">
                        <a:latin typeface="Lato"/>
                        <a:ea typeface="Lato"/>
                        <a:cs typeface="Lato"/>
                        <a:sym typeface="Lato"/>
                      </a:endParaRPr>
                    </a:p>
                  </a:txBody>
                  <a:tcPr marT="0" marB="0" marR="0" marL="0" anchor="ctr">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solidFill>
                      <a:prstDash val="solid"/>
                      <a:round/>
                      <a:headEnd len="sm" w="sm" type="none"/>
                      <a:tailEnd len="sm" w="sm" type="none"/>
                    </a:lnB>
                  </a:tcPr>
                </a:tc>
                <a:tc hMerge="1"/>
                <a:tc hMerge="1"/>
                <a:tc hMerge="1"/>
                <a:tc hMerge="1"/>
                <a:tc hMerge="1"/>
                <a:tc hMerge="1"/>
                <a:tc hMerge="1"/>
                <a:tc hMerge="1"/>
              </a:tr>
              <a:tr h="274325">
                <a:tc>
                  <a:txBody>
                    <a:bodyPr/>
                    <a:lstStyle/>
                    <a:p>
                      <a:pPr indent="0" lvl="0" marL="0" rtl="0" algn="ctr">
                        <a:spcBef>
                          <a:spcPts val="0"/>
                        </a:spcBef>
                        <a:spcAft>
                          <a:spcPts val="0"/>
                        </a:spcAft>
                        <a:buNone/>
                      </a:pPr>
                      <a:r>
                        <a:t/>
                      </a:r>
                      <a:endParaRPr sz="1000">
                        <a:latin typeface="Lato"/>
                        <a:ea typeface="Lato"/>
                        <a:cs typeface="Lato"/>
                        <a:sym typeface="Lato"/>
                      </a:endParaRPr>
                    </a:p>
                  </a:txBody>
                  <a:tcPr marT="0" marB="0" marR="0" marL="0" anchor="ctr">
                    <a:lnL cap="flat" cmpd="sng" w="9525">
                      <a:solidFill>
                        <a:srgbClr val="9E9E9E">
                          <a:alpha val="0"/>
                        </a:srgbClr>
                      </a:solidFill>
                      <a:prstDash val="solid"/>
                      <a:round/>
                      <a:headEnd len="sm" w="sm" type="none"/>
                      <a:tailEnd len="sm" w="sm" type="none"/>
                    </a:lnL>
                    <a:lnR cap="flat" cmpd="sng" w="9525">
                      <a:solidFill>
                        <a:srgbClr val="B7B7B7"/>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A</a:t>
                      </a:r>
                      <a:endParaRPr sz="1000">
                        <a:latin typeface="Lato"/>
                        <a:ea typeface="Lato"/>
                        <a:cs typeface="Lato"/>
                        <a:sym typeface="Lato"/>
                      </a:endParaRPr>
                    </a:p>
                  </a:txBody>
                  <a:tcPr marT="0" marB="0" marR="0" marL="0" anchor="ctr">
                    <a:lnL cap="flat" cmpd="sng" w="9525">
                      <a:solidFill>
                        <a:srgbClr val="B7B7B7"/>
                      </a:solidFill>
                      <a:prstDash val="solid"/>
                      <a:round/>
                      <a:headEnd len="sm" w="sm" type="none"/>
                      <a:tailEnd len="sm" w="sm" type="none"/>
                    </a:lnL>
                    <a:lnR cap="flat" cmpd="sng" w="9525">
                      <a:solidFill>
                        <a:srgbClr val="B7B7B7"/>
                      </a:solidFill>
                      <a:prstDash val="solid"/>
                      <a:round/>
                      <a:headEnd len="sm" w="sm" type="none"/>
                      <a:tailEnd len="sm" w="sm" type="none"/>
                    </a:lnR>
                    <a:lnT cap="flat" cmpd="sng" w="9525">
                      <a:solidFill>
                        <a:srgbClr val="B7B7B7"/>
                      </a:solidFill>
                      <a:prstDash val="solid"/>
                      <a:round/>
                      <a:headEnd len="sm" w="sm" type="none"/>
                      <a:tailEnd len="sm" w="sm" type="none"/>
                    </a:lnT>
                    <a:lnB cap="flat" cmpd="sng" w="9525">
                      <a:solidFill>
                        <a:srgbClr val="B7B7B7"/>
                      </a:solidFill>
                      <a:prstDash val="solid"/>
                      <a:round/>
                      <a:headEnd len="sm" w="sm" type="none"/>
                      <a:tailEnd len="sm" w="sm" type="none"/>
                    </a:lnB>
                    <a:solidFill>
                      <a:srgbClr val="FCE5CD"/>
                    </a:solidFill>
                  </a:tcPr>
                </a:tc>
                <a:tc>
                  <a:txBody>
                    <a:bodyPr/>
                    <a:lstStyle/>
                    <a:p>
                      <a:pPr indent="0" lvl="0" marL="0" rtl="0" algn="ctr">
                        <a:spcBef>
                          <a:spcPts val="0"/>
                        </a:spcBef>
                        <a:spcAft>
                          <a:spcPts val="0"/>
                        </a:spcAft>
                        <a:buNone/>
                      </a:pPr>
                      <a:r>
                        <a:rPr lang="en" sz="1000">
                          <a:latin typeface="Lato"/>
                          <a:ea typeface="Lato"/>
                          <a:cs typeface="Lato"/>
                          <a:sym typeface="Lato"/>
                        </a:rPr>
                        <a:t>A</a:t>
                      </a:r>
                      <a:endParaRPr sz="1000">
                        <a:latin typeface="Lato"/>
                        <a:ea typeface="Lato"/>
                        <a:cs typeface="Lato"/>
                        <a:sym typeface="Lato"/>
                      </a:endParaRPr>
                    </a:p>
                  </a:txBody>
                  <a:tcPr marT="0" marB="0" marR="0" marL="0" anchor="ctr">
                    <a:lnL cap="flat" cmpd="sng" w="9525">
                      <a:solidFill>
                        <a:srgbClr val="B7B7B7"/>
                      </a:solidFill>
                      <a:prstDash val="solid"/>
                      <a:round/>
                      <a:headEnd len="sm" w="sm" type="none"/>
                      <a:tailEnd len="sm" w="sm" type="none"/>
                    </a:lnL>
                    <a:lnR cap="flat" cmpd="sng" w="9525">
                      <a:solidFill>
                        <a:srgbClr val="B7B7B7"/>
                      </a:solidFill>
                      <a:prstDash val="solid"/>
                      <a:round/>
                      <a:headEnd len="sm" w="sm" type="none"/>
                      <a:tailEnd len="sm" w="sm" type="none"/>
                    </a:lnR>
                    <a:lnT cap="flat" cmpd="sng" w="9525">
                      <a:solidFill>
                        <a:srgbClr val="B7B7B7"/>
                      </a:solidFill>
                      <a:prstDash val="solid"/>
                      <a:round/>
                      <a:headEnd len="sm" w="sm" type="none"/>
                      <a:tailEnd len="sm" w="sm" type="none"/>
                    </a:lnT>
                    <a:lnB cap="flat" cmpd="sng" w="9525">
                      <a:solidFill>
                        <a:srgbClr val="B7B7B7"/>
                      </a:solidFill>
                      <a:prstDash val="solid"/>
                      <a:round/>
                      <a:headEnd len="sm" w="sm" type="none"/>
                      <a:tailEnd len="sm" w="sm" type="none"/>
                    </a:lnB>
                    <a:solidFill>
                      <a:srgbClr val="FCE5CD"/>
                    </a:solidFill>
                  </a:tcPr>
                </a:tc>
                <a:tc>
                  <a:txBody>
                    <a:bodyPr/>
                    <a:lstStyle/>
                    <a:p>
                      <a:pPr indent="0" lvl="0" marL="0" rtl="0" algn="ctr">
                        <a:spcBef>
                          <a:spcPts val="0"/>
                        </a:spcBef>
                        <a:spcAft>
                          <a:spcPts val="0"/>
                        </a:spcAft>
                        <a:buNone/>
                      </a:pPr>
                      <a:r>
                        <a:rPr lang="en" sz="1000">
                          <a:latin typeface="Lato"/>
                          <a:ea typeface="Lato"/>
                          <a:cs typeface="Lato"/>
                          <a:sym typeface="Lato"/>
                        </a:rPr>
                        <a:t>A</a:t>
                      </a:r>
                      <a:endParaRPr sz="1000">
                        <a:latin typeface="Lato"/>
                        <a:ea typeface="Lato"/>
                        <a:cs typeface="Lato"/>
                        <a:sym typeface="Lato"/>
                      </a:endParaRPr>
                    </a:p>
                  </a:txBody>
                  <a:tcPr marT="0" marB="0" marR="0" marL="0" anchor="ctr">
                    <a:lnL cap="flat" cmpd="sng" w="9525">
                      <a:solidFill>
                        <a:srgbClr val="B7B7B7"/>
                      </a:solidFill>
                      <a:prstDash val="solid"/>
                      <a:round/>
                      <a:headEnd len="sm" w="sm" type="none"/>
                      <a:tailEnd len="sm" w="sm" type="none"/>
                    </a:lnL>
                    <a:lnR cap="flat" cmpd="sng" w="9525">
                      <a:solidFill>
                        <a:srgbClr val="B7B7B7"/>
                      </a:solidFill>
                      <a:prstDash val="solid"/>
                      <a:round/>
                      <a:headEnd len="sm" w="sm" type="none"/>
                      <a:tailEnd len="sm" w="sm" type="none"/>
                    </a:lnR>
                    <a:lnT cap="flat" cmpd="sng" w="9525">
                      <a:solidFill>
                        <a:srgbClr val="B7B7B7"/>
                      </a:solidFill>
                      <a:prstDash val="solid"/>
                      <a:round/>
                      <a:headEnd len="sm" w="sm" type="none"/>
                      <a:tailEnd len="sm" w="sm" type="none"/>
                    </a:lnT>
                    <a:lnB cap="flat" cmpd="sng" w="9525">
                      <a:solidFill>
                        <a:srgbClr val="B7B7B7"/>
                      </a:solidFill>
                      <a:prstDash val="solid"/>
                      <a:round/>
                      <a:headEnd len="sm" w="sm" type="none"/>
                      <a:tailEnd len="sm" w="sm" type="none"/>
                    </a:lnB>
                    <a:solidFill>
                      <a:srgbClr val="FCE5CD"/>
                    </a:solidFill>
                  </a:tcPr>
                </a:tc>
                <a:tc>
                  <a:txBody>
                    <a:bodyPr/>
                    <a:lstStyle/>
                    <a:p>
                      <a:pPr indent="0" lvl="0" marL="0" rtl="0" algn="ctr">
                        <a:spcBef>
                          <a:spcPts val="0"/>
                        </a:spcBef>
                        <a:spcAft>
                          <a:spcPts val="0"/>
                        </a:spcAft>
                        <a:buNone/>
                      </a:pPr>
                      <a:r>
                        <a:rPr lang="en" sz="1000">
                          <a:latin typeface="Lato"/>
                          <a:ea typeface="Lato"/>
                          <a:cs typeface="Lato"/>
                          <a:sym typeface="Lato"/>
                        </a:rPr>
                        <a:t>B</a:t>
                      </a:r>
                      <a:endParaRPr sz="1000">
                        <a:latin typeface="Lato"/>
                        <a:ea typeface="Lato"/>
                        <a:cs typeface="Lato"/>
                        <a:sym typeface="Lato"/>
                      </a:endParaRPr>
                    </a:p>
                  </a:txBody>
                  <a:tcPr marT="0" marB="0" marR="0" marL="0" anchor="ctr">
                    <a:lnL cap="flat" cmpd="sng" w="9525">
                      <a:solidFill>
                        <a:srgbClr val="B7B7B7"/>
                      </a:solidFill>
                      <a:prstDash val="solid"/>
                      <a:round/>
                      <a:headEnd len="sm" w="sm" type="none"/>
                      <a:tailEnd len="sm" w="sm" type="none"/>
                    </a:lnL>
                    <a:lnR cap="flat" cmpd="sng" w="9525">
                      <a:solidFill>
                        <a:srgbClr val="B7B7B7"/>
                      </a:solidFill>
                      <a:prstDash val="solid"/>
                      <a:round/>
                      <a:headEnd len="sm" w="sm" type="none"/>
                      <a:tailEnd len="sm" w="sm" type="none"/>
                    </a:lnR>
                    <a:lnT cap="flat" cmpd="sng" w="9525">
                      <a:solidFill>
                        <a:srgbClr val="B7B7B7"/>
                      </a:solidFill>
                      <a:prstDash val="solid"/>
                      <a:round/>
                      <a:headEnd len="sm" w="sm" type="none"/>
                      <a:tailEnd len="sm" w="sm" type="none"/>
                    </a:lnT>
                    <a:lnB cap="flat" cmpd="sng" w="9525">
                      <a:solidFill>
                        <a:srgbClr val="B7B7B7"/>
                      </a:solidFill>
                      <a:prstDash val="solid"/>
                      <a:round/>
                      <a:headEnd len="sm" w="sm" type="none"/>
                      <a:tailEnd len="sm" w="sm" type="none"/>
                    </a:lnB>
                    <a:solidFill>
                      <a:srgbClr val="D9EAD3"/>
                    </a:solidFill>
                  </a:tcPr>
                </a:tc>
                <a:tc>
                  <a:txBody>
                    <a:bodyPr/>
                    <a:lstStyle/>
                    <a:p>
                      <a:pPr indent="0" lvl="0" marL="0" rtl="0" algn="ctr">
                        <a:spcBef>
                          <a:spcPts val="0"/>
                        </a:spcBef>
                        <a:spcAft>
                          <a:spcPts val="0"/>
                        </a:spcAft>
                        <a:buNone/>
                      </a:pPr>
                      <a:r>
                        <a:rPr lang="en" sz="1000">
                          <a:latin typeface="Lato"/>
                          <a:ea typeface="Lato"/>
                          <a:cs typeface="Lato"/>
                          <a:sym typeface="Lato"/>
                        </a:rPr>
                        <a:t>B</a:t>
                      </a:r>
                      <a:endParaRPr sz="1000">
                        <a:latin typeface="Lato"/>
                        <a:ea typeface="Lato"/>
                        <a:cs typeface="Lato"/>
                        <a:sym typeface="Lato"/>
                      </a:endParaRPr>
                    </a:p>
                  </a:txBody>
                  <a:tcPr marT="0" marB="0" marR="0" marL="0" anchor="ctr">
                    <a:lnL cap="flat" cmpd="sng" w="9525">
                      <a:solidFill>
                        <a:srgbClr val="B7B7B7"/>
                      </a:solidFill>
                      <a:prstDash val="solid"/>
                      <a:round/>
                      <a:headEnd len="sm" w="sm" type="none"/>
                      <a:tailEnd len="sm" w="sm" type="none"/>
                    </a:lnL>
                    <a:lnR cap="flat" cmpd="sng" w="9525">
                      <a:solidFill>
                        <a:srgbClr val="B7B7B7"/>
                      </a:solidFill>
                      <a:prstDash val="solid"/>
                      <a:round/>
                      <a:headEnd len="sm" w="sm" type="none"/>
                      <a:tailEnd len="sm" w="sm" type="none"/>
                    </a:lnR>
                    <a:lnT cap="flat" cmpd="sng" w="9525">
                      <a:solidFill>
                        <a:srgbClr val="B7B7B7"/>
                      </a:solidFill>
                      <a:prstDash val="solid"/>
                      <a:round/>
                      <a:headEnd len="sm" w="sm" type="none"/>
                      <a:tailEnd len="sm" w="sm" type="none"/>
                    </a:lnT>
                    <a:lnB cap="flat" cmpd="sng" w="9525">
                      <a:solidFill>
                        <a:srgbClr val="B7B7B7"/>
                      </a:solidFill>
                      <a:prstDash val="solid"/>
                      <a:round/>
                      <a:headEnd len="sm" w="sm" type="none"/>
                      <a:tailEnd len="sm" w="sm" type="none"/>
                    </a:lnB>
                    <a:solidFill>
                      <a:srgbClr val="D9EAD3"/>
                    </a:solidFill>
                  </a:tcPr>
                </a:tc>
                <a:tc>
                  <a:txBody>
                    <a:bodyPr/>
                    <a:lstStyle/>
                    <a:p>
                      <a:pPr indent="0" lvl="0" marL="0" rtl="0" algn="ctr">
                        <a:spcBef>
                          <a:spcPts val="0"/>
                        </a:spcBef>
                        <a:spcAft>
                          <a:spcPts val="0"/>
                        </a:spcAft>
                        <a:buNone/>
                      </a:pPr>
                      <a:r>
                        <a:rPr lang="en" sz="1000">
                          <a:latin typeface="Lato"/>
                          <a:ea typeface="Lato"/>
                          <a:cs typeface="Lato"/>
                          <a:sym typeface="Lato"/>
                        </a:rPr>
                        <a:t>B</a:t>
                      </a:r>
                      <a:endParaRPr sz="1000">
                        <a:latin typeface="Lato"/>
                        <a:ea typeface="Lato"/>
                        <a:cs typeface="Lato"/>
                        <a:sym typeface="Lato"/>
                      </a:endParaRPr>
                    </a:p>
                  </a:txBody>
                  <a:tcPr marT="0" marB="0" marR="0" marL="0" anchor="ctr">
                    <a:lnL cap="flat" cmpd="sng" w="9525">
                      <a:solidFill>
                        <a:srgbClr val="B7B7B7"/>
                      </a:solidFill>
                      <a:prstDash val="solid"/>
                      <a:round/>
                      <a:headEnd len="sm" w="sm" type="none"/>
                      <a:tailEnd len="sm" w="sm" type="none"/>
                    </a:lnL>
                    <a:lnR cap="flat" cmpd="sng" w="9525">
                      <a:solidFill>
                        <a:srgbClr val="B7B7B7"/>
                      </a:solidFill>
                      <a:prstDash val="solid"/>
                      <a:round/>
                      <a:headEnd len="sm" w="sm" type="none"/>
                      <a:tailEnd len="sm" w="sm" type="none"/>
                    </a:lnR>
                    <a:lnT cap="flat" cmpd="sng" w="9525">
                      <a:solidFill>
                        <a:srgbClr val="B7B7B7"/>
                      </a:solidFill>
                      <a:prstDash val="solid"/>
                      <a:round/>
                      <a:headEnd len="sm" w="sm" type="none"/>
                      <a:tailEnd len="sm" w="sm" type="none"/>
                    </a:lnT>
                    <a:lnB cap="flat" cmpd="sng" w="9525">
                      <a:solidFill>
                        <a:srgbClr val="B7B7B7"/>
                      </a:solidFill>
                      <a:prstDash val="solid"/>
                      <a:round/>
                      <a:headEnd len="sm" w="sm" type="none"/>
                      <a:tailEnd len="sm" w="sm" type="none"/>
                    </a:lnB>
                    <a:solidFill>
                      <a:srgbClr val="D9EAD3"/>
                    </a:solidFill>
                  </a:tcPr>
                </a:tc>
                <a:tc>
                  <a:txBody>
                    <a:bodyPr/>
                    <a:lstStyle/>
                    <a:p>
                      <a:pPr indent="0" lvl="0" marL="0" rtl="0" algn="ctr">
                        <a:spcBef>
                          <a:spcPts val="0"/>
                        </a:spcBef>
                        <a:spcAft>
                          <a:spcPts val="0"/>
                        </a:spcAft>
                        <a:buNone/>
                      </a:pPr>
                      <a:r>
                        <a:rPr lang="en" sz="1000">
                          <a:latin typeface="Lato"/>
                          <a:ea typeface="Lato"/>
                          <a:cs typeface="Lato"/>
                          <a:sym typeface="Lato"/>
                        </a:rPr>
                        <a:t>C</a:t>
                      </a:r>
                      <a:endParaRPr sz="1000">
                        <a:latin typeface="Lato"/>
                        <a:ea typeface="Lato"/>
                        <a:cs typeface="Lato"/>
                        <a:sym typeface="Lato"/>
                      </a:endParaRPr>
                    </a:p>
                  </a:txBody>
                  <a:tcPr marT="0" marB="0" marR="0" marL="0" anchor="ctr">
                    <a:lnL cap="flat" cmpd="sng" w="9525">
                      <a:solidFill>
                        <a:srgbClr val="B7B7B7"/>
                      </a:solidFill>
                      <a:prstDash val="solid"/>
                      <a:round/>
                      <a:headEnd len="sm" w="sm" type="none"/>
                      <a:tailEnd len="sm" w="sm" type="none"/>
                    </a:lnL>
                    <a:lnR cap="flat" cmpd="sng" w="9525">
                      <a:solidFill>
                        <a:srgbClr val="B7B7B7"/>
                      </a:solidFill>
                      <a:prstDash val="solid"/>
                      <a:round/>
                      <a:headEnd len="sm" w="sm" type="none"/>
                      <a:tailEnd len="sm" w="sm" type="none"/>
                    </a:lnR>
                    <a:lnT cap="flat" cmpd="sng" w="9525">
                      <a:solidFill>
                        <a:srgbClr val="B7B7B7"/>
                      </a:solidFill>
                      <a:prstDash val="solid"/>
                      <a:round/>
                      <a:headEnd len="sm" w="sm" type="none"/>
                      <a:tailEnd len="sm" w="sm" type="none"/>
                    </a:lnT>
                    <a:lnB cap="flat" cmpd="sng" w="9525">
                      <a:solidFill>
                        <a:srgbClr val="B7B7B7"/>
                      </a:solidFill>
                      <a:prstDash val="solid"/>
                      <a:round/>
                      <a:headEnd len="sm" w="sm" type="none"/>
                      <a:tailEnd len="sm" w="sm" type="none"/>
                    </a:lnB>
                    <a:solidFill>
                      <a:srgbClr val="CFE2F3"/>
                    </a:solidFill>
                  </a:tcPr>
                </a:tc>
                <a:tc>
                  <a:txBody>
                    <a:bodyPr/>
                    <a:lstStyle/>
                    <a:p>
                      <a:pPr indent="0" lvl="0" marL="0" rtl="0" algn="ctr">
                        <a:spcBef>
                          <a:spcPts val="0"/>
                        </a:spcBef>
                        <a:spcAft>
                          <a:spcPts val="0"/>
                        </a:spcAft>
                        <a:buNone/>
                      </a:pPr>
                      <a:r>
                        <a:rPr lang="en" sz="1000">
                          <a:latin typeface="Lato"/>
                          <a:ea typeface="Lato"/>
                          <a:cs typeface="Lato"/>
                          <a:sym typeface="Lato"/>
                        </a:rPr>
                        <a:t>C</a:t>
                      </a:r>
                      <a:endParaRPr sz="1000">
                        <a:latin typeface="Lato"/>
                        <a:ea typeface="Lato"/>
                        <a:cs typeface="Lato"/>
                        <a:sym typeface="Lato"/>
                      </a:endParaRPr>
                    </a:p>
                  </a:txBody>
                  <a:tcPr marT="0" marB="0" marR="0" marL="0" anchor="ctr">
                    <a:lnL cap="flat" cmpd="sng" w="9525">
                      <a:solidFill>
                        <a:srgbClr val="B7B7B7"/>
                      </a:solidFill>
                      <a:prstDash val="solid"/>
                      <a:round/>
                      <a:headEnd len="sm" w="sm" type="none"/>
                      <a:tailEnd len="sm" w="sm" type="none"/>
                    </a:lnL>
                    <a:lnR cap="flat" cmpd="sng" w="9525">
                      <a:solidFill>
                        <a:srgbClr val="B7B7B7"/>
                      </a:solidFill>
                      <a:prstDash val="solid"/>
                      <a:round/>
                      <a:headEnd len="sm" w="sm" type="none"/>
                      <a:tailEnd len="sm" w="sm" type="none"/>
                    </a:lnR>
                    <a:lnT cap="flat" cmpd="sng" w="9525">
                      <a:solidFill>
                        <a:srgbClr val="B7B7B7"/>
                      </a:solidFill>
                      <a:prstDash val="solid"/>
                      <a:round/>
                      <a:headEnd len="sm" w="sm" type="none"/>
                      <a:tailEnd len="sm" w="sm" type="none"/>
                    </a:lnT>
                    <a:lnB cap="flat" cmpd="sng" w="9525">
                      <a:solidFill>
                        <a:srgbClr val="B7B7B7"/>
                      </a:solidFill>
                      <a:prstDash val="solid"/>
                      <a:round/>
                      <a:headEnd len="sm" w="sm" type="none"/>
                      <a:tailEnd len="sm" w="sm" type="none"/>
                    </a:lnB>
                    <a:solidFill>
                      <a:srgbClr val="CFE2F3"/>
                    </a:solidFill>
                  </a:tcPr>
                </a:tc>
                <a:tc>
                  <a:txBody>
                    <a:bodyPr/>
                    <a:lstStyle/>
                    <a:p>
                      <a:pPr indent="0" lvl="0" marL="0" rtl="0" algn="ctr">
                        <a:spcBef>
                          <a:spcPts val="0"/>
                        </a:spcBef>
                        <a:spcAft>
                          <a:spcPts val="0"/>
                        </a:spcAft>
                        <a:buNone/>
                      </a:pPr>
                      <a:r>
                        <a:rPr lang="en" sz="1000">
                          <a:latin typeface="Lato"/>
                          <a:ea typeface="Lato"/>
                          <a:cs typeface="Lato"/>
                          <a:sym typeface="Lato"/>
                        </a:rPr>
                        <a:t> C</a:t>
                      </a:r>
                      <a:endParaRPr sz="1000">
                        <a:latin typeface="Lato"/>
                        <a:ea typeface="Lato"/>
                        <a:cs typeface="Lato"/>
                        <a:sym typeface="Lato"/>
                      </a:endParaRPr>
                    </a:p>
                  </a:txBody>
                  <a:tcPr marT="0" marB="0" marR="0" marL="0" anchor="ctr">
                    <a:lnL cap="flat" cmpd="sng" w="9525">
                      <a:solidFill>
                        <a:srgbClr val="B7B7B7"/>
                      </a:solidFill>
                      <a:prstDash val="solid"/>
                      <a:round/>
                      <a:headEnd len="sm" w="sm" type="none"/>
                      <a:tailEnd len="sm" w="sm" type="none"/>
                    </a:lnL>
                    <a:lnR cap="flat" cmpd="sng" w="9525">
                      <a:solidFill>
                        <a:srgbClr val="B7B7B7"/>
                      </a:solidFill>
                      <a:prstDash val="solid"/>
                      <a:round/>
                      <a:headEnd len="sm" w="sm" type="none"/>
                      <a:tailEnd len="sm" w="sm" type="none"/>
                    </a:lnR>
                    <a:lnT cap="flat" cmpd="sng" w="9525">
                      <a:solidFill>
                        <a:srgbClr val="B7B7B7"/>
                      </a:solidFill>
                      <a:prstDash val="solid"/>
                      <a:round/>
                      <a:headEnd len="sm" w="sm" type="none"/>
                      <a:tailEnd len="sm" w="sm" type="none"/>
                    </a:lnT>
                    <a:lnB cap="flat" cmpd="sng" w="9525">
                      <a:solidFill>
                        <a:srgbClr val="B7B7B7"/>
                      </a:solidFill>
                      <a:prstDash val="solid"/>
                      <a:round/>
                      <a:headEnd len="sm" w="sm" type="none"/>
                      <a:tailEnd len="sm" w="sm" type="none"/>
                    </a:lnB>
                    <a:solidFill>
                      <a:srgbClr val="CFE2F3"/>
                    </a:solidFill>
                  </a:tcPr>
                </a:tc>
              </a:tr>
              <a:tr h="304800">
                <a:tc>
                  <a:txBody>
                    <a:bodyPr/>
                    <a:lstStyle/>
                    <a:p>
                      <a:pPr indent="0" lvl="0" marL="0" rtl="0" algn="ctr">
                        <a:spcBef>
                          <a:spcPts val="0"/>
                        </a:spcBef>
                        <a:spcAft>
                          <a:spcPts val="0"/>
                        </a:spcAft>
                        <a:buNone/>
                      </a:pPr>
                      <a:r>
                        <a:rPr lang="en" sz="1000">
                          <a:latin typeface="Lato"/>
                          <a:ea typeface="Lato"/>
                          <a:cs typeface="Lato"/>
                          <a:sym typeface="Lato"/>
                        </a:rPr>
                        <a:t>Wait Times</a:t>
                      </a:r>
                      <a:endParaRPr sz="1000">
                        <a:latin typeface="Lato"/>
                        <a:ea typeface="Lato"/>
                        <a:cs typeface="Lato"/>
                        <a:sym typeface="Lato"/>
                      </a:endParaRPr>
                    </a:p>
                  </a:txBody>
                  <a:tcPr marT="0" marB="0" marR="0" marL="0" anchor="ctr">
                    <a:lnL cap="flat" cmpd="sng" w="9525">
                      <a:solidFill>
                        <a:srgbClr val="9E9E9E">
                          <a:alpha val="0"/>
                        </a:srgbClr>
                      </a:solidFill>
                      <a:prstDash val="solid"/>
                      <a:round/>
                      <a:headEnd len="sm" w="sm" type="none"/>
                      <a:tailEnd len="sm" w="sm" type="none"/>
                    </a:lnL>
                    <a:lnR cap="flat" cmpd="sng" w="9525">
                      <a:solidFill>
                        <a:srgbClr val="B7B7B7"/>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gridSpan="3">
                  <a:txBody>
                    <a:bodyPr/>
                    <a:lstStyle/>
                    <a:p>
                      <a:pPr indent="0" lvl="0" marL="0" rtl="0" algn="ctr">
                        <a:spcBef>
                          <a:spcPts val="0"/>
                        </a:spcBef>
                        <a:spcAft>
                          <a:spcPts val="0"/>
                        </a:spcAft>
                        <a:buNone/>
                      </a:pPr>
                      <a:r>
                        <a:rPr lang="en" sz="1000">
                          <a:latin typeface="Lato"/>
                          <a:ea typeface="Lato"/>
                          <a:cs typeface="Lato"/>
                          <a:sym typeface="Lato"/>
                        </a:rPr>
                        <a:t>0</a:t>
                      </a:r>
                      <a:endParaRPr sz="1000">
                        <a:latin typeface="Lato"/>
                        <a:ea typeface="Lato"/>
                        <a:cs typeface="Lato"/>
                        <a:sym typeface="Lato"/>
                      </a:endParaRPr>
                    </a:p>
                  </a:txBody>
                  <a:tcPr marT="0" marB="0" marR="0" marL="0" anchor="ctr">
                    <a:lnL cap="flat" cmpd="sng" w="9525">
                      <a:solidFill>
                        <a:srgbClr val="B7B7B7"/>
                      </a:solidFill>
                      <a:prstDash val="solid"/>
                      <a:round/>
                      <a:headEnd len="sm" w="sm" type="none"/>
                      <a:tailEnd len="sm" w="sm" type="none"/>
                    </a:lnL>
                    <a:lnR cap="flat" cmpd="sng" w="9525">
                      <a:solidFill>
                        <a:srgbClr val="B7B7B7"/>
                      </a:solidFill>
                      <a:prstDash val="solid"/>
                      <a:round/>
                      <a:headEnd len="sm" w="sm" type="none"/>
                      <a:tailEnd len="sm" w="sm" type="none"/>
                    </a:lnR>
                    <a:lnT cap="flat" cmpd="sng" w="9525">
                      <a:solidFill>
                        <a:srgbClr val="B7B7B7"/>
                      </a:solidFill>
                      <a:prstDash val="solid"/>
                      <a:round/>
                      <a:headEnd len="sm" w="sm" type="none"/>
                      <a:tailEnd len="sm" w="sm" type="none"/>
                    </a:lnT>
                    <a:lnB cap="flat" cmpd="sng" w="9525">
                      <a:solidFill>
                        <a:srgbClr val="B7B7B7"/>
                      </a:solidFill>
                      <a:prstDash val="solid"/>
                      <a:round/>
                      <a:headEnd len="sm" w="sm" type="none"/>
                      <a:tailEnd len="sm" w="sm" type="none"/>
                    </a:lnB>
                  </a:tcPr>
                </a:tc>
                <a:tc hMerge="1"/>
                <a:tc hMerge="1"/>
                <a:tc gridSpan="3">
                  <a:txBody>
                    <a:bodyPr/>
                    <a:lstStyle/>
                    <a:p>
                      <a:pPr indent="0" lvl="0" marL="0" rtl="0" algn="ctr">
                        <a:spcBef>
                          <a:spcPts val="0"/>
                        </a:spcBef>
                        <a:spcAft>
                          <a:spcPts val="0"/>
                        </a:spcAft>
                        <a:buNone/>
                      </a:pPr>
                      <a:r>
                        <a:rPr lang="en" sz="1000">
                          <a:latin typeface="Lato"/>
                          <a:ea typeface="Lato"/>
                          <a:cs typeface="Lato"/>
                          <a:sym typeface="Lato"/>
                        </a:rPr>
                        <a:t>3</a:t>
                      </a:r>
                      <a:endParaRPr sz="1000">
                        <a:latin typeface="Lato"/>
                        <a:ea typeface="Lato"/>
                        <a:cs typeface="Lato"/>
                        <a:sym typeface="Lato"/>
                      </a:endParaRPr>
                    </a:p>
                  </a:txBody>
                  <a:tcPr marT="0" marB="0" marR="0" marL="0" anchor="ctr">
                    <a:lnL cap="flat" cmpd="sng" w="9525">
                      <a:solidFill>
                        <a:srgbClr val="B7B7B7"/>
                      </a:solidFill>
                      <a:prstDash val="solid"/>
                      <a:round/>
                      <a:headEnd len="sm" w="sm" type="none"/>
                      <a:tailEnd len="sm" w="sm" type="none"/>
                    </a:lnL>
                    <a:lnR cap="flat" cmpd="sng" w="9525">
                      <a:solidFill>
                        <a:srgbClr val="B7B7B7"/>
                      </a:solidFill>
                      <a:prstDash val="solid"/>
                      <a:round/>
                      <a:headEnd len="sm" w="sm" type="none"/>
                      <a:tailEnd len="sm" w="sm" type="none"/>
                    </a:lnR>
                    <a:lnT cap="flat" cmpd="sng" w="9525">
                      <a:solidFill>
                        <a:srgbClr val="B7B7B7"/>
                      </a:solidFill>
                      <a:prstDash val="solid"/>
                      <a:round/>
                      <a:headEnd len="sm" w="sm" type="none"/>
                      <a:tailEnd len="sm" w="sm" type="none"/>
                    </a:lnT>
                    <a:lnB cap="flat" cmpd="sng" w="9525">
                      <a:solidFill>
                        <a:srgbClr val="B7B7B7"/>
                      </a:solidFill>
                      <a:prstDash val="solid"/>
                      <a:round/>
                      <a:headEnd len="sm" w="sm" type="none"/>
                      <a:tailEnd len="sm" w="sm" type="none"/>
                    </a:lnB>
                  </a:tcPr>
                </a:tc>
                <a:tc hMerge="1"/>
                <a:tc hMerge="1"/>
                <a:tc gridSpan="3">
                  <a:txBody>
                    <a:bodyPr/>
                    <a:lstStyle/>
                    <a:p>
                      <a:pPr indent="0" lvl="0" marL="0" rtl="0" algn="ctr">
                        <a:spcBef>
                          <a:spcPts val="0"/>
                        </a:spcBef>
                        <a:spcAft>
                          <a:spcPts val="0"/>
                        </a:spcAft>
                        <a:buNone/>
                      </a:pPr>
                      <a:r>
                        <a:rPr lang="en" sz="1000">
                          <a:latin typeface="Lato"/>
                          <a:ea typeface="Lato"/>
                          <a:cs typeface="Lato"/>
                          <a:sym typeface="Lato"/>
                        </a:rPr>
                        <a:t>6</a:t>
                      </a:r>
                      <a:endParaRPr sz="1000">
                        <a:latin typeface="Lato"/>
                        <a:ea typeface="Lato"/>
                        <a:cs typeface="Lato"/>
                        <a:sym typeface="Lato"/>
                      </a:endParaRPr>
                    </a:p>
                  </a:txBody>
                  <a:tcPr marT="0" marB="0" marR="0" marL="0" anchor="ctr">
                    <a:lnL cap="flat" cmpd="sng" w="9525">
                      <a:solidFill>
                        <a:srgbClr val="B7B7B7"/>
                      </a:solidFill>
                      <a:prstDash val="solid"/>
                      <a:round/>
                      <a:headEnd len="sm" w="sm" type="none"/>
                      <a:tailEnd len="sm" w="sm" type="none"/>
                    </a:lnL>
                    <a:lnR cap="flat" cmpd="sng" w="9525">
                      <a:solidFill>
                        <a:srgbClr val="B7B7B7"/>
                      </a:solidFill>
                      <a:prstDash val="solid"/>
                      <a:round/>
                      <a:headEnd len="sm" w="sm" type="none"/>
                      <a:tailEnd len="sm" w="sm" type="none"/>
                    </a:lnR>
                    <a:lnT cap="flat" cmpd="sng" w="9525">
                      <a:solidFill>
                        <a:srgbClr val="B7B7B7"/>
                      </a:solidFill>
                      <a:prstDash val="solid"/>
                      <a:round/>
                      <a:headEnd len="sm" w="sm" type="none"/>
                      <a:tailEnd len="sm" w="sm" type="none"/>
                    </a:lnT>
                    <a:lnB cap="flat" cmpd="sng" w="9525">
                      <a:solidFill>
                        <a:srgbClr val="B7B7B7"/>
                      </a:solidFill>
                      <a:prstDash val="solid"/>
                      <a:round/>
                      <a:headEnd len="sm" w="sm" type="none"/>
                      <a:tailEnd len="sm" w="sm" type="none"/>
                    </a:lnB>
                  </a:tcPr>
                </a:tc>
                <a:tc hMerge="1"/>
                <a:tc hMerge="1"/>
              </a:tr>
              <a:tr h="304800">
                <a:tc>
                  <a:txBody>
                    <a:bodyPr/>
                    <a:lstStyle/>
                    <a:p>
                      <a:pPr indent="0" lvl="0" marL="0" rtl="0" algn="ctr">
                        <a:spcBef>
                          <a:spcPts val="0"/>
                        </a:spcBef>
                        <a:spcAft>
                          <a:spcPts val="0"/>
                        </a:spcAft>
                        <a:buNone/>
                      </a:pPr>
                      <a:r>
                        <a:rPr lang="en" sz="1000">
                          <a:latin typeface="Lato"/>
                          <a:ea typeface="Lato"/>
                          <a:cs typeface="Lato"/>
                          <a:sym typeface="Lato"/>
                        </a:rPr>
                        <a:t>Average</a:t>
                      </a:r>
                      <a:endParaRPr sz="1000">
                        <a:latin typeface="Lato"/>
                        <a:ea typeface="Lato"/>
                        <a:cs typeface="Lato"/>
                        <a:sym typeface="Lato"/>
                      </a:endParaRPr>
                    </a:p>
                  </a:txBody>
                  <a:tcPr marT="0" marB="0" marR="0" marL="0" anchor="ctr">
                    <a:lnL cap="flat" cmpd="sng" w="9525">
                      <a:solidFill>
                        <a:srgbClr val="9E9E9E">
                          <a:alpha val="0"/>
                        </a:srgbClr>
                      </a:solidFill>
                      <a:prstDash val="solid"/>
                      <a:round/>
                      <a:headEnd len="sm" w="sm" type="none"/>
                      <a:tailEnd len="sm" w="sm" type="none"/>
                    </a:lnL>
                    <a:lnR cap="flat" cmpd="sng" w="9525">
                      <a:solidFill>
                        <a:srgbClr val="B7B7B7"/>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gridSpan="9">
                  <a:txBody>
                    <a:bodyPr/>
                    <a:lstStyle/>
                    <a:p>
                      <a:pPr indent="0" lvl="0" marL="0" rtl="0" algn="ctr">
                        <a:spcBef>
                          <a:spcPts val="0"/>
                        </a:spcBef>
                        <a:spcAft>
                          <a:spcPts val="0"/>
                        </a:spcAft>
                        <a:buNone/>
                      </a:pPr>
                      <a:r>
                        <a:rPr lang="en" sz="1000">
                          <a:latin typeface="Lato"/>
                          <a:ea typeface="Lato"/>
                          <a:cs typeface="Lato"/>
                          <a:sym typeface="Lato"/>
                        </a:rPr>
                        <a:t>3</a:t>
                      </a:r>
                      <a:endParaRPr sz="1000">
                        <a:latin typeface="Lato"/>
                        <a:ea typeface="Lato"/>
                        <a:cs typeface="Lato"/>
                        <a:sym typeface="Lato"/>
                      </a:endParaRPr>
                    </a:p>
                  </a:txBody>
                  <a:tcPr marT="0" marB="0" marR="0" marL="0" anchor="ctr">
                    <a:lnL cap="flat" cmpd="sng" w="9525">
                      <a:solidFill>
                        <a:srgbClr val="B7B7B7"/>
                      </a:solidFill>
                      <a:prstDash val="solid"/>
                      <a:round/>
                      <a:headEnd len="sm" w="sm" type="none"/>
                      <a:tailEnd len="sm" w="sm" type="none"/>
                    </a:lnL>
                    <a:lnR cap="flat" cmpd="sng" w="9525">
                      <a:solidFill>
                        <a:srgbClr val="B7B7B7"/>
                      </a:solidFill>
                      <a:prstDash val="solid"/>
                      <a:round/>
                      <a:headEnd len="sm" w="sm" type="none"/>
                      <a:tailEnd len="sm" w="sm" type="none"/>
                    </a:lnR>
                    <a:lnT cap="flat" cmpd="sng" w="9525">
                      <a:solidFill>
                        <a:srgbClr val="B7B7B7"/>
                      </a:solidFill>
                      <a:prstDash val="solid"/>
                      <a:round/>
                      <a:headEnd len="sm" w="sm" type="none"/>
                      <a:tailEnd len="sm" w="sm" type="none"/>
                    </a:lnT>
                    <a:lnB cap="flat" cmpd="sng" w="9525">
                      <a:solidFill>
                        <a:srgbClr val="B7B7B7"/>
                      </a:solidFill>
                      <a:prstDash val="solid"/>
                      <a:round/>
                      <a:headEnd len="sm" w="sm" type="none"/>
                      <a:tailEnd len="sm" w="sm" type="none"/>
                    </a:lnB>
                  </a:tcPr>
                </a:tc>
                <a:tc hMerge="1"/>
                <a:tc hMerge="1"/>
                <a:tc hMerge="1"/>
                <a:tc hMerge="1"/>
                <a:tc hMerge="1"/>
                <a:tc hMerge="1"/>
                <a:tc hMerge="1"/>
                <a:tc hMerge="1"/>
              </a:tr>
            </a:tbl>
          </a:graphicData>
        </a:graphic>
      </p:graphicFrame>
      <p:graphicFrame>
        <p:nvGraphicFramePr>
          <p:cNvPr id="117" name="Google Shape;117;p20"/>
          <p:cNvGraphicFramePr/>
          <p:nvPr/>
        </p:nvGraphicFramePr>
        <p:xfrm>
          <a:off x="4666288" y="1274675"/>
          <a:ext cx="3000000" cy="3000000"/>
        </p:xfrm>
        <a:graphic>
          <a:graphicData uri="http://schemas.openxmlformats.org/drawingml/2006/table">
            <a:tbl>
              <a:tblPr>
                <a:noFill/>
                <a:tableStyleId>{876081C1-59E3-45BD-9F17-07E1B6B354E3}</a:tableStyleId>
              </a:tblPr>
              <a:tblGrid>
                <a:gridCol w="488550"/>
                <a:gridCol w="392125"/>
                <a:gridCol w="392125"/>
                <a:gridCol w="392125"/>
                <a:gridCol w="392125"/>
                <a:gridCol w="392125"/>
                <a:gridCol w="392125"/>
                <a:gridCol w="392125"/>
                <a:gridCol w="392125"/>
                <a:gridCol w="392125"/>
              </a:tblGrid>
              <a:tr h="274325">
                <a:tc>
                  <a:txBody>
                    <a:bodyPr/>
                    <a:lstStyle/>
                    <a:p>
                      <a:pPr indent="0" lvl="0" marL="0" rtl="0" algn="l">
                        <a:spcBef>
                          <a:spcPts val="0"/>
                        </a:spcBef>
                        <a:spcAft>
                          <a:spcPts val="0"/>
                        </a:spcAft>
                        <a:buNone/>
                      </a:pPr>
                      <a:r>
                        <a:t/>
                      </a:r>
                      <a:endParaRPr sz="1000">
                        <a:latin typeface="Lato"/>
                        <a:ea typeface="Lato"/>
                        <a:cs typeface="Lato"/>
                        <a:sym typeface="Lato"/>
                      </a:endParaRPr>
                    </a:p>
                  </a:txBody>
                  <a:tcPr marT="0" marB="0" marR="0" marL="0" anchor="ctr">
                    <a:lnL cap="flat" cmpd="sng" w="9525">
                      <a:solidFill>
                        <a:srgbClr val="9E9E9E">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gridSpan="9">
                  <a:txBody>
                    <a:bodyPr/>
                    <a:lstStyle/>
                    <a:p>
                      <a:pPr indent="0" lvl="0" marL="0" rtl="0" algn="ctr">
                        <a:spcBef>
                          <a:spcPts val="0"/>
                        </a:spcBef>
                        <a:spcAft>
                          <a:spcPts val="0"/>
                        </a:spcAft>
                        <a:buNone/>
                      </a:pPr>
                      <a:r>
                        <a:rPr lang="en" sz="1000">
                          <a:latin typeface="Lato"/>
                          <a:ea typeface="Lato"/>
                          <a:cs typeface="Lato"/>
                          <a:sym typeface="Lato"/>
                        </a:rPr>
                        <a:t>RR (q=1)</a:t>
                      </a:r>
                      <a:endParaRPr sz="1000">
                        <a:latin typeface="Lato"/>
                        <a:ea typeface="Lato"/>
                        <a:cs typeface="Lato"/>
                        <a:sym typeface="Lato"/>
                      </a:endParaRPr>
                    </a:p>
                  </a:txBody>
                  <a:tcPr marT="0" marB="0" marR="0" marL="0" anchor="ctr">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solidFill>
                      <a:prstDash val="solid"/>
                      <a:round/>
                      <a:headEnd len="sm" w="sm" type="none"/>
                      <a:tailEnd len="sm" w="sm" type="none"/>
                    </a:lnB>
                  </a:tcPr>
                </a:tc>
                <a:tc hMerge="1"/>
                <a:tc hMerge="1"/>
                <a:tc hMerge="1"/>
                <a:tc hMerge="1"/>
                <a:tc hMerge="1"/>
                <a:tc hMerge="1"/>
                <a:tc hMerge="1"/>
                <a:tc hMerge="1"/>
              </a:tr>
              <a:tr h="274325">
                <a:tc>
                  <a:txBody>
                    <a:bodyPr/>
                    <a:lstStyle/>
                    <a:p>
                      <a:pPr indent="0" lvl="0" marL="0" rtl="0" algn="l">
                        <a:spcBef>
                          <a:spcPts val="0"/>
                        </a:spcBef>
                        <a:spcAft>
                          <a:spcPts val="0"/>
                        </a:spcAft>
                        <a:buNone/>
                      </a:pPr>
                      <a:r>
                        <a:t/>
                      </a:r>
                      <a:endParaRPr sz="1000">
                        <a:latin typeface="Lato"/>
                        <a:ea typeface="Lato"/>
                        <a:cs typeface="Lato"/>
                        <a:sym typeface="Lato"/>
                      </a:endParaRPr>
                    </a:p>
                  </a:txBody>
                  <a:tcPr marT="0" marB="0" marR="0" marL="0" anchor="ctr">
                    <a:lnL cap="flat" cmpd="sng" w="9525">
                      <a:solidFill>
                        <a:srgbClr val="9E9E9E">
                          <a:alpha val="0"/>
                        </a:srgbClr>
                      </a:solidFill>
                      <a:prstDash val="solid"/>
                      <a:round/>
                      <a:headEnd len="sm" w="sm" type="none"/>
                      <a:tailEnd len="sm" w="sm" type="none"/>
                    </a:lnL>
                    <a:lnR cap="flat" cmpd="sng" w="9525">
                      <a:solidFill>
                        <a:srgbClr val="B7B7B7"/>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A</a:t>
                      </a:r>
                      <a:endParaRPr sz="1000">
                        <a:latin typeface="Lato"/>
                        <a:ea typeface="Lato"/>
                        <a:cs typeface="Lato"/>
                        <a:sym typeface="Lato"/>
                      </a:endParaRPr>
                    </a:p>
                  </a:txBody>
                  <a:tcPr marT="0" marB="0" marR="0" marL="0" anchor="ctr">
                    <a:lnL cap="flat" cmpd="sng" w="9525">
                      <a:solidFill>
                        <a:srgbClr val="B7B7B7"/>
                      </a:solidFill>
                      <a:prstDash val="solid"/>
                      <a:round/>
                      <a:headEnd len="sm" w="sm" type="none"/>
                      <a:tailEnd len="sm" w="sm" type="none"/>
                    </a:lnL>
                    <a:lnR cap="flat" cmpd="sng" w="9525">
                      <a:solidFill>
                        <a:srgbClr val="B7B7B7"/>
                      </a:solidFill>
                      <a:prstDash val="solid"/>
                      <a:round/>
                      <a:headEnd len="sm" w="sm" type="none"/>
                      <a:tailEnd len="sm" w="sm" type="none"/>
                    </a:lnR>
                    <a:lnT cap="flat" cmpd="sng" w="9525">
                      <a:solidFill>
                        <a:srgbClr val="B7B7B7"/>
                      </a:solidFill>
                      <a:prstDash val="solid"/>
                      <a:round/>
                      <a:headEnd len="sm" w="sm" type="none"/>
                      <a:tailEnd len="sm" w="sm" type="none"/>
                    </a:lnT>
                    <a:lnB cap="flat" cmpd="sng" w="9525">
                      <a:solidFill>
                        <a:srgbClr val="B7B7B7"/>
                      </a:solidFill>
                      <a:prstDash val="solid"/>
                      <a:round/>
                      <a:headEnd len="sm" w="sm" type="none"/>
                      <a:tailEnd len="sm" w="sm" type="none"/>
                    </a:lnB>
                    <a:solidFill>
                      <a:srgbClr val="FCE5CD"/>
                    </a:solidFill>
                  </a:tcPr>
                </a:tc>
                <a:tc>
                  <a:txBody>
                    <a:bodyPr/>
                    <a:lstStyle/>
                    <a:p>
                      <a:pPr indent="0" lvl="0" marL="0" rtl="0" algn="ctr">
                        <a:spcBef>
                          <a:spcPts val="0"/>
                        </a:spcBef>
                        <a:spcAft>
                          <a:spcPts val="0"/>
                        </a:spcAft>
                        <a:buNone/>
                      </a:pPr>
                      <a:r>
                        <a:rPr lang="en" sz="1000">
                          <a:latin typeface="Lato"/>
                          <a:ea typeface="Lato"/>
                          <a:cs typeface="Lato"/>
                          <a:sym typeface="Lato"/>
                        </a:rPr>
                        <a:t>B</a:t>
                      </a:r>
                      <a:endParaRPr sz="1000">
                        <a:latin typeface="Lato"/>
                        <a:ea typeface="Lato"/>
                        <a:cs typeface="Lato"/>
                        <a:sym typeface="Lato"/>
                      </a:endParaRPr>
                    </a:p>
                  </a:txBody>
                  <a:tcPr marT="0" marB="0" marR="0" marL="0" anchor="ctr">
                    <a:lnL cap="flat" cmpd="sng" w="9525">
                      <a:solidFill>
                        <a:srgbClr val="B7B7B7"/>
                      </a:solidFill>
                      <a:prstDash val="solid"/>
                      <a:round/>
                      <a:headEnd len="sm" w="sm" type="none"/>
                      <a:tailEnd len="sm" w="sm" type="none"/>
                    </a:lnL>
                    <a:lnR cap="flat" cmpd="sng" w="9525">
                      <a:solidFill>
                        <a:srgbClr val="B7B7B7"/>
                      </a:solidFill>
                      <a:prstDash val="solid"/>
                      <a:round/>
                      <a:headEnd len="sm" w="sm" type="none"/>
                      <a:tailEnd len="sm" w="sm" type="none"/>
                    </a:lnR>
                    <a:lnT cap="flat" cmpd="sng" w="9525">
                      <a:solidFill>
                        <a:srgbClr val="B7B7B7"/>
                      </a:solidFill>
                      <a:prstDash val="solid"/>
                      <a:round/>
                      <a:headEnd len="sm" w="sm" type="none"/>
                      <a:tailEnd len="sm" w="sm" type="none"/>
                    </a:lnT>
                    <a:lnB cap="flat" cmpd="sng" w="9525">
                      <a:solidFill>
                        <a:srgbClr val="B7B7B7"/>
                      </a:solidFill>
                      <a:prstDash val="solid"/>
                      <a:round/>
                      <a:headEnd len="sm" w="sm" type="none"/>
                      <a:tailEnd len="sm" w="sm" type="none"/>
                    </a:lnB>
                    <a:solidFill>
                      <a:srgbClr val="D9EAD3"/>
                    </a:solidFill>
                  </a:tcPr>
                </a:tc>
                <a:tc>
                  <a:txBody>
                    <a:bodyPr/>
                    <a:lstStyle/>
                    <a:p>
                      <a:pPr indent="0" lvl="0" marL="0" rtl="0" algn="ctr">
                        <a:spcBef>
                          <a:spcPts val="0"/>
                        </a:spcBef>
                        <a:spcAft>
                          <a:spcPts val="0"/>
                        </a:spcAft>
                        <a:buNone/>
                      </a:pPr>
                      <a:r>
                        <a:rPr lang="en" sz="1000">
                          <a:latin typeface="Lato"/>
                          <a:ea typeface="Lato"/>
                          <a:cs typeface="Lato"/>
                          <a:sym typeface="Lato"/>
                        </a:rPr>
                        <a:t>C</a:t>
                      </a:r>
                      <a:endParaRPr sz="1000">
                        <a:latin typeface="Lato"/>
                        <a:ea typeface="Lato"/>
                        <a:cs typeface="Lato"/>
                        <a:sym typeface="Lato"/>
                      </a:endParaRPr>
                    </a:p>
                  </a:txBody>
                  <a:tcPr marT="0" marB="0" marR="0" marL="0" anchor="ctr">
                    <a:lnL cap="flat" cmpd="sng" w="9525">
                      <a:solidFill>
                        <a:srgbClr val="B7B7B7"/>
                      </a:solidFill>
                      <a:prstDash val="solid"/>
                      <a:round/>
                      <a:headEnd len="sm" w="sm" type="none"/>
                      <a:tailEnd len="sm" w="sm" type="none"/>
                    </a:lnL>
                    <a:lnR cap="flat" cmpd="sng" w="9525">
                      <a:solidFill>
                        <a:srgbClr val="B7B7B7"/>
                      </a:solidFill>
                      <a:prstDash val="solid"/>
                      <a:round/>
                      <a:headEnd len="sm" w="sm" type="none"/>
                      <a:tailEnd len="sm" w="sm" type="none"/>
                    </a:lnR>
                    <a:lnT cap="flat" cmpd="sng" w="9525">
                      <a:solidFill>
                        <a:srgbClr val="B7B7B7"/>
                      </a:solidFill>
                      <a:prstDash val="solid"/>
                      <a:round/>
                      <a:headEnd len="sm" w="sm" type="none"/>
                      <a:tailEnd len="sm" w="sm" type="none"/>
                    </a:lnT>
                    <a:lnB cap="flat" cmpd="sng" w="9525">
                      <a:solidFill>
                        <a:srgbClr val="B7B7B7"/>
                      </a:solidFill>
                      <a:prstDash val="solid"/>
                      <a:round/>
                      <a:headEnd len="sm" w="sm" type="none"/>
                      <a:tailEnd len="sm" w="sm" type="none"/>
                    </a:lnB>
                    <a:solidFill>
                      <a:srgbClr val="CFE2F3"/>
                    </a:solidFill>
                  </a:tcPr>
                </a:tc>
                <a:tc>
                  <a:txBody>
                    <a:bodyPr/>
                    <a:lstStyle/>
                    <a:p>
                      <a:pPr indent="0" lvl="0" marL="0" rtl="0" algn="ctr">
                        <a:spcBef>
                          <a:spcPts val="0"/>
                        </a:spcBef>
                        <a:spcAft>
                          <a:spcPts val="0"/>
                        </a:spcAft>
                        <a:buNone/>
                      </a:pPr>
                      <a:r>
                        <a:rPr lang="en" sz="1000">
                          <a:latin typeface="Lato"/>
                          <a:ea typeface="Lato"/>
                          <a:cs typeface="Lato"/>
                          <a:sym typeface="Lato"/>
                        </a:rPr>
                        <a:t>A</a:t>
                      </a:r>
                      <a:endParaRPr sz="1000">
                        <a:latin typeface="Lato"/>
                        <a:ea typeface="Lato"/>
                        <a:cs typeface="Lato"/>
                        <a:sym typeface="Lato"/>
                      </a:endParaRPr>
                    </a:p>
                  </a:txBody>
                  <a:tcPr marT="0" marB="0" marR="0" marL="0" anchor="ctr">
                    <a:lnL cap="flat" cmpd="sng" w="9525">
                      <a:solidFill>
                        <a:srgbClr val="B7B7B7"/>
                      </a:solidFill>
                      <a:prstDash val="solid"/>
                      <a:round/>
                      <a:headEnd len="sm" w="sm" type="none"/>
                      <a:tailEnd len="sm" w="sm" type="none"/>
                    </a:lnL>
                    <a:lnR cap="flat" cmpd="sng" w="9525">
                      <a:solidFill>
                        <a:srgbClr val="B7B7B7"/>
                      </a:solidFill>
                      <a:prstDash val="solid"/>
                      <a:round/>
                      <a:headEnd len="sm" w="sm" type="none"/>
                      <a:tailEnd len="sm" w="sm" type="none"/>
                    </a:lnR>
                    <a:lnT cap="flat" cmpd="sng" w="9525">
                      <a:solidFill>
                        <a:srgbClr val="B7B7B7"/>
                      </a:solidFill>
                      <a:prstDash val="solid"/>
                      <a:round/>
                      <a:headEnd len="sm" w="sm" type="none"/>
                      <a:tailEnd len="sm" w="sm" type="none"/>
                    </a:lnT>
                    <a:lnB cap="flat" cmpd="sng" w="9525">
                      <a:solidFill>
                        <a:srgbClr val="B7B7B7"/>
                      </a:solidFill>
                      <a:prstDash val="solid"/>
                      <a:round/>
                      <a:headEnd len="sm" w="sm" type="none"/>
                      <a:tailEnd len="sm" w="sm" type="none"/>
                    </a:lnB>
                    <a:solidFill>
                      <a:srgbClr val="FCE5CD"/>
                    </a:solidFill>
                  </a:tcPr>
                </a:tc>
                <a:tc>
                  <a:txBody>
                    <a:bodyPr/>
                    <a:lstStyle/>
                    <a:p>
                      <a:pPr indent="0" lvl="0" marL="0" rtl="0" algn="ctr">
                        <a:spcBef>
                          <a:spcPts val="0"/>
                        </a:spcBef>
                        <a:spcAft>
                          <a:spcPts val="0"/>
                        </a:spcAft>
                        <a:buNone/>
                      </a:pPr>
                      <a:r>
                        <a:rPr lang="en" sz="1000">
                          <a:latin typeface="Lato"/>
                          <a:ea typeface="Lato"/>
                          <a:cs typeface="Lato"/>
                          <a:sym typeface="Lato"/>
                        </a:rPr>
                        <a:t>B</a:t>
                      </a:r>
                      <a:endParaRPr sz="1000">
                        <a:latin typeface="Lato"/>
                        <a:ea typeface="Lato"/>
                        <a:cs typeface="Lato"/>
                        <a:sym typeface="Lato"/>
                      </a:endParaRPr>
                    </a:p>
                  </a:txBody>
                  <a:tcPr marT="0" marB="0" marR="0" marL="0" anchor="ctr">
                    <a:lnL cap="flat" cmpd="sng" w="9525">
                      <a:solidFill>
                        <a:srgbClr val="B7B7B7"/>
                      </a:solidFill>
                      <a:prstDash val="solid"/>
                      <a:round/>
                      <a:headEnd len="sm" w="sm" type="none"/>
                      <a:tailEnd len="sm" w="sm" type="none"/>
                    </a:lnL>
                    <a:lnR cap="flat" cmpd="sng" w="9525">
                      <a:solidFill>
                        <a:srgbClr val="B7B7B7"/>
                      </a:solidFill>
                      <a:prstDash val="solid"/>
                      <a:round/>
                      <a:headEnd len="sm" w="sm" type="none"/>
                      <a:tailEnd len="sm" w="sm" type="none"/>
                    </a:lnR>
                    <a:lnT cap="flat" cmpd="sng" w="9525">
                      <a:solidFill>
                        <a:srgbClr val="B7B7B7"/>
                      </a:solidFill>
                      <a:prstDash val="solid"/>
                      <a:round/>
                      <a:headEnd len="sm" w="sm" type="none"/>
                      <a:tailEnd len="sm" w="sm" type="none"/>
                    </a:lnT>
                    <a:lnB cap="flat" cmpd="sng" w="9525">
                      <a:solidFill>
                        <a:srgbClr val="B7B7B7"/>
                      </a:solidFill>
                      <a:prstDash val="solid"/>
                      <a:round/>
                      <a:headEnd len="sm" w="sm" type="none"/>
                      <a:tailEnd len="sm" w="sm" type="none"/>
                    </a:lnB>
                    <a:solidFill>
                      <a:srgbClr val="D9EAD3"/>
                    </a:solidFill>
                  </a:tcPr>
                </a:tc>
                <a:tc>
                  <a:txBody>
                    <a:bodyPr/>
                    <a:lstStyle/>
                    <a:p>
                      <a:pPr indent="0" lvl="0" marL="0" rtl="0" algn="ctr">
                        <a:spcBef>
                          <a:spcPts val="0"/>
                        </a:spcBef>
                        <a:spcAft>
                          <a:spcPts val="0"/>
                        </a:spcAft>
                        <a:buNone/>
                      </a:pPr>
                      <a:r>
                        <a:rPr lang="en" sz="1000">
                          <a:latin typeface="Lato"/>
                          <a:ea typeface="Lato"/>
                          <a:cs typeface="Lato"/>
                          <a:sym typeface="Lato"/>
                        </a:rPr>
                        <a:t>C</a:t>
                      </a:r>
                      <a:endParaRPr sz="1000">
                        <a:latin typeface="Lato"/>
                        <a:ea typeface="Lato"/>
                        <a:cs typeface="Lato"/>
                        <a:sym typeface="Lato"/>
                      </a:endParaRPr>
                    </a:p>
                  </a:txBody>
                  <a:tcPr marT="0" marB="0" marR="0" marL="0" anchor="ctr">
                    <a:lnL cap="flat" cmpd="sng" w="9525">
                      <a:solidFill>
                        <a:srgbClr val="B7B7B7"/>
                      </a:solidFill>
                      <a:prstDash val="solid"/>
                      <a:round/>
                      <a:headEnd len="sm" w="sm" type="none"/>
                      <a:tailEnd len="sm" w="sm" type="none"/>
                    </a:lnL>
                    <a:lnR cap="flat" cmpd="sng" w="9525">
                      <a:solidFill>
                        <a:srgbClr val="B7B7B7"/>
                      </a:solidFill>
                      <a:prstDash val="solid"/>
                      <a:round/>
                      <a:headEnd len="sm" w="sm" type="none"/>
                      <a:tailEnd len="sm" w="sm" type="none"/>
                    </a:lnR>
                    <a:lnT cap="flat" cmpd="sng" w="9525">
                      <a:solidFill>
                        <a:srgbClr val="B7B7B7"/>
                      </a:solidFill>
                      <a:prstDash val="solid"/>
                      <a:round/>
                      <a:headEnd len="sm" w="sm" type="none"/>
                      <a:tailEnd len="sm" w="sm" type="none"/>
                    </a:lnT>
                    <a:lnB cap="flat" cmpd="sng" w="9525">
                      <a:solidFill>
                        <a:srgbClr val="B7B7B7"/>
                      </a:solidFill>
                      <a:prstDash val="solid"/>
                      <a:round/>
                      <a:headEnd len="sm" w="sm" type="none"/>
                      <a:tailEnd len="sm" w="sm" type="none"/>
                    </a:lnB>
                    <a:solidFill>
                      <a:srgbClr val="CFE2F3"/>
                    </a:solidFill>
                  </a:tcPr>
                </a:tc>
                <a:tc>
                  <a:txBody>
                    <a:bodyPr/>
                    <a:lstStyle/>
                    <a:p>
                      <a:pPr indent="0" lvl="0" marL="0" rtl="0" algn="ctr">
                        <a:spcBef>
                          <a:spcPts val="0"/>
                        </a:spcBef>
                        <a:spcAft>
                          <a:spcPts val="0"/>
                        </a:spcAft>
                        <a:buNone/>
                      </a:pPr>
                      <a:r>
                        <a:rPr lang="en" sz="1000">
                          <a:latin typeface="Lato"/>
                          <a:ea typeface="Lato"/>
                          <a:cs typeface="Lato"/>
                          <a:sym typeface="Lato"/>
                        </a:rPr>
                        <a:t>A</a:t>
                      </a:r>
                      <a:endParaRPr sz="1000">
                        <a:latin typeface="Lato"/>
                        <a:ea typeface="Lato"/>
                        <a:cs typeface="Lato"/>
                        <a:sym typeface="Lato"/>
                      </a:endParaRPr>
                    </a:p>
                  </a:txBody>
                  <a:tcPr marT="0" marB="0" marR="0" marL="0" anchor="ctr">
                    <a:lnL cap="flat" cmpd="sng" w="9525">
                      <a:solidFill>
                        <a:srgbClr val="B7B7B7"/>
                      </a:solidFill>
                      <a:prstDash val="solid"/>
                      <a:round/>
                      <a:headEnd len="sm" w="sm" type="none"/>
                      <a:tailEnd len="sm" w="sm" type="none"/>
                    </a:lnL>
                    <a:lnR cap="flat" cmpd="sng" w="9525">
                      <a:solidFill>
                        <a:srgbClr val="B7B7B7"/>
                      </a:solidFill>
                      <a:prstDash val="solid"/>
                      <a:round/>
                      <a:headEnd len="sm" w="sm" type="none"/>
                      <a:tailEnd len="sm" w="sm" type="none"/>
                    </a:lnR>
                    <a:lnT cap="flat" cmpd="sng" w="9525">
                      <a:solidFill>
                        <a:srgbClr val="B7B7B7"/>
                      </a:solidFill>
                      <a:prstDash val="solid"/>
                      <a:round/>
                      <a:headEnd len="sm" w="sm" type="none"/>
                      <a:tailEnd len="sm" w="sm" type="none"/>
                    </a:lnT>
                    <a:lnB cap="flat" cmpd="sng" w="9525">
                      <a:solidFill>
                        <a:srgbClr val="B7B7B7"/>
                      </a:solidFill>
                      <a:prstDash val="solid"/>
                      <a:round/>
                      <a:headEnd len="sm" w="sm" type="none"/>
                      <a:tailEnd len="sm" w="sm" type="none"/>
                    </a:lnB>
                    <a:solidFill>
                      <a:srgbClr val="FCE5CD"/>
                    </a:solidFill>
                  </a:tcPr>
                </a:tc>
                <a:tc>
                  <a:txBody>
                    <a:bodyPr/>
                    <a:lstStyle/>
                    <a:p>
                      <a:pPr indent="0" lvl="0" marL="0" rtl="0" algn="ctr">
                        <a:spcBef>
                          <a:spcPts val="0"/>
                        </a:spcBef>
                        <a:spcAft>
                          <a:spcPts val="0"/>
                        </a:spcAft>
                        <a:buNone/>
                      </a:pPr>
                      <a:r>
                        <a:rPr lang="en" sz="1000">
                          <a:latin typeface="Lato"/>
                          <a:ea typeface="Lato"/>
                          <a:cs typeface="Lato"/>
                          <a:sym typeface="Lato"/>
                        </a:rPr>
                        <a:t>B</a:t>
                      </a:r>
                      <a:endParaRPr sz="1000">
                        <a:latin typeface="Lato"/>
                        <a:ea typeface="Lato"/>
                        <a:cs typeface="Lato"/>
                        <a:sym typeface="Lato"/>
                      </a:endParaRPr>
                    </a:p>
                  </a:txBody>
                  <a:tcPr marT="0" marB="0" marR="0" marL="0" anchor="ctr">
                    <a:lnL cap="flat" cmpd="sng" w="9525">
                      <a:solidFill>
                        <a:srgbClr val="B7B7B7"/>
                      </a:solidFill>
                      <a:prstDash val="solid"/>
                      <a:round/>
                      <a:headEnd len="sm" w="sm" type="none"/>
                      <a:tailEnd len="sm" w="sm" type="none"/>
                    </a:lnL>
                    <a:lnR cap="flat" cmpd="sng" w="9525">
                      <a:solidFill>
                        <a:srgbClr val="B7B7B7"/>
                      </a:solidFill>
                      <a:prstDash val="solid"/>
                      <a:round/>
                      <a:headEnd len="sm" w="sm" type="none"/>
                      <a:tailEnd len="sm" w="sm" type="none"/>
                    </a:lnR>
                    <a:lnT cap="flat" cmpd="sng" w="9525">
                      <a:solidFill>
                        <a:srgbClr val="B7B7B7"/>
                      </a:solidFill>
                      <a:prstDash val="solid"/>
                      <a:round/>
                      <a:headEnd len="sm" w="sm" type="none"/>
                      <a:tailEnd len="sm" w="sm" type="none"/>
                    </a:lnT>
                    <a:lnB cap="flat" cmpd="sng" w="9525">
                      <a:solidFill>
                        <a:srgbClr val="B7B7B7"/>
                      </a:solidFill>
                      <a:prstDash val="solid"/>
                      <a:round/>
                      <a:headEnd len="sm" w="sm" type="none"/>
                      <a:tailEnd len="sm" w="sm" type="none"/>
                    </a:lnB>
                    <a:solidFill>
                      <a:srgbClr val="D9EAD3"/>
                    </a:solidFill>
                  </a:tcPr>
                </a:tc>
                <a:tc>
                  <a:txBody>
                    <a:bodyPr/>
                    <a:lstStyle/>
                    <a:p>
                      <a:pPr indent="0" lvl="0" marL="0" rtl="0" algn="ctr">
                        <a:spcBef>
                          <a:spcPts val="0"/>
                        </a:spcBef>
                        <a:spcAft>
                          <a:spcPts val="0"/>
                        </a:spcAft>
                        <a:buNone/>
                      </a:pPr>
                      <a:r>
                        <a:rPr lang="en" sz="1000">
                          <a:latin typeface="Lato"/>
                          <a:ea typeface="Lato"/>
                          <a:cs typeface="Lato"/>
                          <a:sym typeface="Lato"/>
                        </a:rPr>
                        <a:t>C</a:t>
                      </a:r>
                      <a:endParaRPr sz="1000">
                        <a:latin typeface="Lato"/>
                        <a:ea typeface="Lato"/>
                        <a:cs typeface="Lato"/>
                        <a:sym typeface="Lato"/>
                      </a:endParaRPr>
                    </a:p>
                  </a:txBody>
                  <a:tcPr marT="0" marB="0" marR="0" marL="0" anchor="ctr">
                    <a:lnL cap="flat" cmpd="sng" w="9525">
                      <a:solidFill>
                        <a:srgbClr val="B7B7B7"/>
                      </a:solidFill>
                      <a:prstDash val="solid"/>
                      <a:round/>
                      <a:headEnd len="sm" w="sm" type="none"/>
                      <a:tailEnd len="sm" w="sm" type="none"/>
                    </a:lnL>
                    <a:lnR cap="flat" cmpd="sng" w="9525">
                      <a:solidFill>
                        <a:srgbClr val="B7B7B7"/>
                      </a:solidFill>
                      <a:prstDash val="solid"/>
                      <a:round/>
                      <a:headEnd len="sm" w="sm" type="none"/>
                      <a:tailEnd len="sm" w="sm" type="none"/>
                    </a:lnR>
                    <a:lnT cap="flat" cmpd="sng" w="9525">
                      <a:solidFill>
                        <a:srgbClr val="B7B7B7"/>
                      </a:solidFill>
                      <a:prstDash val="solid"/>
                      <a:round/>
                      <a:headEnd len="sm" w="sm" type="none"/>
                      <a:tailEnd len="sm" w="sm" type="none"/>
                    </a:lnT>
                    <a:lnB cap="flat" cmpd="sng" w="9525">
                      <a:solidFill>
                        <a:srgbClr val="B7B7B7"/>
                      </a:solidFill>
                      <a:prstDash val="solid"/>
                      <a:round/>
                      <a:headEnd len="sm" w="sm" type="none"/>
                      <a:tailEnd len="sm" w="sm" type="none"/>
                    </a:lnB>
                    <a:solidFill>
                      <a:srgbClr val="CFE2F3"/>
                    </a:solidFill>
                  </a:tcPr>
                </a:tc>
              </a:tr>
              <a:tr h="304800">
                <a:tc>
                  <a:txBody>
                    <a:bodyPr/>
                    <a:lstStyle/>
                    <a:p>
                      <a:pPr indent="0" lvl="0" marL="0" rtl="0" algn="ctr">
                        <a:spcBef>
                          <a:spcPts val="0"/>
                        </a:spcBef>
                        <a:spcAft>
                          <a:spcPts val="0"/>
                        </a:spcAft>
                        <a:buNone/>
                      </a:pPr>
                      <a:r>
                        <a:rPr lang="en" sz="1000">
                          <a:latin typeface="Lato"/>
                          <a:ea typeface="Lato"/>
                          <a:cs typeface="Lato"/>
                          <a:sym typeface="Lato"/>
                        </a:rPr>
                        <a:t>Wait Times</a:t>
                      </a:r>
                      <a:endParaRPr sz="1000">
                        <a:latin typeface="Lato"/>
                        <a:ea typeface="Lato"/>
                        <a:cs typeface="Lato"/>
                        <a:sym typeface="Lato"/>
                      </a:endParaRPr>
                    </a:p>
                  </a:txBody>
                  <a:tcPr marT="0" marB="0" marR="0" marL="0" anchor="ctr">
                    <a:lnL cap="flat" cmpd="sng" w="9525">
                      <a:solidFill>
                        <a:srgbClr val="9E9E9E">
                          <a:alpha val="0"/>
                        </a:srgbClr>
                      </a:solidFill>
                      <a:prstDash val="solid"/>
                      <a:round/>
                      <a:headEnd len="sm" w="sm" type="none"/>
                      <a:tailEnd len="sm" w="sm" type="none"/>
                    </a:lnL>
                    <a:lnR cap="flat" cmpd="sng" w="9525">
                      <a:solidFill>
                        <a:srgbClr val="B7B7B7"/>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0</a:t>
                      </a:r>
                      <a:endParaRPr sz="1000">
                        <a:latin typeface="Lato"/>
                        <a:ea typeface="Lato"/>
                        <a:cs typeface="Lato"/>
                        <a:sym typeface="Lato"/>
                      </a:endParaRPr>
                    </a:p>
                  </a:txBody>
                  <a:tcPr marT="0" marB="0" marR="0" marL="0" anchor="ctr">
                    <a:lnL cap="flat" cmpd="sng" w="9525">
                      <a:solidFill>
                        <a:srgbClr val="B7B7B7"/>
                      </a:solidFill>
                      <a:prstDash val="solid"/>
                      <a:round/>
                      <a:headEnd len="sm" w="sm" type="none"/>
                      <a:tailEnd len="sm" w="sm" type="none"/>
                    </a:lnL>
                    <a:lnR cap="flat" cmpd="sng" w="9525">
                      <a:solidFill>
                        <a:srgbClr val="B7B7B7"/>
                      </a:solidFill>
                      <a:prstDash val="solid"/>
                      <a:round/>
                      <a:headEnd len="sm" w="sm" type="none"/>
                      <a:tailEnd len="sm" w="sm" type="none"/>
                    </a:lnR>
                    <a:lnT cap="flat" cmpd="sng" w="9525">
                      <a:solidFill>
                        <a:srgbClr val="B7B7B7"/>
                      </a:solidFill>
                      <a:prstDash val="solid"/>
                      <a:round/>
                      <a:headEnd len="sm" w="sm" type="none"/>
                      <a:tailEnd len="sm" w="sm" type="none"/>
                    </a:lnT>
                    <a:lnB cap="flat" cmpd="sng" w="9525">
                      <a:solidFill>
                        <a:srgbClr val="B7B7B7"/>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1</a:t>
                      </a:r>
                      <a:endParaRPr sz="1000">
                        <a:latin typeface="Lato"/>
                        <a:ea typeface="Lato"/>
                        <a:cs typeface="Lato"/>
                        <a:sym typeface="Lato"/>
                      </a:endParaRPr>
                    </a:p>
                  </a:txBody>
                  <a:tcPr marT="0" marB="0" marR="0" marL="0" anchor="ctr">
                    <a:lnL cap="flat" cmpd="sng" w="9525">
                      <a:solidFill>
                        <a:srgbClr val="B7B7B7"/>
                      </a:solidFill>
                      <a:prstDash val="solid"/>
                      <a:round/>
                      <a:headEnd len="sm" w="sm" type="none"/>
                      <a:tailEnd len="sm" w="sm" type="none"/>
                    </a:lnL>
                    <a:lnR cap="flat" cmpd="sng" w="9525">
                      <a:solidFill>
                        <a:srgbClr val="B7B7B7"/>
                      </a:solidFill>
                      <a:prstDash val="solid"/>
                      <a:round/>
                      <a:headEnd len="sm" w="sm" type="none"/>
                      <a:tailEnd len="sm" w="sm" type="none"/>
                    </a:lnR>
                    <a:lnT cap="flat" cmpd="sng" w="9525">
                      <a:solidFill>
                        <a:srgbClr val="B7B7B7"/>
                      </a:solidFill>
                      <a:prstDash val="solid"/>
                      <a:round/>
                      <a:headEnd len="sm" w="sm" type="none"/>
                      <a:tailEnd len="sm" w="sm" type="none"/>
                    </a:lnT>
                    <a:lnB cap="flat" cmpd="sng" w="9525">
                      <a:solidFill>
                        <a:srgbClr val="B7B7B7"/>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2</a:t>
                      </a:r>
                      <a:endParaRPr sz="1000">
                        <a:latin typeface="Lato"/>
                        <a:ea typeface="Lato"/>
                        <a:cs typeface="Lato"/>
                        <a:sym typeface="Lato"/>
                      </a:endParaRPr>
                    </a:p>
                  </a:txBody>
                  <a:tcPr marT="0" marB="0" marR="0" marL="0" anchor="ctr">
                    <a:lnL cap="flat" cmpd="sng" w="9525">
                      <a:solidFill>
                        <a:srgbClr val="B7B7B7"/>
                      </a:solidFill>
                      <a:prstDash val="solid"/>
                      <a:round/>
                      <a:headEnd len="sm" w="sm" type="none"/>
                      <a:tailEnd len="sm" w="sm" type="none"/>
                    </a:lnL>
                    <a:lnR cap="flat" cmpd="sng" w="9525">
                      <a:solidFill>
                        <a:srgbClr val="B7B7B7"/>
                      </a:solidFill>
                      <a:prstDash val="solid"/>
                      <a:round/>
                      <a:headEnd len="sm" w="sm" type="none"/>
                      <a:tailEnd len="sm" w="sm" type="none"/>
                    </a:lnR>
                    <a:lnT cap="flat" cmpd="sng" w="9525">
                      <a:solidFill>
                        <a:srgbClr val="B7B7B7"/>
                      </a:solidFill>
                      <a:prstDash val="solid"/>
                      <a:round/>
                      <a:headEnd len="sm" w="sm" type="none"/>
                      <a:tailEnd len="sm" w="sm" type="none"/>
                    </a:lnT>
                    <a:lnB cap="flat" cmpd="sng" w="9525">
                      <a:solidFill>
                        <a:srgbClr val="B7B7B7"/>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2</a:t>
                      </a:r>
                      <a:endParaRPr sz="1000">
                        <a:latin typeface="Lato"/>
                        <a:ea typeface="Lato"/>
                        <a:cs typeface="Lato"/>
                        <a:sym typeface="Lato"/>
                      </a:endParaRPr>
                    </a:p>
                  </a:txBody>
                  <a:tcPr marT="0" marB="0" marR="0" marL="0" anchor="ctr">
                    <a:lnL cap="flat" cmpd="sng" w="9525">
                      <a:solidFill>
                        <a:srgbClr val="B7B7B7"/>
                      </a:solidFill>
                      <a:prstDash val="solid"/>
                      <a:round/>
                      <a:headEnd len="sm" w="sm" type="none"/>
                      <a:tailEnd len="sm" w="sm" type="none"/>
                    </a:lnL>
                    <a:lnR cap="flat" cmpd="sng" w="9525">
                      <a:solidFill>
                        <a:srgbClr val="B7B7B7"/>
                      </a:solidFill>
                      <a:prstDash val="solid"/>
                      <a:round/>
                      <a:headEnd len="sm" w="sm" type="none"/>
                      <a:tailEnd len="sm" w="sm" type="none"/>
                    </a:lnR>
                    <a:lnT cap="flat" cmpd="sng" w="9525">
                      <a:solidFill>
                        <a:srgbClr val="B7B7B7"/>
                      </a:solidFill>
                      <a:prstDash val="solid"/>
                      <a:round/>
                      <a:headEnd len="sm" w="sm" type="none"/>
                      <a:tailEnd len="sm" w="sm" type="none"/>
                    </a:lnT>
                    <a:lnB cap="flat" cmpd="sng" w="9525">
                      <a:solidFill>
                        <a:srgbClr val="B7B7B7"/>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2</a:t>
                      </a:r>
                      <a:endParaRPr sz="1000">
                        <a:latin typeface="Lato"/>
                        <a:ea typeface="Lato"/>
                        <a:cs typeface="Lato"/>
                        <a:sym typeface="Lato"/>
                      </a:endParaRPr>
                    </a:p>
                  </a:txBody>
                  <a:tcPr marT="0" marB="0" marR="0" marL="0" anchor="ctr">
                    <a:lnL cap="flat" cmpd="sng" w="9525">
                      <a:solidFill>
                        <a:srgbClr val="B7B7B7"/>
                      </a:solidFill>
                      <a:prstDash val="solid"/>
                      <a:round/>
                      <a:headEnd len="sm" w="sm" type="none"/>
                      <a:tailEnd len="sm" w="sm" type="none"/>
                    </a:lnL>
                    <a:lnR cap="flat" cmpd="sng" w="9525">
                      <a:solidFill>
                        <a:srgbClr val="B7B7B7"/>
                      </a:solidFill>
                      <a:prstDash val="solid"/>
                      <a:round/>
                      <a:headEnd len="sm" w="sm" type="none"/>
                      <a:tailEnd len="sm" w="sm" type="none"/>
                    </a:lnR>
                    <a:lnT cap="flat" cmpd="sng" w="9525">
                      <a:solidFill>
                        <a:srgbClr val="B7B7B7"/>
                      </a:solidFill>
                      <a:prstDash val="solid"/>
                      <a:round/>
                      <a:headEnd len="sm" w="sm" type="none"/>
                      <a:tailEnd len="sm" w="sm" type="none"/>
                    </a:lnT>
                    <a:lnB cap="flat" cmpd="sng" w="9525">
                      <a:solidFill>
                        <a:srgbClr val="B7B7B7"/>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2</a:t>
                      </a:r>
                      <a:endParaRPr sz="1000">
                        <a:latin typeface="Lato"/>
                        <a:ea typeface="Lato"/>
                        <a:cs typeface="Lato"/>
                        <a:sym typeface="Lato"/>
                      </a:endParaRPr>
                    </a:p>
                  </a:txBody>
                  <a:tcPr marT="0" marB="0" marR="0" marL="0" anchor="ctr">
                    <a:lnL cap="flat" cmpd="sng" w="9525">
                      <a:solidFill>
                        <a:srgbClr val="B7B7B7"/>
                      </a:solidFill>
                      <a:prstDash val="solid"/>
                      <a:round/>
                      <a:headEnd len="sm" w="sm" type="none"/>
                      <a:tailEnd len="sm" w="sm" type="none"/>
                    </a:lnL>
                    <a:lnR cap="flat" cmpd="sng" w="9525">
                      <a:solidFill>
                        <a:srgbClr val="B7B7B7"/>
                      </a:solidFill>
                      <a:prstDash val="solid"/>
                      <a:round/>
                      <a:headEnd len="sm" w="sm" type="none"/>
                      <a:tailEnd len="sm" w="sm" type="none"/>
                    </a:lnR>
                    <a:lnT cap="flat" cmpd="sng" w="9525">
                      <a:solidFill>
                        <a:srgbClr val="B7B7B7"/>
                      </a:solidFill>
                      <a:prstDash val="solid"/>
                      <a:round/>
                      <a:headEnd len="sm" w="sm" type="none"/>
                      <a:tailEnd len="sm" w="sm" type="none"/>
                    </a:lnT>
                    <a:lnB cap="flat" cmpd="sng" w="9525">
                      <a:solidFill>
                        <a:srgbClr val="B7B7B7"/>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2</a:t>
                      </a:r>
                      <a:endParaRPr sz="1000">
                        <a:latin typeface="Lato"/>
                        <a:ea typeface="Lato"/>
                        <a:cs typeface="Lato"/>
                        <a:sym typeface="Lato"/>
                      </a:endParaRPr>
                    </a:p>
                  </a:txBody>
                  <a:tcPr marT="0" marB="0" marR="0" marL="0" anchor="ctr">
                    <a:lnL cap="flat" cmpd="sng" w="9525">
                      <a:solidFill>
                        <a:srgbClr val="B7B7B7"/>
                      </a:solidFill>
                      <a:prstDash val="solid"/>
                      <a:round/>
                      <a:headEnd len="sm" w="sm" type="none"/>
                      <a:tailEnd len="sm" w="sm" type="none"/>
                    </a:lnL>
                    <a:lnR cap="flat" cmpd="sng" w="9525">
                      <a:solidFill>
                        <a:srgbClr val="B7B7B7"/>
                      </a:solidFill>
                      <a:prstDash val="solid"/>
                      <a:round/>
                      <a:headEnd len="sm" w="sm" type="none"/>
                      <a:tailEnd len="sm" w="sm" type="none"/>
                    </a:lnR>
                    <a:lnT cap="flat" cmpd="sng" w="9525">
                      <a:solidFill>
                        <a:srgbClr val="B7B7B7"/>
                      </a:solidFill>
                      <a:prstDash val="solid"/>
                      <a:round/>
                      <a:headEnd len="sm" w="sm" type="none"/>
                      <a:tailEnd len="sm" w="sm" type="none"/>
                    </a:lnT>
                    <a:lnB cap="flat" cmpd="sng" w="9525">
                      <a:solidFill>
                        <a:srgbClr val="B7B7B7"/>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2</a:t>
                      </a:r>
                      <a:endParaRPr sz="1000">
                        <a:latin typeface="Lato"/>
                        <a:ea typeface="Lato"/>
                        <a:cs typeface="Lato"/>
                        <a:sym typeface="Lato"/>
                      </a:endParaRPr>
                    </a:p>
                  </a:txBody>
                  <a:tcPr marT="0" marB="0" marR="0" marL="0" anchor="ctr">
                    <a:lnL cap="flat" cmpd="sng" w="9525">
                      <a:solidFill>
                        <a:srgbClr val="B7B7B7"/>
                      </a:solidFill>
                      <a:prstDash val="solid"/>
                      <a:round/>
                      <a:headEnd len="sm" w="sm" type="none"/>
                      <a:tailEnd len="sm" w="sm" type="none"/>
                    </a:lnL>
                    <a:lnR cap="flat" cmpd="sng" w="9525">
                      <a:solidFill>
                        <a:srgbClr val="B7B7B7"/>
                      </a:solidFill>
                      <a:prstDash val="solid"/>
                      <a:round/>
                      <a:headEnd len="sm" w="sm" type="none"/>
                      <a:tailEnd len="sm" w="sm" type="none"/>
                    </a:lnR>
                    <a:lnT cap="flat" cmpd="sng" w="9525">
                      <a:solidFill>
                        <a:srgbClr val="B7B7B7"/>
                      </a:solidFill>
                      <a:prstDash val="solid"/>
                      <a:round/>
                      <a:headEnd len="sm" w="sm" type="none"/>
                      <a:tailEnd len="sm" w="sm" type="none"/>
                    </a:lnT>
                    <a:lnB cap="flat" cmpd="sng" w="9525">
                      <a:solidFill>
                        <a:srgbClr val="B7B7B7"/>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2</a:t>
                      </a:r>
                      <a:endParaRPr sz="1000">
                        <a:latin typeface="Lato"/>
                        <a:ea typeface="Lato"/>
                        <a:cs typeface="Lato"/>
                        <a:sym typeface="Lato"/>
                      </a:endParaRPr>
                    </a:p>
                  </a:txBody>
                  <a:tcPr marT="0" marB="0" marR="0" marL="0" anchor="ctr">
                    <a:lnL cap="flat" cmpd="sng" w="9525">
                      <a:solidFill>
                        <a:srgbClr val="B7B7B7"/>
                      </a:solidFill>
                      <a:prstDash val="solid"/>
                      <a:round/>
                      <a:headEnd len="sm" w="sm" type="none"/>
                      <a:tailEnd len="sm" w="sm" type="none"/>
                    </a:lnL>
                    <a:lnR cap="flat" cmpd="sng" w="9525">
                      <a:solidFill>
                        <a:srgbClr val="B7B7B7"/>
                      </a:solidFill>
                      <a:prstDash val="solid"/>
                      <a:round/>
                      <a:headEnd len="sm" w="sm" type="none"/>
                      <a:tailEnd len="sm" w="sm" type="none"/>
                    </a:lnR>
                    <a:lnT cap="flat" cmpd="sng" w="9525">
                      <a:solidFill>
                        <a:srgbClr val="B7B7B7"/>
                      </a:solidFill>
                      <a:prstDash val="solid"/>
                      <a:round/>
                      <a:headEnd len="sm" w="sm" type="none"/>
                      <a:tailEnd len="sm" w="sm" type="none"/>
                    </a:lnT>
                    <a:lnB cap="flat" cmpd="sng" w="9525">
                      <a:solidFill>
                        <a:srgbClr val="B7B7B7"/>
                      </a:solidFill>
                      <a:prstDash val="solid"/>
                      <a:round/>
                      <a:headEnd len="sm" w="sm" type="none"/>
                      <a:tailEnd len="sm" w="sm" type="none"/>
                    </a:lnB>
                  </a:tcPr>
                </a:tc>
              </a:tr>
              <a:tr h="274325">
                <a:tc>
                  <a:txBody>
                    <a:bodyPr/>
                    <a:lstStyle/>
                    <a:p>
                      <a:pPr indent="0" lvl="0" marL="0" rtl="0" algn="ctr">
                        <a:spcBef>
                          <a:spcPts val="0"/>
                        </a:spcBef>
                        <a:spcAft>
                          <a:spcPts val="0"/>
                        </a:spcAft>
                        <a:buNone/>
                      </a:pPr>
                      <a:r>
                        <a:rPr lang="en" sz="1000">
                          <a:latin typeface="Lato"/>
                          <a:ea typeface="Lato"/>
                          <a:cs typeface="Lato"/>
                          <a:sym typeface="Lato"/>
                        </a:rPr>
                        <a:t>Average</a:t>
                      </a:r>
                      <a:endParaRPr sz="1000">
                        <a:latin typeface="Lato"/>
                        <a:ea typeface="Lato"/>
                        <a:cs typeface="Lato"/>
                        <a:sym typeface="Lato"/>
                      </a:endParaRPr>
                    </a:p>
                  </a:txBody>
                  <a:tcPr marT="0" marB="0" marR="0" marL="0" anchor="ctr">
                    <a:lnL cap="flat" cmpd="sng" w="9525">
                      <a:solidFill>
                        <a:srgbClr val="9E9E9E">
                          <a:alpha val="0"/>
                        </a:srgbClr>
                      </a:solidFill>
                      <a:prstDash val="solid"/>
                      <a:round/>
                      <a:headEnd len="sm" w="sm" type="none"/>
                      <a:tailEnd len="sm" w="sm" type="none"/>
                    </a:lnL>
                    <a:lnR cap="flat" cmpd="sng" w="9525">
                      <a:solidFill>
                        <a:srgbClr val="B7B7B7"/>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gridSpan="9">
                  <a:txBody>
                    <a:bodyPr/>
                    <a:lstStyle/>
                    <a:p>
                      <a:pPr indent="0" lvl="0" marL="0" rtl="0" algn="ctr">
                        <a:spcBef>
                          <a:spcPts val="0"/>
                        </a:spcBef>
                        <a:spcAft>
                          <a:spcPts val="0"/>
                        </a:spcAft>
                        <a:buNone/>
                      </a:pPr>
                      <a:r>
                        <a:rPr lang="en" sz="1000">
                          <a:latin typeface="Lato"/>
                          <a:ea typeface="Lato"/>
                          <a:cs typeface="Lato"/>
                          <a:sym typeface="Lato"/>
                        </a:rPr>
                        <a:t>5</a:t>
                      </a:r>
                      <a:endParaRPr sz="1000">
                        <a:latin typeface="Lato"/>
                        <a:ea typeface="Lato"/>
                        <a:cs typeface="Lato"/>
                        <a:sym typeface="Lato"/>
                      </a:endParaRPr>
                    </a:p>
                  </a:txBody>
                  <a:tcPr marT="0" marB="0" marR="0" marL="0" anchor="ctr">
                    <a:lnL cap="flat" cmpd="sng" w="9525">
                      <a:solidFill>
                        <a:srgbClr val="B7B7B7"/>
                      </a:solidFill>
                      <a:prstDash val="solid"/>
                      <a:round/>
                      <a:headEnd len="sm" w="sm" type="none"/>
                      <a:tailEnd len="sm" w="sm" type="none"/>
                    </a:lnL>
                    <a:lnR cap="flat" cmpd="sng" w="9525">
                      <a:solidFill>
                        <a:srgbClr val="B7B7B7"/>
                      </a:solidFill>
                      <a:prstDash val="solid"/>
                      <a:round/>
                      <a:headEnd len="sm" w="sm" type="none"/>
                      <a:tailEnd len="sm" w="sm" type="none"/>
                    </a:lnR>
                    <a:lnT cap="flat" cmpd="sng" w="9525">
                      <a:solidFill>
                        <a:srgbClr val="B7B7B7"/>
                      </a:solidFill>
                      <a:prstDash val="solid"/>
                      <a:round/>
                      <a:headEnd len="sm" w="sm" type="none"/>
                      <a:tailEnd len="sm" w="sm" type="none"/>
                    </a:lnT>
                    <a:lnB cap="flat" cmpd="sng" w="9525">
                      <a:solidFill>
                        <a:srgbClr val="B7B7B7"/>
                      </a:solidFill>
                      <a:prstDash val="solid"/>
                      <a:round/>
                      <a:headEnd len="sm" w="sm" type="none"/>
                      <a:tailEnd len="sm" w="sm" type="none"/>
                    </a:lnB>
                  </a:tcPr>
                </a:tc>
                <a:tc hMerge="1"/>
                <a:tc hMerge="1"/>
                <a:tc hMerge="1"/>
                <a:tc hMerge="1"/>
                <a:tc hMerge="1"/>
                <a:tc hMerge="1"/>
                <a:tc hMerge="1"/>
                <a:tc hMerge="1"/>
              </a:tr>
            </a:tbl>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1" name="Shape 121"/>
        <p:cNvGrpSpPr/>
        <p:nvPr/>
      </p:nvGrpSpPr>
      <p:grpSpPr>
        <a:xfrm>
          <a:off x="0" y="0"/>
          <a:ext cx="0" cy="0"/>
          <a:chOff x="0" y="0"/>
          <a:chExt cx="0" cy="0"/>
        </a:xfrm>
      </p:grpSpPr>
      <p:sp>
        <p:nvSpPr>
          <p:cNvPr id="122" name="Google Shape;122;p21"/>
          <p:cNvSpPr txBox="1"/>
          <p:nvPr>
            <p:ph idx="1" type="body"/>
          </p:nvPr>
        </p:nvSpPr>
        <p:spPr>
          <a:xfrm>
            <a:off x="182850" y="823868"/>
            <a:ext cx="8778300" cy="4206300"/>
          </a:xfrm>
          <a:prstGeom prst="rect">
            <a:avLst/>
          </a:prstGeom>
        </p:spPr>
        <p:txBody>
          <a:bodyPr anchorCtr="0" anchor="t" bIns="45700" lIns="45700" spcFirstLastPara="1" rIns="45700" wrap="square" tIns="45700">
            <a:noAutofit/>
          </a:bodyPr>
          <a:lstStyle/>
          <a:p>
            <a:pPr indent="-292100" lvl="0" marL="457200" rtl="0" algn="l">
              <a:spcBef>
                <a:spcPts val="0"/>
              </a:spcBef>
              <a:spcAft>
                <a:spcPts val="0"/>
              </a:spcAft>
              <a:buSzPts val="1000"/>
              <a:buAutoNum type="arabicPeriod"/>
            </a:pPr>
            <a:r>
              <a:rPr lang="en"/>
              <a:t>The average wait time is less than that of FCFS for the same workload.</a:t>
            </a:r>
            <a:br>
              <a:rPr lang="en"/>
            </a:br>
            <a:r>
              <a:rPr lang="en"/>
              <a:t>False. Generally not true when the time quantum is small.</a:t>
            </a:r>
            <a:br>
              <a:rPr lang="en"/>
            </a:br>
            <a:br>
              <a:rPr lang="en"/>
            </a:br>
            <a:br>
              <a:rPr lang="en"/>
            </a:br>
            <a:br>
              <a:rPr lang="en"/>
            </a:br>
            <a:br>
              <a:rPr lang="en"/>
            </a:br>
            <a:endParaRPr/>
          </a:p>
          <a:p>
            <a:pPr indent="-292100" lvl="0" marL="457200" rtl="0" algn="l">
              <a:spcBef>
                <a:spcPts val="0"/>
              </a:spcBef>
              <a:spcAft>
                <a:spcPts val="0"/>
              </a:spcAft>
              <a:buSzPts val="1000"/>
              <a:buAutoNum type="arabicPeriod"/>
            </a:pPr>
            <a:r>
              <a:rPr lang="en"/>
              <a:t>It requires preemption to maintain uniform quanta.</a:t>
            </a:r>
            <a:br>
              <a:rPr lang="en"/>
            </a:br>
            <a:r>
              <a:rPr b="1" lang="en">
                <a:solidFill>
                  <a:srgbClr val="1155CC"/>
                </a:solidFill>
              </a:rPr>
              <a:t>True. </a:t>
            </a:r>
            <a:r>
              <a:rPr b="1" lang="en">
                <a:solidFill>
                  <a:srgbClr val="1155CC"/>
                </a:solidFill>
              </a:rPr>
              <a:t>Without preemption, a task would just run forever without adhering to the quantum.</a:t>
            </a:r>
            <a:br>
              <a:rPr b="1" lang="en">
                <a:solidFill>
                  <a:srgbClr val="1155CC"/>
                </a:solidFill>
              </a:rPr>
            </a:br>
            <a:br>
              <a:rPr lang="en"/>
            </a:br>
            <a:endParaRPr/>
          </a:p>
          <a:p>
            <a:pPr indent="-292100" lvl="0" marL="457200" rtl="0" algn="l">
              <a:spcBef>
                <a:spcPts val="0"/>
              </a:spcBef>
              <a:spcAft>
                <a:spcPts val="0"/>
              </a:spcAft>
              <a:buSzPts val="1000"/>
              <a:buAutoNum type="arabicPeriod"/>
            </a:pPr>
            <a:r>
              <a:rPr lang="en"/>
              <a:t>If a quantum is constantly updated to become the number of cpu ticks since boot, RR becomes FCFS. </a:t>
            </a:r>
            <a:br>
              <a:rPr lang="en"/>
            </a:br>
            <a:endParaRPr/>
          </a:p>
        </p:txBody>
      </p:sp>
      <p:sp>
        <p:nvSpPr>
          <p:cNvPr id="123" name="Google Shape;123;p21"/>
          <p:cNvSpPr txBox="1"/>
          <p:nvPr>
            <p:ph type="title"/>
          </p:nvPr>
        </p:nvSpPr>
        <p:spPr>
          <a:xfrm>
            <a:off x="182850" y="114300"/>
            <a:ext cx="8778300" cy="4572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Round Robin T/F</a:t>
            </a:r>
            <a:endParaRPr/>
          </a:p>
        </p:txBody>
      </p:sp>
      <p:graphicFrame>
        <p:nvGraphicFramePr>
          <p:cNvPr id="124" name="Google Shape;124;p21"/>
          <p:cNvGraphicFramePr/>
          <p:nvPr/>
        </p:nvGraphicFramePr>
        <p:xfrm>
          <a:off x="554000" y="1244200"/>
          <a:ext cx="3000000" cy="3000000"/>
        </p:xfrm>
        <a:graphic>
          <a:graphicData uri="http://schemas.openxmlformats.org/drawingml/2006/table">
            <a:tbl>
              <a:tblPr>
                <a:noFill/>
                <a:tableStyleId>{876081C1-59E3-45BD-9F17-07E1B6B354E3}</a:tableStyleId>
              </a:tblPr>
              <a:tblGrid>
                <a:gridCol w="488550"/>
                <a:gridCol w="392150"/>
                <a:gridCol w="392150"/>
                <a:gridCol w="392150"/>
                <a:gridCol w="392150"/>
                <a:gridCol w="392150"/>
                <a:gridCol w="392150"/>
                <a:gridCol w="392150"/>
                <a:gridCol w="392150"/>
                <a:gridCol w="392150"/>
              </a:tblGrid>
              <a:tr h="274325">
                <a:tc>
                  <a:txBody>
                    <a:bodyPr/>
                    <a:lstStyle/>
                    <a:p>
                      <a:pPr indent="0" lvl="0" marL="0" rtl="0" algn="l">
                        <a:spcBef>
                          <a:spcPts val="0"/>
                        </a:spcBef>
                        <a:spcAft>
                          <a:spcPts val="0"/>
                        </a:spcAft>
                        <a:buNone/>
                      </a:pPr>
                      <a:r>
                        <a:t/>
                      </a:r>
                      <a:endParaRPr sz="1000">
                        <a:latin typeface="Lato"/>
                        <a:ea typeface="Lato"/>
                        <a:cs typeface="Lato"/>
                        <a:sym typeface="Lato"/>
                      </a:endParaRPr>
                    </a:p>
                  </a:txBody>
                  <a:tcPr marT="0" marB="0" marR="0" marL="0" anchor="ctr">
                    <a:lnL cap="flat" cmpd="sng" w="9525">
                      <a:solidFill>
                        <a:srgbClr val="9E9E9E">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gridSpan="9">
                  <a:txBody>
                    <a:bodyPr/>
                    <a:lstStyle/>
                    <a:p>
                      <a:pPr indent="0" lvl="0" marL="0" rtl="0" algn="ctr">
                        <a:spcBef>
                          <a:spcPts val="0"/>
                        </a:spcBef>
                        <a:spcAft>
                          <a:spcPts val="0"/>
                        </a:spcAft>
                        <a:buNone/>
                      </a:pPr>
                      <a:r>
                        <a:rPr lang="en" sz="1000">
                          <a:latin typeface="Lato"/>
                          <a:ea typeface="Lato"/>
                          <a:cs typeface="Lato"/>
                          <a:sym typeface="Lato"/>
                        </a:rPr>
                        <a:t>FCFS</a:t>
                      </a:r>
                      <a:endParaRPr sz="1000">
                        <a:latin typeface="Lato"/>
                        <a:ea typeface="Lato"/>
                        <a:cs typeface="Lato"/>
                        <a:sym typeface="Lato"/>
                      </a:endParaRPr>
                    </a:p>
                  </a:txBody>
                  <a:tcPr marT="0" marB="0" marR="0" marL="0" anchor="ctr">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solidFill>
                      <a:prstDash val="solid"/>
                      <a:round/>
                      <a:headEnd len="sm" w="sm" type="none"/>
                      <a:tailEnd len="sm" w="sm" type="none"/>
                    </a:lnB>
                  </a:tcPr>
                </a:tc>
                <a:tc hMerge="1"/>
                <a:tc hMerge="1"/>
                <a:tc hMerge="1"/>
                <a:tc hMerge="1"/>
                <a:tc hMerge="1"/>
                <a:tc hMerge="1"/>
                <a:tc hMerge="1"/>
                <a:tc hMerge="1"/>
              </a:tr>
              <a:tr h="274325">
                <a:tc>
                  <a:txBody>
                    <a:bodyPr/>
                    <a:lstStyle/>
                    <a:p>
                      <a:pPr indent="0" lvl="0" marL="0" rtl="0" algn="l">
                        <a:spcBef>
                          <a:spcPts val="0"/>
                        </a:spcBef>
                        <a:spcAft>
                          <a:spcPts val="0"/>
                        </a:spcAft>
                        <a:buNone/>
                      </a:pPr>
                      <a:r>
                        <a:t/>
                      </a:r>
                      <a:endParaRPr sz="1000">
                        <a:latin typeface="Lato"/>
                        <a:ea typeface="Lato"/>
                        <a:cs typeface="Lato"/>
                        <a:sym typeface="Lato"/>
                      </a:endParaRPr>
                    </a:p>
                  </a:txBody>
                  <a:tcPr marT="0" marB="0" marR="0" marL="0" anchor="ctr">
                    <a:lnL cap="flat" cmpd="sng" w="9525">
                      <a:solidFill>
                        <a:srgbClr val="9E9E9E">
                          <a:alpha val="0"/>
                        </a:srgbClr>
                      </a:solidFill>
                      <a:prstDash val="solid"/>
                      <a:round/>
                      <a:headEnd len="sm" w="sm" type="none"/>
                      <a:tailEnd len="sm" w="sm" type="none"/>
                    </a:lnL>
                    <a:lnR cap="flat" cmpd="sng" w="9525">
                      <a:solidFill>
                        <a:srgbClr val="B7B7B7"/>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A</a:t>
                      </a:r>
                      <a:endParaRPr sz="1000">
                        <a:latin typeface="Lato"/>
                        <a:ea typeface="Lato"/>
                        <a:cs typeface="Lato"/>
                        <a:sym typeface="Lato"/>
                      </a:endParaRPr>
                    </a:p>
                  </a:txBody>
                  <a:tcPr marT="0" marB="0" marR="0" marL="0" anchor="ctr">
                    <a:lnL cap="flat" cmpd="sng" w="9525">
                      <a:solidFill>
                        <a:srgbClr val="B7B7B7"/>
                      </a:solidFill>
                      <a:prstDash val="solid"/>
                      <a:round/>
                      <a:headEnd len="sm" w="sm" type="none"/>
                      <a:tailEnd len="sm" w="sm" type="none"/>
                    </a:lnL>
                    <a:lnR cap="flat" cmpd="sng" w="9525">
                      <a:solidFill>
                        <a:srgbClr val="B7B7B7"/>
                      </a:solidFill>
                      <a:prstDash val="solid"/>
                      <a:round/>
                      <a:headEnd len="sm" w="sm" type="none"/>
                      <a:tailEnd len="sm" w="sm" type="none"/>
                    </a:lnR>
                    <a:lnT cap="flat" cmpd="sng" w="9525">
                      <a:solidFill>
                        <a:srgbClr val="B7B7B7"/>
                      </a:solidFill>
                      <a:prstDash val="solid"/>
                      <a:round/>
                      <a:headEnd len="sm" w="sm" type="none"/>
                      <a:tailEnd len="sm" w="sm" type="none"/>
                    </a:lnT>
                    <a:lnB cap="flat" cmpd="sng" w="9525">
                      <a:solidFill>
                        <a:srgbClr val="B7B7B7"/>
                      </a:solidFill>
                      <a:prstDash val="solid"/>
                      <a:round/>
                      <a:headEnd len="sm" w="sm" type="none"/>
                      <a:tailEnd len="sm" w="sm" type="none"/>
                    </a:lnB>
                    <a:solidFill>
                      <a:srgbClr val="FCE5CD"/>
                    </a:solidFill>
                  </a:tcPr>
                </a:tc>
                <a:tc>
                  <a:txBody>
                    <a:bodyPr/>
                    <a:lstStyle/>
                    <a:p>
                      <a:pPr indent="0" lvl="0" marL="0" rtl="0" algn="ctr">
                        <a:spcBef>
                          <a:spcPts val="0"/>
                        </a:spcBef>
                        <a:spcAft>
                          <a:spcPts val="0"/>
                        </a:spcAft>
                        <a:buNone/>
                      </a:pPr>
                      <a:r>
                        <a:rPr lang="en" sz="1000">
                          <a:latin typeface="Lato"/>
                          <a:ea typeface="Lato"/>
                          <a:cs typeface="Lato"/>
                          <a:sym typeface="Lato"/>
                        </a:rPr>
                        <a:t>A</a:t>
                      </a:r>
                      <a:endParaRPr sz="1000">
                        <a:latin typeface="Lato"/>
                        <a:ea typeface="Lato"/>
                        <a:cs typeface="Lato"/>
                        <a:sym typeface="Lato"/>
                      </a:endParaRPr>
                    </a:p>
                  </a:txBody>
                  <a:tcPr marT="0" marB="0" marR="0" marL="0" anchor="ctr">
                    <a:lnL cap="flat" cmpd="sng" w="9525">
                      <a:solidFill>
                        <a:srgbClr val="B7B7B7"/>
                      </a:solidFill>
                      <a:prstDash val="solid"/>
                      <a:round/>
                      <a:headEnd len="sm" w="sm" type="none"/>
                      <a:tailEnd len="sm" w="sm" type="none"/>
                    </a:lnL>
                    <a:lnR cap="flat" cmpd="sng" w="9525">
                      <a:solidFill>
                        <a:srgbClr val="B7B7B7"/>
                      </a:solidFill>
                      <a:prstDash val="solid"/>
                      <a:round/>
                      <a:headEnd len="sm" w="sm" type="none"/>
                      <a:tailEnd len="sm" w="sm" type="none"/>
                    </a:lnR>
                    <a:lnT cap="flat" cmpd="sng" w="9525">
                      <a:solidFill>
                        <a:srgbClr val="B7B7B7"/>
                      </a:solidFill>
                      <a:prstDash val="solid"/>
                      <a:round/>
                      <a:headEnd len="sm" w="sm" type="none"/>
                      <a:tailEnd len="sm" w="sm" type="none"/>
                    </a:lnT>
                    <a:lnB cap="flat" cmpd="sng" w="9525">
                      <a:solidFill>
                        <a:srgbClr val="B7B7B7"/>
                      </a:solidFill>
                      <a:prstDash val="solid"/>
                      <a:round/>
                      <a:headEnd len="sm" w="sm" type="none"/>
                      <a:tailEnd len="sm" w="sm" type="none"/>
                    </a:lnB>
                    <a:solidFill>
                      <a:srgbClr val="FCE5CD"/>
                    </a:solidFill>
                  </a:tcPr>
                </a:tc>
                <a:tc>
                  <a:txBody>
                    <a:bodyPr/>
                    <a:lstStyle/>
                    <a:p>
                      <a:pPr indent="0" lvl="0" marL="0" rtl="0" algn="ctr">
                        <a:spcBef>
                          <a:spcPts val="0"/>
                        </a:spcBef>
                        <a:spcAft>
                          <a:spcPts val="0"/>
                        </a:spcAft>
                        <a:buNone/>
                      </a:pPr>
                      <a:r>
                        <a:rPr lang="en" sz="1000">
                          <a:latin typeface="Lato"/>
                          <a:ea typeface="Lato"/>
                          <a:cs typeface="Lato"/>
                          <a:sym typeface="Lato"/>
                        </a:rPr>
                        <a:t>A</a:t>
                      </a:r>
                      <a:endParaRPr sz="1000">
                        <a:latin typeface="Lato"/>
                        <a:ea typeface="Lato"/>
                        <a:cs typeface="Lato"/>
                        <a:sym typeface="Lato"/>
                      </a:endParaRPr>
                    </a:p>
                  </a:txBody>
                  <a:tcPr marT="0" marB="0" marR="0" marL="0" anchor="ctr">
                    <a:lnL cap="flat" cmpd="sng" w="9525">
                      <a:solidFill>
                        <a:srgbClr val="B7B7B7"/>
                      </a:solidFill>
                      <a:prstDash val="solid"/>
                      <a:round/>
                      <a:headEnd len="sm" w="sm" type="none"/>
                      <a:tailEnd len="sm" w="sm" type="none"/>
                    </a:lnL>
                    <a:lnR cap="flat" cmpd="sng" w="9525">
                      <a:solidFill>
                        <a:srgbClr val="B7B7B7"/>
                      </a:solidFill>
                      <a:prstDash val="solid"/>
                      <a:round/>
                      <a:headEnd len="sm" w="sm" type="none"/>
                      <a:tailEnd len="sm" w="sm" type="none"/>
                    </a:lnR>
                    <a:lnT cap="flat" cmpd="sng" w="9525">
                      <a:solidFill>
                        <a:srgbClr val="B7B7B7"/>
                      </a:solidFill>
                      <a:prstDash val="solid"/>
                      <a:round/>
                      <a:headEnd len="sm" w="sm" type="none"/>
                      <a:tailEnd len="sm" w="sm" type="none"/>
                    </a:lnT>
                    <a:lnB cap="flat" cmpd="sng" w="9525">
                      <a:solidFill>
                        <a:srgbClr val="B7B7B7"/>
                      </a:solidFill>
                      <a:prstDash val="solid"/>
                      <a:round/>
                      <a:headEnd len="sm" w="sm" type="none"/>
                      <a:tailEnd len="sm" w="sm" type="none"/>
                    </a:lnB>
                    <a:solidFill>
                      <a:srgbClr val="FCE5CD"/>
                    </a:solidFill>
                  </a:tcPr>
                </a:tc>
                <a:tc>
                  <a:txBody>
                    <a:bodyPr/>
                    <a:lstStyle/>
                    <a:p>
                      <a:pPr indent="0" lvl="0" marL="0" rtl="0" algn="ctr">
                        <a:spcBef>
                          <a:spcPts val="0"/>
                        </a:spcBef>
                        <a:spcAft>
                          <a:spcPts val="0"/>
                        </a:spcAft>
                        <a:buNone/>
                      </a:pPr>
                      <a:r>
                        <a:rPr lang="en" sz="1000">
                          <a:latin typeface="Lato"/>
                          <a:ea typeface="Lato"/>
                          <a:cs typeface="Lato"/>
                          <a:sym typeface="Lato"/>
                        </a:rPr>
                        <a:t>B</a:t>
                      </a:r>
                      <a:endParaRPr sz="1000">
                        <a:latin typeface="Lato"/>
                        <a:ea typeface="Lato"/>
                        <a:cs typeface="Lato"/>
                        <a:sym typeface="Lato"/>
                      </a:endParaRPr>
                    </a:p>
                  </a:txBody>
                  <a:tcPr marT="0" marB="0" marR="0" marL="0" anchor="ctr">
                    <a:lnL cap="flat" cmpd="sng" w="9525">
                      <a:solidFill>
                        <a:srgbClr val="B7B7B7"/>
                      </a:solidFill>
                      <a:prstDash val="solid"/>
                      <a:round/>
                      <a:headEnd len="sm" w="sm" type="none"/>
                      <a:tailEnd len="sm" w="sm" type="none"/>
                    </a:lnL>
                    <a:lnR cap="flat" cmpd="sng" w="9525">
                      <a:solidFill>
                        <a:srgbClr val="B7B7B7"/>
                      </a:solidFill>
                      <a:prstDash val="solid"/>
                      <a:round/>
                      <a:headEnd len="sm" w="sm" type="none"/>
                      <a:tailEnd len="sm" w="sm" type="none"/>
                    </a:lnR>
                    <a:lnT cap="flat" cmpd="sng" w="9525">
                      <a:solidFill>
                        <a:srgbClr val="B7B7B7"/>
                      </a:solidFill>
                      <a:prstDash val="solid"/>
                      <a:round/>
                      <a:headEnd len="sm" w="sm" type="none"/>
                      <a:tailEnd len="sm" w="sm" type="none"/>
                    </a:lnT>
                    <a:lnB cap="flat" cmpd="sng" w="9525">
                      <a:solidFill>
                        <a:srgbClr val="B7B7B7"/>
                      </a:solidFill>
                      <a:prstDash val="solid"/>
                      <a:round/>
                      <a:headEnd len="sm" w="sm" type="none"/>
                      <a:tailEnd len="sm" w="sm" type="none"/>
                    </a:lnB>
                    <a:solidFill>
                      <a:srgbClr val="D9EAD3"/>
                    </a:solidFill>
                  </a:tcPr>
                </a:tc>
                <a:tc>
                  <a:txBody>
                    <a:bodyPr/>
                    <a:lstStyle/>
                    <a:p>
                      <a:pPr indent="0" lvl="0" marL="0" rtl="0" algn="ctr">
                        <a:spcBef>
                          <a:spcPts val="0"/>
                        </a:spcBef>
                        <a:spcAft>
                          <a:spcPts val="0"/>
                        </a:spcAft>
                        <a:buNone/>
                      </a:pPr>
                      <a:r>
                        <a:rPr lang="en" sz="1000">
                          <a:latin typeface="Lato"/>
                          <a:ea typeface="Lato"/>
                          <a:cs typeface="Lato"/>
                          <a:sym typeface="Lato"/>
                        </a:rPr>
                        <a:t>B</a:t>
                      </a:r>
                      <a:endParaRPr sz="1000">
                        <a:latin typeface="Lato"/>
                        <a:ea typeface="Lato"/>
                        <a:cs typeface="Lato"/>
                        <a:sym typeface="Lato"/>
                      </a:endParaRPr>
                    </a:p>
                  </a:txBody>
                  <a:tcPr marT="0" marB="0" marR="0" marL="0" anchor="ctr">
                    <a:lnL cap="flat" cmpd="sng" w="9525">
                      <a:solidFill>
                        <a:srgbClr val="B7B7B7"/>
                      </a:solidFill>
                      <a:prstDash val="solid"/>
                      <a:round/>
                      <a:headEnd len="sm" w="sm" type="none"/>
                      <a:tailEnd len="sm" w="sm" type="none"/>
                    </a:lnL>
                    <a:lnR cap="flat" cmpd="sng" w="9525">
                      <a:solidFill>
                        <a:srgbClr val="B7B7B7"/>
                      </a:solidFill>
                      <a:prstDash val="solid"/>
                      <a:round/>
                      <a:headEnd len="sm" w="sm" type="none"/>
                      <a:tailEnd len="sm" w="sm" type="none"/>
                    </a:lnR>
                    <a:lnT cap="flat" cmpd="sng" w="9525">
                      <a:solidFill>
                        <a:srgbClr val="B7B7B7"/>
                      </a:solidFill>
                      <a:prstDash val="solid"/>
                      <a:round/>
                      <a:headEnd len="sm" w="sm" type="none"/>
                      <a:tailEnd len="sm" w="sm" type="none"/>
                    </a:lnT>
                    <a:lnB cap="flat" cmpd="sng" w="9525">
                      <a:solidFill>
                        <a:srgbClr val="B7B7B7"/>
                      </a:solidFill>
                      <a:prstDash val="solid"/>
                      <a:round/>
                      <a:headEnd len="sm" w="sm" type="none"/>
                      <a:tailEnd len="sm" w="sm" type="none"/>
                    </a:lnB>
                    <a:solidFill>
                      <a:srgbClr val="D9EAD3"/>
                    </a:solidFill>
                  </a:tcPr>
                </a:tc>
                <a:tc>
                  <a:txBody>
                    <a:bodyPr/>
                    <a:lstStyle/>
                    <a:p>
                      <a:pPr indent="0" lvl="0" marL="0" rtl="0" algn="ctr">
                        <a:spcBef>
                          <a:spcPts val="0"/>
                        </a:spcBef>
                        <a:spcAft>
                          <a:spcPts val="0"/>
                        </a:spcAft>
                        <a:buNone/>
                      </a:pPr>
                      <a:r>
                        <a:rPr lang="en" sz="1000">
                          <a:latin typeface="Lato"/>
                          <a:ea typeface="Lato"/>
                          <a:cs typeface="Lato"/>
                          <a:sym typeface="Lato"/>
                        </a:rPr>
                        <a:t>B</a:t>
                      </a:r>
                      <a:endParaRPr sz="1000">
                        <a:latin typeface="Lato"/>
                        <a:ea typeface="Lato"/>
                        <a:cs typeface="Lato"/>
                        <a:sym typeface="Lato"/>
                      </a:endParaRPr>
                    </a:p>
                  </a:txBody>
                  <a:tcPr marT="0" marB="0" marR="0" marL="0" anchor="ctr">
                    <a:lnL cap="flat" cmpd="sng" w="9525">
                      <a:solidFill>
                        <a:srgbClr val="B7B7B7"/>
                      </a:solidFill>
                      <a:prstDash val="solid"/>
                      <a:round/>
                      <a:headEnd len="sm" w="sm" type="none"/>
                      <a:tailEnd len="sm" w="sm" type="none"/>
                    </a:lnL>
                    <a:lnR cap="flat" cmpd="sng" w="9525">
                      <a:solidFill>
                        <a:srgbClr val="B7B7B7"/>
                      </a:solidFill>
                      <a:prstDash val="solid"/>
                      <a:round/>
                      <a:headEnd len="sm" w="sm" type="none"/>
                      <a:tailEnd len="sm" w="sm" type="none"/>
                    </a:lnR>
                    <a:lnT cap="flat" cmpd="sng" w="9525">
                      <a:solidFill>
                        <a:srgbClr val="B7B7B7"/>
                      </a:solidFill>
                      <a:prstDash val="solid"/>
                      <a:round/>
                      <a:headEnd len="sm" w="sm" type="none"/>
                      <a:tailEnd len="sm" w="sm" type="none"/>
                    </a:lnT>
                    <a:lnB cap="flat" cmpd="sng" w="9525">
                      <a:solidFill>
                        <a:srgbClr val="B7B7B7"/>
                      </a:solidFill>
                      <a:prstDash val="solid"/>
                      <a:round/>
                      <a:headEnd len="sm" w="sm" type="none"/>
                      <a:tailEnd len="sm" w="sm" type="none"/>
                    </a:lnB>
                    <a:solidFill>
                      <a:srgbClr val="D9EAD3"/>
                    </a:solidFill>
                  </a:tcPr>
                </a:tc>
                <a:tc>
                  <a:txBody>
                    <a:bodyPr/>
                    <a:lstStyle/>
                    <a:p>
                      <a:pPr indent="0" lvl="0" marL="0" rtl="0" algn="ctr">
                        <a:spcBef>
                          <a:spcPts val="0"/>
                        </a:spcBef>
                        <a:spcAft>
                          <a:spcPts val="0"/>
                        </a:spcAft>
                        <a:buNone/>
                      </a:pPr>
                      <a:r>
                        <a:rPr lang="en" sz="1000">
                          <a:latin typeface="Lato"/>
                          <a:ea typeface="Lato"/>
                          <a:cs typeface="Lato"/>
                          <a:sym typeface="Lato"/>
                        </a:rPr>
                        <a:t>C</a:t>
                      </a:r>
                      <a:endParaRPr sz="1000">
                        <a:latin typeface="Lato"/>
                        <a:ea typeface="Lato"/>
                        <a:cs typeface="Lato"/>
                        <a:sym typeface="Lato"/>
                      </a:endParaRPr>
                    </a:p>
                  </a:txBody>
                  <a:tcPr marT="0" marB="0" marR="0" marL="0" anchor="ctr">
                    <a:lnL cap="flat" cmpd="sng" w="9525">
                      <a:solidFill>
                        <a:srgbClr val="B7B7B7"/>
                      </a:solidFill>
                      <a:prstDash val="solid"/>
                      <a:round/>
                      <a:headEnd len="sm" w="sm" type="none"/>
                      <a:tailEnd len="sm" w="sm" type="none"/>
                    </a:lnL>
                    <a:lnR cap="flat" cmpd="sng" w="9525">
                      <a:solidFill>
                        <a:srgbClr val="B7B7B7"/>
                      </a:solidFill>
                      <a:prstDash val="solid"/>
                      <a:round/>
                      <a:headEnd len="sm" w="sm" type="none"/>
                      <a:tailEnd len="sm" w="sm" type="none"/>
                    </a:lnR>
                    <a:lnT cap="flat" cmpd="sng" w="9525">
                      <a:solidFill>
                        <a:srgbClr val="B7B7B7"/>
                      </a:solidFill>
                      <a:prstDash val="solid"/>
                      <a:round/>
                      <a:headEnd len="sm" w="sm" type="none"/>
                      <a:tailEnd len="sm" w="sm" type="none"/>
                    </a:lnT>
                    <a:lnB cap="flat" cmpd="sng" w="9525">
                      <a:solidFill>
                        <a:srgbClr val="B7B7B7"/>
                      </a:solidFill>
                      <a:prstDash val="solid"/>
                      <a:round/>
                      <a:headEnd len="sm" w="sm" type="none"/>
                      <a:tailEnd len="sm" w="sm" type="none"/>
                    </a:lnB>
                    <a:solidFill>
                      <a:srgbClr val="CFE2F3"/>
                    </a:solidFill>
                  </a:tcPr>
                </a:tc>
                <a:tc>
                  <a:txBody>
                    <a:bodyPr/>
                    <a:lstStyle/>
                    <a:p>
                      <a:pPr indent="0" lvl="0" marL="0" rtl="0" algn="ctr">
                        <a:spcBef>
                          <a:spcPts val="0"/>
                        </a:spcBef>
                        <a:spcAft>
                          <a:spcPts val="0"/>
                        </a:spcAft>
                        <a:buNone/>
                      </a:pPr>
                      <a:r>
                        <a:rPr lang="en" sz="1000">
                          <a:latin typeface="Lato"/>
                          <a:ea typeface="Lato"/>
                          <a:cs typeface="Lato"/>
                          <a:sym typeface="Lato"/>
                        </a:rPr>
                        <a:t>C</a:t>
                      </a:r>
                      <a:endParaRPr sz="1000">
                        <a:latin typeface="Lato"/>
                        <a:ea typeface="Lato"/>
                        <a:cs typeface="Lato"/>
                        <a:sym typeface="Lato"/>
                      </a:endParaRPr>
                    </a:p>
                  </a:txBody>
                  <a:tcPr marT="0" marB="0" marR="0" marL="0" anchor="ctr">
                    <a:lnL cap="flat" cmpd="sng" w="9525">
                      <a:solidFill>
                        <a:srgbClr val="B7B7B7"/>
                      </a:solidFill>
                      <a:prstDash val="solid"/>
                      <a:round/>
                      <a:headEnd len="sm" w="sm" type="none"/>
                      <a:tailEnd len="sm" w="sm" type="none"/>
                    </a:lnL>
                    <a:lnR cap="flat" cmpd="sng" w="9525">
                      <a:solidFill>
                        <a:srgbClr val="B7B7B7"/>
                      </a:solidFill>
                      <a:prstDash val="solid"/>
                      <a:round/>
                      <a:headEnd len="sm" w="sm" type="none"/>
                      <a:tailEnd len="sm" w="sm" type="none"/>
                    </a:lnR>
                    <a:lnT cap="flat" cmpd="sng" w="9525">
                      <a:solidFill>
                        <a:srgbClr val="B7B7B7"/>
                      </a:solidFill>
                      <a:prstDash val="solid"/>
                      <a:round/>
                      <a:headEnd len="sm" w="sm" type="none"/>
                      <a:tailEnd len="sm" w="sm" type="none"/>
                    </a:lnT>
                    <a:lnB cap="flat" cmpd="sng" w="9525">
                      <a:solidFill>
                        <a:srgbClr val="B7B7B7"/>
                      </a:solidFill>
                      <a:prstDash val="solid"/>
                      <a:round/>
                      <a:headEnd len="sm" w="sm" type="none"/>
                      <a:tailEnd len="sm" w="sm" type="none"/>
                    </a:lnB>
                    <a:solidFill>
                      <a:srgbClr val="CFE2F3"/>
                    </a:solidFill>
                  </a:tcPr>
                </a:tc>
                <a:tc>
                  <a:txBody>
                    <a:bodyPr/>
                    <a:lstStyle/>
                    <a:p>
                      <a:pPr indent="0" lvl="0" marL="0" rtl="0" algn="ctr">
                        <a:spcBef>
                          <a:spcPts val="0"/>
                        </a:spcBef>
                        <a:spcAft>
                          <a:spcPts val="0"/>
                        </a:spcAft>
                        <a:buNone/>
                      </a:pPr>
                      <a:r>
                        <a:rPr lang="en" sz="1000">
                          <a:latin typeface="Lato"/>
                          <a:ea typeface="Lato"/>
                          <a:cs typeface="Lato"/>
                          <a:sym typeface="Lato"/>
                        </a:rPr>
                        <a:t>C</a:t>
                      </a:r>
                      <a:endParaRPr sz="1000">
                        <a:latin typeface="Lato"/>
                        <a:ea typeface="Lato"/>
                        <a:cs typeface="Lato"/>
                        <a:sym typeface="Lato"/>
                      </a:endParaRPr>
                    </a:p>
                  </a:txBody>
                  <a:tcPr marT="0" marB="0" marR="0" marL="0" anchor="ctr">
                    <a:lnL cap="flat" cmpd="sng" w="9525">
                      <a:solidFill>
                        <a:srgbClr val="B7B7B7"/>
                      </a:solidFill>
                      <a:prstDash val="solid"/>
                      <a:round/>
                      <a:headEnd len="sm" w="sm" type="none"/>
                      <a:tailEnd len="sm" w="sm" type="none"/>
                    </a:lnL>
                    <a:lnR cap="flat" cmpd="sng" w="9525">
                      <a:solidFill>
                        <a:srgbClr val="B7B7B7"/>
                      </a:solidFill>
                      <a:prstDash val="solid"/>
                      <a:round/>
                      <a:headEnd len="sm" w="sm" type="none"/>
                      <a:tailEnd len="sm" w="sm" type="none"/>
                    </a:lnR>
                    <a:lnT cap="flat" cmpd="sng" w="9525">
                      <a:solidFill>
                        <a:srgbClr val="B7B7B7"/>
                      </a:solidFill>
                      <a:prstDash val="solid"/>
                      <a:round/>
                      <a:headEnd len="sm" w="sm" type="none"/>
                      <a:tailEnd len="sm" w="sm" type="none"/>
                    </a:lnT>
                    <a:lnB cap="flat" cmpd="sng" w="9525">
                      <a:solidFill>
                        <a:srgbClr val="B7B7B7"/>
                      </a:solidFill>
                      <a:prstDash val="solid"/>
                      <a:round/>
                      <a:headEnd len="sm" w="sm" type="none"/>
                      <a:tailEnd len="sm" w="sm" type="none"/>
                    </a:lnB>
                    <a:solidFill>
                      <a:srgbClr val="CFE2F3"/>
                    </a:solidFill>
                  </a:tcPr>
                </a:tc>
              </a:tr>
              <a:tr h="304800">
                <a:tc>
                  <a:txBody>
                    <a:bodyPr/>
                    <a:lstStyle/>
                    <a:p>
                      <a:pPr indent="0" lvl="0" marL="0" rtl="0" algn="ctr">
                        <a:spcBef>
                          <a:spcPts val="0"/>
                        </a:spcBef>
                        <a:spcAft>
                          <a:spcPts val="0"/>
                        </a:spcAft>
                        <a:buNone/>
                      </a:pPr>
                      <a:r>
                        <a:rPr lang="en" sz="1000">
                          <a:latin typeface="Lato"/>
                          <a:ea typeface="Lato"/>
                          <a:cs typeface="Lato"/>
                          <a:sym typeface="Lato"/>
                        </a:rPr>
                        <a:t>Wait Times</a:t>
                      </a:r>
                      <a:endParaRPr sz="1000">
                        <a:latin typeface="Lato"/>
                        <a:ea typeface="Lato"/>
                        <a:cs typeface="Lato"/>
                        <a:sym typeface="Lato"/>
                      </a:endParaRPr>
                    </a:p>
                  </a:txBody>
                  <a:tcPr marT="0" marB="0" marR="0" marL="0" anchor="ctr">
                    <a:lnL cap="flat" cmpd="sng" w="9525">
                      <a:solidFill>
                        <a:srgbClr val="9E9E9E">
                          <a:alpha val="0"/>
                        </a:srgbClr>
                      </a:solidFill>
                      <a:prstDash val="solid"/>
                      <a:round/>
                      <a:headEnd len="sm" w="sm" type="none"/>
                      <a:tailEnd len="sm" w="sm" type="none"/>
                    </a:lnL>
                    <a:lnR cap="flat" cmpd="sng" w="9525">
                      <a:solidFill>
                        <a:srgbClr val="B7B7B7"/>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gridSpan="3">
                  <a:txBody>
                    <a:bodyPr/>
                    <a:lstStyle/>
                    <a:p>
                      <a:pPr indent="0" lvl="0" marL="0" rtl="0" algn="ctr">
                        <a:spcBef>
                          <a:spcPts val="0"/>
                        </a:spcBef>
                        <a:spcAft>
                          <a:spcPts val="0"/>
                        </a:spcAft>
                        <a:buNone/>
                      </a:pPr>
                      <a:r>
                        <a:rPr lang="en" sz="1000">
                          <a:latin typeface="Lato"/>
                          <a:ea typeface="Lato"/>
                          <a:cs typeface="Lato"/>
                          <a:sym typeface="Lato"/>
                        </a:rPr>
                        <a:t>0</a:t>
                      </a:r>
                      <a:endParaRPr sz="1000">
                        <a:latin typeface="Lato"/>
                        <a:ea typeface="Lato"/>
                        <a:cs typeface="Lato"/>
                        <a:sym typeface="Lato"/>
                      </a:endParaRPr>
                    </a:p>
                  </a:txBody>
                  <a:tcPr marT="0" marB="0" marR="0" marL="0" anchor="ctr">
                    <a:lnL cap="flat" cmpd="sng" w="9525">
                      <a:solidFill>
                        <a:srgbClr val="B7B7B7"/>
                      </a:solidFill>
                      <a:prstDash val="solid"/>
                      <a:round/>
                      <a:headEnd len="sm" w="sm" type="none"/>
                      <a:tailEnd len="sm" w="sm" type="none"/>
                    </a:lnL>
                    <a:lnR cap="flat" cmpd="sng" w="9525">
                      <a:solidFill>
                        <a:srgbClr val="B7B7B7"/>
                      </a:solidFill>
                      <a:prstDash val="solid"/>
                      <a:round/>
                      <a:headEnd len="sm" w="sm" type="none"/>
                      <a:tailEnd len="sm" w="sm" type="none"/>
                    </a:lnR>
                    <a:lnT cap="flat" cmpd="sng" w="9525">
                      <a:solidFill>
                        <a:srgbClr val="B7B7B7"/>
                      </a:solidFill>
                      <a:prstDash val="solid"/>
                      <a:round/>
                      <a:headEnd len="sm" w="sm" type="none"/>
                      <a:tailEnd len="sm" w="sm" type="none"/>
                    </a:lnT>
                    <a:lnB cap="flat" cmpd="sng" w="9525">
                      <a:solidFill>
                        <a:srgbClr val="B7B7B7"/>
                      </a:solidFill>
                      <a:prstDash val="solid"/>
                      <a:round/>
                      <a:headEnd len="sm" w="sm" type="none"/>
                      <a:tailEnd len="sm" w="sm" type="none"/>
                    </a:lnB>
                  </a:tcPr>
                </a:tc>
                <a:tc hMerge="1"/>
                <a:tc hMerge="1"/>
                <a:tc gridSpan="3">
                  <a:txBody>
                    <a:bodyPr/>
                    <a:lstStyle/>
                    <a:p>
                      <a:pPr indent="0" lvl="0" marL="0" rtl="0" algn="ctr">
                        <a:spcBef>
                          <a:spcPts val="0"/>
                        </a:spcBef>
                        <a:spcAft>
                          <a:spcPts val="0"/>
                        </a:spcAft>
                        <a:buNone/>
                      </a:pPr>
                      <a:r>
                        <a:rPr lang="en" sz="1000">
                          <a:latin typeface="Lato"/>
                          <a:ea typeface="Lato"/>
                          <a:cs typeface="Lato"/>
                          <a:sym typeface="Lato"/>
                        </a:rPr>
                        <a:t>3</a:t>
                      </a:r>
                      <a:endParaRPr sz="1000">
                        <a:latin typeface="Lato"/>
                        <a:ea typeface="Lato"/>
                        <a:cs typeface="Lato"/>
                        <a:sym typeface="Lato"/>
                      </a:endParaRPr>
                    </a:p>
                  </a:txBody>
                  <a:tcPr marT="0" marB="0" marR="0" marL="0" anchor="ctr">
                    <a:lnL cap="flat" cmpd="sng" w="9525">
                      <a:solidFill>
                        <a:srgbClr val="B7B7B7"/>
                      </a:solidFill>
                      <a:prstDash val="solid"/>
                      <a:round/>
                      <a:headEnd len="sm" w="sm" type="none"/>
                      <a:tailEnd len="sm" w="sm" type="none"/>
                    </a:lnL>
                    <a:lnR cap="flat" cmpd="sng" w="9525">
                      <a:solidFill>
                        <a:srgbClr val="B7B7B7"/>
                      </a:solidFill>
                      <a:prstDash val="solid"/>
                      <a:round/>
                      <a:headEnd len="sm" w="sm" type="none"/>
                      <a:tailEnd len="sm" w="sm" type="none"/>
                    </a:lnR>
                    <a:lnT cap="flat" cmpd="sng" w="9525">
                      <a:solidFill>
                        <a:srgbClr val="B7B7B7"/>
                      </a:solidFill>
                      <a:prstDash val="solid"/>
                      <a:round/>
                      <a:headEnd len="sm" w="sm" type="none"/>
                      <a:tailEnd len="sm" w="sm" type="none"/>
                    </a:lnT>
                    <a:lnB cap="flat" cmpd="sng" w="9525">
                      <a:solidFill>
                        <a:srgbClr val="B7B7B7"/>
                      </a:solidFill>
                      <a:prstDash val="solid"/>
                      <a:round/>
                      <a:headEnd len="sm" w="sm" type="none"/>
                      <a:tailEnd len="sm" w="sm" type="none"/>
                    </a:lnB>
                  </a:tcPr>
                </a:tc>
                <a:tc hMerge="1"/>
                <a:tc hMerge="1"/>
                <a:tc gridSpan="3">
                  <a:txBody>
                    <a:bodyPr/>
                    <a:lstStyle/>
                    <a:p>
                      <a:pPr indent="0" lvl="0" marL="0" rtl="0" algn="ctr">
                        <a:spcBef>
                          <a:spcPts val="0"/>
                        </a:spcBef>
                        <a:spcAft>
                          <a:spcPts val="0"/>
                        </a:spcAft>
                        <a:buNone/>
                      </a:pPr>
                      <a:r>
                        <a:rPr lang="en" sz="1000">
                          <a:latin typeface="Lato"/>
                          <a:ea typeface="Lato"/>
                          <a:cs typeface="Lato"/>
                          <a:sym typeface="Lato"/>
                        </a:rPr>
                        <a:t>6</a:t>
                      </a:r>
                      <a:endParaRPr sz="1000">
                        <a:latin typeface="Lato"/>
                        <a:ea typeface="Lato"/>
                        <a:cs typeface="Lato"/>
                        <a:sym typeface="Lato"/>
                      </a:endParaRPr>
                    </a:p>
                  </a:txBody>
                  <a:tcPr marT="0" marB="0" marR="0" marL="0" anchor="ctr">
                    <a:lnL cap="flat" cmpd="sng" w="9525">
                      <a:solidFill>
                        <a:srgbClr val="B7B7B7"/>
                      </a:solidFill>
                      <a:prstDash val="solid"/>
                      <a:round/>
                      <a:headEnd len="sm" w="sm" type="none"/>
                      <a:tailEnd len="sm" w="sm" type="none"/>
                    </a:lnL>
                    <a:lnR cap="flat" cmpd="sng" w="9525">
                      <a:solidFill>
                        <a:srgbClr val="B7B7B7"/>
                      </a:solidFill>
                      <a:prstDash val="solid"/>
                      <a:round/>
                      <a:headEnd len="sm" w="sm" type="none"/>
                      <a:tailEnd len="sm" w="sm" type="none"/>
                    </a:lnR>
                    <a:lnT cap="flat" cmpd="sng" w="9525">
                      <a:solidFill>
                        <a:srgbClr val="B7B7B7"/>
                      </a:solidFill>
                      <a:prstDash val="solid"/>
                      <a:round/>
                      <a:headEnd len="sm" w="sm" type="none"/>
                      <a:tailEnd len="sm" w="sm" type="none"/>
                    </a:lnT>
                    <a:lnB cap="flat" cmpd="sng" w="9525">
                      <a:solidFill>
                        <a:srgbClr val="B7B7B7"/>
                      </a:solidFill>
                      <a:prstDash val="solid"/>
                      <a:round/>
                      <a:headEnd len="sm" w="sm" type="none"/>
                      <a:tailEnd len="sm" w="sm" type="none"/>
                    </a:lnB>
                  </a:tcPr>
                </a:tc>
                <a:tc hMerge="1"/>
                <a:tc hMerge="1"/>
              </a:tr>
              <a:tr h="304800">
                <a:tc>
                  <a:txBody>
                    <a:bodyPr/>
                    <a:lstStyle/>
                    <a:p>
                      <a:pPr indent="0" lvl="0" marL="0" rtl="0" algn="ctr">
                        <a:spcBef>
                          <a:spcPts val="0"/>
                        </a:spcBef>
                        <a:spcAft>
                          <a:spcPts val="0"/>
                        </a:spcAft>
                        <a:buNone/>
                      </a:pPr>
                      <a:r>
                        <a:rPr lang="en" sz="1000">
                          <a:latin typeface="Lato"/>
                          <a:ea typeface="Lato"/>
                          <a:cs typeface="Lato"/>
                          <a:sym typeface="Lato"/>
                        </a:rPr>
                        <a:t>Average</a:t>
                      </a:r>
                      <a:endParaRPr sz="1000">
                        <a:latin typeface="Lato"/>
                        <a:ea typeface="Lato"/>
                        <a:cs typeface="Lato"/>
                        <a:sym typeface="Lato"/>
                      </a:endParaRPr>
                    </a:p>
                  </a:txBody>
                  <a:tcPr marT="0" marB="0" marR="0" marL="0" anchor="ctr">
                    <a:lnL cap="flat" cmpd="sng" w="9525">
                      <a:solidFill>
                        <a:srgbClr val="9E9E9E">
                          <a:alpha val="0"/>
                        </a:srgbClr>
                      </a:solidFill>
                      <a:prstDash val="solid"/>
                      <a:round/>
                      <a:headEnd len="sm" w="sm" type="none"/>
                      <a:tailEnd len="sm" w="sm" type="none"/>
                    </a:lnL>
                    <a:lnR cap="flat" cmpd="sng" w="9525">
                      <a:solidFill>
                        <a:srgbClr val="B7B7B7"/>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gridSpan="9">
                  <a:txBody>
                    <a:bodyPr/>
                    <a:lstStyle/>
                    <a:p>
                      <a:pPr indent="0" lvl="0" marL="0" rtl="0" algn="ctr">
                        <a:spcBef>
                          <a:spcPts val="0"/>
                        </a:spcBef>
                        <a:spcAft>
                          <a:spcPts val="0"/>
                        </a:spcAft>
                        <a:buNone/>
                      </a:pPr>
                      <a:r>
                        <a:rPr lang="en" sz="1000">
                          <a:latin typeface="Lato"/>
                          <a:ea typeface="Lato"/>
                          <a:cs typeface="Lato"/>
                          <a:sym typeface="Lato"/>
                        </a:rPr>
                        <a:t>3</a:t>
                      </a:r>
                      <a:endParaRPr sz="1000">
                        <a:latin typeface="Lato"/>
                        <a:ea typeface="Lato"/>
                        <a:cs typeface="Lato"/>
                        <a:sym typeface="Lato"/>
                      </a:endParaRPr>
                    </a:p>
                  </a:txBody>
                  <a:tcPr marT="0" marB="0" marR="0" marL="0" anchor="ctr">
                    <a:lnL cap="flat" cmpd="sng" w="9525">
                      <a:solidFill>
                        <a:srgbClr val="B7B7B7"/>
                      </a:solidFill>
                      <a:prstDash val="solid"/>
                      <a:round/>
                      <a:headEnd len="sm" w="sm" type="none"/>
                      <a:tailEnd len="sm" w="sm" type="none"/>
                    </a:lnL>
                    <a:lnR cap="flat" cmpd="sng" w="9525">
                      <a:solidFill>
                        <a:srgbClr val="B7B7B7"/>
                      </a:solidFill>
                      <a:prstDash val="solid"/>
                      <a:round/>
                      <a:headEnd len="sm" w="sm" type="none"/>
                      <a:tailEnd len="sm" w="sm" type="none"/>
                    </a:lnR>
                    <a:lnT cap="flat" cmpd="sng" w="9525">
                      <a:solidFill>
                        <a:srgbClr val="B7B7B7"/>
                      </a:solidFill>
                      <a:prstDash val="solid"/>
                      <a:round/>
                      <a:headEnd len="sm" w="sm" type="none"/>
                      <a:tailEnd len="sm" w="sm" type="none"/>
                    </a:lnT>
                    <a:lnB cap="flat" cmpd="sng" w="9525">
                      <a:solidFill>
                        <a:srgbClr val="B7B7B7"/>
                      </a:solidFill>
                      <a:prstDash val="solid"/>
                      <a:round/>
                      <a:headEnd len="sm" w="sm" type="none"/>
                      <a:tailEnd len="sm" w="sm" type="none"/>
                    </a:lnB>
                  </a:tcPr>
                </a:tc>
                <a:tc hMerge="1"/>
                <a:tc hMerge="1"/>
                <a:tc hMerge="1"/>
                <a:tc hMerge="1"/>
                <a:tc hMerge="1"/>
                <a:tc hMerge="1"/>
                <a:tc hMerge="1"/>
                <a:tc hMerge="1"/>
              </a:tr>
            </a:tbl>
          </a:graphicData>
        </a:graphic>
      </p:graphicFrame>
      <p:graphicFrame>
        <p:nvGraphicFramePr>
          <p:cNvPr id="125" name="Google Shape;125;p21"/>
          <p:cNvGraphicFramePr/>
          <p:nvPr/>
        </p:nvGraphicFramePr>
        <p:xfrm>
          <a:off x="4666288" y="1274675"/>
          <a:ext cx="3000000" cy="3000000"/>
        </p:xfrm>
        <a:graphic>
          <a:graphicData uri="http://schemas.openxmlformats.org/drawingml/2006/table">
            <a:tbl>
              <a:tblPr>
                <a:noFill/>
                <a:tableStyleId>{876081C1-59E3-45BD-9F17-07E1B6B354E3}</a:tableStyleId>
              </a:tblPr>
              <a:tblGrid>
                <a:gridCol w="488550"/>
                <a:gridCol w="392125"/>
                <a:gridCol w="392125"/>
                <a:gridCol w="392125"/>
                <a:gridCol w="392125"/>
                <a:gridCol w="392125"/>
                <a:gridCol w="392125"/>
                <a:gridCol w="392125"/>
                <a:gridCol w="392125"/>
                <a:gridCol w="392125"/>
              </a:tblGrid>
              <a:tr h="274325">
                <a:tc>
                  <a:txBody>
                    <a:bodyPr/>
                    <a:lstStyle/>
                    <a:p>
                      <a:pPr indent="0" lvl="0" marL="0" rtl="0" algn="l">
                        <a:spcBef>
                          <a:spcPts val="0"/>
                        </a:spcBef>
                        <a:spcAft>
                          <a:spcPts val="0"/>
                        </a:spcAft>
                        <a:buNone/>
                      </a:pPr>
                      <a:r>
                        <a:t/>
                      </a:r>
                      <a:endParaRPr sz="1000">
                        <a:latin typeface="Lato"/>
                        <a:ea typeface="Lato"/>
                        <a:cs typeface="Lato"/>
                        <a:sym typeface="Lato"/>
                      </a:endParaRPr>
                    </a:p>
                  </a:txBody>
                  <a:tcPr marT="0" marB="0" marR="0" marL="0" anchor="ctr">
                    <a:lnL cap="flat" cmpd="sng" w="9525">
                      <a:solidFill>
                        <a:srgbClr val="9E9E9E">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gridSpan="9">
                  <a:txBody>
                    <a:bodyPr/>
                    <a:lstStyle/>
                    <a:p>
                      <a:pPr indent="0" lvl="0" marL="0" rtl="0" algn="ctr">
                        <a:spcBef>
                          <a:spcPts val="0"/>
                        </a:spcBef>
                        <a:spcAft>
                          <a:spcPts val="0"/>
                        </a:spcAft>
                        <a:buNone/>
                      </a:pPr>
                      <a:r>
                        <a:rPr lang="en" sz="1000">
                          <a:latin typeface="Lato"/>
                          <a:ea typeface="Lato"/>
                          <a:cs typeface="Lato"/>
                          <a:sym typeface="Lato"/>
                        </a:rPr>
                        <a:t>RR (q=1)</a:t>
                      </a:r>
                      <a:endParaRPr sz="1000">
                        <a:latin typeface="Lato"/>
                        <a:ea typeface="Lato"/>
                        <a:cs typeface="Lato"/>
                        <a:sym typeface="Lato"/>
                      </a:endParaRPr>
                    </a:p>
                  </a:txBody>
                  <a:tcPr marT="0" marB="0" marR="0" marL="0" anchor="ctr">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solidFill>
                      <a:prstDash val="solid"/>
                      <a:round/>
                      <a:headEnd len="sm" w="sm" type="none"/>
                      <a:tailEnd len="sm" w="sm" type="none"/>
                    </a:lnB>
                  </a:tcPr>
                </a:tc>
                <a:tc hMerge="1"/>
                <a:tc hMerge="1"/>
                <a:tc hMerge="1"/>
                <a:tc hMerge="1"/>
                <a:tc hMerge="1"/>
                <a:tc hMerge="1"/>
                <a:tc hMerge="1"/>
                <a:tc hMerge="1"/>
              </a:tr>
              <a:tr h="274325">
                <a:tc>
                  <a:txBody>
                    <a:bodyPr/>
                    <a:lstStyle/>
                    <a:p>
                      <a:pPr indent="0" lvl="0" marL="0" rtl="0" algn="l">
                        <a:spcBef>
                          <a:spcPts val="0"/>
                        </a:spcBef>
                        <a:spcAft>
                          <a:spcPts val="0"/>
                        </a:spcAft>
                        <a:buNone/>
                      </a:pPr>
                      <a:r>
                        <a:t/>
                      </a:r>
                      <a:endParaRPr sz="1000">
                        <a:latin typeface="Lato"/>
                        <a:ea typeface="Lato"/>
                        <a:cs typeface="Lato"/>
                        <a:sym typeface="Lato"/>
                      </a:endParaRPr>
                    </a:p>
                  </a:txBody>
                  <a:tcPr marT="0" marB="0" marR="0" marL="0" anchor="ctr">
                    <a:lnL cap="flat" cmpd="sng" w="9525">
                      <a:solidFill>
                        <a:srgbClr val="9E9E9E">
                          <a:alpha val="0"/>
                        </a:srgbClr>
                      </a:solidFill>
                      <a:prstDash val="solid"/>
                      <a:round/>
                      <a:headEnd len="sm" w="sm" type="none"/>
                      <a:tailEnd len="sm" w="sm" type="none"/>
                    </a:lnL>
                    <a:lnR cap="flat" cmpd="sng" w="9525">
                      <a:solidFill>
                        <a:srgbClr val="B7B7B7"/>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A</a:t>
                      </a:r>
                      <a:endParaRPr sz="1000">
                        <a:latin typeface="Lato"/>
                        <a:ea typeface="Lato"/>
                        <a:cs typeface="Lato"/>
                        <a:sym typeface="Lato"/>
                      </a:endParaRPr>
                    </a:p>
                  </a:txBody>
                  <a:tcPr marT="0" marB="0" marR="0" marL="0" anchor="ctr">
                    <a:lnL cap="flat" cmpd="sng" w="9525">
                      <a:solidFill>
                        <a:srgbClr val="B7B7B7"/>
                      </a:solidFill>
                      <a:prstDash val="solid"/>
                      <a:round/>
                      <a:headEnd len="sm" w="sm" type="none"/>
                      <a:tailEnd len="sm" w="sm" type="none"/>
                    </a:lnL>
                    <a:lnR cap="flat" cmpd="sng" w="9525">
                      <a:solidFill>
                        <a:srgbClr val="B7B7B7"/>
                      </a:solidFill>
                      <a:prstDash val="solid"/>
                      <a:round/>
                      <a:headEnd len="sm" w="sm" type="none"/>
                      <a:tailEnd len="sm" w="sm" type="none"/>
                    </a:lnR>
                    <a:lnT cap="flat" cmpd="sng" w="9525">
                      <a:solidFill>
                        <a:srgbClr val="B7B7B7"/>
                      </a:solidFill>
                      <a:prstDash val="solid"/>
                      <a:round/>
                      <a:headEnd len="sm" w="sm" type="none"/>
                      <a:tailEnd len="sm" w="sm" type="none"/>
                    </a:lnT>
                    <a:lnB cap="flat" cmpd="sng" w="9525">
                      <a:solidFill>
                        <a:srgbClr val="B7B7B7"/>
                      </a:solidFill>
                      <a:prstDash val="solid"/>
                      <a:round/>
                      <a:headEnd len="sm" w="sm" type="none"/>
                      <a:tailEnd len="sm" w="sm" type="none"/>
                    </a:lnB>
                    <a:solidFill>
                      <a:srgbClr val="FCE5CD"/>
                    </a:solidFill>
                  </a:tcPr>
                </a:tc>
                <a:tc>
                  <a:txBody>
                    <a:bodyPr/>
                    <a:lstStyle/>
                    <a:p>
                      <a:pPr indent="0" lvl="0" marL="0" rtl="0" algn="ctr">
                        <a:spcBef>
                          <a:spcPts val="0"/>
                        </a:spcBef>
                        <a:spcAft>
                          <a:spcPts val="0"/>
                        </a:spcAft>
                        <a:buNone/>
                      </a:pPr>
                      <a:r>
                        <a:rPr lang="en" sz="1000">
                          <a:latin typeface="Lato"/>
                          <a:ea typeface="Lato"/>
                          <a:cs typeface="Lato"/>
                          <a:sym typeface="Lato"/>
                        </a:rPr>
                        <a:t>B</a:t>
                      </a:r>
                      <a:endParaRPr sz="1000">
                        <a:latin typeface="Lato"/>
                        <a:ea typeface="Lato"/>
                        <a:cs typeface="Lato"/>
                        <a:sym typeface="Lato"/>
                      </a:endParaRPr>
                    </a:p>
                  </a:txBody>
                  <a:tcPr marT="0" marB="0" marR="0" marL="0" anchor="ctr">
                    <a:lnL cap="flat" cmpd="sng" w="9525">
                      <a:solidFill>
                        <a:srgbClr val="B7B7B7"/>
                      </a:solidFill>
                      <a:prstDash val="solid"/>
                      <a:round/>
                      <a:headEnd len="sm" w="sm" type="none"/>
                      <a:tailEnd len="sm" w="sm" type="none"/>
                    </a:lnL>
                    <a:lnR cap="flat" cmpd="sng" w="9525">
                      <a:solidFill>
                        <a:srgbClr val="B7B7B7"/>
                      </a:solidFill>
                      <a:prstDash val="solid"/>
                      <a:round/>
                      <a:headEnd len="sm" w="sm" type="none"/>
                      <a:tailEnd len="sm" w="sm" type="none"/>
                    </a:lnR>
                    <a:lnT cap="flat" cmpd="sng" w="9525">
                      <a:solidFill>
                        <a:srgbClr val="B7B7B7"/>
                      </a:solidFill>
                      <a:prstDash val="solid"/>
                      <a:round/>
                      <a:headEnd len="sm" w="sm" type="none"/>
                      <a:tailEnd len="sm" w="sm" type="none"/>
                    </a:lnT>
                    <a:lnB cap="flat" cmpd="sng" w="9525">
                      <a:solidFill>
                        <a:srgbClr val="B7B7B7"/>
                      </a:solidFill>
                      <a:prstDash val="solid"/>
                      <a:round/>
                      <a:headEnd len="sm" w="sm" type="none"/>
                      <a:tailEnd len="sm" w="sm" type="none"/>
                    </a:lnB>
                    <a:solidFill>
                      <a:srgbClr val="D9EAD3"/>
                    </a:solidFill>
                  </a:tcPr>
                </a:tc>
                <a:tc>
                  <a:txBody>
                    <a:bodyPr/>
                    <a:lstStyle/>
                    <a:p>
                      <a:pPr indent="0" lvl="0" marL="0" rtl="0" algn="ctr">
                        <a:spcBef>
                          <a:spcPts val="0"/>
                        </a:spcBef>
                        <a:spcAft>
                          <a:spcPts val="0"/>
                        </a:spcAft>
                        <a:buNone/>
                      </a:pPr>
                      <a:r>
                        <a:rPr lang="en" sz="1000">
                          <a:latin typeface="Lato"/>
                          <a:ea typeface="Lato"/>
                          <a:cs typeface="Lato"/>
                          <a:sym typeface="Lato"/>
                        </a:rPr>
                        <a:t>C</a:t>
                      </a:r>
                      <a:endParaRPr sz="1000">
                        <a:latin typeface="Lato"/>
                        <a:ea typeface="Lato"/>
                        <a:cs typeface="Lato"/>
                        <a:sym typeface="Lato"/>
                      </a:endParaRPr>
                    </a:p>
                  </a:txBody>
                  <a:tcPr marT="0" marB="0" marR="0" marL="0" anchor="ctr">
                    <a:lnL cap="flat" cmpd="sng" w="9525">
                      <a:solidFill>
                        <a:srgbClr val="B7B7B7"/>
                      </a:solidFill>
                      <a:prstDash val="solid"/>
                      <a:round/>
                      <a:headEnd len="sm" w="sm" type="none"/>
                      <a:tailEnd len="sm" w="sm" type="none"/>
                    </a:lnL>
                    <a:lnR cap="flat" cmpd="sng" w="9525">
                      <a:solidFill>
                        <a:srgbClr val="B7B7B7"/>
                      </a:solidFill>
                      <a:prstDash val="solid"/>
                      <a:round/>
                      <a:headEnd len="sm" w="sm" type="none"/>
                      <a:tailEnd len="sm" w="sm" type="none"/>
                    </a:lnR>
                    <a:lnT cap="flat" cmpd="sng" w="9525">
                      <a:solidFill>
                        <a:srgbClr val="B7B7B7"/>
                      </a:solidFill>
                      <a:prstDash val="solid"/>
                      <a:round/>
                      <a:headEnd len="sm" w="sm" type="none"/>
                      <a:tailEnd len="sm" w="sm" type="none"/>
                    </a:lnT>
                    <a:lnB cap="flat" cmpd="sng" w="9525">
                      <a:solidFill>
                        <a:srgbClr val="B7B7B7"/>
                      </a:solidFill>
                      <a:prstDash val="solid"/>
                      <a:round/>
                      <a:headEnd len="sm" w="sm" type="none"/>
                      <a:tailEnd len="sm" w="sm" type="none"/>
                    </a:lnB>
                    <a:solidFill>
                      <a:srgbClr val="CFE2F3"/>
                    </a:solidFill>
                  </a:tcPr>
                </a:tc>
                <a:tc>
                  <a:txBody>
                    <a:bodyPr/>
                    <a:lstStyle/>
                    <a:p>
                      <a:pPr indent="0" lvl="0" marL="0" rtl="0" algn="ctr">
                        <a:spcBef>
                          <a:spcPts val="0"/>
                        </a:spcBef>
                        <a:spcAft>
                          <a:spcPts val="0"/>
                        </a:spcAft>
                        <a:buNone/>
                      </a:pPr>
                      <a:r>
                        <a:rPr lang="en" sz="1000">
                          <a:latin typeface="Lato"/>
                          <a:ea typeface="Lato"/>
                          <a:cs typeface="Lato"/>
                          <a:sym typeface="Lato"/>
                        </a:rPr>
                        <a:t>A</a:t>
                      </a:r>
                      <a:endParaRPr sz="1000">
                        <a:latin typeface="Lato"/>
                        <a:ea typeface="Lato"/>
                        <a:cs typeface="Lato"/>
                        <a:sym typeface="Lato"/>
                      </a:endParaRPr>
                    </a:p>
                  </a:txBody>
                  <a:tcPr marT="0" marB="0" marR="0" marL="0" anchor="ctr">
                    <a:lnL cap="flat" cmpd="sng" w="9525">
                      <a:solidFill>
                        <a:srgbClr val="B7B7B7"/>
                      </a:solidFill>
                      <a:prstDash val="solid"/>
                      <a:round/>
                      <a:headEnd len="sm" w="sm" type="none"/>
                      <a:tailEnd len="sm" w="sm" type="none"/>
                    </a:lnL>
                    <a:lnR cap="flat" cmpd="sng" w="9525">
                      <a:solidFill>
                        <a:srgbClr val="B7B7B7"/>
                      </a:solidFill>
                      <a:prstDash val="solid"/>
                      <a:round/>
                      <a:headEnd len="sm" w="sm" type="none"/>
                      <a:tailEnd len="sm" w="sm" type="none"/>
                    </a:lnR>
                    <a:lnT cap="flat" cmpd="sng" w="9525">
                      <a:solidFill>
                        <a:srgbClr val="B7B7B7"/>
                      </a:solidFill>
                      <a:prstDash val="solid"/>
                      <a:round/>
                      <a:headEnd len="sm" w="sm" type="none"/>
                      <a:tailEnd len="sm" w="sm" type="none"/>
                    </a:lnT>
                    <a:lnB cap="flat" cmpd="sng" w="9525">
                      <a:solidFill>
                        <a:srgbClr val="B7B7B7"/>
                      </a:solidFill>
                      <a:prstDash val="solid"/>
                      <a:round/>
                      <a:headEnd len="sm" w="sm" type="none"/>
                      <a:tailEnd len="sm" w="sm" type="none"/>
                    </a:lnB>
                    <a:solidFill>
                      <a:srgbClr val="FCE5CD"/>
                    </a:solidFill>
                  </a:tcPr>
                </a:tc>
                <a:tc>
                  <a:txBody>
                    <a:bodyPr/>
                    <a:lstStyle/>
                    <a:p>
                      <a:pPr indent="0" lvl="0" marL="0" rtl="0" algn="ctr">
                        <a:spcBef>
                          <a:spcPts val="0"/>
                        </a:spcBef>
                        <a:spcAft>
                          <a:spcPts val="0"/>
                        </a:spcAft>
                        <a:buNone/>
                      </a:pPr>
                      <a:r>
                        <a:rPr lang="en" sz="1000">
                          <a:latin typeface="Lato"/>
                          <a:ea typeface="Lato"/>
                          <a:cs typeface="Lato"/>
                          <a:sym typeface="Lato"/>
                        </a:rPr>
                        <a:t>B</a:t>
                      </a:r>
                      <a:endParaRPr sz="1000">
                        <a:latin typeface="Lato"/>
                        <a:ea typeface="Lato"/>
                        <a:cs typeface="Lato"/>
                        <a:sym typeface="Lato"/>
                      </a:endParaRPr>
                    </a:p>
                  </a:txBody>
                  <a:tcPr marT="0" marB="0" marR="0" marL="0" anchor="ctr">
                    <a:lnL cap="flat" cmpd="sng" w="9525">
                      <a:solidFill>
                        <a:srgbClr val="B7B7B7"/>
                      </a:solidFill>
                      <a:prstDash val="solid"/>
                      <a:round/>
                      <a:headEnd len="sm" w="sm" type="none"/>
                      <a:tailEnd len="sm" w="sm" type="none"/>
                    </a:lnL>
                    <a:lnR cap="flat" cmpd="sng" w="9525">
                      <a:solidFill>
                        <a:srgbClr val="B7B7B7"/>
                      </a:solidFill>
                      <a:prstDash val="solid"/>
                      <a:round/>
                      <a:headEnd len="sm" w="sm" type="none"/>
                      <a:tailEnd len="sm" w="sm" type="none"/>
                    </a:lnR>
                    <a:lnT cap="flat" cmpd="sng" w="9525">
                      <a:solidFill>
                        <a:srgbClr val="B7B7B7"/>
                      </a:solidFill>
                      <a:prstDash val="solid"/>
                      <a:round/>
                      <a:headEnd len="sm" w="sm" type="none"/>
                      <a:tailEnd len="sm" w="sm" type="none"/>
                    </a:lnT>
                    <a:lnB cap="flat" cmpd="sng" w="9525">
                      <a:solidFill>
                        <a:srgbClr val="B7B7B7"/>
                      </a:solidFill>
                      <a:prstDash val="solid"/>
                      <a:round/>
                      <a:headEnd len="sm" w="sm" type="none"/>
                      <a:tailEnd len="sm" w="sm" type="none"/>
                    </a:lnB>
                    <a:solidFill>
                      <a:srgbClr val="D9EAD3"/>
                    </a:solidFill>
                  </a:tcPr>
                </a:tc>
                <a:tc>
                  <a:txBody>
                    <a:bodyPr/>
                    <a:lstStyle/>
                    <a:p>
                      <a:pPr indent="0" lvl="0" marL="0" rtl="0" algn="ctr">
                        <a:spcBef>
                          <a:spcPts val="0"/>
                        </a:spcBef>
                        <a:spcAft>
                          <a:spcPts val="0"/>
                        </a:spcAft>
                        <a:buNone/>
                      </a:pPr>
                      <a:r>
                        <a:rPr lang="en" sz="1000">
                          <a:latin typeface="Lato"/>
                          <a:ea typeface="Lato"/>
                          <a:cs typeface="Lato"/>
                          <a:sym typeface="Lato"/>
                        </a:rPr>
                        <a:t>C</a:t>
                      </a:r>
                      <a:endParaRPr sz="1000">
                        <a:latin typeface="Lato"/>
                        <a:ea typeface="Lato"/>
                        <a:cs typeface="Lato"/>
                        <a:sym typeface="Lato"/>
                      </a:endParaRPr>
                    </a:p>
                  </a:txBody>
                  <a:tcPr marT="0" marB="0" marR="0" marL="0" anchor="ctr">
                    <a:lnL cap="flat" cmpd="sng" w="9525">
                      <a:solidFill>
                        <a:srgbClr val="B7B7B7"/>
                      </a:solidFill>
                      <a:prstDash val="solid"/>
                      <a:round/>
                      <a:headEnd len="sm" w="sm" type="none"/>
                      <a:tailEnd len="sm" w="sm" type="none"/>
                    </a:lnL>
                    <a:lnR cap="flat" cmpd="sng" w="9525">
                      <a:solidFill>
                        <a:srgbClr val="B7B7B7"/>
                      </a:solidFill>
                      <a:prstDash val="solid"/>
                      <a:round/>
                      <a:headEnd len="sm" w="sm" type="none"/>
                      <a:tailEnd len="sm" w="sm" type="none"/>
                    </a:lnR>
                    <a:lnT cap="flat" cmpd="sng" w="9525">
                      <a:solidFill>
                        <a:srgbClr val="B7B7B7"/>
                      </a:solidFill>
                      <a:prstDash val="solid"/>
                      <a:round/>
                      <a:headEnd len="sm" w="sm" type="none"/>
                      <a:tailEnd len="sm" w="sm" type="none"/>
                    </a:lnT>
                    <a:lnB cap="flat" cmpd="sng" w="9525">
                      <a:solidFill>
                        <a:srgbClr val="B7B7B7"/>
                      </a:solidFill>
                      <a:prstDash val="solid"/>
                      <a:round/>
                      <a:headEnd len="sm" w="sm" type="none"/>
                      <a:tailEnd len="sm" w="sm" type="none"/>
                    </a:lnB>
                    <a:solidFill>
                      <a:srgbClr val="CFE2F3"/>
                    </a:solidFill>
                  </a:tcPr>
                </a:tc>
                <a:tc>
                  <a:txBody>
                    <a:bodyPr/>
                    <a:lstStyle/>
                    <a:p>
                      <a:pPr indent="0" lvl="0" marL="0" rtl="0" algn="ctr">
                        <a:spcBef>
                          <a:spcPts val="0"/>
                        </a:spcBef>
                        <a:spcAft>
                          <a:spcPts val="0"/>
                        </a:spcAft>
                        <a:buNone/>
                      </a:pPr>
                      <a:r>
                        <a:rPr lang="en" sz="1000">
                          <a:latin typeface="Lato"/>
                          <a:ea typeface="Lato"/>
                          <a:cs typeface="Lato"/>
                          <a:sym typeface="Lato"/>
                        </a:rPr>
                        <a:t>A</a:t>
                      </a:r>
                      <a:endParaRPr sz="1000">
                        <a:latin typeface="Lato"/>
                        <a:ea typeface="Lato"/>
                        <a:cs typeface="Lato"/>
                        <a:sym typeface="Lato"/>
                      </a:endParaRPr>
                    </a:p>
                  </a:txBody>
                  <a:tcPr marT="0" marB="0" marR="0" marL="0" anchor="ctr">
                    <a:lnL cap="flat" cmpd="sng" w="9525">
                      <a:solidFill>
                        <a:srgbClr val="B7B7B7"/>
                      </a:solidFill>
                      <a:prstDash val="solid"/>
                      <a:round/>
                      <a:headEnd len="sm" w="sm" type="none"/>
                      <a:tailEnd len="sm" w="sm" type="none"/>
                    </a:lnL>
                    <a:lnR cap="flat" cmpd="sng" w="9525">
                      <a:solidFill>
                        <a:srgbClr val="B7B7B7"/>
                      </a:solidFill>
                      <a:prstDash val="solid"/>
                      <a:round/>
                      <a:headEnd len="sm" w="sm" type="none"/>
                      <a:tailEnd len="sm" w="sm" type="none"/>
                    </a:lnR>
                    <a:lnT cap="flat" cmpd="sng" w="9525">
                      <a:solidFill>
                        <a:srgbClr val="B7B7B7"/>
                      </a:solidFill>
                      <a:prstDash val="solid"/>
                      <a:round/>
                      <a:headEnd len="sm" w="sm" type="none"/>
                      <a:tailEnd len="sm" w="sm" type="none"/>
                    </a:lnT>
                    <a:lnB cap="flat" cmpd="sng" w="9525">
                      <a:solidFill>
                        <a:srgbClr val="B7B7B7"/>
                      </a:solidFill>
                      <a:prstDash val="solid"/>
                      <a:round/>
                      <a:headEnd len="sm" w="sm" type="none"/>
                      <a:tailEnd len="sm" w="sm" type="none"/>
                    </a:lnB>
                    <a:solidFill>
                      <a:srgbClr val="FCE5CD"/>
                    </a:solidFill>
                  </a:tcPr>
                </a:tc>
                <a:tc>
                  <a:txBody>
                    <a:bodyPr/>
                    <a:lstStyle/>
                    <a:p>
                      <a:pPr indent="0" lvl="0" marL="0" rtl="0" algn="ctr">
                        <a:spcBef>
                          <a:spcPts val="0"/>
                        </a:spcBef>
                        <a:spcAft>
                          <a:spcPts val="0"/>
                        </a:spcAft>
                        <a:buNone/>
                      </a:pPr>
                      <a:r>
                        <a:rPr lang="en" sz="1000">
                          <a:latin typeface="Lato"/>
                          <a:ea typeface="Lato"/>
                          <a:cs typeface="Lato"/>
                          <a:sym typeface="Lato"/>
                        </a:rPr>
                        <a:t>B</a:t>
                      </a:r>
                      <a:endParaRPr sz="1000">
                        <a:latin typeface="Lato"/>
                        <a:ea typeface="Lato"/>
                        <a:cs typeface="Lato"/>
                        <a:sym typeface="Lato"/>
                      </a:endParaRPr>
                    </a:p>
                  </a:txBody>
                  <a:tcPr marT="0" marB="0" marR="0" marL="0" anchor="ctr">
                    <a:lnL cap="flat" cmpd="sng" w="9525">
                      <a:solidFill>
                        <a:srgbClr val="B7B7B7"/>
                      </a:solidFill>
                      <a:prstDash val="solid"/>
                      <a:round/>
                      <a:headEnd len="sm" w="sm" type="none"/>
                      <a:tailEnd len="sm" w="sm" type="none"/>
                    </a:lnL>
                    <a:lnR cap="flat" cmpd="sng" w="9525">
                      <a:solidFill>
                        <a:srgbClr val="B7B7B7"/>
                      </a:solidFill>
                      <a:prstDash val="solid"/>
                      <a:round/>
                      <a:headEnd len="sm" w="sm" type="none"/>
                      <a:tailEnd len="sm" w="sm" type="none"/>
                    </a:lnR>
                    <a:lnT cap="flat" cmpd="sng" w="9525">
                      <a:solidFill>
                        <a:srgbClr val="B7B7B7"/>
                      </a:solidFill>
                      <a:prstDash val="solid"/>
                      <a:round/>
                      <a:headEnd len="sm" w="sm" type="none"/>
                      <a:tailEnd len="sm" w="sm" type="none"/>
                    </a:lnT>
                    <a:lnB cap="flat" cmpd="sng" w="9525">
                      <a:solidFill>
                        <a:srgbClr val="B7B7B7"/>
                      </a:solidFill>
                      <a:prstDash val="solid"/>
                      <a:round/>
                      <a:headEnd len="sm" w="sm" type="none"/>
                      <a:tailEnd len="sm" w="sm" type="none"/>
                    </a:lnB>
                    <a:solidFill>
                      <a:srgbClr val="D9EAD3"/>
                    </a:solidFill>
                  </a:tcPr>
                </a:tc>
                <a:tc>
                  <a:txBody>
                    <a:bodyPr/>
                    <a:lstStyle/>
                    <a:p>
                      <a:pPr indent="0" lvl="0" marL="0" rtl="0" algn="ctr">
                        <a:spcBef>
                          <a:spcPts val="0"/>
                        </a:spcBef>
                        <a:spcAft>
                          <a:spcPts val="0"/>
                        </a:spcAft>
                        <a:buNone/>
                      </a:pPr>
                      <a:r>
                        <a:rPr lang="en" sz="1000">
                          <a:latin typeface="Lato"/>
                          <a:ea typeface="Lato"/>
                          <a:cs typeface="Lato"/>
                          <a:sym typeface="Lato"/>
                        </a:rPr>
                        <a:t>C</a:t>
                      </a:r>
                      <a:endParaRPr sz="1000">
                        <a:latin typeface="Lato"/>
                        <a:ea typeface="Lato"/>
                        <a:cs typeface="Lato"/>
                        <a:sym typeface="Lato"/>
                      </a:endParaRPr>
                    </a:p>
                  </a:txBody>
                  <a:tcPr marT="0" marB="0" marR="0" marL="0" anchor="ctr">
                    <a:lnL cap="flat" cmpd="sng" w="9525">
                      <a:solidFill>
                        <a:srgbClr val="B7B7B7"/>
                      </a:solidFill>
                      <a:prstDash val="solid"/>
                      <a:round/>
                      <a:headEnd len="sm" w="sm" type="none"/>
                      <a:tailEnd len="sm" w="sm" type="none"/>
                    </a:lnL>
                    <a:lnR cap="flat" cmpd="sng" w="9525">
                      <a:solidFill>
                        <a:srgbClr val="B7B7B7"/>
                      </a:solidFill>
                      <a:prstDash val="solid"/>
                      <a:round/>
                      <a:headEnd len="sm" w="sm" type="none"/>
                      <a:tailEnd len="sm" w="sm" type="none"/>
                    </a:lnR>
                    <a:lnT cap="flat" cmpd="sng" w="9525">
                      <a:solidFill>
                        <a:srgbClr val="B7B7B7"/>
                      </a:solidFill>
                      <a:prstDash val="solid"/>
                      <a:round/>
                      <a:headEnd len="sm" w="sm" type="none"/>
                      <a:tailEnd len="sm" w="sm" type="none"/>
                    </a:lnT>
                    <a:lnB cap="flat" cmpd="sng" w="9525">
                      <a:solidFill>
                        <a:srgbClr val="B7B7B7"/>
                      </a:solidFill>
                      <a:prstDash val="solid"/>
                      <a:round/>
                      <a:headEnd len="sm" w="sm" type="none"/>
                      <a:tailEnd len="sm" w="sm" type="none"/>
                    </a:lnB>
                    <a:solidFill>
                      <a:srgbClr val="CFE2F3"/>
                    </a:solidFill>
                  </a:tcPr>
                </a:tc>
              </a:tr>
              <a:tr h="304800">
                <a:tc>
                  <a:txBody>
                    <a:bodyPr/>
                    <a:lstStyle/>
                    <a:p>
                      <a:pPr indent="0" lvl="0" marL="0" rtl="0" algn="ctr">
                        <a:spcBef>
                          <a:spcPts val="0"/>
                        </a:spcBef>
                        <a:spcAft>
                          <a:spcPts val="0"/>
                        </a:spcAft>
                        <a:buNone/>
                      </a:pPr>
                      <a:r>
                        <a:rPr lang="en" sz="1000">
                          <a:latin typeface="Lato"/>
                          <a:ea typeface="Lato"/>
                          <a:cs typeface="Lato"/>
                          <a:sym typeface="Lato"/>
                        </a:rPr>
                        <a:t>Wait Times</a:t>
                      </a:r>
                      <a:endParaRPr sz="1000">
                        <a:latin typeface="Lato"/>
                        <a:ea typeface="Lato"/>
                        <a:cs typeface="Lato"/>
                        <a:sym typeface="Lato"/>
                      </a:endParaRPr>
                    </a:p>
                  </a:txBody>
                  <a:tcPr marT="0" marB="0" marR="0" marL="0" anchor="ctr">
                    <a:lnL cap="flat" cmpd="sng" w="9525">
                      <a:solidFill>
                        <a:srgbClr val="9E9E9E">
                          <a:alpha val="0"/>
                        </a:srgbClr>
                      </a:solidFill>
                      <a:prstDash val="solid"/>
                      <a:round/>
                      <a:headEnd len="sm" w="sm" type="none"/>
                      <a:tailEnd len="sm" w="sm" type="none"/>
                    </a:lnL>
                    <a:lnR cap="flat" cmpd="sng" w="9525">
                      <a:solidFill>
                        <a:srgbClr val="B7B7B7"/>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0</a:t>
                      </a:r>
                      <a:endParaRPr sz="1000">
                        <a:latin typeface="Lato"/>
                        <a:ea typeface="Lato"/>
                        <a:cs typeface="Lato"/>
                        <a:sym typeface="Lato"/>
                      </a:endParaRPr>
                    </a:p>
                  </a:txBody>
                  <a:tcPr marT="0" marB="0" marR="0" marL="0" anchor="ctr">
                    <a:lnL cap="flat" cmpd="sng" w="9525">
                      <a:solidFill>
                        <a:srgbClr val="B7B7B7"/>
                      </a:solidFill>
                      <a:prstDash val="solid"/>
                      <a:round/>
                      <a:headEnd len="sm" w="sm" type="none"/>
                      <a:tailEnd len="sm" w="sm" type="none"/>
                    </a:lnL>
                    <a:lnR cap="flat" cmpd="sng" w="9525">
                      <a:solidFill>
                        <a:srgbClr val="B7B7B7"/>
                      </a:solidFill>
                      <a:prstDash val="solid"/>
                      <a:round/>
                      <a:headEnd len="sm" w="sm" type="none"/>
                      <a:tailEnd len="sm" w="sm" type="none"/>
                    </a:lnR>
                    <a:lnT cap="flat" cmpd="sng" w="9525">
                      <a:solidFill>
                        <a:srgbClr val="B7B7B7"/>
                      </a:solidFill>
                      <a:prstDash val="solid"/>
                      <a:round/>
                      <a:headEnd len="sm" w="sm" type="none"/>
                      <a:tailEnd len="sm" w="sm" type="none"/>
                    </a:lnT>
                    <a:lnB cap="flat" cmpd="sng" w="9525">
                      <a:solidFill>
                        <a:srgbClr val="B7B7B7"/>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1</a:t>
                      </a:r>
                      <a:endParaRPr sz="1000">
                        <a:latin typeface="Lato"/>
                        <a:ea typeface="Lato"/>
                        <a:cs typeface="Lato"/>
                        <a:sym typeface="Lato"/>
                      </a:endParaRPr>
                    </a:p>
                  </a:txBody>
                  <a:tcPr marT="0" marB="0" marR="0" marL="0" anchor="ctr">
                    <a:lnL cap="flat" cmpd="sng" w="9525">
                      <a:solidFill>
                        <a:srgbClr val="B7B7B7"/>
                      </a:solidFill>
                      <a:prstDash val="solid"/>
                      <a:round/>
                      <a:headEnd len="sm" w="sm" type="none"/>
                      <a:tailEnd len="sm" w="sm" type="none"/>
                    </a:lnL>
                    <a:lnR cap="flat" cmpd="sng" w="9525">
                      <a:solidFill>
                        <a:srgbClr val="B7B7B7"/>
                      </a:solidFill>
                      <a:prstDash val="solid"/>
                      <a:round/>
                      <a:headEnd len="sm" w="sm" type="none"/>
                      <a:tailEnd len="sm" w="sm" type="none"/>
                    </a:lnR>
                    <a:lnT cap="flat" cmpd="sng" w="9525">
                      <a:solidFill>
                        <a:srgbClr val="B7B7B7"/>
                      </a:solidFill>
                      <a:prstDash val="solid"/>
                      <a:round/>
                      <a:headEnd len="sm" w="sm" type="none"/>
                      <a:tailEnd len="sm" w="sm" type="none"/>
                    </a:lnT>
                    <a:lnB cap="flat" cmpd="sng" w="9525">
                      <a:solidFill>
                        <a:srgbClr val="B7B7B7"/>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2</a:t>
                      </a:r>
                      <a:endParaRPr sz="1000">
                        <a:latin typeface="Lato"/>
                        <a:ea typeface="Lato"/>
                        <a:cs typeface="Lato"/>
                        <a:sym typeface="Lato"/>
                      </a:endParaRPr>
                    </a:p>
                  </a:txBody>
                  <a:tcPr marT="0" marB="0" marR="0" marL="0" anchor="ctr">
                    <a:lnL cap="flat" cmpd="sng" w="9525">
                      <a:solidFill>
                        <a:srgbClr val="B7B7B7"/>
                      </a:solidFill>
                      <a:prstDash val="solid"/>
                      <a:round/>
                      <a:headEnd len="sm" w="sm" type="none"/>
                      <a:tailEnd len="sm" w="sm" type="none"/>
                    </a:lnL>
                    <a:lnR cap="flat" cmpd="sng" w="9525">
                      <a:solidFill>
                        <a:srgbClr val="B7B7B7"/>
                      </a:solidFill>
                      <a:prstDash val="solid"/>
                      <a:round/>
                      <a:headEnd len="sm" w="sm" type="none"/>
                      <a:tailEnd len="sm" w="sm" type="none"/>
                    </a:lnR>
                    <a:lnT cap="flat" cmpd="sng" w="9525">
                      <a:solidFill>
                        <a:srgbClr val="B7B7B7"/>
                      </a:solidFill>
                      <a:prstDash val="solid"/>
                      <a:round/>
                      <a:headEnd len="sm" w="sm" type="none"/>
                      <a:tailEnd len="sm" w="sm" type="none"/>
                    </a:lnT>
                    <a:lnB cap="flat" cmpd="sng" w="9525">
                      <a:solidFill>
                        <a:srgbClr val="B7B7B7"/>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2</a:t>
                      </a:r>
                      <a:endParaRPr sz="1000">
                        <a:latin typeface="Lato"/>
                        <a:ea typeface="Lato"/>
                        <a:cs typeface="Lato"/>
                        <a:sym typeface="Lato"/>
                      </a:endParaRPr>
                    </a:p>
                  </a:txBody>
                  <a:tcPr marT="0" marB="0" marR="0" marL="0" anchor="ctr">
                    <a:lnL cap="flat" cmpd="sng" w="9525">
                      <a:solidFill>
                        <a:srgbClr val="B7B7B7"/>
                      </a:solidFill>
                      <a:prstDash val="solid"/>
                      <a:round/>
                      <a:headEnd len="sm" w="sm" type="none"/>
                      <a:tailEnd len="sm" w="sm" type="none"/>
                    </a:lnL>
                    <a:lnR cap="flat" cmpd="sng" w="9525">
                      <a:solidFill>
                        <a:srgbClr val="B7B7B7"/>
                      </a:solidFill>
                      <a:prstDash val="solid"/>
                      <a:round/>
                      <a:headEnd len="sm" w="sm" type="none"/>
                      <a:tailEnd len="sm" w="sm" type="none"/>
                    </a:lnR>
                    <a:lnT cap="flat" cmpd="sng" w="9525">
                      <a:solidFill>
                        <a:srgbClr val="B7B7B7"/>
                      </a:solidFill>
                      <a:prstDash val="solid"/>
                      <a:round/>
                      <a:headEnd len="sm" w="sm" type="none"/>
                      <a:tailEnd len="sm" w="sm" type="none"/>
                    </a:lnT>
                    <a:lnB cap="flat" cmpd="sng" w="9525">
                      <a:solidFill>
                        <a:srgbClr val="B7B7B7"/>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2</a:t>
                      </a:r>
                      <a:endParaRPr sz="1000">
                        <a:latin typeface="Lato"/>
                        <a:ea typeface="Lato"/>
                        <a:cs typeface="Lato"/>
                        <a:sym typeface="Lato"/>
                      </a:endParaRPr>
                    </a:p>
                  </a:txBody>
                  <a:tcPr marT="0" marB="0" marR="0" marL="0" anchor="ctr">
                    <a:lnL cap="flat" cmpd="sng" w="9525">
                      <a:solidFill>
                        <a:srgbClr val="B7B7B7"/>
                      </a:solidFill>
                      <a:prstDash val="solid"/>
                      <a:round/>
                      <a:headEnd len="sm" w="sm" type="none"/>
                      <a:tailEnd len="sm" w="sm" type="none"/>
                    </a:lnL>
                    <a:lnR cap="flat" cmpd="sng" w="9525">
                      <a:solidFill>
                        <a:srgbClr val="B7B7B7"/>
                      </a:solidFill>
                      <a:prstDash val="solid"/>
                      <a:round/>
                      <a:headEnd len="sm" w="sm" type="none"/>
                      <a:tailEnd len="sm" w="sm" type="none"/>
                    </a:lnR>
                    <a:lnT cap="flat" cmpd="sng" w="9525">
                      <a:solidFill>
                        <a:srgbClr val="B7B7B7"/>
                      </a:solidFill>
                      <a:prstDash val="solid"/>
                      <a:round/>
                      <a:headEnd len="sm" w="sm" type="none"/>
                      <a:tailEnd len="sm" w="sm" type="none"/>
                    </a:lnT>
                    <a:lnB cap="flat" cmpd="sng" w="9525">
                      <a:solidFill>
                        <a:srgbClr val="B7B7B7"/>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2</a:t>
                      </a:r>
                      <a:endParaRPr sz="1000">
                        <a:latin typeface="Lato"/>
                        <a:ea typeface="Lato"/>
                        <a:cs typeface="Lato"/>
                        <a:sym typeface="Lato"/>
                      </a:endParaRPr>
                    </a:p>
                  </a:txBody>
                  <a:tcPr marT="0" marB="0" marR="0" marL="0" anchor="ctr">
                    <a:lnL cap="flat" cmpd="sng" w="9525">
                      <a:solidFill>
                        <a:srgbClr val="B7B7B7"/>
                      </a:solidFill>
                      <a:prstDash val="solid"/>
                      <a:round/>
                      <a:headEnd len="sm" w="sm" type="none"/>
                      <a:tailEnd len="sm" w="sm" type="none"/>
                    </a:lnL>
                    <a:lnR cap="flat" cmpd="sng" w="9525">
                      <a:solidFill>
                        <a:srgbClr val="B7B7B7"/>
                      </a:solidFill>
                      <a:prstDash val="solid"/>
                      <a:round/>
                      <a:headEnd len="sm" w="sm" type="none"/>
                      <a:tailEnd len="sm" w="sm" type="none"/>
                    </a:lnR>
                    <a:lnT cap="flat" cmpd="sng" w="9525">
                      <a:solidFill>
                        <a:srgbClr val="B7B7B7"/>
                      </a:solidFill>
                      <a:prstDash val="solid"/>
                      <a:round/>
                      <a:headEnd len="sm" w="sm" type="none"/>
                      <a:tailEnd len="sm" w="sm" type="none"/>
                    </a:lnT>
                    <a:lnB cap="flat" cmpd="sng" w="9525">
                      <a:solidFill>
                        <a:srgbClr val="B7B7B7"/>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2</a:t>
                      </a:r>
                      <a:endParaRPr sz="1000">
                        <a:latin typeface="Lato"/>
                        <a:ea typeface="Lato"/>
                        <a:cs typeface="Lato"/>
                        <a:sym typeface="Lato"/>
                      </a:endParaRPr>
                    </a:p>
                  </a:txBody>
                  <a:tcPr marT="0" marB="0" marR="0" marL="0" anchor="ctr">
                    <a:lnL cap="flat" cmpd="sng" w="9525">
                      <a:solidFill>
                        <a:srgbClr val="B7B7B7"/>
                      </a:solidFill>
                      <a:prstDash val="solid"/>
                      <a:round/>
                      <a:headEnd len="sm" w="sm" type="none"/>
                      <a:tailEnd len="sm" w="sm" type="none"/>
                    </a:lnL>
                    <a:lnR cap="flat" cmpd="sng" w="9525">
                      <a:solidFill>
                        <a:srgbClr val="B7B7B7"/>
                      </a:solidFill>
                      <a:prstDash val="solid"/>
                      <a:round/>
                      <a:headEnd len="sm" w="sm" type="none"/>
                      <a:tailEnd len="sm" w="sm" type="none"/>
                    </a:lnR>
                    <a:lnT cap="flat" cmpd="sng" w="9525">
                      <a:solidFill>
                        <a:srgbClr val="B7B7B7"/>
                      </a:solidFill>
                      <a:prstDash val="solid"/>
                      <a:round/>
                      <a:headEnd len="sm" w="sm" type="none"/>
                      <a:tailEnd len="sm" w="sm" type="none"/>
                    </a:lnT>
                    <a:lnB cap="flat" cmpd="sng" w="9525">
                      <a:solidFill>
                        <a:srgbClr val="B7B7B7"/>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2</a:t>
                      </a:r>
                      <a:endParaRPr sz="1000">
                        <a:latin typeface="Lato"/>
                        <a:ea typeface="Lato"/>
                        <a:cs typeface="Lato"/>
                        <a:sym typeface="Lato"/>
                      </a:endParaRPr>
                    </a:p>
                  </a:txBody>
                  <a:tcPr marT="0" marB="0" marR="0" marL="0" anchor="ctr">
                    <a:lnL cap="flat" cmpd="sng" w="9525">
                      <a:solidFill>
                        <a:srgbClr val="B7B7B7"/>
                      </a:solidFill>
                      <a:prstDash val="solid"/>
                      <a:round/>
                      <a:headEnd len="sm" w="sm" type="none"/>
                      <a:tailEnd len="sm" w="sm" type="none"/>
                    </a:lnL>
                    <a:lnR cap="flat" cmpd="sng" w="9525">
                      <a:solidFill>
                        <a:srgbClr val="B7B7B7"/>
                      </a:solidFill>
                      <a:prstDash val="solid"/>
                      <a:round/>
                      <a:headEnd len="sm" w="sm" type="none"/>
                      <a:tailEnd len="sm" w="sm" type="none"/>
                    </a:lnR>
                    <a:lnT cap="flat" cmpd="sng" w="9525">
                      <a:solidFill>
                        <a:srgbClr val="B7B7B7"/>
                      </a:solidFill>
                      <a:prstDash val="solid"/>
                      <a:round/>
                      <a:headEnd len="sm" w="sm" type="none"/>
                      <a:tailEnd len="sm" w="sm" type="none"/>
                    </a:lnT>
                    <a:lnB cap="flat" cmpd="sng" w="9525">
                      <a:solidFill>
                        <a:srgbClr val="B7B7B7"/>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2</a:t>
                      </a:r>
                      <a:endParaRPr sz="1000">
                        <a:latin typeface="Lato"/>
                        <a:ea typeface="Lato"/>
                        <a:cs typeface="Lato"/>
                        <a:sym typeface="Lato"/>
                      </a:endParaRPr>
                    </a:p>
                  </a:txBody>
                  <a:tcPr marT="0" marB="0" marR="0" marL="0" anchor="ctr">
                    <a:lnL cap="flat" cmpd="sng" w="9525">
                      <a:solidFill>
                        <a:srgbClr val="B7B7B7"/>
                      </a:solidFill>
                      <a:prstDash val="solid"/>
                      <a:round/>
                      <a:headEnd len="sm" w="sm" type="none"/>
                      <a:tailEnd len="sm" w="sm" type="none"/>
                    </a:lnL>
                    <a:lnR cap="flat" cmpd="sng" w="9525">
                      <a:solidFill>
                        <a:srgbClr val="B7B7B7"/>
                      </a:solidFill>
                      <a:prstDash val="solid"/>
                      <a:round/>
                      <a:headEnd len="sm" w="sm" type="none"/>
                      <a:tailEnd len="sm" w="sm" type="none"/>
                    </a:lnR>
                    <a:lnT cap="flat" cmpd="sng" w="9525">
                      <a:solidFill>
                        <a:srgbClr val="B7B7B7"/>
                      </a:solidFill>
                      <a:prstDash val="solid"/>
                      <a:round/>
                      <a:headEnd len="sm" w="sm" type="none"/>
                      <a:tailEnd len="sm" w="sm" type="none"/>
                    </a:lnT>
                    <a:lnB cap="flat" cmpd="sng" w="9525">
                      <a:solidFill>
                        <a:srgbClr val="B7B7B7"/>
                      </a:solidFill>
                      <a:prstDash val="solid"/>
                      <a:round/>
                      <a:headEnd len="sm" w="sm" type="none"/>
                      <a:tailEnd len="sm" w="sm" type="none"/>
                    </a:lnB>
                  </a:tcPr>
                </a:tc>
              </a:tr>
              <a:tr h="274325">
                <a:tc>
                  <a:txBody>
                    <a:bodyPr/>
                    <a:lstStyle/>
                    <a:p>
                      <a:pPr indent="0" lvl="0" marL="0" rtl="0" algn="ctr">
                        <a:spcBef>
                          <a:spcPts val="0"/>
                        </a:spcBef>
                        <a:spcAft>
                          <a:spcPts val="0"/>
                        </a:spcAft>
                        <a:buNone/>
                      </a:pPr>
                      <a:r>
                        <a:rPr lang="en" sz="1000">
                          <a:latin typeface="Lato"/>
                          <a:ea typeface="Lato"/>
                          <a:cs typeface="Lato"/>
                          <a:sym typeface="Lato"/>
                        </a:rPr>
                        <a:t>Average</a:t>
                      </a:r>
                      <a:endParaRPr sz="1000">
                        <a:latin typeface="Lato"/>
                        <a:ea typeface="Lato"/>
                        <a:cs typeface="Lato"/>
                        <a:sym typeface="Lato"/>
                      </a:endParaRPr>
                    </a:p>
                  </a:txBody>
                  <a:tcPr marT="0" marB="0" marR="0" marL="0" anchor="ctr">
                    <a:lnL cap="flat" cmpd="sng" w="9525">
                      <a:solidFill>
                        <a:srgbClr val="9E9E9E">
                          <a:alpha val="0"/>
                        </a:srgbClr>
                      </a:solidFill>
                      <a:prstDash val="solid"/>
                      <a:round/>
                      <a:headEnd len="sm" w="sm" type="none"/>
                      <a:tailEnd len="sm" w="sm" type="none"/>
                    </a:lnL>
                    <a:lnR cap="flat" cmpd="sng" w="9525">
                      <a:solidFill>
                        <a:srgbClr val="B7B7B7"/>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gridSpan="9">
                  <a:txBody>
                    <a:bodyPr/>
                    <a:lstStyle/>
                    <a:p>
                      <a:pPr indent="0" lvl="0" marL="0" rtl="0" algn="ctr">
                        <a:spcBef>
                          <a:spcPts val="0"/>
                        </a:spcBef>
                        <a:spcAft>
                          <a:spcPts val="0"/>
                        </a:spcAft>
                        <a:buNone/>
                      </a:pPr>
                      <a:r>
                        <a:rPr lang="en" sz="1000">
                          <a:latin typeface="Lato"/>
                          <a:ea typeface="Lato"/>
                          <a:cs typeface="Lato"/>
                          <a:sym typeface="Lato"/>
                        </a:rPr>
                        <a:t>5</a:t>
                      </a:r>
                      <a:endParaRPr sz="1000">
                        <a:latin typeface="Lato"/>
                        <a:ea typeface="Lato"/>
                        <a:cs typeface="Lato"/>
                        <a:sym typeface="Lato"/>
                      </a:endParaRPr>
                    </a:p>
                  </a:txBody>
                  <a:tcPr marT="0" marB="0" marR="0" marL="0" anchor="ctr">
                    <a:lnL cap="flat" cmpd="sng" w="9525">
                      <a:solidFill>
                        <a:srgbClr val="B7B7B7"/>
                      </a:solidFill>
                      <a:prstDash val="solid"/>
                      <a:round/>
                      <a:headEnd len="sm" w="sm" type="none"/>
                      <a:tailEnd len="sm" w="sm" type="none"/>
                    </a:lnL>
                    <a:lnR cap="flat" cmpd="sng" w="9525">
                      <a:solidFill>
                        <a:srgbClr val="B7B7B7"/>
                      </a:solidFill>
                      <a:prstDash val="solid"/>
                      <a:round/>
                      <a:headEnd len="sm" w="sm" type="none"/>
                      <a:tailEnd len="sm" w="sm" type="none"/>
                    </a:lnR>
                    <a:lnT cap="flat" cmpd="sng" w="9525">
                      <a:solidFill>
                        <a:srgbClr val="B7B7B7"/>
                      </a:solidFill>
                      <a:prstDash val="solid"/>
                      <a:round/>
                      <a:headEnd len="sm" w="sm" type="none"/>
                      <a:tailEnd len="sm" w="sm" type="none"/>
                    </a:lnT>
                    <a:lnB cap="flat" cmpd="sng" w="9525">
                      <a:solidFill>
                        <a:srgbClr val="B7B7B7"/>
                      </a:solidFill>
                      <a:prstDash val="solid"/>
                      <a:round/>
                      <a:headEnd len="sm" w="sm" type="none"/>
                      <a:tailEnd len="sm" w="sm" type="none"/>
                    </a:lnB>
                  </a:tcPr>
                </a:tc>
                <a:tc hMerge="1"/>
                <a:tc hMerge="1"/>
                <a:tc hMerge="1"/>
                <a:tc hMerge="1"/>
                <a:tc hMerge="1"/>
                <a:tc hMerge="1"/>
                <a:tc hMerge="1"/>
                <a:tc hMerge="1"/>
              </a:tr>
            </a:tbl>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9" name="Shape 129"/>
        <p:cNvGrpSpPr/>
        <p:nvPr/>
      </p:nvGrpSpPr>
      <p:grpSpPr>
        <a:xfrm>
          <a:off x="0" y="0"/>
          <a:ext cx="0" cy="0"/>
          <a:chOff x="0" y="0"/>
          <a:chExt cx="0" cy="0"/>
        </a:xfrm>
      </p:grpSpPr>
      <p:sp>
        <p:nvSpPr>
          <p:cNvPr id="130" name="Google Shape;130;p22"/>
          <p:cNvSpPr txBox="1"/>
          <p:nvPr>
            <p:ph idx="1" type="body"/>
          </p:nvPr>
        </p:nvSpPr>
        <p:spPr>
          <a:xfrm>
            <a:off x="182850" y="823868"/>
            <a:ext cx="8778300" cy="4206300"/>
          </a:xfrm>
          <a:prstGeom prst="rect">
            <a:avLst/>
          </a:prstGeom>
        </p:spPr>
        <p:txBody>
          <a:bodyPr anchorCtr="0" anchor="t" bIns="45700" lIns="45700" spcFirstLastPara="1" rIns="45700" wrap="square" tIns="45700">
            <a:noAutofit/>
          </a:bodyPr>
          <a:lstStyle/>
          <a:p>
            <a:pPr indent="-292100" lvl="0" marL="457200" rtl="0" algn="l">
              <a:spcBef>
                <a:spcPts val="0"/>
              </a:spcBef>
              <a:spcAft>
                <a:spcPts val="0"/>
              </a:spcAft>
              <a:buSzPts val="1000"/>
              <a:buAutoNum type="arabicPeriod"/>
            </a:pPr>
            <a:r>
              <a:rPr lang="en"/>
              <a:t>The average wait time is less than that of FCFS for the same workload.</a:t>
            </a:r>
            <a:br>
              <a:rPr lang="en"/>
            </a:br>
            <a:r>
              <a:rPr lang="en"/>
              <a:t>False. Generally not true when the time quantum is small.</a:t>
            </a:r>
            <a:br>
              <a:rPr lang="en"/>
            </a:br>
            <a:br>
              <a:rPr lang="en"/>
            </a:br>
            <a:br>
              <a:rPr lang="en"/>
            </a:br>
            <a:br>
              <a:rPr lang="en"/>
            </a:br>
            <a:br>
              <a:rPr lang="en"/>
            </a:br>
            <a:endParaRPr/>
          </a:p>
          <a:p>
            <a:pPr indent="-292100" lvl="0" marL="457200" rtl="0" algn="l">
              <a:spcBef>
                <a:spcPts val="0"/>
              </a:spcBef>
              <a:spcAft>
                <a:spcPts val="0"/>
              </a:spcAft>
              <a:buSzPts val="1000"/>
              <a:buAutoNum type="arabicPeriod"/>
            </a:pPr>
            <a:r>
              <a:rPr lang="en"/>
              <a:t>It requires preemption to maintain uniform quanta.</a:t>
            </a:r>
            <a:br>
              <a:rPr lang="en"/>
            </a:br>
            <a:r>
              <a:rPr lang="en"/>
              <a:t>True. Without preemption, a task would just run forever without adhering to the quantum.</a:t>
            </a:r>
            <a:br>
              <a:rPr lang="en"/>
            </a:br>
            <a:br>
              <a:rPr lang="en"/>
            </a:br>
            <a:endParaRPr/>
          </a:p>
          <a:p>
            <a:pPr indent="-292100" lvl="0" marL="457200" rtl="0" algn="l">
              <a:spcBef>
                <a:spcPts val="0"/>
              </a:spcBef>
              <a:spcAft>
                <a:spcPts val="0"/>
              </a:spcAft>
              <a:buSzPts val="1000"/>
              <a:buAutoNum type="arabicPeriod"/>
            </a:pPr>
            <a:r>
              <a:rPr lang="en"/>
              <a:t>If a quantum is constantly updated to become the number of cpu ticks since boot, RR becomes FCFS. </a:t>
            </a:r>
            <a:br>
              <a:rPr lang="en"/>
            </a:br>
            <a:r>
              <a:rPr b="1" lang="en">
                <a:solidFill>
                  <a:srgbClr val="1155CC"/>
                </a:solidFill>
              </a:rPr>
              <a:t>True. Quantum never gets used for any task since it always increases as the task progresses.</a:t>
            </a:r>
            <a:endParaRPr b="1">
              <a:solidFill>
                <a:srgbClr val="1155CC"/>
              </a:solidFill>
            </a:endParaRPr>
          </a:p>
        </p:txBody>
      </p:sp>
      <p:sp>
        <p:nvSpPr>
          <p:cNvPr id="131" name="Google Shape;131;p22"/>
          <p:cNvSpPr txBox="1"/>
          <p:nvPr>
            <p:ph type="title"/>
          </p:nvPr>
        </p:nvSpPr>
        <p:spPr>
          <a:xfrm>
            <a:off x="182850" y="114300"/>
            <a:ext cx="8778300" cy="4572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Round Robin T/F</a:t>
            </a:r>
            <a:endParaRPr/>
          </a:p>
        </p:txBody>
      </p:sp>
      <p:graphicFrame>
        <p:nvGraphicFramePr>
          <p:cNvPr id="132" name="Google Shape;132;p22"/>
          <p:cNvGraphicFramePr/>
          <p:nvPr/>
        </p:nvGraphicFramePr>
        <p:xfrm>
          <a:off x="554000" y="1244200"/>
          <a:ext cx="3000000" cy="3000000"/>
        </p:xfrm>
        <a:graphic>
          <a:graphicData uri="http://schemas.openxmlformats.org/drawingml/2006/table">
            <a:tbl>
              <a:tblPr>
                <a:noFill/>
                <a:tableStyleId>{876081C1-59E3-45BD-9F17-07E1B6B354E3}</a:tableStyleId>
              </a:tblPr>
              <a:tblGrid>
                <a:gridCol w="488550"/>
                <a:gridCol w="392150"/>
                <a:gridCol w="392150"/>
                <a:gridCol w="392150"/>
                <a:gridCol w="392150"/>
                <a:gridCol w="392150"/>
                <a:gridCol w="392150"/>
                <a:gridCol w="392150"/>
                <a:gridCol w="392150"/>
                <a:gridCol w="392150"/>
              </a:tblGrid>
              <a:tr h="274325">
                <a:tc>
                  <a:txBody>
                    <a:bodyPr/>
                    <a:lstStyle/>
                    <a:p>
                      <a:pPr indent="0" lvl="0" marL="0" rtl="0" algn="l">
                        <a:spcBef>
                          <a:spcPts val="0"/>
                        </a:spcBef>
                        <a:spcAft>
                          <a:spcPts val="0"/>
                        </a:spcAft>
                        <a:buNone/>
                      </a:pPr>
                      <a:r>
                        <a:t/>
                      </a:r>
                      <a:endParaRPr sz="1000">
                        <a:latin typeface="Lato"/>
                        <a:ea typeface="Lato"/>
                        <a:cs typeface="Lato"/>
                        <a:sym typeface="Lato"/>
                      </a:endParaRPr>
                    </a:p>
                  </a:txBody>
                  <a:tcPr marT="0" marB="0" marR="0" marL="0" anchor="ctr">
                    <a:lnL cap="flat" cmpd="sng" w="9525">
                      <a:solidFill>
                        <a:srgbClr val="9E9E9E">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gridSpan="9">
                  <a:txBody>
                    <a:bodyPr/>
                    <a:lstStyle/>
                    <a:p>
                      <a:pPr indent="0" lvl="0" marL="0" rtl="0" algn="ctr">
                        <a:spcBef>
                          <a:spcPts val="0"/>
                        </a:spcBef>
                        <a:spcAft>
                          <a:spcPts val="0"/>
                        </a:spcAft>
                        <a:buNone/>
                      </a:pPr>
                      <a:r>
                        <a:rPr lang="en" sz="1000">
                          <a:latin typeface="Lato"/>
                          <a:ea typeface="Lato"/>
                          <a:cs typeface="Lato"/>
                          <a:sym typeface="Lato"/>
                        </a:rPr>
                        <a:t>FCFS</a:t>
                      </a:r>
                      <a:endParaRPr sz="1000">
                        <a:latin typeface="Lato"/>
                        <a:ea typeface="Lato"/>
                        <a:cs typeface="Lato"/>
                        <a:sym typeface="Lato"/>
                      </a:endParaRPr>
                    </a:p>
                  </a:txBody>
                  <a:tcPr marT="0" marB="0" marR="0" marL="0" anchor="ctr">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solidFill>
                      <a:prstDash val="solid"/>
                      <a:round/>
                      <a:headEnd len="sm" w="sm" type="none"/>
                      <a:tailEnd len="sm" w="sm" type="none"/>
                    </a:lnB>
                  </a:tcPr>
                </a:tc>
                <a:tc hMerge="1"/>
                <a:tc hMerge="1"/>
                <a:tc hMerge="1"/>
                <a:tc hMerge="1"/>
                <a:tc hMerge="1"/>
                <a:tc hMerge="1"/>
                <a:tc hMerge="1"/>
                <a:tc hMerge="1"/>
              </a:tr>
              <a:tr h="274325">
                <a:tc>
                  <a:txBody>
                    <a:bodyPr/>
                    <a:lstStyle/>
                    <a:p>
                      <a:pPr indent="0" lvl="0" marL="0" rtl="0" algn="l">
                        <a:spcBef>
                          <a:spcPts val="0"/>
                        </a:spcBef>
                        <a:spcAft>
                          <a:spcPts val="0"/>
                        </a:spcAft>
                        <a:buNone/>
                      </a:pPr>
                      <a:r>
                        <a:t/>
                      </a:r>
                      <a:endParaRPr sz="1000">
                        <a:latin typeface="Lato"/>
                        <a:ea typeface="Lato"/>
                        <a:cs typeface="Lato"/>
                        <a:sym typeface="Lato"/>
                      </a:endParaRPr>
                    </a:p>
                  </a:txBody>
                  <a:tcPr marT="0" marB="0" marR="0" marL="0" anchor="ctr">
                    <a:lnL cap="flat" cmpd="sng" w="9525">
                      <a:solidFill>
                        <a:srgbClr val="9E9E9E">
                          <a:alpha val="0"/>
                        </a:srgbClr>
                      </a:solidFill>
                      <a:prstDash val="solid"/>
                      <a:round/>
                      <a:headEnd len="sm" w="sm" type="none"/>
                      <a:tailEnd len="sm" w="sm" type="none"/>
                    </a:lnL>
                    <a:lnR cap="flat" cmpd="sng" w="9525">
                      <a:solidFill>
                        <a:srgbClr val="B7B7B7"/>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A</a:t>
                      </a:r>
                      <a:endParaRPr sz="1000">
                        <a:latin typeface="Lato"/>
                        <a:ea typeface="Lato"/>
                        <a:cs typeface="Lato"/>
                        <a:sym typeface="Lato"/>
                      </a:endParaRPr>
                    </a:p>
                  </a:txBody>
                  <a:tcPr marT="0" marB="0" marR="0" marL="0" anchor="ctr">
                    <a:lnL cap="flat" cmpd="sng" w="9525">
                      <a:solidFill>
                        <a:srgbClr val="B7B7B7"/>
                      </a:solidFill>
                      <a:prstDash val="solid"/>
                      <a:round/>
                      <a:headEnd len="sm" w="sm" type="none"/>
                      <a:tailEnd len="sm" w="sm" type="none"/>
                    </a:lnL>
                    <a:lnR cap="flat" cmpd="sng" w="9525">
                      <a:solidFill>
                        <a:srgbClr val="B7B7B7"/>
                      </a:solidFill>
                      <a:prstDash val="solid"/>
                      <a:round/>
                      <a:headEnd len="sm" w="sm" type="none"/>
                      <a:tailEnd len="sm" w="sm" type="none"/>
                    </a:lnR>
                    <a:lnT cap="flat" cmpd="sng" w="9525">
                      <a:solidFill>
                        <a:srgbClr val="B7B7B7"/>
                      </a:solidFill>
                      <a:prstDash val="solid"/>
                      <a:round/>
                      <a:headEnd len="sm" w="sm" type="none"/>
                      <a:tailEnd len="sm" w="sm" type="none"/>
                    </a:lnT>
                    <a:lnB cap="flat" cmpd="sng" w="9525">
                      <a:solidFill>
                        <a:srgbClr val="B7B7B7"/>
                      </a:solidFill>
                      <a:prstDash val="solid"/>
                      <a:round/>
                      <a:headEnd len="sm" w="sm" type="none"/>
                      <a:tailEnd len="sm" w="sm" type="none"/>
                    </a:lnB>
                    <a:solidFill>
                      <a:srgbClr val="FCE5CD"/>
                    </a:solidFill>
                  </a:tcPr>
                </a:tc>
                <a:tc>
                  <a:txBody>
                    <a:bodyPr/>
                    <a:lstStyle/>
                    <a:p>
                      <a:pPr indent="0" lvl="0" marL="0" rtl="0" algn="ctr">
                        <a:spcBef>
                          <a:spcPts val="0"/>
                        </a:spcBef>
                        <a:spcAft>
                          <a:spcPts val="0"/>
                        </a:spcAft>
                        <a:buNone/>
                      </a:pPr>
                      <a:r>
                        <a:rPr lang="en" sz="1000">
                          <a:latin typeface="Lato"/>
                          <a:ea typeface="Lato"/>
                          <a:cs typeface="Lato"/>
                          <a:sym typeface="Lato"/>
                        </a:rPr>
                        <a:t>A</a:t>
                      </a:r>
                      <a:endParaRPr sz="1000">
                        <a:latin typeface="Lato"/>
                        <a:ea typeface="Lato"/>
                        <a:cs typeface="Lato"/>
                        <a:sym typeface="Lato"/>
                      </a:endParaRPr>
                    </a:p>
                  </a:txBody>
                  <a:tcPr marT="0" marB="0" marR="0" marL="0" anchor="ctr">
                    <a:lnL cap="flat" cmpd="sng" w="9525">
                      <a:solidFill>
                        <a:srgbClr val="B7B7B7"/>
                      </a:solidFill>
                      <a:prstDash val="solid"/>
                      <a:round/>
                      <a:headEnd len="sm" w="sm" type="none"/>
                      <a:tailEnd len="sm" w="sm" type="none"/>
                    </a:lnL>
                    <a:lnR cap="flat" cmpd="sng" w="9525">
                      <a:solidFill>
                        <a:srgbClr val="B7B7B7"/>
                      </a:solidFill>
                      <a:prstDash val="solid"/>
                      <a:round/>
                      <a:headEnd len="sm" w="sm" type="none"/>
                      <a:tailEnd len="sm" w="sm" type="none"/>
                    </a:lnR>
                    <a:lnT cap="flat" cmpd="sng" w="9525">
                      <a:solidFill>
                        <a:srgbClr val="B7B7B7"/>
                      </a:solidFill>
                      <a:prstDash val="solid"/>
                      <a:round/>
                      <a:headEnd len="sm" w="sm" type="none"/>
                      <a:tailEnd len="sm" w="sm" type="none"/>
                    </a:lnT>
                    <a:lnB cap="flat" cmpd="sng" w="9525">
                      <a:solidFill>
                        <a:srgbClr val="B7B7B7"/>
                      </a:solidFill>
                      <a:prstDash val="solid"/>
                      <a:round/>
                      <a:headEnd len="sm" w="sm" type="none"/>
                      <a:tailEnd len="sm" w="sm" type="none"/>
                    </a:lnB>
                    <a:solidFill>
                      <a:srgbClr val="FCE5CD"/>
                    </a:solidFill>
                  </a:tcPr>
                </a:tc>
                <a:tc>
                  <a:txBody>
                    <a:bodyPr/>
                    <a:lstStyle/>
                    <a:p>
                      <a:pPr indent="0" lvl="0" marL="0" rtl="0" algn="ctr">
                        <a:spcBef>
                          <a:spcPts val="0"/>
                        </a:spcBef>
                        <a:spcAft>
                          <a:spcPts val="0"/>
                        </a:spcAft>
                        <a:buNone/>
                      </a:pPr>
                      <a:r>
                        <a:rPr lang="en" sz="1000">
                          <a:latin typeface="Lato"/>
                          <a:ea typeface="Lato"/>
                          <a:cs typeface="Lato"/>
                          <a:sym typeface="Lato"/>
                        </a:rPr>
                        <a:t>A</a:t>
                      </a:r>
                      <a:endParaRPr sz="1000">
                        <a:latin typeface="Lato"/>
                        <a:ea typeface="Lato"/>
                        <a:cs typeface="Lato"/>
                        <a:sym typeface="Lato"/>
                      </a:endParaRPr>
                    </a:p>
                  </a:txBody>
                  <a:tcPr marT="0" marB="0" marR="0" marL="0" anchor="ctr">
                    <a:lnL cap="flat" cmpd="sng" w="9525">
                      <a:solidFill>
                        <a:srgbClr val="B7B7B7"/>
                      </a:solidFill>
                      <a:prstDash val="solid"/>
                      <a:round/>
                      <a:headEnd len="sm" w="sm" type="none"/>
                      <a:tailEnd len="sm" w="sm" type="none"/>
                    </a:lnL>
                    <a:lnR cap="flat" cmpd="sng" w="9525">
                      <a:solidFill>
                        <a:srgbClr val="B7B7B7"/>
                      </a:solidFill>
                      <a:prstDash val="solid"/>
                      <a:round/>
                      <a:headEnd len="sm" w="sm" type="none"/>
                      <a:tailEnd len="sm" w="sm" type="none"/>
                    </a:lnR>
                    <a:lnT cap="flat" cmpd="sng" w="9525">
                      <a:solidFill>
                        <a:srgbClr val="B7B7B7"/>
                      </a:solidFill>
                      <a:prstDash val="solid"/>
                      <a:round/>
                      <a:headEnd len="sm" w="sm" type="none"/>
                      <a:tailEnd len="sm" w="sm" type="none"/>
                    </a:lnT>
                    <a:lnB cap="flat" cmpd="sng" w="9525">
                      <a:solidFill>
                        <a:srgbClr val="B7B7B7"/>
                      </a:solidFill>
                      <a:prstDash val="solid"/>
                      <a:round/>
                      <a:headEnd len="sm" w="sm" type="none"/>
                      <a:tailEnd len="sm" w="sm" type="none"/>
                    </a:lnB>
                    <a:solidFill>
                      <a:srgbClr val="FCE5CD"/>
                    </a:solidFill>
                  </a:tcPr>
                </a:tc>
                <a:tc>
                  <a:txBody>
                    <a:bodyPr/>
                    <a:lstStyle/>
                    <a:p>
                      <a:pPr indent="0" lvl="0" marL="0" rtl="0" algn="ctr">
                        <a:spcBef>
                          <a:spcPts val="0"/>
                        </a:spcBef>
                        <a:spcAft>
                          <a:spcPts val="0"/>
                        </a:spcAft>
                        <a:buNone/>
                      </a:pPr>
                      <a:r>
                        <a:rPr lang="en" sz="1000">
                          <a:latin typeface="Lato"/>
                          <a:ea typeface="Lato"/>
                          <a:cs typeface="Lato"/>
                          <a:sym typeface="Lato"/>
                        </a:rPr>
                        <a:t>B</a:t>
                      </a:r>
                      <a:endParaRPr sz="1000">
                        <a:latin typeface="Lato"/>
                        <a:ea typeface="Lato"/>
                        <a:cs typeface="Lato"/>
                        <a:sym typeface="Lato"/>
                      </a:endParaRPr>
                    </a:p>
                  </a:txBody>
                  <a:tcPr marT="0" marB="0" marR="0" marL="0" anchor="ctr">
                    <a:lnL cap="flat" cmpd="sng" w="9525">
                      <a:solidFill>
                        <a:srgbClr val="B7B7B7"/>
                      </a:solidFill>
                      <a:prstDash val="solid"/>
                      <a:round/>
                      <a:headEnd len="sm" w="sm" type="none"/>
                      <a:tailEnd len="sm" w="sm" type="none"/>
                    </a:lnL>
                    <a:lnR cap="flat" cmpd="sng" w="9525">
                      <a:solidFill>
                        <a:srgbClr val="B7B7B7"/>
                      </a:solidFill>
                      <a:prstDash val="solid"/>
                      <a:round/>
                      <a:headEnd len="sm" w="sm" type="none"/>
                      <a:tailEnd len="sm" w="sm" type="none"/>
                    </a:lnR>
                    <a:lnT cap="flat" cmpd="sng" w="9525">
                      <a:solidFill>
                        <a:srgbClr val="B7B7B7"/>
                      </a:solidFill>
                      <a:prstDash val="solid"/>
                      <a:round/>
                      <a:headEnd len="sm" w="sm" type="none"/>
                      <a:tailEnd len="sm" w="sm" type="none"/>
                    </a:lnT>
                    <a:lnB cap="flat" cmpd="sng" w="9525">
                      <a:solidFill>
                        <a:srgbClr val="B7B7B7"/>
                      </a:solidFill>
                      <a:prstDash val="solid"/>
                      <a:round/>
                      <a:headEnd len="sm" w="sm" type="none"/>
                      <a:tailEnd len="sm" w="sm" type="none"/>
                    </a:lnB>
                    <a:solidFill>
                      <a:srgbClr val="D9EAD3"/>
                    </a:solidFill>
                  </a:tcPr>
                </a:tc>
                <a:tc>
                  <a:txBody>
                    <a:bodyPr/>
                    <a:lstStyle/>
                    <a:p>
                      <a:pPr indent="0" lvl="0" marL="0" rtl="0" algn="ctr">
                        <a:spcBef>
                          <a:spcPts val="0"/>
                        </a:spcBef>
                        <a:spcAft>
                          <a:spcPts val="0"/>
                        </a:spcAft>
                        <a:buNone/>
                      </a:pPr>
                      <a:r>
                        <a:rPr lang="en" sz="1000">
                          <a:latin typeface="Lato"/>
                          <a:ea typeface="Lato"/>
                          <a:cs typeface="Lato"/>
                          <a:sym typeface="Lato"/>
                        </a:rPr>
                        <a:t>B</a:t>
                      </a:r>
                      <a:endParaRPr sz="1000">
                        <a:latin typeface="Lato"/>
                        <a:ea typeface="Lato"/>
                        <a:cs typeface="Lato"/>
                        <a:sym typeface="Lato"/>
                      </a:endParaRPr>
                    </a:p>
                  </a:txBody>
                  <a:tcPr marT="0" marB="0" marR="0" marL="0" anchor="ctr">
                    <a:lnL cap="flat" cmpd="sng" w="9525">
                      <a:solidFill>
                        <a:srgbClr val="B7B7B7"/>
                      </a:solidFill>
                      <a:prstDash val="solid"/>
                      <a:round/>
                      <a:headEnd len="sm" w="sm" type="none"/>
                      <a:tailEnd len="sm" w="sm" type="none"/>
                    </a:lnL>
                    <a:lnR cap="flat" cmpd="sng" w="9525">
                      <a:solidFill>
                        <a:srgbClr val="B7B7B7"/>
                      </a:solidFill>
                      <a:prstDash val="solid"/>
                      <a:round/>
                      <a:headEnd len="sm" w="sm" type="none"/>
                      <a:tailEnd len="sm" w="sm" type="none"/>
                    </a:lnR>
                    <a:lnT cap="flat" cmpd="sng" w="9525">
                      <a:solidFill>
                        <a:srgbClr val="B7B7B7"/>
                      </a:solidFill>
                      <a:prstDash val="solid"/>
                      <a:round/>
                      <a:headEnd len="sm" w="sm" type="none"/>
                      <a:tailEnd len="sm" w="sm" type="none"/>
                    </a:lnT>
                    <a:lnB cap="flat" cmpd="sng" w="9525">
                      <a:solidFill>
                        <a:srgbClr val="B7B7B7"/>
                      </a:solidFill>
                      <a:prstDash val="solid"/>
                      <a:round/>
                      <a:headEnd len="sm" w="sm" type="none"/>
                      <a:tailEnd len="sm" w="sm" type="none"/>
                    </a:lnB>
                    <a:solidFill>
                      <a:srgbClr val="D9EAD3"/>
                    </a:solidFill>
                  </a:tcPr>
                </a:tc>
                <a:tc>
                  <a:txBody>
                    <a:bodyPr/>
                    <a:lstStyle/>
                    <a:p>
                      <a:pPr indent="0" lvl="0" marL="0" rtl="0" algn="ctr">
                        <a:spcBef>
                          <a:spcPts val="0"/>
                        </a:spcBef>
                        <a:spcAft>
                          <a:spcPts val="0"/>
                        </a:spcAft>
                        <a:buNone/>
                      </a:pPr>
                      <a:r>
                        <a:rPr lang="en" sz="1000">
                          <a:latin typeface="Lato"/>
                          <a:ea typeface="Lato"/>
                          <a:cs typeface="Lato"/>
                          <a:sym typeface="Lato"/>
                        </a:rPr>
                        <a:t>B</a:t>
                      </a:r>
                      <a:endParaRPr sz="1000">
                        <a:latin typeface="Lato"/>
                        <a:ea typeface="Lato"/>
                        <a:cs typeface="Lato"/>
                        <a:sym typeface="Lato"/>
                      </a:endParaRPr>
                    </a:p>
                  </a:txBody>
                  <a:tcPr marT="0" marB="0" marR="0" marL="0" anchor="ctr">
                    <a:lnL cap="flat" cmpd="sng" w="9525">
                      <a:solidFill>
                        <a:srgbClr val="B7B7B7"/>
                      </a:solidFill>
                      <a:prstDash val="solid"/>
                      <a:round/>
                      <a:headEnd len="sm" w="sm" type="none"/>
                      <a:tailEnd len="sm" w="sm" type="none"/>
                    </a:lnL>
                    <a:lnR cap="flat" cmpd="sng" w="9525">
                      <a:solidFill>
                        <a:srgbClr val="B7B7B7"/>
                      </a:solidFill>
                      <a:prstDash val="solid"/>
                      <a:round/>
                      <a:headEnd len="sm" w="sm" type="none"/>
                      <a:tailEnd len="sm" w="sm" type="none"/>
                    </a:lnR>
                    <a:lnT cap="flat" cmpd="sng" w="9525">
                      <a:solidFill>
                        <a:srgbClr val="B7B7B7"/>
                      </a:solidFill>
                      <a:prstDash val="solid"/>
                      <a:round/>
                      <a:headEnd len="sm" w="sm" type="none"/>
                      <a:tailEnd len="sm" w="sm" type="none"/>
                    </a:lnT>
                    <a:lnB cap="flat" cmpd="sng" w="9525">
                      <a:solidFill>
                        <a:srgbClr val="B7B7B7"/>
                      </a:solidFill>
                      <a:prstDash val="solid"/>
                      <a:round/>
                      <a:headEnd len="sm" w="sm" type="none"/>
                      <a:tailEnd len="sm" w="sm" type="none"/>
                    </a:lnB>
                    <a:solidFill>
                      <a:srgbClr val="D9EAD3"/>
                    </a:solidFill>
                  </a:tcPr>
                </a:tc>
                <a:tc>
                  <a:txBody>
                    <a:bodyPr/>
                    <a:lstStyle/>
                    <a:p>
                      <a:pPr indent="0" lvl="0" marL="0" rtl="0" algn="ctr">
                        <a:spcBef>
                          <a:spcPts val="0"/>
                        </a:spcBef>
                        <a:spcAft>
                          <a:spcPts val="0"/>
                        </a:spcAft>
                        <a:buNone/>
                      </a:pPr>
                      <a:r>
                        <a:rPr lang="en" sz="1000">
                          <a:latin typeface="Lato"/>
                          <a:ea typeface="Lato"/>
                          <a:cs typeface="Lato"/>
                          <a:sym typeface="Lato"/>
                        </a:rPr>
                        <a:t>C</a:t>
                      </a:r>
                      <a:endParaRPr sz="1000">
                        <a:latin typeface="Lato"/>
                        <a:ea typeface="Lato"/>
                        <a:cs typeface="Lato"/>
                        <a:sym typeface="Lato"/>
                      </a:endParaRPr>
                    </a:p>
                  </a:txBody>
                  <a:tcPr marT="0" marB="0" marR="0" marL="0" anchor="ctr">
                    <a:lnL cap="flat" cmpd="sng" w="9525">
                      <a:solidFill>
                        <a:srgbClr val="B7B7B7"/>
                      </a:solidFill>
                      <a:prstDash val="solid"/>
                      <a:round/>
                      <a:headEnd len="sm" w="sm" type="none"/>
                      <a:tailEnd len="sm" w="sm" type="none"/>
                    </a:lnL>
                    <a:lnR cap="flat" cmpd="sng" w="9525">
                      <a:solidFill>
                        <a:srgbClr val="B7B7B7"/>
                      </a:solidFill>
                      <a:prstDash val="solid"/>
                      <a:round/>
                      <a:headEnd len="sm" w="sm" type="none"/>
                      <a:tailEnd len="sm" w="sm" type="none"/>
                    </a:lnR>
                    <a:lnT cap="flat" cmpd="sng" w="9525">
                      <a:solidFill>
                        <a:srgbClr val="B7B7B7"/>
                      </a:solidFill>
                      <a:prstDash val="solid"/>
                      <a:round/>
                      <a:headEnd len="sm" w="sm" type="none"/>
                      <a:tailEnd len="sm" w="sm" type="none"/>
                    </a:lnT>
                    <a:lnB cap="flat" cmpd="sng" w="9525">
                      <a:solidFill>
                        <a:srgbClr val="B7B7B7"/>
                      </a:solidFill>
                      <a:prstDash val="solid"/>
                      <a:round/>
                      <a:headEnd len="sm" w="sm" type="none"/>
                      <a:tailEnd len="sm" w="sm" type="none"/>
                    </a:lnB>
                    <a:solidFill>
                      <a:srgbClr val="CFE2F3"/>
                    </a:solidFill>
                  </a:tcPr>
                </a:tc>
                <a:tc>
                  <a:txBody>
                    <a:bodyPr/>
                    <a:lstStyle/>
                    <a:p>
                      <a:pPr indent="0" lvl="0" marL="0" rtl="0" algn="ctr">
                        <a:spcBef>
                          <a:spcPts val="0"/>
                        </a:spcBef>
                        <a:spcAft>
                          <a:spcPts val="0"/>
                        </a:spcAft>
                        <a:buNone/>
                      </a:pPr>
                      <a:r>
                        <a:rPr lang="en" sz="1000">
                          <a:latin typeface="Lato"/>
                          <a:ea typeface="Lato"/>
                          <a:cs typeface="Lato"/>
                          <a:sym typeface="Lato"/>
                        </a:rPr>
                        <a:t>C</a:t>
                      </a:r>
                      <a:endParaRPr sz="1000">
                        <a:latin typeface="Lato"/>
                        <a:ea typeface="Lato"/>
                        <a:cs typeface="Lato"/>
                        <a:sym typeface="Lato"/>
                      </a:endParaRPr>
                    </a:p>
                  </a:txBody>
                  <a:tcPr marT="0" marB="0" marR="0" marL="0" anchor="ctr">
                    <a:lnL cap="flat" cmpd="sng" w="9525">
                      <a:solidFill>
                        <a:srgbClr val="B7B7B7"/>
                      </a:solidFill>
                      <a:prstDash val="solid"/>
                      <a:round/>
                      <a:headEnd len="sm" w="sm" type="none"/>
                      <a:tailEnd len="sm" w="sm" type="none"/>
                    </a:lnL>
                    <a:lnR cap="flat" cmpd="sng" w="9525">
                      <a:solidFill>
                        <a:srgbClr val="B7B7B7"/>
                      </a:solidFill>
                      <a:prstDash val="solid"/>
                      <a:round/>
                      <a:headEnd len="sm" w="sm" type="none"/>
                      <a:tailEnd len="sm" w="sm" type="none"/>
                    </a:lnR>
                    <a:lnT cap="flat" cmpd="sng" w="9525">
                      <a:solidFill>
                        <a:srgbClr val="B7B7B7"/>
                      </a:solidFill>
                      <a:prstDash val="solid"/>
                      <a:round/>
                      <a:headEnd len="sm" w="sm" type="none"/>
                      <a:tailEnd len="sm" w="sm" type="none"/>
                    </a:lnT>
                    <a:lnB cap="flat" cmpd="sng" w="9525">
                      <a:solidFill>
                        <a:srgbClr val="B7B7B7"/>
                      </a:solidFill>
                      <a:prstDash val="solid"/>
                      <a:round/>
                      <a:headEnd len="sm" w="sm" type="none"/>
                      <a:tailEnd len="sm" w="sm" type="none"/>
                    </a:lnB>
                    <a:solidFill>
                      <a:srgbClr val="CFE2F3"/>
                    </a:solidFill>
                  </a:tcPr>
                </a:tc>
                <a:tc>
                  <a:txBody>
                    <a:bodyPr/>
                    <a:lstStyle/>
                    <a:p>
                      <a:pPr indent="0" lvl="0" marL="0" rtl="0" algn="ctr">
                        <a:spcBef>
                          <a:spcPts val="0"/>
                        </a:spcBef>
                        <a:spcAft>
                          <a:spcPts val="0"/>
                        </a:spcAft>
                        <a:buNone/>
                      </a:pPr>
                      <a:r>
                        <a:rPr lang="en" sz="1000">
                          <a:latin typeface="Lato"/>
                          <a:ea typeface="Lato"/>
                          <a:cs typeface="Lato"/>
                          <a:sym typeface="Lato"/>
                        </a:rPr>
                        <a:t>C</a:t>
                      </a:r>
                      <a:endParaRPr sz="1000">
                        <a:latin typeface="Lato"/>
                        <a:ea typeface="Lato"/>
                        <a:cs typeface="Lato"/>
                        <a:sym typeface="Lato"/>
                      </a:endParaRPr>
                    </a:p>
                  </a:txBody>
                  <a:tcPr marT="0" marB="0" marR="0" marL="0" anchor="ctr">
                    <a:lnL cap="flat" cmpd="sng" w="9525">
                      <a:solidFill>
                        <a:srgbClr val="B7B7B7"/>
                      </a:solidFill>
                      <a:prstDash val="solid"/>
                      <a:round/>
                      <a:headEnd len="sm" w="sm" type="none"/>
                      <a:tailEnd len="sm" w="sm" type="none"/>
                    </a:lnL>
                    <a:lnR cap="flat" cmpd="sng" w="9525">
                      <a:solidFill>
                        <a:srgbClr val="B7B7B7"/>
                      </a:solidFill>
                      <a:prstDash val="solid"/>
                      <a:round/>
                      <a:headEnd len="sm" w="sm" type="none"/>
                      <a:tailEnd len="sm" w="sm" type="none"/>
                    </a:lnR>
                    <a:lnT cap="flat" cmpd="sng" w="9525">
                      <a:solidFill>
                        <a:srgbClr val="B7B7B7"/>
                      </a:solidFill>
                      <a:prstDash val="solid"/>
                      <a:round/>
                      <a:headEnd len="sm" w="sm" type="none"/>
                      <a:tailEnd len="sm" w="sm" type="none"/>
                    </a:lnT>
                    <a:lnB cap="flat" cmpd="sng" w="9525">
                      <a:solidFill>
                        <a:srgbClr val="B7B7B7"/>
                      </a:solidFill>
                      <a:prstDash val="solid"/>
                      <a:round/>
                      <a:headEnd len="sm" w="sm" type="none"/>
                      <a:tailEnd len="sm" w="sm" type="none"/>
                    </a:lnB>
                    <a:solidFill>
                      <a:srgbClr val="CFE2F3"/>
                    </a:solidFill>
                  </a:tcPr>
                </a:tc>
              </a:tr>
              <a:tr h="304800">
                <a:tc>
                  <a:txBody>
                    <a:bodyPr/>
                    <a:lstStyle/>
                    <a:p>
                      <a:pPr indent="0" lvl="0" marL="0" rtl="0" algn="ctr">
                        <a:spcBef>
                          <a:spcPts val="0"/>
                        </a:spcBef>
                        <a:spcAft>
                          <a:spcPts val="0"/>
                        </a:spcAft>
                        <a:buNone/>
                      </a:pPr>
                      <a:r>
                        <a:rPr lang="en" sz="1000">
                          <a:latin typeface="Lato"/>
                          <a:ea typeface="Lato"/>
                          <a:cs typeface="Lato"/>
                          <a:sym typeface="Lato"/>
                        </a:rPr>
                        <a:t>Wait Times</a:t>
                      </a:r>
                      <a:endParaRPr sz="1000">
                        <a:latin typeface="Lato"/>
                        <a:ea typeface="Lato"/>
                        <a:cs typeface="Lato"/>
                        <a:sym typeface="Lato"/>
                      </a:endParaRPr>
                    </a:p>
                  </a:txBody>
                  <a:tcPr marT="0" marB="0" marR="0" marL="0" anchor="ctr">
                    <a:lnL cap="flat" cmpd="sng" w="9525">
                      <a:solidFill>
                        <a:srgbClr val="9E9E9E">
                          <a:alpha val="0"/>
                        </a:srgbClr>
                      </a:solidFill>
                      <a:prstDash val="solid"/>
                      <a:round/>
                      <a:headEnd len="sm" w="sm" type="none"/>
                      <a:tailEnd len="sm" w="sm" type="none"/>
                    </a:lnL>
                    <a:lnR cap="flat" cmpd="sng" w="9525">
                      <a:solidFill>
                        <a:srgbClr val="B7B7B7"/>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gridSpan="3">
                  <a:txBody>
                    <a:bodyPr/>
                    <a:lstStyle/>
                    <a:p>
                      <a:pPr indent="0" lvl="0" marL="0" rtl="0" algn="ctr">
                        <a:spcBef>
                          <a:spcPts val="0"/>
                        </a:spcBef>
                        <a:spcAft>
                          <a:spcPts val="0"/>
                        </a:spcAft>
                        <a:buNone/>
                      </a:pPr>
                      <a:r>
                        <a:rPr lang="en" sz="1000">
                          <a:latin typeface="Lato"/>
                          <a:ea typeface="Lato"/>
                          <a:cs typeface="Lato"/>
                          <a:sym typeface="Lato"/>
                        </a:rPr>
                        <a:t>0</a:t>
                      </a:r>
                      <a:endParaRPr sz="1000">
                        <a:latin typeface="Lato"/>
                        <a:ea typeface="Lato"/>
                        <a:cs typeface="Lato"/>
                        <a:sym typeface="Lato"/>
                      </a:endParaRPr>
                    </a:p>
                  </a:txBody>
                  <a:tcPr marT="0" marB="0" marR="0" marL="0" anchor="ctr">
                    <a:lnL cap="flat" cmpd="sng" w="9525">
                      <a:solidFill>
                        <a:srgbClr val="B7B7B7"/>
                      </a:solidFill>
                      <a:prstDash val="solid"/>
                      <a:round/>
                      <a:headEnd len="sm" w="sm" type="none"/>
                      <a:tailEnd len="sm" w="sm" type="none"/>
                    </a:lnL>
                    <a:lnR cap="flat" cmpd="sng" w="9525">
                      <a:solidFill>
                        <a:srgbClr val="B7B7B7"/>
                      </a:solidFill>
                      <a:prstDash val="solid"/>
                      <a:round/>
                      <a:headEnd len="sm" w="sm" type="none"/>
                      <a:tailEnd len="sm" w="sm" type="none"/>
                    </a:lnR>
                    <a:lnT cap="flat" cmpd="sng" w="9525">
                      <a:solidFill>
                        <a:srgbClr val="B7B7B7"/>
                      </a:solidFill>
                      <a:prstDash val="solid"/>
                      <a:round/>
                      <a:headEnd len="sm" w="sm" type="none"/>
                      <a:tailEnd len="sm" w="sm" type="none"/>
                    </a:lnT>
                    <a:lnB cap="flat" cmpd="sng" w="9525">
                      <a:solidFill>
                        <a:srgbClr val="B7B7B7"/>
                      </a:solidFill>
                      <a:prstDash val="solid"/>
                      <a:round/>
                      <a:headEnd len="sm" w="sm" type="none"/>
                      <a:tailEnd len="sm" w="sm" type="none"/>
                    </a:lnB>
                  </a:tcPr>
                </a:tc>
                <a:tc hMerge="1"/>
                <a:tc hMerge="1"/>
                <a:tc gridSpan="3">
                  <a:txBody>
                    <a:bodyPr/>
                    <a:lstStyle/>
                    <a:p>
                      <a:pPr indent="0" lvl="0" marL="0" rtl="0" algn="ctr">
                        <a:spcBef>
                          <a:spcPts val="0"/>
                        </a:spcBef>
                        <a:spcAft>
                          <a:spcPts val="0"/>
                        </a:spcAft>
                        <a:buNone/>
                      </a:pPr>
                      <a:r>
                        <a:rPr lang="en" sz="1000">
                          <a:latin typeface="Lato"/>
                          <a:ea typeface="Lato"/>
                          <a:cs typeface="Lato"/>
                          <a:sym typeface="Lato"/>
                        </a:rPr>
                        <a:t>3</a:t>
                      </a:r>
                      <a:endParaRPr sz="1000">
                        <a:latin typeface="Lato"/>
                        <a:ea typeface="Lato"/>
                        <a:cs typeface="Lato"/>
                        <a:sym typeface="Lato"/>
                      </a:endParaRPr>
                    </a:p>
                  </a:txBody>
                  <a:tcPr marT="0" marB="0" marR="0" marL="0" anchor="ctr">
                    <a:lnL cap="flat" cmpd="sng" w="9525">
                      <a:solidFill>
                        <a:srgbClr val="B7B7B7"/>
                      </a:solidFill>
                      <a:prstDash val="solid"/>
                      <a:round/>
                      <a:headEnd len="sm" w="sm" type="none"/>
                      <a:tailEnd len="sm" w="sm" type="none"/>
                    </a:lnL>
                    <a:lnR cap="flat" cmpd="sng" w="9525">
                      <a:solidFill>
                        <a:srgbClr val="B7B7B7"/>
                      </a:solidFill>
                      <a:prstDash val="solid"/>
                      <a:round/>
                      <a:headEnd len="sm" w="sm" type="none"/>
                      <a:tailEnd len="sm" w="sm" type="none"/>
                    </a:lnR>
                    <a:lnT cap="flat" cmpd="sng" w="9525">
                      <a:solidFill>
                        <a:srgbClr val="B7B7B7"/>
                      </a:solidFill>
                      <a:prstDash val="solid"/>
                      <a:round/>
                      <a:headEnd len="sm" w="sm" type="none"/>
                      <a:tailEnd len="sm" w="sm" type="none"/>
                    </a:lnT>
                    <a:lnB cap="flat" cmpd="sng" w="9525">
                      <a:solidFill>
                        <a:srgbClr val="B7B7B7"/>
                      </a:solidFill>
                      <a:prstDash val="solid"/>
                      <a:round/>
                      <a:headEnd len="sm" w="sm" type="none"/>
                      <a:tailEnd len="sm" w="sm" type="none"/>
                    </a:lnB>
                  </a:tcPr>
                </a:tc>
                <a:tc hMerge="1"/>
                <a:tc hMerge="1"/>
                <a:tc gridSpan="3">
                  <a:txBody>
                    <a:bodyPr/>
                    <a:lstStyle/>
                    <a:p>
                      <a:pPr indent="0" lvl="0" marL="0" rtl="0" algn="ctr">
                        <a:spcBef>
                          <a:spcPts val="0"/>
                        </a:spcBef>
                        <a:spcAft>
                          <a:spcPts val="0"/>
                        </a:spcAft>
                        <a:buNone/>
                      </a:pPr>
                      <a:r>
                        <a:rPr lang="en" sz="1000">
                          <a:latin typeface="Lato"/>
                          <a:ea typeface="Lato"/>
                          <a:cs typeface="Lato"/>
                          <a:sym typeface="Lato"/>
                        </a:rPr>
                        <a:t>6</a:t>
                      </a:r>
                      <a:endParaRPr sz="1000">
                        <a:latin typeface="Lato"/>
                        <a:ea typeface="Lato"/>
                        <a:cs typeface="Lato"/>
                        <a:sym typeface="Lato"/>
                      </a:endParaRPr>
                    </a:p>
                  </a:txBody>
                  <a:tcPr marT="0" marB="0" marR="0" marL="0" anchor="ctr">
                    <a:lnL cap="flat" cmpd="sng" w="9525">
                      <a:solidFill>
                        <a:srgbClr val="B7B7B7"/>
                      </a:solidFill>
                      <a:prstDash val="solid"/>
                      <a:round/>
                      <a:headEnd len="sm" w="sm" type="none"/>
                      <a:tailEnd len="sm" w="sm" type="none"/>
                    </a:lnL>
                    <a:lnR cap="flat" cmpd="sng" w="9525">
                      <a:solidFill>
                        <a:srgbClr val="B7B7B7"/>
                      </a:solidFill>
                      <a:prstDash val="solid"/>
                      <a:round/>
                      <a:headEnd len="sm" w="sm" type="none"/>
                      <a:tailEnd len="sm" w="sm" type="none"/>
                    </a:lnR>
                    <a:lnT cap="flat" cmpd="sng" w="9525">
                      <a:solidFill>
                        <a:srgbClr val="B7B7B7"/>
                      </a:solidFill>
                      <a:prstDash val="solid"/>
                      <a:round/>
                      <a:headEnd len="sm" w="sm" type="none"/>
                      <a:tailEnd len="sm" w="sm" type="none"/>
                    </a:lnT>
                    <a:lnB cap="flat" cmpd="sng" w="9525">
                      <a:solidFill>
                        <a:srgbClr val="B7B7B7"/>
                      </a:solidFill>
                      <a:prstDash val="solid"/>
                      <a:round/>
                      <a:headEnd len="sm" w="sm" type="none"/>
                      <a:tailEnd len="sm" w="sm" type="none"/>
                    </a:lnB>
                  </a:tcPr>
                </a:tc>
                <a:tc hMerge="1"/>
                <a:tc hMerge="1"/>
              </a:tr>
              <a:tr h="304800">
                <a:tc>
                  <a:txBody>
                    <a:bodyPr/>
                    <a:lstStyle/>
                    <a:p>
                      <a:pPr indent="0" lvl="0" marL="0" rtl="0" algn="ctr">
                        <a:spcBef>
                          <a:spcPts val="0"/>
                        </a:spcBef>
                        <a:spcAft>
                          <a:spcPts val="0"/>
                        </a:spcAft>
                        <a:buNone/>
                      </a:pPr>
                      <a:r>
                        <a:rPr lang="en" sz="1000">
                          <a:latin typeface="Lato"/>
                          <a:ea typeface="Lato"/>
                          <a:cs typeface="Lato"/>
                          <a:sym typeface="Lato"/>
                        </a:rPr>
                        <a:t>Average</a:t>
                      </a:r>
                      <a:endParaRPr sz="1000">
                        <a:latin typeface="Lato"/>
                        <a:ea typeface="Lato"/>
                        <a:cs typeface="Lato"/>
                        <a:sym typeface="Lato"/>
                      </a:endParaRPr>
                    </a:p>
                  </a:txBody>
                  <a:tcPr marT="0" marB="0" marR="0" marL="0" anchor="ctr">
                    <a:lnL cap="flat" cmpd="sng" w="9525">
                      <a:solidFill>
                        <a:srgbClr val="9E9E9E">
                          <a:alpha val="0"/>
                        </a:srgbClr>
                      </a:solidFill>
                      <a:prstDash val="solid"/>
                      <a:round/>
                      <a:headEnd len="sm" w="sm" type="none"/>
                      <a:tailEnd len="sm" w="sm" type="none"/>
                    </a:lnL>
                    <a:lnR cap="flat" cmpd="sng" w="9525">
                      <a:solidFill>
                        <a:srgbClr val="B7B7B7"/>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gridSpan="9">
                  <a:txBody>
                    <a:bodyPr/>
                    <a:lstStyle/>
                    <a:p>
                      <a:pPr indent="0" lvl="0" marL="0" rtl="0" algn="ctr">
                        <a:spcBef>
                          <a:spcPts val="0"/>
                        </a:spcBef>
                        <a:spcAft>
                          <a:spcPts val="0"/>
                        </a:spcAft>
                        <a:buNone/>
                      </a:pPr>
                      <a:r>
                        <a:rPr lang="en" sz="1000">
                          <a:latin typeface="Lato"/>
                          <a:ea typeface="Lato"/>
                          <a:cs typeface="Lato"/>
                          <a:sym typeface="Lato"/>
                        </a:rPr>
                        <a:t>3</a:t>
                      </a:r>
                      <a:endParaRPr sz="1000">
                        <a:latin typeface="Lato"/>
                        <a:ea typeface="Lato"/>
                        <a:cs typeface="Lato"/>
                        <a:sym typeface="Lato"/>
                      </a:endParaRPr>
                    </a:p>
                  </a:txBody>
                  <a:tcPr marT="0" marB="0" marR="0" marL="0" anchor="ctr">
                    <a:lnL cap="flat" cmpd="sng" w="9525">
                      <a:solidFill>
                        <a:srgbClr val="B7B7B7"/>
                      </a:solidFill>
                      <a:prstDash val="solid"/>
                      <a:round/>
                      <a:headEnd len="sm" w="sm" type="none"/>
                      <a:tailEnd len="sm" w="sm" type="none"/>
                    </a:lnL>
                    <a:lnR cap="flat" cmpd="sng" w="9525">
                      <a:solidFill>
                        <a:srgbClr val="B7B7B7"/>
                      </a:solidFill>
                      <a:prstDash val="solid"/>
                      <a:round/>
                      <a:headEnd len="sm" w="sm" type="none"/>
                      <a:tailEnd len="sm" w="sm" type="none"/>
                    </a:lnR>
                    <a:lnT cap="flat" cmpd="sng" w="9525">
                      <a:solidFill>
                        <a:srgbClr val="B7B7B7"/>
                      </a:solidFill>
                      <a:prstDash val="solid"/>
                      <a:round/>
                      <a:headEnd len="sm" w="sm" type="none"/>
                      <a:tailEnd len="sm" w="sm" type="none"/>
                    </a:lnT>
                    <a:lnB cap="flat" cmpd="sng" w="9525">
                      <a:solidFill>
                        <a:srgbClr val="B7B7B7"/>
                      </a:solidFill>
                      <a:prstDash val="solid"/>
                      <a:round/>
                      <a:headEnd len="sm" w="sm" type="none"/>
                      <a:tailEnd len="sm" w="sm" type="none"/>
                    </a:lnB>
                  </a:tcPr>
                </a:tc>
                <a:tc hMerge="1"/>
                <a:tc hMerge="1"/>
                <a:tc hMerge="1"/>
                <a:tc hMerge="1"/>
                <a:tc hMerge="1"/>
                <a:tc hMerge="1"/>
                <a:tc hMerge="1"/>
                <a:tc hMerge="1"/>
              </a:tr>
            </a:tbl>
          </a:graphicData>
        </a:graphic>
      </p:graphicFrame>
      <p:graphicFrame>
        <p:nvGraphicFramePr>
          <p:cNvPr id="133" name="Google Shape;133;p22"/>
          <p:cNvGraphicFramePr/>
          <p:nvPr/>
        </p:nvGraphicFramePr>
        <p:xfrm>
          <a:off x="4666288" y="1274675"/>
          <a:ext cx="3000000" cy="3000000"/>
        </p:xfrm>
        <a:graphic>
          <a:graphicData uri="http://schemas.openxmlformats.org/drawingml/2006/table">
            <a:tbl>
              <a:tblPr>
                <a:noFill/>
                <a:tableStyleId>{876081C1-59E3-45BD-9F17-07E1B6B354E3}</a:tableStyleId>
              </a:tblPr>
              <a:tblGrid>
                <a:gridCol w="488550"/>
                <a:gridCol w="392125"/>
                <a:gridCol w="392125"/>
                <a:gridCol w="392125"/>
                <a:gridCol w="392125"/>
                <a:gridCol w="392125"/>
                <a:gridCol w="392125"/>
                <a:gridCol w="392125"/>
                <a:gridCol w="392125"/>
                <a:gridCol w="392125"/>
              </a:tblGrid>
              <a:tr h="274325">
                <a:tc>
                  <a:txBody>
                    <a:bodyPr/>
                    <a:lstStyle/>
                    <a:p>
                      <a:pPr indent="0" lvl="0" marL="0" rtl="0" algn="l">
                        <a:spcBef>
                          <a:spcPts val="0"/>
                        </a:spcBef>
                        <a:spcAft>
                          <a:spcPts val="0"/>
                        </a:spcAft>
                        <a:buNone/>
                      </a:pPr>
                      <a:r>
                        <a:t/>
                      </a:r>
                      <a:endParaRPr sz="1000">
                        <a:latin typeface="Lato"/>
                        <a:ea typeface="Lato"/>
                        <a:cs typeface="Lato"/>
                        <a:sym typeface="Lato"/>
                      </a:endParaRPr>
                    </a:p>
                  </a:txBody>
                  <a:tcPr marT="0" marB="0" marR="0" marL="0" anchor="ctr">
                    <a:lnL cap="flat" cmpd="sng" w="9525">
                      <a:solidFill>
                        <a:srgbClr val="9E9E9E">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gridSpan="9">
                  <a:txBody>
                    <a:bodyPr/>
                    <a:lstStyle/>
                    <a:p>
                      <a:pPr indent="0" lvl="0" marL="0" rtl="0" algn="ctr">
                        <a:spcBef>
                          <a:spcPts val="0"/>
                        </a:spcBef>
                        <a:spcAft>
                          <a:spcPts val="0"/>
                        </a:spcAft>
                        <a:buNone/>
                      </a:pPr>
                      <a:r>
                        <a:rPr lang="en" sz="1000">
                          <a:latin typeface="Lato"/>
                          <a:ea typeface="Lato"/>
                          <a:cs typeface="Lato"/>
                          <a:sym typeface="Lato"/>
                        </a:rPr>
                        <a:t>RR (q=1)</a:t>
                      </a:r>
                      <a:endParaRPr sz="1000">
                        <a:latin typeface="Lato"/>
                        <a:ea typeface="Lato"/>
                        <a:cs typeface="Lato"/>
                        <a:sym typeface="Lato"/>
                      </a:endParaRPr>
                    </a:p>
                  </a:txBody>
                  <a:tcPr marT="0" marB="0" marR="0" marL="0" anchor="ctr">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solidFill>
                      <a:prstDash val="solid"/>
                      <a:round/>
                      <a:headEnd len="sm" w="sm" type="none"/>
                      <a:tailEnd len="sm" w="sm" type="none"/>
                    </a:lnB>
                  </a:tcPr>
                </a:tc>
                <a:tc hMerge="1"/>
                <a:tc hMerge="1"/>
                <a:tc hMerge="1"/>
                <a:tc hMerge="1"/>
                <a:tc hMerge="1"/>
                <a:tc hMerge="1"/>
                <a:tc hMerge="1"/>
                <a:tc hMerge="1"/>
              </a:tr>
              <a:tr h="274325">
                <a:tc>
                  <a:txBody>
                    <a:bodyPr/>
                    <a:lstStyle/>
                    <a:p>
                      <a:pPr indent="0" lvl="0" marL="0" rtl="0" algn="l">
                        <a:spcBef>
                          <a:spcPts val="0"/>
                        </a:spcBef>
                        <a:spcAft>
                          <a:spcPts val="0"/>
                        </a:spcAft>
                        <a:buNone/>
                      </a:pPr>
                      <a:r>
                        <a:t/>
                      </a:r>
                      <a:endParaRPr sz="1000">
                        <a:latin typeface="Lato"/>
                        <a:ea typeface="Lato"/>
                        <a:cs typeface="Lato"/>
                        <a:sym typeface="Lato"/>
                      </a:endParaRPr>
                    </a:p>
                  </a:txBody>
                  <a:tcPr marT="0" marB="0" marR="0" marL="0" anchor="ctr">
                    <a:lnL cap="flat" cmpd="sng" w="9525">
                      <a:solidFill>
                        <a:srgbClr val="9E9E9E">
                          <a:alpha val="0"/>
                        </a:srgbClr>
                      </a:solidFill>
                      <a:prstDash val="solid"/>
                      <a:round/>
                      <a:headEnd len="sm" w="sm" type="none"/>
                      <a:tailEnd len="sm" w="sm" type="none"/>
                    </a:lnL>
                    <a:lnR cap="flat" cmpd="sng" w="9525">
                      <a:solidFill>
                        <a:srgbClr val="B7B7B7"/>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A</a:t>
                      </a:r>
                      <a:endParaRPr sz="1000">
                        <a:latin typeface="Lato"/>
                        <a:ea typeface="Lato"/>
                        <a:cs typeface="Lato"/>
                        <a:sym typeface="Lato"/>
                      </a:endParaRPr>
                    </a:p>
                  </a:txBody>
                  <a:tcPr marT="0" marB="0" marR="0" marL="0" anchor="ctr">
                    <a:lnL cap="flat" cmpd="sng" w="9525">
                      <a:solidFill>
                        <a:srgbClr val="B7B7B7"/>
                      </a:solidFill>
                      <a:prstDash val="solid"/>
                      <a:round/>
                      <a:headEnd len="sm" w="sm" type="none"/>
                      <a:tailEnd len="sm" w="sm" type="none"/>
                    </a:lnL>
                    <a:lnR cap="flat" cmpd="sng" w="9525">
                      <a:solidFill>
                        <a:srgbClr val="B7B7B7"/>
                      </a:solidFill>
                      <a:prstDash val="solid"/>
                      <a:round/>
                      <a:headEnd len="sm" w="sm" type="none"/>
                      <a:tailEnd len="sm" w="sm" type="none"/>
                    </a:lnR>
                    <a:lnT cap="flat" cmpd="sng" w="9525">
                      <a:solidFill>
                        <a:srgbClr val="B7B7B7"/>
                      </a:solidFill>
                      <a:prstDash val="solid"/>
                      <a:round/>
                      <a:headEnd len="sm" w="sm" type="none"/>
                      <a:tailEnd len="sm" w="sm" type="none"/>
                    </a:lnT>
                    <a:lnB cap="flat" cmpd="sng" w="9525">
                      <a:solidFill>
                        <a:srgbClr val="B7B7B7"/>
                      </a:solidFill>
                      <a:prstDash val="solid"/>
                      <a:round/>
                      <a:headEnd len="sm" w="sm" type="none"/>
                      <a:tailEnd len="sm" w="sm" type="none"/>
                    </a:lnB>
                    <a:solidFill>
                      <a:srgbClr val="FCE5CD"/>
                    </a:solidFill>
                  </a:tcPr>
                </a:tc>
                <a:tc>
                  <a:txBody>
                    <a:bodyPr/>
                    <a:lstStyle/>
                    <a:p>
                      <a:pPr indent="0" lvl="0" marL="0" rtl="0" algn="ctr">
                        <a:spcBef>
                          <a:spcPts val="0"/>
                        </a:spcBef>
                        <a:spcAft>
                          <a:spcPts val="0"/>
                        </a:spcAft>
                        <a:buNone/>
                      </a:pPr>
                      <a:r>
                        <a:rPr lang="en" sz="1000">
                          <a:latin typeface="Lato"/>
                          <a:ea typeface="Lato"/>
                          <a:cs typeface="Lato"/>
                          <a:sym typeface="Lato"/>
                        </a:rPr>
                        <a:t>B</a:t>
                      </a:r>
                      <a:endParaRPr sz="1000">
                        <a:latin typeface="Lato"/>
                        <a:ea typeface="Lato"/>
                        <a:cs typeface="Lato"/>
                        <a:sym typeface="Lato"/>
                      </a:endParaRPr>
                    </a:p>
                  </a:txBody>
                  <a:tcPr marT="0" marB="0" marR="0" marL="0" anchor="ctr">
                    <a:lnL cap="flat" cmpd="sng" w="9525">
                      <a:solidFill>
                        <a:srgbClr val="B7B7B7"/>
                      </a:solidFill>
                      <a:prstDash val="solid"/>
                      <a:round/>
                      <a:headEnd len="sm" w="sm" type="none"/>
                      <a:tailEnd len="sm" w="sm" type="none"/>
                    </a:lnL>
                    <a:lnR cap="flat" cmpd="sng" w="9525">
                      <a:solidFill>
                        <a:srgbClr val="B7B7B7"/>
                      </a:solidFill>
                      <a:prstDash val="solid"/>
                      <a:round/>
                      <a:headEnd len="sm" w="sm" type="none"/>
                      <a:tailEnd len="sm" w="sm" type="none"/>
                    </a:lnR>
                    <a:lnT cap="flat" cmpd="sng" w="9525">
                      <a:solidFill>
                        <a:srgbClr val="B7B7B7"/>
                      </a:solidFill>
                      <a:prstDash val="solid"/>
                      <a:round/>
                      <a:headEnd len="sm" w="sm" type="none"/>
                      <a:tailEnd len="sm" w="sm" type="none"/>
                    </a:lnT>
                    <a:lnB cap="flat" cmpd="sng" w="9525">
                      <a:solidFill>
                        <a:srgbClr val="B7B7B7"/>
                      </a:solidFill>
                      <a:prstDash val="solid"/>
                      <a:round/>
                      <a:headEnd len="sm" w="sm" type="none"/>
                      <a:tailEnd len="sm" w="sm" type="none"/>
                    </a:lnB>
                    <a:solidFill>
                      <a:srgbClr val="D9EAD3"/>
                    </a:solidFill>
                  </a:tcPr>
                </a:tc>
                <a:tc>
                  <a:txBody>
                    <a:bodyPr/>
                    <a:lstStyle/>
                    <a:p>
                      <a:pPr indent="0" lvl="0" marL="0" rtl="0" algn="ctr">
                        <a:spcBef>
                          <a:spcPts val="0"/>
                        </a:spcBef>
                        <a:spcAft>
                          <a:spcPts val="0"/>
                        </a:spcAft>
                        <a:buNone/>
                      </a:pPr>
                      <a:r>
                        <a:rPr lang="en" sz="1000">
                          <a:latin typeface="Lato"/>
                          <a:ea typeface="Lato"/>
                          <a:cs typeface="Lato"/>
                          <a:sym typeface="Lato"/>
                        </a:rPr>
                        <a:t>C</a:t>
                      </a:r>
                      <a:endParaRPr sz="1000">
                        <a:latin typeface="Lato"/>
                        <a:ea typeface="Lato"/>
                        <a:cs typeface="Lato"/>
                        <a:sym typeface="Lato"/>
                      </a:endParaRPr>
                    </a:p>
                  </a:txBody>
                  <a:tcPr marT="0" marB="0" marR="0" marL="0" anchor="ctr">
                    <a:lnL cap="flat" cmpd="sng" w="9525">
                      <a:solidFill>
                        <a:srgbClr val="B7B7B7"/>
                      </a:solidFill>
                      <a:prstDash val="solid"/>
                      <a:round/>
                      <a:headEnd len="sm" w="sm" type="none"/>
                      <a:tailEnd len="sm" w="sm" type="none"/>
                    </a:lnL>
                    <a:lnR cap="flat" cmpd="sng" w="9525">
                      <a:solidFill>
                        <a:srgbClr val="B7B7B7"/>
                      </a:solidFill>
                      <a:prstDash val="solid"/>
                      <a:round/>
                      <a:headEnd len="sm" w="sm" type="none"/>
                      <a:tailEnd len="sm" w="sm" type="none"/>
                    </a:lnR>
                    <a:lnT cap="flat" cmpd="sng" w="9525">
                      <a:solidFill>
                        <a:srgbClr val="B7B7B7"/>
                      </a:solidFill>
                      <a:prstDash val="solid"/>
                      <a:round/>
                      <a:headEnd len="sm" w="sm" type="none"/>
                      <a:tailEnd len="sm" w="sm" type="none"/>
                    </a:lnT>
                    <a:lnB cap="flat" cmpd="sng" w="9525">
                      <a:solidFill>
                        <a:srgbClr val="B7B7B7"/>
                      </a:solidFill>
                      <a:prstDash val="solid"/>
                      <a:round/>
                      <a:headEnd len="sm" w="sm" type="none"/>
                      <a:tailEnd len="sm" w="sm" type="none"/>
                    </a:lnB>
                    <a:solidFill>
                      <a:srgbClr val="CFE2F3"/>
                    </a:solidFill>
                  </a:tcPr>
                </a:tc>
                <a:tc>
                  <a:txBody>
                    <a:bodyPr/>
                    <a:lstStyle/>
                    <a:p>
                      <a:pPr indent="0" lvl="0" marL="0" rtl="0" algn="ctr">
                        <a:spcBef>
                          <a:spcPts val="0"/>
                        </a:spcBef>
                        <a:spcAft>
                          <a:spcPts val="0"/>
                        </a:spcAft>
                        <a:buNone/>
                      </a:pPr>
                      <a:r>
                        <a:rPr lang="en" sz="1000">
                          <a:latin typeface="Lato"/>
                          <a:ea typeface="Lato"/>
                          <a:cs typeface="Lato"/>
                          <a:sym typeface="Lato"/>
                        </a:rPr>
                        <a:t>A</a:t>
                      </a:r>
                      <a:endParaRPr sz="1000">
                        <a:latin typeface="Lato"/>
                        <a:ea typeface="Lato"/>
                        <a:cs typeface="Lato"/>
                        <a:sym typeface="Lato"/>
                      </a:endParaRPr>
                    </a:p>
                  </a:txBody>
                  <a:tcPr marT="0" marB="0" marR="0" marL="0" anchor="ctr">
                    <a:lnL cap="flat" cmpd="sng" w="9525">
                      <a:solidFill>
                        <a:srgbClr val="B7B7B7"/>
                      </a:solidFill>
                      <a:prstDash val="solid"/>
                      <a:round/>
                      <a:headEnd len="sm" w="sm" type="none"/>
                      <a:tailEnd len="sm" w="sm" type="none"/>
                    </a:lnL>
                    <a:lnR cap="flat" cmpd="sng" w="9525">
                      <a:solidFill>
                        <a:srgbClr val="B7B7B7"/>
                      </a:solidFill>
                      <a:prstDash val="solid"/>
                      <a:round/>
                      <a:headEnd len="sm" w="sm" type="none"/>
                      <a:tailEnd len="sm" w="sm" type="none"/>
                    </a:lnR>
                    <a:lnT cap="flat" cmpd="sng" w="9525">
                      <a:solidFill>
                        <a:srgbClr val="B7B7B7"/>
                      </a:solidFill>
                      <a:prstDash val="solid"/>
                      <a:round/>
                      <a:headEnd len="sm" w="sm" type="none"/>
                      <a:tailEnd len="sm" w="sm" type="none"/>
                    </a:lnT>
                    <a:lnB cap="flat" cmpd="sng" w="9525">
                      <a:solidFill>
                        <a:srgbClr val="B7B7B7"/>
                      </a:solidFill>
                      <a:prstDash val="solid"/>
                      <a:round/>
                      <a:headEnd len="sm" w="sm" type="none"/>
                      <a:tailEnd len="sm" w="sm" type="none"/>
                    </a:lnB>
                    <a:solidFill>
                      <a:srgbClr val="FCE5CD"/>
                    </a:solidFill>
                  </a:tcPr>
                </a:tc>
                <a:tc>
                  <a:txBody>
                    <a:bodyPr/>
                    <a:lstStyle/>
                    <a:p>
                      <a:pPr indent="0" lvl="0" marL="0" rtl="0" algn="ctr">
                        <a:spcBef>
                          <a:spcPts val="0"/>
                        </a:spcBef>
                        <a:spcAft>
                          <a:spcPts val="0"/>
                        </a:spcAft>
                        <a:buNone/>
                      </a:pPr>
                      <a:r>
                        <a:rPr lang="en" sz="1000">
                          <a:latin typeface="Lato"/>
                          <a:ea typeface="Lato"/>
                          <a:cs typeface="Lato"/>
                          <a:sym typeface="Lato"/>
                        </a:rPr>
                        <a:t>B</a:t>
                      </a:r>
                      <a:endParaRPr sz="1000">
                        <a:latin typeface="Lato"/>
                        <a:ea typeface="Lato"/>
                        <a:cs typeface="Lato"/>
                        <a:sym typeface="Lato"/>
                      </a:endParaRPr>
                    </a:p>
                  </a:txBody>
                  <a:tcPr marT="0" marB="0" marR="0" marL="0" anchor="ctr">
                    <a:lnL cap="flat" cmpd="sng" w="9525">
                      <a:solidFill>
                        <a:srgbClr val="B7B7B7"/>
                      </a:solidFill>
                      <a:prstDash val="solid"/>
                      <a:round/>
                      <a:headEnd len="sm" w="sm" type="none"/>
                      <a:tailEnd len="sm" w="sm" type="none"/>
                    </a:lnL>
                    <a:lnR cap="flat" cmpd="sng" w="9525">
                      <a:solidFill>
                        <a:srgbClr val="B7B7B7"/>
                      </a:solidFill>
                      <a:prstDash val="solid"/>
                      <a:round/>
                      <a:headEnd len="sm" w="sm" type="none"/>
                      <a:tailEnd len="sm" w="sm" type="none"/>
                    </a:lnR>
                    <a:lnT cap="flat" cmpd="sng" w="9525">
                      <a:solidFill>
                        <a:srgbClr val="B7B7B7"/>
                      </a:solidFill>
                      <a:prstDash val="solid"/>
                      <a:round/>
                      <a:headEnd len="sm" w="sm" type="none"/>
                      <a:tailEnd len="sm" w="sm" type="none"/>
                    </a:lnT>
                    <a:lnB cap="flat" cmpd="sng" w="9525">
                      <a:solidFill>
                        <a:srgbClr val="B7B7B7"/>
                      </a:solidFill>
                      <a:prstDash val="solid"/>
                      <a:round/>
                      <a:headEnd len="sm" w="sm" type="none"/>
                      <a:tailEnd len="sm" w="sm" type="none"/>
                    </a:lnB>
                    <a:solidFill>
                      <a:srgbClr val="D9EAD3"/>
                    </a:solidFill>
                  </a:tcPr>
                </a:tc>
                <a:tc>
                  <a:txBody>
                    <a:bodyPr/>
                    <a:lstStyle/>
                    <a:p>
                      <a:pPr indent="0" lvl="0" marL="0" rtl="0" algn="ctr">
                        <a:spcBef>
                          <a:spcPts val="0"/>
                        </a:spcBef>
                        <a:spcAft>
                          <a:spcPts val="0"/>
                        </a:spcAft>
                        <a:buNone/>
                      </a:pPr>
                      <a:r>
                        <a:rPr lang="en" sz="1000">
                          <a:latin typeface="Lato"/>
                          <a:ea typeface="Lato"/>
                          <a:cs typeface="Lato"/>
                          <a:sym typeface="Lato"/>
                        </a:rPr>
                        <a:t>C</a:t>
                      </a:r>
                      <a:endParaRPr sz="1000">
                        <a:latin typeface="Lato"/>
                        <a:ea typeface="Lato"/>
                        <a:cs typeface="Lato"/>
                        <a:sym typeface="Lato"/>
                      </a:endParaRPr>
                    </a:p>
                  </a:txBody>
                  <a:tcPr marT="0" marB="0" marR="0" marL="0" anchor="ctr">
                    <a:lnL cap="flat" cmpd="sng" w="9525">
                      <a:solidFill>
                        <a:srgbClr val="B7B7B7"/>
                      </a:solidFill>
                      <a:prstDash val="solid"/>
                      <a:round/>
                      <a:headEnd len="sm" w="sm" type="none"/>
                      <a:tailEnd len="sm" w="sm" type="none"/>
                    </a:lnL>
                    <a:lnR cap="flat" cmpd="sng" w="9525">
                      <a:solidFill>
                        <a:srgbClr val="B7B7B7"/>
                      </a:solidFill>
                      <a:prstDash val="solid"/>
                      <a:round/>
                      <a:headEnd len="sm" w="sm" type="none"/>
                      <a:tailEnd len="sm" w="sm" type="none"/>
                    </a:lnR>
                    <a:lnT cap="flat" cmpd="sng" w="9525">
                      <a:solidFill>
                        <a:srgbClr val="B7B7B7"/>
                      </a:solidFill>
                      <a:prstDash val="solid"/>
                      <a:round/>
                      <a:headEnd len="sm" w="sm" type="none"/>
                      <a:tailEnd len="sm" w="sm" type="none"/>
                    </a:lnT>
                    <a:lnB cap="flat" cmpd="sng" w="9525">
                      <a:solidFill>
                        <a:srgbClr val="B7B7B7"/>
                      </a:solidFill>
                      <a:prstDash val="solid"/>
                      <a:round/>
                      <a:headEnd len="sm" w="sm" type="none"/>
                      <a:tailEnd len="sm" w="sm" type="none"/>
                    </a:lnB>
                    <a:solidFill>
                      <a:srgbClr val="CFE2F3"/>
                    </a:solidFill>
                  </a:tcPr>
                </a:tc>
                <a:tc>
                  <a:txBody>
                    <a:bodyPr/>
                    <a:lstStyle/>
                    <a:p>
                      <a:pPr indent="0" lvl="0" marL="0" rtl="0" algn="ctr">
                        <a:spcBef>
                          <a:spcPts val="0"/>
                        </a:spcBef>
                        <a:spcAft>
                          <a:spcPts val="0"/>
                        </a:spcAft>
                        <a:buNone/>
                      </a:pPr>
                      <a:r>
                        <a:rPr lang="en" sz="1000">
                          <a:latin typeface="Lato"/>
                          <a:ea typeface="Lato"/>
                          <a:cs typeface="Lato"/>
                          <a:sym typeface="Lato"/>
                        </a:rPr>
                        <a:t>A</a:t>
                      </a:r>
                      <a:endParaRPr sz="1000">
                        <a:latin typeface="Lato"/>
                        <a:ea typeface="Lato"/>
                        <a:cs typeface="Lato"/>
                        <a:sym typeface="Lato"/>
                      </a:endParaRPr>
                    </a:p>
                  </a:txBody>
                  <a:tcPr marT="0" marB="0" marR="0" marL="0" anchor="ctr">
                    <a:lnL cap="flat" cmpd="sng" w="9525">
                      <a:solidFill>
                        <a:srgbClr val="B7B7B7"/>
                      </a:solidFill>
                      <a:prstDash val="solid"/>
                      <a:round/>
                      <a:headEnd len="sm" w="sm" type="none"/>
                      <a:tailEnd len="sm" w="sm" type="none"/>
                    </a:lnL>
                    <a:lnR cap="flat" cmpd="sng" w="9525">
                      <a:solidFill>
                        <a:srgbClr val="B7B7B7"/>
                      </a:solidFill>
                      <a:prstDash val="solid"/>
                      <a:round/>
                      <a:headEnd len="sm" w="sm" type="none"/>
                      <a:tailEnd len="sm" w="sm" type="none"/>
                    </a:lnR>
                    <a:lnT cap="flat" cmpd="sng" w="9525">
                      <a:solidFill>
                        <a:srgbClr val="B7B7B7"/>
                      </a:solidFill>
                      <a:prstDash val="solid"/>
                      <a:round/>
                      <a:headEnd len="sm" w="sm" type="none"/>
                      <a:tailEnd len="sm" w="sm" type="none"/>
                    </a:lnT>
                    <a:lnB cap="flat" cmpd="sng" w="9525">
                      <a:solidFill>
                        <a:srgbClr val="B7B7B7"/>
                      </a:solidFill>
                      <a:prstDash val="solid"/>
                      <a:round/>
                      <a:headEnd len="sm" w="sm" type="none"/>
                      <a:tailEnd len="sm" w="sm" type="none"/>
                    </a:lnB>
                    <a:solidFill>
                      <a:srgbClr val="FCE5CD"/>
                    </a:solidFill>
                  </a:tcPr>
                </a:tc>
                <a:tc>
                  <a:txBody>
                    <a:bodyPr/>
                    <a:lstStyle/>
                    <a:p>
                      <a:pPr indent="0" lvl="0" marL="0" rtl="0" algn="ctr">
                        <a:spcBef>
                          <a:spcPts val="0"/>
                        </a:spcBef>
                        <a:spcAft>
                          <a:spcPts val="0"/>
                        </a:spcAft>
                        <a:buNone/>
                      </a:pPr>
                      <a:r>
                        <a:rPr lang="en" sz="1000">
                          <a:latin typeface="Lato"/>
                          <a:ea typeface="Lato"/>
                          <a:cs typeface="Lato"/>
                          <a:sym typeface="Lato"/>
                        </a:rPr>
                        <a:t>B</a:t>
                      </a:r>
                      <a:endParaRPr sz="1000">
                        <a:latin typeface="Lato"/>
                        <a:ea typeface="Lato"/>
                        <a:cs typeface="Lato"/>
                        <a:sym typeface="Lato"/>
                      </a:endParaRPr>
                    </a:p>
                  </a:txBody>
                  <a:tcPr marT="0" marB="0" marR="0" marL="0" anchor="ctr">
                    <a:lnL cap="flat" cmpd="sng" w="9525">
                      <a:solidFill>
                        <a:srgbClr val="B7B7B7"/>
                      </a:solidFill>
                      <a:prstDash val="solid"/>
                      <a:round/>
                      <a:headEnd len="sm" w="sm" type="none"/>
                      <a:tailEnd len="sm" w="sm" type="none"/>
                    </a:lnL>
                    <a:lnR cap="flat" cmpd="sng" w="9525">
                      <a:solidFill>
                        <a:srgbClr val="B7B7B7"/>
                      </a:solidFill>
                      <a:prstDash val="solid"/>
                      <a:round/>
                      <a:headEnd len="sm" w="sm" type="none"/>
                      <a:tailEnd len="sm" w="sm" type="none"/>
                    </a:lnR>
                    <a:lnT cap="flat" cmpd="sng" w="9525">
                      <a:solidFill>
                        <a:srgbClr val="B7B7B7"/>
                      </a:solidFill>
                      <a:prstDash val="solid"/>
                      <a:round/>
                      <a:headEnd len="sm" w="sm" type="none"/>
                      <a:tailEnd len="sm" w="sm" type="none"/>
                    </a:lnT>
                    <a:lnB cap="flat" cmpd="sng" w="9525">
                      <a:solidFill>
                        <a:srgbClr val="B7B7B7"/>
                      </a:solidFill>
                      <a:prstDash val="solid"/>
                      <a:round/>
                      <a:headEnd len="sm" w="sm" type="none"/>
                      <a:tailEnd len="sm" w="sm" type="none"/>
                    </a:lnB>
                    <a:solidFill>
                      <a:srgbClr val="D9EAD3"/>
                    </a:solidFill>
                  </a:tcPr>
                </a:tc>
                <a:tc>
                  <a:txBody>
                    <a:bodyPr/>
                    <a:lstStyle/>
                    <a:p>
                      <a:pPr indent="0" lvl="0" marL="0" rtl="0" algn="ctr">
                        <a:spcBef>
                          <a:spcPts val="0"/>
                        </a:spcBef>
                        <a:spcAft>
                          <a:spcPts val="0"/>
                        </a:spcAft>
                        <a:buNone/>
                      </a:pPr>
                      <a:r>
                        <a:rPr lang="en" sz="1000">
                          <a:latin typeface="Lato"/>
                          <a:ea typeface="Lato"/>
                          <a:cs typeface="Lato"/>
                          <a:sym typeface="Lato"/>
                        </a:rPr>
                        <a:t>C</a:t>
                      </a:r>
                      <a:endParaRPr sz="1000">
                        <a:latin typeface="Lato"/>
                        <a:ea typeface="Lato"/>
                        <a:cs typeface="Lato"/>
                        <a:sym typeface="Lato"/>
                      </a:endParaRPr>
                    </a:p>
                  </a:txBody>
                  <a:tcPr marT="0" marB="0" marR="0" marL="0" anchor="ctr">
                    <a:lnL cap="flat" cmpd="sng" w="9525">
                      <a:solidFill>
                        <a:srgbClr val="B7B7B7"/>
                      </a:solidFill>
                      <a:prstDash val="solid"/>
                      <a:round/>
                      <a:headEnd len="sm" w="sm" type="none"/>
                      <a:tailEnd len="sm" w="sm" type="none"/>
                    </a:lnL>
                    <a:lnR cap="flat" cmpd="sng" w="9525">
                      <a:solidFill>
                        <a:srgbClr val="B7B7B7"/>
                      </a:solidFill>
                      <a:prstDash val="solid"/>
                      <a:round/>
                      <a:headEnd len="sm" w="sm" type="none"/>
                      <a:tailEnd len="sm" w="sm" type="none"/>
                    </a:lnR>
                    <a:lnT cap="flat" cmpd="sng" w="9525">
                      <a:solidFill>
                        <a:srgbClr val="B7B7B7"/>
                      </a:solidFill>
                      <a:prstDash val="solid"/>
                      <a:round/>
                      <a:headEnd len="sm" w="sm" type="none"/>
                      <a:tailEnd len="sm" w="sm" type="none"/>
                    </a:lnT>
                    <a:lnB cap="flat" cmpd="sng" w="9525">
                      <a:solidFill>
                        <a:srgbClr val="B7B7B7"/>
                      </a:solidFill>
                      <a:prstDash val="solid"/>
                      <a:round/>
                      <a:headEnd len="sm" w="sm" type="none"/>
                      <a:tailEnd len="sm" w="sm" type="none"/>
                    </a:lnB>
                    <a:solidFill>
                      <a:srgbClr val="CFE2F3"/>
                    </a:solidFill>
                  </a:tcPr>
                </a:tc>
              </a:tr>
              <a:tr h="304800">
                <a:tc>
                  <a:txBody>
                    <a:bodyPr/>
                    <a:lstStyle/>
                    <a:p>
                      <a:pPr indent="0" lvl="0" marL="0" rtl="0" algn="ctr">
                        <a:spcBef>
                          <a:spcPts val="0"/>
                        </a:spcBef>
                        <a:spcAft>
                          <a:spcPts val="0"/>
                        </a:spcAft>
                        <a:buNone/>
                      </a:pPr>
                      <a:r>
                        <a:rPr lang="en" sz="1000">
                          <a:latin typeface="Lato"/>
                          <a:ea typeface="Lato"/>
                          <a:cs typeface="Lato"/>
                          <a:sym typeface="Lato"/>
                        </a:rPr>
                        <a:t>Wait Times</a:t>
                      </a:r>
                      <a:endParaRPr sz="1000">
                        <a:latin typeface="Lato"/>
                        <a:ea typeface="Lato"/>
                        <a:cs typeface="Lato"/>
                        <a:sym typeface="Lato"/>
                      </a:endParaRPr>
                    </a:p>
                  </a:txBody>
                  <a:tcPr marT="0" marB="0" marR="0" marL="0" anchor="ctr">
                    <a:lnL cap="flat" cmpd="sng" w="9525">
                      <a:solidFill>
                        <a:srgbClr val="9E9E9E">
                          <a:alpha val="0"/>
                        </a:srgbClr>
                      </a:solidFill>
                      <a:prstDash val="solid"/>
                      <a:round/>
                      <a:headEnd len="sm" w="sm" type="none"/>
                      <a:tailEnd len="sm" w="sm" type="none"/>
                    </a:lnL>
                    <a:lnR cap="flat" cmpd="sng" w="9525">
                      <a:solidFill>
                        <a:srgbClr val="B7B7B7"/>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0</a:t>
                      </a:r>
                      <a:endParaRPr sz="1000">
                        <a:latin typeface="Lato"/>
                        <a:ea typeface="Lato"/>
                        <a:cs typeface="Lato"/>
                        <a:sym typeface="Lato"/>
                      </a:endParaRPr>
                    </a:p>
                  </a:txBody>
                  <a:tcPr marT="0" marB="0" marR="0" marL="0" anchor="ctr">
                    <a:lnL cap="flat" cmpd="sng" w="9525">
                      <a:solidFill>
                        <a:srgbClr val="B7B7B7"/>
                      </a:solidFill>
                      <a:prstDash val="solid"/>
                      <a:round/>
                      <a:headEnd len="sm" w="sm" type="none"/>
                      <a:tailEnd len="sm" w="sm" type="none"/>
                    </a:lnL>
                    <a:lnR cap="flat" cmpd="sng" w="9525">
                      <a:solidFill>
                        <a:srgbClr val="B7B7B7"/>
                      </a:solidFill>
                      <a:prstDash val="solid"/>
                      <a:round/>
                      <a:headEnd len="sm" w="sm" type="none"/>
                      <a:tailEnd len="sm" w="sm" type="none"/>
                    </a:lnR>
                    <a:lnT cap="flat" cmpd="sng" w="9525">
                      <a:solidFill>
                        <a:srgbClr val="B7B7B7"/>
                      </a:solidFill>
                      <a:prstDash val="solid"/>
                      <a:round/>
                      <a:headEnd len="sm" w="sm" type="none"/>
                      <a:tailEnd len="sm" w="sm" type="none"/>
                    </a:lnT>
                    <a:lnB cap="flat" cmpd="sng" w="9525">
                      <a:solidFill>
                        <a:srgbClr val="B7B7B7"/>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1</a:t>
                      </a:r>
                      <a:endParaRPr sz="1000">
                        <a:latin typeface="Lato"/>
                        <a:ea typeface="Lato"/>
                        <a:cs typeface="Lato"/>
                        <a:sym typeface="Lato"/>
                      </a:endParaRPr>
                    </a:p>
                  </a:txBody>
                  <a:tcPr marT="0" marB="0" marR="0" marL="0" anchor="ctr">
                    <a:lnL cap="flat" cmpd="sng" w="9525">
                      <a:solidFill>
                        <a:srgbClr val="B7B7B7"/>
                      </a:solidFill>
                      <a:prstDash val="solid"/>
                      <a:round/>
                      <a:headEnd len="sm" w="sm" type="none"/>
                      <a:tailEnd len="sm" w="sm" type="none"/>
                    </a:lnL>
                    <a:lnR cap="flat" cmpd="sng" w="9525">
                      <a:solidFill>
                        <a:srgbClr val="B7B7B7"/>
                      </a:solidFill>
                      <a:prstDash val="solid"/>
                      <a:round/>
                      <a:headEnd len="sm" w="sm" type="none"/>
                      <a:tailEnd len="sm" w="sm" type="none"/>
                    </a:lnR>
                    <a:lnT cap="flat" cmpd="sng" w="9525">
                      <a:solidFill>
                        <a:srgbClr val="B7B7B7"/>
                      </a:solidFill>
                      <a:prstDash val="solid"/>
                      <a:round/>
                      <a:headEnd len="sm" w="sm" type="none"/>
                      <a:tailEnd len="sm" w="sm" type="none"/>
                    </a:lnT>
                    <a:lnB cap="flat" cmpd="sng" w="9525">
                      <a:solidFill>
                        <a:srgbClr val="B7B7B7"/>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2</a:t>
                      </a:r>
                      <a:endParaRPr sz="1000">
                        <a:latin typeface="Lato"/>
                        <a:ea typeface="Lato"/>
                        <a:cs typeface="Lato"/>
                        <a:sym typeface="Lato"/>
                      </a:endParaRPr>
                    </a:p>
                  </a:txBody>
                  <a:tcPr marT="0" marB="0" marR="0" marL="0" anchor="ctr">
                    <a:lnL cap="flat" cmpd="sng" w="9525">
                      <a:solidFill>
                        <a:srgbClr val="B7B7B7"/>
                      </a:solidFill>
                      <a:prstDash val="solid"/>
                      <a:round/>
                      <a:headEnd len="sm" w="sm" type="none"/>
                      <a:tailEnd len="sm" w="sm" type="none"/>
                    </a:lnL>
                    <a:lnR cap="flat" cmpd="sng" w="9525">
                      <a:solidFill>
                        <a:srgbClr val="B7B7B7"/>
                      </a:solidFill>
                      <a:prstDash val="solid"/>
                      <a:round/>
                      <a:headEnd len="sm" w="sm" type="none"/>
                      <a:tailEnd len="sm" w="sm" type="none"/>
                    </a:lnR>
                    <a:lnT cap="flat" cmpd="sng" w="9525">
                      <a:solidFill>
                        <a:srgbClr val="B7B7B7"/>
                      </a:solidFill>
                      <a:prstDash val="solid"/>
                      <a:round/>
                      <a:headEnd len="sm" w="sm" type="none"/>
                      <a:tailEnd len="sm" w="sm" type="none"/>
                    </a:lnT>
                    <a:lnB cap="flat" cmpd="sng" w="9525">
                      <a:solidFill>
                        <a:srgbClr val="B7B7B7"/>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2</a:t>
                      </a:r>
                      <a:endParaRPr sz="1000">
                        <a:latin typeface="Lato"/>
                        <a:ea typeface="Lato"/>
                        <a:cs typeface="Lato"/>
                        <a:sym typeface="Lato"/>
                      </a:endParaRPr>
                    </a:p>
                  </a:txBody>
                  <a:tcPr marT="0" marB="0" marR="0" marL="0" anchor="ctr">
                    <a:lnL cap="flat" cmpd="sng" w="9525">
                      <a:solidFill>
                        <a:srgbClr val="B7B7B7"/>
                      </a:solidFill>
                      <a:prstDash val="solid"/>
                      <a:round/>
                      <a:headEnd len="sm" w="sm" type="none"/>
                      <a:tailEnd len="sm" w="sm" type="none"/>
                    </a:lnL>
                    <a:lnR cap="flat" cmpd="sng" w="9525">
                      <a:solidFill>
                        <a:srgbClr val="B7B7B7"/>
                      </a:solidFill>
                      <a:prstDash val="solid"/>
                      <a:round/>
                      <a:headEnd len="sm" w="sm" type="none"/>
                      <a:tailEnd len="sm" w="sm" type="none"/>
                    </a:lnR>
                    <a:lnT cap="flat" cmpd="sng" w="9525">
                      <a:solidFill>
                        <a:srgbClr val="B7B7B7"/>
                      </a:solidFill>
                      <a:prstDash val="solid"/>
                      <a:round/>
                      <a:headEnd len="sm" w="sm" type="none"/>
                      <a:tailEnd len="sm" w="sm" type="none"/>
                    </a:lnT>
                    <a:lnB cap="flat" cmpd="sng" w="9525">
                      <a:solidFill>
                        <a:srgbClr val="B7B7B7"/>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2</a:t>
                      </a:r>
                      <a:endParaRPr sz="1000">
                        <a:latin typeface="Lato"/>
                        <a:ea typeface="Lato"/>
                        <a:cs typeface="Lato"/>
                        <a:sym typeface="Lato"/>
                      </a:endParaRPr>
                    </a:p>
                  </a:txBody>
                  <a:tcPr marT="0" marB="0" marR="0" marL="0" anchor="ctr">
                    <a:lnL cap="flat" cmpd="sng" w="9525">
                      <a:solidFill>
                        <a:srgbClr val="B7B7B7"/>
                      </a:solidFill>
                      <a:prstDash val="solid"/>
                      <a:round/>
                      <a:headEnd len="sm" w="sm" type="none"/>
                      <a:tailEnd len="sm" w="sm" type="none"/>
                    </a:lnL>
                    <a:lnR cap="flat" cmpd="sng" w="9525">
                      <a:solidFill>
                        <a:srgbClr val="B7B7B7"/>
                      </a:solidFill>
                      <a:prstDash val="solid"/>
                      <a:round/>
                      <a:headEnd len="sm" w="sm" type="none"/>
                      <a:tailEnd len="sm" w="sm" type="none"/>
                    </a:lnR>
                    <a:lnT cap="flat" cmpd="sng" w="9525">
                      <a:solidFill>
                        <a:srgbClr val="B7B7B7"/>
                      </a:solidFill>
                      <a:prstDash val="solid"/>
                      <a:round/>
                      <a:headEnd len="sm" w="sm" type="none"/>
                      <a:tailEnd len="sm" w="sm" type="none"/>
                    </a:lnT>
                    <a:lnB cap="flat" cmpd="sng" w="9525">
                      <a:solidFill>
                        <a:srgbClr val="B7B7B7"/>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2</a:t>
                      </a:r>
                      <a:endParaRPr sz="1000">
                        <a:latin typeface="Lato"/>
                        <a:ea typeface="Lato"/>
                        <a:cs typeface="Lato"/>
                        <a:sym typeface="Lato"/>
                      </a:endParaRPr>
                    </a:p>
                  </a:txBody>
                  <a:tcPr marT="0" marB="0" marR="0" marL="0" anchor="ctr">
                    <a:lnL cap="flat" cmpd="sng" w="9525">
                      <a:solidFill>
                        <a:srgbClr val="B7B7B7"/>
                      </a:solidFill>
                      <a:prstDash val="solid"/>
                      <a:round/>
                      <a:headEnd len="sm" w="sm" type="none"/>
                      <a:tailEnd len="sm" w="sm" type="none"/>
                    </a:lnL>
                    <a:lnR cap="flat" cmpd="sng" w="9525">
                      <a:solidFill>
                        <a:srgbClr val="B7B7B7"/>
                      </a:solidFill>
                      <a:prstDash val="solid"/>
                      <a:round/>
                      <a:headEnd len="sm" w="sm" type="none"/>
                      <a:tailEnd len="sm" w="sm" type="none"/>
                    </a:lnR>
                    <a:lnT cap="flat" cmpd="sng" w="9525">
                      <a:solidFill>
                        <a:srgbClr val="B7B7B7"/>
                      </a:solidFill>
                      <a:prstDash val="solid"/>
                      <a:round/>
                      <a:headEnd len="sm" w="sm" type="none"/>
                      <a:tailEnd len="sm" w="sm" type="none"/>
                    </a:lnT>
                    <a:lnB cap="flat" cmpd="sng" w="9525">
                      <a:solidFill>
                        <a:srgbClr val="B7B7B7"/>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2</a:t>
                      </a:r>
                      <a:endParaRPr sz="1000">
                        <a:latin typeface="Lato"/>
                        <a:ea typeface="Lato"/>
                        <a:cs typeface="Lato"/>
                        <a:sym typeface="Lato"/>
                      </a:endParaRPr>
                    </a:p>
                  </a:txBody>
                  <a:tcPr marT="0" marB="0" marR="0" marL="0" anchor="ctr">
                    <a:lnL cap="flat" cmpd="sng" w="9525">
                      <a:solidFill>
                        <a:srgbClr val="B7B7B7"/>
                      </a:solidFill>
                      <a:prstDash val="solid"/>
                      <a:round/>
                      <a:headEnd len="sm" w="sm" type="none"/>
                      <a:tailEnd len="sm" w="sm" type="none"/>
                    </a:lnL>
                    <a:lnR cap="flat" cmpd="sng" w="9525">
                      <a:solidFill>
                        <a:srgbClr val="B7B7B7"/>
                      </a:solidFill>
                      <a:prstDash val="solid"/>
                      <a:round/>
                      <a:headEnd len="sm" w="sm" type="none"/>
                      <a:tailEnd len="sm" w="sm" type="none"/>
                    </a:lnR>
                    <a:lnT cap="flat" cmpd="sng" w="9525">
                      <a:solidFill>
                        <a:srgbClr val="B7B7B7"/>
                      </a:solidFill>
                      <a:prstDash val="solid"/>
                      <a:round/>
                      <a:headEnd len="sm" w="sm" type="none"/>
                      <a:tailEnd len="sm" w="sm" type="none"/>
                    </a:lnT>
                    <a:lnB cap="flat" cmpd="sng" w="9525">
                      <a:solidFill>
                        <a:srgbClr val="B7B7B7"/>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2</a:t>
                      </a:r>
                      <a:endParaRPr sz="1000">
                        <a:latin typeface="Lato"/>
                        <a:ea typeface="Lato"/>
                        <a:cs typeface="Lato"/>
                        <a:sym typeface="Lato"/>
                      </a:endParaRPr>
                    </a:p>
                  </a:txBody>
                  <a:tcPr marT="0" marB="0" marR="0" marL="0" anchor="ctr">
                    <a:lnL cap="flat" cmpd="sng" w="9525">
                      <a:solidFill>
                        <a:srgbClr val="B7B7B7"/>
                      </a:solidFill>
                      <a:prstDash val="solid"/>
                      <a:round/>
                      <a:headEnd len="sm" w="sm" type="none"/>
                      <a:tailEnd len="sm" w="sm" type="none"/>
                    </a:lnL>
                    <a:lnR cap="flat" cmpd="sng" w="9525">
                      <a:solidFill>
                        <a:srgbClr val="B7B7B7"/>
                      </a:solidFill>
                      <a:prstDash val="solid"/>
                      <a:round/>
                      <a:headEnd len="sm" w="sm" type="none"/>
                      <a:tailEnd len="sm" w="sm" type="none"/>
                    </a:lnR>
                    <a:lnT cap="flat" cmpd="sng" w="9525">
                      <a:solidFill>
                        <a:srgbClr val="B7B7B7"/>
                      </a:solidFill>
                      <a:prstDash val="solid"/>
                      <a:round/>
                      <a:headEnd len="sm" w="sm" type="none"/>
                      <a:tailEnd len="sm" w="sm" type="none"/>
                    </a:lnT>
                    <a:lnB cap="flat" cmpd="sng" w="9525">
                      <a:solidFill>
                        <a:srgbClr val="B7B7B7"/>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2</a:t>
                      </a:r>
                      <a:endParaRPr sz="1000">
                        <a:latin typeface="Lato"/>
                        <a:ea typeface="Lato"/>
                        <a:cs typeface="Lato"/>
                        <a:sym typeface="Lato"/>
                      </a:endParaRPr>
                    </a:p>
                  </a:txBody>
                  <a:tcPr marT="0" marB="0" marR="0" marL="0" anchor="ctr">
                    <a:lnL cap="flat" cmpd="sng" w="9525">
                      <a:solidFill>
                        <a:srgbClr val="B7B7B7"/>
                      </a:solidFill>
                      <a:prstDash val="solid"/>
                      <a:round/>
                      <a:headEnd len="sm" w="sm" type="none"/>
                      <a:tailEnd len="sm" w="sm" type="none"/>
                    </a:lnL>
                    <a:lnR cap="flat" cmpd="sng" w="9525">
                      <a:solidFill>
                        <a:srgbClr val="B7B7B7"/>
                      </a:solidFill>
                      <a:prstDash val="solid"/>
                      <a:round/>
                      <a:headEnd len="sm" w="sm" type="none"/>
                      <a:tailEnd len="sm" w="sm" type="none"/>
                    </a:lnR>
                    <a:lnT cap="flat" cmpd="sng" w="9525">
                      <a:solidFill>
                        <a:srgbClr val="B7B7B7"/>
                      </a:solidFill>
                      <a:prstDash val="solid"/>
                      <a:round/>
                      <a:headEnd len="sm" w="sm" type="none"/>
                      <a:tailEnd len="sm" w="sm" type="none"/>
                    </a:lnT>
                    <a:lnB cap="flat" cmpd="sng" w="9525">
                      <a:solidFill>
                        <a:srgbClr val="B7B7B7"/>
                      </a:solidFill>
                      <a:prstDash val="solid"/>
                      <a:round/>
                      <a:headEnd len="sm" w="sm" type="none"/>
                      <a:tailEnd len="sm" w="sm" type="none"/>
                    </a:lnB>
                  </a:tcPr>
                </a:tc>
              </a:tr>
              <a:tr h="274325">
                <a:tc>
                  <a:txBody>
                    <a:bodyPr/>
                    <a:lstStyle/>
                    <a:p>
                      <a:pPr indent="0" lvl="0" marL="0" rtl="0" algn="ctr">
                        <a:spcBef>
                          <a:spcPts val="0"/>
                        </a:spcBef>
                        <a:spcAft>
                          <a:spcPts val="0"/>
                        </a:spcAft>
                        <a:buNone/>
                      </a:pPr>
                      <a:r>
                        <a:rPr lang="en" sz="1000">
                          <a:latin typeface="Lato"/>
                          <a:ea typeface="Lato"/>
                          <a:cs typeface="Lato"/>
                          <a:sym typeface="Lato"/>
                        </a:rPr>
                        <a:t>Average</a:t>
                      </a:r>
                      <a:endParaRPr sz="1000">
                        <a:latin typeface="Lato"/>
                        <a:ea typeface="Lato"/>
                        <a:cs typeface="Lato"/>
                        <a:sym typeface="Lato"/>
                      </a:endParaRPr>
                    </a:p>
                  </a:txBody>
                  <a:tcPr marT="0" marB="0" marR="0" marL="0" anchor="ctr">
                    <a:lnL cap="flat" cmpd="sng" w="9525">
                      <a:solidFill>
                        <a:srgbClr val="9E9E9E">
                          <a:alpha val="0"/>
                        </a:srgbClr>
                      </a:solidFill>
                      <a:prstDash val="solid"/>
                      <a:round/>
                      <a:headEnd len="sm" w="sm" type="none"/>
                      <a:tailEnd len="sm" w="sm" type="none"/>
                    </a:lnL>
                    <a:lnR cap="flat" cmpd="sng" w="9525">
                      <a:solidFill>
                        <a:srgbClr val="B7B7B7"/>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gridSpan="9">
                  <a:txBody>
                    <a:bodyPr/>
                    <a:lstStyle/>
                    <a:p>
                      <a:pPr indent="0" lvl="0" marL="0" rtl="0" algn="ctr">
                        <a:spcBef>
                          <a:spcPts val="0"/>
                        </a:spcBef>
                        <a:spcAft>
                          <a:spcPts val="0"/>
                        </a:spcAft>
                        <a:buNone/>
                      </a:pPr>
                      <a:r>
                        <a:rPr lang="en" sz="1000">
                          <a:latin typeface="Lato"/>
                          <a:ea typeface="Lato"/>
                          <a:cs typeface="Lato"/>
                          <a:sym typeface="Lato"/>
                        </a:rPr>
                        <a:t>5</a:t>
                      </a:r>
                      <a:endParaRPr sz="1000">
                        <a:latin typeface="Lato"/>
                        <a:ea typeface="Lato"/>
                        <a:cs typeface="Lato"/>
                        <a:sym typeface="Lato"/>
                      </a:endParaRPr>
                    </a:p>
                  </a:txBody>
                  <a:tcPr marT="0" marB="0" marR="0" marL="0" anchor="ctr">
                    <a:lnL cap="flat" cmpd="sng" w="9525">
                      <a:solidFill>
                        <a:srgbClr val="B7B7B7"/>
                      </a:solidFill>
                      <a:prstDash val="solid"/>
                      <a:round/>
                      <a:headEnd len="sm" w="sm" type="none"/>
                      <a:tailEnd len="sm" w="sm" type="none"/>
                    </a:lnL>
                    <a:lnR cap="flat" cmpd="sng" w="9525">
                      <a:solidFill>
                        <a:srgbClr val="B7B7B7"/>
                      </a:solidFill>
                      <a:prstDash val="solid"/>
                      <a:round/>
                      <a:headEnd len="sm" w="sm" type="none"/>
                      <a:tailEnd len="sm" w="sm" type="none"/>
                    </a:lnR>
                    <a:lnT cap="flat" cmpd="sng" w="9525">
                      <a:solidFill>
                        <a:srgbClr val="B7B7B7"/>
                      </a:solidFill>
                      <a:prstDash val="solid"/>
                      <a:round/>
                      <a:headEnd len="sm" w="sm" type="none"/>
                      <a:tailEnd len="sm" w="sm" type="none"/>
                    </a:lnT>
                    <a:lnB cap="flat" cmpd="sng" w="9525">
                      <a:solidFill>
                        <a:srgbClr val="B7B7B7"/>
                      </a:solidFill>
                      <a:prstDash val="solid"/>
                      <a:round/>
                      <a:headEnd len="sm" w="sm" type="none"/>
                      <a:tailEnd len="sm" w="sm" type="none"/>
                    </a:lnB>
                  </a:tcPr>
                </a:tc>
                <a:tc hMerge="1"/>
                <a:tc hMerge="1"/>
                <a:tc hMerge="1"/>
                <a:tc hMerge="1"/>
                <a:tc hMerge="1"/>
                <a:tc hMerge="1"/>
                <a:tc hMerge="1"/>
                <a:tc hMerge="1"/>
              </a:tr>
            </a:tbl>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7" name="Shape 137"/>
        <p:cNvGrpSpPr/>
        <p:nvPr/>
      </p:nvGrpSpPr>
      <p:grpSpPr>
        <a:xfrm>
          <a:off x="0" y="0"/>
          <a:ext cx="0" cy="0"/>
          <a:chOff x="0" y="0"/>
          <a:chExt cx="0" cy="0"/>
        </a:xfrm>
      </p:grpSpPr>
      <p:sp>
        <p:nvSpPr>
          <p:cNvPr id="138" name="Google Shape;138;p23"/>
          <p:cNvSpPr txBox="1"/>
          <p:nvPr>
            <p:ph idx="1" type="body"/>
          </p:nvPr>
        </p:nvSpPr>
        <p:spPr>
          <a:xfrm>
            <a:off x="182850" y="823868"/>
            <a:ext cx="8778300" cy="4206300"/>
          </a:xfrm>
          <a:prstGeom prst="rect">
            <a:avLst/>
          </a:prstGeom>
        </p:spPr>
        <p:txBody>
          <a:bodyPr anchorCtr="0" anchor="t" bIns="45700" lIns="45700" spcFirstLastPara="1" rIns="45700" wrap="square" tIns="45700">
            <a:noAutofit/>
          </a:bodyPr>
          <a:lstStyle/>
          <a:p>
            <a:pPr indent="-292100" lvl="0" marL="457200" rtl="0" algn="l">
              <a:spcBef>
                <a:spcPts val="0"/>
              </a:spcBef>
              <a:spcAft>
                <a:spcPts val="0"/>
              </a:spcAft>
              <a:buSzPts val="1000"/>
              <a:buAutoNum type="arabicPeriod" startAt="4"/>
            </a:pPr>
            <a:r>
              <a:rPr lang="en"/>
              <a:t>Cache performance is likely to improve relative to FCFS.</a:t>
            </a:r>
            <a:br>
              <a:rPr lang="en"/>
            </a:br>
            <a:br>
              <a:rPr lang="en"/>
            </a:br>
            <a:endParaRPr/>
          </a:p>
          <a:p>
            <a:pPr indent="-292100" lvl="0" marL="457200" rtl="0" algn="l">
              <a:spcBef>
                <a:spcPts val="0"/>
              </a:spcBef>
              <a:spcAft>
                <a:spcPts val="0"/>
              </a:spcAft>
              <a:buSzPts val="1000"/>
              <a:buAutoNum type="arabicPeriod" startAt="4"/>
            </a:pPr>
            <a:r>
              <a:rPr lang="en"/>
              <a:t>If no new threads are entering the system all threads will get a chance to run in the cpu every </a:t>
            </a:r>
            <a:r>
              <a:rPr lang="en">
                <a:latin typeface="Source Code Pro"/>
                <a:ea typeface="Source Code Pro"/>
                <a:cs typeface="Source Code Pro"/>
                <a:sym typeface="Source Code Pro"/>
              </a:rPr>
              <a:t>QUANTA*SECONDS_PER_TICK*NUMTHREADS</a:t>
            </a:r>
            <a:r>
              <a:rPr lang="en"/>
              <a:t> seconds, assuming </a:t>
            </a:r>
            <a:r>
              <a:rPr lang="en">
                <a:latin typeface="Source Code Pro"/>
                <a:ea typeface="Source Code Pro"/>
                <a:cs typeface="Source Code Pro"/>
                <a:sym typeface="Source Code Pro"/>
              </a:rPr>
              <a:t>QUANTA</a:t>
            </a:r>
            <a:r>
              <a:rPr lang="en"/>
              <a:t> is in ticks.</a:t>
            </a:r>
            <a:br>
              <a:rPr lang="en"/>
            </a:br>
            <a:br>
              <a:rPr lang="en"/>
            </a:br>
            <a:endParaRPr/>
          </a:p>
          <a:p>
            <a:pPr indent="0" lvl="0" marL="0" rtl="0" algn="l">
              <a:spcBef>
                <a:spcPts val="0"/>
              </a:spcBef>
              <a:spcAft>
                <a:spcPts val="0"/>
              </a:spcAft>
              <a:buNone/>
            </a:pPr>
            <a:br>
              <a:rPr lang="en"/>
            </a:br>
            <a:endParaRPr/>
          </a:p>
        </p:txBody>
      </p:sp>
      <p:sp>
        <p:nvSpPr>
          <p:cNvPr id="139" name="Google Shape;139;p23"/>
          <p:cNvSpPr txBox="1"/>
          <p:nvPr>
            <p:ph type="title"/>
          </p:nvPr>
        </p:nvSpPr>
        <p:spPr>
          <a:xfrm>
            <a:off x="182850" y="114300"/>
            <a:ext cx="8778300" cy="4572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Round Robin T/F</a:t>
            </a:r>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3" name="Shape 143"/>
        <p:cNvGrpSpPr/>
        <p:nvPr/>
      </p:nvGrpSpPr>
      <p:grpSpPr>
        <a:xfrm>
          <a:off x="0" y="0"/>
          <a:ext cx="0" cy="0"/>
          <a:chOff x="0" y="0"/>
          <a:chExt cx="0" cy="0"/>
        </a:xfrm>
      </p:grpSpPr>
      <p:sp>
        <p:nvSpPr>
          <p:cNvPr id="144" name="Google Shape;144;p24"/>
          <p:cNvSpPr txBox="1"/>
          <p:nvPr>
            <p:ph idx="1" type="body"/>
          </p:nvPr>
        </p:nvSpPr>
        <p:spPr>
          <a:xfrm>
            <a:off x="182850" y="823868"/>
            <a:ext cx="8778300" cy="4206300"/>
          </a:xfrm>
          <a:prstGeom prst="rect">
            <a:avLst/>
          </a:prstGeom>
        </p:spPr>
        <p:txBody>
          <a:bodyPr anchorCtr="0" anchor="t" bIns="45700" lIns="45700" spcFirstLastPara="1" rIns="45700" wrap="square" tIns="45700">
            <a:noAutofit/>
          </a:bodyPr>
          <a:lstStyle/>
          <a:p>
            <a:pPr indent="-292100" lvl="0" marL="457200" rtl="0" algn="l">
              <a:spcBef>
                <a:spcPts val="0"/>
              </a:spcBef>
              <a:spcAft>
                <a:spcPts val="0"/>
              </a:spcAft>
              <a:buSzPts val="1000"/>
              <a:buAutoNum type="arabicPeriod" startAt="4"/>
            </a:pPr>
            <a:r>
              <a:rPr lang="en"/>
              <a:t>Cache performance is likely to improve relative to FCFS.</a:t>
            </a:r>
            <a:br>
              <a:rPr lang="en"/>
            </a:br>
            <a:r>
              <a:rPr b="1" lang="en">
                <a:solidFill>
                  <a:srgbClr val="1155CC"/>
                </a:solidFill>
              </a:rPr>
              <a:t>False. RR usually results in more context switches when compared to FCFS, meaning the cache will have more misses.</a:t>
            </a:r>
            <a:br>
              <a:rPr b="1" lang="en">
                <a:solidFill>
                  <a:srgbClr val="1155CC"/>
                </a:solidFill>
              </a:rPr>
            </a:br>
            <a:endParaRPr b="1">
              <a:solidFill>
                <a:srgbClr val="1155CC"/>
              </a:solidFill>
            </a:endParaRPr>
          </a:p>
          <a:p>
            <a:pPr indent="-292100" lvl="0" marL="457200" rtl="0" algn="l">
              <a:spcBef>
                <a:spcPts val="0"/>
              </a:spcBef>
              <a:spcAft>
                <a:spcPts val="0"/>
              </a:spcAft>
              <a:buSzPts val="1000"/>
              <a:buAutoNum type="arabicPeriod" startAt="4"/>
            </a:pPr>
            <a:r>
              <a:rPr lang="en"/>
              <a:t>If no new threads are entering the system all threads will get a chance to run in the cpu every </a:t>
            </a:r>
            <a:r>
              <a:rPr lang="en">
                <a:latin typeface="Source Code Pro"/>
                <a:ea typeface="Source Code Pro"/>
                <a:cs typeface="Source Code Pro"/>
                <a:sym typeface="Source Code Pro"/>
              </a:rPr>
              <a:t>QUANTA*SECONDS_PER_TICK*NUMTHREADS</a:t>
            </a:r>
            <a:r>
              <a:rPr lang="en"/>
              <a:t> seconds, assuming </a:t>
            </a:r>
            <a:r>
              <a:rPr lang="en">
                <a:latin typeface="Source Code Pro"/>
                <a:ea typeface="Source Code Pro"/>
                <a:cs typeface="Source Code Pro"/>
                <a:sym typeface="Source Code Pro"/>
              </a:rPr>
              <a:t>QUANTA</a:t>
            </a:r>
            <a:r>
              <a:rPr lang="en"/>
              <a:t> is in ticks.</a:t>
            </a:r>
            <a:br>
              <a:rPr lang="en"/>
            </a:br>
            <a:br>
              <a:rPr lang="en"/>
            </a:br>
            <a:endParaRPr/>
          </a:p>
          <a:p>
            <a:pPr indent="0" lvl="0" marL="457200" rtl="0" algn="l">
              <a:spcBef>
                <a:spcPts val="0"/>
              </a:spcBef>
              <a:spcAft>
                <a:spcPts val="0"/>
              </a:spcAft>
              <a:buNone/>
            </a:pPr>
            <a:br>
              <a:rPr lang="en"/>
            </a:br>
            <a:br>
              <a:rPr lang="en"/>
            </a:br>
            <a:endParaRPr/>
          </a:p>
        </p:txBody>
      </p:sp>
      <p:sp>
        <p:nvSpPr>
          <p:cNvPr id="145" name="Google Shape;145;p24"/>
          <p:cNvSpPr txBox="1"/>
          <p:nvPr>
            <p:ph type="title"/>
          </p:nvPr>
        </p:nvSpPr>
        <p:spPr>
          <a:xfrm>
            <a:off x="182850" y="114300"/>
            <a:ext cx="8778300" cy="4572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Round Robin T/F</a:t>
            </a:r>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9" name="Shape 149"/>
        <p:cNvGrpSpPr/>
        <p:nvPr/>
      </p:nvGrpSpPr>
      <p:grpSpPr>
        <a:xfrm>
          <a:off x="0" y="0"/>
          <a:ext cx="0" cy="0"/>
          <a:chOff x="0" y="0"/>
          <a:chExt cx="0" cy="0"/>
        </a:xfrm>
      </p:grpSpPr>
      <p:sp>
        <p:nvSpPr>
          <p:cNvPr id="150" name="Google Shape;150;p25"/>
          <p:cNvSpPr txBox="1"/>
          <p:nvPr>
            <p:ph idx="1" type="body"/>
          </p:nvPr>
        </p:nvSpPr>
        <p:spPr>
          <a:xfrm>
            <a:off x="182850" y="823868"/>
            <a:ext cx="8778300" cy="4206300"/>
          </a:xfrm>
          <a:prstGeom prst="rect">
            <a:avLst/>
          </a:prstGeom>
        </p:spPr>
        <p:txBody>
          <a:bodyPr anchorCtr="0" anchor="t" bIns="45700" lIns="45700" spcFirstLastPara="1" rIns="45700" wrap="square" tIns="45700">
            <a:noAutofit/>
          </a:bodyPr>
          <a:lstStyle/>
          <a:p>
            <a:pPr indent="-292100" lvl="0" marL="457200" rtl="0" algn="l">
              <a:spcBef>
                <a:spcPts val="0"/>
              </a:spcBef>
              <a:spcAft>
                <a:spcPts val="0"/>
              </a:spcAft>
              <a:buSzPts val="1000"/>
              <a:buAutoNum type="arabicPeriod" startAt="4"/>
            </a:pPr>
            <a:r>
              <a:rPr lang="en"/>
              <a:t>Cache performance is likely to improve relative to FCFS.</a:t>
            </a:r>
            <a:br>
              <a:rPr lang="en"/>
            </a:br>
            <a:r>
              <a:rPr lang="en"/>
              <a:t>False. RR usually results in more context switches when compared to FCFS, meaning the cache will have more misses.</a:t>
            </a:r>
            <a:br>
              <a:rPr lang="en"/>
            </a:br>
            <a:endParaRPr/>
          </a:p>
          <a:p>
            <a:pPr indent="-292100" lvl="0" marL="457200" rtl="0" algn="l">
              <a:spcBef>
                <a:spcPts val="0"/>
              </a:spcBef>
              <a:spcAft>
                <a:spcPts val="0"/>
              </a:spcAft>
              <a:buSzPts val="1000"/>
              <a:buAutoNum type="arabicPeriod" startAt="4"/>
            </a:pPr>
            <a:r>
              <a:rPr lang="en"/>
              <a:t>If no new threads are entering the system all threads will get a chance to run in the cpu every </a:t>
            </a:r>
            <a:r>
              <a:rPr lang="en">
                <a:latin typeface="Source Code Pro"/>
                <a:ea typeface="Source Code Pro"/>
                <a:cs typeface="Source Code Pro"/>
                <a:sym typeface="Source Code Pro"/>
              </a:rPr>
              <a:t>QUANTA*SECONDS_PER_TICK*NUMTHREADS</a:t>
            </a:r>
            <a:r>
              <a:rPr lang="en"/>
              <a:t> seconds, assuming </a:t>
            </a:r>
            <a:r>
              <a:rPr lang="en">
                <a:latin typeface="Source Code Pro"/>
                <a:ea typeface="Source Code Pro"/>
                <a:cs typeface="Source Code Pro"/>
                <a:sym typeface="Source Code Pro"/>
              </a:rPr>
              <a:t>QUANTA</a:t>
            </a:r>
            <a:r>
              <a:rPr lang="en"/>
              <a:t> is in ticks.</a:t>
            </a:r>
            <a:br>
              <a:rPr lang="en"/>
            </a:br>
            <a:r>
              <a:rPr b="1" lang="en">
                <a:solidFill>
                  <a:srgbClr val="1155CC"/>
                </a:solidFill>
              </a:rPr>
              <a:t>False. There exists context switching overhead.</a:t>
            </a:r>
            <a:br>
              <a:rPr b="1" lang="en">
                <a:solidFill>
                  <a:srgbClr val="1155CC"/>
                </a:solidFill>
              </a:rPr>
            </a:br>
            <a:endParaRPr b="1">
              <a:solidFill>
                <a:srgbClr val="1155CC"/>
              </a:solidFill>
            </a:endParaRPr>
          </a:p>
          <a:p>
            <a:pPr indent="0" lvl="0" marL="457200" rtl="0" algn="l">
              <a:spcBef>
                <a:spcPts val="0"/>
              </a:spcBef>
              <a:spcAft>
                <a:spcPts val="0"/>
              </a:spcAft>
              <a:buNone/>
            </a:pPr>
            <a:br>
              <a:rPr lang="en"/>
            </a:br>
            <a:br>
              <a:rPr lang="en"/>
            </a:br>
            <a:endParaRPr/>
          </a:p>
        </p:txBody>
      </p:sp>
      <p:sp>
        <p:nvSpPr>
          <p:cNvPr id="151" name="Google Shape;151;p25"/>
          <p:cNvSpPr txBox="1"/>
          <p:nvPr>
            <p:ph type="title"/>
          </p:nvPr>
        </p:nvSpPr>
        <p:spPr>
          <a:xfrm>
            <a:off x="182850" y="114300"/>
            <a:ext cx="8778300" cy="4572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Round Robin T/F</a:t>
            </a:r>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5" name="Shape 155"/>
        <p:cNvGrpSpPr/>
        <p:nvPr/>
      </p:nvGrpSpPr>
      <p:grpSpPr>
        <a:xfrm>
          <a:off x="0" y="0"/>
          <a:ext cx="0" cy="0"/>
          <a:chOff x="0" y="0"/>
          <a:chExt cx="0" cy="0"/>
        </a:xfrm>
      </p:grpSpPr>
      <p:sp>
        <p:nvSpPr>
          <p:cNvPr id="156" name="Google Shape;156;p26"/>
          <p:cNvSpPr txBox="1"/>
          <p:nvPr>
            <p:ph idx="1" type="body"/>
          </p:nvPr>
        </p:nvSpPr>
        <p:spPr>
          <a:xfrm>
            <a:off x="182850" y="823868"/>
            <a:ext cx="8778300" cy="4206300"/>
          </a:xfrm>
          <a:prstGeom prst="rect">
            <a:avLst/>
          </a:prstGeom>
        </p:spPr>
        <p:txBody>
          <a:bodyPr anchorCtr="0" anchor="t" bIns="45700" lIns="45700" spcFirstLastPara="1" rIns="45700" wrap="square" tIns="45700">
            <a:noAutofit/>
          </a:bodyPr>
          <a:lstStyle/>
          <a:p>
            <a:pPr indent="0" lvl="0" marL="0" rtl="0" algn="l">
              <a:spcBef>
                <a:spcPts val="0"/>
              </a:spcBef>
              <a:spcAft>
                <a:spcPts val="0"/>
              </a:spcAft>
              <a:buClr>
                <a:schemeClr val="dk1"/>
              </a:buClr>
              <a:buSzPts val="1100"/>
              <a:buFont typeface="Arial"/>
              <a:buNone/>
            </a:pPr>
            <a:r>
              <a:rPr lang="en"/>
              <a:t>Suppose the following threads (priorities given in parentheses) arrive in the ready queue at the clock ticks shown. Assume all threads arrive unblocked and that each takes 5 clock ticks to finish executing. Assume threads arrive in the queue at the beginning of the time slices shown and are ready to be scheduled in that same clock tick. This means you update the ready queue with the arrival before you schedule/execute that clock tick. Assume you only have one physical CPU.</a:t>
            </a:r>
            <a:endParaRPr/>
          </a:p>
          <a:p>
            <a:pPr indent="0" lvl="0" marL="0" rtl="0" algn="l">
              <a:spcBef>
                <a:spcPts val="0"/>
              </a:spcBef>
              <a:spcAft>
                <a:spcPts val="0"/>
              </a:spcAft>
              <a:buNone/>
            </a:pPr>
            <a:r>
              <a:t/>
            </a:r>
            <a:endParaRPr/>
          </a:p>
          <a:p>
            <a:pPr indent="0" lvl="0" marL="0" rtl="0" algn="l">
              <a:spcBef>
                <a:spcPts val="0"/>
              </a:spcBef>
              <a:spcAft>
                <a:spcPts val="0"/>
              </a:spcAft>
              <a:buClr>
                <a:schemeClr val="dk1"/>
              </a:buClr>
              <a:buSzPts val="1100"/>
              <a:buFont typeface="Arial"/>
              <a:buNone/>
            </a:pPr>
            <a:r>
              <a:t/>
            </a:r>
            <a:endParaRPr/>
          </a:p>
          <a:p>
            <a:pPr indent="0" lvl="0" marL="0" rtl="0" algn="l">
              <a:spcBef>
                <a:spcPts val="0"/>
              </a:spcBef>
              <a:spcAft>
                <a:spcPts val="0"/>
              </a:spcAft>
              <a:buNone/>
            </a:pPr>
            <a:r>
              <a:rPr lang="en"/>
              <a:t>Determine the order and time allocations of execution for each given scheduler scenario.</a:t>
            </a:r>
            <a:endParaRPr/>
          </a:p>
          <a:p>
            <a:pPr indent="-292100" lvl="0" marL="457200" rtl="0" algn="l">
              <a:spcBef>
                <a:spcPts val="0"/>
              </a:spcBef>
              <a:spcAft>
                <a:spcPts val="0"/>
              </a:spcAft>
              <a:buSzPts val="1000"/>
              <a:buChar char="●"/>
            </a:pPr>
            <a:r>
              <a:rPr lang="en"/>
              <a:t>RR (q = 3)</a:t>
            </a:r>
            <a:endParaRPr/>
          </a:p>
          <a:p>
            <a:pPr indent="-292100" lvl="0" marL="457200" rtl="0" algn="l">
              <a:spcBef>
                <a:spcPts val="0"/>
              </a:spcBef>
              <a:spcAft>
                <a:spcPts val="0"/>
              </a:spcAft>
              <a:buSzPts val="1000"/>
              <a:buChar char="●"/>
            </a:pPr>
            <a:r>
              <a:rPr lang="en"/>
              <a:t>SRTF</a:t>
            </a:r>
            <a:endParaRPr/>
          </a:p>
          <a:p>
            <a:pPr indent="-292100" lvl="0" marL="457200" rtl="0" algn="l">
              <a:spcBef>
                <a:spcPts val="0"/>
              </a:spcBef>
              <a:spcAft>
                <a:spcPts val="0"/>
              </a:spcAft>
              <a:buSzPts val="1000"/>
              <a:buChar char="●"/>
            </a:pPr>
            <a:r>
              <a:rPr lang="en"/>
              <a:t>Strict priority scheduling with preemptions.</a:t>
            </a:r>
            <a:endParaRPr/>
          </a:p>
        </p:txBody>
      </p:sp>
      <p:sp>
        <p:nvSpPr>
          <p:cNvPr id="157" name="Google Shape;157;p26"/>
          <p:cNvSpPr txBox="1"/>
          <p:nvPr>
            <p:ph type="title"/>
          </p:nvPr>
        </p:nvSpPr>
        <p:spPr>
          <a:xfrm>
            <a:off x="182850" y="114300"/>
            <a:ext cx="8778300" cy="4572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Life Ain’t Fair</a:t>
            </a:r>
            <a:endParaRPr/>
          </a:p>
        </p:txBody>
      </p:sp>
      <p:graphicFrame>
        <p:nvGraphicFramePr>
          <p:cNvPr id="158" name="Google Shape;158;p26"/>
          <p:cNvGraphicFramePr/>
          <p:nvPr/>
        </p:nvGraphicFramePr>
        <p:xfrm>
          <a:off x="7003463" y="2138825"/>
          <a:ext cx="3000000" cy="3000000"/>
        </p:xfrm>
        <a:graphic>
          <a:graphicData uri="http://schemas.openxmlformats.org/drawingml/2006/table">
            <a:tbl>
              <a:tblPr>
                <a:noFill/>
                <a:tableStyleId>{B3EEC954-99DA-4435-BCBC-26BB120761D3}</a:tableStyleId>
              </a:tblPr>
              <a:tblGrid>
                <a:gridCol w="453325"/>
                <a:gridCol w="851775"/>
                <a:gridCol w="652550"/>
              </a:tblGrid>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Time</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Name</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Priority</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0</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Taj</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7</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1</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2</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Kevin</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1</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3</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Neil</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3</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4</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5</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Akshat</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5</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6</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7</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William</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11</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8</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9</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Alina</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14</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bl>
          </a:graphicData>
        </a:graphic>
      </p:graphicFrame>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2" name="Shape 162"/>
        <p:cNvGrpSpPr/>
        <p:nvPr/>
      </p:nvGrpSpPr>
      <p:grpSpPr>
        <a:xfrm>
          <a:off x="0" y="0"/>
          <a:ext cx="0" cy="0"/>
          <a:chOff x="0" y="0"/>
          <a:chExt cx="0" cy="0"/>
        </a:xfrm>
      </p:grpSpPr>
      <p:sp>
        <p:nvSpPr>
          <p:cNvPr id="163" name="Google Shape;163;p27"/>
          <p:cNvSpPr txBox="1"/>
          <p:nvPr>
            <p:ph idx="1" type="body"/>
          </p:nvPr>
        </p:nvSpPr>
        <p:spPr>
          <a:xfrm>
            <a:off x="182850" y="823868"/>
            <a:ext cx="8778300" cy="4206300"/>
          </a:xfrm>
          <a:prstGeom prst="rect">
            <a:avLst/>
          </a:prstGeom>
        </p:spPr>
        <p:txBody>
          <a:bodyPr anchorCtr="0" anchor="t" bIns="45700" lIns="45700" spcFirstLastPara="1" rIns="45700" wrap="square" tIns="45700">
            <a:noAutofit/>
          </a:bodyPr>
          <a:lstStyle/>
          <a:p>
            <a:pPr indent="0" lvl="0" marL="0" rtl="0" algn="l">
              <a:spcBef>
                <a:spcPts val="0"/>
              </a:spcBef>
              <a:spcAft>
                <a:spcPts val="0"/>
              </a:spcAft>
              <a:buNone/>
            </a:pPr>
            <a:r>
              <a:rPr b="1" lang="en"/>
              <a:t>RR (q=3)</a:t>
            </a:r>
            <a:endParaRPr b="1"/>
          </a:p>
        </p:txBody>
      </p:sp>
      <p:sp>
        <p:nvSpPr>
          <p:cNvPr id="164" name="Google Shape;164;p27"/>
          <p:cNvSpPr txBox="1"/>
          <p:nvPr>
            <p:ph type="title"/>
          </p:nvPr>
        </p:nvSpPr>
        <p:spPr>
          <a:xfrm>
            <a:off x="182850" y="114300"/>
            <a:ext cx="8778300" cy="4572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Life Ain’t Fair</a:t>
            </a:r>
            <a:endParaRPr/>
          </a:p>
        </p:txBody>
      </p:sp>
      <p:graphicFrame>
        <p:nvGraphicFramePr>
          <p:cNvPr id="165" name="Google Shape;165;p27"/>
          <p:cNvGraphicFramePr/>
          <p:nvPr/>
        </p:nvGraphicFramePr>
        <p:xfrm>
          <a:off x="1978250" y="823775"/>
          <a:ext cx="3000000" cy="3000000"/>
        </p:xfrm>
        <a:graphic>
          <a:graphicData uri="http://schemas.openxmlformats.org/drawingml/2006/table">
            <a:tbl>
              <a:tblPr>
                <a:noFill/>
                <a:tableStyleId>{876081C1-59E3-45BD-9F17-07E1B6B354E3}</a:tableStyleId>
              </a:tblPr>
              <a:tblGrid>
                <a:gridCol w="274900"/>
                <a:gridCol w="1370500"/>
              </a:tblGrid>
              <a:tr h="135475">
                <a:tc>
                  <a:txBody>
                    <a:bodyPr/>
                    <a:lstStyle/>
                    <a:p>
                      <a:pPr indent="0" lvl="0" marL="0" rtl="0" algn="ctr">
                        <a:spcBef>
                          <a:spcPts val="0"/>
                        </a:spcBef>
                        <a:spcAft>
                          <a:spcPts val="0"/>
                        </a:spcAft>
                        <a:buNone/>
                      </a:pPr>
                      <a:r>
                        <a:rPr lang="en" sz="800">
                          <a:latin typeface="Lato"/>
                          <a:ea typeface="Lato"/>
                          <a:cs typeface="Lato"/>
                          <a:sym typeface="Lato"/>
                        </a:rPr>
                        <a:t>Time</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Thread</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5475">
                <a:tc>
                  <a:txBody>
                    <a:bodyPr/>
                    <a:lstStyle/>
                    <a:p>
                      <a:pPr indent="0" lvl="0" marL="0" rtl="0" algn="ctr">
                        <a:spcBef>
                          <a:spcPts val="0"/>
                        </a:spcBef>
                        <a:spcAft>
                          <a:spcPts val="0"/>
                        </a:spcAft>
                        <a:buNone/>
                      </a:pPr>
                      <a:r>
                        <a:rPr lang="en" sz="800">
                          <a:latin typeface="Lato"/>
                          <a:ea typeface="Lato"/>
                          <a:cs typeface="Lato"/>
                          <a:sym typeface="Lato"/>
                        </a:rPr>
                        <a:t>0</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5475">
                <a:tc>
                  <a:txBody>
                    <a:bodyPr/>
                    <a:lstStyle/>
                    <a:p>
                      <a:pPr indent="0" lvl="0" marL="0" rtl="0" algn="ctr">
                        <a:spcBef>
                          <a:spcPts val="0"/>
                        </a:spcBef>
                        <a:spcAft>
                          <a:spcPts val="0"/>
                        </a:spcAft>
                        <a:buNone/>
                      </a:pPr>
                      <a:r>
                        <a:rPr lang="en" sz="800">
                          <a:latin typeface="Lato"/>
                          <a:ea typeface="Lato"/>
                          <a:cs typeface="Lato"/>
                          <a:sym typeface="Lato"/>
                        </a:rPr>
                        <a:t>1</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5475">
                <a:tc>
                  <a:txBody>
                    <a:bodyPr/>
                    <a:lstStyle/>
                    <a:p>
                      <a:pPr indent="0" lvl="0" marL="0" rtl="0" algn="ctr">
                        <a:spcBef>
                          <a:spcPts val="0"/>
                        </a:spcBef>
                        <a:spcAft>
                          <a:spcPts val="0"/>
                        </a:spcAft>
                        <a:buNone/>
                      </a:pPr>
                      <a:r>
                        <a:rPr lang="en" sz="800">
                          <a:latin typeface="Lato"/>
                          <a:ea typeface="Lato"/>
                          <a:cs typeface="Lato"/>
                          <a:sym typeface="Lato"/>
                        </a:rPr>
                        <a:t>2</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5475">
                <a:tc>
                  <a:txBody>
                    <a:bodyPr/>
                    <a:lstStyle/>
                    <a:p>
                      <a:pPr indent="0" lvl="0" marL="0" rtl="0" algn="ctr">
                        <a:spcBef>
                          <a:spcPts val="0"/>
                        </a:spcBef>
                        <a:spcAft>
                          <a:spcPts val="0"/>
                        </a:spcAft>
                        <a:buNone/>
                      </a:pPr>
                      <a:r>
                        <a:rPr lang="en" sz="800">
                          <a:latin typeface="Lato"/>
                          <a:ea typeface="Lato"/>
                          <a:cs typeface="Lato"/>
                          <a:sym typeface="Lato"/>
                        </a:rPr>
                        <a:t>3</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5475">
                <a:tc>
                  <a:txBody>
                    <a:bodyPr/>
                    <a:lstStyle/>
                    <a:p>
                      <a:pPr indent="0" lvl="0" marL="0" rtl="0" algn="ctr">
                        <a:spcBef>
                          <a:spcPts val="0"/>
                        </a:spcBef>
                        <a:spcAft>
                          <a:spcPts val="0"/>
                        </a:spcAft>
                        <a:buNone/>
                      </a:pPr>
                      <a:r>
                        <a:rPr lang="en" sz="800">
                          <a:latin typeface="Lato"/>
                          <a:ea typeface="Lato"/>
                          <a:cs typeface="Lato"/>
                          <a:sym typeface="Lato"/>
                        </a:rPr>
                        <a:t>4</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5</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6</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7</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8</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9</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10</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11</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12</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13</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14</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15</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16</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17</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18</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19</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20</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21</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22</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23</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24</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25</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26</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27</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28</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29</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30</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bl>
          </a:graphicData>
        </a:graphic>
      </p:graphicFrame>
      <p:graphicFrame>
        <p:nvGraphicFramePr>
          <p:cNvPr id="166" name="Google Shape;166;p27"/>
          <p:cNvGraphicFramePr/>
          <p:nvPr/>
        </p:nvGraphicFramePr>
        <p:xfrm>
          <a:off x="7003488" y="1455550"/>
          <a:ext cx="3000000" cy="3000000"/>
        </p:xfrm>
        <a:graphic>
          <a:graphicData uri="http://schemas.openxmlformats.org/drawingml/2006/table">
            <a:tbl>
              <a:tblPr>
                <a:noFill/>
                <a:tableStyleId>{B3EEC954-99DA-4435-BCBC-26BB120761D3}</a:tableStyleId>
              </a:tblPr>
              <a:tblGrid>
                <a:gridCol w="453325"/>
                <a:gridCol w="851775"/>
                <a:gridCol w="652550"/>
              </a:tblGrid>
              <a:tr h="224600">
                <a:tc gridSpan="3">
                  <a:txBody>
                    <a:bodyPr/>
                    <a:lstStyle/>
                    <a:p>
                      <a:pPr indent="0" lvl="0" marL="0" rtl="0" algn="ctr">
                        <a:lnSpc>
                          <a:spcPct val="115000"/>
                        </a:lnSpc>
                        <a:spcBef>
                          <a:spcPts val="0"/>
                        </a:spcBef>
                        <a:spcAft>
                          <a:spcPts val="0"/>
                        </a:spcAft>
                        <a:buNone/>
                      </a:pPr>
                      <a:r>
                        <a:rPr b="1" lang="en" sz="800">
                          <a:latin typeface="Lato"/>
                          <a:ea typeface="Lato"/>
                          <a:cs typeface="Lato"/>
                          <a:sym typeface="Lato"/>
                        </a:rPr>
                        <a:t>Arrivals</a:t>
                      </a:r>
                      <a:endParaRPr b="1"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hMerge="1"/>
                <a:tc hMerge="1"/>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Time</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Name</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Priority</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0</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Taj</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7</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1</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2</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Kevin</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1</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3</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Neil</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3</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4</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5</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Akshat</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5</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6</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7</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William</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11</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8</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9</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Alina</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14</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bl>
          </a:graphicData>
        </a:graphic>
      </p:graphicFrame>
      <p:graphicFrame>
        <p:nvGraphicFramePr>
          <p:cNvPr id="167" name="Google Shape;167;p27"/>
          <p:cNvGraphicFramePr/>
          <p:nvPr/>
        </p:nvGraphicFramePr>
        <p:xfrm>
          <a:off x="419788" y="2626925"/>
          <a:ext cx="3000000" cy="3000000"/>
        </p:xfrm>
        <a:graphic>
          <a:graphicData uri="http://schemas.openxmlformats.org/drawingml/2006/table">
            <a:tbl>
              <a:tblPr>
                <a:noFill/>
                <a:tableStyleId>{B3EEC954-99DA-4435-BCBC-26BB120761D3}</a:tableStyleId>
              </a:tblPr>
              <a:tblGrid>
                <a:gridCol w="453325"/>
                <a:gridCol w="851775"/>
              </a:tblGrid>
              <a:tr h="175">
                <a:tc>
                  <a:txBody>
                    <a:bodyPr/>
                    <a:lstStyle/>
                    <a:p>
                      <a:pPr indent="0" lvl="0" marL="0" rtl="0" algn="ctr">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2CC"/>
                    </a:solidFill>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Just before time</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75">
                <a:tc>
                  <a:txBody>
                    <a:bodyPr/>
                    <a:lstStyle/>
                    <a:p>
                      <a:pPr indent="0" lvl="0" marL="0" rtl="0" algn="ctr">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D9EAD3"/>
                    </a:solidFill>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At time</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bl>
          </a:graphicData>
        </a:graphic>
      </p:graphicFrame>
      <p:graphicFrame>
        <p:nvGraphicFramePr>
          <p:cNvPr id="168" name="Google Shape;168;p27"/>
          <p:cNvGraphicFramePr/>
          <p:nvPr/>
        </p:nvGraphicFramePr>
        <p:xfrm>
          <a:off x="3876988" y="2065425"/>
          <a:ext cx="3000000" cy="3000000"/>
        </p:xfrm>
        <a:graphic>
          <a:graphicData uri="http://schemas.openxmlformats.org/drawingml/2006/table">
            <a:tbl>
              <a:tblPr>
                <a:noFill/>
                <a:tableStyleId>{B3EEC954-99DA-4435-BCBC-26BB120761D3}</a:tableStyleId>
              </a:tblPr>
              <a:tblGrid>
                <a:gridCol w="851775"/>
              </a:tblGrid>
              <a:tr h="224600">
                <a:tc>
                  <a:txBody>
                    <a:bodyPr/>
                    <a:lstStyle/>
                    <a:p>
                      <a:pPr indent="0" lvl="0" marL="0" rtl="0" algn="ctr">
                        <a:lnSpc>
                          <a:spcPct val="115000"/>
                        </a:lnSpc>
                        <a:spcBef>
                          <a:spcPts val="0"/>
                        </a:spcBef>
                        <a:spcAft>
                          <a:spcPts val="0"/>
                        </a:spcAft>
                        <a:buNone/>
                      </a:pPr>
                      <a:r>
                        <a:rPr b="1" lang="en" sz="800">
                          <a:latin typeface="Lato"/>
                          <a:ea typeface="Lato"/>
                          <a:cs typeface="Lato"/>
                          <a:sym typeface="Lato"/>
                        </a:rPr>
                        <a:t>Queue</a:t>
                      </a:r>
                      <a:endParaRPr b="1"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bl>
          </a:graphicData>
        </a:graphic>
      </p:graphicFrame>
      <p:graphicFrame>
        <p:nvGraphicFramePr>
          <p:cNvPr id="169" name="Google Shape;169;p27"/>
          <p:cNvGraphicFramePr/>
          <p:nvPr/>
        </p:nvGraphicFramePr>
        <p:xfrm>
          <a:off x="5272863" y="1924100"/>
          <a:ext cx="3000000" cy="3000000"/>
        </p:xfrm>
        <a:graphic>
          <a:graphicData uri="http://schemas.openxmlformats.org/drawingml/2006/table">
            <a:tbl>
              <a:tblPr>
                <a:noFill/>
                <a:tableStyleId>{B3EEC954-99DA-4435-BCBC-26BB120761D3}</a:tableStyleId>
              </a:tblPr>
              <a:tblGrid>
                <a:gridCol w="851775"/>
                <a:gridCol w="652550"/>
              </a:tblGrid>
              <a:tr h="224600">
                <a:tc gridSpan="2">
                  <a:txBody>
                    <a:bodyPr/>
                    <a:lstStyle/>
                    <a:p>
                      <a:pPr indent="0" lvl="0" marL="0" rtl="0" algn="ctr">
                        <a:lnSpc>
                          <a:spcPct val="115000"/>
                        </a:lnSpc>
                        <a:spcBef>
                          <a:spcPts val="0"/>
                        </a:spcBef>
                        <a:spcAft>
                          <a:spcPts val="0"/>
                        </a:spcAft>
                        <a:buNone/>
                      </a:pPr>
                      <a:r>
                        <a:rPr b="1" lang="en" sz="800">
                          <a:latin typeface="Lato"/>
                          <a:ea typeface="Lato"/>
                          <a:cs typeface="Lato"/>
                          <a:sym typeface="Lato"/>
                        </a:rPr>
                        <a:t>Remaining</a:t>
                      </a:r>
                      <a:endParaRPr b="1"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hMerge="1"/>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Name</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Time</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Taj</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5</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Kevin</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5</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Neil</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5</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Akshat</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5</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William</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5</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Alina</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5</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bl>
          </a:graphicData>
        </a:graphic>
      </p:graphicFrame>
      <p:graphicFrame>
        <p:nvGraphicFramePr>
          <p:cNvPr id="170" name="Google Shape;170;p27"/>
          <p:cNvGraphicFramePr/>
          <p:nvPr/>
        </p:nvGraphicFramePr>
        <p:xfrm>
          <a:off x="5272863" y="1221275"/>
          <a:ext cx="3000000" cy="3000000"/>
        </p:xfrm>
        <a:graphic>
          <a:graphicData uri="http://schemas.openxmlformats.org/drawingml/2006/table">
            <a:tbl>
              <a:tblPr>
                <a:noFill/>
                <a:tableStyleId>{B3EEC954-99DA-4435-BCBC-26BB120761D3}</a:tableStyleId>
              </a:tblPr>
              <a:tblGrid>
                <a:gridCol w="752175"/>
                <a:gridCol w="752175"/>
              </a:tblGrid>
              <a:tr h="224600">
                <a:tc>
                  <a:txBody>
                    <a:bodyPr/>
                    <a:lstStyle/>
                    <a:p>
                      <a:pPr indent="0" lvl="0" marL="0" rtl="0" algn="ctr">
                        <a:lnSpc>
                          <a:spcPct val="115000"/>
                        </a:lnSpc>
                        <a:spcBef>
                          <a:spcPts val="0"/>
                        </a:spcBef>
                        <a:spcAft>
                          <a:spcPts val="0"/>
                        </a:spcAft>
                        <a:buNone/>
                      </a:pPr>
                      <a:r>
                        <a:rPr b="1" lang="en" sz="800">
                          <a:latin typeface="Lato"/>
                          <a:ea typeface="Lato"/>
                          <a:cs typeface="Lato"/>
                          <a:sym typeface="Lato"/>
                        </a:rPr>
                        <a:t>Quantum</a:t>
                      </a:r>
                      <a:endParaRPr b="1"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3</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bl>
          </a:graphicData>
        </a:graphic>
      </p:graphicFrame>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4" name="Shape 174"/>
        <p:cNvGrpSpPr/>
        <p:nvPr/>
      </p:nvGrpSpPr>
      <p:grpSpPr>
        <a:xfrm>
          <a:off x="0" y="0"/>
          <a:ext cx="0" cy="0"/>
          <a:chOff x="0" y="0"/>
          <a:chExt cx="0" cy="0"/>
        </a:xfrm>
      </p:grpSpPr>
      <p:sp>
        <p:nvSpPr>
          <p:cNvPr id="175" name="Google Shape;175;p28"/>
          <p:cNvSpPr txBox="1"/>
          <p:nvPr>
            <p:ph idx="1" type="body"/>
          </p:nvPr>
        </p:nvSpPr>
        <p:spPr>
          <a:xfrm>
            <a:off x="182850" y="823868"/>
            <a:ext cx="8778300" cy="4206300"/>
          </a:xfrm>
          <a:prstGeom prst="rect">
            <a:avLst/>
          </a:prstGeom>
        </p:spPr>
        <p:txBody>
          <a:bodyPr anchorCtr="0" anchor="t" bIns="45700" lIns="45700" spcFirstLastPara="1" rIns="45700" wrap="square" tIns="45700">
            <a:noAutofit/>
          </a:bodyPr>
          <a:lstStyle/>
          <a:p>
            <a:pPr indent="0" lvl="0" marL="0" rtl="0" algn="l">
              <a:spcBef>
                <a:spcPts val="0"/>
              </a:spcBef>
              <a:spcAft>
                <a:spcPts val="0"/>
              </a:spcAft>
              <a:buNone/>
            </a:pPr>
            <a:r>
              <a:rPr b="1" lang="en"/>
              <a:t>RR (q=3)</a:t>
            </a:r>
            <a:endParaRPr b="1"/>
          </a:p>
        </p:txBody>
      </p:sp>
      <p:sp>
        <p:nvSpPr>
          <p:cNvPr id="176" name="Google Shape;176;p28"/>
          <p:cNvSpPr txBox="1"/>
          <p:nvPr>
            <p:ph type="title"/>
          </p:nvPr>
        </p:nvSpPr>
        <p:spPr>
          <a:xfrm>
            <a:off x="182850" y="114300"/>
            <a:ext cx="8778300" cy="4572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Life Ain’t Fair</a:t>
            </a:r>
            <a:endParaRPr/>
          </a:p>
        </p:txBody>
      </p:sp>
      <p:graphicFrame>
        <p:nvGraphicFramePr>
          <p:cNvPr id="177" name="Google Shape;177;p28"/>
          <p:cNvGraphicFramePr/>
          <p:nvPr/>
        </p:nvGraphicFramePr>
        <p:xfrm>
          <a:off x="1978250" y="823775"/>
          <a:ext cx="3000000" cy="3000000"/>
        </p:xfrm>
        <a:graphic>
          <a:graphicData uri="http://schemas.openxmlformats.org/drawingml/2006/table">
            <a:tbl>
              <a:tblPr>
                <a:noFill/>
                <a:tableStyleId>{876081C1-59E3-45BD-9F17-07E1B6B354E3}</a:tableStyleId>
              </a:tblPr>
              <a:tblGrid>
                <a:gridCol w="274900"/>
                <a:gridCol w="1370500"/>
              </a:tblGrid>
              <a:tr h="135475">
                <a:tc>
                  <a:txBody>
                    <a:bodyPr/>
                    <a:lstStyle/>
                    <a:p>
                      <a:pPr indent="0" lvl="0" marL="0" rtl="0" algn="ctr">
                        <a:spcBef>
                          <a:spcPts val="0"/>
                        </a:spcBef>
                        <a:spcAft>
                          <a:spcPts val="0"/>
                        </a:spcAft>
                        <a:buNone/>
                      </a:pPr>
                      <a:r>
                        <a:rPr lang="en" sz="800">
                          <a:latin typeface="Lato"/>
                          <a:ea typeface="Lato"/>
                          <a:cs typeface="Lato"/>
                          <a:sym typeface="Lato"/>
                        </a:rPr>
                        <a:t>Time</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Thread</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5475">
                <a:tc>
                  <a:txBody>
                    <a:bodyPr/>
                    <a:lstStyle/>
                    <a:p>
                      <a:pPr indent="0" lvl="0" marL="0" rtl="0" algn="ctr">
                        <a:spcBef>
                          <a:spcPts val="0"/>
                        </a:spcBef>
                        <a:spcAft>
                          <a:spcPts val="0"/>
                        </a:spcAft>
                        <a:buNone/>
                      </a:pPr>
                      <a:r>
                        <a:rPr lang="en" sz="800">
                          <a:latin typeface="Lato"/>
                          <a:ea typeface="Lato"/>
                          <a:cs typeface="Lato"/>
                          <a:sym typeface="Lato"/>
                        </a:rPr>
                        <a:t>0</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2CC"/>
                    </a:solidFill>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2CC"/>
                    </a:solidFill>
                  </a:tcPr>
                </a:tc>
              </a:tr>
              <a:tr h="135475">
                <a:tc>
                  <a:txBody>
                    <a:bodyPr/>
                    <a:lstStyle/>
                    <a:p>
                      <a:pPr indent="0" lvl="0" marL="0" rtl="0" algn="ctr">
                        <a:spcBef>
                          <a:spcPts val="0"/>
                        </a:spcBef>
                        <a:spcAft>
                          <a:spcPts val="0"/>
                        </a:spcAft>
                        <a:buNone/>
                      </a:pPr>
                      <a:r>
                        <a:rPr lang="en" sz="800">
                          <a:latin typeface="Lato"/>
                          <a:ea typeface="Lato"/>
                          <a:cs typeface="Lato"/>
                          <a:sym typeface="Lato"/>
                        </a:rPr>
                        <a:t>1</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5475">
                <a:tc>
                  <a:txBody>
                    <a:bodyPr/>
                    <a:lstStyle/>
                    <a:p>
                      <a:pPr indent="0" lvl="0" marL="0" rtl="0" algn="ctr">
                        <a:spcBef>
                          <a:spcPts val="0"/>
                        </a:spcBef>
                        <a:spcAft>
                          <a:spcPts val="0"/>
                        </a:spcAft>
                        <a:buNone/>
                      </a:pPr>
                      <a:r>
                        <a:rPr lang="en" sz="800">
                          <a:latin typeface="Lato"/>
                          <a:ea typeface="Lato"/>
                          <a:cs typeface="Lato"/>
                          <a:sym typeface="Lato"/>
                        </a:rPr>
                        <a:t>2</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5475">
                <a:tc>
                  <a:txBody>
                    <a:bodyPr/>
                    <a:lstStyle/>
                    <a:p>
                      <a:pPr indent="0" lvl="0" marL="0" rtl="0" algn="ctr">
                        <a:spcBef>
                          <a:spcPts val="0"/>
                        </a:spcBef>
                        <a:spcAft>
                          <a:spcPts val="0"/>
                        </a:spcAft>
                        <a:buNone/>
                      </a:pPr>
                      <a:r>
                        <a:rPr lang="en" sz="800">
                          <a:latin typeface="Lato"/>
                          <a:ea typeface="Lato"/>
                          <a:cs typeface="Lato"/>
                          <a:sym typeface="Lato"/>
                        </a:rPr>
                        <a:t>3</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5475">
                <a:tc>
                  <a:txBody>
                    <a:bodyPr/>
                    <a:lstStyle/>
                    <a:p>
                      <a:pPr indent="0" lvl="0" marL="0" rtl="0" algn="ctr">
                        <a:spcBef>
                          <a:spcPts val="0"/>
                        </a:spcBef>
                        <a:spcAft>
                          <a:spcPts val="0"/>
                        </a:spcAft>
                        <a:buNone/>
                      </a:pPr>
                      <a:r>
                        <a:rPr lang="en" sz="800">
                          <a:latin typeface="Lato"/>
                          <a:ea typeface="Lato"/>
                          <a:cs typeface="Lato"/>
                          <a:sym typeface="Lato"/>
                        </a:rPr>
                        <a:t>4</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5</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6</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7</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8</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9</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10</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11</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12</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13</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14</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15</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16</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17</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18</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19</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20</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21</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22</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23</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24</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25</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26</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27</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28</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29</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30</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bl>
          </a:graphicData>
        </a:graphic>
      </p:graphicFrame>
      <p:graphicFrame>
        <p:nvGraphicFramePr>
          <p:cNvPr id="178" name="Google Shape;178;p28"/>
          <p:cNvGraphicFramePr/>
          <p:nvPr/>
        </p:nvGraphicFramePr>
        <p:xfrm>
          <a:off x="7003488" y="1455550"/>
          <a:ext cx="3000000" cy="3000000"/>
        </p:xfrm>
        <a:graphic>
          <a:graphicData uri="http://schemas.openxmlformats.org/drawingml/2006/table">
            <a:tbl>
              <a:tblPr>
                <a:noFill/>
                <a:tableStyleId>{B3EEC954-99DA-4435-BCBC-26BB120761D3}</a:tableStyleId>
              </a:tblPr>
              <a:tblGrid>
                <a:gridCol w="453325"/>
                <a:gridCol w="851775"/>
                <a:gridCol w="652550"/>
              </a:tblGrid>
              <a:tr h="224600">
                <a:tc gridSpan="3">
                  <a:txBody>
                    <a:bodyPr/>
                    <a:lstStyle/>
                    <a:p>
                      <a:pPr indent="0" lvl="0" marL="0" rtl="0" algn="ctr">
                        <a:lnSpc>
                          <a:spcPct val="115000"/>
                        </a:lnSpc>
                        <a:spcBef>
                          <a:spcPts val="0"/>
                        </a:spcBef>
                        <a:spcAft>
                          <a:spcPts val="0"/>
                        </a:spcAft>
                        <a:buNone/>
                      </a:pPr>
                      <a:r>
                        <a:rPr b="1" lang="en" sz="800">
                          <a:latin typeface="Lato"/>
                          <a:ea typeface="Lato"/>
                          <a:cs typeface="Lato"/>
                          <a:sym typeface="Lato"/>
                        </a:rPr>
                        <a:t>Arrivals</a:t>
                      </a:r>
                      <a:endParaRPr b="1"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hMerge="1"/>
                <a:tc hMerge="1"/>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Time</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Name</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Priority</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0</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Taj</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7</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1</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2</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Kevin</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1</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3</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Neil</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3</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4</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5</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Akshat</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5</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6</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7</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William</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11</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8</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9</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Alina</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14</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bl>
          </a:graphicData>
        </a:graphic>
      </p:graphicFrame>
      <p:graphicFrame>
        <p:nvGraphicFramePr>
          <p:cNvPr id="179" name="Google Shape;179;p28"/>
          <p:cNvGraphicFramePr/>
          <p:nvPr/>
        </p:nvGraphicFramePr>
        <p:xfrm>
          <a:off x="419788" y="2626925"/>
          <a:ext cx="3000000" cy="3000000"/>
        </p:xfrm>
        <a:graphic>
          <a:graphicData uri="http://schemas.openxmlformats.org/drawingml/2006/table">
            <a:tbl>
              <a:tblPr>
                <a:noFill/>
                <a:tableStyleId>{B3EEC954-99DA-4435-BCBC-26BB120761D3}</a:tableStyleId>
              </a:tblPr>
              <a:tblGrid>
                <a:gridCol w="453325"/>
                <a:gridCol w="851775"/>
              </a:tblGrid>
              <a:tr h="175">
                <a:tc>
                  <a:txBody>
                    <a:bodyPr/>
                    <a:lstStyle/>
                    <a:p>
                      <a:pPr indent="0" lvl="0" marL="0" rtl="0" algn="ctr">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2CC"/>
                    </a:solidFill>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Just before time</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75">
                <a:tc>
                  <a:txBody>
                    <a:bodyPr/>
                    <a:lstStyle/>
                    <a:p>
                      <a:pPr indent="0" lvl="0" marL="0" rtl="0" algn="ctr">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D9EAD3"/>
                    </a:solidFill>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At time</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bl>
          </a:graphicData>
        </a:graphic>
      </p:graphicFrame>
      <p:graphicFrame>
        <p:nvGraphicFramePr>
          <p:cNvPr id="180" name="Google Shape;180;p28"/>
          <p:cNvGraphicFramePr/>
          <p:nvPr/>
        </p:nvGraphicFramePr>
        <p:xfrm>
          <a:off x="3876988" y="2065425"/>
          <a:ext cx="3000000" cy="3000000"/>
        </p:xfrm>
        <a:graphic>
          <a:graphicData uri="http://schemas.openxmlformats.org/drawingml/2006/table">
            <a:tbl>
              <a:tblPr>
                <a:noFill/>
                <a:tableStyleId>{B3EEC954-99DA-4435-BCBC-26BB120761D3}</a:tableStyleId>
              </a:tblPr>
              <a:tblGrid>
                <a:gridCol w="851775"/>
              </a:tblGrid>
              <a:tr h="224600">
                <a:tc>
                  <a:txBody>
                    <a:bodyPr/>
                    <a:lstStyle/>
                    <a:p>
                      <a:pPr indent="0" lvl="0" marL="0" rtl="0" algn="ctr">
                        <a:lnSpc>
                          <a:spcPct val="115000"/>
                        </a:lnSpc>
                        <a:spcBef>
                          <a:spcPts val="0"/>
                        </a:spcBef>
                        <a:spcAft>
                          <a:spcPts val="0"/>
                        </a:spcAft>
                        <a:buNone/>
                      </a:pPr>
                      <a:r>
                        <a:rPr b="1" lang="en" sz="800">
                          <a:latin typeface="Lato"/>
                          <a:ea typeface="Lato"/>
                          <a:cs typeface="Lato"/>
                          <a:sym typeface="Lato"/>
                        </a:rPr>
                        <a:t>Queue</a:t>
                      </a:r>
                      <a:endParaRPr b="1"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Taj</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bl>
          </a:graphicData>
        </a:graphic>
      </p:graphicFrame>
      <p:graphicFrame>
        <p:nvGraphicFramePr>
          <p:cNvPr id="181" name="Google Shape;181;p28"/>
          <p:cNvGraphicFramePr/>
          <p:nvPr/>
        </p:nvGraphicFramePr>
        <p:xfrm>
          <a:off x="5272863" y="1924100"/>
          <a:ext cx="3000000" cy="3000000"/>
        </p:xfrm>
        <a:graphic>
          <a:graphicData uri="http://schemas.openxmlformats.org/drawingml/2006/table">
            <a:tbl>
              <a:tblPr>
                <a:noFill/>
                <a:tableStyleId>{B3EEC954-99DA-4435-BCBC-26BB120761D3}</a:tableStyleId>
              </a:tblPr>
              <a:tblGrid>
                <a:gridCol w="851775"/>
                <a:gridCol w="652550"/>
              </a:tblGrid>
              <a:tr h="224600">
                <a:tc gridSpan="2">
                  <a:txBody>
                    <a:bodyPr/>
                    <a:lstStyle/>
                    <a:p>
                      <a:pPr indent="0" lvl="0" marL="0" rtl="0" algn="ctr">
                        <a:lnSpc>
                          <a:spcPct val="115000"/>
                        </a:lnSpc>
                        <a:spcBef>
                          <a:spcPts val="0"/>
                        </a:spcBef>
                        <a:spcAft>
                          <a:spcPts val="0"/>
                        </a:spcAft>
                        <a:buNone/>
                      </a:pPr>
                      <a:r>
                        <a:rPr b="1" lang="en" sz="800">
                          <a:latin typeface="Lato"/>
                          <a:ea typeface="Lato"/>
                          <a:cs typeface="Lato"/>
                          <a:sym typeface="Lato"/>
                        </a:rPr>
                        <a:t>Remaining</a:t>
                      </a:r>
                      <a:endParaRPr b="1"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hMerge="1"/>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Name</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Time</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Taj</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5</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Kevin</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5</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Neil</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5</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Akshat</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5</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William</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5</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Alina</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5</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bl>
          </a:graphicData>
        </a:graphic>
      </p:graphicFrame>
      <p:graphicFrame>
        <p:nvGraphicFramePr>
          <p:cNvPr id="182" name="Google Shape;182;p28"/>
          <p:cNvGraphicFramePr/>
          <p:nvPr/>
        </p:nvGraphicFramePr>
        <p:xfrm>
          <a:off x="5272863" y="1221275"/>
          <a:ext cx="3000000" cy="3000000"/>
        </p:xfrm>
        <a:graphic>
          <a:graphicData uri="http://schemas.openxmlformats.org/drawingml/2006/table">
            <a:tbl>
              <a:tblPr>
                <a:noFill/>
                <a:tableStyleId>{B3EEC954-99DA-4435-BCBC-26BB120761D3}</a:tableStyleId>
              </a:tblPr>
              <a:tblGrid>
                <a:gridCol w="752175"/>
                <a:gridCol w="752175"/>
              </a:tblGrid>
              <a:tr h="224600">
                <a:tc>
                  <a:txBody>
                    <a:bodyPr/>
                    <a:lstStyle/>
                    <a:p>
                      <a:pPr indent="0" lvl="0" marL="0" rtl="0" algn="ctr">
                        <a:lnSpc>
                          <a:spcPct val="115000"/>
                        </a:lnSpc>
                        <a:spcBef>
                          <a:spcPts val="0"/>
                        </a:spcBef>
                        <a:spcAft>
                          <a:spcPts val="0"/>
                        </a:spcAft>
                        <a:buNone/>
                      </a:pPr>
                      <a:r>
                        <a:rPr b="1" lang="en" sz="800">
                          <a:latin typeface="Lato"/>
                          <a:ea typeface="Lato"/>
                          <a:cs typeface="Lato"/>
                          <a:sym typeface="Lato"/>
                        </a:rPr>
                        <a:t>Quantum</a:t>
                      </a:r>
                      <a:endParaRPr b="1"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3</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bl>
          </a:graphicData>
        </a:graphic>
      </p:graphicFrame>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6" name="Shape 186"/>
        <p:cNvGrpSpPr/>
        <p:nvPr/>
      </p:nvGrpSpPr>
      <p:grpSpPr>
        <a:xfrm>
          <a:off x="0" y="0"/>
          <a:ext cx="0" cy="0"/>
          <a:chOff x="0" y="0"/>
          <a:chExt cx="0" cy="0"/>
        </a:xfrm>
      </p:grpSpPr>
      <p:sp>
        <p:nvSpPr>
          <p:cNvPr id="187" name="Google Shape;187;p29"/>
          <p:cNvSpPr txBox="1"/>
          <p:nvPr>
            <p:ph idx="1" type="body"/>
          </p:nvPr>
        </p:nvSpPr>
        <p:spPr>
          <a:xfrm>
            <a:off x="182850" y="823868"/>
            <a:ext cx="8778300" cy="4206300"/>
          </a:xfrm>
          <a:prstGeom prst="rect">
            <a:avLst/>
          </a:prstGeom>
        </p:spPr>
        <p:txBody>
          <a:bodyPr anchorCtr="0" anchor="t" bIns="45700" lIns="45700" spcFirstLastPara="1" rIns="45700" wrap="square" tIns="45700">
            <a:noAutofit/>
          </a:bodyPr>
          <a:lstStyle/>
          <a:p>
            <a:pPr indent="0" lvl="0" marL="0" rtl="0" algn="l">
              <a:spcBef>
                <a:spcPts val="0"/>
              </a:spcBef>
              <a:spcAft>
                <a:spcPts val="0"/>
              </a:spcAft>
              <a:buNone/>
            </a:pPr>
            <a:r>
              <a:rPr b="1" lang="en"/>
              <a:t>RR (q=3)</a:t>
            </a:r>
            <a:endParaRPr b="1"/>
          </a:p>
        </p:txBody>
      </p:sp>
      <p:sp>
        <p:nvSpPr>
          <p:cNvPr id="188" name="Google Shape;188;p29"/>
          <p:cNvSpPr txBox="1"/>
          <p:nvPr>
            <p:ph type="title"/>
          </p:nvPr>
        </p:nvSpPr>
        <p:spPr>
          <a:xfrm>
            <a:off x="182850" y="114300"/>
            <a:ext cx="8778300" cy="4572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Life Ain’t Fair</a:t>
            </a:r>
            <a:endParaRPr/>
          </a:p>
        </p:txBody>
      </p:sp>
      <p:graphicFrame>
        <p:nvGraphicFramePr>
          <p:cNvPr id="189" name="Google Shape;189;p29"/>
          <p:cNvGraphicFramePr/>
          <p:nvPr/>
        </p:nvGraphicFramePr>
        <p:xfrm>
          <a:off x="1978250" y="823775"/>
          <a:ext cx="3000000" cy="3000000"/>
        </p:xfrm>
        <a:graphic>
          <a:graphicData uri="http://schemas.openxmlformats.org/drawingml/2006/table">
            <a:tbl>
              <a:tblPr>
                <a:noFill/>
                <a:tableStyleId>{876081C1-59E3-45BD-9F17-07E1B6B354E3}</a:tableStyleId>
              </a:tblPr>
              <a:tblGrid>
                <a:gridCol w="274900"/>
                <a:gridCol w="1370500"/>
              </a:tblGrid>
              <a:tr h="135475">
                <a:tc>
                  <a:txBody>
                    <a:bodyPr/>
                    <a:lstStyle/>
                    <a:p>
                      <a:pPr indent="0" lvl="0" marL="0" rtl="0" algn="ctr">
                        <a:spcBef>
                          <a:spcPts val="0"/>
                        </a:spcBef>
                        <a:spcAft>
                          <a:spcPts val="0"/>
                        </a:spcAft>
                        <a:buNone/>
                      </a:pPr>
                      <a:r>
                        <a:rPr lang="en" sz="800">
                          <a:latin typeface="Lato"/>
                          <a:ea typeface="Lato"/>
                          <a:cs typeface="Lato"/>
                          <a:sym typeface="Lato"/>
                        </a:rPr>
                        <a:t>Time</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Thread</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5475">
                <a:tc>
                  <a:txBody>
                    <a:bodyPr/>
                    <a:lstStyle/>
                    <a:p>
                      <a:pPr indent="0" lvl="0" marL="0" rtl="0" algn="ctr">
                        <a:spcBef>
                          <a:spcPts val="0"/>
                        </a:spcBef>
                        <a:spcAft>
                          <a:spcPts val="0"/>
                        </a:spcAft>
                        <a:buNone/>
                      </a:pPr>
                      <a:r>
                        <a:rPr lang="en" sz="800">
                          <a:latin typeface="Lato"/>
                          <a:ea typeface="Lato"/>
                          <a:cs typeface="Lato"/>
                          <a:sym typeface="Lato"/>
                        </a:rPr>
                        <a:t>0</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D9EAD3"/>
                    </a:solidFill>
                  </a:tcPr>
                </a:tc>
                <a:tc>
                  <a:txBody>
                    <a:bodyPr/>
                    <a:lstStyle/>
                    <a:p>
                      <a:pPr indent="0" lvl="0" marL="0" rtl="0" algn="ctr">
                        <a:spcBef>
                          <a:spcPts val="0"/>
                        </a:spcBef>
                        <a:spcAft>
                          <a:spcPts val="0"/>
                        </a:spcAft>
                        <a:buNone/>
                      </a:pPr>
                      <a:r>
                        <a:rPr lang="en" sz="800">
                          <a:latin typeface="Lato"/>
                          <a:ea typeface="Lato"/>
                          <a:cs typeface="Lato"/>
                          <a:sym typeface="Lato"/>
                        </a:rPr>
                        <a:t>Taj</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D9EAD3"/>
                    </a:solidFill>
                  </a:tcPr>
                </a:tc>
              </a:tr>
              <a:tr h="135475">
                <a:tc>
                  <a:txBody>
                    <a:bodyPr/>
                    <a:lstStyle/>
                    <a:p>
                      <a:pPr indent="0" lvl="0" marL="0" rtl="0" algn="ctr">
                        <a:spcBef>
                          <a:spcPts val="0"/>
                        </a:spcBef>
                        <a:spcAft>
                          <a:spcPts val="0"/>
                        </a:spcAft>
                        <a:buNone/>
                      </a:pPr>
                      <a:r>
                        <a:rPr lang="en" sz="800">
                          <a:latin typeface="Lato"/>
                          <a:ea typeface="Lato"/>
                          <a:cs typeface="Lato"/>
                          <a:sym typeface="Lato"/>
                        </a:rPr>
                        <a:t>1</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5475">
                <a:tc>
                  <a:txBody>
                    <a:bodyPr/>
                    <a:lstStyle/>
                    <a:p>
                      <a:pPr indent="0" lvl="0" marL="0" rtl="0" algn="ctr">
                        <a:spcBef>
                          <a:spcPts val="0"/>
                        </a:spcBef>
                        <a:spcAft>
                          <a:spcPts val="0"/>
                        </a:spcAft>
                        <a:buNone/>
                      </a:pPr>
                      <a:r>
                        <a:rPr lang="en" sz="800">
                          <a:latin typeface="Lato"/>
                          <a:ea typeface="Lato"/>
                          <a:cs typeface="Lato"/>
                          <a:sym typeface="Lato"/>
                        </a:rPr>
                        <a:t>2</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5475">
                <a:tc>
                  <a:txBody>
                    <a:bodyPr/>
                    <a:lstStyle/>
                    <a:p>
                      <a:pPr indent="0" lvl="0" marL="0" rtl="0" algn="ctr">
                        <a:spcBef>
                          <a:spcPts val="0"/>
                        </a:spcBef>
                        <a:spcAft>
                          <a:spcPts val="0"/>
                        </a:spcAft>
                        <a:buNone/>
                      </a:pPr>
                      <a:r>
                        <a:rPr lang="en" sz="800">
                          <a:latin typeface="Lato"/>
                          <a:ea typeface="Lato"/>
                          <a:cs typeface="Lato"/>
                          <a:sym typeface="Lato"/>
                        </a:rPr>
                        <a:t>3</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5475">
                <a:tc>
                  <a:txBody>
                    <a:bodyPr/>
                    <a:lstStyle/>
                    <a:p>
                      <a:pPr indent="0" lvl="0" marL="0" rtl="0" algn="ctr">
                        <a:spcBef>
                          <a:spcPts val="0"/>
                        </a:spcBef>
                        <a:spcAft>
                          <a:spcPts val="0"/>
                        </a:spcAft>
                        <a:buNone/>
                      </a:pPr>
                      <a:r>
                        <a:rPr lang="en" sz="800">
                          <a:latin typeface="Lato"/>
                          <a:ea typeface="Lato"/>
                          <a:cs typeface="Lato"/>
                          <a:sym typeface="Lato"/>
                        </a:rPr>
                        <a:t>4</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5</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6</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7</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8</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9</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10</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11</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12</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13</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14</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15</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16</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17</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18</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19</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20</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21</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22</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23</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24</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25</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26</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27</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28</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29</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30</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bl>
          </a:graphicData>
        </a:graphic>
      </p:graphicFrame>
      <p:graphicFrame>
        <p:nvGraphicFramePr>
          <p:cNvPr id="190" name="Google Shape;190;p29"/>
          <p:cNvGraphicFramePr/>
          <p:nvPr/>
        </p:nvGraphicFramePr>
        <p:xfrm>
          <a:off x="7003488" y="1455550"/>
          <a:ext cx="3000000" cy="3000000"/>
        </p:xfrm>
        <a:graphic>
          <a:graphicData uri="http://schemas.openxmlformats.org/drawingml/2006/table">
            <a:tbl>
              <a:tblPr>
                <a:noFill/>
                <a:tableStyleId>{B3EEC954-99DA-4435-BCBC-26BB120761D3}</a:tableStyleId>
              </a:tblPr>
              <a:tblGrid>
                <a:gridCol w="453325"/>
                <a:gridCol w="851775"/>
                <a:gridCol w="652550"/>
              </a:tblGrid>
              <a:tr h="224600">
                <a:tc gridSpan="3">
                  <a:txBody>
                    <a:bodyPr/>
                    <a:lstStyle/>
                    <a:p>
                      <a:pPr indent="0" lvl="0" marL="0" rtl="0" algn="ctr">
                        <a:lnSpc>
                          <a:spcPct val="115000"/>
                        </a:lnSpc>
                        <a:spcBef>
                          <a:spcPts val="0"/>
                        </a:spcBef>
                        <a:spcAft>
                          <a:spcPts val="0"/>
                        </a:spcAft>
                        <a:buNone/>
                      </a:pPr>
                      <a:r>
                        <a:rPr b="1" lang="en" sz="800">
                          <a:latin typeface="Lato"/>
                          <a:ea typeface="Lato"/>
                          <a:cs typeface="Lato"/>
                          <a:sym typeface="Lato"/>
                        </a:rPr>
                        <a:t>Arrivals</a:t>
                      </a:r>
                      <a:endParaRPr b="1"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hMerge="1"/>
                <a:tc hMerge="1"/>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Time</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Name</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Priority</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0</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Taj</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7</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1</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2</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Kevin</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1</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3</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Neil</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3</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4</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5</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Akshat</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5</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6</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7</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William</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11</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8</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9</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Alina</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14</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bl>
          </a:graphicData>
        </a:graphic>
      </p:graphicFrame>
      <p:graphicFrame>
        <p:nvGraphicFramePr>
          <p:cNvPr id="191" name="Google Shape;191;p29"/>
          <p:cNvGraphicFramePr/>
          <p:nvPr/>
        </p:nvGraphicFramePr>
        <p:xfrm>
          <a:off x="419788" y="2626925"/>
          <a:ext cx="3000000" cy="3000000"/>
        </p:xfrm>
        <a:graphic>
          <a:graphicData uri="http://schemas.openxmlformats.org/drawingml/2006/table">
            <a:tbl>
              <a:tblPr>
                <a:noFill/>
                <a:tableStyleId>{B3EEC954-99DA-4435-BCBC-26BB120761D3}</a:tableStyleId>
              </a:tblPr>
              <a:tblGrid>
                <a:gridCol w="453325"/>
                <a:gridCol w="851775"/>
              </a:tblGrid>
              <a:tr h="175">
                <a:tc>
                  <a:txBody>
                    <a:bodyPr/>
                    <a:lstStyle/>
                    <a:p>
                      <a:pPr indent="0" lvl="0" marL="0" rtl="0" algn="ctr">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2CC"/>
                    </a:solidFill>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Just before time</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75">
                <a:tc>
                  <a:txBody>
                    <a:bodyPr/>
                    <a:lstStyle/>
                    <a:p>
                      <a:pPr indent="0" lvl="0" marL="0" rtl="0" algn="ctr">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D9EAD3"/>
                    </a:solidFill>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At time</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bl>
          </a:graphicData>
        </a:graphic>
      </p:graphicFrame>
      <p:graphicFrame>
        <p:nvGraphicFramePr>
          <p:cNvPr id="192" name="Google Shape;192;p29"/>
          <p:cNvGraphicFramePr/>
          <p:nvPr/>
        </p:nvGraphicFramePr>
        <p:xfrm>
          <a:off x="3876988" y="2065425"/>
          <a:ext cx="3000000" cy="3000000"/>
        </p:xfrm>
        <a:graphic>
          <a:graphicData uri="http://schemas.openxmlformats.org/drawingml/2006/table">
            <a:tbl>
              <a:tblPr>
                <a:noFill/>
                <a:tableStyleId>{B3EEC954-99DA-4435-BCBC-26BB120761D3}</a:tableStyleId>
              </a:tblPr>
              <a:tblGrid>
                <a:gridCol w="851775"/>
              </a:tblGrid>
              <a:tr h="224600">
                <a:tc>
                  <a:txBody>
                    <a:bodyPr/>
                    <a:lstStyle/>
                    <a:p>
                      <a:pPr indent="0" lvl="0" marL="0" rtl="0" algn="ctr">
                        <a:lnSpc>
                          <a:spcPct val="115000"/>
                        </a:lnSpc>
                        <a:spcBef>
                          <a:spcPts val="0"/>
                        </a:spcBef>
                        <a:spcAft>
                          <a:spcPts val="0"/>
                        </a:spcAft>
                        <a:buNone/>
                      </a:pPr>
                      <a:r>
                        <a:rPr b="1" lang="en" sz="800">
                          <a:latin typeface="Lato"/>
                          <a:ea typeface="Lato"/>
                          <a:cs typeface="Lato"/>
                          <a:sym typeface="Lato"/>
                        </a:rPr>
                        <a:t>Queue</a:t>
                      </a:r>
                      <a:endParaRPr b="1"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bl>
          </a:graphicData>
        </a:graphic>
      </p:graphicFrame>
      <p:graphicFrame>
        <p:nvGraphicFramePr>
          <p:cNvPr id="193" name="Google Shape;193;p29"/>
          <p:cNvGraphicFramePr/>
          <p:nvPr/>
        </p:nvGraphicFramePr>
        <p:xfrm>
          <a:off x="5272863" y="1924100"/>
          <a:ext cx="3000000" cy="3000000"/>
        </p:xfrm>
        <a:graphic>
          <a:graphicData uri="http://schemas.openxmlformats.org/drawingml/2006/table">
            <a:tbl>
              <a:tblPr>
                <a:noFill/>
                <a:tableStyleId>{B3EEC954-99DA-4435-BCBC-26BB120761D3}</a:tableStyleId>
              </a:tblPr>
              <a:tblGrid>
                <a:gridCol w="851775"/>
                <a:gridCol w="652550"/>
              </a:tblGrid>
              <a:tr h="224600">
                <a:tc gridSpan="2">
                  <a:txBody>
                    <a:bodyPr/>
                    <a:lstStyle/>
                    <a:p>
                      <a:pPr indent="0" lvl="0" marL="0" rtl="0" algn="ctr">
                        <a:lnSpc>
                          <a:spcPct val="115000"/>
                        </a:lnSpc>
                        <a:spcBef>
                          <a:spcPts val="0"/>
                        </a:spcBef>
                        <a:spcAft>
                          <a:spcPts val="0"/>
                        </a:spcAft>
                        <a:buNone/>
                      </a:pPr>
                      <a:r>
                        <a:rPr b="1" lang="en" sz="800">
                          <a:latin typeface="Lato"/>
                          <a:ea typeface="Lato"/>
                          <a:cs typeface="Lato"/>
                          <a:sym typeface="Lato"/>
                        </a:rPr>
                        <a:t>Remaining</a:t>
                      </a:r>
                      <a:endParaRPr b="1"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hMerge="1"/>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Name</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Time</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Taj</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4</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Kevin</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5</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Neil</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5</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Akshat</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5</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William</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5</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Alina</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5</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bl>
          </a:graphicData>
        </a:graphic>
      </p:graphicFrame>
      <p:graphicFrame>
        <p:nvGraphicFramePr>
          <p:cNvPr id="194" name="Google Shape;194;p29"/>
          <p:cNvGraphicFramePr/>
          <p:nvPr/>
        </p:nvGraphicFramePr>
        <p:xfrm>
          <a:off x="5272863" y="1221275"/>
          <a:ext cx="3000000" cy="3000000"/>
        </p:xfrm>
        <a:graphic>
          <a:graphicData uri="http://schemas.openxmlformats.org/drawingml/2006/table">
            <a:tbl>
              <a:tblPr>
                <a:noFill/>
                <a:tableStyleId>{B3EEC954-99DA-4435-BCBC-26BB120761D3}</a:tableStyleId>
              </a:tblPr>
              <a:tblGrid>
                <a:gridCol w="752175"/>
                <a:gridCol w="752175"/>
              </a:tblGrid>
              <a:tr h="224600">
                <a:tc>
                  <a:txBody>
                    <a:bodyPr/>
                    <a:lstStyle/>
                    <a:p>
                      <a:pPr indent="0" lvl="0" marL="0" rtl="0" algn="ctr">
                        <a:lnSpc>
                          <a:spcPct val="115000"/>
                        </a:lnSpc>
                        <a:spcBef>
                          <a:spcPts val="0"/>
                        </a:spcBef>
                        <a:spcAft>
                          <a:spcPts val="0"/>
                        </a:spcAft>
                        <a:buNone/>
                      </a:pPr>
                      <a:r>
                        <a:rPr b="1" lang="en" sz="800">
                          <a:latin typeface="Lato"/>
                          <a:ea typeface="Lato"/>
                          <a:cs typeface="Lato"/>
                          <a:sym typeface="Lato"/>
                        </a:rPr>
                        <a:t>Quantum</a:t>
                      </a:r>
                      <a:endParaRPr b="1"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2</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bl>
          </a:graphicData>
        </a:graphic>
      </p:graphicFrame>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8" name="Shape 198"/>
        <p:cNvGrpSpPr/>
        <p:nvPr/>
      </p:nvGrpSpPr>
      <p:grpSpPr>
        <a:xfrm>
          <a:off x="0" y="0"/>
          <a:ext cx="0" cy="0"/>
          <a:chOff x="0" y="0"/>
          <a:chExt cx="0" cy="0"/>
        </a:xfrm>
      </p:grpSpPr>
      <p:sp>
        <p:nvSpPr>
          <p:cNvPr id="199" name="Google Shape;199;p30"/>
          <p:cNvSpPr txBox="1"/>
          <p:nvPr>
            <p:ph idx="1" type="body"/>
          </p:nvPr>
        </p:nvSpPr>
        <p:spPr>
          <a:xfrm>
            <a:off x="182850" y="823868"/>
            <a:ext cx="8778300" cy="4206300"/>
          </a:xfrm>
          <a:prstGeom prst="rect">
            <a:avLst/>
          </a:prstGeom>
        </p:spPr>
        <p:txBody>
          <a:bodyPr anchorCtr="0" anchor="t" bIns="45700" lIns="45700" spcFirstLastPara="1" rIns="45700" wrap="square" tIns="45700">
            <a:noAutofit/>
          </a:bodyPr>
          <a:lstStyle/>
          <a:p>
            <a:pPr indent="0" lvl="0" marL="0" rtl="0" algn="l">
              <a:spcBef>
                <a:spcPts val="0"/>
              </a:spcBef>
              <a:spcAft>
                <a:spcPts val="0"/>
              </a:spcAft>
              <a:buNone/>
            </a:pPr>
            <a:r>
              <a:rPr b="1" lang="en"/>
              <a:t>RR (q=3)</a:t>
            </a:r>
            <a:endParaRPr b="1"/>
          </a:p>
        </p:txBody>
      </p:sp>
      <p:sp>
        <p:nvSpPr>
          <p:cNvPr id="200" name="Google Shape;200;p30"/>
          <p:cNvSpPr txBox="1"/>
          <p:nvPr>
            <p:ph type="title"/>
          </p:nvPr>
        </p:nvSpPr>
        <p:spPr>
          <a:xfrm>
            <a:off x="182850" y="114300"/>
            <a:ext cx="8778300" cy="4572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Life Ain’t Fair</a:t>
            </a:r>
            <a:endParaRPr/>
          </a:p>
        </p:txBody>
      </p:sp>
      <p:graphicFrame>
        <p:nvGraphicFramePr>
          <p:cNvPr id="201" name="Google Shape;201;p30"/>
          <p:cNvGraphicFramePr/>
          <p:nvPr/>
        </p:nvGraphicFramePr>
        <p:xfrm>
          <a:off x="1978250" y="823775"/>
          <a:ext cx="3000000" cy="3000000"/>
        </p:xfrm>
        <a:graphic>
          <a:graphicData uri="http://schemas.openxmlformats.org/drawingml/2006/table">
            <a:tbl>
              <a:tblPr>
                <a:noFill/>
                <a:tableStyleId>{876081C1-59E3-45BD-9F17-07E1B6B354E3}</a:tableStyleId>
              </a:tblPr>
              <a:tblGrid>
                <a:gridCol w="274900"/>
                <a:gridCol w="1370500"/>
              </a:tblGrid>
              <a:tr h="135475">
                <a:tc>
                  <a:txBody>
                    <a:bodyPr/>
                    <a:lstStyle/>
                    <a:p>
                      <a:pPr indent="0" lvl="0" marL="0" rtl="0" algn="ctr">
                        <a:spcBef>
                          <a:spcPts val="0"/>
                        </a:spcBef>
                        <a:spcAft>
                          <a:spcPts val="0"/>
                        </a:spcAft>
                        <a:buNone/>
                      </a:pPr>
                      <a:r>
                        <a:rPr lang="en" sz="800">
                          <a:latin typeface="Lato"/>
                          <a:ea typeface="Lato"/>
                          <a:cs typeface="Lato"/>
                          <a:sym typeface="Lato"/>
                        </a:rPr>
                        <a:t>Time</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Thread</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5475">
                <a:tc>
                  <a:txBody>
                    <a:bodyPr/>
                    <a:lstStyle/>
                    <a:p>
                      <a:pPr indent="0" lvl="0" marL="0" rtl="0" algn="ctr">
                        <a:spcBef>
                          <a:spcPts val="0"/>
                        </a:spcBef>
                        <a:spcAft>
                          <a:spcPts val="0"/>
                        </a:spcAft>
                        <a:buNone/>
                      </a:pPr>
                      <a:r>
                        <a:rPr lang="en" sz="800">
                          <a:latin typeface="Lato"/>
                          <a:ea typeface="Lato"/>
                          <a:cs typeface="Lato"/>
                          <a:sym typeface="Lato"/>
                        </a:rPr>
                        <a:t>0</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Taj</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5475">
                <a:tc>
                  <a:txBody>
                    <a:bodyPr/>
                    <a:lstStyle/>
                    <a:p>
                      <a:pPr indent="0" lvl="0" marL="0" rtl="0" algn="ctr">
                        <a:spcBef>
                          <a:spcPts val="0"/>
                        </a:spcBef>
                        <a:spcAft>
                          <a:spcPts val="0"/>
                        </a:spcAft>
                        <a:buNone/>
                      </a:pPr>
                      <a:r>
                        <a:rPr lang="en" sz="800">
                          <a:latin typeface="Lato"/>
                          <a:ea typeface="Lato"/>
                          <a:cs typeface="Lato"/>
                          <a:sym typeface="Lato"/>
                        </a:rPr>
                        <a:t>1</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D9EAD3"/>
                    </a:solidFill>
                  </a:tcPr>
                </a:tc>
                <a:tc>
                  <a:txBody>
                    <a:bodyPr/>
                    <a:lstStyle/>
                    <a:p>
                      <a:pPr indent="0" lvl="0" marL="0" rtl="0" algn="ctr">
                        <a:spcBef>
                          <a:spcPts val="0"/>
                        </a:spcBef>
                        <a:spcAft>
                          <a:spcPts val="0"/>
                        </a:spcAft>
                        <a:buNone/>
                      </a:pPr>
                      <a:r>
                        <a:rPr lang="en" sz="800">
                          <a:latin typeface="Lato"/>
                          <a:ea typeface="Lato"/>
                          <a:cs typeface="Lato"/>
                          <a:sym typeface="Lato"/>
                        </a:rPr>
                        <a:t>Taj</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D9EAD3"/>
                    </a:solidFill>
                  </a:tcPr>
                </a:tc>
              </a:tr>
              <a:tr h="135475">
                <a:tc>
                  <a:txBody>
                    <a:bodyPr/>
                    <a:lstStyle/>
                    <a:p>
                      <a:pPr indent="0" lvl="0" marL="0" rtl="0" algn="ctr">
                        <a:spcBef>
                          <a:spcPts val="0"/>
                        </a:spcBef>
                        <a:spcAft>
                          <a:spcPts val="0"/>
                        </a:spcAft>
                        <a:buNone/>
                      </a:pPr>
                      <a:r>
                        <a:rPr lang="en" sz="800">
                          <a:latin typeface="Lato"/>
                          <a:ea typeface="Lato"/>
                          <a:cs typeface="Lato"/>
                          <a:sym typeface="Lato"/>
                        </a:rPr>
                        <a:t>2</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5475">
                <a:tc>
                  <a:txBody>
                    <a:bodyPr/>
                    <a:lstStyle/>
                    <a:p>
                      <a:pPr indent="0" lvl="0" marL="0" rtl="0" algn="ctr">
                        <a:spcBef>
                          <a:spcPts val="0"/>
                        </a:spcBef>
                        <a:spcAft>
                          <a:spcPts val="0"/>
                        </a:spcAft>
                        <a:buNone/>
                      </a:pPr>
                      <a:r>
                        <a:rPr lang="en" sz="800">
                          <a:latin typeface="Lato"/>
                          <a:ea typeface="Lato"/>
                          <a:cs typeface="Lato"/>
                          <a:sym typeface="Lato"/>
                        </a:rPr>
                        <a:t>3</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5475">
                <a:tc>
                  <a:txBody>
                    <a:bodyPr/>
                    <a:lstStyle/>
                    <a:p>
                      <a:pPr indent="0" lvl="0" marL="0" rtl="0" algn="ctr">
                        <a:spcBef>
                          <a:spcPts val="0"/>
                        </a:spcBef>
                        <a:spcAft>
                          <a:spcPts val="0"/>
                        </a:spcAft>
                        <a:buNone/>
                      </a:pPr>
                      <a:r>
                        <a:rPr lang="en" sz="800">
                          <a:latin typeface="Lato"/>
                          <a:ea typeface="Lato"/>
                          <a:cs typeface="Lato"/>
                          <a:sym typeface="Lato"/>
                        </a:rPr>
                        <a:t>4</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5</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6</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7</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8</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9</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10</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11</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12</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13</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14</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15</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16</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17</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18</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19</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20</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21</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22</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23</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24</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25</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26</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27</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28</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29</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30</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bl>
          </a:graphicData>
        </a:graphic>
      </p:graphicFrame>
      <p:graphicFrame>
        <p:nvGraphicFramePr>
          <p:cNvPr id="202" name="Google Shape;202;p30"/>
          <p:cNvGraphicFramePr/>
          <p:nvPr/>
        </p:nvGraphicFramePr>
        <p:xfrm>
          <a:off x="7003488" y="1455550"/>
          <a:ext cx="3000000" cy="3000000"/>
        </p:xfrm>
        <a:graphic>
          <a:graphicData uri="http://schemas.openxmlformats.org/drawingml/2006/table">
            <a:tbl>
              <a:tblPr>
                <a:noFill/>
                <a:tableStyleId>{B3EEC954-99DA-4435-BCBC-26BB120761D3}</a:tableStyleId>
              </a:tblPr>
              <a:tblGrid>
                <a:gridCol w="453325"/>
                <a:gridCol w="851775"/>
                <a:gridCol w="652550"/>
              </a:tblGrid>
              <a:tr h="224600">
                <a:tc gridSpan="3">
                  <a:txBody>
                    <a:bodyPr/>
                    <a:lstStyle/>
                    <a:p>
                      <a:pPr indent="0" lvl="0" marL="0" rtl="0" algn="ctr">
                        <a:lnSpc>
                          <a:spcPct val="115000"/>
                        </a:lnSpc>
                        <a:spcBef>
                          <a:spcPts val="0"/>
                        </a:spcBef>
                        <a:spcAft>
                          <a:spcPts val="0"/>
                        </a:spcAft>
                        <a:buNone/>
                      </a:pPr>
                      <a:r>
                        <a:rPr b="1" lang="en" sz="800">
                          <a:latin typeface="Lato"/>
                          <a:ea typeface="Lato"/>
                          <a:cs typeface="Lato"/>
                          <a:sym typeface="Lato"/>
                        </a:rPr>
                        <a:t>Arrivals</a:t>
                      </a:r>
                      <a:endParaRPr b="1"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hMerge="1"/>
                <a:tc hMerge="1"/>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Time</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Name</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Priority</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0</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Taj</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7</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1</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2</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Kevin</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1</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3</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Neil</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3</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4</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5</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Akshat</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5</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6</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7</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William</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11</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8</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9</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Alina</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14</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bl>
          </a:graphicData>
        </a:graphic>
      </p:graphicFrame>
      <p:graphicFrame>
        <p:nvGraphicFramePr>
          <p:cNvPr id="203" name="Google Shape;203;p30"/>
          <p:cNvGraphicFramePr/>
          <p:nvPr/>
        </p:nvGraphicFramePr>
        <p:xfrm>
          <a:off x="419788" y="2626925"/>
          <a:ext cx="3000000" cy="3000000"/>
        </p:xfrm>
        <a:graphic>
          <a:graphicData uri="http://schemas.openxmlformats.org/drawingml/2006/table">
            <a:tbl>
              <a:tblPr>
                <a:noFill/>
                <a:tableStyleId>{B3EEC954-99DA-4435-BCBC-26BB120761D3}</a:tableStyleId>
              </a:tblPr>
              <a:tblGrid>
                <a:gridCol w="453325"/>
                <a:gridCol w="851775"/>
              </a:tblGrid>
              <a:tr h="175">
                <a:tc>
                  <a:txBody>
                    <a:bodyPr/>
                    <a:lstStyle/>
                    <a:p>
                      <a:pPr indent="0" lvl="0" marL="0" rtl="0" algn="ctr">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2CC"/>
                    </a:solidFill>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Just before time</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75">
                <a:tc>
                  <a:txBody>
                    <a:bodyPr/>
                    <a:lstStyle/>
                    <a:p>
                      <a:pPr indent="0" lvl="0" marL="0" rtl="0" algn="ctr">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D9EAD3"/>
                    </a:solidFill>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At time</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bl>
          </a:graphicData>
        </a:graphic>
      </p:graphicFrame>
      <p:graphicFrame>
        <p:nvGraphicFramePr>
          <p:cNvPr id="204" name="Google Shape;204;p30"/>
          <p:cNvGraphicFramePr/>
          <p:nvPr/>
        </p:nvGraphicFramePr>
        <p:xfrm>
          <a:off x="3876988" y="2065425"/>
          <a:ext cx="3000000" cy="3000000"/>
        </p:xfrm>
        <a:graphic>
          <a:graphicData uri="http://schemas.openxmlformats.org/drawingml/2006/table">
            <a:tbl>
              <a:tblPr>
                <a:noFill/>
                <a:tableStyleId>{B3EEC954-99DA-4435-BCBC-26BB120761D3}</a:tableStyleId>
              </a:tblPr>
              <a:tblGrid>
                <a:gridCol w="851775"/>
              </a:tblGrid>
              <a:tr h="224600">
                <a:tc>
                  <a:txBody>
                    <a:bodyPr/>
                    <a:lstStyle/>
                    <a:p>
                      <a:pPr indent="0" lvl="0" marL="0" rtl="0" algn="ctr">
                        <a:lnSpc>
                          <a:spcPct val="115000"/>
                        </a:lnSpc>
                        <a:spcBef>
                          <a:spcPts val="0"/>
                        </a:spcBef>
                        <a:spcAft>
                          <a:spcPts val="0"/>
                        </a:spcAft>
                        <a:buNone/>
                      </a:pPr>
                      <a:r>
                        <a:rPr b="1" lang="en" sz="800">
                          <a:latin typeface="Lato"/>
                          <a:ea typeface="Lato"/>
                          <a:cs typeface="Lato"/>
                          <a:sym typeface="Lato"/>
                        </a:rPr>
                        <a:t>Queue</a:t>
                      </a:r>
                      <a:endParaRPr b="1"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bl>
          </a:graphicData>
        </a:graphic>
      </p:graphicFrame>
      <p:graphicFrame>
        <p:nvGraphicFramePr>
          <p:cNvPr id="205" name="Google Shape;205;p30"/>
          <p:cNvGraphicFramePr/>
          <p:nvPr/>
        </p:nvGraphicFramePr>
        <p:xfrm>
          <a:off x="5272863" y="1924100"/>
          <a:ext cx="3000000" cy="3000000"/>
        </p:xfrm>
        <a:graphic>
          <a:graphicData uri="http://schemas.openxmlformats.org/drawingml/2006/table">
            <a:tbl>
              <a:tblPr>
                <a:noFill/>
                <a:tableStyleId>{B3EEC954-99DA-4435-BCBC-26BB120761D3}</a:tableStyleId>
              </a:tblPr>
              <a:tblGrid>
                <a:gridCol w="851775"/>
                <a:gridCol w="652550"/>
              </a:tblGrid>
              <a:tr h="224600">
                <a:tc gridSpan="2">
                  <a:txBody>
                    <a:bodyPr/>
                    <a:lstStyle/>
                    <a:p>
                      <a:pPr indent="0" lvl="0" marL="0" rtl="0" algn="ctr">
                        <a:lnSpc>
                          <a:spcPct val="115000"/>
                        </a:lnSpc>
                        <a:spcBef>
                          <a:spcPts val="0"/>
                        </a:spcBef>
                        <a:spcAft>
                          <a:spcPts val="0"/>
                        </a:spcAft>
                        <a:buNone/>
                      </a:pPr>
                      <a:r>
                        <a:rPr b="1" lang="en" sz="800">
                          <a:latin typeface="Lato"/>
                          <a:ea typeface="Lato"/>
                          <a:cs typeface="Lato"/>
                          <a:sym typeface="Lato"/>
                        </a:rPr>
                        <a:t>Remaining</a:t>
                      </a:r>
                      <a:endParaRPr b="1"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hMerge="1"/>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Name</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Time</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Taj</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3</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Kevin</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5</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Neil</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5</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Akshat</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5</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William</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5</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Alina</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5</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bl>
          </a:graphicData>
        </a:graphic>
      </p:graphicFrame>
      <p:graphicFrame>
        <p:nvGraphicFramePr>
          <p:cNvPr id="206" name="Google Shape;206;p30"/>
          <p:cNvGraphicFramePr/>
          <p:nvPr/>
        </p:nvGraphicFramePr>
        <p:xfrm>
          <a:off x="5272863" y="1221275"/>
          <a:ext cx="3000000" cy="3000000"/>
        </p:xfrm>
        <a:graphic>
          <a:graphicData uri="http://schemas.openxmlformats.org/drawingml/2006/table">
            <a:tbl>
              <a:tblPr>
                <a:noFill/>
                <a:tableStyleId>{B3EEC954-99DA-4435-BCBC-26BB120761D3}</a:tableStyleId>
              </a:tblPr>
              <a:tblGrid>
                <a:gridCol w="752175"/>
                <a:gridCol w="752175"/>
              </a:tblGrid>
              <a:tr h="224600">
                <a:tc>
                  <a:txBody>
                    <a:bodyPr/>
                    <a:lstStyle/>
                    <a:p>
                      <a:pPr indent="0" lvl="0" marL="0" rtl="0" algn="ctr">
                        <a:lnSpc>
                          <a:spcPct val="115000"/>
                        </a:lnSpc>
                        <a:spcBef>
                          <a:spcPts val="0"/>
                        </a:spcBef>
                        <a:spcAft>
                          <a:spcPts val="0"/>
                        </a:spcAft>
                        <a:buNone/>
                      </a:pPr>
                      <a:r>
                        <a:rPr b="1" lang="en" sz="800">
                          <a:latin typeface="Lato"/>
                          <a:ea typeface="Lato"/>
                          <a:cs typeface="Lato"/>
                          <a:sym typeface="Lato"/>
                        </a:rPr>
                        <a:t>Quantum</a:t>
                      </a:r>
                      <a:endParaRPr b="1"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1</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bl>
          </a:graphicData>
        </a:graphic>
      </p:graphicFrame>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0" name="Shape 210"/>
        <p:cNvGrpSpPr/>
        <p:nvPr/>
      </p:nvGrpSpPr>
      <p:grpSpPr>
        <a:xfrm>
          <a:off x="0" y="0"/>
          <a:ext cx="0" cy="0"/>
          <a:chOff x="0" y="0"/>
          <a:chExt cx="0" cy="0"/>
        </a:xfrm>
      </p:grpSpPr>
      <p:sp>
        <p:nvSpPr>
          <p:cNvPr id="211" name="Google Shape;211;p31"/>
          <p:cNvSpPr txBox="1"/>
          <p:nvPr>
            <p:ph idx="1" type="body"/>
          </p:nvPr>
        </p:nvSpPr>
        <p:spPr>
          <a:xfrm>
            <a:off x="182850" y="823868"/>
            <a:ext cx="8778300" cy="4206300"/>
          </a:xfrm>
          <a:prstGeom prst="rect">
            <a:avLst/>
          </a:prstGeom>
        </p:spPr>
        <p:txBody>
          <a:bodyPr anchorCtr="0" anchor="t" bIns="45700" lIns="45700" spcFirstLastPara="1" rIns="45700" wrap="square" tIns="45700">
            <a:noAutofit/>
          </a:bodyPr>
          <a:lstStyle/>
          <a:p>
            <a:pPr indent="0" lvl="0" marL="0" rtl="0" algn="l">
              <a:spcBef>
                <a:spcPts val="0"/>
              </a:spcBef>
              <a:spcAft>
                <a:spcPts val="0"/>
              </a:spcAft>
              <a:buNone/>
            </a:pPr>
            <a:r>
              <a:rPr b="1" lang="en"/>
              <a:t>RR (q=3)</a:t>
            </a:r>
            <a:endParaRPr b="1"/>
          </a:p>
        </p:txBody>
      </p:sp>
      <p:sp>
        <p:nvSpPr>
          <p:cNvPr id="212" name="Google Shape;212;p31"/>
          <p:cNvSpPr txBox="1"/>
          <p:nvPr>
            <p:ph type="title"/>
          </p:nvPr>
        </p:nvSpPr>
        <p:spPr>
          <a:xfrm>
            <a:off x="182850" y="114300"/>
            <a:ext cx="8778300" cy="4572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Life Ain’t Fair</a:t>
            </a:r>
            <a:endParaRPr/>
          </a:p>
        </p:txBody>
      </p:sp>
      <p:graphicFrame>
        <p:nvGraphicFramePr>
          <p:cNvPr id="213" name="Google Shape;213;p31"/>
          <p:cNvGraphicFramePr/>
          <p:nvPr/>
        </p:nvGraphicFramePr>
        <p:xfrm>
          <a:off x="1978250" y="823775"/>
          <a:ext cx="3000000" cy="3000000"/>
        </p:xfrm>
        <a:graphic>
          <a:graphicData uri="http://schemas.openxmlformats.org/drawingml/2006/table">
            <a:tbl>
              <a:tblPr>
                <a:noFill/>
                <a:tableStyleId>{876081C1-59E3-45BD-9F17-07E1B6B354E3}</a:tableStyleId>
              </a:tblPr>
              <a:tblGrid>
                <a:gridCol w="274900"/>
                <a:gridCol w="1370500"/>
              </a:tblGrid>
              <a:tr h="135475">
                <a:tc>
                  <a:txBody>
                    <a:bodyPr/>
                    <a:lstStyle/>
                    <a:p>
                      <a:pPr indent="0" lvl="0" marL="0" rtl="0" algn="ctr">
                        <a:spcBef>
                          <a:spcPts val="0"/>
                        </a:spcBef>
                        <a:spcAft>
                          <a:spcPts val="0"/>
                        </a:spcAft>
                        <a:buNone/>
                      </a:pPr>
                      <a:r>
                        <a:rPr lang="en" sz="800">
                          <a:latin typeface="Lato"/>
                          <a:ea typeface="Lato"/>
                          <a:cs typeface="Lato"/>
                          <a:sym typeface="Lato"/>
                        </a:rPr>
                        <a:t>Time</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Thread</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5475">
                <a:tc>
                  <a:txBody>
                    <a:bodyPr/>
                    <a:lstStyle/>
                    <a:p>
                      <a:pPr indent="0" lvl="0" marL="0" rtl="0" algn="ctr">
                        <a:spcBef>
                          <a:spcPts val="0"/>
                        </a:spcBef>
                        <a:spcAft>
                          <a:spcPts val="0"/>
                        </a:spcAft>
                        <a:buNone/>
                      </a:pPr>
                      <a:r>
                        <a:rPr lang="en" sz="800">
                          <a:latin typeface="Lato"/>
                          <a:ea typeface="Lato"/>
                          <a:cs typeface="Lato"/>
                          <a:sym typeface="Lato"/>
                        </a:rPr>
                        <a:t>0</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Taj</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5475">
                <a:tc>
                  <a:txBody>
                    <a:bodyPr/>
                    <a:lstStyle/>
                    <a:p>
                      <a:pPr indent="0" lvl="0" marL="0" rtl="0" algn="ctr">
                        <a:spcBef>
                          <a:spcPts val="0"/>
                        </a:spcBef>
                        <a:spcAft>
                          <a:spcPts val="0"/>
                        </a:spcAft>
                        <a:buNone/>
                      </a:pPr>
                      <a:r>
                        <a:rPr lang="en" sz="800">
                          <a:latin typeface="Lato"/>
                          <a:ea typeface="Lato"/>
                          <a:cs typeface="Lato"/>
                          <a:sym typeface="Lato"/>
                        </a:rPr>
                        <a:t>1</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Taj</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5475">
                <a:tc>
                  <a:txBody>
                    <a:bodyPr/>
                    <a:lstStyle/>
                    <a:p>
                      <a:pPr indent="0" lvl="0" marL="0" rtl="0" algn="ctr">
                        <a:spcBef>
                          <a:spcPts val="0"/>
                        </a:spcBef>
                        <a:spcAft>
                          <a:spcPts val="0"/>
                        </a:spcAft>
                        <a:buNone/>
                      </a:pPr>
                      <a:r>
                        <a:rPr lang="en" sz="800">
                          <a:latin typeface="Lato"/>
                          <a:ea typeface="Lato"/>
                          <a:cs typeface="Lato"/>
                          <a:sym typeface="Lato"/>
                        </a:rPr>
                        <a:t>2</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2CC"/>
                    </a:solidFill>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2CC"/>
                    </a:solidFill>
                  </a:tcPr>
                </a:tc>
              </a:tr>
              <a:tr h="135475">
                <a:tc>
                  <a:txBody>
                    <a:bodyPr/>
                    <a:lstStyle/>
                    <a:p>
                      <a:pPr indent="0" lvl="0" marL="0" rtl="0" algn="ctr">
                        <a:spcBef>
                          <a:spcPts val="0"/>
                        </a:spcBef>
                        <a:spcAft>
                          <a:spcPts val="0"/>
                        </a:spcAft>
                        <a:buNone/>
                      </a:pPr>
                      <a:r>
                        <a:rPr lang="en" sz="800">
                          <a:latin typeface="Lato"/>
                          <a:ea typeface="Lato"/>
                          <a:cs typeface="Lato"/>
                          <a:sym typeface="Lato"/>
                        </a:rPr>
                        <a:t>3</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5475">
                <a:tc>
                  <a:txBody>
                    <a:bodyPr/>
                    <a:lstStyle/>
                    <a:p>
                      <a:pPr indent="0" lvl="0" marL="0" rtl="0" algn="ctr">
                        <a:spcBef>
                          <a:spcPts val="0"/>
                        </a:spcBef>
                        <a:spcAft>
                          <a:spcPts val="0"/>
                        </a:spcAft>
                        <a:buNone/>
                      </a:pPr>
                      <a:r>
                        <a:rPr lang="en" sz="800">
                          <a:latin typeface="Lato"/>
                          <a:ea typeface="Lato"/>
                          <a:cs typeface="Lato"/>
                          <a:sym typeface="Lato"/>
                        </a:rPr>
                        <a:t>4</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5</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6</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7</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8</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9</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10</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11</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12</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13</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14</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15</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16</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17</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18</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19</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20</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21</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22</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23</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24</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25</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26</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27</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28</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29</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30</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bl>
          </a:graphicData>
        </a:graphic>
      </p:graphicFrame>
      <p:graphicFrame>
        <p:nvGraphicFramePr>
          <p:cNvPr id="214" name="Google Shape;214;p31"/>
          <p:cNvGraphicFramePr/>
          <p:nvPr/>
        </p:nvGraphicFramePr>
        <p:xfrm>
          <a:off x="7003488" y="1455550"/>
          <a:ext cx="3000000" cy="3000000"/>
        </p:xfrm>
        <a:graphic>
          <a:graphicData uri="http://schemas.openxmlformats.org/drawingml/2006/table">
            <a:tbl>
              <a:tblPr>
                <a:noFill/>
                <a:tableStyleId>{B3EEC954-99DA-4435-BCBC-26BB120761D3}</a:tableStyleId>
              </a:tblPr>
              <a:tblGrid>
                <a:gridCol w="453325"/>
                <a:gridCol w="851775"/>
                <a:gridCol w="652550"/>
              </a:tblGrid>
              <a:tr h="224600">
                <a:tc gridSpan="3">
                  <a:txBody>
                    <a:bodyPr/>
                    <a:lstStyle/>
                    <a:p>
                      <a:pPr indent="0" lvl="0" marL="0" rtl="0" algn="ctr">
                        <a:lnSpc>
                          <a:spcPct val="115000"/>
                        </a:lnSpc>
                        <a:spcBef>
                          <a:spcPts val="0"/>
                        </a:spcBef>
                        <a:spcAft>
                          <a:spcPts val="0"/>
                        </a:spcAft>
                        <a:buNone/>
                      </a:pPr>
                      <a:r>
                        <a:rPr b="1" lang="en" sz="800">
                          <a:latin typeface="Lato"/>
                          <a:ea typeface="Lato"/>
                          <a:cs typeface="Lato"/>
                          <a:sym typeface="Lato"/>
                        </a:rPr>
                        <a:t>Arrivals</a:t>
                      </a:r>
                      <a:endParaRPr b="1"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hMerge="1"/>
                <a:tc hMerge="1"/>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Time</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Name</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Priority</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0</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Taj</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7</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1</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2</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Kevin</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1</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3</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Neil</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3</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4</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5</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Akshat</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5</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6</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7</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William</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11</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8</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9</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Alina</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14</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bl>
          </a:graphicData>
        </a:graphic>
      </p:graphicFrame>
      <p:graphicFrame>
        <p:nvGraphicFramePr>
          <p:cNvPr id="215" name="Google Shape;215;p31"/>
          <p:cNvGraphicFramePr/>
          <p:nvPr/>
        </p:nvGraphicFramePr>
        <p:xfrm>
          <a:off x="419788" y="2626925"/>
          <a:ext cx="3000000" cy="3000000"/>
        </p:xfrm>
        <a:graphic>
          <a:graphicData uri="http://schemas.openxmlformats.org/drawingml/2006/table">
            <a:tbl>
              <a:tblPr>
                <a:noFill/>
                <a:tableStyleId>{B3EEC954-99DA-4435-BCBC-26BB120761D3}</a:tableStyleId>
              </a:tblPr>
              <a:tblGrid>
                <a:gridCol w="453325"/>
                <a:gridCol w="851775"/>
              </a:tblGrid>
              <a:tr h="175">
                <a:tc>
                  <a:txBody>
                    <a:bodyPr/>
                    <a:lstStyle/>
                    <a:p>
                      <a:pPr indent="0" lvl="0" marL="0" rtl="0" algn="ctr">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2CC"/>
                    </a:solidFill>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Just before time</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75">
                <a:tc>
                  <a:txBody>
                    <a:bodyPr/>
                    <a:lstStyle/>
                    <a:p>
                      <a:pPr indent="0" lvl="0" marL="0" rtl="0" algn="ctr">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D9EAD3"/>
                    </a:solidFill>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At time</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bl>
          </a:graphicData>
        </a:graphic>
      </p:graphicFrame>
      <p:graphicFrame>
        <p:nvGraphicFramePr>
          <p:cNvPr id="216" name="Google Shape;216;p31"/>
          <p:cNvGraphicFramePr/>
          <p:nvPr/>
        </p:nvGraphicFramePr>
        <p:xfrm>
          <a:off x="3876988" y="2065425"/>
          <a:ext cx="3000000" cy="3000000"/>
        </p:xfrm>
        <a:graphic>
          <a:graphicData uri="http://schemas.openxmlformats.org/drawingml/2006/table">
            <a:tbl>
              <a:tblPr>
                <a:noFill/>
                <a:tableStyleId>{B3EEC954-99DA-4435-BCBC-26BB120761D3}</a:tableStyleId>
              </a:tblPr>
              <a:tblGrid>
                <a:gridCol w="851775"/>
              </a:tblGrid>
              <a:tr h="224600">
                <a:tc>
                  <a:txBody>
                    <a:bodyPr/>
                    <a:lstStyle/>
                    <a:p>
                      <a:pPr indent="0" lvl="0" marL="0" rtl="0" algn="ctr">
                        <a:lnSpc>
                          <a:spcPct val="115000"/>
                        </a:lnSpc>
                        <a:spcBef>
                          <a:spcPts val="0"/>
                        </a:spcBef>
                        <a:spcAft>
                          <a:spcPts val="0"/>
                        </a:spcAft>
                        <a:buNone/>
                      </a:pPr>
                      <a:r>
                        <a:rPr b="1" lang="en" sz="800">
                          <a:latin typeface="Lato"/>
                          <a:ea typeface="Lato"/>
                          <a:cs typeface="Lato"/>
                          <a:sym typeface="Lato"/>
                        </a:rPr>
                        <a:t>Queue</a:t>
                      </a:r>
                      <a:endParaRPr b="1"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Kevin</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bl>
          </a:graphicData>
        </a:graphic>
      </p:graphicFrame>
      <p:graphicFrame>
        <p:nvGraphicFramePr>
          <p:cNvPr id="217" name="Google Shape;217;p31"/>
          <p:cNvGraphicFramePr/>
          <p:nvPr/>
        </p:nvGraphicFramePr>
        <p:xfrm>
          <a:off x="5272863" y="1924100"/>
          <a:ext cx="3000000" cy="3000000"/>
        </p:xfrm>
        <a:graphic>
          <a:graphicData uri="http://schemas.openxmlformats.org/drawingml/2006/table">
            <a:tbl>
              <a:tblPr>
                <a:noFill/>
                <a:tableStyleId>{B3EEC954-99DA-4435-BCBC-26BB120761D3}</a:tableStyleId>
              </a:tblPr>
              <a:tblGrid>
                <a:gridCol w="851775"/>
                <a:gridCol w="652550"/>
              </a:tblGrid>
              <a:tr h="224600">
                <a:tc gridSpan="2">
                  <a:txBody>
                    <a:bodyPr/>
                    <a:lstStyle/>
                    <a:p>
                      <a:pPr indent="0" lvl="0" marL="0" rtl="0" algn="ctr">
                        <a:lnSpc>
                          <a:spcPct val="115000"/>
                        </a:lnSpc>
                        <a:spcBef>
                          <a:spcPts val="0"/>
                        </a:spcBef>
                        <a:spcAft>
                          <a:spcPts val="0"/>
                        </a:spcAft>
                        <a:buNone/>
                      </a:pPr>
                      <a:r>
                        <a:rPr b="1" lang="en" sz="800">
                          <a:latin typeface="Lato"/>
                          <a:ea typeface="Lato"/>
                          <a:cs typeface="Lato"/>
                          <a:sym typeface="Lato"/>
                        </a:rPr>
                        <a:t>Remaining</a:t>
                      </a:r>
                      <a:endParaRPr b="1"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hMerge="1"/>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Name</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Time</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Taj</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3</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Kevin</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5</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Neil</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5</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Akshat</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5</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William</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5</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Alina</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5</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bl>
          </a:graphicData>
        </a:graphic>
      </p:graphicFrame>
      <p:graphicFrame>
        <p:nvGraphicFramePr>
          <p:cNvPr id="218" name="Google Shape;218;p31"/>
          <p:cNvGraphicFramePr/>
          <p:nvPr/>
        </p:nvGraphicFramePr>
        <p:xfrm>
          <a:off x="5272863" y="1221275"/>
          <a:ext cx="3000000" cy="3000000"/>
        </p:xfrm>
        <a:graphic>
          <a:graphicData uri="http://schemas.openxmlformats.org/drawingml/2006/table">
            <a:tbl>
              <a:tblPr>
                <a:noFill/>
                <a:tableStyleId>{B3EEC954-99DA-4435-BCBC-26BB120761D3}</a:tableStyleId>
              </a:tblPr>
              <a:tblGrid>
                <a:gridCol w="752175"/>
                <a:gridCol w="752175"/>
              </a:tblGrid>
              <a:tr h="224600">
                <a:tc>
                  <a:txBody>
                    <a:bodyPr/>
                    <a:lstStyle/>
                    <a:p>
                      <a:pPr indent="0" lvl="0" marL="0" rtl="0" algn="ctr">
                        <a:lnSpc>
                          <a:spcPct val="115000"/>
                        </a:lnSpc>
                        <a:spcBef>
                          <a:spcPts val="0"/>
                        </a:spcBef>
                        <a:spcAft>
                          <a:spcPts val="0"/>
                        </a:spcAft>
                        <a:buNone/>
                      </a:pPr>
                      <a:r>
                        <a:rPr b="1" lang="en" sz="800">
                          <a:latin typeface="Lato"/>
                          <a:ea typeface="Lato"/>
                          <a:cs typeface="Lato"/>
                          <a:sym typeface="Lato"/>
                        </a:rPr>
                        <a:t>Quantum</a:t>
                      </a:r>
                      <a:endParaRPr b="1"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1</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bl>
          </a:graphicData>
        </a:graphic>
      </p:graphicFrame>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2" name="Shape 222"/>
        <p:cNvGrpSpPr/>
        <p:nvPr/>
      </p:nvGrpSpPr>
      <p:grpSpPr>
        <a:xfrm>
          <a:off x="0" y="0"/>
          <a:ext cx="0" cy="0"/>
          <a:chOff x="0" y="0"/>
          <a:chExt cx="0" cy="0"/>
        </a:xfrm>
      </p:grpSpPr>
      <p:sp>
        <p:nvSpPr>
          <p:cNvPr id="223" name="Google Shape;223;p32"/>
          <p:cNvSpPr txBox="1"/>
          <p:nvPr>
            <p:ph idx="1" type="body"/>
          </p:nvPr>
        </p:nvSpPr>
        <p:spPr>
          <a:xfrm>
            <a:off x="182850" y="823868"/>
            <a:ext cx="8778300" cy="4206300"/>
          </a:xfrm>
          <a:prstGeom prst="rect">
            <a:avLst/>
          </a:prstGeom>
        </p:spPr>
        <p:txBody>
          <a:bodyPr anchorCtr="0" anchor="t" bIns="45700" lIns="45700" spcFirstLastPara="1" rIns="45700" wrap="square" tIns="45700">
            <a:noAutofit/>
          </a:bodyPr>
          <a:lstStyle/>
          <a:p>
            <a:pPr indent="0" lvl="0" marL="0" rtl="0" algn="l">
              <a:spcBef>
                <a:spcPts val="0"/>
              </a:spcBef>
              <a:spcAft>
                <a:spcPts val="0"/>
              </a:spcAft>
              <a:buNone/>
            </a:pPr>
            <a:r>
              <a:rPr b="1" lang="en"/>
              <a:t>RR (q=3)</a:t>
            </a:r>
            <a:endParaRPr b="1"/>
          </a:p>
        </p:txBody>
      </p:sp>
      <p:sp>
        <p:nvSpPr>
          <p:cNvPr id="224" name="Google Shape;224;p32"/>
          <p:cNvSpPr txBox="1"/>
          <p:nvPr>
            <p:ph type="title"/>
          </p:nvPr>
        </p:nvSpPr>
        <p:spPr>
          <a:xfrm>
            <a:off x="182850" y="114300"/>
            <a:ext cx="8778300" cy="4572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Life Ain’t Fair</a:t>
            </a:r>
            <a:endParaRPr/>
          </a:p>
        </p:txBody>
      </p:sp>
      <p:graphicFrame>
        <p:nvGraphicFramePr>
          <p:cNvPr id="225" name="Google Shape;225;p32"/>
          <p:cNvGraphicFramePr/>
          <p:nvPr/>
        </p:nvGraphicFramePr>
        <p:xfrm>
          <a:off x="1978250" y="823775"/>
          <a:ext cx="3000000" cy="3000000"/>
        </p:xfrm>
        <a:graphic>
          <a:graphicData uri="http://schemas.openxmlformats.org/drawingml/2006/table">
            <a:tbl>
              <a:tblPr>
                <a:noFill/>
                <a:tableStyleId>{876081C1-59E3-45BD-9F17-07E1B6B354E3}</a:tableStyleId>
              </a:tblPr>
              <a:tblGrid>
                <a:gridCol w="274900"/>
                <a:gridCol w="1370500"/>
              </a:tblGrid>
              <a:tr h="135475">
                <a:tc>
                  <a:txBody>
                    <a:bodyPr/>
                    <a:lstStyle/>
                    <a:p>
                      <a:pPr indent="0" lvl="0" marL="0" rtl="0" algn="ctr">
                        <a:spcBef>
                          <a:spcPts val="0"/>
                        </a:spcBef>
                        <a:spcAft>
                          <a:spcPts val="0"/>
                        </a:spcAft>
                        <a:buNone/>
                      </a:pPr>
                      <a:r>
                        <a:rPr lang="en" sz="800">
                          <a:latin typeface="Lato"/>
                          <a:ea typeface="Lato"/>
                          <a:cs typeface="Lato"/>
                          <a:sym typeface="Lato"/>
                        </a:rPr>
                        <a:t>Time</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Thread</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5475">
                <a:tc>
                  <a:txBody>
                    <a:bodyPr/>
                    <a:lstStyle/>
                    <a:p>
                      <a:pPr indent="0" lvl="0" marL="0" rtl="0" algn="ctr">
                        <a:spcBef>
                          <a:spcPts val="0"/>
                        </a:spcBef>
                        <a:spcAft>
                          <a:spcPts val="0"/>
                        </a:spcAft>
                        <a:buNone/>
                      </a:pPr>
                      <a:r>
                        <a:rPr lang="en" sz="800">
                          <a:latin typeface="Lato"/>
                          <a:ea typeface="Lato"/>
                          <a:cs typeface="Lato"/>
                          <a:sym typeface="Lato"/>
                        </a:rPr>
                        <a:t>0</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Taj</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5475">
                <a:tc>
                  <a:txBody>
                    <a:bodyPr/>
                    <a:lstStyle/>
                    <a:p>
                      <a:pPr indent="0" lvl="0" marL="0" rtl="0" algn="ctr">
                        <a:spcBef>
                          <a:spcPts val="0"/>
                        </a:spcBef>
                        <a:spcAft>
                          <a:spcPts val="0"/>
                        </a:spcAft>
                        <a:buNone/>
                      </a:pPr>
                      <a:r>
                        <a:rPr lang="en" sz="800">
                          <a:latin typeface="Lato"/>
                          <a:ea typeface="Lato"/>
                          <a:cs typeface="Lato"/>
                          <a:sym typeface="Lato"/>
                        </a:rPr>
                        <a:t>1</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Taj</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5475">
                <a:tc>
                  <a:txBody>
                    <a:bodyPr/>
                    <a:lstStyle/>
                    <a:p>
                      <a:pPr indent="0" lvl="0" marL="0" rtl="0" algn="ctr">
                        <a:spcBef>
                          <a:spcPts val="0"/>
                        </a:spcBef>
                        <a:spcAft>
                          <a:spcPts val="0"/>
                        </a:spcAft>
                        <a:buNone/>
                      </a:pPr>
                      <a:r>
                        <a:rPr lang="en" sz="800">
                          <a:latin typeface="Lato"/>
                          <a:ea typeface="Lato"/>
                          <a:cs typeface="Lato"/>
                          <a:sym typeface="Lato"/>
                        </a:rPr>
                        <a:t>2</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D9EAD3"/>
                    </a:solidFill>
                  </a:tcPr>
                </a:tc>
                <a:tc>
                  <a:txBody>
                    <a:bodyPr/>
                    <a:lstStyle/>
                    <a:p>
                      <a:pPr indent="0" lvl="0" marL="0" rtl="0" algn="ctr">
                        <a:spcBef>
                          <a:spcPts val="0"/>
                        </a:spcBef>
                        <a:spcAft>
                          <a:spcPts val="0"/>
                        </a:spcAft>
                        <a:buNone/>
                      </a:pPr>
                      <a:r>
                        <a:rPr lang="en" sz="800">
                          <a:latin typeface="Lato"/>
                          <a:ea typeface="Lato"/>
                          <a:cs typeface="Lato"/>
                          <a:sym typeface="Lato"/>
                        </a:rPr>
                        <a:t>Taj</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D9EAD3"/>
                    </a:solidFill>
                  </a:tcPr>
                </a:tc>
              </a:tr>
              <a:tr h="135475">
                <a:tc>
                  <a:txBody>
                    <a:bodyPr/>
                    <a:lstStyle/>
                    <a:p>
                      <a:pPr indent="0" lvl="0" marL="0" rtl="0" algn="ctr">
                        <a:spcBef>
                          <a:spcPts val="0"/>
                        </a:spcBef>
                        <a:spcAft>
                          <a:spcPts val="0"/>
                        </a:spcAft>
                        <a:buNone/>
                      </a:pPr>
                      <a:r>
                        <a:rPr lang="en" sz="800">
                          <a:latin typeface="Lato"/>
                          <a:ea typeface="Lato"/>
                          <a:cs typeface="Lato"/>
                          <a:sym typeface="Lato"/>
                        </a:rPr>
                        <a:t>3</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5475">
                <a:tc>
                  <a:txBody>
                    <a:bodyPr/>
                    <a:lstStyle/>
                    <a:p>
                      <a:pPr indent="0" lvl="0" marL="0" rtl="0" algn="ctr">
                        <a:spcBef>
                          <a:spcPts val="0"/>
                        </a:spcBef>
                        <a:spcAft>
                          <a:spcPts val="0"/>
                        </a:spcAft>
                        <a:buNone/>
                      </a:pPr>
                      <a:r>
                        <a:rPr lang="en" sz="800">
                          <a:latin typeface="Lato"/>
                          <a:ea typeface="Lato"/>
                          <a:cs typeface="Lato"/>
                          <a:sym typeface="Lato"/>
                        </a:rPr>
                        <a:t>4</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5</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6</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7</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8</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9</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10</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11</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12</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13</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14</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15</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16</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17</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18</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19</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20</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21</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22</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23</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24</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25</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26</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27</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28</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29</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30</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bl>
          </a:graphicData>
        </a:graphic>
      </p:graphicFrame>
      <p:graphicFrame>
        <p:nvGraphicFramePr>
          <p:cNvPr id="226" name="Google Shape;226;p32"/>
          <p:cNvGraphicFramePr/>
          <p:nvPr/>
        </p:nvGraphicFramePr>
        <p:xfrm>
          <a:off x="7003488" y="1455550"/>
          <a:ext cx="3000000" cy="3000000"/>
        </p:xfrm>
        <a:graphic>
          <a:graphicData uri="http://schemas.openxmlformats.org/drawingml/2006/table">
            <a:tbl>
              <a:tblPr>
                <a:noFill/>
                <a:tableStyleId>{B3EEC954-99DA-4435-BCBC-26BB120761D3}</a:tableStyleId>
              </a:tblPr>
              <a:tblGrid>
                <a:gridCol w="453325"/>
                <a:gridCol w="851775"/>
                <a:gridCol w="652550"/>
              </a:tblGrid>
              <a:tr h="224600">
                <a:tc gridSpan="3">
                  <a:txBody>
                    <a:bodyPr/>
                    <a:lstStyle/>
                    <a:p>
                      <a:pPr indent="0" lvl="0" marL="0" rtl="0" algn="ctr">
                        <a:lnSpc>
                          <a:spcPct val="115000"/>
                        </a:lnSpc>
                        <a:spcBef>
                          <a:spcPts val="0"/>
                        </a:spcBef>
                        <a:spcAft>
                          <a:spcPts val="0"/>
                        </a:spcAft>
                        <a:buNone/>
                      </a:pPr>
                      <a:r>
                        <a:rPr b="1" lang="en" sz="800">
                          <a:latin typeface="Lato"/>
                          <a:ea typeface="Lato"/>
                          <a:cs typeface="Lato"/>
                          <a:sym typeface="Lato"/>
                        </a:rPr>
                        <a:t>Arrivals</a:t>
                      </a:r>
                      <a:endParaRPr b="1"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hMerge="1"/>
                <a:tc hMerge="1"/>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Time</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Name</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Priority</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0</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Taj</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7</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1</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2</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Kevin</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1</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3</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Neil</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3</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4</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5</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Akshat</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5</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6</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7</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William</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11</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8</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9</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Alina</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14</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bl>
          </a:graphicData>
        </a:graphic>
      </p:graphicFrame>
      <p:graphicFrame>
        <p:nvGraphicFramePr>
          <p:cNvPr id="227" name="Google Shape;227;p32"/>
          <p:cNvGraphicFramePr/>
          <p:nvPr/>
        </p:nvGraphicFramePr>
        <p:xfrm>
          <a:off x="419788" y="2626925"/>
          <a:ext cx="3000000" cy="3000000"/>
        </p:xfrm>
        <a:graphic>
          <a:graphicData uri="http://schemas.openxmlformats.org/drawingml/2006/table">
            <a:tbl>
              <a:tblPr>
                <a:noFill/>
                <a:tableStyleId>{B3EEC954-99DA-4435-BCBC-26BB120761D3}</a:tableStyleId>
              </a:tblPr>
              <a:tblGrid>
                <a:gridCol w="453325"/>
                <a:gridCol w="851775"/>
              </a:tblGrid>
              <a:tr h="175">
                <a:tc>
                  <a:txBody>
                    <a:bodyPr/>
                    <a:lstStyle/>
                    <a:p>
                      <a:pPr indent="0" lvl="0" marL="0" rtl="0" algn="ctr">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2CC"/>
                    </a:solidFill>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Just before time</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75">
                <a:tc>
                  <a:txBody>
                    <a:bodyPr/>
                    <a:lstStyle/>
                    <a:p>
                      <a:pPr indent="0" lvl="0" marL="0" rtl="0" algn="ctr">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D9EAD3"/>
                    </a:solidFill>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At time</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bl>
          </a:graphicData>
        </a:graphic>
      </p:graphicFrame>
      <p:graphicFrame>
        <p:nvGraphicFramePr>
          <p:cNvPr id="228" name="Google Shape;228;p32"/>
          <p:cNvGraphicFramePr/>
          <p:nvPr/>
        </p:nvGraphicFramePr>
        <p:xfrm>
          <a:off x="3876988" y="2065425"/>
          <a:ext cx="3000000" cy="3000000"/>
        </p:xfrm>
        <a:graphic>
          <a:graphicData uri="http://schemas.openxmlformats.org/drawingml/2006/table">
            <a:tbl>
              <a:tblPr>
                <a:noFill/>
                <a:tableStyleId>{B3EEC954-99DA-4435-BCBC-26BB120761D3}</a:tableStyleId>
              </a:tblPr>
              <a:tblGrid>
                <a:gridCol w="851775"/>
              </a:tblGrid>
              <a:tr h="224600">
                <a:tc>
                  <a:txBody>
                    <a:bodyPr/>
                    <a:lstStyle/>
                    <a:p>
                      <a:pPr indent="0" lvl="0" marL="0" rtl="0" algn="ctr">
                        <a:lnSpc>
                          <a:spcPct val="115000"/>
                        </a:lnSpc>
                        <a:spcBef>
                          <a:spcPts val="0"/>
                        </a:spcBef>
                        <a:spcAft>
                          <a:spcPts val="0"/>
                        </a:spcAft>
                        <a:buNone/>
                      </a:pPr>
                      <a:r>
                        <a:rPr b="1" lang="en" sz="800">
                          <a:latin typeface="Lato"/>
                          <a:ea typeface="Lato"/>
                          <a:cs typeface="Lato"/>
                          <a:sym typeface="Lato"/>
                        </a:rPr>
                        <a:t>Queue</a:t>
                      </a:r>
                      <a:endParaRPr b="1"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Kevin</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bl>
          </a:graphicData>
        </a:graphic>
      </p:graphicFrame>
      <p:graphicFrame>
        <p:nvGraphicFramePr>
          <p:cNvPr id="229" name="Google Shape;229;p32"/>
          <p:cNvGraphicFramePr/>
          <p:nvPr/>
        </p:nvGraphicFramePr>
        <p:xfrm>
          <a:off x="5272863" y="1924100"/>
          <a:ext cx="3000000" cy="3000000"/>
        </p:xfrm>
        <a:graphic>
          <a:graphicData uri="http://schemas.openxmlformats.org/drawingml/2006/table">
            <a:tbl>
              <a:tblPr>
                <a:noFill/>
                <a:tableStyleId>{B3EEC954-99DA-4435-BCBC-26BB120761D3}</a:tableStyleId>
              </a:tblPr>
              <a:tblGrid>
                <a:gridCol w="851775"/>
                <a:gridCol w="652550"/>
              </a:tblGrid>
              <a:tr h="224600">
                <a:tc gridSpan="2">
                  <a:txBody>
                    <a:bodyPr/>
                    <a:lstStyle/>
                    <a:p>
                      <a:pPr indent="0" lvl="0" marL="0" rtl="0" algn="ctr">
                        <a:lnSpc>
                          <a:spcPct val="115000"/>
                        </a:lnSpc>
                        <a:spcBef>
                          <a:spcPts val="0"/>
                        </a:spcBef>
                        <a:spcAft>
                          <a:spcPts val="0"/>
                        </a:spcAft>
                        <a:buNone/>
                      </a:pPr>
                      <a:r>
                        <a:rPr b="1" lang="en" sz="800">
                          <a:latin typeface="Lato"/>
                          <a:ea typeface="Lato"/>
                          <a:cs typeface="Lato"/>
                          <a:sym typeface="Lato"/>
                        </a:rPr>
                        <a:t>Remaining</a:t>
                      </a:r>
                      <a:endParaRPr b="1"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hMerge="1"/>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Name</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Time</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Taj</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2</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Kevin</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5</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Neil</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5</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Akshat</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5</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William</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5</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Alina</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5</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bl>
          </a:graphicData>
        </a:graphic>
      </p:graphicFrame>
      <p:graphicFrame>
        <p:nvGraphicFramePr>
          <p:cNvPr id="230" name="Google Shape;230;p32"/>
          <p:cNvGraphicFramePr/>
          <p:nvPr/>
        </p:nvGraphicFramePr>
        <p:xfrm>
          <a:off x="5272863" y="1221275"/>
          <a:ext cx="3000000" cy="3000000"/>
        </p:xfrm>
        <a:graphic>
          <a:graphicData uri="http://schemas.openxmlformats.org/drawingml/2006/table">
            <a:tbl>
              <a:tblPr>
                <a:noFill/>
                <a:tableStyleId>{B3EEC954-99DA-4435-BCBC-26BB120761D3}</a:tableStyleId>
              </a:tblPr>
              <a:tblGrid>
                <a:gridCol w="752175"/>
                <a:gridCol w="752175"/>
              </a:tblGrid>
              <a:tr h="224600">
                <a:tc>
                  <a:txBody>
                    <a:bodyPr/>
                    <a:lstStyle/>
                    <a:p>
                      <a:pPr indent="0" lvl="0" marL="0" rtl="0" algn="ctr">
                        <a:lnSpc>
                          <a:spcPct val="115000"/>
                        </a:lnSpc>
                        <a:spcBef>
                          <a:spcPts val="0"/>
                        </a:spcBef>
                        <a:spcAft>
                          <a:spcPts val="0"/>
                        </a:spcAft>
                        <a:buNone/>
                      </a:pPr>
                      <a:r>
                        <a:rPr b="1" lang="en" sz="800">
                          <a:latin typeface="Lato"/>
                          <a:ea typeface="Lato"/>
                          <a:cs typeface="Lato"/>
                          <a:sym typeface="Lato"/>
                        </a:rPr>
                        <a:t>Quantum</a:t>
                      </a:r>
                      <a:endParaRPr b="1"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0</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bl>
          </a:graphicData>
        </a:graphic>
      </p:graphicFrame>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4" name="Shape 234"/>
        <p:cNvGrpSpPr/>
        <p:nvPr/>
      </p:nvGrpSpPr>
      <p:grpSpPr>
        <a:xfrm>
          <a:off x="0" y="0"/>
          <a:ext cx="0" cy="0"/>
          <a:chOff x="0" y="0"/>
          <a:chExt cx="0" cy="0"/>
        </a:xfrm>
      </p:grpSpPr>
      <p:sp>
        <p:nvSpPr>
          <p:cNvPr id="235" name="Google Shape;235;p33"/>
          <p:cNvSpPr txBox="1"/>
          <p:nvPr>
            <p:ph idx="1" type="body"/>
          </p:nvPr>
        </p:nvSpPr>
        <p:spPr>
          <a:xfrm>
            <a:off x="182850" y="823868"/>
            <a:ext cx="8778300" cy="4206300"/>
          </a:xfrm>
          <a:prstGeom prst="rect">
            <a:avLst/>
          </a:prstGeom>
        </p:spPr>
        <p:txBody>
          <a:bodyPr anchorCtr="0" anchor="t" bIns="45700" lIns="45700" spcFirstLastPara="1" rIns="45700" wrap="square" tIns="45700">
            <a:noAutofit/>
          </a:bodyPr>
          <a:lstStyle/>
          <a:p>
            <a:pPr indent="0" lvl="0" marL="0" rtl="0" algn="l">
              <a:spcBef>
                <a:spcPts val="0"/>
              </a:spcBef>
              <a:spcAft>
                <a:spcPts val="0"/>
              </a:spcAft>
              <a:buNone/>
            </a:pPr>
            <a:r>
              <a:rPr b="1" lang="en"/>
              <a:t>RR (q=3)</a:t>
            </a:r>
            <a:endParaRPr b="1"/>
          </a:p>
        </p:txBody>
      </p:sp>
      <p:sp>
        <p:nvSpPr>
          <p:cNvPr id="236" name="Google Shape;236;p33"/>
          <p:cNvSpPr txBox="1"/>
          <p:nvPr>
            <p:ph type="title"/>
          </p:nvPr>
        </p:nvSpPr>
        <p:spPr>
          <a:xfrm>
            <a:off x="182850" y="114300"/>
            <a:ext cx="8778300" cy="4572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Life Ain’t Fair</a:t>
            </a:r>
            <a:endParaRPr/>
          </a:p>
        </p:txBody>
      </p:sp>
      <p:graphicFrame>
        <p:nvGraphicFramePr>
          <p:cNvPr id="237" name="Google Shape;237;p33"/>
          <p:cNvGraphicFramePr/>
          <p:nvPr/>
        </p:nvGraphicFramePr>
        <p:xfrm>
          <a:off x="1978250" y="823775"/>
          <a:ext cx="3000000" cy="3000000"/>
        </p:xfrm>
        <a:graphic>
          <a:graphicData uri="http://schemas.openxmlformats.org/drawingml/2006/table">
            <a:tbl>
              <a:tblPr>
                <a:noFill/>
                <a:tableStyleId>{876081C1-59E3-45BD-9F17-07E1B6B354E3}</a:tableStyleId>
              </a:tblPr>
              <a:tblGrid>
                <a:gridCol w="274900"/>
                <a:gridCol w="1370500"/>
              </a:tblGrid>
              <a:tr h="135475">
                <a:tc>
                  <a:txBody>
                    <a:bodyPr/>
                    <a:lstStyle/>
                    <a:p>
                      <a:pPr indent="0" lvl="0" marL="0" rtl="0" algn="ctr">
                        <a:spcBef>
                          <a:spcPts val="0"/>
                        </a:spcBef>
                        <a:spcAft>
                          <a:spcPts val="0"/>
                        </a:spcAft>
                        <a:buNone/>
                      </a:pPr>
                      <a:r>
                        <a:rPr lang="en" sz="800">
                          <a:latin typeface="Lato"/>
                          <a:ea typeface="Lato"/>
                          <a:cs typeface="Lato"/>
                          <a:sym typeface="Lato"/>
                        </a:rPr>
                        <a:t>Time</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Thread</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5475">
                <a:tc>
                  <a:txBody>
                    <a:bodyPr/>
                    <a:lstStyle/>
                    <a:p>
                      <a:pPr indent="0" lvl="0" marL="0" rtl="0" algn="ctr">
                        <a:spcBef>
                          <a:spcPts val="0"/>
                        </a:spcBef>
                        <a:spcAft>
                          <a:spcPts val="0"/>
                        </a:spcAft>
                        <a:buNone/>
                      </a:pPr>
                      <a:r>
                        <a:rPr lang="en" sz="800">
                          <a:latin typeface="Lato"/>
                          <a:ea typeface="Lato"/>
                          <a:cs typeface="Lato"/>
                          <a:sym typeface="Lato"/>
                        </a:rPr>
                        <a:t>0</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Taj</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5475">
                <a:tc>
                  <a:txBody>
                    <a:bodyPr/>
                    <a:lstStyle/>
                    <a:p>
                      <a:pPr indent="0" lvl="0" marL="0" rtl="0" algn="ctr">
                        <a:spcBef>
                          <a:spcPts val="0"/>
                        </a:spcBef>
                        <a:spcAft>
                          <a:spcPts val="0"/>
                        </a:spcAft>
                        <a:buNone/>
                      </a:pPr>
                      <a:r>
                        <a:rPr lang="en" sz="800">
                          <a:latin typeface="Lato"/>
                          <a:ea typeface="Lato"/>
                          <a:cs typeface="Lato"/>
                          <a:sym typeface="Lato"/>
                        </a:rPr>
                        <a:t>1</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Taj</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5475">
                <a:tc>
                  <a:txBody>
                    <a:bodyPr/>
                    <a:lstStyle/>
                    <a:p>
                      <a:pPr indent="0" lvl="0" marL="0" rtl="0" algn="ctr">
                        <a:spcBef>
                          <a:spcPts val="0"/>
                        </a:spcBef>
                        <a:spcAft>
                          <a:spcPts val="0"/>
                        </a:spcAft>
                        <a:buNone/>
                      </a:pPr>
                      <a:r>
                        <a:rPr lang="en" sz="800">
                          <a:latin typeface="Lato"/>
                          <a:ea typeface="Lato"/>
                          <a:cs typeface="Lato"/>
                          <a:sym typeface="Lato"/>
                        </a:rPr>
                        <a:t>2</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Taj</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5475">
                <a:tc>
                  <a:txBody>
                    <a:bodyPr/>
                    <a:lstStyle/>
                    <a:p>
                      <a:pPr indent="0" lvl="0" marL="0" rtl="0" algn="ctr">
                        <a:spcBef>
                          <a:spcPts val="0"/>
                        </a:spcBef>
                        <a:spcAft>
                          <a:spcPts val="0"/>
                        </a:spcAft>
                        <a:buNone/>
                      </a:pPr>
                      <a:r>
                        <a:rPr lang="en" sz="800">
                          <a:latin typeface="Lato"/>
                          <a:ea typeface="Lato"/>
                          <a:cs typeface="Lato"/>
                          <a:sym typeface="Lato"/>
                        </a:rPr>
                        <a:t>3</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2CC"/>
                    </a:solidFill>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2CC"/>
                    </a:solidFill>
                  </a:tcPr>
                </a:tc>
              </a:tr>
              <a:tr h="135475">
                <a:tc>
                  <a:txBody>
                    <a:bodyPr/>
                    <a:lstStyle/>
                    <a:p>
                      <a:pPr indent="0" lvl="0" marL="0" rtl="0" algn="ctr">
                        <a:spcBef>
                          <a:spcPts val="0"/>
                        </a:spcBef>
                        <a:spcAft>
                          <a:spcPts val="0"/>
                        </a:spcAft>
                        <a:buNone/>
                      </a:pPr>
                      <a:r>
                        <a:rPr lang="en" sz="800">
                          <a:latin typeface="Lato"/>
                          <a:ea typeface="Lato"/>
                          <a:cs typeface="Lato"/>
                          <a:sym typeface="Lato"/>
                        </a:rPr>
                        <a:t>4</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5</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6</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7</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8</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9</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10</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11</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12</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13</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14</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15</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16</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17</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18</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19</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20</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21</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22</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23</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24</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25</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26</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27</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28</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29</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30</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bl>
          </a:graphicData>
        </a:graphic>
      </p:graphicFrame>
      <p:graphicFrame>
        <p:nvGraphicFramePr>
          <p:cNvPr id="238" name="Google Shape;238;p33"/>
          <p:cNvGraphicFramePr/>
          <p:nvPr/>
        </p:nvGraphicFramePr>
        <p:xfrm>
          <a:off x="7003488" y="1455550"/>
          <a:ext cx="3000000" cy="3000000"/>
        </p:xfrm>
        <a:graphic>
          <a:graphicData uri="http://schemas.openxmlformats.org/drawingml/2006/table">
            <a:tbl>
              <a:tblPr>
                <a:noFill/>
                <a:tableStyleId>{B3EEC954-99DA-4435-BCBC-26BB120761D3}</a:tableStyleId>
              </a:tblPr>
              <a:tblGrid>
                <a:gridCol w="453325"/>
                <a:gridCol w="851775"/>
                <a:gridCol w="652550"/>
              </a:tblGrid>
              <a:tr h="224600">
                <a:tc gridSpan="3">
                  <a:txBody>
                    <a:bodyPr/>
                    <a:lstStyle/>
                    <a:p>
                      <a:pPr indent="0" lvl="0" marL="0" rtl="0" algn="ctr">
                        <a:lnSpc>
                          <a:spcPct val="115000"/>
                        </a:lnSpc>
                        <a:spcBef>
                          <a:spcPts val="0"/>
                        </a:spcBef>
                        <a:spcAft>
                          <a:spcPts val="0"/>
                        </a:spcAft>
                        <a:buNone/>
                      </a:pPr>
                      <a:r>
                        <a:rPr b="1" lang="en" sz="800">
                          <a:latin typeface="Lato"/>
                          <a:ea typeface="Lato"/>
                          <a:cs typeface="Lato"/>
                          <a:sym typeface="Lato"/>
                        </a:rPr>
                        <a:t>Arrivals</a:t>
                      </a:r>
                      <a:endParaRPr b="1"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hMerge="1"/>
                <a:tc hMerge="1"/>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Time</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Name</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Priority</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0</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Taj</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7</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1</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2</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Kevin</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1</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3</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Neil</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3</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4</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5</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Akshat</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5</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6</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7</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William</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11</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8</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9</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Alina</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14</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bl>
          </a:graphicData>
        </a:graphic>
      </p:graphicFrame>
      <p:graphicFrame>
        <p:nvGraphicFramePr>
          <p:cNvPr id="239" name="Google Shape;239;p33"/>
          <p:cNvGraphicFramePr/>
          <p:nvPr/>
        </p:nvGraphicFramePr>
        <p:xfrm>
          <a:off x="419788" y="2626925"/>
          <a:ext cx="3000000" cy="3000000"/>
        </p:xfrm>
        <a:graphic>
          <a:graphicData uri="http://schemas.openxmlformats.org/drawingml/2006/table">
            <a:tbl>
              <a:tblPr>
                <a:noFill/>
                <a:tableStyleId>{B3EEC954-99DA-4435-BCBC-26BB120761D3}</a:tableStyleId>
              </a:tblPr>
              <a:tblGrid>
                <a:gridCol w="453325"/>
                <a:gridCol w="851775"/>
              </a:tblGrid>
              <a:tr h="175">
                <a:tc>
                  <a:txBody>
                    <a:bodyPr/>
                    <a:lstStyle/>
                    <a:p>
                      <a:pPr indent="0" lvl="0" marL="0" rtl="0" algn="ctr">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2CC"/>
                    </a:solidFill>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Just before time</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75">
                <a:tc>
                  <a:txBody>
                    <a:bodyPr/>
                    <a:lstStyle/>
                    <a:p>
                      <a:pPr indent="0" lvl="0" marL="0" rtl="0" algn="ctr">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D9EAD3"/>
                    </a:solidFill>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At time</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bl>
          </a:graphicData>
        </a:graphic>
      </p:graphicFrame>
      <p:graphicFrame>
        <p:nvGraphicFramePr>
          <p:cNvPr id="240" name="Google Shape;240;p33"/>
          <p:cNvGraphicFramePr/>
          <p:nvPr/>
        </p:nvGraphicFramePr>
        <p:xfrm>
          <a:off x="3876988" y="2065425"/>
          <a:ext cx="3000000" cy="3000000"/>
        </p:xfrm>
        <a:graphic>
          <a:graphicData uri="http://schemas.openxmlformats.org/drawingml/2006/table">
            <a:tbl>
              <a:tblPr>
                <a:noFill/>
                <a:tableStyleId>{B3EEC954-99DA-4435-BCBC-26BB120761D3}</a:tableStyleId>
              </a:tblPr>
              <a:tblGrid>
                <a:gridCol w="851775"/>
              </a:tblGrid>
              <a:tr h="224600">
                <a:tc>
                  <a:txBody>
                    <a:bodyPr/>
                    <a:lstStyle/>
                    <a:p>
                      <a:pPr indent="0" lvl="0" marL="0" rtl="0" algn="ctr">
                        <a:lnSpc>
                          <a:spcPct val="115000"/>
                        </a:lnSpc>
                        <a:spcBef>
                          <a:spcPts val="0"/>
                        </a:spcBef>
                        <a:spcAft>
                          <a:spcPts val="0"/>
                        </a:spcAft>
                        <a:buNone/>
                      </a:pPr>
                      <a:r>
                        <a:rPr b="1" lang="en" sz="800">
                          <a:latin typeface="Lato"/>
                          <a:ea typeface="Lato"/>
                          <a:cs typeface="Lato"/>
                          <a:sym typeface="Lato"/>
                        </a:rPr>
                        <a:t>Queue</a:t>
                      </a:r>
                      <a:endParaRPr b="1"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Kevin</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Neil</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bl>
          </a:graphicData>
        </a:graphic>
      </p:graphicFrame>
      <p:graphicFrame>
        <p:nvGraphicFramePr>
          <p:cNvPr id="241" name="Google Shape;241;p33"/>
          <p:cNvGraphicFramePr/>
          <p:nvPr/>
        </p:nvGraphicFramePr>
        <p:xfrm>
          <a:off x="5272863" y="1924100"/>
          <a:ext cx="3000000" cy="3000000"/>
        </p:xfrm>
        <a:graphic>
          <a:graphicData uri="http://schemas.openxmlformats.org/drawingml/2006/table">
            <a:tbl>
              <a:tblPr>
                <a:noFill/>
                <a:tableStyleId>{B3EEC954-99DA-4435-BCBC-26BB120761D3}</a:tableStyleId>
              </a:tblPr>
              <a:tblGrid>
                <a:gridCol w="851775"/>
                <a:gridCol w="652550"/>
              </a:tblGrid>
              <a:tr h="224600">
                <a:tc gridSpan="2">
                  <a:txBody>
                    <a:bodyPr/>
                    <a:lstStyle/>
                    <a:p>
                      <a:pPr indent="0" lvl="0" marL="0" rtl="0" algn="ctr">
                        <a:lnSpc>
                          <a:spcPct val="115000"/>
                        </a:lnSpc>
                        <a:spcBef>
                          <a:spcPts val="0"/>
                        </a:spcBef>
                        <a:spcAft>
                          <a:spcPts val="0"/>
                        </a:spcAft>
                        <a:buNone/>
                      </a:pPr>
                      <a:r>
                        <a:rPr b="1" lang="en" sz="800">
                          <a:latin typeface="Lato"/>
                          <a:ea typeface="Lato"/>
                          <a:cs typeface="Lato"/>
                          <a:sym typeface="Lato"/>
                        </a:rPr>
                        <a:t>Remaining</a:t>
                      </a:r>
                      <a:endParaRPr b="1"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hMerge="1"/>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Name</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Time</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Taj</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2</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Kevin</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5</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Neil</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5</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Akshat</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5</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William</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5</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Alina</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5</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bl>
          </a:graphicData>
        </a:graphic>
      </p:graphicFrame>
      <p:graphicFrame>
        <p:nvGraphicFramePr>
          <p:cNvPr id="242" name="Google Shape;242;p33"/>
          <p:cNvGraphicFramePr/>
          <p:nvPr/>
        </p:nvGraphicFramePr>
        <p:xfrm>
          <a:off x="5272863" y="1221275"/>
          <a:ext cx="3000000" cy="3000000"/>
        </p:xfrm>
        <a:graphic>
          <a:graphicData uri="http://schemas.openxmlformats.org/drawingml/2006/table">
            <a:tbl>
              <a:tblPr>
                <a:noFill/>
                <a:tableStyleId>{B3EEC954-99DA-4435-BCBC-26BB120761D3}</a:tableStyleId>
              </a:tblPr>
              <a:tblGrid>
                <a:gridCol w="752175"/>
                <a:gridCol w="752175"/>
              </a:tblGrid>
              <a:tr h="224600">
                <a:tc>
                  <a:txBody>
                    <a:bodyPr/>
                    <a:lstStyle/>
                    <a:p>
                      <a:pPr indent="0" lvl="0" marL="0" rtl="0" algn="ctr">
                        <a:lnSpc>
                          <a:spcPct val="115000"/>
                        </a:lnSpc>
                        <a:spcBef>
                          <a:spcPts val="0"/>
                        </a:spcBef>
                        <a:spcAft>
                          <a:spcPts val="0"/>
                        </a:spcAft>
                        <a:buNone/>
                      </a:pPr>
                      <a:r>
                        <a:rPr b="1" lang="en" sz="800">
                          <a:latin typeface="Lato"/>
                          <a:ea typeface="Lato"/>
                          <a:cs typeface="Lato"/>
                          <a:sym typeface="Lato"/>
                        </a:rPr>
                        <a:t>Quantum</a:t>
                      </a:r>
                      <a:endParaRPr b="1"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0</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bl>
          </a:graphicData>
        </a:graphic>
      </p:graphicFrame>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6" name="Shape 246"/>
        <p:cNvGrpSpPr/>
        <p:nvPr/>
      </p:nvGrpSpPr>
      <p:grpSpPr>
        <a:xfrm>
          <a:off x="0" y="0"/>
          <a:ext cx="0" cy="0"/>
          <a:chOff x="0" y="0"/>
          <a:chExt cx="0" cy="0"/>
        </a:xfrm>
      </p:grpSpPr>
      <p:sp>
        <p:nvSpPr>
          <p:cNvPr id="247" name="Google Shape;247;p34"/>
          <p:cNvSpPr txBox="1"/>
          <p:nvPr>
            <p:ph idx="1" type="body"/>
          </p:nvPr>
        </p:nvSpPr>
        <p:spPr>
          <a:xfrm>
            <a:off x="182850" y="823868"/>
            <a:ext cx="8778300" cy="4206300"/>
          </a:xfrm>
          <a:prstGeom prst="rect">
            <a:avLst/>
          </a:prstGeom>
        </p:spPr>
        <p:txBody>
          <a:bodyPr anchorCtr="0" anchor="t" bIns="45700" lIns="45700" spcFirstLastPara="1" rIns="45700" wrap="square" tIns="45700">
            <a:noAutofit/>
          </a:bodyPr>
          <a:lstStyle/>
          <a:p>
            <a:pPr indent="0" lvl="0" marL="0" rtl="0" algn="l">
              <a:spcBef>
                <a:spcPts val="0"/>
              </a:spcBef>
              <a:spcAft>
                <a:spcPts val="0"/>
              </a:spcAft>
              <a:buNone/>
            </a:pPr>
            <a:r>
              <a:rPr b="1" lang="en"/>
              <a:t>RR (q=3)</a:t>
            </a:r>
            <a:endParaRPr b="1"/>
          </a:p>
        </p:txBody>
      </p:sp>
      <p:sp>
        <p:nvSpPr>
          <p:cNvPr id="248" name="Google Shape;248;p34"/>
          <p:cNvSpPr txBox="1"/>
          <p:nvPr>
            <p:ph type="title"/>
          </p:nvPr>
        </p:nvSpPr>
        <p:spPr>
          <a:xfrm>
            <a:off x="182850" y="114300"/>
            <a:ext cx="8778300" cy="4572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Life Ain’t Fair</a:t>
            </a:r>
            <a:endParaRPr/>
          </a:p>
        </p:txBody>
      </p:sp>
      <p:graphicFrame>
        <p:nvGraphicFramePr>
          <p:cNvPr id="249" name="Google Shape;249;p34"/>
          <p:cNvGraphicFramePr/>
          <p:nvPr/>
        </p:nvGraphicFramePr>
        <p:xfrm>
          <a:off x="1978250" y="823775"/>
          <a:ext cx="3000000" cy="3000000"/>
        </p:xfrm>
        <a:graphic>
          <a:graphicData uri="http://schemas.openxmlformats.org/drawingml/2006/table">
            <a:tbl>
              <a:tblPr>
                <a:noFill/>
                <a:tableStyleId>{876081C1-59E3-45BD-9F17-07E1B6B354E3}</a:tableStyleId>
              </a:tblPr>
              <a:tblGrid>
                <a:gridCol w="274900"/>
                <a:gridCol w="1370500"/>
              </a:tblGrid>
              <a:tr h="135475">
                <a:tc>
                  <a:txBody>
                    <a:bodyPr/>
                    <a:lstStyle/>
                    <a:p>
                      <a:pPr indent="0" lvl="0" marL="0" rtl="0" algn="ctr">
                        <a:spcBef>
                          <a:spcPts val="0"/>
                        </a:spcBef>
                        <a:spcAft>
                          <a:spcPts val="0"/>
                        </a:spcAft>
                        <a:buNone/>
                      </a:pPr>
                      <a:r>
                        <a:rPr lang="en" sz="800">
                          <a:latin typeface="Lato"/>
                          <a:ea typeface="Lato"/>
                          <a:cs typeface="Lato"/>
                          <a:sym typeface="Lato"/>
                        </a:rPr>
                        <a:t>Time</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Thread</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5475">
                <a:tc>
                  <a:txBody>
                    <a:bodyPr/>
                    <a:lstStyle/>
                    <a:p>
                      <a:pPr indent="0" lvl="0" marL="0" rtl="0" algn="ctr">
                        <a:spcBef>
                          <a:spcPts val="0"/>
                        </a:spcBef>
                        <a:spcAft>
                          <a:spcPts val="0"/>
                        </a:spcAft>
                        <a:buNone/>
                      </a:pPr>
                      <a:r>
                        <a:rPr lang="en" sz="800">
                          <a:latin typeface="Lato"/>
                          <a:ea typeface="Lato"/>
                          <a:cs typeface="Lato"/>
                          <a:sym typeface="Lato"/>
                        </a:rPr>
                        <a:t>0</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Taj</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5475">
                <a:tc>
                  <a:txBody>
                    <a:bodyPr/>
                    <a:lstStyle/>
                    <a:p>
                      <a:pPr indent="0" lvl="0" marL="0" rtl="0" algn="ctr">
                        <a:spcBef>
                          <a:spcPts val="0"/>
                        </a:spcBef>
                        <a:spcAft>
                          <a:spcPts val="0"/>
                        </a:spcAft>
                        <a:buNone/>
                      </a:pPr>
                      <a:r>
                        <a:rPr lang="en" sz="800">
                          <a:latin typeface="Lato"/>
                          <a:ea typeface="Lato"/>
                          <a:cs typeface="Lato"/>
                          <a:sym typeface="Lato"/>
                        </a:rPr>
                        <a:t>1</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Taj</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5475">
                <a:tc>
                  <a:txBody>
                    <a:bodyPr/>
                    <a:lstStyle/>
                    <a:p>
                      <a:pPr indent="0" lvl="0" marL="0" rtl="0" algn="ctr">
                        <a:spcBef>
                          <a:spcPts val="0"/>
                        </a:spcBef>
                        <a:spcAft>
                          <a:spcPts val="0"/>
                        </a:spcAft>
                        <a:buNone/>
                      </a:pPr>
                      <a:r>
                        <a:rPr lang="en" sz="800">
                          <a:latin typeface="Lato"/>
                          <a:ea typeface="Lato"/>
                          <a:cs typeface="Lato"/>
                          <a:sym typeface="Lato"/>
                        </a:rPr>
                        <a:t>2</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Taj</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5475">
                <a:tc>
                  <a:txBody>
                    <a:bodyPr/>
                    <a:lstStyle/>
                    <a:p>
                      <a:pPr indent="0" lvl="0" marL="0" rtl="0" algn="ctr">
                        <a:spcBef>
                          <a:spcPts val="0"/>
                        </a:spcBef>
                        <a:spcAft>
                          <a:spcPts val="0"/>
                        </a:spcAft>
                        <a:buNone/>
                      </a:pPr>
                      <a:r>
                        <a:rPr lang="en" sz="800">
                          <a:latin typeface="Lato"/>
                          <a:ea typeface="Lato"/>
                          <a:cs typeface="Lato"/>
                          <a:sym typeface="Lato"/>
                        </a:rPr>
                        <a:t>3</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2CC"/>
                    </a:solidFill>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2CC"/>
                    </a:solidFill>
                  </a:tcPr>
                </a:tc>
              </a:tr>
              <a:tr h="135475">
                <a:tc>
                  <a:txBody>
                    <a:bodyPr/>
                    <a:lstStyle/>
                    <a:p>
                      <a:pPr indent="0" lvl="0" marL="0" rtl="0" algn="ctr">
                        <a:spcBef>
                          <a:spcPts val="0"/>
                        </a:spcBef>
                        <a:spcAft>
                          <a:spcPts val="0"/>
                        </a:spcAft>
                        <a:buNone/>
                      </a:pPr>
                      <a:r>
                        <a:rPr lang="en" sz="800">
                          <a:latin typeface="Lato"/>
                          <a:ea typeface="Lato"/>
                          <a:cs typeface="Lato"/>
                          <a:sym typeface="Lato"/>
                        </a:rPr>
                        <a:t>4</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5</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6</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7</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8</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9</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10</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11</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12</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13</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14</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15</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16</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17</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18</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19</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20</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21</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22</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23</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24</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25</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26</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27</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28</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29</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30</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bl>
          </a:graphicData>
        </a:graphic>
      </p:graphicFrame>
      <p:graphicFrame>
        <p:nvGraphicFramePr>
          <p:cNvPr id="250" name="Google Shape;250;p34"/>
          <p:cNvGraphicFramePr/>
          <p:nvPr/>
        </p:nvGraphicFramePr>
        <p:xfrm>
          <a:off x="7003488" y="1455550"/>
          <a:ext cx="3000000" cy="3000000"/>
        </p:xfrm>
        <a:graphic>
          <a:graphicData uri="http://schemas.openxmlformats.org/drawingml/2006/table">
            <a:tbl>
              <a:tblPr>
                <a:noFill/>
                <a:tableStyleId>{B3EEC954-99DA-4435-BCBC-26BB120761D3}</a:tableStyleId>
              </a:tblPr>
              <a:tblGrid>
                <a:gridCol w="453325"/>
                <a:gridCol w="851775"/>
                <a:gridCol w="652550"/>
              </a:tblGrid>
              <a:tr h="224600">
                <a:tc gridSpan="3">
                  <a:txBody>
                    <a:bodyPr/>
                    <a:lstStyle/>
                    <a:p>
                      <a:pPr indent="0" lvl="0" marL="0" rtl="0" algn="ctr">
                        <a:lnSpc>
                          <a:spcPct val="115000"/>
                        </a:lnSpc>
                        <a:spcBef>
                          <a:spcPts val="0"/>
                        </a:spcBef>
                        <a:spcAft>
                          <a:spcPts val="0"/>
                        </a:spcAft>
                        <a:buNone/>
                      </a:pPr>
                      <a:r>
                        <a:rPr b="1" lang="en" sz="800">
                          <a:latin typeface="Lato"/>
                          <a:ea typeface="Lato"/>
                          <a:cs typeface="Lato"/>
                          <a:sym typeface="Lato"/>
                        </a:rPr>
                        <a:t>Arrivals</a:t>
                      </a:r>
                      <a:endParaRPr b="1"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hMerge="1"/>
                <a:tc hMerge="1"/>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Time</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Name</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Priority</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0</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Taj</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7</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1</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2</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Kevin</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1</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3</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Neil</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3</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4</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5</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Akshat</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5</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6</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7</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William</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11</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8</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9</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Alina</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14</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bl>
          </a:graphicData>
        </a:graphic>
      </p:graphicFrame>
      <p:graphicFrame>
        <p:nvGraphicFramePr>
          <p:cNvPr id="251" name="Google Shape;251;p34"/>
          <p:cNvGraphicFramePr/>
          <p:nvPr/>
        </p:nvGraphicFramePr>
        <p:xfrm>
          <a:off x="419788" y="2626925"/>
          <a:ext cx="3000000" cy="3000000"/>
        </p:xfrm>
        <a:graphic>
          <a:graphicData uri="http://schemas.openxmlformats.org/drawingml/2006/table">
            <a:tbl>
              <a:tblPr>
                <a:noFill/>
                <a:tableStyleId>{B3EEC954-99DA-4435-BCBC-26BB120761D3}</a:tableStyleId>
              </a:tblPr>
              <a:tblGrid>
                <a:gridCol w="453325"/>
                <a:gridCol w="851775"/>
              </a:tblGrid>
              <a:tr h="175">
                <a:tc>
                  <a:txBody>
                    <a:bodyPr/>
                    <a:lstStyle/>
                    <a:p>
                      <a:pPr indent="0" lvl="0" marL="0" rtl="0" algn="ctr">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2CC"/>
                    </a:solidFill>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Just before time</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75">
                <a:tc>
                  <a:txBody>
                    <a:bodyPr/>
                    <a:lstStyle/>
                    <a:p>
                      <a:pPr indent="0" lvl="0" marL="0" rtl="0" algn="ctr">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D9EAD3"/>
                    </a:solidFill>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At time</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bl>
          </a:graphicData>
        </a:graphic>
      </p:graphicFrame>
      <p:graphicFrame>
        <p:nvGraphicFramePr>
          <p:cNvPr id="252" name="Google Shape;252;p34"/>
          <p:cNvGraphicFramePr/>
          <p:nvPr/>
        </p:nvGraphicFramePr>
        <p:xfrm>
          <a:off x="3876988" y="2065425"/>
          <a:ext cx="3000000" cy="3000000"/>
        </p:xfrm>
        <a:graphic>
          <a:graphicData uri="http://schemas.openxmlformats.org/drawingml/2006/table">
            <a:tbl>
              <a:tblPr>
                <a:noFill/>
                <a:tableStyleId>{B3EEC954-99DA-4435-BCBC-26BB120761D3}</a:tableStyleId>
              </a:tblPr>
              <a:tblGrid>
                <a:gridCol w="851775"/>
              </a:tblGrid>
              <a:tr h="224600">
                <a:tc>
                  <a:txBody>
                    <a:bodyPr/>
                    <a:lstStyle/>
                    <a:p>
                      <a:pPr indent="0" lvl="0" marL="0" rtl="0" algn="ctr">
                        <a:lnSpc>
                          <a:spcPct val="115000"/>
                        </a:lnSpc>
                        <a:spcBef>
                          <a:spcPts val="0"/>
                        </a:spcBef>
                        <a:spcAft>
                          <a:spcPts val="0"/>
                        </a:spcAft>
                        <a:buNone/>
                      </a:pPr>
                      <a:r>
                        <a:rPr b="1" lang="en" sz="800">
                          <a:latin typeface="Lato"/>
                          <a:ea typeface="Lato"/>
                          <a:cs typeface="Lato"/>
                          <a:sym typeface="Lato"/>
                        </a:rPr>
                        <a:t>Queue</a:t>
                      </a:r>
                      <a:endParaRPr b="1"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Kevin</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Neil</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Taj</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bl>
          </a:graphicData>
        </a:graphic>
      </p:graphicFrame>
      <p:graphicFrame>
        <p:nvGraphicFramePr>
          <p:cNvPr id="253" name="Google Shape;253;p34"/>
          <p:cNvGraphicFramePr/>
          <p:nvPr/>
        </p:nvGraphicFramePr>
        <p:xfrm>
          <a:off x="5272863" y="1924100"/>
          <a:ext cx="3000000" cy="3000000"/>
        </p:xfrm>
        <a:graphic>
          <a:graphicData uri="http://schemas.openxmlformats.org/drawingml/2006/table">
            <a:tbl>
              <a:tblPr>
                <a:noFill/>
                <a:tableStyleId>{B3EEC954-99DA-4435-BCBC-26BB120761D3}</a:tableStyleId>
              </a:tblPr>
              <a:tblGrid>
                <a:gridCol w="851775"/>
                <a:gridCol w="652550"/>
              </a:tblGrid>
              <a:tr h="224600">
                <a:tc gridSpan="2">
                  <a:txBody>
                    <a:bodyPr/>
                    <a:lstStyle/>
                    <a:p>
                      <a:pPr indent="0" lvl="0" marL="0" rtl="0" algn="ctr">
                        <a:lnSpc>
                          <a:spcPct val="115000"/>
                        </a:lnSpc>
                        <a:spcBef>
                          <a:spcPts val="0"/>
                        </a:spcBef>
                        <a:spcAft>
                          <a:spcPts val="0"/>
                        </a:spcAft>
                        <a:buNone/>
                      </a:pPr>
                      <a:r>
                        <a:rPr b="1" lang="en" sz="800">
                          <a:latin typeface="Lato"/>
                          <a:ea typeface="Lato"/>
                          <a:cs typeface="Lato"/>
                          <a:sym typeface="Lato"/>
                        </a:rPr>
                        <a:t>Remaining</a:t>
                      </a:r>
                      <a:endParaRPr b="1"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hMerge="1"/>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Name</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Time</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Taj</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2</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Kevin</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5</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Neil</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5</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Akshat</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5</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William</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5</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Alina</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5</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bl>
          </a:graphicData>
        </a:graphic>
      </p:graphicFrame>
      <p:graphicFrame>
        <p:nvGraphicFramePr>
          <p:cNvPr id="254" name="Google Shape;254;p34"/>
          <p:cNvGraphicFramePr/>
          <p:nvPr/>
        </p:nvGraphicFramePr>
        <p:xfrm>
          <a:off x="5272863" y="1221275"/>
          <a:ext cx="3000000" cy="3000000"/>
        </p:xfrm>
        <a:graphic>
          <a:graphicData uri="http://schemas.openxmlformats.org/drawingml/2006/table">
            <a:tbl>
              <a:tblPr>
                <a:noFill/>
                <a:tableStyleId>{B3EEC954-99DA-4435-BCBC-26BB120761D3}</a:tableStyleId>
              </a:tblPr>
              <a:tblGrid>
                <a:gridCol w="752175"/>
                <a:gridCol w="752175"/>
              </a:tblGrid>
              <a:tr h="224600">
                <a:tc>
                  <a:txBody>
                    <a:bodyPr/>
                    <a:lstStyle/>
                    <a:p>
                      <a:pPr indent="0" lvl="0" marL="0" rtl="0" algn="ctr">
                        <a:lnSpc>
                          <a:spcPct val="115000"/>
                        </a:lnSpc>
                        <a:spcBef>
                          <a:spcPts val="0"/>
                        </a:spcBef>
                        <a:spcAft>
                          <a:spcPts val="0"/>
                        </a:spcAft>
                        <a:buNone/>
                      </a:pPr>
                      <a:r>
                        <a:rPr b="1" lang="en" sz="800">
                          <a:latin typeface="Lato"/>
                          <a:ea typeface="Lato"/>
                          <a:cs typeface="Lato"/>
                          <a:sym typeface="Lato"/>
                        </a:rPr>
                        <a:t>Quantum</a:t>
                      </a:r>
                      <a:endParaRPr b="1"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3</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bl>
          </a:graphicData>
        </a:graphic>
      </p:graphicFrame>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8" name="Shape 258"/>
        <p:cNvGrpSpPr/>
        <p:nvPr/>
      </p:nvGrpSpPr>
      <p:grpSpPr>
        <a:xfrm>
          <a:off x="0" y="0"/>
          <a:ext cx="0" cy="0"/>
          <a:chOff x="0" y="0"/>
          <a:chExt cx="0" cy="0"/>
        </a:xfrm>
      </p:grpSpPr>
      <p:sp>
        <p:nvSpPr>
          <p:cNvPr id="259" name="Google Shape;259;p35"/>
          <p:cNvSpPr txBox="1"/>
          <p:nvPr>
            <p:ph idx="1" type="body"/>
          </p:nvPr>
        </p:nvSpPr>
        <p:spPr>
          <a:xfrm>
            <a:off x="182850" y="823868"/>
            <a:ext cx="8778300" cy="4206300"/>
          </a:xfrm>
          <a:prstGeom prst="rect">
            <a:avLst/>
          </a:prstGeom>
        </p:spPr>
        <p:txBody>
          <a:bodyPr anchorCtr="0" anchor="t" bIns="45700" lIns="45700" spcFirstLastPara="1" rIns="45700" wrap="square" tIns="45700">
            <a:noAutofit/>
          </a:bodyPr>
          <a:lstStyle/>
          <a:p>
            <a:pPr indent="0" lvl="0" marL="0" rtl="0" algn="l">
              <a:spcBef>
                <a:spcPts val="0"/>
              </a:spcBef>
              <a:spcAft>
                <a:spcPts val="0"/>
              </a:spcAft>
              <a:buNone/>
            </a:pPr>
            <a:r>
              <a:rPr b="1" lang="en"/>
              <a:t>RR (q=3)</a:t>
            </a:r>
            <a:endParaRPr b="1"/>
          </a:p>
        </p:txBody>
      </p:sp>
      <p:sp>
        <p:nvSpPr>
          <p:cNvPr id="260" name="Google Shape;260;p35"/>
          <p:cNvSpPr txBox="1"/>
          <p:nvPr>
            <p:ph type="title"/>
          </p:nvPr>
        </p:nvSpPr>
        <p:spPr>
          <a:xfrm>
            <a:off x="182850" y="114300"/>
            <a:ext cx="8778300" cy="4572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Life Ain’t Fair</a:t>
            </a:r>
            <a:endParaRPr/>
          </a:p>
        </p:txBody>
      </p:sp>
      <p:graphicFrame>
        <p:nvGraphicFramePr>
          <p:cNvPr id="261" name="Google Shape;261;p35"/>
          <p:cNvGraphicFramePr/>
          <p:nvPr/>
        </p:nvGraphicFramePr>
        <p:xfrm>
          <a:off x="1978250" y="823775"/>
          <a:ext cx="3000000" cy="3000000"/>
        </p:xfrm>
        <a:graphic>
          <a:graphicData uri="http://schemas.openxmlformats.org/drawingml/2006/table">
            <a:tbl>
              <a:tblPr>
                <a:noFill/>
                <a:tableStyleId>{876081C1-59E3-45BD-9F17-07E1B6B354E3}</a:tableStyleId>
              </a:tblPr>
              <a:tblGrid>
                <a:gridCol w="274900"/>
                <a:gridCol w="1370500"/>
              </a:tblGrid>
              <a:tr h="135475">
                <a:tc>
                  <a:txBody>
                    <a:bodyPr/>
                    <a:lstStyle/>
                    <a:p>
                      <a:pPr indent="0" lvl="0" marL="0" rtl="0" algn="ctr">
                        <a:spcBef>
                          <a:spcPts val="0"/>
                        </a:spcBef>
                        <a:spcAft>
                          <a:spcPts val="0"/>
                        </a:spcAft>
                        <a:buNone/>
                      </a:pPr>
                      <a:r>
                        <a:rPr lang="en" sz="800">
                          <a:latin typeface="Lato"/>
                          <a:ea typeface="Lato"/>
                          <a:cs typeface="Lato"/>
                          <a:sym typeface="Lato"/>
                        </a:rPr>
                        <a:t>Time</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Thread</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5475">
                <a:tc>
                  <a:txBody>
                    <a:bodyPr/>
                    <a:lstStyle/>
                    <a:p>
                      <a:pPr indent="0" lvl="0" marL="0" rtl="0" algn="ctr">
                        <a:spcBef>
                          <a:spcPts val="0"/>
                        </a:spcBef>
                        <a:spcAft>
                          <a:spcPts val="0"/>
                        </a:spcAft>
                        <a:buNone/>
                      </a:pPr>
                      <a:r>
                        <a:rPr lang="en" sz="800">
                          <a:latin typeface="Lato"/>
                          <a:ea typeface="Lato"/>
                          <a:cs typeface="Lato"/>
                          <a:sym typeface="Lato"/>
                        </a:rPr>
                        <a:t>0</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Taj</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5475">
                <a:tc>
                  <a:txBody>
                    <a:bodyPr/>
                    <a:lstStyle/>
                    <a:p>
                      <a:pPr indent="0" lvl="0" marL="0" rtl="0" algn="ctr">
                        <a:spcBef>
                          <a:spcPts val="0"/>
                        </a:spcBef>
                        <a:spcAft>
                          <a:spcPts val="0"/>
                        </a:spcAft>
                        <a:buNone/>
                      </a:pPr>
                      <a:r>
                        <a:rPr lang="en" sz="800">
                          <a:latin typeface="Lato"/>
                          <a:ea typeface="Lato"/>
                          <a:cs typeface="Lato"/>
                          <a:sym typeface="Lato"/>
                        </a:rPr>
                        <a:t>1</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Taj</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5475">
                <a:tc>
                  <a:txBody>
                    <a:bodyPr/>
                    <a:lstStyle/>
                    <a:p>
                      <a:pPr indent="0" lvl="0" marL="0" rtl="0" algn="ctr">
                        <a:spcBef>
                          <a:spcPts val="0"/>
                        </a:spcBef>
                        <a:spcAft>
                          <a:spcPts val="0"/>
                        </a:spcAft>
                        <a:buNone/>
                      </a:pPr>
                      <a:r>
                        <a:rPr lang="en" sz="800">
                          <a:latin typeface="Lato"/>
                          <a:ea typeface="Lato"/>
                          <a:cs typeface="Lato"/>
                          <a:sym typeface="Lato"/>
                        </a:rPr>
                        <a:t>2</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Taj</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5475">
                <a:tc>
                  <a:txBody>
                    <a:bodyPr/>
                    <a:lstStyle/>
                    <a:p>
                      <a:pPr indent="0" lvl="0" marL="0" rtl="0" algn="ctr">
                        <a:spcBef>
                          <a:spcPts val="0"/>
                        </a:spcBef>
                        <a:spcAft>
                          <a:spcPts val="0"/>
                        </a:spcAft>
                        <a:buNone/>
                      </a:pPr>
                      <a:r>
                        <a:rPr lang="en" sz="800">
                          <a:latin typeface="Lato"/>
                          <a:ea typeface="Lato"/>
                          <a:cs typeface="Lato"/>
                          <a:sym typeface="Lato"/>
                        </a:rPr>
                        <a:t>3</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D9EAD3"/>
                    </a:solidFill>
                  </a:tcPr>
                </a:tc>
                <a:tc>
                  <a:txBody>
                    <a:bodyPr/>
                    <a:lstStyle/>
                    <a:p>
                      <a:pPr indent="0" lvl="0" marL="0" rtl="0" algn="ctr">
                        <a:spcBef>
                          <a:spcPts val="0"/>
                        </a:spcBef>
                        <a:spcAft>
                          <a:spcPts val="0"/>
                        </a:spcAft>
                        <a:buNone/>
                      </a:pPr>
                      <a:r>
                        <a:rPr lang="en" sz="800">
                          <a:latin typeface="Lato"/>
                          <a:ea typeface="Lato"/>
                          <a:cs typeface="Lato"/>
                          <a:sym typeface="Lato"/>
                        </a:rPr>
                        <a:t>Kevin</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D9EAD3"/>
                    </a:solidFill>
                  </a:tcPr>
                </a:tc>
              </a:tr>
              <a:tr h="135475">
                <a:tc>
                  <a:txBody>
                    <a:bodyPr/>
                    <a:lstStyle/>
                    <a:p>
                      <a:pPr indent="0" lvl="0" marL="0" rtl="0" algn="ctr">
                        <a:spcBef>
                          <a:spcPts val="0"/>
                        </a:spcBef>
                        <a:spcAft>
                          <a:spcPts val="0"/>
                        </a:spcAft>
                        <a:buNone/>
                      </a:pPr>
                      <a:r>
                        <a:rPr lang="en" sz="800">
                          <a:latin typeface="Lato"/>
                          <a:ea typeface="Lato"/>
                          <a:cs typeface="Lato"/>
                          <a:sym typeface="Lato"/>
                        </a:rPr>
                        <a:t>4</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5</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6</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7</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8</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9</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10</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11</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12</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13</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14</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15</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16</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17</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18</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19</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20</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21</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22</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23</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24</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25</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26</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27</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28</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29</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30</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bl>
          </a:graphicData>
        </a:graphic>
      </p:graphicFrame>
      <p:graphicFrame>
        <p:nvGraphicFramePr>
          <p:cNvPr id="262" name="Google Shape;262;p35"/>
          <p:cNvGraphicFramePr/>
          <p:nvPr/>
        </p:nvGraphicFramePr>
        <p:xfrm>
          <a:off x="7003488" y="1455550"/>
          <a:ext cx="3000000" cy="3000000"/>
        </p:xfrm>
        <a:graphic>
          <a:graphicData uri="http://schemas.openxmlformats.org/drawingml/2006/table">
            <a:tbl>
              <a:tblPr>
                <a:noFill/>
                <a:tableStyleId>{B3EEC954-99DA-4435-BCBC-26BB120761D3}</a:tableStyleId>
              </a:tblPr>
              <a:tblGrid>
                <a:gridCol w="453325"/>
                <a:gridCol w="851775"/>
                <a:gridCol w="652550"/>
              </a:tblGrid>
              <a:tr h="224600">
                <a:tc gridSpan="3">
                  <a:txBody>
                    <a:bodyPr/>
                    <a:lstStyle/>
                    <a:p>
                      <a:pPr indent="0" lvl="0" marL="0" rtl="0" algn="ctr">
                        <a:lnSpc>
                          <a:spcPct val="115000"/>
                        </a:lnSpc>
                        <a:spcBef>
                          <a:spcPts val="0"/>
                        </a:spcBef>
                        <a:spcAft>
                          <a:spcPts val="0"/>
                        </a:spcAft>
                        <a:buNone/>
                      </a:pPr>
                      <a:r>
                        <a:rPr b="1" lang="en" sz="800">
                          <a:latin typeface="Lato"/>
                          <a:ea typeface="Lato"/>
                          <a:cs typeface="Lato"/>
                          <a:sym typeface="Lato"/>
                        </a:rPr>
                        <a:t>Arrivals</a:t>
                      </a:r>
                      <a:endParaRPr b="1"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hMerge="1"/>
                <a:tc hMerge="1"/>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Time</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Name</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Priority</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0</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Taj</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7</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1</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2</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Kevin</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1</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3</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Neil</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3</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4</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5</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Akshat</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5</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6</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7</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William</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11</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8</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9</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Alina</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14</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bl>
          </a:graphicData>
        </a:graphic>
      </p:graphicFrame>
      <p:graphicFrame>
        <p:nvGraphicFramePr>
          <p:cNvPr id="263" name="Google Shape;263;p35"/>
          <p:cNvGraphicFramePr/>
          <p:nvPr/>
        </p:nvGraphicFramePr>
        <p:xfrm>
          <a:off x="419788" y="2626925"/>
          <a:ext cx="3000000" cy="3000000"/>
        </p:xfrm>
        <a:graphic>
          <a:graphicData uri="http://schemas.openxmlformats.org/drawingml/2006/table">
            <a:tbl>
              <a:tblPr>
                <a:noFill/>
                <a:tableStyleId>{B3EEC954-99DA-4435-BCBC-26BB120761D3}</a:tableStyleId>
              </a:tblPr>
              <a:tblGrid>
                <a:gridCol w="453325"/>
                <a:gridCol w="851775"/>
              </a:tblGrid>
              <a:tr h="175">
                <a:tc>
                  <a:txBody>
                    <a:bodyPr/>
                    <a:lstStyle/>
                    <a:p>
                      <a:pPr indent="0" lvl="0" marL="0" rtl="0" algn="ctr">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2CC"/>
                    </a:solidFill>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Just before time</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75">
                <a:tc>
                  <a:txBody>
                    <a:bodyPr/>
                    <a:lstStyle/>
                    <a:p>
                      <a:pPr indent="0" lvl="0" marL="0" rtl="0" algn="ctr">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D9EAD3"/>
                    </a:solidFill>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At time</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bl>
          </a:graphicData>
        </a:graphic>
      </p:graphicFrame>
      <p:graphicFrame>
        <p:nvGraphicFramePr>
          <p:cNvPr id="264" name="Google Shape;264;p35"/>
          <p:cNvGraphicFramePr/>
          <p:nvPr/>
        </p:nvGraphicFramePr>
        <p:xfrm>
          <a:off x="3876988" y="2065425"/>
          <a:ext cx="3000000" cy="3000000"/>
        </p:xfrm>
        <a:graphic>
          <a:graphicData uri="http://schemas.openxmlformats.org/drawingml/2006/table">
            <a:tbl>
              <a:tblPr>
                <a:noFill/>
                <a:tableStyleId>{B3EEC954-99DA-4435-BCBC-26BB120761D3}</a:tableStyleId>
              </a:tblPr>
              <a:tblGrid>
                <a:gridCol w="851775"/>
              </a:tblGrid>
              <a:tr h="224600">
                <a:tc>
                  <a:txBody>
                    <a:bodyPr/>
                    <a:lstStyle/>
                    <a:p>
                      <a:pPr indent="0" lvl="0" marL="0" rtl="0" algn="ctr">
                        <a:lnSpc>
                          <a:spcPct val="115000"/>
                        </a:lnSpc>
                        <a:spcBef>
                          <a:spcPts val="0"/>
                        </a:spcBef>
                        <a:spcAft>
                          <a:spcPts val="0"/>
                        </a:spcAft>
                        <a:buNone/>
                      </a:pPr>
                      <a:r>
                        <a:rPr b="1" lang="en" sz="800">
                          <a:latin typeface="Lato"/>
                          <a:ea typeface="Lato"/>
                          <a:cs typeface="Lato"/>
                          <a:sym typeface="Lato"/>
                        </a:rPr>
                        <a:t>Queue</a:t>
                      </a:r>
                      <a:endParaRPr b="1"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Neil</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Taj</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bl>
          </a:graphicData>
        </a:graphic>
      </p:graphicFrame>
      <p:graphicFrame>
        <p:nvGraphicFramePr>
          <p:cNvPr id="265" name="Google Shape;265;p35"/>
          <p:cNvGraphicFramePr/>
          <p:nvPr/>
        </p:nvGraphicFramePr>
        <p:xfrm>
          <a:off x="5272863" y="1924100"/>
          <a:ext cx="3000000" cy="3000000"/>
        </p:xfrm>
        <a:graphic>
          <a:graphicData uri="http://schemas.openxmlformats.org/drawingml/2006/table">
            <a:tbl>
              <a:tblPr>
                <a:noFill/>
                <a:tableStyleId>{B3EEC954-99DA-4435-BCBC-26BB120761D3}</a:tableStyleId>
              </a:tblPr>
              <a:tblGrid>
                <a:gridCol w="851775"/>
                <a:gridCol w="652550"/>
              </a:tblGrid>
              <a:tr h="224600">
                <a:tc gridSpan="2">
                  <a:txBody>
                    <a:bodyPr/>
                    <a:lstStyle/>
                    <a:p>
                      <a:pPr indent="0" lvl="0" marL="0" rtl="0" algn="ctr">
                        <a:lnSpc>
                          <a:spcPct val="115000"/>
                        </a:lnSpc>
                        <a:spcBef>
                          <a:spcPts val="0"/>
                        </a:spcBef>
                        <a:spcAft>
                          <a:spcPts val="0"/>
                        </a:spcAft>
                        <a:buNone/>
                      </a:pPr>
                      <a:r>
                        <a:rPr b="1" lang="en" sz="800">
                          <a:latin typeface="Lato"/>
                          <a:ea typeface="Lato"/>
                          <a:cs typeface="Lato"/>
                          <a:sym typeface="Lato"/>
                        </a:rPr>
                        <a:t>Remaining</a:t>
                      </a:r>
                      <a:endParaRPr b="1"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hMerge="1"/>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Name</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Time</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Taj</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2</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Kevin</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4</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Neil</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5</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Akshat</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5</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William</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5</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Alina</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5</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bl>
          </a:graphicData>
        </a:graphic>
      </p:graphicFrame>
      <p:graphicFrame>
        <p:nvGraphicFramePr>
          <p:cNvPr id="266" name="Google Shape;266;p35"/>
          <p:cNvGraphicFramePr/>
          <p:nvPr/>
        </p:nvGraphicFramePr>
        <p:xfrm>
          <a:off x="5272863" y="1221275"/>
          <a:ext cx="3000000" cy="3000000"/>
        </p:xfrm>
        <a:graphic>
          <a:graphicData uri="http://schemas.openxmlformats.org/drawingml/2006/table">
            <a:tbl>
              <a:tblPr>
                <a:noFill/>
                <a:tableStyleId>{B3EEC954-99DA-4435-BCBC-26BB120761D3}</a:tableStyleId>
              </a:tblPr>
              <a:tblGrid>
                <a:gridCol w="752175"/>
                <a:gridCol w="752175"/>
              </a:tblGrid>
              <a:tr h="224600">
                <a:tc>
                  <a:txBody>
                    <a:bodyPr/>
                    <a:lstStyle/>
                    <a:p>
                      <a:pPr indent="0" lvl="0" marL="0" rtl="0" algn="ctr">
                        <a:lnSpc>
                          <a:spcPct val="115000"/>
                        </a:lnSpc>
                        <a:spcBef>
                          <a:spcPts val="0"/>
                        </a:spcBef>
                        <a:spcAft>
                          <a:spcPts val="0"/>
                        </a:spcAft>
                        <a:buNone/>
                      </a:pPr>
                      <a:r>
                        <a:rPr b="1" lang="en" sz="800">
                          <a:latin typeface="Lato"/>
                          <a:ea typeface="Lato"/>
                          <a:cs typeface="Lato"/>
                          <a:sym typeface="Lato"/>
                        </a:rPr>
                        <a:t>Quantum</a:t>
                      </a:r>
                      <a:endParaRPr b="1"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2</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bl>
          </a:graphicData>
        </a:graphic>
      </p:graphicFrame>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0" name="Shape 270"/>
        <p:cNvGrpSpPr/>
        <p:nvPr/>
      </p:nvGrpSpPr>
      <p:grpSpPr>
        <a:xfrm>
          <a:off x="0" y="0"/>
          <a:ext cx="0" cy="0"/>
          <a:chOff x="0" y="0"/>
          <a:chExt cx="0" cy="0"/>
        </a:xfrm>
      </p:grpSpPr>
      <p:sp>
        <p:nvSpPr>
          <p:cNvPr id="271" name="Google Shape;271;p36"/>
          <p:cNvSpPr txBox="1"/>
          <p:nvPr>
            <p:ph idx="1" type="body"/>
          </p:nvPr>
        </p:nvSpPr>
        <p:spPr>
          <a:xfrm>
            <a:off x="182850" y="823868"/>
            <a:ext cx="8778300" cy="4206300"/>
          </a:xfrm>
          <a:prstGeom prst="rect">
            <a:avLst/>
          </a:prstGeom>
        </p:spPr>
        <p:txBody>
          <a:bodyPr anchorCtr="0" anchor="t" bIns="45700" lIns="45700" spcFirstLastPara="1" rIns="45700" wrap="square" tIns="45700">
            <a:noAutofit/>
          </a:bodyPr>
          <a:lstStyle/>
          <a:p>
            <a:pPr indent="0" lvl="0" marL="0" rtl="0" algn="l">
              <a:spcBef>
                <a:spcPts val="0"/>
              </a:spcBef>
              <a:spcAft>
                <a:spcPts val="0"/>
              </a:spcAft>
              <a:buNone/>
            </a:pPr>
            <a:r>
              <a:rPr b="1" lang="en"/>
              <a:t>RR (q=3)</a:t>
            </a:r>
            <a:endParaRPr b="1"/>
          </a:p>
        </p:txBody>
      </p:sp>
      <p:sp>
        <p:nvSpPr>
          <p:cNvPr id="272" name="Google Shape;272;p36"/>
          <p:cNvSpPr txBox="1"/>
          <p:nvPr>
            <p:ph type="title"/>
          </p:nvPr>
        </p:nvSpPr>
        <p:spPr>
          <a:xfrm>
            <a:off x="182850" y="114300"/>
            <a:ext cx="8778300" cy="4572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Life Ain’t Fair</a:t>
            </a:r>
            <a:endParaRPr/>
          </a:p>
        </p:txBody>
      </p:sp>
      <p:graphicFrame>
        <p:nvGraphicFramePr>
          <p:cNvPr id="273" name="Google Shape;273;p36"/>
          <p:cNvGraphicFramePr/>
          <p:nvPr/>
        </p:nvGraphicFramePr>
        <p:xfrm>
          <a:off x="1978250" y="823775"/>
          <a:ext cx="3000000" cy="3000000"/>
        </p:xfrm>
        <a:graphic>
          <a:graphicData uri="http://schemas.openxmlformats.org/drawingml/2006/table">
            <a:tbl>
              <a:tblPr>
                <a:noFill/>
                <a:tableStyleId>{876081C1-59E3-45BD-9F17-07E1B6B354E3}</a:tableStyleId>
              </a:tblPr>
              <a:tblGrid>
                <a:gridCol w="274900"/>
                <a:gridCol w="1370500"/>
              </a:tblGrid>
              <a:tr h="135475">
                <a:tc>
                  <a:txBody>
                    <a:bodyPr/>
                    <a:lstStyle/>
                    <a:p>
                      <a:pPr indent="0" lvl="0" marL="0" rtl="0" algn="ctr">
                        <a:spcBef>
                          <a:spcPts val="0"/>
                        </a:spcBef>
                        <a:spcAft>
                          <a:spcPts val="0"/>
                        </a:spcAft>
                        <a:buNone/>
                      </a:pPr>
                      <a:r>
                        <a:rPr lang="en" sz="800">
                          <a:latin typeface="Lato"/>
                          <a:ea typeface="Lato"/>
                          <a:cs typeface="Lato"/>
                          <a:sym typeface="Lato"/>
                        </a:rPr>
                        <a:t>Time</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Thread</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5475">
                <a:tc>
                  <a:txBody>
                    <a:bodyPr/>
                    <a:lstStyle/>
                    <a:p>
                      <a:pPr indent="0" lvl="0" marL="0" rtl="0" algn="ctr">
                        <a:spcBef>
                          <a:spcPts val="0"/>
                        </a:spcBef>
                        <a:spcAft>
                          <a:spcPts val="0"/>
                        </a:spcAft>
                        <a:buNone/>
                      </a:pPr>
                      <a:r>
                        <a:rPr lang="en" sz="800">
                          <a:latin typeface="Lato"/>
                          <a:ea typeface="Lato"/>
                          <a:cs typeface="Lato"/>
                          <a:sym typeface="Lato"/>
                        </a:rPr>
                        <a:t>0</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Taj</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5475">
                <a:tc>
                  <a:txBody>
                    <a:bodyPr/>
                    <a:lstStyle/>
                    <a:p>
                      <a:pPr indent="0" lvl="0" marL="0" rtl="0" algn="ctr">
                        <a:spcBef>
                          <a:spcPts val="0"/>
                        </a:spcBef>
                        <a:spcAft>
                          <a:spcPts val="0"/>
                        </a:spcAft>
                        <a:buNone/>
                      </a:pPr>
                      <a:r>
                        <a:rPr lang="en" sz="800">
                          <a:latin typeface="Lato"/>
                          <a:ea typeface="Lato"/>
                          <a:cs typeface="Lato"/>
                          <a:sym typeface="Lato"/>
                        </a:rPr>
                        <a:t>1</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Taj</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5475">
                <a:tc>
                  <a:txBody>
                    <a:bodyPr/>
                    <a:lstStyle/>
                    <a:p>
                      <a:pPr indent="0" lvl="0" marL="0" rtl="0" algn="ctr">
                        <a:spcBef>
                          <a:spcPts val="0"/>
                        </a:spcBef>
                        <a:spcAft>
                          <a:spcPts val="0"/>
                        </a:spcAft>
                        <a:buNone/>
                      </a:pPr>
                      <a:r>
                        <a:rPr lang="en" sz="800">
                          <a:latin typeface="Lato"/>
                          <a:ea typeface="Lato"/>
                          <a:cs typeface="Lato"/>
                          <a:sym typeface="Lato"/>
                        </a:rPr>
                        <a:t>2</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Taj</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5475">
                <a:tc>
                  <a:txBody>
                    <a:bodyPr/>
                    <a:lstStyle/>
                    <a:p>
                      <a:pPr indent="0" lvl="0" marL="0" rtl="0" algn="ctr">
                        <a:spcBef>
                          <a:spcPts val="0"/>
                        </a:spcBef>
                        <a:spcAft>
                          <a:spcPts val="0"/>
                        </a:spcAft>
                        <a:buNone/>
                      </a:pPr>
                      <a:r>
                        <a:rPr lang="en" sz="800">
                          <a:latin typeface="Lato"/>
                          <a:ea typeface="Lato"/>
                          <a:cs typeface="Lato"/>
                          <a:sym typeface="Lato"/>
                        </a:rPr>
                        <a:t>3</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Kevin</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5475">
                <a:tc>
                  <a:txBody>
                    <a:bodyPr/>
                    <a:lstStyle/>
                    <a:p>
                      <a:pPr indent="0" lvl="0" marL="0" rtl="0" algn="ctr">
                        <a:spcBef>
                          <a:spcPts val="0"/>
                        </a:spcBef>
                        <a:spcAft>
                          <a:spcPts val="0"/>
                        </a:spcAft>
                        <a:buNone/>
                      </a:pPr>
                      <a:r>
                        <a:rPr lang="en" sz="800">
                          <a:latin typeface="Lato"/>
                          <a:ea typeface="Lato"/>
                          <a:cs typeface="Lato"/>
                          <a:sym typeface="Lato"/>
                        </a:rPr>
                        <a:t>4</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D9EAD3"/>
                    </a:solidFill>
                  </a:tcPr>
                </a:tc>
                <a:tc>
                  <a:txBody>
                    <a:bodyPr/>
                    <a:lstStyle/>
                    <a:p>
                      <a:pPr indent="0" lvl="0" marL="0" rtl="0" algn="ctr">
                        <a:spcBef>
                          <a:spcPts val="0"/>
                        </a:spcBef>
                        <a:spcAft>
                          <a:spcPts val="0"/>
                        </a:spcAft>
                        <a:buNone/>
                      </a:pPr>
                      <a:r>
                        <a:rPr lang="en" sz="800">
                          <a:latin typeface="Lato"/>
                          <a:ea typeface="Lato"/>
                          <a:cs typeface="Lato"/>
                          <a:sym typeface="Lato"/>
                        </a:rPr>
                        <a:t>Kevin</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D9EAD3"/>
                    </a:solidFill>
                  </a:tcPr>
                </a:tc>
              </a:tr>
              <a:tr h="130525">
                <a:tc>
                  <a:txBody>
                    <a:bodyPr/>
                    <a:lstStyle/>
                    <a:p>
                      <a:pPr indent="0" lvl="0" marL="0" rtl="0" algn="ctr">
                        <a:spcBef>
                          <a:spcPts val="0"/>
                        </a:spcBef>
                        <a:spcAft>
                          <a:spcPts val="0"/>
                        </a:spcAft>
                        <a:buNone/>
                      </a:pPr>
                      <a:r>
                        <a:rPr lang="en" sz="800">
                          <a:latin typeface="Lato"/>
                          <a:ea typeface="Lato"/>
                          <a:cs typeface="Lato"/>
                          <a:sym typeface="Lato"/>
                        </a:rPr>
                        <a:t>5</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6</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7</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8</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9</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10</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11</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12</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13</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14</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15</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16</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17</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18</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19</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20</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21</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22</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23</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24</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25</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26</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27</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28</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29</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30</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bl>
          </a:graphicData>
        </a:graphic>
      </p:graphicFrame>
      <p:graphicFrame>
        <p:nvGraphicFramePr>
          <p:cNvPr id="274" name="Google Shape;274;p36"/>
          <p:cNvGraphicFramePr/>
          <p:nvPr/>
        </p:nvGraphicFramePr>
        <p:xfrm>
          <a:off x="7003488" y="1455550"/>
          <a:ext cx="3000000" cy="3000000"/>
        </p:xfrm>
        <a:graphic>
          <a:graphicData uri="http://schemas.openxmlformats.org/drawingml/2006/table">
            <a:tbl>
              <a:tblPr>
                <a:noFill/>
                <a:tableStyleId>{B3EEC954-99DA-4435-BCBC-26BB120761D3}</a:tableStyleId>
              </a:tblPr>
              <a:tblGrid>
                <a:gridCol w="453325"/>
                <a:gridCol w="851775"/>
                <a:gridCol w="652550"/>
              </a:tblGrid>
              <a:tr h="224600">
                <a:tc gridSpan="3">
                  <a:txBody>
                    <a:bodyPr/>
                    <a:lstStyle/>
                    <a:p>
                      <a:pPr indent="0" lvl="0" marL="0" rtl="0" algn="ctr">
                        <a:lnSpc>
                          <a:spcPct val="115000"/>
                        </a:lnSpc>
                        <a:spcBef>
                          <a:spcPts val="0"/>
                        </a:spcBef>
                        <a:spcAft>
                          <a:spcPts val="0"/>
                        </a:spcAft>
                        <a:buNone/>
                      </a:pPr>
                      <a:r>
                        <a:rPr b="1" lang="en" sz="800">
                          <a:latin typeface="Lato"/>
                          <a:ea typeface="Lato"/>
                          <a:cs typeface="Lato"/>
                          <a:sym typeface="Lato"/>
                        </a:rPr>
                        <a:t>Arrivals</a:t>
                      </a:r>
                      <a:endParaRPr b="1"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hMerge="1"/>
                <a:tc hMerge="1"/>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Time</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Name</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Priority</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0</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Taj</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7</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1</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2</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Kevin</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1</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3</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Neil</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3</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4</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5</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Akshat</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5</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6</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7</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William</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11</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8</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9</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Alina</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14</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bl>
          </a:graphicData>
        </a:graphic>
      </p:graphicFrame>
      <p:graphicFrame>
        <p:nvGraphicFramePr>
          <p:cNvPr id="275" name="Google Shape;275;p36"/>
          <p:cNvGraphicFramePr/>
          <p:nvPr/>
        </p:nvGraphicFramePr>
        <p:xfrm>
          <a:off x="419788" y="2626925"/>
          <a:ext cx="3000000" cy="3000000"/>
        </p:xfrm>
        <a:graphic>
          <a:graphicData uri="http://schemas.openxmlformats.org/drawingml/2006/table">
            <a:tbl>
              <a:tblPr>
                <a:noFill/>
                <a:tableStyleId>{B3EEC954-99DA-4435-BCBC-26BB120761D3}</a:tableStyleId>
              </a:tblPr>
              <a:tblGrid>
                <a:gridCol w="453325"/>
                <a:gridCol w="851775"/>
              </a:tblGrid>
              <a:tr h="175">
                <a:tc>
                  <a:txBody>
                    <a:bodyPr/>
                    <a:lstStyle/>
                    <a:p>
                      <a:pPr indent="0" lvl="0" marL="0" rtl="0" algn="ctr">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2CC"/>
                    </a:solidFill>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Just before time</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75">
                <a:tc>
                  <a:txBody>
                    <a:bodyPr/>
                    <a:lstStyle/>
                    <a:p>
                      <a:pPr indent="0" lvl="0" marL="0" rtl="0" algn="ctr">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D9EAD3"/>
                    </a:solidFill>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At time</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bl>
          </a:graphicData>
        </a:graphic>
      </p:graphicFrame>
      <p:graphicFrame>
        <p:nvGraphicFramePr>
          <p:cNvPr id="276" name="Google Shape;276;p36"/>
          <p:cNvGraphicFramePr/>
          <p:nvPr/>
        </p:nvGraphicFramePr>
        <p:xfrm>
          <a:off x="3876988" y="2065425"/>
          <a:ext cx="3000000" cy="3000000"/>
        </p:xfrm>
        <a:graphic>
          <a:graphicData uri="http://schemas.openxmlformats.org/drawingml/2006/table">
            <a:tbl>
              <a:tblPr>
                <a:noFill/>
                <a:tableStyleId>{B3EEC954-99DA-4435-BCBC-26BB120761D3}</a:tableStyleId>
              </a:tblPr>
              <a:tblGrid>
                <a:gridCol w="851775"/>
              </a:tblGrid>
              <a:tr h="224600">
                <a:tc>
                  <a:txBody>
                    <a:bodyPr/>
                    <a:lstStyle/>
                    <a:p>
                      <a:pPr indent="0" lvl="0" marL="0" rtl="0" algn="ctr">
                        <a:lnSpc>
                          <a:spcPct val="115000"/>
                        </a:lnSpc>
                        <a:spcBef>
                          <a:spcPts val="0"/>
                        </a:spcBef>
                        <a:spcAft>
                          <a:spcPts val="0"/>
                        </a:spcAft>
                        <a:buNone/>
                      </a:pPr>
                      <a:r>
                        <a:rPr b="1" lang="en" sz="800">
                          <a:latin typeface="Lato"/>
                          <a:ea typeface="Lato"/>
                          <a:cs typeface="Lato"/>
                          <a:sym typeface="Lato"/>
                        </a:rPr>
                        <a:t>Queue</a:t>
                      </a:r>
                      <a:endParaRPr b="1"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Neil</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Taj</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bl>
          </a:graphicData>
        </a:graphic>
      </p:graphicFrame>
      <p:graphicFrame>
        <p:nvGraphicFramePr>
          <p:cNvPr id="277" name="Google Shape;277;p36"/>
          <p:cNvGraphicFramePr/>
          <p:nvPr/>
        </p:nvGraphicFramePr>
        <p:xfrm>
          <a:off x="5272863" y="1924100"/>
          <a:ext cx="3000000" cy="3000000"/>
        </p:xfrm>
        <a:graphic>
          <a:graphicData uri="http://schemas.openxmlformats.org/drawingml/2006/table">
            <a:tbl>
              <a:tblPr>
                <a:noFill/>
                <a:tableStyleId>{B3EEC954-99DA-4435-BCBC-26BB120761D3}</a:tableStyleId>
              </a:tblPr>
              <a:tblGrid>
                <a:gridCol w="851775"/>
                <a:gridCol w="652550"/>
              </a:tblGrid>
              <a:tr h="224600">
                <a:tc gridSpan="2">
                  <a:txBody>
                    <a:bodyPr/>
                    <a:lstStyle/>
                    <a:p>
                      <a:pPr indent="0" lvl="0" marL="0" rtl="0" algn="ctr">
                        <a:lnSpc>
                          <a:spcPct val="115000"/>
                        </a:lnSpc>
                        <a:spcBef>
                          <a:spcPts val="0"/>
                        </a:spcBef>
                        <a:spcAft>
                          <a:spcPts val="0"/>
                        </a:spcAft>
                        <a:buNone/>
                      </a:pPr>
                      <a:r>
                        <a:rPr b="1" lang="en" sz="800">
                          <a:latin typeface="Lato"/>
                          <a:ea typeface="Lato"/>
                          <a:cs typeface="Lato"/>
                          <a:sym typeface="Lato"/>
                        </a:rPr>
                        <a:t>Remaining</a:t>
                      </a:r>
                      <a:endParaRPr b="1"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hMerge="1"/>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Name</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Time</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Taj</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2</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Kevin</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3</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Neil</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5</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Akshat</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5</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William</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5</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Alina</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5</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bl>
          </a:graphicData>
        </a:graphic>
      </p:graphicFrame>
      <p:graphicFrame>
        <p:nvGraphicFramePr>
          <p:cNvPr id="278" name="Google Shape;278;p36"/>
          <p:cNvGraphicFramePr/>
          <p:nvPr/>
        </p:nvGraphicFramePr>
        <p:xfrm>
          <a:off x="5272863" y="1221275"/>
          <a:ext cx="3000000" cy="3000000"/>
        </p:xfrm>
        <a:graphic>
          <a:graphicData uri="http://schemas.openxmlformats.org/drawingml/2006/table">
            <a:tbl>
              <a:tblPr>
                <a:noFill/>
                <a:tableStyleId>{B3EEC954-99DA-4435-BCBC-26BB120761D3}</a:tableStyleId>
              </a:tblPr>
              <a:tblGrid>
                <a:gridCol w="752175"/>
                <a:gridCol w="752175"/>
              </a:tblGrid>
              <a:tr h="224600">
                <a:tc>
                  <a:txBody>
                    <a:bodyPr/>
                    <a:lstStyle/>
                    <a:p>
                      <a:pPr indent="0" lvl="0" marL="0" rtl="0" algn="ctr">
                        <a:lnSpc>
                          <a:spcPct val="115000"/>
                        </a:lnSpc>
                        <a:spcBef>
                          <a:spcPts val="0"/>
                        </a:spcBef>
                        <a:spcAft>
                          <a:spcPts val="0"/>
                        </a:spcAft>
                        <a:buNone/>
                      </a:pPr>
                      <a:r>
                        <a:rPr b="1" lang="en" sz="800">
                          <a:latin typeface="Lato"/>
                          <a:ea typeface="Lato"/>
                          <a:cs typeface="Lato"/>
                          <a:sym typeface="Lato"/>
                        </a:rPr>
                        <a:t>Quantum</a:t>
                      </a:r>
                      <a:endParaRPr b="1"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1</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bl>
          </a:graphicData>
        </a:graphic>
      </p:graphicFrame>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2" name="Shape 282"/>
        <p:cNvGrpSpPr/>
        <p:nvPr/>
      </p:nvGrpSpPr>
      <p:grpSpPr>
        <a:xfrm>
          <a:off x="0" y="0"/>
          <a:ext cx="0" cy="0"/>
          <a:chOff x="0" y="0"/>
          <a:chExt cx="0" cy="0"/>
        </a:xfrm>
      </p:grpSpPr>
      <p:sp>
        <p:nvSpPr>
          <p:cNvPr id="283" name="Google Shape;283;p37"/>
          <p:cNvSpPr txBox="1"/>
          <p:nvPr>
            <p:ph idx="1" type="body"/>
          </p:nvPr>
        </p:nvSpPr>
        <p:spPr>
          <a:xfrm>
            <a:off x="182850" y="823868"/>
            <a:ext cx="8778300" cy="4206300"/>
          </a:xfrm>
          <a:prstGeom prst="rect">
            <a:avLst/>
          </a:prstGeom>
        </p:spPr>
        <p:txBody>
          <a:bodyPr anchorCtr="0" anchor="t" bIns="45700" lIns="45700" spcFirstLastPara="1" rIns="45700" wrap="square" tIns="45700">
            <a:noAutofit/>
          </a:bodyPr>
          <a:lstStyle/>
          <a:p>
            <a:pPr indent="0" lvl="0" marL="0" rtl="0" algn="l">
              <a:spcBef>
                <a:spcPts val="0"/>
              </a:spcBef>
              <a:spcAft>
                <a:spcPts val="0"/>
              </a:spcAft>
              <a:buNone/>
            </a:pPr>
            <a:r>
              <a:rPr b="1" lang="en"/>
              <a:t>RR (q=3)</a:t>
            </a:r>
            <a:endParaRPr b="1"/>
          </a:p>
        </p:txBody>
      </p:sp>
      <p:sp>
        <p:nvSpPr>
          <p:cNvPr id="284" name="Google Shape;284;p37"/>
          <p:cNvSpPr txBox="1"/>
          <p:nvPr>
            <p:ph type="title"/>
          </p:nvPr>
        </p:nvSpPr>
        <p:spPr>
          <a:xfrm>
            <a:off x="182850" y="114300"/>
            <a:ext cx="8778300" cy="4572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Life Ain’t Fair</a:t>
            </a:r>
            <a:endParaRPr/>
          </a:p>
        </p:txBody>
      </p:sp>
      <p:graphicFrame>
        <p:nvGraphicFramePr>
          <p:cNvPr id="285" name="Google Shape;285;p37"/>
          <p:cNvGraphicFramePr/>
          <p:nvPr/>
        </p:nvGraphicFramePr>
        <p:xfrm>
          <a:off x="1978250" y="823775"/>
          <a:ext cx="3000000" cy="3000000"/>
        </p:xfrm>
        <a:graphic>
          <a:graphicData uri="http://schemas.openxmlformats.org/drawingml/2006/table">
            <a:tbl>
              <a:tblPr>
                <a:noFill/>
                <a:tableStyleId>{876081C1-59E3-45BD-9F17-07E1B6B354E3}</a:tableStyleId>
              </a:tblPr>
              <a:tblGrid>
                <a:gridCol w="274900"/>
                <a:gridCol w="1370500"/>
              </a:tblGrid>
              <a:tr h="135475">
                <a:tc>
                  <a:txBody>
                    <a:bodyPr/>
                    <a:lstStyle/>
                    <a:p>
                      <a:pPr indent="0" lvl="0" marL="0" rtl="0" algn="ctr">
                        <a:spcBef>
                          <a:spcPts val="0"/>
                        </a:spcBef>
                        <a:spcAft>
                          <a:spcPts val="0"/>
                        </a:spcAft>
                        <a:buNone/>
                      </a:pPr>
                      <a:r>
                        <a:rPr lang="en" sz="800">
                          <a:latin typeface="Lato"/>
                          <a:ea typeface="Lato"/>
                          <a:cs typeface="Lato"/>
                          <a:sym typeface="Lato"/>
                        </a:rPr>
                        <a:t>Time</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Thread</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5475">
                <a:tc>
                  <a:txBody>
                    <a:bodyPr/>
                    <a:lstStyle/>
                    <a:p>
                      <a:pPr indent="0" lvl="0" marL="0" rtl="0" algn="ctr">
                        <a:spcBef>
                          <a:spcPts val="0"/>
                        </a:spcBef>
                        <a:spcAft>
                          <a:spcPts val="0"/>
                        </a:spcAft>
                        <a:buNone/>
                      </a:pPr>
                      <a:r>
                        <a:rPr lang="en" sz="800">
                          <a:latin typeface="Lato"/>
                          <a:ea typeface="Lato"/>
                          <a:cs typeface="Lato"/>
                          <a:sym typeface="Lato"/>
                        </a:rPr>
                        <a:t>0</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Taj</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5475">
                <a:tc>
                  <a:txBody>
                    <a:bodyPr/>
                    <a:lstStyle/>
                    <a:p>
                      <a:pPr indent="0" lvl="0" marL="0" rtl="0" algn="ctr">
                        <a:spcBef>
                          <a:spcPts val="0"/>
                        </a:spcBef>
                        <a:spcAft>
                          <a:spcPts val="0"/>
                        </a:spcAft>
                        <a:buNone/>
                      </a:pPr>
                      <a:r>
                        <a:rPr lang="en" sz="800">
                          <a:latin typeface="Lato"/>
                          <a:ea typeface="Lato"/>
                          <a:cs typeface="Lato"/>
                          <a:sym typeface="Lato"/>
                        </a:rPr>
                        <a:t>1</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Taj</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5475">
                <a:tc>
                  <a:txBody>
                    <a:bodyPr/>
                    <a:lstStyle/>
                    <a:p>
                      <a:pPr indent="0" lvl="0" marL="0" rtl="0" algn="ctr">
                        <a:spcBef>
                          <a:spcPts val="0"/>
                        </a:spcBef>
                        <a:spcAft>
                          <a:spcPts val="0"/>
                        </a:spcAft>
                        <a:buNone/>
                      </a:pPr>
                      <a:r>
                        <a:rPr lang="en" sz="800">
                          <a:latin typeface="Lato"/>
                          <a:ea typeface="Lato"/>
                          <a:cs typeface="Lato"/>
                          <a:sym typeface="Lato"/>
                        </a:rPr>
                        <a:t>2</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Taj</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5475">
                <a:tc>
                  <a:txBody>
                    <a:bodyPr/>
                    <a:lstStyle/>
                    <a:p>
                      <a:pPr indent="0" lvl="0" marL="0" rtl="0" algn="ctr">
                        <a:spcBef>
                          <a:spcPts val="0"/>
                        </a:spcBef>
                        <a:spcAft>
                          <a:spcPts val="0"/>
                        </a:spcAft>
                        <a:buNone/>
                      </a:pPr>
                      <a:r>
                        <a:rPr lang="en" sz="800">
                          <a:latin typeface="Lato"/>
                          <a:ea typeface="Lato"/>
                          <a:cs typeface="Lato"/>
                          <a:sym typeface="Lato"/>
                        </a:rPr>
                        <a:t>3</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Kevin</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5475">
                <a:tc>
                  <a:txBody>
                    <a:bodyPr/>
                    <a:lstStyle/>
                    <a:p>
                      <a:pPr indent="0" lvl="0" marL="0" rtl="0" algn="ctr">
                        <a:spcBef>
                          <a:spcPts val="0"/>
                        </a:spcBef>
                        <a:spcAft>
                          <a:spcPts val="0"/>
                        </a:spcAft>
                        <a:buNone/>
                      </a:pPr>
                      <a:r>
                        <a:rPr lang="en" sz="800">
                          <a:latin typeface="Lato"/>
                          <a:ea typeface="Lato"/>
                          <a:cs typeface="Lato"/>
                          <a:sym typeface="Lato"/>
                        </a:rPr>
                        <a:t>4</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Kevin</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5</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2CC"/>
                    </a:solidFill>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2CC"/>
                    </a:solidFill>
                  </a:tcPr>
                </a:tc>
              </a:tr>
              <a:tr h="130525">
                <a:tc>
                  <a:txBody>
                    <a:bodyPr/>
                    <a:lstStyle/>
                    <a:p>
                      <a:pPr indent="0" lvl="0" marL="0" rtl="0" algn="ctr">
                        <a:spcBef>
                          <a:spcPts val="0"/>
                        </a:spcBef>
                        <a:spcAft>
                          <a:spcPts val="0"/>
                        </a:spcAft>
                        <a:buNone/>
                      </a:pPr>
                      <a:r>
                        <a:rPr lang="en" sz="800">
                          <a:latin typeface="Lato"/>
                          <a:ea typeface="Lato"/>
                          <a:cs typeface="Lato"/>
                          <a:sym typeface="Lato"/>
                        </a:rPr>
                        <a:t>6</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7</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8</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9</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10</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11</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12</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13</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14</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15</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16</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17</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18</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19</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20</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21</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22</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23</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24</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25</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26</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27</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28</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29</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30</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bl>
          </a:graphicData>
        </a:graphic>
      </p:graphicFrame>
      <p:graphicFrame>
        <p:nvGraphicFramePr>
          <p:cNvPr id="286" name="Google Shape;286;p37"/>
          <p:cNvGraphicFramePr/>
          <p:nvPr/>
        </p:nvGraphicFramePr>
        <p:xfrm>
          <a:off x="7003488" y="1455550"/>
          <a:ext cx="3000000" cy="3000000"/>
        </p:xfrm>
        <a:graphic>
          <a:graphicData uri="http://schemas.openxmlformats.org/drawingml/2006/table">
            <a:tbl>
              <a:tblPr>
                <a:noFill/>
                <a:tableStyleId>{B3EEC954-99DA-4435-BCBC-26BB120761D3}</a:tableStyleId>
              </a:tblPr>
              <a:tblGrid>
                <a:gridCol w="453325"/>
                <a:gridCol w="851775"/>
                <a:gridCol w="652550"/>
              </a:tblGrid>
              <a:tr h="224600">
                <a:tc gridSpan="3">
                  <a:txBody>
                    <a:bodyPr/>
                    <a:lstStyle/>
                    <a:p>
                      <a:pPr indent="0" lvl="0" marL="0" rtl="0" algn="ctr">
                        <a:lnSpc>
                          <a:spcPct val="115000"/>
                        </a:lnSpc>
                        <a:spcBef>
                          <a:spcPts val="0"/>
                        </a:spcBef>
                        <a:spcAft>
                          <a:spcPts val="0"/>
                        </a:spcAft>
                        <a:buNone/>
                      </a:pPr>
                      <a:r>
                        <a:rPr b="1" lang="en" sz="800">
                          <a:latin typeface="Lato"/>
                          <a:ea typeface="Lato"/>
                          <a:cs typeface="Lato"/>
                          <a:sym typeface="Lato"/>
                        </a:rPr>
                        <a:t>Arrivals</a:t>
                      </a:r>
                      <a:endParaRPr b="1"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hMerge="1"/>
                <a:tc hMerge="1"/>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Time</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Name</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Priority</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0</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Taj</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7</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1</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2</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Kevin</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1</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3</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Neil</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3</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4</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5</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Akshat</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5</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6</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7</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William</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11</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8</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9</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Alina</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14</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bl>
          </a:graphicData>
        </a:graphic>
      </p:graphicFrame>
      <p:graphicFrame>
        <p:nvGraphicFramePr>
          <p:cNvPr id="287" name="Google Shape;287;p37"/>
          <p:cNvGraphicFramePr/>
          <p:nvPr/>
        </p:nvGraphicFramePr>
        <p:xfrm>
          <a:off x="419788" y="2626925"/>
          <a:ext cx="3000000" cy="3000000"/>
        </p:xfrm>
        <a:graphic>
          <a:graphicData uri="http://schemas.openxmlformats.org/drawingml/2006/table">
            <a:tbl>
              <a:tblPr>
                <a:noFill/>
                <a:tableStyleId>{B3EEC954-99DA-4435-BCBC-26BB120761D3}</a:tableStyleId>
              </a:tblPr>
              <a:tblGrid>
                <a:gridCol w="453325"/>
                <a:gridCol w="851775"/>
              </a:tblGrid>
              <a:tr h="175">
                <a:tc>
                  <a:txBody>
                    <a:bodyPr/>
                    <a:lstStyle/>
                    <a:p>
                      <a:pPr indent="0" lvl="0" marL="0" rtl="0" algn="ctr">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2CC"/>
                    </a:solidFill>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Just before time</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75">
                <a:tc>
                  <a:txBody>
                    <a:bodyPr/>
                    <a:lstStyle/>
                    <a:p>
                      <a:pPr indent="0" lvl="0" marL="0" rtl="0" algn="ctr">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D9EAD3"/>
                    </a:solidFill>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At time</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bl>
          </a:graphicData>
        </a:graphic>
      </p:graphicFrame>
      <p:graphicFrame>
        <p:nvGraphicFramePr>
          <p:cNvPr id="288" name="Google Shape;288;p37"/>
          <p:cNvGraphicFramePr/>
          <p:nvPr/>
        </p:nvGraphicFramePr>
        <p:xfrm>
          <a:off x="3876988" y="2065425"/>
          <a:ext cx="3000000" cy="3000000"/>
        </p:xfrm>
        <a:graphic>
          <a:graphicData uri="http://schemas.openxmlformats.org/drawingml/2006/table">
            <a:tbl>
              <a:tblPr>
                <a:noFill/>
                <a:tableStyleId>{B3EEC954-99DA-4435-BCBC-26BB120761D3}</a:tableStyleId>
              </a:tblPr>
              <a:tblGrid>
                <a:gridCol w="851775"/>
              </a:tblGrid>
              <a:tr h="224600">
                <a:tc>
                  <a:txBody>
                    <a:bodyPr/>
                    <a:lstStyle/>
                    <a:p>
                      <a:pPr indent="0" lvl="0" marL="0" rtl="0" algn="ctr">
                        <a:lnSpc>
                          <a:spcPct val="115000"/>
                        </a:lnSpc>
                        <a:spcBef>
                          <a:spcPts val="0"/>
                        </a:spcBef>
                        <a:spcAft>
                          <a:spcPts val="0"/>
                        </a:spcAft>
                        <a:buNone/>
                      </a:pPr>
                      <a:r>
                        <a:rPr b="1" lang="en" sz="800">
                          <a:latin typeface="Lato"/>
                          <a:ea typeface="Lato"/>
                          <a:cs typeface="Lato"/>
                          <a:sym typeface="Lato"/>
                        </a:rPr>
                        <a:t>Queue</a:t>
                      </a:r>
                      <a:endParaRPr b="1"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Neil</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Taj</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Akshat</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bl>
          </a:graphicData>
        </a:graphic>
      </p:graphicFrame>
      <p:graphicFrame>
        <p:nvGraphicFramePr>
          <p:cNvPr id="289" name="Google Shape;289;p37"/>
          <p:cNvGraphicFramePr/>
          <p:nvPr/>
        </p:nvGraphicFramePr>
        <p:xfrm>
          <a:off x="5272863" y="1924100"/>
          <a:ext cx="3000000" cy="3000000"/>
        </p:xfrm>
        <a:graphic>
          <a:graphicData uri="http://schemas.openxmlformats.org/drawingml/2006/table">
            <a:tbl>
              <a:tblPr>
                <a:noFill/>
                <a:tableStyleId>{B3EEC954-99DA-4435-BCBC-26BB120761D3}</a:tableStyleId>
              </a:tblPr>
              <a:tblGrid>
                <a:gridCol w="851775"/>
                <a:gridCol w="652550"/>
              </a:tblGrid>
              <a:tr h="224600">
                <a:tc gridSpan="2">
                  <a:txBody>
                    <a:bodyPr/>
                    <a:lstStyle/>
                    <a:p>
                      <a:pPr indent="0" lvl="0" marL="0" rtl="0" algn="ctr">
                        <a:lnSpc>
                          <a:spcPct val="115000"/>
                        </a:lnSpc>
                        <a:spcBef>
                          <a:spcPts val="0"/>
                        </a:spcBef>
                        <a:spcAft>
                          <a:spcPts val="0"/>
                        </a:spcAft>
                        <a:buNone/>
                      </a:pPr>
                      <a:r>
                        <a:rPr b="1" lang="en" sz="800">
                          <a:latin typeface="Lato"/>
                          <a:ea typeface="Lato"/>
                          <a:cs typeface="Lato"/>
                          <a:sym typeface="Lato"/>
                        </a:rPr>
                        <a:t>Remaining</a:t>
                      </a:r>
                      <a:endParaRPr b="1"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hMerge="1"/>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Name</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Time</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Taj</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2</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Kevin</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3</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Neil</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5</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Akshat</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5</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William</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5</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Alina</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5</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bl>
          </a:graphicData>
        </a:graphic>
      </p:graphicFrame>
      <p:graphicFrame>
        <p:nvGraphicFramePr>
          <p:cNvPr id="290" name="Google Shape;290;p37"/>
          <p:cNvGraphicFramePr/>
          <p:nvPr/>
        </p:nvGraphicFramePr>
        <p:xfrm>
          <a:off x="5272863" y="1221275"/>
          <a:ext cx="3000000" cy="3000000"/>
        </p:xfrm>
        <a:graphic>
          <a:graphicData uri="http://schemas.openxmlformats.org/drawingml/2006/table">
            <a:tbl>
              <a:tblPr>
                <a:noFill/>
                <a:tableStyleId>{B3EEC954-99DA-4435-BCBC-26BB120761D3}</a:tableStyleId>
              </a:tblPr>
              <a:tblGrid>
                <a:gridCol w="752175"/>
                <a:gridCol w="752175"/>
              </a:tblGrid>
              <a:tr h="224600">
                <a:tc>
                  <a:txBody>
                    <a:bodyPr/>
                    <a:lstStyle/>
                    <a:p>
                      <a:pPr indent="0" lvl="0" marL="0" rtl="0" algn="ctr">
                        <a:lnSpc>
                          <a:spcPct val="115000"/>
                        </a:lnSpc>
                        <a:spcBef>
                          <a:spcPts val="0"/>
                        </a:spcBef>
                        <a:spcAft>
                          <a:spcPts val="0"/>
                        </a:spcAft>
                        <a:buNone/>
                      </a:pPr>
                      <a:r>
                        <a:rPr b="1" lang="en" sz="800">
                          <a:latin typeface="Lato"/>
                          <a:ea typeface="Lato"/>
                          <a:cs typeface="Lato"/>
                          <a:sym typeface="Lato"/>
                        </a:rPr>
                        <a:t>Quantum</a:t>
                      </a:r>
                      <a:endParaRPr b="1"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1</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bl>
          </a:graphicData>
        </a:graphic>
      </p:graphicFrame>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4" name="Shape 294"/>
        <p:cNvGrpSpPr/>
        <p:nvPr/>
      </p:nvGrpSpPr>
      <p:grpSpPr>
        <a:xfrm>
          <a:off x="0" y="0"/>
          <a:ext cx="0" cy="0"/>
          <a:chOff x="0" y="0"/>
          <a:chExt cx="0" cy="0"/>
        </a:xfrm>
      </p:grpSpPr>
      <p:sp>
        <p:nvSpPr>
          <p:cNvPr id="295" name="Google Shape;295;p38"/>
          <p:cNvSpPr txBox="1"/>
          <p:nvPr>
            <p:ph idx="1" type="body"/>
          </p:nvPr>
        </p:nvSpPr>
        <p:spPr>
          <a:xfrm>
            <a:off x="182850" y="823868"/>
            <a:ext cx="8778300" cy="4206300"/>
          </a:xfrm>
          <a:prstGeom prst="rect">
            <a:avLst/>
          </a:prstGeom>
        </p:spPr>
        <p:txBody>
          <a:bodyPr anchorCtr="0" anchor="t" bIns="45700" lIns="45700" spcFirstLastPara="1" rIns="45700" wrap="square" tIns="45700">
            <a:noAutofit/>
          </a:bodyPr>
          <a:lstStyle/>
          <a:p>
            <a:pPr indent="0" lvl="0" marL="0" rtl="0" algn="l">
              <a:spcBef>
                <a:spcPts val="0"/>
              </a:spcBef>
              <a:spcAft>
                <a:spcPts val="0"/>
              </a:spcAft>
              <a:buNone/>
            </a:pPr>
            <a:r>
              <a:rPr b="1" lang="en"/>
              <a:t>RR (q=3)</a:t>
            </a:r>
            <a:endParaRPr b="1"/>
          </a:p>
        </p:txBody>
      </p:sp>
      <p:sp>
        <p:nvSpPr>
          <p:cNvPr id="296" name="Google Shape;296;p38"/>
          <p:cNvSpPr txBox="1"/>
          <p:nvPr>
            <p:ph type="title"/>
          </p:nvPr>
        </p:nvSpPr>
        <p:spPr>
          <a:xfrm>
            <a:off x="182850" y="114300"/>
            <a:ext cx="8778300" cy="4572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Life Ain’t Fair</a:t>
            </a:r>
            <a:endParaRPr/>
          </a:p>
        </p:txBody>
      </p:sp>
      <p:graphicFrame>
        <p:nvGraphicFramePr>
          <p:cNvPr id="297" name="Google Shape;297;p38"/>
          <p:cNvGraphicFramePr/>
          <p:nvPr/>
        </p:nvGraphicFramePr>
        <p:xfrm>
          <a:off x="1978250" y="823775"/>
          <a:ext cx="3000000" cy="3000000"/>
        </p:xfrm>
        <a:graphic>
          <a:graphicData uri="http://schemas.openxmlformats.org/drawingml/2006/table">
            <a:tbl>
              <a:tblPr>
                <a:noFill/>
                <a:tableStyleId>{876081C1-59E3-45BD-9F17-07E1B6B354E3}</a:tableStyleId>
              </a:tblPr>
              <a:tblGrid>
                <a:gridCol w="274900"/>
                <a:gridCol w="1370500"/>
              </a:tblGrid>
              <a:tr h="135475">
                <a:tc>
                  <a:txBody>
                    <a:bodyPr/>
                    <a:lstStyle/>
                    <a:p>
                      <a:pPr indent="0" lvl="0" marL="0" rtl="0" algn="ctr">
                        <a:spcBef>
                          <a:spcPts val="0"/>
                        </a:spcBef>
                        <a:spcAft>
                          <a:spcPts val="0"/>
                        </a:spcAft>
                        <a:buNone/>
                      </a:pPr>
                      <a:r>
                        <a:rPr lang="en" sz="800">
                          <a:latin typeface="Lato"/>
                          <a:ea typeface="Lato"/>
                          <a:cs typeface="Lato"/>
                          <a:sym typeface="Lato"/>
                        </a:rPr>
                        <a:t>Time</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Thread</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5475">
                <a:tc>
                  <a:txBody>
                    <a:bodyPr/>
                    <a:lstStyle/>
                    <a:p>
                      <a:pPr indent="0" lvl="0" marL="0" rtl="0" algn="ctr">
                        <a:spcBef>
                          <a:spcPts val="0"/>
                        </a:spcBef>
                        <a:spcAft>
                          <a:spcPts val="0"/>
                        </a:spcAft>
                        <a:buNone/>
                      </a:pPr>
                      <a:r>
                        <a:rPr lang="en" sz="800">
                          <a:latin typeface="Lato"/>
                          <a:ea typeface="Lato"/>
                          <a:cs typeface="Lato"/>
                          <a:sym typeface="Lato"/>
                        </a:rPr>
                        <a:t>0</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Taj</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5475">
                <a:tc>
                  <a:txBody>
                    <a:bodyPr/>
                    <a:lstStyle/>
                    <a:p>
                      <a:pPr indent="0" lvl="0" marL="0" rtl="0" algn="ctr">
                        <a:spcBef>
                          <a:spcPts val="0"/>
                        </a:spcBef>
                        <a:spcAft>
                          <a:spcPts val="0"/>
                        </a:spcAft>
                        <a:buNone/>
                      </a:pPr>
                      <a:r>
                        <a:rPr lang="en" sz="800">
                          <a:latin typeface="Lato"/>
                          <a:ea typeface="Lato"/>
                          <a:cs typeface="Lato"/>
                          <a:sym typeface="Lato"/>
                        </a:rPr>
                        <a:t>1</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Taj</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5475">
                <a:tc>
                  <a:txBody>
                    <a:bodyPr/>
                    <a:lstStyle/>
                    <a:p>
                      <a:pPr indent="0" lvl="0" marL="0" rtl="0" algn="ctr">
                        <a:spcBef>
                          <a:spcPts val="0"/>
                        </a:spcBef>
                        <a:spcAft>
                          <a:spcPts val="0"/>
                        </a:spcAft>
                        <a:buNone/>
                      </a:pPr>
                      <a:r>
                        <a:rPr lang="en" sz="800">
                          <a:latin typeface="Lato"/>
                          <a:ea typeface="Lato"/>
                          <a:cs typeface="Lato"/>
                          <a:sym typeface="Lato"/>
                        </a:rPr>
                        <a:t>2</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Taj</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5475">
                <a:tc>
                  <a:txBody>
                    <a:bodyPr/>
                    <a:lstStyle/>
                    <a:p>
                      <a:pPr indent="0" lvl="0" marL="0" rtl="0" algn="ctr">
                        <a:spcBef>
                          <a:spcPts val="0"/>
                        </a:spcBef>
                        <a:spcAft>
                          <a:spcPts val="0"/>
                        </a:spcAft>
                        <a:buNone/>
                      </a:pPr>
                      <a:r>
                        <a:rPr lang="en" sz="800">
                          <a:latin typeface="Lato"/>
                          <a:ea typeface="Lato"/>
                          <a:cs typeface="Lato"/>
                          <a:sym typeface="Lato"/>
                        </a:rPr>
                        <a:t>3</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Kevin</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5475">
                <a:tc>
                  <a:txBody>
                    <a:bodyPr/>
                    <a:lstStyle/>
                    <a:p>
                      <a:pPr indent="0" lvl="0" marL="0" rtl="0" algn="ctr">
                        <a:spcBef>
                          <a:spcPts val="0"/>
                        </a:spcBef>
                        <a:spcAft>
                          <a:spcPts val="0"/>
                        </a:spcAft>
                        <a:buNone/>
                      </a:pPr>
                      <a:r>
                        <a:rPr lang="en" sz="800">
                          <a:latin typeface="Lato"/>
                          <a:ea typeface="Lato"/>
                          <a:cs typeface="Lato"/>
                          <a:sym typeface="Lato"/>
                        </a:rPr>
                        <a:t>4</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Kevin</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5</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D9EAD3"/>
                    </a:solidFill>
                  </a:tcPr>
                </a:tc>
                <a:tc>
                  <a:txBody>
                    <a:bodyPr/>
                    <a:lstStyle/>
                    <a:p>
                      <a:pPr indent="0" lvl="0" marL="0" rtl="0" algn="ctr">
                        <a:spcBef>
                          <a:spcPts val="0"/>
                        </a:spcBef>
                        <a:spcAft>
                          <a:spcPts val="0"/>
                        </a:spcAft>
                        <a:buNone/>
                      </a:pPr>
                      <a:r>
                        <a:rPr lang="en" sz="800">
                          <a:latin typeface="Lato"/>
                          <a:ea typeface="Lato"/>
                          <a:cs typeface="Lato"/>
                          <a:sym typeface="Lato"/>
                        </a:rPr>
                        <a:t>Kevin</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D9EAD3"/>
                    </a:solidFill>
                  </a:tcPr>
                </a:tc>
              </a:tr>
              <a:tr h="130525">
                <a:tc>
                  <a:txBody>
                    <a:bodyPr/>
                    <a:lstStyle/>
                    <a:p>
                      <a:pPr indent="0" lvl="0" marL="0" rtl="0" algn="ctr">
                        <a:spcBef>
                          <a:spcPts val="0"/>
                        </a:spcBef>
                        <a:spcAft>
                          <a:spcPts val="0"/>
                        </a:spcAft>
                        <a:buNone/>
                      </a:pPr>
                      <a:r>
                        <a:rPr lang="en" sz="800">
                          <a:latin typeface="Lato"/>
                          <a:ea typeface="Lato"/>
                          <a:cs typeface="Lato"/>
                          <a:sym typeface="Lato"/>
                        </a:rPr>
                        <a:t>6</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7</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8</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9</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10</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11</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12</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13</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14</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15</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16</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17</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18</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19</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20</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21</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22</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23</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24</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25</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26</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27</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28</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29</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30</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bl>
          </a:graphicData>
        </a:graphic>
      </p:graphicFrame>
      <p:graphicFrame>
        <p:nvGraphicFramePr>
          <p:cNvPr id="298" name="Google Shape;298;p38"/>
          <p:cNvGraphicFramePr/>
          <p:nvPr/>
        </p:nvGraphicFramePr>
        <p:xfrm>
          <a:off x="7003488" y="1455550"/>
          <a:ext cx="3000000" cy="3000000"/>
        </p:xfrm>
        <a:graphic>
          <a:graphicData uri="http://schemas.openxmlformats.org/drawingml/2006/table">
            <a:tbl>
              <a:tblPr>
                <a:noFill/>
                <a:tableStyleId>{B3EEC954-99DA-4435-BCBC-26BB120761D3}</a:tableStyleId>
              </a:tblPr>
              <a:tblGrid>
                <a:gridCol w="453325"/>
                <a:gridCol w="851775"/>
                <a:gridCol w="652550"/>
              </a:tblGrid>
              <a:tr h="224600">
                <a:tc gridSpan="3">
                  <a:txBody>
                    <a:bodyPr/>
                    <a:lstStyle/>
                    <a:p>
                      <a:pPr indent="0" lvl="0" marL="0" rtl="0" algn="ctr">
                        <a:lnSpc>
                          <a:spcPct val="115000"/>
                        </a:lnSpc>
                        <a:spcBef>
                          <a:spcPts val="0"/>
                        </a:spcBef>
                        <a:spcAft>
                          <a:spcPts val="0"/>
                        </a:spcAft>
                        <a:buNone/>
                      </a:pPr>
                      <a:r>
                        <a:rPr b="1" lang="en" sz="800">
                          <a:latin typeface="Lato"/>
                          <a:ea typeface="Lato"/>
                          <a:cs typeface="Lato"/>
                          <a:sym typeface="Lato"/>
                        </a:rPr>
                        <a:t>Arrivals</a:t>
                      </a:r>
                      <a:endParaRPr b="1"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hMerge="1"/>
                <a:tc hMerge="1"/>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Time</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Name</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Priority</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0</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Taj</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7</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1</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2</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Kevin</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1</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3</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Neil</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3</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4</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5</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Akshat</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5</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6</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7</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William</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11</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8</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9</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Alina</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14</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bl>
          </a:graphicData>
        </a:graphic>
      </p:graphicFrame>
      <p:graphicFrame>
        <p:nvGraphicFramePr>
          <p:cNvPr id="299" name="Google Shape;299;p38"/>
          <p:cNvGraphicFramePr/>
          <p:nvPr/>
        </p:nvGraphicFramePr>
        <p:xfrm>
          <a:off x="419788" y="2626925"/>
          <a:ext cx="3000000" cy="3000000"/>
        </p:xfrm>
        <a:graphic>
          <a:graphicData uri="http://schemas.openxmlformats.org/drawingml/2006/table">
            <a:tbl>
              <a:tblPr>
                <a:noFill/>
                <a:tableStyleId>{B3EEC954-99DA-4435-BCBC-26BB120761D3}</a:tableStyleId>
              </a:tblPr>
              <a:tblGrid>
                <a:gridCol w="453325"/>
                <a:gridCol w="851775"/>
              </a:tblGrid>
              <a:tr h="175">
                <a:tc>
                  <a:txBody>
                    <a:bodyPr/>
                    <a:lstStyle/>
                    <a:p>
                      <a:pPr indent="0" lvl="0" marL="0" rtl="0" algn="ctr">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2CC"/>
                    </a:solidFill>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Just before time</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75">
                <a:tc>
                  <a:txBody>
                    <a:bodyPr/>
                    <a:lstStyle/>
                    <a:p>
                      <a:pPr indent="0" lvl="0" marL="0" rtl="0" algn="ctr">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D9EAD3"/>
                    </a:solidFill>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At time</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bl>
          </a:graphicData>
        </a:graphic>
      </p:graphicFrame>
      <p:graphicFrame>
        <p:nvGraphicFramePr>
          <p:cNvPr id="300" name="Google Shape;300;p38"/>
          <p:cNvGraphicFramePr/>
          <p:nvPr/>
        </p:nvGraphicFramePr>
        <p:xfrm>
          <a:off x="3876988" y="2065425"/>
          <a:ext cx="3000000" cy="3000000"/>
        </p:xfrm>
        <a:graphic>
          <a:graphicData uri="http://schemas.openxmlformats.org/drawingml/2006/table">
            <a:tbl>
              <a:tblPr>
                <a:noFill/>
                <a:tableStyleId>{B3EEC954-99DA-4435-BCBC-26BB120761D3}</a:tableStyleId>
              </a:tblPr>
              <a:tblGrid>
                <a:gridCol w="851775"/>
              </a:tblGrid>
              <a:tr h="224600">
                <a:tc>
                  <a:txBody>
                    <a:bodyPr/>
                    <a:lstStyle/>
                    <a:p>
                      <a:pPr indent="0" lvl="0" marL="0" rtl="0" algn="ctr">
                        <a:lnSpc>
                          <a:spcPct val="115000"/>
                        </a:lnSpc>
                        <a:spcBef>
                          <a:spcPts val="0"/>
                        </a:spcBef>
                        <a:spcAft>
                          <a:spcPts val="0"/>
                        </a:spcAft>
                        <a:buNone/>
                      </a:pPr>
                      <a:r>
                        <a:rPr b="1" lang="en" sz="800">
                          <a:latin typeface="Lato"/>
                          <a:ea typeface="Lato"/>
                          <a:cs typeface="Lato"/>
                          <a:sym typeface="Lato"/>
                        </a:rPr>
                        <a:t>Queue</a:t>
                      </a:r>
                      <a:endParaRPr b="1"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Neil</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Taj</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Akshat</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bl>
          </a:graphicData>
        </a:graphic>
      </p:graphicFrame>
      <p:graphicFrame>
        <p:nvGraphicFramePr>
          <p:cNvPr id="301" name="Google Shape;301;p38"/>
          <p:cNvGraphicFramePr/>
          <p:nvPr/>
        </p:nvGraphicFramePr>
        <p:xfrm>
          <a:off x="5272863" y="1924100"/>
          <a:ext cx="3000000" cy="3000000"/>
        </p:xfrm>
        <a:graphic>
          <a:graphicData uri="http://schemas.openxmlformats.org/drawingml/2006/table">
            <a:tbl>
              <a:tblPr>
                <a:noFill/>
                <a:tableStyleId>{B3EEC954-99DA-4435-BCBC-26BB120761D3}</a:tableStyleId>
              </a:tblPr>
              <a:tblGrid>
                <a:gridCol w="851775"/>
                <a:gridCol w="652550"/>
              </a:tblGrid>
              <a:tr h="224600">
                <a:tc gridSpan="2">
                  <a:txBody>
                    <a:bodyPr/>
                    <a:lstStyle/>
                    <a:p>
                      <a:pPr indent="0" lvl="0" marL="0" rtl="0" algn="ctr">
                        <a:lnSpc>
                          <a:spcPct val="115000"/>
                        </a:lnSpc>
                        <a:spcBef>
                          <a:spcPts val="0"/>
                        </a:spcBef>
                        <a:spcAft>
                          <a:spcPts val="0"/>
                        </a:spcAft>
                        <a:buNone/>
                      </a:pPr>
                      <a:r>
                        <a:rPr b="1" lang="en" sz="800">
                          <a:latin typeface="Lato"/>
                          <a:ea typeface="Lato"/>
                          <a:cs typeface="Lato"/>
                          <a:sym typeface="Lato"/>
                        </a:rPr>
                        <a:t>Remaining</a:t>
                      </a:r>
                      <a:endParaRPr b="1"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hMerge="1"/>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Name</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Time</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Taj</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2</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Kevin</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2</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Neil</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5</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Akshat</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5</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William</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5</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Alina</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5</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bl>
          </a:graphicData>
        </a:graphic>
      </p:graphicFrame>
      <p:graphicFrame>
        <p:nvGraphicFramePr>
          <p:cNvPr id="302" name="Google Shape;302;p38"/>
          <p:cNvGraphicFramePr/>
          <p:nvPr/>
        </p:nvGraphicFramePr>
        <p:xfrm>
          <a:off x="5272863" y="1221275"/>
          <a:ext cx="3000000" cy="3000000"/>
        </p:xfrm>
        <a:graphic>
          <a:graphicData uri="http://schemas.openxmlformats.org/drawingml/2006/table">
            <a:tbl>
              <a:tblPr>
                <a:noFill/>
                <a:tableStyleId>{B3EEC954-99DA-4435-BCBC-26BB120761D3}</a:tableStyleId>
              </a:tblPr>
              <a:tblGrid>
                <a:gridCol w="752175"/>
                <a:gridCol w="752175"/>
              </a:tblGrid>
              <a:tr h="224600">
                <a:tc>
                  <a:txBody>
                    <a:bodyPr/>
                    <a:lstStyle/>
                    <a:p>
                      <a:pPr indent="0" lvl="0" marL="0" rtl="0" algn="ctr">
                        <a:lnSpc>
                          <a:spcPct val="115000"/>
                        </a:lnSpc>
                        <a:spcBef>
                          <a:spcPts val="0"/>
                        </a:spcBef>
                        <a:spcAft>
                          <a:spcPts val="0"/>
                        </a:spcAft>
                        <a:buNone/>
                      </a:pPr>
                      <a:r>
                        <a:rPr b="1" lang="en" sz="800">
                          <a:latin typeface="Lato"/>
                          <a:ea typeface="Lato"/>
                          <a:cs typeface="Lato"/>
                          <a:sym typeface="Lato"/>
                        </a:rPr>
                        <a:t>Quantum</a:t>
                      </a:r>
                      <a:endParaRPr b="1"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0</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bl>
          </a:graphicData>
        </a:graphic>
      </p:graphicFrame>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6" name="Shape 306"/>
        <p:cNvGrpSpPr/>
        <p:nvPr/>
      </p:nvGrpSpPr>
      <p:grpSpPr>
        <a:xfrm>
          <a:off x="0" y="0"/>
          <a:ext cx="0" cy="0"/>
          <a:chOff x="0" y="0"/>
          <a:chExt cx="0" cy="0"/>
        </a:xfrm>
      </p:grpSpPr>
      <p:sp>
        <p:nvSpPr>
          <p:cNvPr id="307" name="Google Shape;307;p39"/>
          <p:cNvSpPr txBox="1"/>
          <p:nvPr>
            <p:ph idx="1" type="body"/>
          </p:nvPr>
        </p:nvSpPr>
        <p:spPr>
          <a:xfrm>
            <a:off x="182850" y="823868"/>
            <a:ext cx="8778300" cy="4206300"/>
          </a:xfrm>
          <a:prstGeom prst="rect">
            <a:avLst/>
          </a:prstGeom>
        </p:spPr>
        <p:txBody>
          <a:bodyPr anchorCtr="0" anchor="t" bIns="45700" lIns="45700" spcFirstLastPara="1" rIns="45700" wrap="square" tIns="45700">
            <a:noAutofit/>
          </a:bodyPr>
          <a:lstStyle/>
          <a:p>
            <a:pPr indent="0" lvl="0" marL="0" rtl="0" algn="l">
              <a:spcBef>
                <a:spcPts val="0"/>
              </a:spcBef>
              <a:spcAft>
                <a:spcPts val="0"/>
              </a:spcAft>
              <a:buNone/>
            </a:pPr>
            <a:r>
              <a:rPr b="1" lang="en"/>
              <a:t>RR (q=3)</a:t>
            </a:r>
            <a:endParaRPr b="1"/>
          </a:p>
        </p:txBody>
      </p:sp>
      <p:sp>
        <p:nvSpPr>
          <p:cNvPr id="308" name="Google Shape;308;p39"/>
          <p:cNvSpPr txBox="1"/>
          <p:nvPr>
            <p:ph type="title"/>
          </p:nvPr>
        </p:nvSpPr>
        <p:spPr>
          <a:xfrm>
            <a:off x="182850" y="114300"/>
            <a:ext cx="8778300" cy="4572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Life Ain’t Fair</a:t>
            </a:r>
            <a:endParaRPr/>
          </a:p>
        </p:txBody>
      </p:sp>
      <p:graphicFrame>
        <p:nvGraphicFramePr>
          <p:cNvPr id="309" name="Google Shape;309;p39"/>
          <p:cNvGraphicFramePr/>
          <p:nvPr/>
        </p:nvGraphicFramePr>
        <p:xfrm>
          <a:off x="1978250" y="823775"/>
          <a:ext cx="3000000" cy="3000000"/>
        </p:xfrm>
        <a:graphic>
          <a:graphicData uri="http://schemas.openxmlformats.org/drawingml/2006/table">
            <a:tbl>
              <a:tblPr>
                <a:noFill/>
                <a:tableStyleId>{876081C1-59E3-45BD-9F17-07E1B6B354E3}</a:tableStyleId>
              </a:tblPr>
              <a:tblGrid>
                <a:gridCol w="274900"/>
                <a:gridCol w="1370500"/>
              </a:tblGrid>
              <a:tr h="135475">
                <a:tc>
                  <a:txBody>
                    <a:bodyPr/>
                    <a:lstStyle/>
                    <a:p>
                      <a:pPr indent="0" lvl="0" marL="0" rtl="0" algn="ctr">
                        <a:spcBef>
                          <a:spcPts val="0"/>
                        </a:spcBef>
                        <a:spcAft>
                          <a:spcPts val="0"/>
                        </a:spcAft>
                        <a:buNone/>
                      </a:pPr>
                      <a:r>
                        <a:rPr lang="en" sz="800">
                          <a:latin typeface="Lato"/>
                          <a:ea typeface="Lato"/>
                          <a:cs typeface="Lato"/>
                          <a:sym typeface="Lato"/>
                        </a:rPr>
                        <a:t>Time</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Thread</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5475">
                <a:tc>
                  <a:txBody>
                    <a:bodyPr/>
                    <a:lstStyle/>
                    <a:p>
                      <a:pPr indent="0" lvl="0" marL="0" rtl="0" algn="ctr">
                        <a:spcBef>
                          <a:spcPts val="0"/>
                        </a:spcBef>
                        <a:spcAft>
                          <a:spcPts val="0"/>
                        </a:spcAft>
                        <a:buNone/>
                      </a:pPr>
                      <a:r>
                        <a:rPr lang="en" sz="800">
                          <a:latin typeface="Lato"/>
                          <a:ea typeface="Lato"/>
                          <a:cs typeface="Lato"/>
                          <a:sym typeface="Lato"/>
                        </a:rPr>
                        <a:t>0</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Taj</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5475">
                <a:tc>
                  <a:txBody>
                    <a:bodyPr/>
                    <a:lstStyle/>
                    <a:p>
                      <a:pPr indent="0" lvl="0" marL="0" rtl="0" algn="ctr">
                        <a:spcBef>
                          <a:spcPts val="0"/>
                        </a:spcBef>
                        <a:spcAft>
                          <a:spcPts val="0"/>
                        </a:spcAft>
                        <a:buNone/>
                      </a:pPr>
                      <a:r>
                        <a:rPr lang="en" sz="800">
                          <a:latin typeface="Lato"/>
                          <a:ea typeface="Lato"/>
                          <a:cs typeface="Lato"/>
                          <a:sym typeface="Lato"/>
                        </a:rPr>
                        <a:t>1</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Taj</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5475">
                <a:tc>
                  <a:txBody>
                    <a:bodyPr/>
                    <a:lstStyle/>
                    <a:p>
                      <a:pPr indent="0" lvl="0" marL="0" rtl="0" algn="ctr">
                        <a:spcBef>
                          <a:spcPts val="0"/>
                        </a:spcBef>
                        <a:spcAft>
                          <a:spcPts val="0"/>
                        </a:spcAft>
                        <a:buNone/>
                      </a:pPr>
                      <a:r>
                        <a:rPr lang="en" sz="800">
                          <a:latin typeface="Lato"/>
                          <a:ea typeface="Lato"/>
                          <a:cs typeface="Lato"/>
                          <a:sym typeface="Lato"/>
                        </a:rPr>
                        <a:t>2</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Taj</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5475">
                <a:tc>
                  <a:txBody>
                    <a:bodyPr/>
                    <a:lstStyle/>
                    <a:p>
                      <a:pPr indent="0" lvl="0" marL="0" rtl="0" algn="ctr">
                        <a:spcBef>
                          <a:spcPts val="0"/>
                        </a:spcBef>
                        <a:spcAft>
                          <a:spcPts val="0"/>
                        </a:spcAft>
                        <a:buNone/>
                      </a:pPr>
                      <a:r>
                        <a:rPr lang="en" sz="800">
                          <a:latin typeface="Lato"/>
                          <a:ea typeface="Lato"/>
                          <a:cs typeface="Lato"/>
                          <a:sym typeface="Lato"/>
                        </a:rPr>
                        <a:t>3</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Kevin</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5475">
                <a:tc>
                  <a:txBody>
                    <a:bodyPr/>
                    <a:lstStyle/>
                    <a:p>
                      <a:pPr indent="0" lvl="0" marL="0" rtl="0" algn="ctr">
                        <a:spcBef>
                          <a:spcPts val="0"/>
                        </a:spcBef>
                        <a:spcAft>
                          <a:spcPts val="0"/>
                        </a:spcAft>
                        <a:buNone/>
                      </a:pPr>
                      <a:r>
                        <a:rPr lang="en" sz="800">
                          <a:latin typeface="Lato"/>
                          <a:ea typeface="Lato"/>
                          <a:cs typeface="Lato"/>
                          <a:sym typeface="Lato"/>
                        </a:rPr>
                        <a:t>4</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Kevin</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5</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Kevin</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6</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2CC"/>
                    </a:solidFill>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2CC"/>
                    </a:solidFill>
                  </a:tcPr>
                </a:tc>
              </a:tr>
              <a:tr h="130525">
                <a:tc>
                  <a:txBody>
                    <a:bodyPr/>
                    <a:lstStyle/>
                    <a:p>
                      <a:pPr indent="0" lvl="0" marL="0" rtl="0" algn="ctr">
                        <a:spcBef>
                          <a:spcPts val="0"/>
                        </a:spcBef>
                        <a:spcAft>
                          <a:spcPts val="0"/>
                        </a:spcAft>
                        <a:buNone/>
                      </a:pPr>
                      <a:r>
                        <a:rPr lang="en" sz="800">
                          <a:latin typeface="Lato"/>
                          <a:ea typeface="Lato"/>
                          <a:cs typeface="Lato"/>
                          <a:sym typeface="Lato"/>
                        </a:rPr>
                        <a:t>7</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8</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9</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10</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11</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12</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13</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14</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15</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16</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17</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18</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19</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20</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21</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22</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23</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24</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25</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26</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27</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28</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29</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30</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bl>
          </a:graphicData>
        </a:graphic>
      </p:graphicFrame>
      <p:graphicFrame>
        <p:nvGraphicFramePr>
          <p:cNvPr id="310" name="Google Shape;310;p39"/>
          <p:cNvGraphicFramePr/>
          <p:nvPr/>
        </p:nvGraphicFramePr>
        <p:xfrm>
          <a:off x="7003488" y="1455550"/>
          <a:ext cx="3000000" cy="3000000"/>
        </p:xfrm>
        <a:graphic>
          <a:graphicData uri="http://schemas.openxmlformats.org/drawingml/2006/table">
            <a:tbl>
              <a:tblPr>
                <a:noFill/>
                <a:tableStyleId>{B3EEC954-99DA-4435-BCBC-26BB120761D3}</a:tableStyleId>
              </a:tblPr>
              <a:tblGrid>
                <a:gridCol w="453325"/>
                <a:gridCol w="851775"/>
                <a:gridCol w="652550"/>
              </a:tblGrid>
              <a:tr h="224600">
                <a:tc gridSpan="3">
                  <a:txBody>
                    <a:bodyPr/>
                    <a:lstStyle/>
                    <a:p>
                      <a:pPr indent="0" lvl="0" marL="0" rtl="0" algn="ctr">
                        <a:lnSpc>
                          <a:spcPct val="115000"/>
                        </a:lnSpc>
                        <a:spcBef>
                          <a:spcPts val="0"/>
                        </a:spcBef>
                        <a:spcAft>
                          <a:spcPts val="0"/>
                        </a:spcAft>
                        <a:buNone/>
                      </a:pPr>
                      <a:r>
                        <a:rPr b="1" lang="en" sz="800">
                          <a:latin typeface="Lato"/>
                          <a:ea typeface="Lato"/>
                          <a:cs typeface="Lato"/>
                          <a:sym typeface="Lato"/>
                        </a:rPr>
                        <a:t>Arrivals</a:t>
                      </a:r>
                      <a:endParaRPr b="1"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hMerge="1"/>
                <a:tc hMerge="1"/>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Time</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Name</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Priority</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0</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Taj</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7</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1</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2</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Kevin</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1</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3</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Neil</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3</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4</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5</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Akshat</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5</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6</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7</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William</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11</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8</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9</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Alina</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14</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bl>
          </a:graphicData>
        </a:graphic>
      </p:graphicFrame>
      <p:graphicFrame>
        <p:nvGraphicFramePr>
          <p:cNvPr id="311" name="Google Shape;311;p39"/>
          <p:cNvGraphicFramePr/>
          <p:nvPr/>
        </p:nvGraphicFramePr>
        <p:xfrm>
          <a:off x="419788" y="2626925"/>
          <a:ext cx="3000000" cy="3000000"/>
        </p:xfrm>
        <a:graphic>
          <a:graphicData uri="http://schemas.openxmlformats.org/drawingml/2006/table">
            <a:tbl>
              <a:tblPr>
                <a:noFill/>
                <a:tableStyleId>{B3EEC954-99DA-4435-BCBC-26BB120761D3}</a:tableStyleId>
              </a:tblPr>
              <a:tblGrid>
                <a:gridCol w="453325"/>
                <a:gridCol w="851775"/>
              </a:tblGrid>
              <a:tr h="175">
                <a:tc>
                  <a:txBody>
                    <a:bodyPr/>
                    <a:lstStyle/>
                    <a:p>
                      <a:pPr indent="0" lvl="0" marL="0" rtl="0" algn="ctr">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2CC"/>
                    </a:solidFill>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Just before time</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75">
                <a:tc>
                  <a:txBody>
                    <a:bodyPr/>
                    <a:lstStyle/>
                    <a:p>
                      <a:pPr indent="0" lvl="0" marL="0" rtl="0" algn="ctr">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D9EAD3"/>
                    </a:solidFill>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At time</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bl>
          </a:graphicData>
        </a:graphic>
      </p:graphicFrame>
      <p:graphicFrame>
        <p:nvGraphicFramePr>
          <p:cNvPr id="312" name="Google Shape;312;p39"/>
          <p:cNvGraphicFramePr/>
          <p:nvPr/>
        </p:nvGraphicFramePr>
        <p:xfrm>
          <a:off x="3876988" y="2065425"/>
          <a:ext cx="3000000" cy="3000000"/>
        </p:xfrm>
        <a:graphic>
          <a:graphicData uri="http://schemas.openxmlformats.org/drawingml/2006/table">
            <a:tbl>
              <a:tblPr>
                <a:noFill/>
                <a:tableStyleId>{B3EEC954-99DA-4435-BCBC-26BB120761D3}</a:tableStyleId>
              </a:tblPr>
              <a:tblGrid>
                <a:gridCol w="851775"/>
              </a:tblGrid>
              <a:tr h="224600">
                <a:tc>
                  <a:txBody>
                    <a:bodyPr/>
                    <a:lstStyle/>
                    <a:p>
                      <a:pPr indent="0" lvl="0" marL="0" rtl="0" algn="ctr">
                        <a:lnSpc>
                          <a:spcPct val="115000"/>
                        </a:lnSpc>
                        <a:spcBef>
                          <a:spcPts val="0"/>
                        </a:spcBef>
                        <a:spcAft>
                          <a:spcPts val="0"/>
                        </a:spcAft>
                        <a:buNone/>
                      </a:pPr>
                      <a:r>
                        <a:rPr b="1" lang="en" sz="800">
                          <a:latin typeface="Lato"/>
                          <a:ea typeface="Lato"/>
                          <a:cs typeface="Lato"/>
                          <a:sym typeface="Lato"/>
                        </a:rPr>
                        <a:t>Queue</a:t>
                      </a:r>
                      <a:endParaRPr b="1"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Neil</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Taj</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Akshat</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Kevin</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bl>
          </a:graphicData>
        </a:graphic>
      </p:graphicFrame>
      <p:graphicFrame>
        <p:nvGraphicFramePr>
          <p:cNvPr id="313" name="Google Shape;313;p39"/>
          <p:cNvGraphicFramePr/>
          <p:nvPr/>
        </p:nvGraphicFramePr>
        <p:xfrm>
          <a:off x="5272863" y="1924100"/>
          <a:ext cx="3000000" cy="3000000"/>
        </p:xfrm>
        <a:graphic>
          <a:graphicData uri="http://schemas.openxmlformats.org/drawingml/2006/table">
            <a:tbl>
              <a:tblPr>
                <a:noFill/>
                <a:tableStyleId>{B3EEC954-99DA-4435-BCBC-26BB120761D3}</a:tableStyleId>
              </a:tblPr>
              <a:tblGrid>
                <a:gridCol w="851775"/>
                <a:gridCol w="652550"/>
              </a:tblGrid>
              <a:tr h="224600">
                <a:tc gridSpan="2">
                  <a:txBody>
                    <a:bodyPr/>
                    <a:lstStyle/>
                    <a:p>
                      <a:pPr indent="0" lvl="0" marL="0" rtl="0" algn="ctr">
                        <a:lnSpc>
                          <a:spcPct val="115000"/>
                        </a:lnSpc>
                        <a:spcBef>
                          <a:spcPts val="0"/>
                        </a:spcBef>
                        <a:spcAft>
                          <a:spcPts val="0"/>
                        </a:spcAft>
                        <a:buNone/>
                      </a:pPr>
                      <a:r>
                        <a:rPr b="1" lang="en" sz="800">
                          <a:latin typeface="Lato"/>
                          <a:ea typeface="Lato"/>
                          <a:cs typeface="Lato"/>
                          <a:sym typeface="Lato"/>
                        </a:rPr>
                        <a:t>Remaining</a:t>
                      </a:r>
                      <a:endParaRPr b="1"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hMerge="1"/>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Name</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Time</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Taj</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2</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Kevin</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2</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Neil</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5</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Akshat</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5</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William</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5</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Alina</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5</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bl>
          </a:graphicData>
        </a:graphic>
      </p:graphicFrame>
      <p:graphicFrame>
        <p:nvGraphicFramePr>
          <p:cNvPr id="314" name="Google Shape;314;p39"/>
          <p:cNvGraphicFramePr/>
          <p:nvPr/>
        </p:nvGraphicFramePr>
        <p:xfrm>
          <a:off x="5272863" y="1221275"/>
          <a:ext cx="3000000" cy="3000000"/>
        </p:xfrm>
        <a:graphic>
          <a:graphicData uri="http://schemas.openxmlformats.org/drawingml/2006/table">
            <a:tbl>
              <a:tblPr>
                <a:noFill/>
                <a:tableStyleId>{B3EEC954-99DA-4435-BCBC-26BB120761D3}</a:tableStyleId>
              </a:tblPr>
              <a:tblGrid>
                <a:gridCol w="752175"/>
                <a:gridCol w="752175"/>
              </a:tblGrid>
              <a:tr h="224600">
                <a:tc>
                  <a:txBody>
                    <a:bodyPr/>
                    <a:lstStyle/>
                    <a:p>
                      <a:pPr indent="0" lvl="0" marL="0" rtl="0" algn="ctr">
                        <a:lnSpc>
                          <a:spcPct val="115000"/>
                        </a:lnSpc>
                        <a:spcBef>
                          <a:spcPts val="0"/>
                        </a:spcBef>
                        <a:spcAft>
                          <a:spcPts val="0"/>
                        </a:spcAft>
                        <a:buNone/>
                      </a:pPr>
                      <a:r>
                        <a:rPr b="1" lang="en" sz="800">
                          <a:latin typeface="Lato"/>
                          <a:ea typeface="Lato"/>
                          <a:cs typeface="Lato"/>
                          <a:sym typeface="Lato"/>
                        </a:rPr>
                        <a:t>Quantum</a:t>
                      </a:r>
                      <a:endParaRPr b="1"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3</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bl>
          </a:graphicData>
        </a:graphic>
      </p:graphicFrame>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8" name="Shape 318"/>
        <p:cNvGrpSpPr/>
        <p:nvPr/>
      </p:nvGrpSpPr>
      <p:grpSpPr>
        <a:xfrm>
          <a:off x="0" y="0"/>
          <a:ext cx="0" cy="0"/>
          <a:chOff x="0" y="0"/>
          <a:chExt cx="0" cy="0"/>
        </a:xfrm>
      </p:grpSpPr>
      <p:sp>
        <p:nvSpPr>
          <p:cNvPr id="319" name="Google Shape;319;p40"/>
          <p:cNvSpPr txBox="1"/>
          <p:nvPr>
            <p:ph idx="1" type="body"/>
          </p:nvPr>
        </p:nvSpPr>
        <p:spPr>
          <a:xfrm>
            <a:off x="182850" y="823868"/>
            <a:ext cx="8778300" cy="4206300"/>
          </a:xfrm>
          <a:prstGeom prst="rect">
            <a:avLst/>
          </a:prstGeom>
        </p:spPr>
        <p:txBody>
          <a:bodyPr anchorCtr="0" anchor="t" bIns="45700" lIns="45700" spcFirstLastPara="1" rIns="45700" wrap="square" tIns="45700">
            <a:noAutofit/>
          </a:bodyPr>
          <a:lstStyle/>
          <a:p>
            <a:pPr indent="0" lvl="0" marL="0" rtl="0" algn="l">
              <a:spcBef>
                <a:spcPts val="0"/>
              </a:spcBef>
              <a:spcAft>
                <a:spcPts val="0"/>
              </a:spcAft>
              <a:buNone/>
            </a:pPr>
            <a:r>
              <a:rPr b="1" lang="en"/>
              <a:t>RR (q=3)</a:t>
            </a:r>
            <a:endParaRPr b="1"/>
          </a:p>
        </p:txBody>
      </p:sp>
      <p:sp>
        <p:nvSpPr>
          <p:cNvPr id="320" name="Google Shape;320;p40"/>
          <p:cNvSpPr txBox="1"/>
          <p:nvPr>
            <p:ph type="title"/>
          </p:nvPr>
        </p:nvSpPr>
        <p:spPr>
          <a:xfrm>
            <a:off x="182850" y="114300"/>
            <a:ext cx="8778300" cy="4572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Life Ain’t Fair</a:t>
            </a:r>
            <a:endParaRPr/>
          </a:p>
        </p:txBody>
      </p:sp>
      <p:graphicFrame>
        <p:nvGraphicFramePr>
          <p:cNvPr id="321" name="Google Shape;321;p40"/>
          <p:cNvGraphicFramePr/>
          <p:nvPr/>
        </p:nvGraphicFramePr>
        <p:xfrm>
          <a:off x="1978250" y="823775"/>
          <a:ext cx="3000000" cy="3000000"/>
        </p:xfrm>
        <a:graphic>
          <a:graphicData uri="http://schemas.openxmlformats.org/drawingml/2006/table">
            <a:tbl>
              <a:tblPr>
                <a:noFill/>
                <a:tableStyleId>{876081C1-59E3-45BD-9F17-07E1B6B354E3}</a:tableStyleId>
              </a:tblPr>
              <a:tblGrid>
                <a:gridCol w="274900"/>
                <a:gridCol w="1370500"/>
              </a:tblGrid>
              <a:tr h="135475">
                <a:tc>
                  <a:txBody>
                    <a:bodyPr/>
                    <a:lstStyle/>
                    <a:p>
                      <a:pPr indent="0" lvl="0" marL="0" rtl="0" algn="ctr">
                        <a:spcBef>
                          <a:spcPts val="0"/>
                        </a:spcBef>
                        <a:spcAft>
                          <a:spcPts val="0"/>
                        </a:spcAft>
                        <a:buNone/>
                      </a:pPr>
                      <a:r>
                        <a:rPr lang="en" sz="800">
                          <a:latin typeface="Lato"/>
                          <a:ea typeface="Lato"/>
                          <a:cs typeface="Lato"/>
                          <a:sym typeface="Lato"/>
                        </a:rPr>
                        <a:t>Time</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Thread</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5475">
                <a:tc>
                  <a:txBody>
                    <a:bodyPr/>
                    <a:lstStyle/>
                    <a:p>
                      <a:pPr indent="0" lvl="0" marL="0" rtl="0" algn="ctr">
                        <a:spcBef>
                          <a:spcPts val="0"/>
                        </a:spcBef>
                        <a:spcAft>
                          <a:spcPts val="0"/>
                        </a:spcAft>
                        <a:buNone/>
                      </a:pPr>
                      <a:r>
                        <a:rPr lang="en" sz="800">
                          <a:latin typeface="Lato"/>
                          <a:ea typeface="Lato"/>
                          <a:cs typeface="Lato"/>
                          <a:sym typeface="Lato"/>
                        </a:rPr>
                        <a:t>0</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Taj</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5475">
                <a:tc>
                  <a:txBody>
                    <a:bodyPr/>
                    <a:lstStyle/>
                    <a:p>
                      <a:pPr indent="0" lvl="0" marL="0" rtl="0" algn="ctr">
                        <a:spcBef>
                          <a:spcPts val="0"/>
                        </a:spcBef>
                        <a:spcAft>
                          <a:spcPts val="0"/>
                        </a:spcAft>
                        <a:buNone/>
                      </a:pPr>
                      <a:r>
                        <a:rPr lang="en" sz="800">
                          <a:latin typeface="Lato"/>
                          <a:ea typeface="Lato"/>
                          <a:cs typeface="Lato"/>
                          <a:sym typeface="Lato"/>
                        </a:rPr>
                        <a:t>1</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Taj</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5475">
                <a:tc>
                  <a:txBody>
                    <a:bodyPr/>
                    <a:lstStyle/>
                    <a:p>
                      <a:pPr indent="0" lvl="0" marL="0" rtl="0" algn="ctr">
                        <a:spcBef>
                          <a:spcPts val="0"/>
                        </a:spcBef>
                        <a:spcAft>
                          <a:spcPts val="0"/>
                        </a:spcAft>
                        <a:buNone/>
                      </a:pPr>
                      <a:r>
                        <a:rPr lang="en" sz="800">
                          <a:latin typeface="Lato"/>
                          <a:ea typeface="Lato"/>
                          <a:cs typeface="Lato"/>
                          <a:sym typeface="Lato"/>
                        </a:rPr>
                        <a:t>2</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Taj</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5475">
                <a:tc>
                  <a:txBody>
                    <a:bodyPr/>
                    <a:lstStyle/>
                    <a:p>
                      <a:pPr indent="0" lvl="0" marL="0" rtl="0" algn="ctr">
                        <a:spcBef>
                          <a:spcPts val="0"/>
                        </a:spcBef>
                        <a:spcAft>
                          <a:spcPts val="0"/>
                        </a:spcAft>
                        <a:buNone/>
                      </a:pPr>
                      <a:r>
                        <a:rPr lang="en" sz="800">
                          <a:latin typeface="Lato"/>
                          <a:ea typeface="Lato"/>
                          <a:cs typeface="Lato"/>
                          <a:sym typeface="Lato"/>
                        </a:rPr>
                        <a:t>3</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Kevin</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5475">
                <a:tc>
                  <a:txBody>
                    <a:bodyPr/>
                    <a:lstStyle/>
                    <a:p>
                      <a:pPr indent="0" lvl="0" marL="0" rtl="0" algn="ctr">
                        <a:spcBef>
                          <a:spcPts val="0"/>
                        </a:spcBef>
                        <a:spcAft>
                          <a:spcPts val="0"/>
                        </a:spcAft>
                        <a:buNone/>
                      </a:pPr>
                      <a:r>
                        <a:rPr lang="en" sz="800">
                          <a:latin typeface="Lato"/>
                          <a:ea typeface="Lato"/>
                          <a:cs typeface="Lato"/>
                          <a:sym typeface="Lato"/>
                        </a:rPr>
                        <a:t>4</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Kevin</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5</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Kevin</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6</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D9EAD3"/>
                    </a:solidFill>
                  </a:tcPr>
                </a:tc>
                <a:tc>
                  <a:txBody>
                    <a:bodyPr/>
                    <a:lstStyle/>
                    <a:p>
                      <a:pPr indent="0" lvl="0" marL="0" rtl="0" algn="ctr">
                        <a:spcBef>
                          <a:spcPts val="0"/>
                        </a:spcBef>
                        <a:spcAft>
                          <a:spcPts val="0"/>
                        </a:spcAft>
                        <a:buNone/>
                      </a:pPr>
                      <a:r>
                        <a:rPr lang="en" sz="800">
                          <a:latin typeface="Lato"/>
                          <a:ea typeface="Lato"/>
                          <a:cs typeface="Lato"/>
                          <a:sym typeface="Lato"/>
                        </a:rPr>
                        <a:t>Neil</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D9EAD3"/>
                    </a:solidFill>
                  </a:tcPr>
                </a:tc>
              </a:tr>
              <a:tr h="130525">
                <a:tc>
                  <a:txBody>
                    <a:bodyPr/>
                    <a:lstStyle/>
                    <a:p>
                      <a:pPr indent="0" lvl="0" marL="0" rtl="0" algn="ctr">
                        <a:spcBef>
                          <a:spcPts val="0"/>
                        </a:spcBef>
                        <a:spcAft>
                          <a:spcPts val="0"/>
                        </a:spcAft>
                        <a:buNone/>
                      </a:pPr>
                      <a:r>
                        <a:rPr lang="en" sz="800">
                          <a:latin typeface="Lato"/>
                          <a:ea typeface="Lato"/>
                          <a:cs typeface="Lato"/>
                          <a:sym typeface="Lato"/>
                        </a:rPr>
                        <a:t>7</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8</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9</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10</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11</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12</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13</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14</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15</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16</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17</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18</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19</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20</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21</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22</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23</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24</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25</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26</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27</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28</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29</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30</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bl>
          </a:graphicData>
        </a:graphic>
      </p:graphicFrame>
      <p:graphicFrame>
        <p:nvGraphicFramePr>
          <p:cNvPr id="322" name="Google Shape;322;p40"/>
          <p:cNvGraphicFramePr/>
          <p:nvPr/>
        </p:nvGraphicFramePr>
        <p:xfrm>
          <a:off x="7003488" y="1455550"/>
          <a:ext cx="3000000" cy="3000000"/>
        </p:xfrm>
        <a:graphic>
          <a:graphicData uri="http://schemas.openxmlformats.org/drawingml/2006/table">
            <a:tbl>
              <a:tblPr>
                <a:noFill/>
                <a:tableStyleId>{B3EEC954-99DA-4435-BCBC-26BB120761D3}</a:tableStyleId>
              </a:tblPr>
              <a:tblGrid>
                <a:gridCol w="453325"/>
                <a:gridCol w="851775"/>
                <a:gridCol w="652550"/>
              </a:tblGrid>
              <a:tr h="224600">
                <a:tc gridSpan="3">
                  <a:txBody>
                    <a:bodyPr/>
                    <a:lstStyle/>
                    <a:p>
                      <a:pPr indent="0" lvl="0" marL="0" rtl="0" algn="ctr">
                        <a:lnSpc>
                          <a:spcPct val="115000"/>
                        </a:lnSpc>
                        <a:spcBef>
                          <a:spcPts val="0"/>
                        </a:spcBef>
                        <a:spcAft>
                          <a:spcPts val="0"/>
                        </a:spcAft>
                        <a:buNone/>
                      </a:pPr>
                      <a:r>
                        <a:rPr b="1" lang="en" sz="800">
                          <a:latin typeface="Lato"/>
                          <a:ea typeface="Lato"/>
                          <a:cs typeface="Lato"/>
                          <a:sym typeface="Lato"/>
                        </a:rPr>
                        <a:t>Arrivals</a:t>
                      </a:r>
                      <a:endParaRPr b="1"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hMerge="1"/>
                <a:tc hMerge="1"/>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Time</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Name</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Priority</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0</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Taj</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7</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1</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2</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Kevin</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1</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3</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Neil</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3</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4</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5</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Akshat</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5</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6</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7</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William</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11</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8</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9</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Alina</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14</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bl>
          </a:graphicData>
        </a:graphic>
      </p:graphicFrame>
      <p:graphicFrame>
        <p:nvGraphicFramePr>
          <p:cNvPr id="323" name="Google Shape;323;p40"/>
          <p:cNvGraphicFramePr/>
          <p:nvPr/>
        </p:nvGraphicFramePr>
        <p:xfrm>
          <a:off x="419788" y="2626925"/>
          <a:ext cx="3000000" cy="3000000"/>
        </p:xfrm>
        <a:graphic>
          <a:graphicData uri="http://schemas.openxmlformats.org/drawingml/2006/table">
            <a:tbl>
              <a:tblPr>
                <a:noFill/>
                <a:tableStyleId>{B3EEC954-99DA-4435-BCBC-26BB120761D3}</a:tableStyleId>
              </a:tblPr>
              <a:tblGrid>
                <a:gridCol w="453325"/>
                <a:gridCol w="851775"/>
              </a:tblGrid>
              <a:tr h="175">
                <a:tc>
                  <a:txBody>
                    <a:bodyPr/>
                    <a:lstStyle/>
                    <a:p>
                      <a:pPr indent="0" lvl="0" marL="0" rtl="0" algn="ctr">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2CC"/>
                    </a:solidFill>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Just before time</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75">
                <a:tc>
                  <a:txBody>
                    <a:bodyPr/>
                    <a:lstStyle/>
                    <a:p>
                      <a:pPr indent="0" lvl="0" marL="0" rtl="0" algn="ctr">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D9EAD3"/>
                    </a:solidFill>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At time</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bl>
          </a:graphicData>
        </a:graphic>
      </p:graphicFrame>
      <p:graphicFrame>
        <p:nvGraphicFramePr>
          <p:cNvPr id="324" name="Google Shape;324;p40"/>
          <p:cNvGraphicFramePr/>
          <p:nvPr/>
        </p:nvGraphicFramePr>
        <p:xfrm>
          <a:off x="3876988" y="2065425"/>
          <a:ext cx="3000000" cy="3000000"/>
        </p:xfrm>
        <a:graphic>
          <a:graphicData uri="http://schemas.openxmlformats.org/drawingml/2006/table">
            <a:tbl>
              <a:tblPr>
                <a:noFill/>
                <a:tableStyleId>{B3EEC954-99DA-4435-BCBC-26BB120761D3}</a:tableStyleId>
              </a:tblPr>
              <a:tblGrid>
                <a:gridCol w="851775"/>
              </a:tblGrid>
              <a:tr h="224600">
                <a:tc>
                  <a:txBody>
                    <a:bodyPr/>
                    <a:lstStyle/>
                    <a:p>
                      <a:pPr indent="0" lvl="0" marL="0" rtl="0" algn="ctr">
                        <a:lnSpc>
                          <a:spcPct val="115000"/>
                        </a:lnSpc>
                        <a:spcBef>
                          <a:spcPts val="0"/>
                        </a:spcBef>
                        <a:spcAft>
                          <a:spcPts val="0"/>
                        </a:spcAft>
                        <a:buNone/>
                      </a:pPr>
                      <a:r>
                        <a:rPr b="1" lang="en" sz="800">
                          <a:latin typeface="Lato"/>
                          <a:ea typeface="Lato"/>
                          <a:cs typeface="Lato"/>
                          <a:sym typeface="Lato"/>
                        </a:rPr>
                        <a:t>Queue</a:t>
                      </a:r>
                      <a:endParaRPr b="1"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Taj</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Akshat</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Kevin</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bl>
          </a:graphicData>
        </a:graphic>
      </p:graphicFrame>
      <p:graphicFrame>
        <p:nvGraphicFramePr>
          <p:cNvPr id="325" name="Google Shape;325;p40"/>
          <p:cNvGraphicFramePr/>
          <p:nvPr/>
        </p:nvGraphicFramePr>
        <p:xfrm>
          <a:off x="5272863" y="1924100"/>
          <a:ext cx="3000000" cy="3000000"/>
        </p:xfrm>
        <a:graphic>
          <a:graphicData uri="http://schemas.openxmlformats.org/drawingml/2006/table">
            <a:tbl>
              <a:tblPr>
                <a:noFill/>
                <a:tableStyleId>{B3EEC954-99DA-4435-BCBC-26BB120761D3}</a:tableStyleId>
              </a:tblPr>
              <a:tblGrid>
                <a:gridCol w="851775"/>
                <a:gridCol w="652550"/>
              </a:tblGrid>
              <a:tr h="224600">
                <a:tc gridSpan="2">
                  <a:txBody>
                    <a:bodyPr/>
                    <a:lstStyle/>
                    <a:p>
                      <a:pPr indent="0" lvl="0" marL="0" rtl="0" algn="ctr">
                        <a:lnSpc>
                          <a:spcPct val="115000"/>
                        </a:lnSpc>
                        <a:spcBef>
                          <a:spcPts val="0"/>
                        </a:spcBef>
                        <a:spcAft>
                          <a:spcPts val="0"/>
                        </a:spcAft>
                        <a:buNone/>
                      </a:pPr>
                      <a:r>
                        <a:rPr b="1" lang="en" sz="800">
                          <a:latin typeface="Lato"/>
                          <a:ea typeface="Lato"/>
                          <a:cs typeface="Lato"/>
                          <a:sym typeface="Lato"/>
                        </a:rPr>
                        <a:t>Remaining</a:t>
                      </a:r>
                      <a:endParaRPr b="1"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hMerge="1"/>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Name</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Time</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Taj</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2</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Kevin</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2</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Neil</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4</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Akshat</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5</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William</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5</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Alina</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5</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bl>
          </a:graphicData>
        </a:graphic>
      </p:graphicFrame>
      <p:graphicFrame>
        <p:nvGraphicFramePr>
          <p:cNvPr id="326" name="Google Shape;326;p40"/>
          <p:cNvGraphicFramePr/>
          <p:nvPr/>
        </p:nvGraphicFramePr>
        <p:xfrm>
          <a:off x="5272863" y="1221275"/>
          <a:ext cx="3000000" cy="3000000"/>
        </p:xfrm>
        <a:graphic>
          <a:graphicData uri="http://schemas.openxmlformats.org/drawingml/2006/table">
            <a:tbl>
              <a:tblPr>
                <a:noFill/>
                <a:tableStyleId>{B3EEC954-99DA-4435-BCBC-26BB120761D3}</a:tableStyleId>
              </a:tblPr>
              <a:tblGrid>
                <a:gridCol w="752175"/>
                <a:gridCol w="752175"/>
              </a:tblGrid>
              <a:tr h="224600">
                <a:tc>
                  <a:txBody>
                    <a:bodyPr/>
                    <a:lstStyle/>
                    <a:p>
                      <a:pPr indent="0" lvl="0" marL="0" rtl="0" algn="ctr">
                        <a:lnSpc>
                          <a:spcPct val="115000"/>
                        </a:lnSpc>
                        <a:spcBef>
                          <a:spcPts val="0"/>
                        </a:spcBef>
                        <a:spcAft>
                          <a:spcPts val="0"/>
                        </a:spcAft>
                        <a:buNone/>
                      </a:pPr>
                      <a:r>
                        <a:rPr b="1" lang="en" sz="800">
                          <a:latin typeface="Lato"/>
                          <a:ea typeface="Lato"/>
                          <a:cs typeface="Lato"/>
                          <a:sym typeface="Lato"/>
                        </a:rPr>
                        <a:t>Quantum</a:t>
                      </a:r>
                      <a:endParaRPr b="1"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2</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bl>
          </a:graphicData>
        </a:graphic>
      </p:graphicFrame>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0" name="Shape 330"/>
        <p:cNvGrpSpPr/>
        <p:nvPr/>
      </p:nvGrpSpPr>
      <p:grpSpPr>
        <a:xfrm>
          <a:off x="0" y="0"/>
          <a:ext cx="0" cy="0"/>
          <a:chOff x="0" y="0"/>
          <a:chExt cx="0" cy="0"/>
        </a:xfrm>
      </p:grpSpPr>
      <p:sp>
        <p:nvSpPr>
          <p:cNvPr id="331" name="Google Shape;331;p41"/>
          <p:cNvSpPr txBox="1"/>
          <p:nvPr>
            <p:ph idx="1" type="body"/>
          </p:nvPr>
        </p:nvSpPr>
        <p:spPr>
          <a:xfrm>
            <a:off x="182850" y="823868"/>
            <a:ext cx="8778300" cy="4206300"/>
          </a:xfrm>
          <a:prstGeom prst="rect">
            <a:avLst/>
          </a:prstGeom>
        </p:spPr>
        <p:txBody>
          <a:bodyPr anchorCtr="0" anchor="t" bIns="45700" lIns="45700" spcFirstLastPara="1" rIns="45700" wrap="square" tIns="45700">
            <a:noAutofit/>
          </a:bodyPr>
          <a:lstStyle/>
          <a:p>
            <a:pPr indent="0" lvl="0" marL="0" rtl="0" algn="l">
              <a:spcBef>
                <a:spcPts val="0"/>
              </a:spcBef>
              <a:spcAft>
                <a:spcPts val="0"/>
              </a:spcAft>
              <a:buNone/>
            </a:pPr>
            <a:r>
              <a:rPr b="1" lang="en"/>
              <a:t>RR (q=3)</a:t>
            </a:r>
            <a:endParaRPr b="1"/>
          </a:p>
        </p:txBody>
      </p:sp>
      <p:sp>
        <p:nvSpPr>
          <p:cNvPr id="332" name="Google Shape;332;p41"/>
          <p:cNvSpPr txBox="1"/>
          <p:nvPr>
            <p:ph type="title"/>
          </p:nvPr>
        </p:nvSpPr>
        <p:spPr>
          <a:xfrm>
            <a:off x="182850" y="114300"/>
            <a:ext cx="8778300" cy="4572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Life Ain’t Fair</a:t>
            </a:r>
            <a:endParaRPr/>
          </a:p>
        </p:txBody>
      </p:sp>
      <p:graphicFrame>
        <p:nvGraphicFramePr>
          <p:cNvPr id="333" name="Google Shape;333;p41"/>
          <p:cNvGraphicFramePr/>
          <p:nvPr/>
        </p:nvGraphicFramePr>
        <p:xfrm>
          <a:off x="1978250" y="823775"/>
          <a:ext cx="3000000" cy="3000000"/>
        </p:xfrm>
        <a:graphic>
          <a:graphicData uri="http://schemas.openxmlformats.org/drawingml/2006/table">
            <a:tbl>
              <a:tblPr>
                <a:noFill/>
                <a:tableStyleId>{876081C1-59E3-45BD-9F17-07E1B6B354E3}</a:tableStyleId>
              </a:tblPr>
              <a:tblGrid>
                <a:gridCol w="274900"/>
                <a:gridCol w="1370500"/>
              </a:tblGrid>
              <a:tr h="135475">
                <a:tc>
                  <a:txBody>
                    <a:bodyPr/>
                    <a:lstStyle/>
                    <a:p>
                      <a:pPr indent="0" lvl="0" marL="0" rtl="0" algn="ctr">
                        <a:spcBef>
                          <a:spcPts val="0"/>
                        </a:spcBef>
                        <a:spcAft>
                          <a:spcPts val="0"/>
                        </a:spcAft>
                        <a:buNone/>
                      </a:pPr>
                      <a:r>
                        <a:rPr lang="en" sz="800">
                          <a:latin typeface="Lato"/>
                          <a:ea typeface="Lato"/>
                          <a:cs typeface="Lato"/>
                          <a:sym typeface="Lato"/>
                        </a:rPr>
                        <a:t>Time</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Thread</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5475">
                <a:tc>
                  <a:txBody>
                    <a:bodyPr/>
                    <a:lstStyle/>
                    <a:p>
                      <a:pPr indent="0" lvl="0" marL="0" rtl="0" algn="ctr">
                        <a:spcBef>
                          <a:spcPts val="0"/>
                        </a:spcBef>
                        <a:spcAft>
                          <a:spcPts val="0"/>
                        </a:spcAft>
                        <a:buNone/>
                      </a:pPr>
                      <a:r>
                        <a:rPr lang="en" sz="800">
                          <a:latin typeface="Lato"/>
                          <a:ea typeface="Lato"/>
                          <a:cs typeface="Lato"/>
                          <a:sym typeface="Lato"/>
                        </a:rPr>
                        <a:t>0</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Taj</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5475">
                <a:tc>
                  <a:txBody>
                    <a:bodyPr/>
                    <a:lstStyle/>
                    <a:p>
                      <a:pPr indent="0" lvl="0" marL="0" rtl="0" algn="ctr">
                        <a:spcBef>
                          <a:spcPts val="0"/>
                        </a:spcBef>
                        <a:spcAft>
                          <a:spcPts val="0"/>
                        </a:spcAft>
                        <a:buNone/>
                      </a:pPr>
                      <a:r>
                        <a:rPr lang="en" sz="800">
                          <a:latin typeface="Lato"/>
                          <a:ea typeface="Lato"/>
                          <a:cs typeface="Lato"/>
                          <a:sym typeface="Lato"/>
                        </a:rPr>
                        <a:t>1</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Taj</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5475">
                <a:tc>
                  <a:txBody>
                    <a:bodyPr/>
                    <a:lstStyle/>
                    <a:p>
                      <a:pPr indent="0" lvl="0" marL="0" rtl="0" algn="ctr">
                        <a:spcBef>
                          <a:spcPts val="0"/>
                        </a:spcBef>
                        <a:spcAft>
                          <a:spcPts val="0"/>
                        </a:spcAft>
                        <a:buNone/>
                      </a:pPr>
                      <a:r>
                        <a:rPr lang="en" sz="800">
                          <a:latin typeface="Lato"/>
                          <a:ea typeface="Lato"/>
                          <a:cs typeface="Lato"/>
                          <a:sym typeface="Lato"/>
                        </a:rPr>
                        <a:t>2</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Taj</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5475">
                <a:tc>
                  <a:txBody>
                    <a:bodyPr/>
                    <a:lstStyle/>
                    <a:p>
                      <a:pPr indent="0" lvl="0" marL="0" rtl="0" algn="ctr">
                        <a:spcBef>
                          <a:spcPts val="0"/>
                        </a:spcBef>
                        <a:spcAft>
                          <a:spcPts val="0"/>
                        </a:spcAft>
                        <a:buNone/>
                      </a:pPr>
                      <a:r>
                        <a:rPr lang="en" sz="800">
                          <a:latin typeface="Lato"/>
                          <a:ea typeface="Lato"/>
                          <a:cs typeface="Lato"/>
                          <a:sym typeface="Lato"/>
                        </a:rPr>
                        <a:t>3</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Kevin</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5475">
                <a:tc>
                  <a:txBody>
                    <a:bodyPr/>
                    <a:lstStyle/>
                    <a:p>
                      <a:pPr indent="0" lvl="0" marL="0" rtl="0" algn="ctr">
                        <a:spcBef>
                          <a:spcPts val="0"/>
                        </a:spcBef>
                        <a:spcAft>
                          <a:spcPts val="0"/>
                        </a:spcAft>
                        <a:buNone/>
                      </a:pPr>
                      <a:r>
                        <a:rPr lang="en" sz="800">
                          <a:latin typeface="Lato"/>
                          <a:ea typeface="Lato"/>
                          <a:cs typeface="Lato"/>
                          <a:sym typeface="Lato"/>
                        </a:rPr>
                        <a:t>4</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Kevin</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5</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Kevin</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6</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Neil</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7</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2CC"/>
                    </a:solidFill>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2CC"/>
                    </a:solidFill>
                  </a:tcPr>
                </a:tc>
              </a:tr>
              <a:tr h="130525">
                <a:tc>
                  <a:txBody>
                    <a:bodyPr/>
                    <a:lstStyle/>
                    <a:p>
                      <a:pPr indent="0" lvl="0" marL="0" rtl="0" algn="ctr">
                        <a:spcBef>
                          <a:spcPts val="0"/>
                        </a:spcBef>
                        <a:spcAft>
                          <a:spcPts val="0"/>
                        </a:spcAft>
                        <a:buNone/>
                      </a:pPr>
                      <a:r>
                        <a:rPr lang="en" sz="800">
                          <a:latin typeface="Lato"/>
                          <a:ea typeface="Lato"/>
                          <a:cs typeface="Lato"/>
                          <a:sym typeface="Lato"/>
                        </a:rPr>
                        <a:t>8</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9</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10</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11</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12</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13</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14</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15</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16</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17</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18</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19</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20</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21</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22</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23</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24</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25</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26</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27</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28</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29</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30</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bl>
          </a:graphicData>
        </a:graphic>
      </p:graphicFrame>
      <p:graphicFrame>
        <p:nvGraphicFramePr>
          <p:cNvPr id="334" name="Google Shape;334;p41"/>
          <p:cNvGraphicFramePr/>
          <p:nvPr/>
        </p:nvGraphicFramePr>
        <p:xfrm>
          <a:off x="7003488" y="1455550"/>
          <a:ext cx="3000000" cy="3000000"/>
        </p:xfrm>
        <a:graphic>
          <a:graphicData uri="http://schemas.openxmlformats.org/drawingml/2006/table">
            <a:tbl>
              <a:tblPr>
                <a:noFill/>
                <a:tableStyleId>{B3EEC954-99DA-4435-BCBC-26BB120761D3}</a:tableStyleId>
              </a:tblPr>
              <a:tblGrid>
                <a:gridCol w="453325"/>
                <a:gridCol w="851775"/>
                <a:gridCol w="652550"/>
              </a:tblGrid>
              <a:tr h="224600">
                <a:tc gridSpan="3">
                  <a:txBody>
                    <a:bodyPr/>
                    <a:lstStyle/>
                    <a:p>
                      <a:pPr indent="0" lvl="0" marL="0" rtl="0" algn="ctr">
                        <a:lnSpc>
                          <a:spcPct val="115000"/>
                        </a:lnSpc>
                        <a:spcBef>
                          <a:spcPts val="0"/>
                        </a:spcBef>
                        <a:spcAft>
                          <a:spcPts val="0"/>
                        </a:spcAft>
                        <a:buNone/>
                      </a:pPr>
                      <a:r>
                        <a:rPr b="1" lang="en" sz="800">
                          <a:latin typeface="Lato"/>
                          <a:ea typeface="Lato"/>
                          <a:cs typeface="Lato"/>
                          <a:sym typeface="Lato"/>
                        </a:rPr>
                        <a:t>Arrivals</a:t>
                      </a:r>
                      <a:endParaRPr b="1"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hMerge="1"/>
                <a:tc hMerge="1"/>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Time</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Name</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Priority</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0</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Taj</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7</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1</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2</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Kevin</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1</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3</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Neil</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3</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4</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5</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Akshat</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5</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6</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7</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William</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11</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8</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9</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Alina</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14</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bl>
          </a:graphicData>
        </a:graphic>
      </p:graphicFrame>
      <p:graphicFrame>
        <p:nvGraphicFramePr>
          <p:cNvPr id="335" name="Google Shape;335;p41"/>
          <p:cNvGraphicFramePr/>
          <p:nvPr/>
        </p:nvGraphicFramePr>
        <p:xfrm>
          <a:off x="419788" y="2626925"/>
          <a:ext cx="3000000" cy="3000000"/>
        </p:xfrm>
        <a:graphic>
          <a:graphicData uri="http://schemas.openxmlformats.org/drawingml/2006/table">
            <a:tbl>
              <a:tblPr>
                <a:noFill/>
                <a:tableStyleId>{B3EEC954-99DA-4435-BCBC-26BB120761D3}</a:tableStyleId>
              </a:tblPr>
              <a:tblGrid>
                <a:gridCol w="453325"/>
                <a:gridCol w="851775"/>
              </a:tblGrid>
              <a:tr h="175">
                <a:tc>
                  <a:txBody>
                    <a:bodyPr/>
                    <a:lstStyle/>
                    <a:p>
                      <a:pPr indent="0" lvl="0" marL="0" rtl="0" algn="ctr">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2CC"/>
                    </a:solidFill>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Just before time</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75">
                <a:tc>
                  <a:txBody>
                    <a:bodyPr/>
                    <a:lstStyle/>
                    <a:p>
                      <a:pPr indent="0" lvl="0" marL="0" rtl="0" algn="ctr">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D9EAD3"/>
                    </a:solidFill>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At time</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bl>
          </a:graphicData>
        </a:graphic>
      </p:graphicFrame>
      <p:graphicFrame>
        <p:nvGraphicFramePr>
          <p:cNvPr id="336" name="Google Shape;336;p41"/>
          <p:cNvGraphicFramePr/>
          <p:nvPr/>
        </p:nvGraphicFramePr>
        <p:xfrm>
          <a:off x="3876988" y="2065425"/>
          <a:ext cx="3000000" cy="3000000"/>
        </p:xfrm>
        <a:graphic>
          <a:graphicData uri="http://schemas.openxmlformats.org/drawingml/2006/table">
            <a:tbl>
              <a:tblPr>
                <a:noFill/>
                <a:tableStyleId>{B3EEC954-99DA-4435-BCBC-26BB120761D3}</a:tableStyleId>
              </a:tblPr>
              <a:tblGrid>
                <a:gridCol w="851775"/>
              </a:tblGrid>
              <a:tr h="224600">
                <a:tc>
                  <a:txBody>
                    <a:bodyPr/>
                    <a:lstStyle/>
                    <a:p>
                      <a:pPr indent="0" lvl="0" marL="0" rtl="0" algn="ctr">
                        <a:lnSpc>
                          <a:spcPct val="115000"/>
                        </a:lnSpc>
                        <a:spcBef>
                          <a:spcPts val="0"/>
                        </a:spcBef>
                        <a:spcAft>
                          <a:spcPts val="0"/>
                        </a:spcAft>
                        <a:buNone/>
                      </a:pPr>
                      <a:r>
                        <a:rPr b="1" lang="en" sz="800">
                          <a:latin typeface="Lato"/>
                          <a:ea typeface="Lato"/>
                          <a:cs typeface="Lato"/>
                          <a:sym typeface="Lato"/>
                        </a:rPr>
                        <a:t>Queue</a:t>
                      </a:r>
                      <a:endParaRPr b="1"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Taj</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Akshat</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Kevin</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William</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bl>
          </a:graphicData>
        </a:graphic>
      </p:graphicFrame>
      <p:graphicFrame>
        <p:nvGraphicFramePr>
          <p:cNvPr id="337" name="Google Shape;337;p41"/>
          <p:cNvGraphicFramePr/>
          <p:nvPr/>
        </p:nvGraphicFramePr>
        <p:xfrm>
          <a:off x="5272863" y="1924100"/>
          <a:ext cx="3000000" cy="3000000"/>
        </p:xfrm>
        <a:graphic>
          <a:graphicData uri="http://schemas.openxmlformats.org/drawingml/2006/table">
            <a:tbl>
              <a:tblPr>
                <a:noFill/>
                <a:tableStyleId>{B3EEC954-99DA-4435-BCBC-26BB120761D3}</a:tableStyleId>
              </a:tblPr>
              <a:tblGrid>
                <a:gridCol w="851775"/>
                <a:gridCol w="652550"/>
              </a:tblGrid>
              <a:tr h="224600">
                <a:tc gridSpan="2">
                  <a:txBody>
                    <a:bodyPr/>
                    <a:lstStyle/>
                    <a:p>
                      <a:pPr indent="0" lvl="0" marL="0" rtl="0" algn="ctr">
                        <a:lnSpc>
                          <a:spcPct val="115000"/>
                        </a:lnSpc>
                        <a:spcBef>
                          <a:spcPts val="0"/>
                        </a:spcBef>
                        <a:spcAft>
                          <a:spcPts val="0"/>
                        </a:spcAft>
                        <a:buNone/>
                      </a:pPr>
                      <a:r>
                        <a:rPr b="1" lang="en" sz="800">
                          <a:latin typeface="Lato"/>
                          <a:ea typeface="Lato"/>
                          <a:cs typeface="Lato"/>
                          <a:sym typeface="Lato"/>
                        </a:rPr>
                        <a:t>Remaining</a:t>
                      </a:r>
                      <a:endParaRPr b="1"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hMerge="1"/>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Name</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Time</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Taj</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2</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Kevin</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2</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Neil</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4</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Akshat</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5</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William</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5</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Alina</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5</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bl>
          </a:graphicData>
        </a:graphic>
      </p:graphicFrame>
      <p:graphicFrame>
        <p:nvGraphicFramePr>
          <p:cNvPr id="338" name="Google Shape;338;p41"/>
          <p:cNvGraphicFramePr/>
          <p:nvPr/>
        </p:nvGraphicFramePr>
        <p:xfrm>
          <a:off x="5272863" y="1221275"/>
          <a:ext cx="3000000" cy="3000000"/>
        </p:xfrm>
        <a:graphic>
          <a:graphicData uri="http://schemas.openxmlformats.org/drawingml/2006/table">
            <a:tbl>
              <a:tblPr>
                <a:noFill/>
                <a:tableStyleId>{B3EEC954-99DA-4435-BCBC-26BB120761D3}</a:tableStyleId>
              </a:tblPr>
              <a:tblGrid>
                <a:gridCol w="752175"/>
                <a:gridCol w="752175"/>
              </a:tblGrid>
              <a:tr h="224600">
                <a:tc>
                  <a:txBody>
                    <a:bodyPr/>
                    <a:lstStyle/>
                    <a:p>
                      <a:pPr indent="0" lvl="0" marL="0" rtl="0" algn="ctr">
                        <a:lnSpc>
                          <a:spcPct val="115000"/>
                        </a:lnSpc>
                        <a:spcBef>
                          <a:spcPts val="0"/>
                        </a:spcBef>
                        <a:spcAft>
                          <a:spcPts val="0"/>
                        </a:spcAft>
                        <a:buNone/>
                      </a:pPr>
                      <a:r>
                        <a:rPr b="1" lang="en" sz="800">
                          <a:latin typeface="Lato"/>
                          <a:ea typeface="Lato"/>
                          <a:cs typeface="Lato"/>
                          <a:sym typeface="Lato"/>
                        </a:rPr>
                        <a:t>Quantum</a:t>
                      </a:r>
                      <a:endParaRPr b="1"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2</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bl>
          </a:graphicData>
        </a:graphic>
      </p:graphicFrame>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2" name="Shape 342"/>
        <p:cNvGrpSpPr/>
        <p:nvPr/>
      </p:nvGrpSpPr>
      <p:grpSpPr>
        <a:xfrm>
          <a:off x="0" y="0"/>
          <a:ext cx="0" cy="0"/>
          <a:chOff x="0" y="0"/>
          <a:chExt cx="0" cy="0"/>
        </a:xfrm>
      </p:grpSpPr>
      <p:sp>
        <p:nvSpPr>
          <p:cNvPr id="343" name="Google Shape;343;p42"/>
          <p:cNvSpPr txBox="1"/>
          <p:nvPr>
            <p:ph idx="1" type="body"/>
          </p:nvPr>
        </p:nvSpPr>
        <p:spPr>
          <a:xfrm>
            <a:off x="182850" y="823868"/>
            <a:ext cx="8778300" cy="4206300"/>
          </a:xfrm>
          <a:prstGeom prst="rect">
            <a:avLst/>
          </a:prstGeom>
        </p:spPr>
        <p:txBody>
          <a:bodyPr anchorCtr="0" anchor="t" bIns="45700" lIns="45700" spcFirstLastPara="1" rIns="45700" wrap="square" tIns="45700">
            <a:noAutofit/>
          </a:bodyPr>
          <a:lstStyle/>
          <a:p>
            <a:pPr indent="0" lvl="0" marL="0" rtl="0" algn="l">
              <a:spcBef>
                <a:spcPts val="0"/>
              </a:spcBef>
              <a:spcAft>
                <a:spcPts val="0"/>
              </a:spcAft>
              <a:buNone/>
            </a:pPr>
            <a:r>
              <a:rPr b="1" lang="en"/>
              <a:t>RR (q=3)</a:t>
            </a:r>
            <a:endParaRPr b="1"/>
          </a:p>
        </p:txBody>
      </p:sp>
      <p:sp>
        <p:nvSpPr>
          <p:cNvPr id="344" name="Google Shape;344;p42"/>
          <p:cNvSpPr txBox="1"/>
          <p:nvPr>
            <p:ph type="title"/>
          </p:nvPr>
        </p:nvSpPr>
        <p:spPr>
          <a:xfrm>
            <a:off x="182850" y="114300"/>
            <a:ext cx="8778300" cy="4572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Life Ain’t Fair</a:t>
            </a:r>
            <a:endParaRPr/>
          </a:p>
        </p:txBody>
      </p:sp>
      <p:graphicFrame>
        <p:nvGraphicFramePr>
          <p:cNvPr id="345" name="Google Shape;345;p42"/>
          <p:cNvGraphicFramePr/>
          <p:nvPr/>
        </p:nvGraphicFramePr>
        <p:xfrm>
          <a:off x="1978250" y="823775"/>
          <a:ext cx="3000000" cy="3000000"/>
        </p:xfrm>
        <a:graphic>
          <a:graphicData uri="http://schemas.openxmlformats.org/drawingml/2006/table">
            <a:tbl>
              <a:tblPr>
                <a:noFill/>
                <a:tableStyleId>{876081C1-59E3-45BD-9F17-07E1B6B354E3}</a:tableStyleId>
              </a:tblPr>
              <a:tblGrid>
                <a:gridCol w="274900"/>
                <a:gridCol w="1370500"/>
              </a:tblGrid>
              <a:tr h="135475">
                <a:tc>
                  <a:txBody>
                    <a:bodyPr/>
                    <a:lstStyle/>
                    <a:p>
                      <a:pPr indent="0" lvl="0" marL="0" rtl="0" algn="ctr">
                        <a:spcBef>
                          <a:spcPts val="0"/>
                        </a:spcBef>
                        <a:spcAft>
                          <a:spcPts val="0"/>
                        </a:spcAft>
                        <a:buNone/>
                      </a:pPr>
                      <a:r>
                        <a:rPr lang="en" sz="800">
                          <a:latin typeface="Lato"/>
                          <a:ea typeface="Lato"/>
                          <a:cs typeface="Lato"/>
                          <a:sym typeface="Lato"/>
                        </a:rPr>
                        <a:t>Time</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Thread</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5475">
                <a:tc>
                  <a:txBody>
                    <a:bodyPr/>
                    <a:lstStyle/>
                    <a:p>
                      <a:pPr indent="0" lvl="0" marL="0" rtl="0" algn="ctr">
                        <a:spcBef>
                          <a:spcPts val="0"/>
                        </a:spcBef>
                        <a:spcAft>
                          <a:spcPts val="0"/>
                        </a:spcAft>
                        <a:buNone/>
                      </a:pPr>
                      <a:r>
                        <a:rPr lang="en" sz="800">
                          <a:latin typeface="Lato"/>
                          <a:ea typeface="Lato"/>
                          <a:cs typeface="Lato"/>
                          <a:sym typeface="Lato"/>
                        </a:rPr>
                        <a:t>0</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Taj</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5475">
                <a:tc>
                  <a:txBody>
                    <a:bodyPr/>
                    <a:lstStyle/>
                    <a:p>
                      <a:pPr indent="0" lvl="0" marL="0" rtl="0" algn="ctr">
                        <a:spcBef>
                          <a:spcPts val="0"/>
                        </a:spcBef>
                        <a:spcAft>
                          <a:spcPts val="0"/>
                        </a:spcAft>
                        <a:buNone/>
                      </a:pPr>
                      <a:r>
                        <a:rPr lang="en" sz="800">
                          <a:latin typeface="Lato"/>
                          <a:ea typeface="Lato"/>
                          <a:cs typeface="Lato"/>
                          <a:sym typeface="Lato"/>
                        </a:rPr>
                        <a:t>1</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Taj</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5475">
                <a:tc>
                  <a:txBody>
                    <a:bodyPr/>
                    <a:lstStyle/>
                    <a:p>
                      <a:pPr indent="0" lvl="0" marL="0" rtl="0" algn="ctr">
                        <a:spcBef>
                          <a:spcPts val="0"/>
                        </a:spcBef>
                        <a:spcAft>
                          <a:spcPts val="0"/>
                        </a:spcAft>
                        <a:buNone/>
                      </a:pPr>
                      <a:r>
                        <a:rPr lang="en" sz="800">
                          <a:latin typeface="Lato"/>
                          <a:ea typeface="Lato"/>
                          <a:cs typeface="Lato"/>
                          <a:sym typeface="Lato"/>
                        </a:rPr>
                        <a:t>2</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Taj</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5475">
                <a:tc>
                  <a:txBody>
                    <a:bodyPr/>
                    <a:lstStyle/>
                    <a:p>
                      <a:pPr indent="0" lvl="0" marL="0" rtl="0" algn="ctr">
                        <a:spcBef>
                          <a:spcPts val="0"/>
                        </a:spcBef>
                        <a:spcAft>
                          <a:spcPts val="0"/>
                        </a:spcAft>
                        <a:buNone/>
                      </a:pPr>
                      <a:r>
                        <a:rPr lang="en" sz="800">
                          <a:latin typeface="Lato"/>
                          <a:ea typeface="Lato"/>
                          <a:cs typeface="Lato"/>
                          <a:sym typeface="Lato"/>
                        </a:rPr>
                        <a:t>3</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Kevin</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5475">
                <a:tc>
                  <a:txBody>
                    <a:bodyPr/>
                    <a:lstStyle/>
                    <a:p>
                      <a:pPr indent="0" lvl="0" marL="0" rtl="0" algn="ctr">
                        <a:spcBef>
                          <a:spcPts val="0"/>
                        </a:spcBef>
                        <a:spcAft>
                          <a:spcPts val="0"/>
                        </a:spcAft>
                        <a:buNone/>
                      </a:pPr>
                      <a:r>
                        <a:rPr lang="en" sz="800">
                          <a:latin typeface="Lato"/>
                          <a:ea typeface="Lato"/>
                          <a:cs typeface="Lato"/>
                          <a:sym typeface="Lato"/>
                        </a:rPr>
                        <a:t>4</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Kevin</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5</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Kevin</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6</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Neil</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7</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D9EAD3"/>
                    </a:solidFill>
                  </a:tcPr>
                </a:tc>
                <a:tc>
                  <a:txBody>
                    <a:bodyPr/>
                    <a:lstStyle/>
                    <a:p>
                      <a:pPr indent="0" lvl="0" marL="0" rtl="0" algn="ctr">
                        <a:spcBef>
                          <a:spcPts val="0"/>
                        </a:spcBef>
                        <a:spcAft>
                          <a:spcPts val="0"/>
                        </a:spcAft>
                        <a:buNone/>
                      </a:pPr>
                      <a:r>
                        <a:rPr lang="en" sz="800">
                          <a:latin typeface="Lato"/>
                          <a:ea typeface="Lato"/>
                          <a:cs typeface="Lato"/>
                          <a:sym typeface="Lato"/>
                        </a:rPr>
                        <a:t>Neil</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D9EAD3"/>
                    </a:solidFill>
                  </a:tcPr>
                </a:tc>
              </a:tr>
              <a:tr h="130525">
                <a:tc>
                  <a:txBody>
                    <a:bodyPr/>
                    <a:lstStyle/>
                    <a:p>
                      <a:pPr indent="0" lvl="0" marL="0" rtl="0" algn="ctr">
                        <a:spcBef>
                          <a:spcPts val="0"/>
                        </a:spcBef>
                        <a:spcAft>
                          <a:spcPts val="0"/>
                        </a:spcAft>
                        <a:buNone/>
                      </a:pPr>
                      <a:r>
                        <a:rPr lang="en" sz="800">
                          <a:latin typeface="Lato"/>
                          <a:ea typeface="Lato"/>
                          <a:cs typeface="Lato"/>
                          <a:sym typeface="Lato"/>
                        </a:rPr>
                        <a:t>8</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9</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10</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11</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12</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13</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14</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15</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16</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17</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18</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19</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20</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21</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22</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23</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24</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25</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26</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27</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28</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29</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30</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bl>
          </a:graphicData>
        </a:graphic>
      </p:graphicFrame>
      <p:graphicFrame>
        <p:nvGraphicFramePr>
          <p:cNvPr id="346" name="Google Shape;346;p42"/>
          <p:cNvGraphicFramePr/>
          <p:nvPr/>
        </p:nvGraphicFramePr>
        <p:xfrm>
          <a:off x="7003488" y="1455550"/>
          <a:ext cx="3000000" cy="3000000"/>
        </p:xfrm>
        <a:graphic>
          <a:graphicData uri="http://schemas.openxmlformats.org/drawingml/2006/table">
            <a:tbl>
              <a:tblPr>
                <a:noFill/>
                <a:tableStyleId>{B3EEC954-99DA-4435-BCBC-26BB120761D3}</a:tableStyleId>
              </a:tblPr>
              <a:tblGrid>
                <a:gridCol w="453325"/>
                <a:gridCol w="851775"/>
                <a:gridCol w="652550"/>
              </a:tblGrid>
              <a:tr h="224600">
                <a:tc gridSpan="3">
                  <a:txBody>
                    <a:bodyPr/>
                    <a:lstStyle/>
                    <a:p>
                      <a:pPr indent="0" lvl="0" marL="0" rtl="0" algn="ctr">
                        <a:lnSpc>
                          <a:spcPct val="115000"/>
                        </a:lnSpc>
                        <a:spcBef>
                          <a:spcPts val="0"/>
                        </a:spcBef>
                        <a:spcAft>
                          <a:spcPts val="0"/>
                        </a:spcAft>
                        <a:buNone/>
                      </a:pPr>
                      <a:r>
                        <a:rPr b="1" lang="en" sz="800">
                          <a:latin typeface="Lato"/>
                          <a:ea typeface="Lato"/>
                          <a:cs typeface="Lato"/>
                          <a:sym typeface="Lato"/>
                        </a:rPr>
                        <a:t>Arrivals</a:t>
                      </a:r>
                      <a:endParaRPr b="1"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hMerge="1"/>
                <a:tc hMerge="1"/>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Time</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Name</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Priority</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0</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Taj</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7</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1</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2</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Kevin</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1</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3</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Neil</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3</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4</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5</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Akshat</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5</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6</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7</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William</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11</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8</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9</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Alina</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14</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bl>
          </a:graphicData>
        </a:graphic>
      </p:graphicFrame>
      <p:graphicFrame>
        <p:nvGraphicFramePr>
          <p:cNvPr id="347" name="Google Shape;347;p42"/>
          <p:cNvGraphicFramePr/>
          <p:nvPr/>
        </p:nvGraphicFramePr>
        <p:xfrm>
          <a:off x="419788" y="2626925"/>
          <a:ext cx="3000000" cy="3000000"/>
        </p:xfrm>
        <a:graphic>
          <a:graphicData uri="http://schemas.openxmlformats.org/drawingml/2006/table">
            <a:tbl>
              <a:tblPr>
                <a:noFill/>
                <a:tableStyleId>{B3EEC954-99DA-4435-BCBC-26BB120761D3}</a:tableStyleId>
              </a:tblPr>
              <a:tblGrid>
                <a:gridCol w="453325"/>
                <a:gridCol w="851775"/>
              </a:tblGrid>
              <a:tr h="175">
                <a:tc>
                  <a:txBody>
                    <a:bodyPr/>
                    <a:lstStyle/>
                    <a:p>
                      <a:pPr indent="0" lvl="0" marL="0" rtl="0" algn="ctr">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2CC"/>
                    </a:solidFill>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Just before time</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75">
                <a:tc>
                  <a:txBody>
                    <a:bodyPr/>
                    <a:lstStyle/>
                    <a:p>
                      <a:pPr indent="0" lvl="0" marL="0" rtl="0" algn="ctr">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D9EAD3"/>
                    </a:solidFill>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At time</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bl>
          </a:graphicData>
        </a:graphic>
      </p:graphicFrame>
      <p:graphicFrame>
        <p:nvGraphicFramePr>
          <p:cNvPr id="348" name="Google Shape;348;p42"/>
          <p:cNvGraphicFramePr/>
          <p:nvPr/>
        </p:nvGraphicFramePr>
        <p:xfrm>
          <a:off x="3876988" y="2065425"/>
          <a:ext cx="3000000" cy="3000000"/>
        </p:xfrm>
        <a:graphic>
          <a:graphicData uri="http://schemas.openxmlformats.org/drawingml/2006/table">
            <a:tbl>
              <a:tblPr>
                <a:noFill/>
                <a:tableStyleId>{B3EEC954-99DA-4435-BCBC-26BB120761D3}</a:tableStyleId>
              </a:tblPr>
              <a:tblGrid>
                <a:gridCol w="851775"/>
              </a:tblGrid>
              <a:tr h="224600">
                <a:tc>
                  <a:txBody>
                    <a:bodyPr/>
                    <a:lstStyle/>
                    <a:p>
                      <a:pPr indent="0" lvl="0" marL="0" rtl="0" algn="ctr">
                        <a:lnSpc>
                          <a:spcPct val="115000"/>
                        </a:lnSpc>
                        <a:spcBef>
                          <a:spcPts val="0"/>
                        </a:spcBef>
                        <a:spcAft>
                          <a:spcPts val="0"/>
                        </a:spcAft>
                        <a:buNone/>
                      </a:pPr>
                      <a:r>
                        <a:rPr b="1" lang="en" sz="800">
                          <a:latin typeface="Lato"/>
                          <a:ea typeface="Lato"/>
                          <a:cs typeface="Lato"/>
                          <a:sym typeface="Lato"/>
                        </a:rPr>
                        <a:t>Queue</a:t>
                      </a:r>
                      <a:endParaRPr b="1"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Taj</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Akshat</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Kevin</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William</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bl>
          </a:graphicData>
        </a:graphic>
      </p:graphicFrame>
      <p:graphicFrame>
        <p:nvGraphicFramePr>
          <p:cNvPr id="349" name="Google Shape;349;p42"/>
          <p:cNvGraphicFramePr/>
          <p:nvPr/>
        </p:nvGraphicFramePr>
        <p:xfrm>
          <a:off x="5272863" y="1924100"/>
          <a:ext cx="3000000" cy="3000000"/>
        </p:xfrm>
        <a:graphic>
          <a:graphicData uri="http://schemas.openxmlformats.org/drawingml/2006/table">
            <a:tbl>
              <a:tblPr>
                <a:noFill/>
                <a:tableStyleId>{B3EEC954-99DA-4435-BCBC-26BB120761D3}</a:tableStyleId>
              </a:tblPr>
              <a:tblGrid>
                <a:gridCol w="851775"/>
                <a:gridCol w="652550"/>
              </a:tblGrid>
              <a:tr h="224600">
                <a:tc gridSpan="2">
                  <a:txBody>
                    <a:bodyPr/>
                    <a:lstStyle/>
                    <a:p>
                      <a:pPr indent="0" lvl="0" marL="0" rtl="0" algn="ctr">
                        <a:lnSpc>
                          <a:spcPct val="115000"/>
                        </a:lnSpc>
                        <a:spcBef>
                          <a:spcPts val="0"/>
                        </a:spcBef>
                        <a:spcAft>
                          <a:spcPts val="0"/>
                        </a:spcAft>
                        <a:buNone/>
                      </a:pPr>
                      <a:r>
                        <a:rPr b="1" lang="en" sz="800">
                          <a:latin typeface="Lato"/>
                          <a:ea typeface="Lato"/>
                          <a:cs typeface="Lato"/>
                          <a:sym typeface="Lato"/>
                        </a:rPr>
                        <a:t>Remaining</a:t>
                      </a:r>
                      <a:endParaRPr b="1"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hMerge="1"/>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Name</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Time</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Taj</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2</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Kevin</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2</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Neil</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3</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Akshat</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5</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William</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5</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Alina</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5</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bl>
          </a:graphicData>
        </a:graphic>
      </p:graphicFrame>
      <p:graphicFrame>
        <p:nvGraphicFramePr>
          <p:cNvPr id="350" name="Google Shape;350;p42"/>
          <p:cNvGraphicFramePr/>
          <p:nvPr/>
        </p:nvGraphicFramePr>
        <p:xfrm>
          <a:off x="5272863" y="1221275"/>
          <a:ext cx="3000000" cy="3000000"/>
        </p:xfrm>
        <a:graphic>
          <a:graphicData uri="http://schemas.openxmlformats.org/drawingml/2006/table">
            <a:tbl>
              <a:tblPr>
                <a:noFill/>
                <a:tableStyleId>{B3EEC954-99DA-4435-BCBC-26BB120761D3}</a:tableStyleId>
              </a:tblPr>
              <a:tblGrid>
                <a:gridCol w="752175"/>
                <a:gridCol w="752175"/>
              </a:tblGrid>
              <a:tr h="224600">
                <a:tc>
                  <a:txBody>
                    <a:bodyPr/>
                    <a:lstStyle/>
                    <a:p>
                      <a:pPr indent="0" lvl="0" marL="0" rtl="0" algn="ctr">
                        <a:lnSpc>
                          <a:spcPct val="115000"/>
                        </a:lnSpc>
                        <a:spcBef>
                          <a:spcPts val="0"/>
                        </a:spcBef>
                        <a:spcAft>
                          <a:spcPts val="0"/>
                        </a:spcAft>
                        <a:buNone/>
                      </a:pPr>
                      <a:r>
                        <a:rPr b="1" lang="en" sz="800">
                          <a:latin typeface="Lato"/>
                          <a:ea typeface="Lato"/>
                          <a:cs typeface="Lato"/>
                          <a:sym typeface="Lato"/>
                        </a:rPr>
                        <a:t>Quantum</a:t>
                      </a:r>
                      <a:endParaRPr b="1"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1</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bl>
          </a:graphicData>
        </a:graphic>
      </p:graphicFrame>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4" name="Shape 354"/>
        <p:cNvGrpSpPr/>
        <p:nvPr/>
      </p:nvGrpSpPr>
      <p:grpSpPr>
        <a:xfrm>
          <a:off x="0" y="0"/>
          <a:ext cx="0" cy="0"/>
          <a:chOff x="0" y="0"/>
          <a:chExt cx="0" cy="0"/>
        </a:xfrm>
      </p:grpSpPr>
      <p:sp>
        <p:nvSpPr>
          <p:cNvPr id="355" name="Google Shape;355;p43"/>
          <p:cNvSpPr txBox="1"/>
          <p:nvPr>
            <p:ph idx="1" type="body"/>
          </p:nvPr>
        </p:nvSpPr>
        <p:spPr>
          <a:xfrm>
            <a:off x="182850" y="823868"/>
            <a:ext cx="8778300" cy="4206300"/>
          </a:xfrm>
          <a:prstGeom prst="rect">
            <a:avLst/>
          </a:prstGeom>
        </p:spPr>
        <p:txBody>
          <a:bodyPr anchorCtr="0" anchor="t" bIns="45700" lIns="45700" spcFirstLastPara="1" rIns="45700" wrap="square" tIns="45700">
            <a:noAutofit/>
          </a:bodyPr>
          <a:lstStyle/>
          <a:p>
            <a:pPr indent="0" lvl="0" marL="0" rtl="0" algn="l">
              <a:spcBef>
                <a:spcPts val="0"/>
              </a:spcBef>
              <a:spcAft>
                <a:spcPts val="0"/>
              </a:spcAft>
              <a:buNone/>
            </a:pPr>
            <a:r>
              <a:rPr b="1" lang="en"/>
              <a:t>RR (q=3)</a:t>
            </a:r>
            <a:endParaRPr b="1"/>
          </a:p>
        </p:txBody>
      </p:sp>
      <p:sp>
        <p:nvSpPr>
          <p:cNvPr id="356" name="Google Shape;356;p43"/>
          <p:cNvSpPr txBox="1"/>
          <p:nvPr>
            <p:ph type="title"/>
          </p:nvPr>
        </p:nvSpPr>
        <p:spPr>
          <a:xfrm>
            <a:off x="182850" y="114300"/>
            <a:ext cx="8778300" cy="4572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Life Ain’t Fair</a:t>
            </a:r>
            <a:endParaRPr/>
          </a:p>
        </p:txBody>
      </p:sp>
      <p:graphicFrame>
        <p:nvGraphicFramePr>
          <p:cNvPr id="357" name="Google Shape;357;p43"/>
          <p:cNvGraphicFramePr/>
          <p:nvPr/>
        </p:nvGraphicFramePr>
        <p:xfrm>
          <a:off x="1978250" y="823775"/>
          <a:ext cx="3000000" cy="3000000"/>
        </p:xfrm>
        <a:graphic>
          <a:graphicData uri="http://schemas.openxmlformats.org/drawingml/2006/table">
            <a:tbl>
              <a:tblPr>
                <a:noFill/>
                <a:tableStyleId>{876081C1-59E3-45BD-9F17-07E1B6B354E3}</a:tableStyleId>
              </a:tblPr>
              <a:tblGrid>
                <a:gridCol w="274900"/>
                <a:gridCol w="1370500"/>
              </a:tblGrid>
              <a:tr h="135475">
                <a:tc>
                  <a:txBody>
                    <a:bodyPr/>
                    <a:lstStyle/>
                    <a:p>
                      <a:pPr indent="0" lvl="0" marL="0" rtl="0" algn="ctr">
                        <a:spcBef>
                          <a:spcPts val="0"/>
                        </a:spcBef>
                        <a:spcAft>
                          <a:spcPts val="0"/>
                        </a:spcAft>
                        <a:buNone/>
                      </a:pPr>
                      <a:r>
                        <a:rPr lang="en" sz="800">
                          <a:latin typeface="Lato"/>
                          <a:ea typeface="Lato"/>
                          <a:cs typeface="Lato"/>
                          <a:sym typeface="Lato"/>
                        </a:rPr>
                        <a:t>Time</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Thread</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5475">
                <a:tc>
                  <a:txBody>
                    <a:bodyPr/>
                    <a:lstStyle/>
                    <a:p>
                      <a:pPr indent="0" lvl="0" marL="0" rtl="0" algn="ctr">
                        <a:spcBef>
                          <a:spcPts val="0"/>
                        </a:spcBef>
                        <a:spcAft>
                          <a:spcPts val="0"/>
                        </a:spcAft>
                        <a:buNone/>
                      </a:pPr>
                      <a:r>
                        <a:rPr lang="en" sz="800">
                          <a:latin typeface="Lato"/>
                          <a:ea typeface="Lato"/>
                          <a:cs typeface="Lato"/>
                          <a:sym typeface="Lato"/>
                        </a:rPr>
                        <a:t>0</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Taj</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5475">
                <a:tc>
                  <a:txBody>
                    <a:bodyPr/>
                    <a:lstStyle/>
                    <a:p>
                      <a:pPr indent="0" lvl="0" marL="0" rtl="0" algn="ctr">
                        <a:spcBef>
                          <a:spcPts val="0"/>
                        </a:spcBef>
                        <a:spcAft>
                          <a:spcPts val="0"/>
                        </a:spcAft>
                        <a:buNone/>
                      </a:pPr>
                      <a:r>
                        <a:rPr lang="en" sz="800">
                          <a:latin typeface="Lato"/>
                          <a:ea typeface="Lato"/>
                          <a:cs typeface="Lato"/>
                          <a:sym typeface="Lato"/>
                        </a:rPr>
                        <a:t>1</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Taj</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5475">
                <a:tc>
                  <a:txBody>
                    <a:bodyPr/>
                    <a:lstStyle/>
                    <a:p>
                      <a:pPr indent="0" lvl="0" marL="0" rtl="0" algn="ctr">
                        <a:spcBef>
                          <a:spcPts val="0"/>
                        </a:spcBef>
                        <a:spcAft>
                          <a:spcPts val="0"/>
                        </a:spcAft>
                        <a:buNone/>
                      </a:pPr>
                      <a:r>
                        <a:rPr lang="en" sz="800">
                          <a:latin typeface="Lato"/>
                          <a:ea typeface="Lato"/>
                          <a:cs typeface="Lato"/>
                          <a:sym typeface="Lato"/>
                        </a:rPr>
                        <a:t>2</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Taj</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5475">
                <a:tc>
                  <a:txBody>
                    <a:bodyPr/>
                    <a:lstStyle/>
                    <a:p>
                      <a:pPr indent="0" lvl="0" marL="0" rtl="0" algn="ctr">
                        <a:spcBef>
                          <a:spcPts val="0"/>
                        </a:spcBef>
                        <a:spcAft>
                          <a:spcPts val="0"/>
                        </a:spcAft>
                        <a:buNone/>
                      </a:pPr>
                      <a:r>
                        <a:rPr lang="en" sz="800">
                          <a:latin typeface="Lato"/>
                          <a:ea typeface="Lato"/>
                          <a:cs typeface="Lato"/>
                          <a:sym typeface="Lato"/>
                        </a:rPr>
                        <a:t>3</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Kevin</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5475">
                <a:tc>
                  <a:txBody>
                    <a:bodyPr/>
                    <a:lstStyle/>
                    <a:p>
                      <a:pPr indent="0" lvl="0" marL="0" rtl="0" algn="ctr">
                        <a:spcBef>
                          <a:spcPts val="0"/>
                        </a:spcBef>
                        <a:spcAft>
                          <a:spcPts val="0"/>
                        </a:spcAft>
                        <a:buNone/>
                      </a:pPr>
                      <a:r>
                        <a:rPr lang="en" sz="800">
                          <a:latin typeface="Lato"/>
                          <a:ea typeface="Lato"/>
                          <a:cs typeface="Lato"/>
                          <a:sym typeface="Lato"/>
                        </a:rPr>
                        <a:t>4</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Kevin</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5</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Kevin</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6</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Neil</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7</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Neil</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8</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D9EAD3"/>
                    </a:solidFill>
                  </a:tcPr>
                </a:tc>
                <a:tc>
                  <a:txBody>
                    <a:bodyPr/>
                    <a:lstStyle/>
                    <a:p>
                      <a:pPr indent="0" lvl="0" marL="0" rtl="0" algn="ctr">
                        <a:spcBef>
                          <a:spcPts val="0"/>
                        </a:spcBef>
                        <a:spcAft>
                          <a:spcPts val="0"/>
                        </a:spcAft>
                        <a:buNone/>
                      </a:pPr>
                      <a:r>
                        <a:rPr lang="en" sz="800">
                          <a:latin typeface="Lato"/>
                          <a:ea typeface="Lato"/>
                          <a:cs typeface="Lato"/>
                          <a:sym typeface="Lato"/>
                        </a:rPr>
                        <a:t>Neil</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D9EAD3"/>
                    </a:solidFill>
                  </a:tcPr>
                </a:tc>
              </a:tr>
              <a:tr h="130525">
                <a:tc>
                  <a:txBody>
                    <a:bodyPr/>
                    <a:lstStyle/>
                    <a:p>
                      <a:pPr indent="0" lvl="0" marL="0" rtl="0" algn="ctr">
                        <a:spcBef>
                          <a:spcPts val="0"/>
                        </a:spcBef>
                        <a:spcAft>
                          <a:spcPts val="0"/>
                        </a:spcAft>
                        <a:buNone/>
                      </a:pPr>
                      <a:r>
                        <a:rPr lang="en" sz="800">
                          <a:latin typeface="Lato"/>
                          <a:ea typeface="Lato"/>
                          <a:cs typeface="Lato"/>
                          <a:sym typeface="Lato"/>
                        </a:rPr>
                        <a:t>9</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10</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11</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12</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13</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14</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15</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16</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17</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18</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19</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20</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21</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22</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23</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24</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25</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26</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27</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28</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29</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30</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bl>
          </a:graphicData>
        </a:graphic>
      </p:graphicFrame>
      <p:graphicFrame>
        <p:nvGraphicFramePr>
          <p:cNvPr id="358" name="Google Shape;358;p43"/>
          <p:cNvGraphicFramePr/>
          <p:nvPr/>
        </p:nvGraphicFramePr>
        <p:xfrm>
          <a:off x="7003488" y="1455550"/>
          <a:ext cx="3000000" cy="3000000"/>
        </p:xfrm>
        <a:graphic>
          <a:graphicData uri="http://schemas.openxmlformats.org/drawingml/2006/table">
            <a:tbl>
              <a:tblPr>
                <a:noFill/>
                <a:tableStyleId>{B3EEC954-99DA-4435-BCBC-26BB120761D3}</a:tableStyleId>
              </a:tblPr>
              <a:tblGrid>
                <a:gridCol w="453325"/>
                <a:gridCol w="851775"/>
                <a:gridCol w="652550"/>
              </a:tblGrid>
              <a:tr h="224600">
                <a:tc gridSpan="3">
                  <a:txBody>
                    <a:bodyPr/>
                    <a:lstStyle/>
                    <a:p>
                      <a:pPr indent="0" lvl="0" marL="0" rtl="0" algn="ctr">
                        <a:lnSpc>
                          <a:spcPct val="115000"/>
                        </a:lnSpc>
                        <a:spcBef>
                          <a:spcPts val="0"/>
                        </a:spcBef>
                        <a:spcAft>
                          <a:spcPts val="0"/>
                        </a:spcAft>
                        <a:buNone/>
                      </a:pPr>
                      <a:r>
                        <a:rPr b="1" lang="en" sz="800">
                          <a:latin typeface="Lato"/>
                          <a:ea typeface="Lato"/>
                          <a:cs typeface="Lato"/>
                          <a:sym typeface="Lato"/>
                        </a:rPr>
                        <a:t>Arrivals</a:t>
                      </a:r>
                      <a:endParaRPr b="1"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hMerge="1"/>
                <a:tc hMerge="1"/>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Time</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Name</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Priority</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0</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Taj</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7</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1</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2</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Kevin</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1</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3</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Neil</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3</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4</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5</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Akshat</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5</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6</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7</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William</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11</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8</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9</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Alina</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14</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bl>
          </a:graphicData>
        </a:graphic>
      </p:graphicFrame>
      <p:graphicFrame>
        <p:nvGraphicFramePr>
          <p:cNvPr id="359" name="Google Shape;359;p43"/>
          <p:cNvGraphicFramePr/>
          <p:nvPr/>
        </p:nvGraphicFramePr>
        <p:xfrm>
          <a:off x="419788" y="2626925"/>
          <a:ext cx="3000000" cy="3000000"/>
        </p:xfrm>
        <a:graphic>
          <a:graphicData uri="http://schemas.openxmlformats.org/drawingml/2006/table">
            <a:tbl>
              <a:tblPr>
                <a:noFill/>
                <a:tableStyleId>{B3EEC954-99DA-4435-BCBC-26BB120761D3}</a:tableStyleId>
              </a:tblPr>
              <a:tblGrid>
                <a:gridCol w="453325"/>
                <a:gridCol w="851775"/>
              </a:tblGrid>
              <a:tr h="175">
                <a:tc>
                  <a:txBody>
                    <a:bodyPr/>
                    <a:lstStyle/>
                    <a:p>
                      <a:pPr indent="0" lvl="0" marL="0" rtl="0" algn="ctr">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2CC"/>
                    </a:solidFill>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Just before time</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75">
                <a:tc>
                  <a:txBody>
                    <a:bodyPr/>
                    <a:lstStyle/>
                    <a:p>
                      <a:pPr indent="0" lvl="0" marL="0" rtl="0" algn="ctr">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D9EAD3"/>
                    </a:solidFill>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At time</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bl>
          </a:graphicData>
        </a:graphic>
      </p:graphicFrame>
      <p:graphicFrame>
        <p:nvGraphicFramePr>
          <p:cNvPr id="360" name="Google Shape;360;p43"/>
          <p:cNvGraphicFramePr/>
          <p:nvPr/>
        </p:nvGraphicFramePr>
        <p:xfrm>
          <a:off x="3876988" y="2065425"/>
          <a:ext cx="3000000" cy="3000000"/>
        </p:xfrm>
        <a:graphic>
          <a:graphicData uri="http://schemas.openxmlformats.org/drawingml/2006/table">
            <a:tbl>
              <a:tblPr>
                <a:noFill/>
                <a:tableStyleId>{B3EEC954-99DA-4435-BCBC-26BB120761D3}</a:tableStyleId>
              </a:tblPr>
              <a:tblGrid>
                <a:gridCol w="851775"/>
              </a:tblGrid>
              <a:tr h="224600">
                <a:tc>
                  <a:txBody>
                    <a:bodyPr/>
                    <a:lstStyle/>
                    <a:p>
                      <a:pPr indent="0" lvl="0" marL="0" rtl="0" algn="ctr">
                        <a:lnSpc>
                          <a:spcPct val="115000"/>
                        </a:lnSpc>
                        <a:spcBef>
                          <a:spcPts val="0"/>
                        </a:spcBef>
                        <a:spcAft>
                          <a:spcPts val="0"/>
                        </a:spcAft>
                        <a:buNone/>
                      </a:pPr>
                      <a:r>
                        <a:rPr b="1" lang="en" sz="800">
                          <a:latin typeface="Lato"/>
                          <a:ea typeface="Lato"/>
                          <a:cs typeface="Lato"/>
                          <a:sym typeface="Lato"/>
                        </a:rPr>
                        <a:t>Queue</a:t>
                      </a:r>
                      <a:endParaRPr b="1"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Taj</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Akshat</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Kevin</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William</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bl>
          </a:graphicData>
        </a:graphic>
      </p:graphicFrame>
      <p:graphicFrame>
        <p:nvGraphicFramePr>
          <p:cNvPr id="361" name="Google Shape;361;p43"/>
          <p:cNvGraphicFramePr/>
          <p:nvPr/>
        </p:nvGraphicFramePr>
        <p:xfrm>
          <a:off x="5272863" y="1924100"/>
          <a:ext cx="3000000" cy="3000000"/>
        </p:xfrm>
        <a:graphic>
          <a:graphicData uri="http://schemas.openxmlformats.org/drawingml/2006/table">
            <a:tbl>
              <a:tblPr>
                <a:noFill/>
                <a:tableStyleId>{B3EEC954-99DA-4435-BCBC-26BB120761D3}</a:tableStyleId>
              </a:tblPr>
              <a:tblGrid>
                <a:gridCol w="851775"/>
                <a:gridCol w="652550"/>
              </a:tblGrid>
              <a:tr h="224600">
                <a:tc gridSpan="2">
                  <a:txBody>
                    <a:bodyPr/>
                    <a:lstStyle/>
                    <a:p>
                      <a:pPr indent="0" lvl="0" marL="0" rtl="0" algn="ctr">
                        <a:lnSpc>
                          <a:spcPct val="115000"/>
                        </a:lnSpc>
                        <a:spcBef>
                          <a:spcPts val="0"/>
                        </a:spcBef>
                        <a:spcAft>
                          <a:spcPts val="0"/>
                        </a:spcAft>
                        <a:buNone/>
                      </a:pPr>
                      <a:r>
                        <a:rPr b="1" lang="en" sz="800">
                          <a:latin typeface="Lato"/>
                          <a:ea typeface="Lato"/>
                          <a:cs typeface="Lato"/>
                          <a:sym typeface="Lato"/>
                        </a:rPr>
                        <a:t>Remaining</a:t>
                      </a:r>
                      <a:endParaRPr b="1"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hMerge="1"/>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Name</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Time</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Taj</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2</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Kevin</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2</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Neil</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2</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Akshat</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5</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William</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5</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Alina</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5</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bl>
          </a:graphicData>
        </a:graphic>
      </p:graphicFrame>
      <p:graphicFrame>
        <p:nvGraphicFramePr>
          <p:cNvPr id="362" name="Google Shape;362;p43"/>
          <p:cNvGraphicFramePr/>
          <p:nvPr/>
        </p:nvGraphicFramePr>
        <p:xfrm>
          <a:off x="5272863" y="1221275"/>
          <a:ext cx="3000000" cy="3000000"/>
        </p:xfrm>
        <a:graphic>
          <a:graphicData uri="http://schemas.openxmlformats.org/drawingml/2006/table">
            <a:tbl>
              <a:tblPr>
                <a:noFill/>
                <a:tableStyleId>{B3EEC954-99DA-4435-BCBC-26BB120761D3}</a:tableStyleId>
              </a:tblPr>
              <a:tblGrid>
                <a:gridCol w="752175"/>
                <a:gridCol w="752175"/>
              </a:tblGrid>
              <a:tr h="224600">
                <a:tc>
                  <a:txBody>
                    <a:bodyPr/>
                    <a:lstStyle/>
                    <a:p>
                      <a:pPr indent="0" lvl="0" marL="0" rtl="0" algn="ctr">
                        <a:lnSpc>
                          <a:spcPct val="115000"/>
                        </a:lnSpc>
                        <a:spcBef>
                          <a:spcPts val="0"/>
                        </a:spcBef>
                        <a:spcAft>
                          <a:spcPts val="0"/>
                        </a:spcAft>
                        <a:buNone/>
                      </a:pPr>
                      <a:r>
                        <a:rPr b="1" lang="en" sz="800">
                          <a:latin typeface="Lato"/>
                          <a:ea typeface="Lato"/>
                          <a:cs typeface="Lato"/>
                          <a:sym typeface="Lato"/>
                        </a:rPr>
                        <a:t>Quantum</a:t>
                      </a:r>
                      <a:endParaRPr b="1"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0</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bl>
          </a:graphicData>
        </a:graphic>
      </p:graphicFrame>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6" name="Shape 366"/>
        <p:cNvGrpSpPr/>
        <p:nvPr/>
      </p:nvGrpSpPr>
      <p:grpSpPr>
        <a:xfrm>
          <a:off x="0" y="0"/>
          <a:ext cx="0" cy="0"/>
          <a:chOff x="0" y="0"/>
          <a:chExt cx="0" cy="0"/>
        </a:xfrm>
      </p:grpSpPr>
      <p:sp>
        <p:nvSpPr>
          <p:cNvPr id="367" name="Google Shape;367;p44"/>
          <p:cNvSpPr txBox="1"/>
          <p:nvPr>
            <p:ph idx="1" type="body"/>
          </p:nvPr>
        </p:nvSpPr>
        <p:spPr>
          <a:xfrm>
            <a:off x="182850" y="823868"/>
            <a:ext cx="8778300" cy="4206300"/>
          </a:xfrm>
          <a:prstGeom prst="rect">
            <a:avLst/>
          </a:prstGeom>
        </p:spPr>
        <p:txBody>
          <a:bodyPr anchorCtr="0" anchor="t" bIns="45700" lIns="45700" spcFirstLastPara="1" rIns="45700" wrap="square" tIns="45700">
            <a:noAutofit/>
          </a:bodyPr>
          <a:lstStyle/>
          <a:p>
            <a:pPr indent="0" lvl="0" marL="0" rtl="0" algn="l">
              <a:spcBef>
                <a:spcPts val="0"/>
              </a:spcBef>
              <a:spcAft>
                <a:spcPts val="0"/>
              </a:spcAft>
              <a:buNone/>
            </a:pPr>
            <a:r>
              <a:rPr b="1" lang="en"/>
              <a:t>RR (q=3)</a:t>
            </a:r>
            <a:endParaRPr b="1"/>
          </a:p>
        </p:txBody>
      </p:sp>
      <p:sp>
        <p:nvSpPr>
          <p:cNvPr id="368" name="Google Shape;368;p44"/>
          <p:cNvSpPr txBox="1"/>
          <p:nvPr>
            <p:ph type="title"/>
          </p:nvPr>
        </p:nvSpPr>
        <p:spPr>
          <a:xfrm>
            <a:off x="182850" y="114300"/>
            <a:ext cx="8778300" cy="4572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Life Ain’t Fair</a:t>
            </a:r>
            <a:endParaRPr/>
          </a:p>
        </p:txBody>
      </p:sp>
      <p:graphicFrame>
        <p:nvGraphicFramePr>
          <p:cNvPr id="369" name="Google Shape;369;p44"/>
          <p:cNvGraphicFramePr/>
          <p:nvPr/>
        </p:nvGraphicFramePr>
        <p:xfrm>
          <a:off x="1978250" y="823775"/>
          <a:ext cx="3000000" cy="3000000"/>
        </p:xfrm>
        <a:graphic>
          <a:graphicData uri="http://schemas.openxmlformats.org/drawingml/2006/table">
            <a:tbl>
              <a:tblPr>
                <a:noFill/>
                <a:tableStyleId>{876081C1-59E3-45BD-9F17-07E1B6B354E3}</a:tableStyleId>
              </a:tblPr>
              <a:tblGrid>
                <a:gridCol w="274900"/>
                <a:gridCol w="1370500"/>
              </a:tblGrid>
              <a:tr h="135475">
                <a:tc>
                  <a:txBody>
                    <a:bodyPr/>
                    <a:lstStyle/>
                    <a:p>
                      <a:pPr indent="0" lvl="0" marL="0" rtl="0" algn="ctr">
                        <a:spcBef>
                          <a:spcPts val="0"/>
                        </a:spcBef>
                        <a:spcAft>
                          <a:spcPts val="0"/>
                        </a:spcAft>
                        <a:buNone/>
                      </a:pPr>
                      <a:r>
                        <a:rPr lang="en" sz="800">
                          <a:latin typeface="Lato"/>
                          <a:ea typeface="Lato"/>
                          <a:cs typeface="Lato"/>
                          <a:sym typeface="Lato"/>
                        </a:rPr>
                        <a:t>Time</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Thread</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5475">
                <a:tc>
                  <a:txBody>
                    <a:bodyPr/>
                    <a:lstStyle/>
                    <a:p>
                      <a:pPr indent="0" lvl="0" marL="0" rtl="0" algn="ctr">
                        <a:spcBef>
                          <a:spcPts val="0"/>
                        </a:spcBef>
                        <a:spcAft>
                          <a:spcPts val="0"/>
                        </a:spcAft>
                        <a:buNone/>
                      </a:pPr>
                      <a:r>
                        <a:rPr lang="en" sz="800">
                          <a:latin typeface="Lato"/>
                          <a:ea typeface="Lato"/>
                          <a:cs typeface="Lato"/>
                          <a:sym typeface="Lato"/>
                        </a:rPr>
                        <a:t>0</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Taj</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5475">
                <a:tc>
                  <a:txBody>
                    <a:bodyPr/>
                    <a:lstStyle/>
                    <a:p>
                      <a:pPr indent="0" lvl="0" marL="0" rtl="0" algn="ctr">
                        <a:spcBef>
                          <a:spcPts val="0"/>
                        </a:spcBef>
                        <a:spcAft>
                          <a:spcPts val="0"/>
                        </a:spcAft>
                        <a:buNone/>
                      </a:pPr>
                      <a:r>
                        <a:rPr lang="en" sz="800">
                          <a:latin typeface="Lato"/>
                          <a:ea typeface="Lato"/>
                          <a:cs typeface="Lato"/>
                          <a:sym typeface="Lato"/>
                        </a:rPr>
                        <a:t>1</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Taj</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5475">
                <a:tc>
                  <a:txBody>
                    <a:bodyPr/>
                    <a:lstStyle/>
                    <a:p>
                      <a:pPr indent="0" lvl="0" marL="0" rtl="0" algn="ctr">
                        <a:spcBef>
                          <a:spcPts val="0"/>
                        </a:spcBef>
                        <a:spcAft>
                          <a:spcPts val="0"/>
                        </a:spcAft>
                        <a:buNone/>
                      </a:pPr>
                      <a:r>
                        <a:rPr lang="en" sz="800">
                          <a:latin typeface="Lato"/>
                          <a:ea typeface="Lato"/>
                          <a:cs typeface="Lato"/>
                          <a:sym typeface="Lato"/>
                        </a:rPr>
                        <a:t>2</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Taj</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5475">
                <a:tc>
                  <a:txBody>
                    <a:bodyPr/>
                    <a:lstStyle/>
                    <a:p>
                      <a:pPr indent="0" lvl="0" marL="0" rtl="0" algn="ctr">
                        <a:spcBef>
                          <a:spcPts val="0"/>
                        </a:spcBef>
                        <a:spcAft>
                          <a:spcPts val="0"/>
                        </a:spcAft>
                        <a:buNone/>
                      </a:pPr>
                      <a:r>
                        <a:rPr lang="en" sz="800">
                          <a:latin typeface="Lato"/>
                          <a:ea typeface="Lato"/>
                          <a:cs typeface="Lato"/>
                          <a:sym typeface="Lato"/>
                        </a:rPr>
                        <a:t>3</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Kevin</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5475">
                <a:tc>
                  <a:txBody>
                    <a:bodyPr/>
                    <a:lstStyle/>
                    <a:p>
                      <a:pPr indent="0" lvl="0" marL="0" rtl="0" algn="ctr">
                        <a:spcBef>
                          <a:spcPts val="0"/>
                        </a:spcBef>
                        <a:spcAft>
                          <a:spcPts val="0"/>
                        </a:spcAft>
                        <a:buNone/>
                      </a:pPr>
                      <a:r>
                        <a:rPr lang="en" sz="800">
                          <a:latin typeface="Lato"/>
                          <a:ea typeface="Lato"/>
                          <a:cs typeface="Lato"/>
                          <a:sym typeface="Lato"/>
                        </a:rPr>
                        <a:t>4</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Kevin</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5</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Kevin</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6</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Neil</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7</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Neil</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8</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Neil</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9</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2CC"/>
                    </a:solidFill>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2CC"/>
                    </a:solidFill>
                  </a:tcPr>
                </a:tc>
              </a:tr>
              <a:tr h="130525">
                <a:tc>
                  <a:txBody>
                    <a:bodyPr/>
                    <a:lstStyle/>
                    <a:p>
                      <a:pPr indent="0" lvl="0" marL="0" rtl="0" algn="ctr">
                        <a:spcBef>
                          <a:spcPts val="0"/>
                        </a:spcBef>
                        <a:spcAft>
                          <a:spcPts val="0"/>
                        </a:spcAft>
                        <a:buNone/>
                      </a:pPr>
                      <a:r>
                        <a:rPr lang="en" sz="800">
                          <a:latin typeface="Lato"/>
                          <a:ea typeface="Lato"/>
                          <a:cs typeface="Lato"/>
                          <a:sym typeface="Lato"/>
                        </a:rPr>
                        <a:t>10</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11</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12</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13</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14</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15</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16</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17</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18</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19</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20</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21</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22</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23</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24</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25</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26</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27</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28</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29</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30</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bl>
          </a:graphicData>
        </a:graphic>
      </p:graphicFrame>
      <p:graphicFrame>
        <p:nvGraphicFramePr>
          <p:cNvPr id="370" name="Google Shape;370;p44"/>
          <p:cNvGraphicFramePr/>
          <p:nvPr/>
        </p:nvGraphicFramePr>
        <p:xfrm>
          <a:off x="7003488" y="1455550"/>
          <a:ext cx="3000000" cy="3000000"/>
        </p:xfrm>
        <a:graphic>
          <a:graphicData uri="http://schemas.openxmlformats.org/drawingml/2006/table">
            <a:tbl>
              <a:tblPr>
                <a:noFill/>
                <a:tableStyleId>{B3EEC954-99DA-4435-BCBC-26BB120761D3}</a:tableStyleId>
              </a:tblPr>
              <a:tblGrid>
                <a:gridCol w="453325"/>
                <a:gridCol w="851775"/>
                <a:gridCol w="652550"/>
              </a:tblGrid>
              <a:tr h="224600">
                <a:tc gridSpan="3">
                  <a:txBody>
                    <a:bodyPr/>
                    <a:lstStyle/>
                    <a:p>
                      <a:pPr indent="0" lvl="0" marL="0" rtl="0" algn="ctr">
                        <a:lnSpc>
                          <a:spcPct val="115000"/>
                        </a:lnSpc>
                        <a:spcBef>
                          <a:spcPts val="0"/>
                        </a:spcBef>
                        <a:spcAft>
                          <a:spcPts val="0"/>
                        </a:spcAft>
                        <a:buNone/>
                      </a:pPr>
                      <a:r>
                        <a:rPr b="1" lang="en" sz="800">
                          <a:latin typeface="Lato"/>
                          <a:ea typeface="Lato"/>
                          <a:cs typeface="Lato"/>
                          <a:sym typeface="Lato"/>
                        </a:rPr>
                        <a:t>Arrivals</a:t>
                      </a:r>
                      <a:endParaRPr b="1"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hMerge="1"/>
                <a:tc hMerge="1"/>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Time</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Name</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Priority</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0</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Taj</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7</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1</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2</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Kevin</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1</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3</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Neil</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3</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4</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5</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Akshat</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5</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6</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7</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William</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11</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8</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9</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Alina</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14</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bl>
          </a:graphicData>
        </a:graphic>
      </p:graphicFrame>
      <p:graphicFrame>
        <p:nvGraphicFramePr>
          <p:cNvPr id="371" name="Google Shape;371;p44"/>
          <p:cNvGraphicFramePr/>
          <p:nvPr/>
        </p:nvGraphicFramePr>
        <p:xfrm>
          <a:off x="419788" y="2626925"/>
          <a:ext cx="3000000" cy="3000000"/>
        </p:xfrm>
        <a:graphic>
          <a:graphicData uri="http://schemas.openxmlformats.org/drawingml/2006/table">
            <a:tbl>
              <a:tblPr>
                <a:noFill/>
                <a:tableStyleId>{B3EEC954-99DA-4435-BCBC-26BB120761D3}</a:tableStyleId>
              </a:tblPr>
              <a:tblGrid>
                <a:gridCol w="453325"/>
                <a:gridCol w="851775"/>
              </a:tblGrid>
              <a:tr h="175">
                <a:tc>
                  <a:txBody>
                    <a:bodyPr/>
                    <a:lstStyle/>
                    <a:p>
                      <a:pPr indent="0" lvl="0" marL="0" rtl="0" algn="ctr">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2CC"/>
                    </a:solidFill>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Just before time</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75">
                <a:tc>
                  <a:txBody>
                    <a:bodyPr/>
                    <a:lstStyle/>
                    <a:p>
                      <a:pPr indent="0" lvl="0" marL="0" rtl="0" algn="ctr">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D9EAD3"/>
                    </a:solidFill>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At time</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bl>
          </a:graphicData>
        </a:graphic>
      </p:graphicFrame>
      <p:graphicFrame>
        <p:nvGraphicFramePr>
          <p:cNvPr id="372" name="Google Shape;372;p44"/>
          <p:cNvGraphicFramePr/>
          <p:nvPr/>
        </p:nvGraphicFramePr>
        <p:xfrm>
          <a:off x="3876988" y="2065425"/>
          <a:ext cx="3000000" cy="3000000"/>
        </p:xfrm>
        <a:graphic>
          <a:graphicData uri="http://schemas.openxmlformats.org/drawingml/2006/table">
            <a:tbl>
              <a:tblPr>
                <a:noFill/>
                <a:tableStyleId>{B3EEC954-99DA-4435-BCBC-26BB120761D3}</a:tableStyleId>
              </a:tblPr>
              <a:tblGrid>
                <a:gridCol w="851775"/>
              </a:tblGrid>
              <a:tr h="224600">
                <a:tc>
                  <a:txBody>
                    <a:bodyPr/>
                    <a:lstStyle/>
                    <a:p>
                      <a:pPr indent="0" lvl="0" marL="0" rtl="0" algn="ctr">
                        <a:lnSpc>
                          <a:spcPct val="115000"/>
                        </a:lnSpc>
                        <a:spcBef>
                          <a:spcPts val="0"/>
                        </a:spcBef>
                        <a:spcAft>
                          <a:spcPts val="0"/>
                        </a:spcAft>
                        <a:buNone/>
                      </a:pPr>
                      <a:r>
                        <a:rPr b="1" lang="en" sz="800">
                          <a:latin typeface="Lato"/>
                          <a:ea typeface="Lato"/>
                          <a:cs typeface="Lato"/>
                          <a:sym typeface="Lato"/>
                        </a:rPr>
                        <a:t>Queue</a:t>
                      </a:r>
                      <a:endParaRPr b="1"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Taj</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Akshat</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Kevin</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William</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Alina</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bl>
          </a:graphicData>
        </a:graphic>
      </p:graphicFrame>
      <p:graphicFrame>
        <p:nvGraphicFramePr>
          <p:cNvPr id="373" name="Google Shape;373;p44"/>
          <p:cNvGraphicFramePr/>
          <p:nvPr/>
        </p:nvGraphicFramePr>
        <p:xfrm>
          <a:off x="5272863" y="1924100"/>
          <a:ext cx="3000000" cy="3000000"/>
        </p:xfrm>
        <a:graphic>
          <a:graphicData uri="http://schemas.openxmlformats.org/drawingml/2006/table">
            <a:tbl>
              <a:tblPr>
                <a:noFill/>
                <a:tableStyleId>{B3EEC954-99DA-4435-BCBC-26BB120761D3}</a:tableStyleId>
              </a:tblPr>
              <a:tblGrid>
                <a:gridCol w="851775"/>
                <a:gridCol w="652550"/>
              </a:tblGrid>
              <a:tr h="224600">
                <a:tc gridSpan="2">
                  <a:txBody>
                    <a:bodyPr/>
                    <a:lstStyle/>
                    <a:p>
                      <a:pPr indent="0" lvl="0" marL="0" rtl="0" algn="ctr">
                        <a:lnSpc>
                          <a:spcPct val="115000"/>
                        </a:lnSpc>
                        <a:spcBef>
                          <a:spcPts val="0"/>
                        </a:spcBef>
                        <a:spcAft>
                          <a:spcPts val="0"/>
                        </a:spcAft>
                        <a:buNone/>
                      </a:pPr>
                      <a:r>
                        <a:rPr b="1" lang="en" sz="800">
                          <a:latin typeface="Lato"/>
                          <a:ea typeface="Lato"/>
                          <a:cs typeface="Lato"/>
                          <a:sym typeface="Lato"/>
                        </a:rPr>
                        <a:t>Remaining</a:t>
                      </a:r>
                      <a:endParaRPr b="1"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hMerge="1"/>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Name</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Time</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Taj</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2</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Kevin</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2</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Neil</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2</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Akshat</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5</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William</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5</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Alina</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5</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bl>
          </a:graphicData>
        </a:graphic>
      </p:graphicFrame>
      <p:graphicFrame>
        <p:nvGraphicFramePr>
          <p:cNvPr id="374" name="Google Shape;374;p44"/>
          <p:cNvGraphicFramePr/>
          <p:nvPr/>
        </p:nvGraphicFramePr>
        <p:xfrm>
          <a:off x="5272863" y="1221275"/>
          <a:ext cx="3000000" cy="3000000"/>
        </p:xfrm>
        <a:graphic>
          <a:graphicData uri="http://schemas.openxmlformats.org/drawingml/2006/table">
            <a:tbl>
              <a:tblPr>
                <a:noFill/>
                <a:tableStyleId>{B3EEC954-99DA-4435-BCBC-26BB120761D3}</a:tableStyleId>
              </a:tblPr>
              <a:tblGrid>
                <a:gridCol w="752175"/>
                <a:gridCol w="752175"/>
              </a:tblGrid>
              <a:tr h="224600">
                <a:tc>
                  <a:txBody>
                    <a:bodyPr/>
                    <a:lstStyle/>
                    <a:p>
                      <a:pPr indent="0" lvl="0" marL="0" rtl="0" algn="ctr">
                        <a:lnSpc>
                          <a:spcPct val="115000"/>
                        </a:lnSpc>
                        <a:spcBef>
                          <a:spcPts val="0"/>
                        </a:spcBef>
                        <a:spcAft>
                          <a:spcPts val="0"/>
                        </a:spcAft>
                        <a:buNone/>
                      </a:pPr>
                      <a:r>
                        <a:rPr b="1" lang="en" sz="800">
                          <a:latin typeface="Lato"/>
                          <a:ea typeface="Lato"/>
                          <a:cs typeface="Lato"/>
                          <a:sym typeface="Lato"/>
                        </a:rPr>
                        <a:t>Quantum</a:t>
                      </a:r>
                      <a:endParaRPr b="1"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0</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bl>
          </a:graphicData>
        </a:graphic>
      </p:graphicFrame>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8" name="Shape 378"/>
        <p:cNvGrpSpPr/>
        <p:nvPr/>
      </p:nvGrpSpPr>
      <p:grpSpPr>
        <a:xfrm>
          <a:off x="0" y="0"/>
          <a:ext cx="0" cy="0"/>
          <a:chOff x="0" y="0"/>
          <a:chExt cx="0" cy="0"/>
        </a:xfrm>
      </p:grpSpPr>
      <p:sp>
        <p:nvSpPr>
          <p:cNvPr id="379" name="Google Shape;379;p45"/>
          <p:cNvSpPr txBox="1"/>
          <p:nvPr>
            <p:ph idx="1" type="body"/>
          </p:nvPr>
        </p:nvSpPr>
        <p:spPr>
          <a:xfrm>
            <a:off x="182850" y="823868"/>
            <a:ext cx="8778300" cy="4206300"/>
          </a:xfrm>
          <a:prstGeom prst="rect">
            <a:avLst/>
          </a:prstGeom>
        </p:spPr>
        <p:txBody>
          <a:bodyPr anchorCtr="0" anchor="t" bIns="45700" lIns="45700" spcFirstLastPara="1" rIns="45700" wrap="square" tIns="45700">
            <a:noAutofit/>
          </a:bodyPr>
          <a:lstStyle/>
          <a:p>
            <a:pPr indent="0" lvl="0" marL="0" rtl="0" algn="l">
              <a:spcBef>
                <a:spcPts val="0"/>
              </a:spcBef>
              <a:spcAft>
                <a:spcPts val="0"/>
              </a:spcAft>
              <a:buNone/>
            </a:pPr>
            <a:r>
              <a:rPr b="1" lang="en"/>
              <a:t>RR (q=3)</a:t>
            </a:r>
            <a:endParaRPr b="1"/>
          </a:p>
        </p:txBody>
      </p:sp>
      <p:sp>
        <p:nvSpPr>
          <p:cNvPr id="380" name="Google Shape;380;p45"/>
          <p:cNvSpPr txBox="1"/>
          <p:nvPr>
            <p:ph type="title"/>
          </p:nvPr>
        </p:nvSpPr>
        <p:spPr>
          <a:xfrm>
            <a:off x="182850" y="114300"/>
            <a:ext cx="8778300" cy="4572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Life Ain’t Fair</a:t>
            </a:r>
            <a:endParaRPr/>
          </a:p>
        </p:txBody>
      </p:sp>
      <p:graphicFrame>
        <p:nvGraphicFramePr>
          <p:cNvPr id="381" name="Google Shape;381;p45"/>
          <p:cNvGraphicFramePr/>
          <p:nvPr/>
        </p:nvGraphicFramePr>
        <p:xfrm>
          <a:off x="1978250" y="823775"/>
          <a:ext cx="3000000" cy="3000000"/>
        </p:xfrm>
        <a:graphic>
          <a:graphicData uri="http://schemas.openxmlformats.org/drawingml/2006/table">
            <a:tbl>
              <a:tblPr>
                <a:noFill/>
                <a:tableStyleId>{876081C1-59E3-45BD-9F17-07E1B6B354E3}</a:tableStyleId>
              </a:tblPr>
              <a:tblGrid>
                <a:gridCol w="274900"/>
                <a:gridCol w="1370500"/>
              </a:tblGrid>
              <a:tr h="135475">
                <a:tc>
                  <a:txBody>
                    <a:bodyPr/>
                    <a:lstStyle/>
                    <a:p>
                      <a:pPr indent="0" lvl="0" marL="0" rtl="0" algn="ctr">
                        <a:spcBef>
                          <a:spcPts val="0"/>
                        </a:spcBef>
                        <a:spcAft>
                          <a:spcPts val="0"/>
                        </a:spcAft>
                        <a:buNone/>
                      </a:pPr>
                      <a:r>
                        <a:rPr lang="en" sz="800">
                          <a:latin typeface="Lato"/>
                          <a:ea typeface="Lato"/>
                          <a:cs typeface="Lato"/>
                          <a:sym typeface="Lato"/>
                        </a:rPr>
                        <a:t>Time</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Thread</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5475">
                <a:tc>
                  <a:txBody>
                    <a:bodyPr/>
                    <a:lstStyle/>
                    <a:p>
                      <a:pPr indent="0" lvl="0" marL="0" rtl="0" algn="ctr">
                        <a:spcBef>
                          <a:spcPts val="0"/>
                        </a:spcBef>
                        <a:spcAft>
                          <a:spcPts val="0"/>
                        </a:spcAft>
                        <a:buNone/>
                      </a:pPr>
                      <a:r>
                        <a:rPr lang="en" sz="800">
                          <a:latin typeface="Lato"/>
                          <a:ea typeface="Lato"/>
                          <a:cs typeface="Lato"/>
                          <a:sym typeface="Lato"/>
                        </a:rPr>
                        <a:t>0</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Taj</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5475">
                <a:tc>
                  <a:txBody>
                    <a:bodyPr/>
                    <a:lstStyle/>
                    <a:p>
                      <a:pPr indent="0" lvl="0" marL="0" rtl="0" algn="ctr">
                        <a:spcBef>
                          <a:spcPts val="0"/>
                        </a:spcBef>
                        <a:spcAft>
                          <a:spcPts val="0"/>
                        </a:spcAft>
                        <a:buNone/>
                      </a:pPr>
                      <a:r>
                        <a:rPr lang="en" sz="800">
                          <a:latin typeface="Lato"/>
                          <a:ea typeface="Lato"/>
                          <a:cs typeface="Lato"/>
                          <a:sym typeface="Lato"/>
                        </a:rPr>
                        <a:t>1</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Taj</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5475">
                <a:tc>
                  <a:txBody>
                    <a:bodyPr/>
                    <a:lstStyle/>
                    <a:p>
                      <a:pPr indent="0" lvl="0" marL="0" rtl="0" algn="ctr">
                        <a:spcBef>
                          <a:spcPts val="0"/>
                        </a:spcBef>
                        <a:spcAft>
                          <a:spcPts val="0"/>
                        </a:spcAft>
                        <a:buNone/>
                      </a:pPr>
                      <a:r>
                        <a:rPr lang="en" sz="800">
                          <a:latin typeface="Lato"/>
                          <a:ea typeface="Lato"/>
                          <a:cs typeface="Lato"/>
                          <a:sym typeface="Lato"/>
                        </a:rPr>
                        <a:t>2</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Taj</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5475">
                <a:tc>
                  <a:txBody>
                    <a:bodyPr/>
                    <a:lstStyle/>
                    <a:p>
                      <a:pPr indent="0" lvl="0" marL="0" rtl="0" algn="ctr">
                        <a:spcBef>
                          <a:spcPts val="0"/>
                        </a:spcBef>
                        <a:spcAft>
                          <a:spcPts val="0"/>
                        </a:spcAft>
                        <a:buNone/>
                      </a:pPr>
                      <a:r>
                        <a:rPr lang="en" sz="800">
                          <a:latin typeface="Lato"/>
                          <a:ea typeface="Lato"/>
                          <a:cs typeface="Lato"/>
                          <a:sym typeface="Lato"/>
                        </a:rPr>
                        <a:t>3</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Kevin</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5475">
                <a:tc>
                  <a:txBody>
                    <a:bodyPr/>
                    <a:lstStyle/>
                    <a:p>
                      <a:pPr indent="0" lvl="0" marL="0" rtl="0" algn="ctr">
                        <a:spcBef>
                          <a:spcPts val="0"/>
                        </a:spcBef>
                        <a:spcAft>
                          <a:spcPts val="0"/>
                        </a:spcAft>
                        <a:buNone/>
                      </a:pPr>
                      <a:r>
                        <a:rPr lang="en" sz="800">
                          <a:latin typeface="Lato"/>
                          <a:ea typeface="Lato"/>
                          <a:cs typeface="Lato"/>
                          <a:sym typeface="Lato"/>
                        </a:rPr>
                        <a:t>4</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Kevin</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5</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Kevin</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6</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Neil</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7</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Neil</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8</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Neil</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9</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2CC"/>
                    </a:solidFill>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2CC"/>
                    </a:solidFill>
                  </a:tcPr>
                </a:tc>
              </a:tr>
              <a:tr h="130525">
                <a:tc>
                  <a:txBody>
                    <a:bodyPr/>
                    <a:lstStyle/>
                    <a:p>
                      <a:pPr indent="0" lvl="0" marL="0" rtl="0" algn="ctr">
                        <a:spcBef>
                          <a:spcPts val="0"/>
                        </a:spcBef>
                        <a:spcAft>
                          <a:spcPts val="0"/>
                        </a:spcAft>
                        <a:buNone/>
                      </a:pPr>
                      <a:r>
                        <a:rPr lang="en" sz="800">
                          <a:latin typeface="Lato"/>
                          <a:ea typeface="Lato"/>
                          <a:cs typeface="Lato"/>
                          <a:sym typeface="Lato"/>
                        </a:rPr>
                        <a:t>10</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11</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12</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13</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14</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15</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16</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17</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18</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19</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20</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21</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22</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23</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24</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25</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26</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27</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28</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29</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30</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bl>
          </a:graphicData>
        </a:graphic>
      </p:graphicFrame>
      <p:graphicFrame>
        <p:nvGraphicFramePr>
          <p:cNvPr id="382" name="Google Shape;382;p45"/>
          <p:cNvGraphicFramePr/>
          <p:nvPr/>
        </p:nvGraphicFramePr>
        <p:xfrm>
          <a:off x="7003488" y="1455550"/>
          <a:ext cx="3000000" cy="3000000"/>
        </p:xfrm>
        <a:graphic>
          <a:graphicData uri="http://schemas.openxmlformats.org/drawingml/2006/table">
            <a:tbl>
              <a:tblPr>
                <a:noFill/>
                <a:tableStyleId>{B3EEC954-99DA-4435-BCBC-26BB120761D3}</a:tableStyleId>
              </a:tblPr>
              <a:tblGrid>
                <a:gridCol w="453325"/>
                <a:gridCol w="851775"/>
                <a:gridCol w="652550"/>
              </a:tblGrid>
              <a:tr h="224600">
                <a:tc gridSpan="3">
                  <a:txBody>
                    <a:bodyPr/>
                    <a:lstStyle/>
                    <a:p>
                      <a:pPr indent="0" lvl="0" marL="0" rtl="0" algn="ctr">
                        <a:lnSpc>
                          <a:spcPct val="115000"/>
                        </a:lnSpc>
                        <a:spcBef>
                          <a:spcPts val="0"/>
                        </a:spcBef>
                        <a:spcAft>
                          <a:spcPts val="0"/>
                        </a:spcAft>
                        <a:buNone/>
                      </a:pPr>
                      <a:r>
                        <a:rPr b="1" lang="en" sz="800">
                          <a:latin typeface="Lato"/>
                          <a:ea typeface="Lato"/>
                          <a:cs typeface="Lato"/>
                          <a:sym typeface="Lato"/>
                        </a:rPr>
                        <a:t>Arrivals</a:t>
                      </a:r>
                      <a:endParaRPr b="1"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hMerge="1"/>
                <a:tc hMerge="1"/>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Time</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Name</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Priority</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0</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Taj</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7</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1</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2</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Kevin</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1</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3</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Neil</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3</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4</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5</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Akshat</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5</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6</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7</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William</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11</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8</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9</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Alina</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14</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bl>
          </a:graphicData>
        </a:graphic>
      </p:graphicFrame>
      <p:graphicFrame>
        <p:nvGraphicFramePr>
          <p:cNvPr id="383" name="Google Shape;383;p45"/>
          <p:cNvGraphicFramePr/>
          <p:nvPr/>
        </p:nvGraphicFramePr>
        <p:xfrm>
          <a:off x="419788" y="2626925"/>
          <a:ext cx="3000000" cy="3000000"/>
        </p:xfrm>
        <a:graphic>
          <a:graphicData uri="http://schemas.openxmlformats.org/drawingml/2006/table">
            <a:tbl>
              <a:tblPr>
                <a:noFill/>
                <a:tableStyleId>{B3EEC954-99DA-4435-BCBC-26BB120761D3}</a:tableStyleId>
              </a:tblPr>
              <a:tblGrid>
                <a:gridCol w="453325"/>
                <a:gridCol w="851775"/>
              </a:tblGrid>
              <a:tr h="175">
                <a:tc>
                  <a:txBody>
                    <a:bodyPr/>
                    <a:lstStyle/>
                    <a:p>
                      <a:pPr indent="0" lvl="0" marL="0" rtl="0" algn="ctr">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2CC"/>
                    </a:solidFill>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Just before time</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75">
                <a:tc>
                  <a:txBody>
                    <a:bodyPr/>
                    <a:lstStyle/>
                    <a:p>
                      <a:pPr indent="0" lvl="0" marL="0" rtl="0" algn="ctr">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D9EAD3"/>
                    </a:solidFill>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At time</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bl>
          </a:graphicData>
        </a:graphic>
      </p:graphicFrame>
      <p:graphicFrame>
        <p:nvGraphicFramePr>
          <p:cNvPr id="384" name="Google Shape;384;p45"/>
          <p:cNvGraphicFramePr/>
          <p:nvPr/>
        </p:nvGraphicFramePr>
        <p:xfrm>
          <a:off x="3876988" y="2065425"/>
          <a:ext cx="3000000" cy="3000000"/>
        </p:xfrm>
        <a:graphic>
          <a:graphicData uri="http://schemas.openxmlformats.org/drawingml/2006/table">
            <a:tbl>
              <a:tblPr>
                <a:noFill/>
                <a:tableStyleId>{B3EEC954-99DA-4435-BCBC-26BB120761D3}</a:tableStyleId>
              </a:tblPr>
              <a:tblGrid>
                <a:gridCol w="851775"/>
              </a:tblGrid>
              <a:tr h="224600">
                <a:tc>
                  <a:txBody>
                    <a:bodyPr/>
                    <a:lstStyle/>
                    <a:p>
                      <a:pPr indent="0" lvl="0" marL="0" rtl="0" algn="ctr">
                        <a:lnSpc>
                          <a:spcPct val="115000"/>
                        </a:lnSpc>
                        <a:spcBef>
                          <a:spcPts val="0"/>
                        </a:spcBef>
                        <a:spcAft>
                          <a:spcPts val="0"/>
                        </a:spcAft>
                        <a:buNone/>
                      </a:pPr>
                      <a:r>
                        <a:rPr b="1" lang="en" sz="800">
                          <a:latin typeface="Lato"/>
                          <a:ea typeface="Lato"/>
                          <a:cs typeface="Lato"/>
                          <a:sym typeface="Lato"/>
                        </a:rPr>
                        <a:t>Queue</a:t>
                      </a:r>
                      <a:endParaRPr b="1"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Taj</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Akshat</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Kevin</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William</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Alina</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Neil</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bl>
          </a:graphicData>
        </a:graphic>
      </p:graphicFrame>
      <p:graphicFrame>
        <p:nvGraphicFramePr>
          <p:cNvPr id="385" name="Google Shape;385;p45"/>
          <p:cNvGraphicFramePr/>
          <p:nvPr/>
        </p:nvGraphicFramePr>
        <p:xfrm>
          <a:off x="5272863" y="1924100"/>
          <a:ext cx="3000000" cy="3000000"/>
        </p:xfrm>
        <a:graphic>
          <a:graphicData uri="http://schemas.openxmlformats.org/drawingml/2006/table">
            <a:tbl>
              <a:tblPr>
                <a:noFill/>
                <a:tableStyleId>{B3EEC954-99DA-4435-BCBC-26BB120761D3}</a:tableStyleId>
              </a:tblPr>
              <a:tblGrid>
                <a:gridCol w="851775"/>
                <a:gridCol w="652550"/>
              </a:tblGrid>
              <a:tr h="224600">
                <a:tc gridSpan="2">
                  <a:txBody>
                    <a:bodyPr/>
                    <a:lstStyle/>
                    <a:p>
                      <a:pPr indent="0" lvl="0" marL="0" rtl="0" algn="ctr">
                        <a:lnSpc>
                          <a:spcPct val="115000"/>
                        </a:lnSpc>
                        <a:spcBef>
                          <a:spcPts val="0"/>
                        </a:spcBef>
                        <a:spcAft>
                          <a:spcPts val="0"/>
                        </a:spcAft>
                        <a:buNone/>
                      </a:pPr>
                      <a:r>
                        <a:rPr b="1" lang="en" sz="800">
                          <a:latin typeface="Lato"/>
                          <a:ea typeface="Lato"/>
                          <a:cs typeface="Lato"/>
                          <a:sym typeface="Lato"/>
                        </a:rPr>
                        <a:t>Remaining</a:t>
                      </a:r>
                      <a:endParaRPr b="1"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hMerge="1"/>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Name</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Time</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Taj</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2</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Kevin</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2</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Neil</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2</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Akshat</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5</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William</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5</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Alina</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5</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bl>
          </a:graphicData>
        </a:graphic>
      </p:graphicFrame>
      <p:graphicFrame>
        <p:nvGraphicFramePr>
          <p:cNvPr id="386" name="Google Shape;386;p45"/>
          <p:cNvGraphicFramePr/>
          <p:nvPr/>
        </p:nvGraphicFramePr>
        <p:xfrm>
          <a:off x="5272863" y="1221275"/>
          <a:ext cx="3000000" cy="3000000"/>
        </p:xfrm>
        <a:graphic>
          <a:graphicData uri="http://schemas.openxmlformats.org/drawingml/2006/table">
            <a:tbl>
              <a:tblPr>
                <a:noFill/>
                <a:tableStyleId>{B3EEC954-99DA-4435-BCBC-26BB120761D3}</a:tableStyleId>
              </a:tblPr>
              <a:tblGrid>
                <a:gridCol w="752175"/>
                <a:gridCol w="752175"/>
              </a:tblGrid>
              <a:tr h="224600">
                <a:tc>
                  <a:txBody>
                    <a:bodyPr/>
                    <a:lstStyle/>
                    <a:p>
                      <a:pPr indent="0" lvl="0" marL="0" rtl="0" algn="ctr">
                        <a:lnSpc>
                          <a:spcPct val="115000"/>
                        </a:lnSpc>
                        <a:spcBef>
                          <a:spcPts val="0"/>
                        </a:spcBef>
                        <a:spcAft>
                          <a:spcPts val="0"/>
                        </a:spcAft>
                        <a:buNone/>
                      </a:pPr>
                      <a:r>
                        <a:rPr b="1" lang="en" sz="800">
                          <a:latin typeface="Lato"/>
                          <a:ea typeface="Lato"/>
                          <a:cs typeface="Lato"/>
                          <a:sym typeface="Lato"/>
                        </a:rPr>
                        <a:t>Quantum</a:t>
                      </a:r>
                      <a:endParaRPr b="1"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3</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bl>
          </a:graphicData>
        </a:graphic>
      </p:graphicFrame>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0" name="Shape 390"/>
        <p:cNvGrpSpPr/>
        <p:nvPr/>
      </p:nvGrpSpPr>
      <p:grpSpPr>
        <a:xfrm>
          <a:off x="0" y="0"/>
          <a:ext cx="0" cy="0"/>
          <a:chOff x="0" y="0"/>
          <a:chExt cx="0" cy="0"/>
        </a:xfrm>
      </p:grpSpPr>
      <p:sp>
        <p:nvSpPr>
          <p:cNvPr id="391" name="Google Shape;391;p46"/>
          <p:cNvSpPr txBox="1"/>
          <p:nvPr>
            <p:ph idx="1" type="body"/>
          </p:nvPr>
        </p:nvSpPr>
        <p:spPr>
          <a:xfrm>
            <a:off x="182850" y="823868"/>
            <a:ext cx="8778300" cy="4206300"/>
          </a:xfrm>
          <a:prstGeom prst="rect">
            <a:avLst/>
          </a:prstGeom>
        </p:spPr>
        <p:txBody>
          <a:bodyPr anchorCtr="0" anchor="t" bIns="45700" lIns="45700" spcFirstLastPara="1" rIns="45700" wrap="square" tIns="45700">
            <a:noAutofit/>
          </a:bodyPr>
          <a:lstStyle/>
          <a:p>
            <a:pPr indent="0" lvl="0" marL="0" rtl="0" algn="l">
              <a:spcBef>
                <a:spcPts val="0"/>
              </a:spcBef>
              <a:spcAft>
                <a:spcPts val="0"/>
              </a:spcAft>
              <a:buNone/>
            </a:pPr>
            <a:r>
              <a:rPr b="1" lang="en"/>
              <a:t>RR (q=3)</a:t>
            </a:r>
            <a:endParaRPr b="1"/>
          </a:p>
        </p:txBody>
      </p:sp>
      <p:sp>
        <p:nvSpPr>
          <p:cNvPr id="392" name="Google Shape;392;p46"/>
          <p:cNvSpPr txBox="1"/>
          <p:nvPr>
            <p:ph type="title"/>
          </p:nvPr>
        </p:nvSpPr>
        <p:spPr>
          <a:xfrm>
            <a:off x="182850" y="114300"/>
            <a:ext cx="8778300" cy="4572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Life Ain’t Fair</a:t>
            </a:r>
            <a:endParaRPr/>
          </a:p>
        </p:txBody>
      </p:sp>
      <p:graphicFrame>
        <p:nvGraphicFramePr>
          <p:cNvPr id="393" name="Google Shape;393;p46"/>
          <p:cNvGraphicFramePr/>
          <p:nvPr/>
        </p:nvGraphicFramePr>
        <p:xfrm>
          <a:off x="1978250" y="823775"/>
          <a:ext cx="3000000" cy="3000000"/>
        </p:xfrm>
        <a:graphic>
          <a:graphicData uri="http://schemas.openxmlformats.org/drawingml/2006/table">
            <a:tbl>
              <a:tblPr>
                <a:noFill/>
                <a:tableStyleId>{876081C1-59E3-45BD-9F17-07E1B6B354E3}</a:tableStyleId>
              </a:tblPr>
              <a:tblGrid>
                <a:gridCol w="274900"/>
                <a:gridCol w="1370500"/>
              </a:tblGrid>
              <a:tr h="135475">
                <a:tc>
                  <a:txBody>
                    <a:bodyPr/>
                    <a:lstStyle/>
                    <a:p>
                      <a:pPr indent="0" lvl="0" marL="0" rtl="0" algn="ctr">
                        <a:spcBef>
                          <a:spcPts val="0"/>
                        </a:spcBef>
                        <a:spcAft>
                          <a:spcPts val="0"/>
                        </a:spcAft>
                        <a:buNone/>
                      </a:pPr>
                      <a:r>
                        <a:rPr lang="en" sz="800">
                          <a:latin typeface="Lato"/>
                          <a:ea typeface="Lato"/>
                          <a:cs typeface="Lato"/>
                          <a:sym typeface="Lato"/>
                        </a:rPr>
                        <a:t>Time</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Thread</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5475">
                <a:tc>
                  <a:txBody>
                    <a:bodyPr/>
                    <a:lstStyle/>
                    <a:p>
                      <a:pPr indent="0" lvl="0" marL="0" rtl="0" algn="ctr">
                        <a:spcBef>
                          <a:spcPts val="0"/>
                        </a:spcBef>
                        <a:spcAft>
                          <a:spcPts val="0"/>
                        </a:spcAft>
                        <a:buNone/>
                      </a:pPr>
                      <a:r>
                        <a:rPr lang="en" sz="800">
                          <a:latin typeface="Lato"/>
                          <a:ea typeface="Lato"/>
                          <a:cs typeface="Lato"/>
                          <a:sym typeface="Lato"/>
                        </a:rPr>
                        <a:t>0</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Taj</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5475">
                <a:tc>
                  <a:txBody>
                    <a:bodyPr/>
                    <a:lstStyle/>
                    <a:p>
                      <a:pPr indent="0" lvl="0" marL="0" rtl="0" algn="ctr">
                        <a:spcBef>
                          <a:spcPts val="0"/>
                        </a:spcBef>
                        <a:spcAft>
                          <a:spcPts val="0"/>
                        </a:spcAft>
                        <a:buNone/>
                      </a:pPr>
                      <a:r>
                        <a:rPr lang="en" sz="800">
                          <a:latin typeface="Lato"/>
                          <a:ea typeface="Lato"/>
                          <a:cs typeface="Lato"/>
                          <a:sym typeface="Lato"/>
                        </a:rPr>
                        <a:t>1</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Taj</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5475">
                <a:tc>
                  <a:txBody>
                    <a:bodyPr/>
                    <a:lstStyle/>
                    <a:p>
                      <a:pPr indent="0" lvl="0" marL="0" rtl="0" algn="ctr">
                        <a:spcBef>
                          <a:spcPts val="0"/>
                        </a:spcBef>
                        <a:spcAft>
                          <a:spcPts val="0"/>
                        </a:spcAft>
                        <a:buNone/>
                      </a:pPr>
                      <a:r>
                        <a:rPr lang="en" sz="800">
                          <a:latin typeface="Lato"/>
                          <a:ea typeface="Lato"/>
                          <a:cs typeface="Lato"/>
                          <a:sym typeface="Lato"/>
                        </a:rPr>
                        <a:t>2</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Taj</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5475">
                <a:tc>
                  <a:txBody>
                    <a:bodyPr/>
                    <a:lstStyle/>
                    <a:p>
                      <a:pPr indent="0" lvl="0" marL="0" rtl="0" algn="ctr">
                        <a:spcBef>
                          <a:spcPts val="0"/>
                        </a:spcBef>
                        <a:spcAft>
                          <a:spcPts val="0"/>
                        </a:spcAft>
                        <a:buNone/>
                      </a:pPr>
                      <a:r>
                        <a:rPr lang="en" sz="800">
                          <a:latin typeface="Lato"/>
                          <a:ea typeface="Lato"/>
                          <a:cs typeface="Lato"/>
                          <a:sym typeface="Lato"/>
                        </a:rPr>
                        <a:t>3</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Kevin</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5475">
                <a:tc>
                  <a:txBody>
                    <a:bodyPr/>
                    <a:lstStyle/>
                    <a:p>
                      <a:pPr indent="0" lvl="0" marL="0" rtl="0" algn="ctr">
                        <a:spcBef>
                          <a:spcPts val="0"/>
                        </a:spcBef>
                        <a:spcAft>
                          <a:spcPts val="0"/>
                        </a:spcAft>
                        <a:buNone/>
                      </a:pPr>
                      <a:r>
                        <a:rPr lang="en" sz="800">
                          <a:latin typeface="Lato"/>
                          <a:ea typeface="Lato"/>
                          <a:cs typeface="Lato"/>
                          <a:sym typeface="Lato"/>
                        </a:rPr>
                        <a:t>4</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Kevin</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5</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Kevin</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6</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Neil</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7</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Neil</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8</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Neil</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9</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D9EAD3"/>
                    </a:solidFill>
                  </a:tcPr>
                </a:tc>
                <a:tc>
                  <a:txBody>
                    <a:bodyPr/>
                    <a:lstStyle/>
                    <a:p>
                      <a:pPr indent="0" lvl="0" marL="0" rtl="0" algn="ctr">
                        <a:spcBef>
                          <a:spcPts val="0"/>
                        </a:spcBef>
                        <a:spcAft>
                          <a:spcPts val="0"/>
                        </a:spcAft>
                        <a:buNone/>
                      </a:pPr>
                      <a:r>
                        <a:rPr lang="en" sz="800">
                          <a:latin typeface="Lato"/>
                          <a:ea typeface="Lato"/>
                          <a:cs typeface="Lato"/>
                          <a:sym typeface="Lato"/>
                        </a:rPr>
                        <a:t>Taj</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D9EAD3"/>
                    </a:solidFill>
                  </a:tcPr>
                </a:tc>
              </a:tr>
              <a:tr h="130525">
                <a:tc>
                  <a:txBody>
                    <a:bodyPr/>
                    <a:lstStyle/>
                    <a:p>
                      <a:pPr indent="0" lvl="0" marL="0" rtl="0" algn="ctr">
                        <a:spcBef>
                          <a:spcPts val="0"/>
                        </a:spcBef>
                        <a:spcAft>
                          <a:spcPts val="0"/>
                        </a:spcAft>
                        <a:buNone/>
                      </a:pPr>
                      <a:r>
                        <a:rPr lang="en" sz="800">
                          <a:latin typeface="Lato"/>
                          <a:ea typeface="Lato"/>
                          <a:cs typeface="Lato"/>
                          <a:sym typeface="Lato"/>
                        </a:rPr>
                        <a:t>10</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11</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12</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13</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14</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15</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16</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17</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18</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19</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20</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21</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22</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23</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24</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25</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26</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27</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28</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29</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30</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bl>
          </a:graphicData>
        </a:graphic>
      </p:graphicFrame>
      <p:graphicFrame>
        <p:nvGraphicFramePr>
          <p:cNvPr id="394" name="Google Shape;394;p46"/>
          <p:cNvGraphicFramePr/>
          <p:nvPr/>
        </p:nvGraphicFramePr>
        <p:xfrm>
          <a:off x="7003488" y="1455550"/>
          <a:ext cx="3000000" cy="3000000"/>
        </p:xfrm>
        <a:graphic>
          <a:graphicData uri="http://schemas.openxmlformats.org/drawingml/2006/table">
            <a:tbl>
              <a:tblPr>
                <a:noFill/>
                <a:tableStyleId>{B3EEC954-99DA-4435-BCBC-26BB120761D3}</a:tableStyleId>
              </a:tblPr>
              <a:tblGrid>
                <a:gridCol w="453325"/>
                <a:gridCol w="851775"/>
                <a:gridCol w="652550"/>
              </a:tblGrid>
              <a:tr h="224600">
                <a:tc gridSpan="3">
                  <a:txBody>
                    <a:bodyPr/>
                    <a:lstStyle/>
                    <a:p>
                      <a:pPr indent="0" lvl="0" marL="0" rtl="0" algn="ctr">
                        <a:lnSpc>
                          <a:spcPct val="115000"/>
                        </a:lnSpc>
                        <a:spcBef>
                          <a:spcPts val="0"/>
                        </a:spcBef>
                        <a:spcAft>
                          <a:spcPts val="0"/>
                        </a:spcAft>
                        <a:buNone/>
                      </a:pPr>
                      <a:r>
                        <a:rPr b="1" lang="en" sz="800">
                          <a:latin typeface="Lato"/>
                          <a:ea typeface="Lato"/>
                          <a:cs typeface="Lato"/>
                          <a:sym typeface="Lato"/>
                        </a:rPr>
                        <a:t>Arrivals</a:t>
                      </a:r>
                      <a:endParaRPr b="1"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hMerge="1"/>
                <a:tc hMerge="1"/>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Time</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Name</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Priority</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0</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Taj</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7</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1</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2</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Kevin</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1</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3</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Neil</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3</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4</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5</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Akshat</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5</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6</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7</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William</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11</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8</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9</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Alina</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14</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bl>
          </a:graphicData>
        </a:graphic>
      </p:graphicFrame>
      <p:graphicFrame>
        <p:nvGraphicFramePr>
          <p:cNvPr id="395" name="Google Shape;395;p46"/>
          <p:cNvGraphicFramePr/>
          <p:nvPr/>
        </p:nvGraphicFramePr>
        <p:xfrm>
          <a:off x="419788" y="2626925"/>
          <a:ext cx="3000000" cy="3000000"/>
        </p:xfrm>
        <a:graphic>
          <a:graphicData uri="http://schemas.openxmlformats.org/drawingml/2006/table">
            <a:tbl>
              <a:tblPr>
                <a:noFill/>
                <a:tableStyleId>{B3EEC954-99DA-4435-BCBC-26BB120761D3}</a:tableStyleId>
              </a:tblPr>
              <a:tblGrid>
                <a:gridCol w="453325"/>
                <a:gridCol w="851775"/>
              </a:tblGrid>
              <a:tr h="175">
                <a:tc>
                  <a:txBody>
                    <a:bodyPr/>
                    <a:lstStyle/>
                    <a:p>
                      <a:pPr indent="0" lvl="0" marL="0" rtl="0" algn="ctr">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2CC"/>
                    </a:solidFill>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Just before time</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75">
                <a:tc>
                  <a:txBody>
                    <a:bodyPr/>
                    <a:lstStyle/>
                    <a:p>
                      <a:pPr indent="0" lvl="0" marL="0" rtl="0" algn="ctr">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D9EAD3"/>
                    </a:solidFill>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At time</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bl>
          </a:graphicData>
        </a:graphic>
      </p:graphicFrame>
      <p:graphicFrame>
        <p:nvGraphicFramePr>
          <p:cNvPr id="396" name="Google Shape;396;p46"/>
          <p:cNvGraphicFramePr/>
          <p:nvPr/>
        </p:nvGraphicFramePr>
        <p:xfrm>
          <a:off x="3876988" y="2065425"/>
          <a:ext cx="3000000" cy="3000000"/>
        </p:xfrm>
        <a:graphic>
          <a:graphicData uri="http://schemas.openxmlformats.org/drawingml/2006/table">
            <a:tbl>
              <a:tblPr>
                <a:noFill/>
                <a:tableStyleId>{B3EEC954-99DA-4435-BCBC-26BB120761D3}</a:tableStyleId>
              </a:tblPr>
              <a:tblGrid>
                <a:gridCol w="851775"/>
              </a:tblGrid>
              <a:tr h="224600">
                <a:tc>
                  <a:txBody>
                    <a:bodyPr/>
                    <a:lstStyle/>
                    <a:p>
                      <a:pPr indent="0" lvl="0" marL="0" rtl="0" algn="ctr">
                        <a:lnSpc>
                          <a:spcPct val="115000"/>
                        </a:lnSpc>
                        <a:spcBef>
                          <a:spcPts val="0"/>
                        </a:spcBef>
                        <a:spcAft>
                          <a:spcPts val="0"/>
                        </a:spcAft>
                        <a:buNone/>
                      </a:pPr>
                      <a:r>
                        <a:rPr b="1" lang="en" sz="800">
                          <a:latin typeface="Lato"/>
                          <a:ea typeface="Lato"/>
                          <a:cs typeface="Lato"/>
                          <a:sym typeface="Lato"/>
                        </a:rPr>
                        <a:t>Queue</a:t>
                      </a:r>
                      <a:endParaRPr b="1"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Akshat</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Kevin</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William</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Alina</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Neil</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bl>
          </a:graphicData>
        </a:graphic>
      </p:graphicFrame>
      <p:graphicFrame>
        <p:nvGraphicFramePr>
          <p:cNvPr id="397" name="Google Shape;397;p46"/>
          <p:cNvGraphicFramePr/>
          <p:nvPr/>
        </p:nvGraphicFramePr>
        <p:xfrm>
          <a:off x="5272863" y="1924100"/>
          <a:ext cx="3000000" cy="3000000"/>
        </p:xfrm>
        <a:graphic>
          <a:graphicData uri="http://schemas.openxmlformats.org/drawingml/2006/table">
            <a:tbl>
              <a:tblPr>
                <a:noFill/>
                <a:tableStyleId>{B3EEC954-99DA-4435-BCBC-26BB120761D3}</a:tableStyleId>
              </a:tblPr>
              <a:tblGrid>
                <a:gridCol w="851775"/>
                <a:gridCol w="652550"/>
              </a:tblGrid>
              <a:tr h="224600">
                <a:tc gridSpan="2">
                  <a:txBody>
                    <a:bodyPr/>
                    <a:lstStyle/>
                    <a:p>
                      <a:pPr indent="0" lvl="0" marL="0" rtl="0" algn="ctr">
                        <a:lnSpc>
                          <a:spcPct val="115000"/>
                        </a:lnSpc>
                        <a:spcBef>
                          <a:spcPts val="0"/>
                        </a:spcBef>
                        <a:spcAft>
                          <a:spcPts val="0"/>
                        </a:spcAft>
                        <a:buNone/>
                      </a:pPr>
                      <a:r>
                        <a:rPr b="1" lang="en" sz="800">
                          <a:latin typeface="Lato"/>
                          <a:ea typeface="Lato"/>
                          <a:cs typeface="Lato"/>
                          <a:sym typeface="Lato"/>
                        </a:rPr>
                        <a:t>Remaining</a:t>
                      </a:r>
                      <a:endParaRPr b="1"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hMerge="1"/>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Name</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Time</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Taj</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1</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Kevin</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2</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Neil</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2</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Akshat</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5</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William</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5</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Alina</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5</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bl>
          </a:graphicData>
        </a:graphic>
      </p:graphicFrame>
      <p:graphicFrame>
        <p:nvGraphicFramePr>
          <p:cNvPr id="398" name="Google Shape;398;p46"/>
          <p:cNvGraphicFramePr/>
          <p:nvPr/>
        </p:nvGraphicFramePr>
        <p:xfrm>
          <a:off x="5272863" y="1221275"/>
          <a:ext cx="3000000" cy="3000000"/>
        </p:xfrm>
        <a:graphic>
          <a:graphicData uri="http://schemas.openxmlformats.org/drawingml/2006/table">
            <a:tbl>
              <a:tblPr>
                <a:noFill/>
                <a:tableStyleId>{B3EEC954-99DA-4435-BCBC-26BB120761D3}</a:tableStyleId>
              </a:tblPr>
              <a:tblGrid>
                <a:gridCol w="752175"/>
                <a:gridCol w="752175"/>
              </a:tblGrid>
              <a:tr h="224600">
                <a:tc>
                  <a:txBody>
                    <a:bodyPr/>
                    <a:lstStyle/>
                    <a:p>
                      <a:pPr indent="0" lvl="0" marL="0" rtl="0" algn="ctr">
                        <a:lnSpc>
                          <a:spcPct val="115000"/>
                        </a:lnSpc>
                        <a:spcBef>
                          <a:spcPts val="0"/>
                        </a:spcBef>
                        <a:spcAft>
                          <a:spcPts val="0"/>
                        </a:spcAft>
                        <a:buNone/>
                      </a:pPr>
                      <a:r>
                        <a:rPr b="1" lang="en" sz="800">
                          <a:latin typeface="Lato"/>
                          <a:ea typeface="Lato"/>
                          <a:cs typeface="Lato"/>
                          <a:sym typeface="Lato"/>
                        </a:rPr>
                        <a:t>Quantum</a:t>
                      </a:r>
                      <a:endParaRPr b="1"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2</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bl>
          </a:graphicData>
        </a:graphic>
      </p:graphicFrame>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2" name="Shape 402"/>
        <p:cNvGrpSpPr/>
        <p:nvPr/>
      </p:nvGrpSpPr>
      <p:grpSpPr>
        <a:xfrm>
          <a:off x="0" y="0"/>
          <a:ext cx="0" cy="0"/>
          <a:chOff x="0" y="0"/>
          <a:chExt cx="0" cy="0"/>
        </a:xfrm>
      </p:grpSpPr>
      <p:sp>
        <p:nvSpPr>
          <p:cNvPr id="403" name="Google Shape;403;p47"/>
          <p:cNvSpPr txBox="1"/>
          <p:nvPr>
            <p:ph idx="1" type="body"/>
          </p:nvPr>
        </p:nvSpPr>
        <p:spPr>
          <a:xfrm>
            <a:off x="182850" y="823868"/>
            <a:ext cx="8778300" cy="4206300"/>
          </a:xfrm>
          <a:prstGeom prst="rect">
            <a:avLst/>
          </a:prstGeom>
        </p:spPr>
        <p:txBody>
          <a:bodyPr anchorCtr="0" anchor="t" bIns="45700" lIns="45700" spcFirstLastPara="1" rIns="45700" wrap="square" tIns="45700">
            <a:noAutofit/>
          </a:bodyPr>
          <a:lstStyle/>
          <a:p>
            <a:pPr indent="0" lvl="0" marL="0" rtl="0" algn="l">
              <a:spcBef>
                <a:spcPts val="0"/>
              </a:spcBef>
              <a:spcAft>
                <a:spcPts val="0"/>
              </a:spcAft>
              <a:buNone/>
            </a:pPr>
            <a:r>
              <a:rPr b="1" lang="en"/>
              <a:t>RR (q=3)</a:t>
            </a:r>
            <a:endParaRPr b="1"/>
          </a:p>
        </p:txBody>
      </p:sp>
      <p:sp>
        <p:nvSpPr>
          <p:cNvPr id="404" name="Google Shape;404;p47"/>
          <p:cNvSpPr txBox="1"/>
          <p:nvPr>
            <p:ph type="title"/>
          </p:nvPr>
        </p:nvSpPr>
        <p:spPr>
          <a:xfrm>
            <a:off x="182850" y="114300"/>
            <a:ext cx="8778300" cy="4572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Life Ain’t Fair</a:t>
            </a:r>
            <a:endParaRPr/>
          </a:p>
        </p:txBody>
      </p:sp>
      <p:graphicFrame>
        <p:nvGraphicFramePr>
          <p:cNvPr id="405" name="Google Shape;405;p47"/>
          <p:cNvGraphicFramePr/>
          <p:nvPr/>
        </p:nvGraphicFramePr>
        <p:xfrm>
          <a:off x="1978250" y="823775"/>
          <a:ext cx="3000000" cy="3000000"/>
        </p:xfrm>
        <a:graphic>
          <a:graphicData uri="http://schemas.openxmlformats.org/drawingml/2006/table">
            <a:tbl>
              <a:tblPr>
                <a:noFill/>
                <a:tableStyleId>{876081C1-59E3-45BD-9F17-07E1B6B354E3}</a:tableStyleId>
              </a:tblPr>
              <a:tblGrid>
                <a:gridCol w="274900"/>
                <a:gridCol w="1370500"/>
              </a:tblGrid>
              <a:tr h="135475">
                <a:tc>
                  <a:txBody>
                    <a:bodyPr/>
                    <a:lstStyle/>
                    <a:p>
                      <a:pPr indent="0" lvl="0" marL="0" rtl="0" algn="ctr">
                        <a:spcBef>
                          <a:spcPts val="0"/>
                        </a:spcBef>
                        <a:spcAft>
                          <a:spcPts val="0"/>
                        </a:spcAft>
                        <a:buNone/>
                      </a:pPr>
                      <a:r>
                        <a:rPr lang="en" sz="800">
                          <a:latin typeface="Lato"/>
                          <a:ea typeface="Lato"/>
                          <a:cs typeface="Lato"/>
                          <a:sym typeface="Lato"/>
                        </a:rPr>
                        <a:t>Time</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Thread</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5475">
                <a:tc>
                  <a:txBody>
                    <a:bodyPr/>
                    <a:lstStyle/>
                    <a:p>
                      <a:pPr indent="0" lvl="0" marL="0" rtl="0" algn="ctr">
                        <a:spcBef>
                          <a:spcPts val="0"/>
                        </a:spcBef>
                        <a:spcAft>
                          <a:spcPts val="0"/>
                        </a:spcAft>
                        <a:buNone/>
                      </a:pPr>
                      <a:r>
                        <a:rPr lang="en" sz="800">
                          <a:latin typeface="Lato"/>
                          <a:ea typeface="Lato"/>
                          <a:cs typeface="Lato"/>
                          <a:sym typeface="Lato"/>
                        </a:rPr>
                        <a:t>0</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Taj</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5475">
                <a:tc>
                  <a:txBody>
                    <a:bodyPr/>
                    <a:lstStyle/>
                    <a:p>
                      <a:pPr indent="0" lvl="0" marL="0" rtl="0" algn="ctr">
                        <a:spcBef>
                          <a:spcPts val="0"/>
                        </a:spcBef>
                        <a:spcAft>
                          <a:spcPts val="0"/>
                        </a:spcAft>
                        <a:buNone/>
                      </a:pPr>
                      <a:r>
                        <a:rPr lang="en" sz="800">
                          <a:latin typeface="Lato"/>
                          <a:ea typeface="Lato"/>
                          <a:cs typeface="Lato"/>
                          <a:sym typeface="Lato"/>
                        </a:rPr>
                        <a:t>1</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Taj</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5475">
                <a:tc>
                  <a:txBody>
                    <a:bodyPr/>
                    <a:lstStyle/>
                    <a:p>
                      <a:pPr indent="0" lvl="0" marL="0" rtl="0" algn="ctr">
                        <a:spcBef>
                          <a:spcPts val="0"/>
                        </a:spcBef>
                        <a:spcAft>
                          <a:spcPts val="0"/>
                        </a:spcAft>
                        <a:buNone/>
                      </a:pPr>
                      <a:r>
                        <a:rPr lang="en" sz="800">
                          <a:latin typeface="Lato"/>
                          <a:ea typeface="Lato"/>
                          <a:cs typeface="Lato"/>
                          <a:sym typeface="Lato"/>
                        </a:rPr>
                        <a:t>2</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Taj</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5475">
                <a:tc>
                  <a:txBody>
                    <a:bodyPr/>
                    <a:lstStyle/>
                    <a:p>
                      <a:pPr indent="0" lvl="0" marL="0" rtl="0" algn="ctr">
                        <a:spcBef>
                          <a:spcPts val="0"/>
                        </a:spcBef>
                        <a:spcAft>
                          <a:spcPts val="0"/>
                        </a:spcAft>
                        <a:buNone/>
                      </a:pPr>
                      <a:r>
                        <a:rPr lang="en" sz="800">
                          <a:latin typeface="Lato"/>
                          <a:ea typeface="Lato"/>
                          <a:cs typeface="Lato"/>
                          <a:sym typeface="Lato"/>
                        </a:rPr>
                        <a:t>3</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Kevin</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5475">
                <a:tc>
                  <a:txBody>
                    <a:bodyPr/>
                    <a:lstStyle/>
                    <a:p>
                      <a:pPr indent="0" lvl="0" marL="0" rtl="0" algn="ctr">
                        <a:spcBef>
                          <a:spcPts val="0"/>
                        </a:spcBef>
                        <a:spcAft>
                          <a:spcPts val="0"/>
                        </a:spcAft>
                        <a:buNone/>
                      </a:pPr>
                      <a:r>
                        <a:rPr lang="en" sz="800">
                          <a:latin typeface="Lato"/>
                          <a:ea typeface="Lato"/>
                          <a:cs typeface="Lato"/>
                          <a:sym typeface="Lato"/>
                        </a:rPr>
                        <a:t>4</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Kevin</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5</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Kevin</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6</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Neil</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7</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Neil</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8</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Neil</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9</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Taj</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10</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D9EAD3"/>
                    </a:solidFill>
                  </a:tcPr>
                </a:tc>
                <a:tc>
                  <a:txBody>
                    <a:bodyPr/>
                    <a:lstStyle/>
                    <a:p>
                      <a:pPr indent="0" lvl="0" marL="0" rtl="0" algn="ctr">
                        <a:spcBef>
                          <a:spcPts val="0"/>
                        </a:spcBef>
                        <a:spcAft>
                          <a:spcPts val="0"/>
                        </a:spcAft>
                        <a:buNone/>
                      </a:pPr>
                      <a:r>
                        <a:rPr lang="en" sz="800">
                          <a:latin typeface="Lato"/>
                          <a:ea typeface="Lato"/>
                          <a:cs typeface="Lato"/>
                          <a:sym typeface="Lato"/>
                        </a:rPr>
                        <a:t>Taj</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D9EAD3"/>
                    </a:solidFill>
                  </a:tcPr>
                </a:tc>
              </a:tr>
              <a:tr h="130525">
                <a:tc>
                  <a:txBody>
                    <a:bodyPr/>
                    <a:lstStyle/>
                    <a:p>
                      <a:pPr indent="0" lvl="0" marL="0" rtl="0" algn="ctr">
                        <a:spcBef>
                          <a:spcPts val="0"/>
                        </a:spcBef>
                        <a:spcAft>
                          <a:spcPts val="0"/>
                        </a:spcAft>
                        <a:buNone/>
                      </a:pPr>
                      <a:r>
                        <a:rPr lang="en" sz="800">
                          <a:latin typeface="Lato"/>
                          <a:ea typeface="Lato"/>
                          <a:cs typeface="Lato"/>
                          <a:sym typeface="Lato"/>
                        </a:rPr>
                        <a:t>11</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12</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13</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14</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15</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16</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17</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18</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19</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20</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21</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22</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23</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24</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25</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26</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27</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28</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29</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30</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bl>
          </a:graphicData>
        </a:graphic>
      </p:graphicFrame>
      <p:graphicFrame>
        <p:nvGraphicFramePr>
          <p:cNvPr id="406" name="Google Shape;406;p47"/>
          <p:cNvGraphicFramePr/>
          <p:nvPr/>
        </p:nvGraphicFramePr>
        <p:xfrm>
          <a:off x="7003488" y="1455550"/>
          <a:ext cx="3000000" cy="3000000"/>
        </p:xfrm>
        <a:graphic>
          <a:graphicData uri="http://schemas.openxmlformats.org/drawingml/2006/table">
            <a:tbl>
              <a:tblPr>
                <a:noFill/>
                <a:tableStyleId>{B3EEC954-99DA-4435-BCBC-26BB120761D3}</a:tableStyleId>
              </a:tblPr>
              <a:tblGrid>
                <a:gridCol w="453325"/>
                <a:gridCol w="851775"/>
                <a:gridCol w="652550"/>
              </a:tblGrid>
              <a:tr h="224600">
                <a:tc gridSpan="3">
                  <a:txBody>
                    <a:bodyPr/>
                    <a:lstStyle/>
                    <a:p>
                      <a:pPr indent="0" lvl="0" marL="0" rtl="0" algn="ctr">
                        <a:lnSpc>
                          <a:spcPct val="115000"/>
                        </a:lnSpc>
                        <a:spcBef>
                          <a:spcPts val="0"/>
                        </a:spcBef>
                        <a:spcAft>
                          <a:spcPts val="0"/>
                        </a:spcAft>
                        <a:buNone/>
                      </a:pPr>
                      <a:r>
                        <a:rPr b="1" lang="en" sz="800">
                          <a:latin typeface="Lato"/>
                          <a:ea typeface="Lato"/>
                          <a:cs typeface="Lato"/>
                          <a:sym typeface="Lato"/>
                        </a:rPr>
                        <a:t>Arrivals</a:t>
                      </a:r>
                      <a:endParaRPr b="1"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hMerge="1"/>
                <a:tc hMerge="1"/>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Time</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Name</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Priority</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0</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Taj</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7</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1</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2</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Kevin</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1</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3</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Neil</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3</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4</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5</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Akshat</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5</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6</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7</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William</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11</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8</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9</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Alina</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14</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bl>
          </a:graphicData>
        </a:graphic>
      </p:graphicFrame>
      <p:graphicFrame>
        <p:nvGraphicFramePr>
          <p:cNvPr id="407" name="Google Shape;407;p47"/>
          <p:cNvGraphicFramePr/>
          <p:nvPr/>
        </p:nvGraphicFramePr>
        <p:xfrm>
          <a:off x="419788" y="2626925"/>
          <a:ext cx="3000000" cy="3000000"/>
        </p:xfrm>
        <a:graphic>
          <a:graphicData uri="http://schemas.openxmlformats.org/drawingml/2006/table">
            <a:tbl>
              <a:tblPr>
                <a:noFill/>
                <a:tableStyleId>{B3EEC954-99DA-4435-BCBC-26BB120761D3}</a:tableStyleId>
              </a:tblPr>
              <a:tblGrid>
                <a:gridCol w="453325"/>
                <a:gridCol w="851775"/>
              </a:tblGrid>
              <a:tr h="175">
                <a:tc>
                  <a:txBody>
                    <a:bodyPr/>
                    <a:lstStyle/>
                    <a:p>
                      <a:pPr indent="0" lvl="0" marL="0" rtl="0" algn="ctr">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2CC"/>
                    </a:solidFill>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Just before time</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75">
                <a:tc>
                  <a:txBody>
                    <a:bodyPr/>
                    <a:lstStyle/>
                    <a:p>
                      <a:pPr indent="0" lvl="0" marL="0" rtl="0" algn="ctr">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D9EAD3"/>
                    </a:solidFill>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At time</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bl>
          </a:graphicData>
        </a:graphic>
      </p:graphicFrame>
      <p:graphicFrame>
        <p:nvGraphicFramePr>
          <p:cNvPr id="408" name="Google Shape;408;p47"/>
          <p:cNvGraphicFramePr/>
          <p:nvPr/>
        </p:nvGraphicFramePr>
        <p:xfrm>
          <a:off x="3876988" y="2065425"/>
          <a:ext cx="3000000" cy="3000000"/>
        </p:xfrm>
        <a:graphic>
          <a:graphicData uri="http://schemas.openxmlformats.org/drawingml/2006/table">
            <a:tbl>
              <a:tblPr>
                <a:noFill/>
                <a:tableStyleId>{B3EEC954-99DA-4435-BCBC-26BB120761D3}</a:tableStyleId>
              </a:tblPr>
              <a:tblGrid>
                <a:gridCol w="851775"/>
              </a:tblGrid>
              <a:tr h="224600">
                <a:tc>
                  <a:txBody>
                    <a:bodyPr/>
                    <a:lstStyle/>
                    <a:p>
                      <a:pPr indent="0" lvl="0" marL="0" rtl="0" algn="ctr">
                        <a:lnSpc>
                          <a:spcPct val="115000"/>
                        </a:lnSpc>
                        <a:spcBef>
                          <a:spcPts val="0"/>
                        </a:spcBef>
                        <a:spcAft>
                          <a:spcPts val="0"/>
                        </a:spcAft>
                        <a:buNone/>
                      </a:pPr>
                      <a:r>
                        <a:rPr b="1" lang="en" sz="800">
                          <a:latin typeface="Lato"/>
                          <a:ea typeface="Lato"/>
                          <a:cs typeface="Lato"/>
                          <a:sym typeface="Lato"/>
                        </a:rPr>
                        <a:t>Queue</a:t>
                      </a:r>
                      <a:endParaRPr b="1"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Akshat</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Kevin</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William</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Alina</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Neil</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bl>
          </a:graphicData>
        </a:graphic>
      </p:graphicFrame>
      <p:graphicFrame>
        <p:nvGraphicFramePr>
          <p:cNvPr id="409" name="Google Shape;409;p47"/>
          <p:cNvGraphicFramePr/>
          <p:nvPr/>
        </p:nvGraphicFramePr>
        <p:xfrm>
          <a:off x="5272863" y="1924100"/>
          <a:ext cx="3000000" cy="3000000"/>
        </p:xfrm>
        <a:graphic>
          <a:graphicData uri="http://schemas.openxmlformats.org/drawingml/2006/table">
            <a:tbl>
              <a:tblPr>
                <a:noFill/>
                <a:tableStyleId>{B3EEC954-99DA-4435-BCBC-26BB120761D3}</a:tableStyleId>
              </a:tblPr>
              <a:tblGrid>
                <a:gridCol w="851775"/>
                <a:gridCol w="652550"/>
              </a:tblGrid>
              <a:tr h="224600">
                <a:tc gridSpan="2">
                  <a:txBody>
                    <a:bodyPr/>
                    <a:lstStyle/>
                    <a:p>
                      <a:pPr indent="0" lvl="0" marL="0" rtl="0" algn="ctr">
                        <a:lnSpc>
                          <a:spcPct val="115000"/>
                        </a:lnSpc>
                        <a:spcBef>
                          <a:spcPts val="0"/>
                        </a:spcBef>
                        <a:spcAft>
                          <a:spcPts val="0"/>
                        </a:spcAft>
                        <a:buNone/>
                      </a:pPr>
                      <a:r>
                        <a:rPr b="1" lang="en" sz="800">
                          <a:latin typeface="Lato"/>
                          <a:ea typeface="Lato"/>
                          <a:cs typeface="Lato"/>
                          <a:sym typeface="Lato"/>
                        </a:rPr>
                        <a:t>Remaining</a:t>
                      </a:r>
                      <a:endParaRPr b="1"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hMerge="1"/>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Name</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Time</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Taj</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0</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Kevin</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2</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Neil</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2</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Akshat</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5</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William</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5</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Alina</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5</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bl>
          </a:graphicData>
        </a:graphic>
      </p:graphicFrame>
      <p:graphicFrame>
        <p:nvGraphicFramePr>
          <p:cNvPr id="410" name="Google Shape;410;p47"/>
          <p:cNvGraphicFramePr/>
          <p:nvPr/>
        </p:nvGraphicFramePr>
        <p:xfrm>
          <a:off x="5272863" y="1221275"/>
          <a:ext cx="3000000" cy="3000000"/>
        </p:xfrm>
        <a:graphic>
          <a:graphicData uri="http://schemas.openxmlformats.org/drawingml/2006/table">
            <a:tbl>
              <a:tblPr>
                <a:noFill/>
                <a:tableStyleId>{B3EEC954-99DA-4435-BCBC-26BB120761D3}</a:tableStyleId>
              </a:tblPr>
              <a:tblGrid>
                <a:gridCol w="752175"/>
                <a:gridCol w="752175"/>
              </a:tblGrid>
              <a:tr h="224600">
                <a:tc>
                  <a:txBody>
                    <a:bodyPr/>
                    <a:lstStyle/>
                    <a:p>
                      <a:pPr indent="0" lvl="0" marL="0" rtl="0" algn="ctr">
                        <a:lnSpc>
                          <a:spcPct val="115000"/>
                        </a:lnSpc>
                        <a:spcBef>
                          <a:spcPts val="0"/>
                        </a:spcBef>
                        <a:spcAft>
                          <a:spcPts val="0"/>
                        </a:spcAft>
                        <a:buNone/>
                      </a:pPr>
                      <a:r>
                        <a:rPr b="1" lang="en" sz="800">
                          <a:latin typeface="Lato"/>
                          <a:ea typeface="Lato"/>
                          <a:cs typeface="Lato"/>
                          <a:sym typeface="Lato"/>
                        </a:rPr>
                        <a:t>Quantum</a:t>
                      </a:r>
                      <a:endParaRPr b="1"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1</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bl>
          </a:graphicData>
        </a:graphic>
      </p:graphicFrame>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4" name="Shape 414"/>
        <p:cNvGrpSpPr/>
        <p:nvPr/>
      </p:nvGrpSpPr>
      <p:grpSpPr>
        <a:xfrm>
          <a:off x="0" y="0"/>
          <a:ext cx="0" cy="0"/>
          <a:chOff x="0" y="0"/>
          <a:chExt cx="0" cy="0"/>
        </a:xfrm>
      </p:grpSpPr>
      <p:sp>
        <p:nvSpPr>
          <p:cNvPr id="415" name="Google Shape;415;p48"/>
          <p:cNvSpPr txBox="1"/>
          <p:nvPr>
            <p:ph idx="1" type="body"/>
          </p:nvPr>
        </p:nvSpPr>
        <p:spPr>
          <a:xfrm>
            <a:off x="182850" y="823868"/>
            <a:ext cx="8778300" cy="4206300"/>
          </a:xfrm>
          <a:prstGeom prst="rect">
            <a:avLst/>
          </a:prstGeom>
        </p:spPr>
        <p:txBody>
          <a:bodyPr anchorCtr="0" anchor="t" bIns="45700" lIns="45700" spcFirstLastPara="1" rIns="45700" wrap="square" tIns="45700">
            <a:noAutofit/>
          </a:bodyPr>
          <a:lstStyle/>
          <a:p>
            <a:pPr indent="0" lvl="0" marL="0" rtl="0" algn="l">
              <a:spcBef>
                <a:spcPts val="0"/>
              </a:spcBef>
              <a:spcAft>
                <a:spcPts val="0"/>
              </a:spcAft>
              <a:buNone/>
            </a:pPr>
            <a:r>
              <a:rPr b="1" lang="en"/>
              <a:t>RR (q=3)</a:t>
            </a:r>
            <a:endParaRPr b="1"/>
          </a:p>
        </p:txBody>
      </p:sp>
      <p:sp>
        <p:nvSpPr>
          <p:cNvPr id="416" name="Google Shape;416;p48"/>
          <p:cNvSpPr txBox="1"/>
          <p:nvPr>
            <p:ph type="title"/>
          </p:nvPr>
        </p:nvSpPr>
        <p:spPr>
          <a:xfrm>
            <a:off x="182850" y="114300"/>
            <a:ext cx="8778300" cy="4572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Life Ain’t Fair</a:t>
            </a:r>
            <a:endParaRPr/>
          </a:p>
        </p:txBody>
      </p:sp>
      <p:graphicFrame>
        <p:nvGraphicFramePr>
          <p:cNvPr id="417" name="Google Shape;417;p48"/>
          <p:cNvGraphicFramePr/>
          <p:nvPr/>
        </p:nvGraphicFramePr>
        <p:xfrm>
          <a:off x="1978250" y="823775"/>
          <a:ext cx="3000000" cy="3000000"/>
        </p:xfrm>
        <a:graphic>
          <a:graphicData uri="http://schemas.openxmlformats.org/drawingml/2006/table">
            <a:tbl>
              <a:tblPr>
                <a:noFill/>
                <a:tableStyleId>{876081C1-59E3-45BD-9F17-07E1B6B354E3}</a:tableStyleId>
              </a:tblPr>
              <a:tblGrid>
                <a:gridCol w="274900"/>
                <a:gridCol w="1370500"/>
              </a:tblGrid>
              <a:tr h="135475">
                <a:tc>
                  <a:txBody>
                    <a:bodyPr/>
                    <a:lstStyle/>
                    <a:p>
                      <a:pPr indent="0" lvl="0" marL="0" rtl="0" algn="ctr">
                        <a:spcBef>
                          <a:spcPts val="0"/>
                        </a:spcBef>
                        <a:spcAft>
                          <a:spcPts val="0"/>
                        </a:spcAft>
                        <a:buNone/>
                      </a:pPr>
                      <a:r>
                        <a:rPr lang="en" sz="800">
                          <a:latin typeface="Lato"/>
                          <a:ea typeface="Lato"/>
                          <a:cs typeface="Lato"/>
                          <a:sym typeface="Lato"/>
                        </a:rPr>
                        <a:t>Time</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Thread</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5475">
                <a:tc>
                  <a:txBody>
                    <a:bodyPr/>
                    <a:lstStyle/>
                    <a:p>
                      <a:pPr indent="0" lvl="0" marL="0" rtl="0" algn="ctr">
                        <a:spcBef>
                          <a:spcPts val="0"/>
                        </a:spcBef>
                        <a:spcAft>
                          <a:spcPts val="0"/>
                        </a:spcAft>
                        <a:buNone/>
                      </a:pPr>
                      <a:r>
                        <a:rPr lang="en" sz="800">
                          <a:latin typeface="Lato"/>
                          <a:ea typeface="Lato"/>
                          <a:cs typeface="Lato"/>
                          <a:sym typeface="Lato"/>
                        </a:rPr>
                        <a:t>0</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Taj</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5475">
                <a:tc>
                  <a:txBody>
                    <a:bodyPr/>
                    <a:lstStyle/>
                    <a:p>
                      <a:pPr indent="0" lvl="0" marL="0" rtl="0" algn="ctr">
                        <a:spcBef>
                          <a:spcPts val="0"/>
                        </a:spcBef>
                        <a:spcAft>
                          <a:spcPts val="0"/>
                        </a:spcAft>
                        <a:buNone/>
                      </a:pPr>
                      <a:r>
                        <a:rPr lang="en" sz="800">
                          <a:latin typeface="Lato"/>
                          <a:ea typeface="Lato"/>
                          <a:cs typeface="Lato"/>
                          <a:sym typeface="Lato"/>
                        </a:rPr>
                        <a:t>1</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Taj</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5475">
                <a:tc>
                  <a:txBody>
                    <a:bodyPr/>
                    <a:lstStyle/>
                    <a:p>
                      <a:pPr indent="0" lvl="0" marL="0" rtl="0" algn="ctr">
                        <a:spcBef>
                          <a:spcPts val="0"/>
                        </a:spcBef>
                        <a:spcAft>
                          <a:spcPts val="0"/>
                        </a:spcAft>
                        <a:buNone/>
                      </a:pPr>
                      <a:r>
                        <a:rPr lang="en" sz="800">
                          <a:latin typeface="Lato"/>
                          <a:ea typeface="Lato"/>
                          <a:cs typeface="Lato"/>
                          <a:sym typeface="Lato"/>
                        </a:rPr>
                        <a:t>2</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Taj</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5475">
                <a:tc>
                  <a:txBody>
                    <a:bodyPr/>
                    <a:lstStyle/>
                    <a:p>
                      <a:pPr indent="0" lvl="0" marL="0" rtl="0" algn="ctr">
                        <a:spcBef>
                          <a:spcPts val="0"/>
                        </a:spcBef>
                        <a:spcAft>
                          <a:spcPts val="0"/>
                        </a:spcAft>
                        <a:buNone/>
                      </a:pPr>
                      <a:r>
                        <a:rPr lang="en" sz="800">
                          <a:latin typeface="Lato"/>
                          <a:ea typeface="Lato"/>
                          <a:cs typeface="Lato"/>
                          <a:sym typeface="Lato"/>
                        </a:rPr>
                        <a:t>3</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Kevin</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5475">
                <a:tc>
                  <a:txBody>
                    <a:bodyPr/>
                    <a:lstStyle/>
                    <a:p>
                      <a:pPr indent="0" lvl="0" marL="0" rtl="0" algn="ctr">
                        <a:spcBef>
                          <a:spcPts val="0"/>
                        </a:spcBef>
                        <a:spcAft>
                          <a:spcPts val="0"/>
                        </a:spcAft>
                        <a:buNone/>
                      </a:pPr>
                      <a:r>
                        <a:rPr lang="en" sz="800">
                          <a:latin typeface="Lato"/>
                          <a:ea typeface="Lato"/>
                          <a:cs typeface="Lato"/>
                          <a:sym typeface="Lato"/>
                        </a:rPr>
                        <a:t>4</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Kevin</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5</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Kevin</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6</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Neil</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7</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Neil</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8</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Neil</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9</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Taj</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10</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Taj</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11</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2CC"/>
                    </a:solidFill>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2CC"/>
                    </a:solidFill>
                  </a:tcPr>
                </a:tc>
              </a:tr>
              <a:tr h="130525">
                <a:tc>
                  <a:txBody>
                    <a:bodyPr/>
                    <a:lstStyle/>
                    <a:p>
                      <a:pPr indent="0" lvl="0" marL="0" rtl="0" algn="ctr">
                        <a:spcBef>
                          <a:spcPts val="0"/>
                        </a:spcBef>
                        <a:spcAft>
                          <a:spcPts val="0"/>
                        </a:spcAft>
                        <a:buNone/>
                      </a:pPr>
                      <a:r>
                        <a:rPr lang="en" sz="800">
                          <a:latin typeface="Lato"/>
                          <a:ea typeface="Lato"/>
                          <a:cs typeface="Lato"/>
                          <a:sym typeface="Lato"/>
                        </a:rPr>
                        <a:t>12</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13</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14</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15</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16</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17</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18</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19</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20</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21</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22</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23</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24</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25</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26</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27</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28</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29</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30</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bl>
          </a:graphicData>
        </a:graphic>
      </p:graphicFrame>
      <p:graphicFrame>
        <p:nvGraphicFramePr>
          <p:cNvPr id="418" name="Google Shape;418;p48"/>
          <p:cNvGraphicFramePr/>
          <p:nvPr/>
        </p:nvGraphicFramePr>
        <p:xfrm>
          <a:off x="7003488" y="1455550"/>
          <a:ext cx="3000000" cy="3000000"/>
        </p:xfrm>
        <a:graphic>
          <a:graphicData uri="http://schemas.openxmlformats.org/drawingml/2006/table">
            <a:tbl>
              <a:tblPr>
                <a:noFill/>
                <a:tableStyleId>{B3EEC954-99DA-4435-BCBC-26BB120761D3}</a:tableStyleId>
              </a:tblPr>
              <a:tblGrid>
                <a:gridCol w="453325"/>
                <a:gridCol w="851775"/>
                <a:gridCol w="652550"/>
              </a:tblGrid>
              <a:tr h="224600">
                <a:tc gridSpan="3">
                  <a:txBody>
                    <a:bodyPr/>
                    <a:lstStyle/>
                    <a:p>
                      <a:pPr indent="0" lvl="0" marL="0" rtl="0" algn="ctr">
                        <a:lnSpc>
                          <a:spcPct val="115000"/>
                        </a:lnSpc>
                        <a:spcBef>
                          <a:spcPts val="0"/>
                        </a:spcBef>
                        <a:spcAft>
                          <a:spcPts val="0"/>
                        </a:spcAft>
                        <a:buNone/>
                      </a:pPr>
                      <a:r>
                        <a:rPr b="1" lang="en" sz="800">
                          <a:latin typeface="Lato"/>
                          <a:ea typeface="Lato"/>
                          <a:cs typeface="Lato"/>
                          <a:sym typeface="Lato"/>
                        </a:rPr>
                        <a:t>Arrivals</a:t>
                      </a:r>
                      <a:endParaRPr b="1"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hMerge="1"/>
                <a:tc hMerge="1"/>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Time</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Name</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Priority</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0</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Taj</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7</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1</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2</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Kevin</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1</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3</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Neil</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3</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4</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5</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Akshat</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5</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6</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7</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William</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11</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8</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9</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Alina</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14</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bl>
          </a:graphicData>
        </a:graphic>
      </p:graphicFrame>
      <p:graphicFrame>
        <p:nvGraphicFramePr>
          <p:cNvPr id="419" name="Google Shape;419;p48"/>
          <p:cNvGraphicFramePr/>
          <p:nvPr/>
        </p:nvGraphicFramePr>
        <p:xfrm>
          <a:off x="419788" y="2626925"/>
          <a:ext cx="3000000" cy="3000000"/>
        </p:xfrm>
        <a:graphic>
          <a:graphicData uri="http://schemas.openxmlformats.org/drawingml/2006/table">
            <a:tbl>
              <a:tblPr>
                <a:noFill/>
                <a:tableStyleId>{B3EEC954-99DA-4435-BCBC-26BB120761D3}</a:tableStyleId>
              </a:tblPr>
              <a:tblGrid>
                <a:gridCol w="453325"/>
                <a:gridCol w="851775"/>
              </a:tblGrid>
              <a:tr h="175">
                <a:tc>
                  <a:txBody>
                    <a:bodyPr/>
                    <a:lstStyle/>
                    <a:p>
                      <a:pPr indent="0" lvl="0" marL="0" rtl="0" algn="ctr">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2CC"/>
                    </a:solidFill>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Just before time</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75">
                <a:tc>
                  <a:txBody>
                    <a:bodyPr/>
                    <a:lstStyle/>
                    <a:p>
                      <a:pPr indent="0" lvl="0" marL="0" rtl="0" algn="ctr">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D9EAD3"/>
                    </a:solidFill>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At time</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bl>
          </a:graphicData>
        </a:graphic>
      </p:graphicFrame>
      <p:graphicFrame>
        <p:nvGraphicFramePr>
          <p:cNvPr id="420" name="Google Shape;420;p48"/>
          <p:cNvGraphicFramePr/>
          <p:nvPr/>
        </p:nvGraphicFramePr>
        <p:xfrm>
          <a:off x="3876988" y="2065425"/>
          <a:ext cx="3000000" cy="3000000"/>
        </p:xfrm>
        <a:graphic>
          <a:graphicData uri="http://schemas.openxmlformats.org/drawingml/2006/table">
            <a:tbl>
              <a:tblPr>
                <a:noFill/>
                <a:tableStyleId>{B3EEC954-99DA-4435-BCBC-26BB120761D3}</a:tableStyleId>
              </a:tblPr>
              <a:tblGrid>
                <a:gridCol w="851775"/>
              </a:tblGrid>
              <a:tr h="224600">
                <a:tc>
                  <a:txBody>
                    <a:bodyPr/>
                    <a:lstStyle/>
                    <a:p>
                      <a:pPr indent="0" lvl="0" marL="0" rtl="0" algn="ctr">
                        <a:lnSpc>
                          <a:spcPct val="115000"/>
                        </a:lnSpc>
                        <a:spcBef>
                          <a:spcPts val="0"/>
                        </a:spcBef>
                        <a:spcAft>
                          <a:spcPts val="0"/>
                        </a:spcAft>
                        <a:buNone/>
                      </a:pPr>
                      <a:r>
                        <a:rPr b="1" lang="en" sz="800">
                          <a:latin typeface="Lato"/>
                          <a:ea typeface="Lato"/>
                          <a:cs typeface="Lato"/>
                          <a:sym typeface="Lato"/>
                        </a:rPr>
                        <a:t>Queue</a:t>
                      </a:r>
                      <a:endParaRPr b="1"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Akshat</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Kevin</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William</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Alina</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Neil</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bl>
          </a:graphicData>
        </a:graphic>
      </p:graphicFrame>
      <p:graphicFrame>
        <p:nvGraphicFramePr>
          <p:cNvPr id="421" name="Google Shape;421;p48"/>
          <p:cNvGraphicFramePr/>
          <p:nvPr/>
        </p:nvGraphicFramePr>
        <p:xfrm>
          <a:off x="5272863" y="1924100"/>
          <a:ext cx="3000000" cy="3000000"/>
        </p:xfrm>
        <a:graphic>
          <a:graphicData uri="http://schemas.openxmlformats.org/drawingml/2006/table">
            <a:tbl>
              <a:tblPr>
                <a:noFill/>
                <a:tableStyleId>{B3EEC954-99DA-4435-BCBC-26BB120761D3}</a:tableStyleId>
              </a:tblPr>
              <a:tblGrid>
                <a:gridCol w="851775"/>
                <a:gridCol w="652550"/>
              </a:tblGrid>
              <a:tr h="224600">
                <a:tc gridSpan="2">
                  <a:txBody>
                    <a:bodyPr/>
                    <a:lstStyle/>
                    <a:p>
                      <a:pPr indent="0" lvl="0" marL="0" rtl="0" algn="ctr">
                        <a:lnSpc>
                          <a:spcPct val="115000"/>
                        </a:lnSpc>
                        <a:spcBef>
                          <a:spcPts val="0"/>
                        </a:spcBef>
                        <a:spcAft>
                          <a:spcPts val="0"/>
                        </a:spcAft>
                        <a:buNone/>
                      </a:pPr>
                      <a:r>
                        <a:rPr b="1" lang="en" sz="800">
                          <a:latin typeface="Lato"/>
                          <a:ea typeface="Lato"/>
                          <a:cs typeface="Lato"/>
                          <a:sym typeface="Lato"/>
                        </a:rPr>
                        <a:t>Remaining</a:t>
                      </a:r>
                      <a:endParaRPr b="1"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hMerge="1"/>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Name</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Time</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Taj</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0</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Kevin</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2</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Neil</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2</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Akshat</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5</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William</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5</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Alina</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5</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bl>
          </a:graphicData>
        </a:graphic>
      </p:graphicFrame>
      <p:graphicFrame>
        <p:nvGraphicFramePr>
          <p:cNvPr id="422" name="Google Shape;422;p48"/>
          <p:cNvGraphicFramePr/>
          <p:nvPr/>
        </p:nvGraphicFramePr>
        <p:xfrm>
          <a:off x="5272863" y="1221275"/>
          <a:ext cx="3000000" cy="3000000"/>
        </p:xfrm>
        <a:graphic>
          <a:graphicData uri="http://schemas.openxmlformats.org/drawingml/2006/table">
            <a:tbl>
              <a:tblPr>
                <a:noFill/>
                <a:tableStyleId>{B3EEC954-99DA-4435-BCBC-26BB120761D3}</a:tableStyleId>
              </a:tblPr>
              <a:tblGrid>
                <a:gridCol w="752175"/>
                <a:gridCol w="752175"/>
              </a:tblGrid>
              <a:tr h="224600">
                <a:tc>
                  <a:txBody>
                    <a:bodyPr/>
                    <a:lstStyle/>
                    <a:p>
                      <a:pPr indent="0" lvl="0" marL="0" rtl="0" algn="ctr">
                        <a:lnSpc>
                          <a:spcPct val="115000"/>
                        </a:lnSpc>
                        <a:spcBef>
                          <a:spcPts val="0"/>
                        </a:spcBef>
                        <a:spcAft>
                          <a:spcPts val="0"/>
                        </a:spcAft>
                        <a:buNone/>
                      </a:pPr>
                      <a:r>
                        <a:rPr b="1" lang="en" sz="800">
                          <a:latin typeface="Lato"/>
                          <a:ea typeface="Lato"/>
                          <a:cs typeface="Lato"/>
                          <a:sym typeface="Lato"/>
                        </a:rPr>
                        <a:t>Quantum</a:t>
                      </a:r>
                      <a:endParaRPr b="1"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3</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bl>
          </a:graphicData>
        </a:graphic>
      </p:graphicFrame>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6" name="Shape 426"/>
        <p:cNvGrpSpPr/>
        <p:nvPr/>
      </p:nvGrpSpPr>
      <p:grpSpPr>
        <a:xfrm>
          <a:off x="0" y="0"/>
          <a:ext cx="0" cy="0"/>
          <a:chOff x="0" y="0"/>
          <a:chExt cx="0" cy="0"/>
        </a:xfrm>
      </p:grpSpPr>
      <p:sp>
        <p:nvSpPr>
          <p:cNvPr id="427" name="Google Shape;427;p49"/>
          <p:cNvSpPr txBox="1"/>
          <p:nvPr>
            <p:ph idx="1" type="body"/>
          </p:nvPr>
        </p:nvSpPr>
        <p:spPr>
          <a:xfrm>
            <a:off x="182850" y="823868"/>
            <a:ext cx="8778300" cy="4206300"/>
          </a:xfrm>
          <a:prstGeom prst="rect">
            <a:avLst/>
          </a:prstGeom>
        </p:spPr>
        <p:txBody>
          <a:bodyPr anchorCtr="0" anchor="t" bIns="45700" lIns="45700" spcFirstLastPara="1" rIns="45700" wrap="square" tIns="45700">
            <a:noAutofit/>
          </a:bodyPr>
          <a:lstStyle/>
          <a:p>
            <a:pPr indent="0" lvl="0" marL="0" rtl="0" algn="l">
              <a:spcBef>
                <a:spcPts val="0"/>
              </a:spcBef>
              <a:spcAft>
                <a:spcPts val="0"/>
              </a:spcAft>
              <a:buNone/>
            </a:pPr>
            <a:r>
              <a:rPr b="1" lang="en"/>
              <a:t>RR (q=3)</a:t>
            </a:r>
            <a:endParaRPr b="1"/>
          </a:p>
        </p:txBody>
      </p:sp>
      <p:sp>
        <p:nvSpPr>
          <p:cNvPr id="428" name="Google Shape;428;p49"/>
          <p:cNvSpPr txBox="1"/>
          <p:nvPr>
            <p:ph type="title"/>
          </p:nvPr>
        </p:nvSpPr>
        <p:spPr>
          <a:xfrm>
            <a:off x="182850" y="114300"/>
            <a:ext cx="8778300" cy="4572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Life Ain’t Fair</a:t>
            </a:r>
            <a:endParaRPr/>
          </a:p>
        </p:txBody>
      </p:sp>
      <p:graphicFrame>
        <p:nvGraphicFramePr>
          <p:cNvPr id="429" name="Google Shape;429;p49"/>
          <p:cNvGraphicFramePr/>
          <p:nvPr/>
        </p:nvGraphicFramePr>
        <p:xfrm>
          <a:off x="1978250" y="823775"/>
          <a:ext cx="3000000" cy="3000000"/>
        </p:xfrm>
        <a:graphic>
          <a:graphicData uri="http://schemas.openxmlformats.org/drawingml/2006/table">
            <a:tbl>
              <a:tblPr>
                <a:noFill/>
                <a:tableStyleId>{876081C1-59E3-45BD-9F17-07E1B6B354E3}</a:tableStyleId>
              </a:tblPr>
              <a:tblGrid>
                <a:gridCol w="274900"/>
                <a:gridCol w="1370500"/>
              </a:tblGrid>
              <a:tr h="135475">
                <a:tc>
                  <a:txBody>
                    <a:bodyPr/>
                    <a:lstStyle/>
                    <a:p>
                      <a:pPr indent="0" lvl="0" marL="0" rtl="0" algn="ctr">
                        <a:spcBef>
                          <a:spcPts val="0"/>
                        </a:spcBef>
                        <a:spcAft>
                          <a:spcPts val="0"/>
                        </a:spcAft>
                        <a:buNone/>
                      </a:pPr>
                      <a:r>
                        <a:rPr lang="en" sz="800">
                          <a:latin typeface="Lato"/>
                          <a:ea typeface="Lato"/>
                          <a:cs typeface="Lato"/>
                          <a:sym typeface="Lato"/>
                        </a:rPr>
                        <a:t>Time</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Thread</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5475">
                <a:tc>
                  <a:txBody>
                    <a:bodyPr/>
                    <a:lstStyle/>
                    <a:p>
                      <a:pPr indent="0" lvl="0" marL="0" rtl="0" algn="ctr">
                        <a:spcBef>
                          <a:spcPts val="0"/>
                        </a:spcBef>
                        <a:spcAft>
                          <a:spcPts val="0"/>
                        </a:spcAft>
                        <a:buNone/>
                      </a:pPr>
                      <a:r>
                        <a:rPr lang="en" sz="800">
                          <a:latin typeface="Lato"/>
                          <a:ea typeface="Lato"/>
                          <a:cs typeface="Lato"/>
                          <a:sym typeface="Lato"/>
                        </a:rPr>
                        <a:t>0</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Taj</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5475">
                <a:tc>
                  <a:txBody>
                    <a:bodyPr/>
                    <a:lstStyle/>
                    <a:p>
                      <a:pPr indent="0" lvl="0" marL="0" rtl="0" algn="ctr">
                        <a:spcBef>
                          <a:spcPts val="0"/>
                        </a:spcBef>
                        <a:spcAft>
                          <a:spcPts val="0"/>
                        </a:spcAft>
                        <a:buNone/>
                      </a:pPr>
                      <a:r>
                        <a:rPr lang="en" sz="800">
                          <a:latin typeface="Lato"/>
                          <a:ea typeface="Lato"/>
                          <a:cs typeface="Lato"/>
                          <a:sym typeface="Lato"/>
                        </a:rPr>
                        <a:t>1</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Taj</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5475">
                <a:tc>
                  <a:txBody>
                    <a:bodyPr/>
                    <a:lstStyle/>
                    <a:p>
                      <a:pPr indent="0" lvl="0" marL="0" rtl="0" algn="ctr">
                        <a:spcBef>
                          <a:spcPts val="0"/>
                        </a:spcBef>
                        <a:spcAft>
                          <a:spcPts val="0"/>
                        </a:spcAft>
                        <a:buNone/>
                      </a:pPr>
                      <a:r>
                        <a:rPr lang="en" sz="800">
                          <a:latin typeface="Lato"/>
                          <a:ea typeface="Lato"/>
                          <a:cs typeface="Lato"/>
                          <a:sym typeface="Lato"/>
                        </a:rPr>
                        <a:t>2</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Taj</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5475">
                <a:tc>
                  <a:txBody>
                    <a:bodyPr/>
                    <a:lstStyle/>
                    <a:p>
                      <a:pPr indent="0" lvl="0" marL="0" rtl="0" algn="ctr">
                        <a:spcBef>
                          <a:spcPts val="0"/>
                        </a:spcBef>
                        <a:spcAft>
                          <a:spcPts val="0"/>
                        </a:spcAft>
                        <a:buNone/>
                      </a:pPr>
                      <a:r>
                        <a:rPr lang="en" sz="800">
                          <a:latin typeface="Lato"/>
                          <a:ea typeface="Lato"/>
                          <a:cs typeface="Lato"/>
                          <a:sym typeface="Lato"/>
                        </a:rPr>
                        <a:t>3</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Kevin</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5475">
                <a:tc>
                  <a:txBody>
                    <a:bodyPr/>
                    <a:lstStyle/>
                    <a:p>
                      <a:pPr indent="0" lvl="0" marL="0" rtl="0" algn="ctr">
                        <a:spcBef>
                          <a:spcPts val="0"/>
                        </a:spcBef>
                        <a:spcAft>
                          <a:spcPts val="0"/>
                        </a:spcAft>
                        <a:buNone/>
                      </a:pPr>
                      <a:r>
                        <a:rPr lang="en" sz="800">
                          <a:latin typeface="Lato"/>
                          <a:ea typeface="Lato"/>
                          <a:cs typeface="Lato"/>
                          <a:sym typeface="Lato"/>
                        </a:rPr>
                        <a:t>4</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Kevin</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5</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Kevin</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6</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Neil</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7</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Neil</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8</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Neil</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9</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Taj</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10</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Taj</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11</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D9EAD3"/>
                    </a:solidFill>
                  </a:tcPr>
                </a:tc>
                <a:tc>
                  <a:txBody>
                    <a:bodyPr/>
                    <a:lstStyle/>
                    <a:p>
                      <a:pPr indent="0" lvl="0" marL="0" rtl="0" algn="ctr">
                        <a:spcBef>
                          <a:spcPts val="0"/>
                        </a:spcBef>
                        <a:spcAft>
                          <a:spcPts val="0"/>
                        </a:spcAft>
                        <a:buNone/>
                      </a:pPr>
                      <a:r>
                        <a:rPr lang="en" sz="800">
                          <a:latin typeface="Lato"/>
                          <a:ea typeface="Lato"/>
                          <a:cs typeface="Lato"/>
                          <a:sym typeface="Lato"/>
                        </a:rPr>
                        <a:t>Akshat</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D9EAD3"/>
                    </a:solidFill>
                  </a:tcPr>
                </a:tc>
              </a:tr>
              <a:tr h="130525">
                <a:tc>
                  <a:txBody>
                    <a:bodyPr/>
                    <a:lstStyle/>
                    <a:p>
                      <a:pPr indent="0" lvl="0" marL="0" rtl="0" algn="ctr">
                        <a:spcBef>
                          <a:spcPts val="0"/>
                        </a:spcBef>
                        <a:spcAft>
                          <a:spcPts val="0"/>
                        </a:spcAft>
                        <a:buNone/>
                      </a:pPr>
                      <a:r>
                        <a:rPr lang="en" sz="800">
                          <a:latin typeface="Lato"/>
                          <a:ea typeface="Lato"/>
                          <a:cs typeface="Lato"/>
                          <a:sym typeface="Lato"/>
                        </a:rPr>
                        <a:t>12</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13</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14</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15</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16</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17</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18</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19</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20</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21</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22</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23</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24</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25</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26</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27</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28</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29</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30</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bl>
          </a:graphicData>
        </a:graphic>
      </p:graphicFrame>
      <p:graphicFrame>
        <p:nvGraphicFramePr>
          <p:cNvPr id="430" name="Google Shape;430;p49"/>
          <p:cNvGraphicFramePr/>
          <p:nvPr/>
        </p:nvGraphicFramePr>
        <p:xfrm>
          <a:off x="7003488" y="1455550"/>
          <a:ext cx="3000000" cy="3000000"/>
        </p:xfrm>
        <a:graphic>
          <a:graphicData uri="http://schemas.openxmlformats.org/drawingml/2006/table">
            <a:tbl>
              <a:tblPr>
                <a:noFill/>
                <a:tableStyleId>{B3EEC954-99DA-4435-BCBC-26BB120761D3}</a:tableStyleId>
              </a:tblPr>
              <a:tblGrid>
                <a:gridCol w="453325"/>
                <a:gridCol w="851775"/>
                <a:gridCol w="652550"/>
              </a:tblGrid>
              <a:tr h="224600">
                <a:tc gridSpan="3">
                  <a:txBody>
                    <a:bodyPr/>
                    <a:lstStyle/>
                    <a:p>
                      <a:pPr indent="0" lvl="0" marL="0" rtl="0" algn="ctr">
                        <a:lnSpc>
                          <a:spcPct val="115000"/>
                        </a:lnSpc>
                        <a:spcBef>
                          <a:spcPts val="0"/>
                        </a:spcBef>
                        <a:spcAft>
                          <a:spcPts val="0"/>
                        </a:spcAft>
                        <a:buNone/>
                      </a:pPr>
                      <a:r>
                        <a:rPr b="1" lang="en" sz="800">
                          <a:latin typeface="Lato"/>
                          <a:ea typeface="Lato"/>
                          <a:cs typeface="Lato"/>
                          <a:sym typeface="Lato"/>
                        </a:rPr>
                        <a:t>Arrivals</a:t>
                      </a:r>
                      <a:endParaRPr b="1"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hMerge="1"/>
                <a:tc hMerge="1"/>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Time</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Name</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Priority</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0</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Taj</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7</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1</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2</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Kevin</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1</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3</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Neil</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3</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4</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5</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Akshat</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5</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6</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7</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William</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11</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8</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9</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Alina</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14</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bl>
          </a:graphicData>
        </a:graphic>
      </p:graphicFrame>
      <p:graphicFrame>
        <p:nvGraphicFramePr>
          <p:cNvPr id="431" name="Google Shape;431;p49"/>
          <p:cNvGraphicFramePr/>
          <p:nvPr/>
        </p:nvGraphicFramePr>
        <p:xfrm>
          <a:off x="419788" y="2626925"/>
          <a:ext cx="3000000" cy="3000000"/>
        </p:xfrm>
        <a:graphic>
          <a:graphicData uri="http://schemas.openxmlformats.org/drawingml/2006/table">
            <a:tbl>
              <a:tblPr>
                <a:noFill/>
                <a:tableStyleId>{B3EEC954-99DA-4435-BCBC-26BB120761D3}</a:tableStyleId>
              </a:tblPr>
              <a:tblGrid>
                <a:gridCol w="453325"/>
                <a:gridCol w="851775"/>
              </a:tblGrid>
              <a:tr h="175">
                <a:tc>
                  <a:txBody>
                    <a:bodyPr/>
                    <a:lstStyle/>
                    <a:p>
                      <a:pPr indent="0" lvl="0" marL="0" rtl="0" algn="ctr">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2CC"/>
                    </a:solidFill>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Just before time</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75">
                <a:tc>
                  <a:txBody>
                    <a:bodyPr/>
                    <a:lstStyle/>
                    <a:p>
                      <a:pPr indent="0" lvl="0" marL="0" rtl="0" algn="ctr">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D9EAD3"/>
                    </a:solidFill>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At time</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bl>
          </a:graphicData>
        </a:graphic>
      </p:graphicFrame>
      <p:graphicFrame>
        <p:nvGraphicFramePr>
          <p:cNvPr id="432" name="Google Shape;432;p49"/>
          <p:cNvGraphicFramePr/>
          <p:nvPr/>
        </p:nvGraphicFramePr>
        <p:xfrm>
          <a:off x="3876988" y="2065425"/>
          <a:ext cx="3000000" cy="3000000"/>
        </p:xfrm>
        <a:graphic>
          <a:graphicData uri="http://schemas.openxmlformats.org/drawingml/2006/table">
            <a:tbl>
              <a:tblPr>
                <a:noFill/>
                <a:tableStyleId>{B3EEC954-99DA-4435-BCBC-26BB120761D3}</a:tableStyleId>
              </a:tblPr>
              <a:tblGrid>
                <a:gridCol w="851775"/>
              </a:tblGrid>
              <a:tr h="224600">
                <a:tc>
                  <a:txBody>
                    <a:bodyPr/>
                    <a:lstStyle/>
                    <a:p>
                      <a:pPr indent="0" lvl="0" marL="0" rtl="0" algn="ctr">
                        <a:lnSpc>
                          <a:spcPct val="115000"/>
                        </a:lnSpc>
                        <a:spcBef>
                          <a:spcPts val="0"/>
                        </a:spcBef>
                        <a:spcAft>
                          <a:spcPts val="0"/>
                        </a:spcAft>
                        <a:buNone/>
                      </a:pPr>
                      <a:r>
                        <a:rPr b="1" lang="en" sz="800">
                          <a:latin typeface="Lato"/>
                          <a:ea typeface="Lato"/>
                          <a:cs typeface="Lato"/>
                          <a:sym typeface="Lato"/>
                        </a:rPr>
                        <a:t>Queue</a:t>
                      </a:r>
                      <a:endParaRPr b="1"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Kevin</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William</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Alina</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Neil</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bl>
          </a:graphicData>
        </a:graphic>
      </p:graphicFrame>
      <p:graphicFrame>
        <p:nvGraphicFramePr>
          <p:cNvPr id="433" name="Google Shape;433;p49"/>
          <p:cNvGraphicFramePr/>
          <p:nvPr/>
        </p:nvGraphicFramePr>
        <p:xfrm>
          <a:off x="5272863" y="1924100"/>
          <a:ext cx="3000000" cy="3000000"/>
        </p:xfrm>
        <a:graphic>
          <a:graphicData uri="http://schemas.openxmlformats.org/drawingml/2006/table">
            <a:tbl>
              <a:tblPr>
                <a:noFill/>
                <a:tableStyleId>{B3EEC954-99DA-4435-BCBC-26BB120761D3}</a:tableStyleId>
              </a:tblPr>
              <a:tblGrid>
                <a:gridCol w="851775"/>
                <a:gridCol w="652550"/>
              </a:tblGrid>
              <a:tr h="224600">
                <a:tc gridSpan="2">
                  <a:txBody>
                    <a:bodyPr/>
                    <a:lstStyle/>
                    <a:p>
                      <a:pPr indent="0" lvl="0" marL="0" rtl="0" algn="ctr">
                        <a:lnSpc>
                          <a:spcPct val="115000"/>
                        </a:lnSpc>
                        <a:spcBef>
                          <a:spcPts val="0"/>
                        </a:spcBef>
                        <a:spcAft>
                          <a:spcPts val="0"/>
                        </a:spcAft>
                        <a:buNone/>
                      </a:pPr>
                      <a:r>
                        <a:rPr b="1" lang="en" sz="800">
                          <a:latin typeface="Lato"/>
                          <a:ea typeface="Lato"/>
                          <a:cs typeface="Lato"/>
                          <a:sym typeface="Lato"/>
                        </a:rPr>
                        <a:t>Remaining</a:t>
                      </a:r>
                      <a:endParaRPr b="1"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hMerge="1"/>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Name</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Time</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Taj</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0</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Kevin</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2</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Neil</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2</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Akshat</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4</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William</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5</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Alina</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5</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bl>
          </a:graphicData>
        </a:graphic>
      </p:graphicFrame>
      <p:graphicFrame>
        <p:nvGraphicFramePr>
          <p:cNvPr id="434" name="Google Shape;434;p49"/>
          <p:cNvGraphicFramePr/>
          <p:nvPr/>
        </p:nvGraphicFramePr>
        <p:xfrm>
          <a:off x="5272863" y="1221275"/>
          <a:ext cx="3000000" cy="3000000"/>
        </p:xfrm>
        <a:graphic>
          <a:graphicData uri="http://schemas.openxmlformats.org/drawingml/2006/table">
            <a:tbl>
              <a:tblPr>
                <a:noFill/>
                <a:tableStyleId>{B3EEC954-99DA-4435-BCBC-26BB120761D3}</a:tableStyleId>
              </a:tblPr>
              <a:tblGrid>
                <a:gridCol w="752175"/>
                <a:gridCol w="752175"/>
              </a:tblGrid>
              <a:tr h="224600">
                <a:tc>
                  <a:txBody>
                    <a:bodyPr/>
                    <a:lstStyle/>
                    <a:p>
                      <a:pPr indent="0" lvl="0" marL="0" rtl="0" algn="ctr">
                        <a:lnSpc>
                          <a:spcPct val="115000"/>
                        </a:lnSpc>
                        <a:spcBef>
                          <a:spcPts val="0"/>
                        </a:spcBef>
                        <a:spcAft>
                          <a:spcPts val="0"/>
                        </a:spcAft>
                        <a:buNone/>
                      </a:pPr>
                      <a:r>
                        <a:rPr b="1" lang="en" sz="800">
                          <a:latin typeface="Lato"/>
                          <a:ea typeface="Lato"/>
                          <a:cs typeface="Lato"/>
                          <a:sym typeface="Lato"/>
                        </a:rPr>
                        <a:t>Quantum</a:t>
                      </a:r>
                      <a:endParaRPr b="1"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2</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bl>
          </a:graphicData>
        </a:graphic>
      </p:graphicFrame>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8" name="Shape 438"/>
        <p:cNvGrpSpPr/>
        <p:nvPr/>
      </p:nvGrpSpPr>
      <p:grpSpPr>
        <a:xfrm>
          <a:off x="0" y="0"/>
          <a:ext cx="0" cy="0"/>
          <a:chOff x="0" y="0"/>
          <a:chExt cx="0" cy="0"/>
        </a:xfrm>
      </p:grpSpPr>
      <p:sp>
        <p:nvSpPr>
          <p:cNvPr id="439" name="Google Shape;439;p50"/>
          <p:cNvSpPr txBox="1"/>
          <p:nvPr>
            <p:ph idx="1" type="body"/>
          </p:nvPr>
        </p:nvSpPr>
        <p:spPr>
          <a:xfrm>
            <a:off x="182850" y="823868"/>
            <a:ext cx="8778300" cy="4206300"/>
          </a:xfrm>
          <a:prstGeom prst="rect">
            <a:avLst/>
          </a:prstGeom>
        </p:spPr>
        <p:txBody>
          <a:bodyPr anchorCtr="0" anchor="t" bIns="45700" lIns="45700" spcFirstLastPara="1" rIns="45700" wrap="square" tIns="45700">
            <a:noAutofit/>
          </a:bodyPr>
          <a:lstStyle/>
          <a:p>
            <a:pPr indent="0" lvl="0" marL="0" rtl="0" algn="l">
              <a:spcBef>
                <a:spcPts val="0"/>
              </a:spcBef>
              <a:spcAft>
                <a:spcPts val="0"/>
              </a:spcAft>
              <a:buNone/>
            </a:pPr>
            <a:r>
              <a:rPr b="1" lang="en"/>
              <a:t>RR (q=3)</a:t>
            </a:r>
            <a:endParaRPr b="1"/>
          </a:p>
        </p:txBody>
      </p:sp>
      <p:sp>
        <p:nvSpPr>
          <p:cNvPr id="440" name="Google Shape;440;p50"/>
          <p:cNvSpPr txBox="1"/>
          <p:nvPr>
            <p:ph type="title"/>
          </p:nvPr>
        </p:nvSpPr>
        <p:spPr>
          <a:xfrm>
            <a:off x="182850" y="114300"/>
            <a:ext cx="8778300" cy="4572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Life Ain’t Fair</a:t>
            </a:r>
            <a:endParaRPr/>
          </a:p>
        </p:txBody>
      </p:sp>
      <p:graphicFrame>
        <p:nvGraphicFramePr>
          <p:cNvPr id="441" name="Google Shape;441;p50"/>
          <p:cNvGraphicFramePr/>
          <p:nvPr/>
        </p:nvGraphicFramePr>
        <p:xfrm>
          <a:off x="1978250" y="823775"/>
          <a:ext cx="3000000" cy="3000000"/>
        </p:xfrm>
        <a:graphic>
          <a:graphicData uri="http://schemas.openxmlformats.org/drawingml/2006/table">
            <a:tbl>
              <a:tblPr>
                <a:noFill/>
                <a:tableStyleId>{876081C1-59E3-45BD-9F17-07E1B6B354E3}</a:tableStyleId>
              </a:tblPr>
              <a:tblGrid>
                <a:gridCol w="274900"/>
                <a:gridCol w="1370500"/>
              </a:tblGrid>
              <a:tr h="135475">
                <a:tc>
                  <a:txBody>
                    <a:bodyPr/>
                    <a:lstStyle/>
                    <a:p>
                      <a:pPr indent="0" lvl="0" marL="0" rtl="0" algn="ctr">
                        <a:spcBef>
                          <a:spcPts val="0"/>
                        </a:spcBef>
                        <a:spcAft>
                          <a:spcPts val="0"/>
                        </a:spcAft>
                        <a:buNone/>
                      </a:pPr>
                      <a:r>
                        <a:rPr lang="en" sz="800">
                          <a:latin typeface="Lato"/>
                          <a:ea typeface="Lato"/>
                          <a:cs typeface="Lato"/>
                          <a:sym typeface="Lato"/>
                        </a:rPr>
                        <a:t>Time</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Thread</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5475">
                <a:tc>
                  <a:txBody>
                    <a:bodyPr/>
                    <a:lstStyle/>
                    <a:p>
                      <a:pPr indent="0" lvl="0" marL="0" rtl="0" algn="ctr">
                        <a:spcBef>
                          <a:spcPts val="0"/>
                        </a:spcBef>
                        <a:spcAft>
                          <a:spcPts val="0"/>
                        </a:spcAft>
                        <a:buNone/>
                      </a:pPr>
                      <a:r>
                        <a:rPr lang="en" sz="800">
                          <a:latin typeface="Lato"/>
                          <a:ea typeface="Lato"/>
                          <a:cs typeface="Lato"/>
                          <a:sym typeface="Lato"/>
                        </a:rPr>
                        <a:t>0</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Taj</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5475">
                <a:tc>
                  <a:txBody>
                    <a:bodyPr/>
                    <a:lstStyle/>
                    <a:p>
                      <a:pPr indent="0" lvl="0" marL="0" rtl="0" algn="ctr">
                        <a:spcBef>
                          <a:spcPts val="0"/>
                        </a:spcBef>
                        <a:spcAft>
                          <a:spcPts val="0"/>
                        </a:spcAft>
                        <a:buNone/>
                      </a:pPr>
                      <a:r>
                        <a:rPr lang="en" sz="800">
                          <a:latin typeface="Lato"/>
                          <a:ea typeface="Lato"/>
                          <a:cs typeface="Lato"/>
                          <a:sym typeface="Lato"/>
                        </a:rPr>
                        <a:t>1</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Taj</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5475">
                <a:tc>
                  <a:txBody>
                    <a:bodyPr/>
                    <a:lstStyle/>
                    <a:p>
                      <a:pPr indent="0" lvl="0" marL="0" rtl="0" algn="ctr">
                        <a:spcBef>
                          <a:spcPts val="0"/>
                        </a:spcBef>
                        <a:spcAft>
                          <a:spcPts val="0"/>
                        </a:spcAft>
                        <a:buNone/>
                      </a:pPr>
                      <a:r>
                        <a:rPr lang="en" sz="800">
                          <a:latin typeface="Lato"/>
                          <a:ea typeface="Lato"/>
                          <a:cs typeface="Lato"/>
                          <a:sym typeface="Lato"/>
                        </a:rPr>
                        <a:t>2</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Taj</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5475">
                <a:tc>
                  <a:txBody>
                    <a:bodyPr/>
                    <a:lstStyle/>
                    <a:p>
                      <a:pPr indent="0" lvl="0" marL="0" rtl="0" algn="ctr">
                        <a:spcBef>
                          <a:spcPts val="0"/>
                        </a:spcBef>
                        <a:spcAft>
                          <a:spcPts val="0"/>
                        </a:spcAft>
                        <a:buNone/>
                      </a:pPr>
                      <a:r>
                        <a:rPr lang="en" sz="800">
                          <a:latin typeface="Lato"/>
                          <a:ea typeface="Lato"/>
                          <a:cs typeface="Lato"/>
                          <a:sym typeface="Lato"/>
                        </a:rPr>
                        <a:t>3</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Kevin</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5475">
                <a:tc>
                  <a:txBody>
                    <a:bodyPr/>
                    <a:lstStyle/>
                    <a:p>
                      <a:pPr indent="0" lvl="0" marL="0" rtl="0" algn="ctr">
                        <a:spcBef>
                          <a:spcPts val="0"/>
                        </a:spcBef>
                        <a:spcAft>
                          <a:spcPts val="0"/>
                        </a:spcAft>
                        <a:buNone/>
                      </a:pPr>
                      <a:r>
                        <a:rPr lang="en" sz="800">
                          <a:latin typeface="Lato"/>
                          <a:ea typeface="Lato"/>
                          <a:cs typeface="Lato"/>
                          <a:sym typeface="Lato"/>
                        </a:rPr>
                        <a:t>4</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Kevin</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5</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Kevin</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6</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Neil</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7</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Neil</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8</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Neil</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9</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Taj</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10</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Taj</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11</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Akshat</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12</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D9EAD3"/>
                    </a:solidFill>
                  </a:tcPr>
                </a:tc>
                <a:tc>
                  <a:txBody>
                    <a:bodyPr/>
                    <a:lstStyle/>
                    <a:p>
                      <a:pPr indent="0" lvl="0" marL="0" rtl="0" algn="ctr">
                        <a:spcBef>
                          <a:spcPts val="0"/>
                        </a:spcBef>
                        <a:spcAft>
                          <a:spcPts val="0"/>
                        </a:spcAft>
                        <a:buNone/>
                      </a:pPr>
                      <a:r>
                        <a:rPr lang="en" sz="800">
                          <a:latin typeface="Lato"/>
                          <a:ea typeface="Lato"/>
                          <a:cs typeface="Lato"/>
                          <a:sym typeface="Lato"/>
                        </a:rPr>
                        <a:t>Akshat</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D9EAD3"/>
                    </a:solidFill>
                  </a:tcPr>
                </a:tc>
              </a:tr>
              <a:tr h="130525">
                <a:tc>
                  <a:txBody>
                    <a:bodyPr/>
                    <a:lstStyle/>
                    <a:p>
                      <a:pPr indent="0" lvl="0" marL="0" rtl="0" algn="ctr">
                        <a:spcBef>
                          <a:spcPts val="0"/>
                        </a:spcBef>
                        <a:spcAft>
                          <a:spcPts val="0"/>
                        </a:spcAft>
                        <a:buNone/>
                      </a:pPr>
                      <a:r>
                        <a:rPr lang="en" sz="800">
                          <a:latin typeface="Lato"/>
                          <a:ea typeface="Lato"/>
                          <a:cs typeface="Lato"/>
                          <a:sym typeface="Lato"/>
                        </a:rPr>
                        <a:t>13</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14</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15</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16</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17</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18</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19</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20</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21</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22</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23</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24</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25</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26</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27</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28</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29</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30</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bl>
          </a:graphicData>
        </a:graphic>
      </p:graphicFrame>
      <p:graphicFrame>
        <p:nvGraphicFramePr>
          <p:cNvPr id="442" name="Google Shape;442;p50"/>
          <p:cNvGraphicFramePr/>
          <p:nvPr/>
        </p:nvGraphicFramePr>
        <p:xfrm>
          <a:off x="7003488" y="1455550"/>
          <a:ext cx="3000000" cy="3000000"/>
        </p:xfrm>
        <a:graphic>
          <a:graphicData uri="http://schemas.openxmlformats.org/drawingml/2006/table">
            <a:tbl>
              <a:tblPr>
                <a:noFill/>
                <a:tableStyleId>{B3EEC954-99DA-4435-BCBC-26BB120761D3}</a:tableStyleId>
              </a:tblPr>
              <a:tblGrid>
                <a:gridCol w="453325"/>
                <a:gridCol w="851775"/>
                <a:gridCol w="652550"/>
              </a:tblGrid>
              <a:tr h="224600">
                <a:tc gridSpan="3">
                  <a:txBody>
                    <a:bodyPr/>
                    <a:lstStyle/>
                    <a:p>
                      <a:pPr indent="0" lvl="0" marL="0" rtl="0" algn="ctr">
                        <a:lnSpc>
                          <a:spcPct val="115000"/>
                        </a:lnSpc>
                        <a:spcBef>
                          <a:spcPts val="0"/>
                        </a:spcBef>
                        <a:spcAft>
                          <a:spcPts val="0"/>
                        </a:spcAft>
                        <a:buNone/>
                      </a:pPr>
                      <a:r>
                        <a:rPr b="1" lang="en" sz="800">
                          <a:latin typeface="Lato"/>
                          <a:ea typeface="Lato"/>
                          <a:cs typeface="Lato"/>
                          <a:sym typeface="Lato"/>
                        </a:rPr>
                        <a:t>Arrivals</a:t>
                      </a:r>
                      <a:endParaRPr b="1"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hMerge="1"/>
                <a:tc hMerge="1"/>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Time</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Name</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Priority</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0</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Taj</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7</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1</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2</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Kevin</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1</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3</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Neil</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3</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4</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5</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Akshat</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5</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6</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7</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William</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11</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8</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9</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Alina</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14</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bl>
          </a:graphicData>
        </a:graphic>
      </p:graphicFrame>
      <p:graphicFrame>
        <p:nvGraphicFramePr>
          <p:cNvPr id="443" name="Google Shape;443;p50"/>
          <p:cNvGraphicFramePr/>
          <p:nvPr/>
        </p:nvGraphicFramePr>
        <p:xfrm>
          <a:off x="419788" y="2626925"/>
          <a:ext cx="3000000" cy="3000000"/>
        </p:xfrm>
        <a:graphic>
          <a:graphicData uri="http://schemas.openxmlformats.org/drawingml/2006/table">
            <a:tbl>
              <a:tblPr>
                <a:noFill/>
                <a:tableStyleId>{B3EEC954-99DA-4435-BCBC-26BB120761D3}</a:tableStyleId>
              </a:tblPr>
              <a:tblGrid>
                <a:gridCol w="453325"/>
                <a:gridCol w="851775"/>
              </a:tblGrid>
              <a:tr h="175">
                <a:tc>
                  <a:txBody>
                    <a:bodyPr/>
                    <a:lstStyle/>
                    <a:p>
                      <a:pPr indent="0" lvl="0" marL="0" rtl="0" algn="ctr">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2CC"/>
                    </a:solidFill>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Just before time</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75">
                <a:tc>
                  <a:txBody>
                    <a:bodyPr/>
                    <a:lstStyle/>
                    <a:p>
                      <a:pPr indent="0" lvl="0" marL="0" rtl="0" algn="ctr">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D9EAD3"/>
                    </a:solidFill>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At time</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bl>
          </a:graphicData>
        </a:graphic>
      </p:graphicFrame>
      <p:graphicFrame>
        <p:nvGraphicFramePr>
          <p:cNvPr id="444" name="Google Shape;444;p50"/>
          <p:cNvGraphicFramePr/>
          <p:nvPr/>
        </p:nvGraphicFramePr>
        <p:xfrm>
          <a:off x="3876988" y="2065425"/>
          <a:ext cx="3000000" cy="3000000"/>
        </p:xfrm>
        <a:graphic>
          <a:graphicData uri="http://schemas.openxmlformats.org/drawingml/2006/table">
            <a:tbl>
              <a:tblPr>
                <a:noFill/>
                <a:tableStyleId>{B3EEC954-99DA-4435-BCBC-26BB120761D3}</a:tableStyleId>
              </a:tblPr>
              <a:tblGrid>
                <a:gridCol w="851775"/>
              </a:tblGrid>
              <a:tr h="224600">
                <a:tc>
                  <a:txBody>
                    <a:bodyPr/>
                    <a:lstStyle/>
                    <a:p>
                      <a:pPr indent="0" lvl="0" marL="0" rtl="0" algn="ctr">
                        <a:lnSpc>
                          <a:spcPct val="115000"/>
                        </a:lnSpc>
                        <a:spcBef>
                          <a:spcPts val="0"/>
                        </a:spcBef>
                        <a:spcAft>
                          <a:spcPts val="0"/>
                        </a:spcAft>
                        <a:buNone/>
                      </a:pPr>
                      <a:r>
                        <a:rPr b="1" lang="en" sz="800">
                          <a:latin typeface="Lato"/>
                          <a:ea typeface="Lato"/>
                          <a:cs typeface="Lato"/>
                          <a:sym typeface="Lato"/>
                        </a:rPr>
                        <a:t>Queue</a:t>
                      </a:r>
                      <a:endParaRPr b="1"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Kevin</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William</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Alina</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Neil</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bl>
          </a:graphicData>
        </a:graphic>
      </p:graphicFrame>
      <p:graphicFrame>
        <p:nvGraphicFramePr>
          <p:cNvPr id="445" name="Google Shape;445;p50"/>
          <p:cNvGraphicFramePr/>
          <p:nvPr/>
        </p:nvGraphicFramePr>
        <p:xfrm>
          <a:off x="5272863" y="1924100"/>
          <a:ext cx="3000000" cy="3000000"/>
        </p:xfrm>
        <a:graphic>
          <a:graphicData uri="http://schemas.openxmlformats.org/drawingml/2006/table">
            <a:tbl>
              <a:tblPr>
                <a:noFill/>
                <a:tableStyleId>{B3EEC954-99DA-4435-BCBC-26BB120761D3}</a:tableStyleId>
              </a:tblPr>
              <a:tblGrid>
                <a:gridCol w="851775"/>
                <a:gridCol w="652550"/>
              </a:tblGrid>
              <a:tr h="224600">
                <a:tc gridSpan="2">
                  <a:txBody>
                    <a:bodyPr/>
                    <a:lstStyle/>
                    <a:p>
                      <a:pPr indent="0" lvl="0" marL="0" rtl="0" algn="ctr">
                        <a:lnSpc>
                          <a:spcPct val="115000"/>
                        </a:lnSpc>
                        <a:spcBef>
                          <a:spcPts val="0"/>
                        </a:spcBef>
                        <a:spcAft>
                          <a:spcPts val="0"/>
                        </a:spcAft>
                        <a:buNone/>
                      </a:pPr>
                      <a:r>
                        <a:rPr b="1" lang="en" sz="800">
                          <a:latin typeface="Lato"/>
                          <a:ea typeface="Lato"/>
                          <a:cs typeface="Lato"/>
                          <a:sym typeface="Lato"/>
                        </a:rPr>
                        <a:t>Remaining</a:t>
                      </a:r>
                      <a:endParaRPr b="1"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hMerge="1"/>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Name</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Time</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Taj</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0</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Kevin</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2</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Neil</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2</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Akshat</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3</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William</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5</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Alina</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5</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bl>
          </a:graphicData>
        </a:graphic>
      </p:graphicFrame>
      <p:graphicFrame>
        <p:nvGraphicFramePr>
          <p:cNvPr id="446" name="Google Shape;446;p50"/>
          <p:cNvGraphicFramePr/>
          <p:nvPr/>
        </p:nvGraphicFramePr>
        <p:xfrm>
          <a:off x="5272863" y="1221275"/>
          <a:ext cx="3000000" cy="3000000"/>
        </p:xfrm>
        <a:graphic>
          <a:graphicData uri="http://schemas.openxmlformats.org/drawingml/2006/table">
            <a:tbl>
              <a:tblPr>
                <a:noFill/>
                <a:tableStyleId>{B3EEC954-99DA-4435-BCBC-26BB120761D3}</a:tableStyleId>
              </a:tblPr>
              <a:tblGrid>
                <a:gridCol w="752175"/>
                <a:gridCol w="752175"/>
              </a:tblGrid>
              <a:tr h="224600">
                <a:tc>
                  <a:txBody>
                    <a:bodyPr/>
                    <a:lstStyle/>
                    <a:p>
                      <a:pPr indent="0" lvl="0" marL="0" rtl="0" algn="ctr">
                        <a:lnSpc>
                          <a:spcPct val="115000"/>
                        </a:lnSpc>
                        <a:spcBef>
                          <a:spcPts val="0"/>
                        </a:spcBef>
                        <a:spcAft>
                          <a:spcPts val="0"/>
                        </a:spcAft>
                        <a:buNone/>
                      </a:pPr>
                      <a:r>
                        <a:rPr b="1" lang="en" sz="800">
                          <a:latin typeface="Lato"/>
                          <a:ea typeface="Lato"/>
                          <a:cs typeface="Lato"/>
                          <a:sym typeface="Lato"/>
                        </a:rPr>
                        <a:t>Quantum</a:t>
                      </a:r>
                      <a:endParaRPr b="1"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1</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bl>
          </a:graphicData>
        </a:graphic>
      </p:graphicFrame>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0" name="Shape 450"/>
        <p:cNvGrpSpPr/>
        <p:nvPr/>
      </p:nvGrpSpPr>
      <p:grpSpPr>
        <a:xfrm>
          <a:off x="0" y="0"/>
          <a:ext cx="0" cy="0"/>
          <a:chOff x="0" y="0"/>
          <a:chExt cx="0" cy="0"/>
        </a:xfrm>
      </p:grpSpPr>
      <p:sp>
        <p:nvSpPr>
          <p:cNvPr id="451" name="Google Shape;451;p51"/>
          <p:cNvSpPr txBox="1"/>
          <p:nvPr>
            <p:ph idx="1" type="body"/>
          </p:nvPr>
        </p:nvSpPr>
        <p:spPr>
          <a:xfrm>
            <a:off x="182850" y="823868"/>
            <a:ext cx="8778300" cy="4206300"/>
          </a:xfrm>
          <a:prstGeom prst="rect">
            <a:avLst/>
          </a:prstGeom>
        </p:spPr>
        <p:txBody>
          <a:bodyPr anchorCtr="0" anchor="t" bIns="45700" lIns="45700" spcFirstLastPara="1" rIns="45700" wrap="square" tIns="45700">
            <a:noAutofit/>
          </a:bodyPr>
          <a:lstStyle/>
          <a:p>
            <a:pPr indent="0" lvl="0" marL="0" rtl="0" algn="l">
              <a:spcBef>
                <a:spcPts val="0"/>
              </a:spcBef>
              <a:spcAft>
                <a:spcPts val="0"/>
              </a:spcAft>
              <a:buNone/>
            </a:pPr>
            <a:r>
              <a:rPr b="1" lang="en"/>
              <a:t>RR (q=3)</a:t>
            </a:r>
            <a:endParaRPr b="1"/>
          </a:p>
        </p:txBody>
      </p:sp>
      <p:sp>
        <p:nvSpPr>
          <p:cNvPr id="452" name="Google Shape;452;p51"/>
          <p:cNvSpPr txBox="1"/>
          <p:nvPr>
            <p:ph type="title"/>
          </p:nvPr>
        </p:nvSpPr>
        <p:spPr>
          <a:xfrm>
            <a:off x="182850" y="114300"/>
            <a:ext cx="8778300" cy="4572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Life Ain’t Fair</a:t>
            </a:r>
            <a:endParaRPr/>
          </a:p>
        </p:txBody>
      </p:sp>
      <p:graphicFrame>
        <p:nvGraphicFramePr>
          <p:cNvPr id="453" name="Google Shape;453;p51"/>
          <p:cNvGraphicFramePr/>
          <p:nvPr/>
        </p:nvGraphicFramePr>
        <p:xfrm>
          <a:off x="1978250" y="823775"/>
          <a:ext cx="3000000" cy="3000000"/>
        </p:xfrm>
        <a:graphic>
          <a:graphicData uri="http://schemas.openxmlformats.org/drawingml/2006/table">
            <a:tbl>
              <a:tblPr>
                <a:noFill/>
                <a:tableStyleId>{876081C1-59E3-45BD-9F17-07E1B6B354E3}</a:tableStyleId>
              </a:tblPr>
              <a:tblGrid>
                <a:gridCol w="274900"/>
                <a:gridCol w="1370500"/>
              </a:tblGrid>
              <a:tr h="135475">
                <a:tc>
                  <a:txBody>
                    <a:bodyPr/>
                    <a:lstStyle/>
                    <a:p>
                      <a:pPr indent="0" lvl="0" marL="0" rtl="0" algn="ctr">
                        <a:spcBef>
                          <a:spcPts val="0"/>
                        </a:spcBef>
                        <a:spcAft>
                          <a:spcPts val="0"/>
                        </a:spcAft>
                        <a:buNone/>
                      </a:pPr>
                      <a:r>
                        <a:rPr lang="en" sz="800">
                          <a:latin typeface="Lato"/>
                          <a:ea typeface="Lato"/>
                          <a:cs typeface="Lato"/>
                          <a:sym typeface="Lato"/>
                        </a:rPr>
                        <a:t>Time</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Thread</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5475">
                <a:tc>
                  <a:txBody>
                    <a:bodyPr/>
                    <a:lstStyle/>
                    <a:p>
                      <a:pPr indent="0" lvl="0" marL="0" rtl="0" algn="ctr">
                        <a:spcBef>
                          <a:spcPts val="0"/>
                        </a:spcBef>
                        <a:spcAft>
                          <a:spcPts val="0"/>
                        </a:spcAft>
                        <a:buNone/>
                      </a:pPr>
                      <a:r>
                        <a:rPr lang="en" sz="800">
                          <a:latin typeface="Lato"/>
                          <a:ea typeface="Lato"/>
                          <a:cs typeface="Lato"/>
                          <a:sym typeface="Lato"/>
                        </a:rPr>
                        <a:t>0</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Taj</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5475">
                <a:tc>
                  <a:txBody>
                    <a:bodyPr/>
                    <a:lstStyle/>
                    <a:p>
                      <a:pPr indent="0" lvl="0" marL="0" rtl="0" algn="ctr">
                        <a:spcBef>
                          <a:spcPts val="0"/>
                        </a:spcBef>
                        <a:spcAft>
                          <a:spcPts val="0"/>
                        </a:spcAft>
                        <a:buNone/>
                      </a:pPr>
                      <a:r>
                        <a:rPr lang="en" sz="800">
                          <a:latin typeface="Lato"/>
                          <a:ea typeface="Lato"/>
                          <a:cs typeface="Lato"/>
                          <a:sym typeface="Lato"/>
                        </a:rPr>
                        <a:t>1</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Taj</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5475">
                <a:tc>
                  <a:txBody>
                    <a:bodyPr/>
                    <a:lstStyle/>
                    <a:p>
                      <a:pPr indent="0" lvl="0" marL="0" rtl="0" algn="ctr">
                        <a:spcBef>
                          <a:spcPts val="0"/>
                        </a:spcBef>
                        <a:spcAft>
                          <a:spcPts val="0"/>
                        </a:spcAft>
                        <a:buNone/>
                      </a:pPr>
                      <a:r>
                        <a:rPr lang="en" sz="800">
                          <a:latin typeface="Lato"/>
                          <a:ea typeface="Lato"/>
                          <a:cs typeface="Lato"/>
                          <a:sym typeface="Lato"/>
                        </a:rPr>
                        <a:t>2</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Taj</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5475">
                <a:tc>
                  <a:txBody>
                    <a:bodyPr/>
                    <a:lstStyle/>
                    <a:p>
                      <a:pPr indent="0" lvl="0" marL="0" rtl="0" algn="ctr">
                        <a:spcBef>
                          <a:spcPts val="0"/>
                        </a:spcBef>
                        <a:spcAft>
                          <a:spcPts val="0"/>
                        </a:spcAft>
                        <a:buNone/>
                      </a:pPr>
                      <a:r>
                        <a:rPr lang="en" sz="800">
                          <a:latin typeface="Lato"/>
                          <a:ea typeface="Lato"/>
                          <a:cs typeface="Lato"/>
                          <a:sym typeface="Lato"/>
                        </a:rPr>
                        <a:t>3</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Kevin</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5475">
                <a:tc>
                  <a:txBody>
                    <a:bodyPr/>
                    <a:lstStyle/>
                    <a:p>
                      <a:pPr indent="0" lvl="0" marL="0" rtl="0" algn="ctr">
                        <a:spcBef>
                          <a:spcPts val="0"/>
                        </a:spcBef>
                        <a:spcAft>
                          <a:spcPts val="0"/>
                        </a:spcAft>
                        <a:buNone/>
                      </a:pPr>
                      <a:r>
                        <a:rPr lang="en" sz="800">
                          <a:latin typeface="Lato"/>
                          <a:ea typeface="Lato"/>
                          <a:cs typeface="Lato"/>
                          <a:sym typeface="Lato"/>
                        </a:rPr>
                        <a:t>4</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Kevin</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5</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Kevin</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6</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Neil</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7</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Neil</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8</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Neil</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9</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Taj</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10</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Taj</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11</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Akshat</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12</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Akshat</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13</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D9EAD3"/>
                    </a:solidFill>
                  </a:tcPr>
                </a:tc>
                <a:tc>
                  <a:txBody>
                    <a:bodyPr/>
                    <a:lstStyle/>
                    <a:p>
                      <a:pPr indent="0" lvl="0" marL="0" rtl="0" algn="ctr">
                        <a:spcBef>
                          <a:spcPts val="0"/>
                        </a:spcBef>
                        <a:spcAft>
                          <a:spcPts val="0"/>
                        </a:spcAft>
                        <a:buNone/>
                      </a:pPr>
                      <a:r>
                        <a:rPr lang="en" sz="800">
                          <a:latin typeface="Lato"/>
                          <a:ea typeface="Lato"/>
                          <a:cs typeface="Lato"/>
                          <a:sym typeface="Lato"/>
                        </a:rPr>
                        <a:t>Akshat</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D9EAD3"/>
                    </a:solidFill>
                  </a:tcPr>
                </a:tc>
              </a:tr>
              <a:tr h="130525">
                <a:tc>
                  <a:txBody>
                    <a:bodyPr/>
                    <a:lstStyle/>
                    <a:p>
                      <a:pPr indent="0" lvl="0" marL="0" rtl="0" algn="ctr">
                        <a:spcBef>
                          <a:spcPts val="0"/>
                        </a:spcBef>
                        <a:spcAft>
                          <a:spcPts val="0"/>
                        </a:spcAft>
                        <a:buNone/>
                      </a:pPr>
                      <a:r>
                        <a:rPr lang="en" sz="800">
                          <a:latin typeface="Lato"/>
                          <a:ea typeface="Lato"/>
                          <a:cs typeface="Lato"/>
                          <a:sym typeface="Lato"/>
                        </a:rPr>
                        <a:t>14</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15</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16</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17</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18</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19</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20</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21</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22</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23</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24</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25</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26</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27</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28</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29</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30</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bl>
          </a:graphicData>
        </a:graphic>
      </p:graphicFrame>
      <p:graphicFrame>
        <p:nvGraphicFramePr>
          <p:cNvPr id="454" name="Google Shape;454;p51"/>
          <p:cNvGraphicFramePr/>
          <p:nvPr/>
        </p:nvGraphicFramePr>
        <p:xfrm>
          <a:off x="7003488" y="1455550"/>
          <a:ext cx="3000000" cy="3000000"/>
        </p:xfrm>
        <a:graphic>
          <a:graphicData uri="http://schemas.openxmlformats.org/drawingml/2006/table">
            <a:tbl>
              <a:tblPr>
                <a:noFill/>
                <a:tableStyleId>{B3EEC954-99DA-4435-BCBC-26BB120761D3}</a:tableStyleId>
              </a:tblPr>
              <a:tblGrid>
                <a:gridCol w="453325"/>
                <a:gridCol w="851775"/>
                <a:gridCol w="652550"/>
              </a:tblGrid>
              <a:tr h="224600">
                <a:tc gridSpan="3">
                  <a:txBody>
                    <a:bodyPr/>
                    <a:lstStyle/>
                    <a:p>
                      <a:pPr indent="0" lvl="0" marL="0" rtl="0" algn="ctr">
                        <a:lnSpc>
                          <a:spcPct val="115000"/>
                        </a:lnSpc>
                        <a:spcBef>
                          <a:spcPts val="0"/>
                        </a:spcBef>
                        <a:spcAft>
                          <a:spcPts val="0"/>
                        </a:spcAft>
                        <a:buNone/>
                      </a:pPr>
                      <a:r>
                        <a:rPr b="1" lang="en" sz="800">
                          <a:latin typeface="Lato"/>
                          <a:ea typeface="Lato"/>
                          <a:cs typeface="Lato"/>
                          <a:sym typeface="Lato"/>
                        </a:rPr>
                        <a:t>Arrivals</a:t>
                      </a:r>
                      <a:endParaRPr b="1"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hMerge="1"/>
                <a:tc hMerge="1"/>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Time</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Name</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Priority</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0</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Taj</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7</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1</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2</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Kevin</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1</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3</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Neil</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3</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4</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5</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Akshat</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5</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6</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7</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William</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11</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8</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9</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Alina</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14</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bl>
          </a:graphicData>
        </a:graphic>
      </p:graphicFrame>
      <p:graphicFrame>
        <p:nvGraphicFramePr>
          <p:cNvPr id="455" name="Google Shape;455;p51"/>
          <p:cNvGraphicFramePr/>
          <p:nvPr/>
        </p:nvGraphicFramePr>
        <p:xfrm>
          <a:off x="419788" y="2626925"/>
          <a:ext cx="3000000" cy="3000000"/>
        </p:xfrm>
        <a:graphic>
          <a:graphicData uri="http://schemas.openxmlformats.org/drawingml/2006/table">
            <a:tbl>
              <a:tblPr>
                <a:noFill/>
                <a:tableStyleId>{B3EEC954-99DA-4435-BCBC-26BB120761D3}</a:tableStyleId>
              </a:tblPr>
              <a:tblGrid>
                <a:gridCol w="453325"/>
                <a:gridCol w="851775"/>
              </a:tblGrid>
              <a:tr h="175">
                <a:tc>
                  <a:txBody>
                    <a:bodyPr/>
                    <a:lstStyle/>
                    <a:p>
                      <a:pPr indent="0" lvl="0" marL="0" rtl="0" algn="ctr">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2CC"/>
                    </a:solidFill>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Just before time</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75">
                <a:tc>
                  <a:txBody>
                    <a:bodyPr/>
                    <a:lstStyle/>
                    <a:p>
                      <a:pPr indent="0" lvl="0" marL="0" rtl="0" algn="ctr">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D9EAD3"/>
                    </a:solidFill>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At time</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bl>
          </a:graphicData>
        </a:graphic>
      </p:graphicFrame>
      <p:graphicFrame>
        <p:nvGraphicFramePr>
          <p:cNvPr id="456" name="Google Shape;456;p51"/>
          <p:cNvGraphicFramePr/>
          <p:nvPr/>
        </p:nvGraphicFramePr>
        <p:xfrm>
          <a:off x="3876988" y="2065425"/>
          <a:ext cx="3000000" cy="3000000"/>
        </p:xfrm>
        <a:graphic>
          <a:graphicData uri="http://schemas.openxmlformats.org/drawingml/2006/table">
            <a:tbl>
              <a:tblPr>
                <a:noFill/>
                <a:tableStyleId>{B3EEC954-99DA-4435-BCBC-26BB120761D3}</a:tableStyleId>
              </a:tblPr>
              <a:tblGrid>
                <a:gridCol w="851775"/>
              </a:tblGrid>
              <a:tr h="224600">
                <a:tc>
                  <a:txBody>
                    <a:bodyPr/>
                    <a:lstStyle/>
                    <a:p>
                      <a:pPr indent="0" lvl="0" marL="0" rtl="0" algn="ctr">
                        <a:lnSpc>
                          <a:spcPct val="115000"/>
                        </a:lnSpc>
                        <a:spcBef>
                          <a:spcPts val="0"/>
                        </a:spcBef>
                        <a:spcAft>
                          <a:spcPts val="0"/>
                        </a:spcAft>
                        <a:buNone/>
                      </a:pPr>
                      <a:r>
                        <a:rPr b="1" lang="en" sz="800">
                          <a:latin typeface="Lato"/>
                          <a:ea typeface="Lato"/>
                          <a:cs typeface="Lato"/>
                          <a:sym typeface="Lato"/>
                        </a:rPr>
                        <a:t>Queue</a:t>
                      </a:r>
                      <a:endParaRPr b="1"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Kevin</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William</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Alina</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Neil</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bl>
          </a:graphicData>
        </a:graphic>
      </p:graphicFrame>
      <p:graphicFrame>
        <p:nvGraphicFramePr>
          <p:cNvPr id="457" name="Google Shape;457;p51"/>
          <p:cNvGraphicFramePr/>
          <p:nvPr/>
        </p:nvGraphicFramePr>
        <p:xfrm>
          <a:off x="5272863" y="1924100"/>
          <a:ext cx="3000000" cy="3000000"/>
        </p:xfrm>
        <a:graphic>
          <a:graphicData uri="http://schemas.openxmlformats.org/drawingml/2006/table">
            <a:tbl>
              <a:tblPr>
                <a:noFill/>
                <a:tableStyleId>{B3EEC954-99DA-4435-BCBC-26BB120761D3}</a:tableStyleId>
              </a:tblPr>
              <a:tblGrid>
                <a:gridCol w="851775"/>
                <a:gridCol w="652550"/>
              </a:tblGrid>
              <a:tr h="224600">
                <a:tc gridSpan="2">
                  <a:txBody>
                    <a:bodyPr/>
                    <a:lstStyle/>
                    <a:p>
                      <a:pPr indent="0" lvl="0" marL="0" rtl="0" algn="ctr">
                        <a:lnSpc>
                          <a:spcPct val="115000"/>
                        </a:lnSpc>
                        <a:spcBef>
                          <a:spcPts val="0"/>
                        </a:spcBef>
                        <a:spcAft>
                          <a:spcPts val="0"/>
                        </a:spcAft>
                        <a:buNone/>
                      </a:pPr>
                      <a:r>
                        <a:rPr b="1" lang="en" sz="800">
                          <a:latin typeface="Lato"/>
                          <a:ea typeface="Lato"/>
                          <a:cs typeface="Lato"/>
                          <a:sym typeface="Lato"/>
                        </a:rPr>
                        <a:t>Remaining</a:t>
                      </a:r>
                      <a:endParaRPr b="1"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hMerge="1"/>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Name</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Time</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Taj</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0</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Kevin</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2</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Neil</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2</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Akshat</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2</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William</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5</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Alina</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5</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bl>
          </a:graphicData>
        </a:graphic>
      </p:graphicFrame>
      <p:graphicFrame>
        <p:nvGraphicFramePr>
          <p:cNvPr id="458" name="Google Shape;458;p51"/>
          <p:cNvGraphicFramePr/>
          <p:nvPr/>
        </p:nvGraphicFramePr>
        <p:xfrm>
          <a:off x="5272863" y="1221275"/>
          <a:ext cx="3000000" cy="3000000"/>
        </p:xfrm>
        <a:graphic>
          <a:graphicData uri="http://schemas.openxmlformats.org/drawingml/2006/table">
            <a:tbl>
              <a:tblPr>
                <a:noFill/>
                <a:tableStyleId>{B3EEC954-99DA-4435-BCBC-26BB120761D3}</a:tableStyleId>
              </a:tblPr>
              <a:tblGrid>
                <a:gridCol w="752175"/>
                <a:gridCol w="752175"/>
              </a:tblGrid>
              <a:tr h="224600">
                <a:tc>
                  <a:txBody>
                    <a:bodyPr/>
                    <a:lstStyle/>
                    <a:p>
                      <a:pPr indent="0" lvl="0" marL="0" rtl="0" algn="ctr">
                        <a:lnSpc>
                          <a:spcPct val="115000"/>
                        </a:lnSpc>
                        <a:spcBef>
                          <a:spcPts val="0"/>
                        </a:spcBef>
                        <a:spcAft>
                          <a:spcPts val="0"/>
                        </a:spcAft>
                        <a:buNone/>
                      </a:pPr>
                      <a:r>
                        <a:rPr b="1" lang="en" sz="800">
                          <a:latin typeface="Lato"/>
                          <a:ea typeface="Lato"/>
                          <a:cs typeface="Lato"/>
                          <a:sym typeface="Lato"/>
                        </a:rPr>
                        <a:t>Quantum</a:t>
                      </a:r>
                      <a:endParaRPr b="1"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0</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bl>
          </a:graphicData>
        </a:graphic>
      </p:graphicFrame>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2" name="Shape 462"/>
        <p:cNvGrpSpPr/>
        <p:nvPr/>
      </p:nvGrpSpPr>
      <p:grpSpPr>
        <a:xfrm>
          <a:off x="0" y="0"/>
          <a:ext cx="0" cy="0"/>
          <a:chOff x="0" y="0"/>
          <a:chExt cx="0" cy="0"/>
        </a:xfrm>
      </p:grpSpPr>
      <p:sp>
        <p:nvSpPr>
          <p:cNvPr id="463" name="Google Shape;463;p52"/>
          <p:cNvSpPr txBox="1"/>
          <p:nvPr>
            <p:ph idx="1" type="body"/>
          </p:nvPr>
        </p:nvSpPr>
        <p:spPr>
          <a:xfrm>
            <a:off x="182850" y="823868"/>
            <a:ext cx="8778300" cy="4206300"/>
          </a:xfrm>
          <a:prstGeom prst="rect">
            <a:avLst/>
          </a:prstGeom>
        </p:spPr>
        <p:txBody>
          <a:bodyPr anchorCtr="0" anchor="t" bIns="45700" lIns="45700" spcFirstLastPara="1" rIns="45700" wrap="square" tIns="45700">
            <a:noAutofit/>
          </a:bodyPr>
          <a:lstStyle/>
          <a:p>
            <a:pPr indent="0" lvl="0" marL="0" rtl="0" algn="l">
              <a:spcBef>
                <a:spcPts val="0"/>
              </a:spcBef>
              <a:spcAft>
                <a:spcPts val="0"/>
              </a:spcAft>
              <a:buNone/>
            </a:pPr>
            <a:r>
              <a:rPr b="1" lang="en"/>
              <a:t>RR (q=3)</a:t>
            </a:r>
            <a:endParaRPr b="1"/>
          </a:p>
        </p:txBody>
      </p:sp>
      <p:sp>
        <p:nvSpPr>
          <p:cNvPr id="464" name="Google Shape;464;p52"/>
          <p:cNvSpPr txBox="1"/>
          <p:nvPr>
            <p:ph type="title"/>
          </p:nvPr>
        </p:nvSpPr>
        <p:spPr>
          <a:xfrm>
            <a:off x="182850" y="114300"/>
            <a:ext cx="8778300" cy="4572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Life Ain’t Fair</a:t>
            </a:r>
            <a:endParaRPr/>
          </a:p>
        </p:txBody>
      </p:sp>
      <p:graphicFrame>
        <p:nvGraphicFramePr>
          <p:cNvPr id="465" name="Google Shape;465;p52"/>
          <p:cNvGraphicFramePr/>
          <p:nvPr/>
        </p:nvGraphicFramePr>
        <p:xfrm>
          <a:off x="1978250" y="823775"/>
          <a:ext cx="3000000" cy="3000000"/>
        </p:xfrm>
        <a:graphic>
          <a:graphicData uri="http://schemas.openxmlformats.org/drawingml/2006/table">
            <a:tbl>
              <a:tblPr>
                <a:noFill/>
                <a:tableStyleId>{876081C1-59E3-45BD-9F17-07E1B6B354E3}</a:tableStyleId>
              </a:tblPr>
              <a:tblGrid>
                <a:gridCol w="274900"/>
                <a:gridCol w="1370500"/>
              </a:tblGrid>
              <a:tr h="135475">
                <a:tc>
                  <a:txBody>
                    <a:bodyPr/>
                    <a:lstStyle/>
                    <a:p>
                      <a:pPr indent="0" lvl="0" marL="0" rtl="0" algn="ctr">
                        <a:spcBef>
                          <a:spcPts val="0"/>
                        </a:spcBef>
                        <a:spcAft>
                          <a:spcPts val="0"/>
                        </a:spcAft>
                        <a:buNone/>
                      </a:pPr>
                      <a:r>
                        <a:rPr lang="en" sz="800">
                          <a:latin typeface="Lato"/>
                          <a:ea typeface="Lato"/>
                          <a:cs typeface="Lato"/>
                          <a:sym typeface="Lato"/>
                        </a:rPr>
                        <a:t>Time</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Thread</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5475">
                <a:tc>
                  <a:txBody>
                    <a:bodyPr/>
                    <a:lstStyle/>
                    <a:p>
                      <a:pPr indent="0" lvl="0" marL="0" rtl="0" algn="ctr">
                        <a:spcBef>
                          <a:spcPts val="0"/>
                        </a:spcBef>
                        <a:spcAft>
                          <a:spcPts val="0"/>
                        </a:spcAft>
                        <a:buNone/>
                      </a:pPr>
                      <a:r>
                        <a:rPr lang="en" sz="800">
                          <a:latin typeface="Lato"/>
                          <a:ea typeface="Lato"/>
                          <a:cs typeface="Lato"/>
                          <a:sym typeface="Lato"/>
                        </a:rPr>
                        <a:t>0</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Taj</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5475">
                <a:tc>
                  <a:txBody>
                    <a:bodyPr/>
                    <a:lstStyle/>
                    <a:p>
                      <a:pPr indent="0" lvl="0" marL="0" rtl="0" algn="ctr">
                        <a:spcBef>
                          <a:spcPts val="0"/>
                        </a:spcBef>
                        <a:spcAft>
                          <a:spcPts val="0"/>
                        </a:spcAft>
                        <a:buNone/>
                      </a:pPr>
                      <a:r>
                        <a:rPr lang="en" sz="800">
                          <a:latin typeface="Lato"/>
                          <a:ea typeface="Lato"/>
                          <a:cs typeface="Lato"/>
                          <a:sym typeface="Lato"/>
                        </a:rPr>
                        <a:t>1</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Taj</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5475">
                <a:tc>
                  <a:txBody>
                    <a:bodyPr/>
                    <a:lstStyle/>
                    <a:p>
                      <a:pPr indent="0" lvl="0" marL="0" rtl="0" algn="ctr">
                        <a:spcBef>
                          <a:spcPts val="0"/>
                        </a:spcBef>
                        <a:spcAft>
                          <a:spcPts val="0"/>
                        </a:spcAft>
                        <a:buNone/>
                      </a:pPr>
                      <a:r>
                        <a:rPr lang="en" sz="800">
                          <a:latin typeface="Lato"/>
                          <a:ea typeface="Lato"/>
                          <a:cs typeface="Lato"/>
                          <a:sym typeface="Lato"/>
                        </a:rPr>
                        <a:t>2</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Taj</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5475">
                <a:tc>
                  <a:txBody>
                    <a:bodyPr/>
                    <a:lstStyle/>
                    <a:p>
                      <a:pPr indent="0" lvl="0" marL="0" rtl="0" algn="ctr">
                        <a:spcBef>
                          <a:spcPts val="0"/>
                        </a:spcBef>
                        <a:spcAft>
                          <a:spcPts val="0"/>
                        </a:spcAft>
                        <a:buNone/>
                      </a:pPr>
                      <a:r>
                        <a:rPr lang="en" sz="800">
                          <a:latin typeface="Lato"/>
                          <a:ea typeface="Lato"/>
                          <a:cs typeface="Lato"/>
                          <a:sym typeface="Lato"/>
                        </a:rPr>
                        <a:t>3</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Kevin</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5475">
                <a:tc>
                  <a:txBody>
                    <a:bodyPr/>
                    <a:lstStyle/>
                    <a:p>
                      <a:pPr indent="0" lvl="0" marL="0" rtl="0" algn="ctr">
                        <a:spcBef>
                          <a:spcPts val="0"/>
                        </a:spcBef>
                        <a:spcAft>
                          <a:spcPts val="0"/>
                        </a:spcAft>
                        <a:buNone/>
                      </a:pPr>
                      <a:r>
                        <a:rPr lang="en" sz="800">
                          <a:latin typeface="Lato"/>
                          <a:ea typeface="Lato"/>
                          <a:cs typeface="Lato"/>
                          <a:sym typeface="Lato"/>
                        </a:rPr>
                        <a:t>4</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Kevin</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5</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Kevin</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6</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Neil</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7</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Neil</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8</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Neil</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9</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Taj</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10</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Taj</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11</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Akshat</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12</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Akshat</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13</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Akshat</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14</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2CC"/>
                    </a:solidFill>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2CC"/>
                    </a:solidFill>
                  </a:tcPr>
                </a:tc>
              </a:tr>
              <a:tr h="130525">
                <a:tc>
                  <a:txBody>
                    <a:bodyPr/>
                    <a:lstStyle/>
                    <a:p>
                      <a:pPr indent="0" lvl="0" marL="0" rtl="0" algn="ctr">
                        <a:spcBef>
                          <a:spcPts val="0"/>
                        </a:spcBef>
                        <a:spcAft>
                          <a:spcPts val="0"/>
                        </a:spcAft>
                        <a:buNone/>
                      </a:pPr>
                      <a:r>
                        <a:rPr lang="en" sz="800">
                          <a:latin typeface="Lato"/>
                          <a:ea typeface="Lato"/>
                          <a:cs typeface="Lato"/>
                          <a:sym typeface="Lato"/>
                        </a:rPr>
                        <a:t>15</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16</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17</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18</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19</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20</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21</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22</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23</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24</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25</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26</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27</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28</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29</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30</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bl>
          </a:graphicData>
        </a:graphic>
      </p:graphicFrame>
      <p:graphicFrame>
        <p:nvGraphicFramePr>
          <p:cNvPr id="466" name="Google Shape;466;p52"/>
          <p:cNvGraphicFramePr/>
          <p:nvPr/>
        </p:nvGraphicFramePr>
        <p:xfrm>
          <a:off x="7003488" y="1455550"/>
          <a:ext cx="3000000" cy="3000000"/>
        </p:xfrm>
        <a:graphic>
          <a:graphicData uri="http://schemas.openxmlformats.org/drawingml/2006/table">
            <a:tbl>
              <a:tblPr>
                <a:noFill/>
                <a:tableStyleId>{B3EEC954-99DA-4435-BCBC-26BB120761D3}</a:tableStyleId>
              </a:tblPr>
              <a:tblGrid>
                <a:gridCol w="453325"/>
                <a:gridCol w="851775"/>
                <a:gridCol w="652550"/>
              </a:tblGrid>
              <a:tr h="224600">
                <a:tc gridSpan="3">
                  <a:txBody>
                    <a:bodyPr/>
                    <a:lstStyle/>
                    <a:p>
                      <a:pPr indent="0" lvl="0" marL="0" rtl="0" algn="ctr">
                        <a:lnSpc>
                          <a:spcPct val="115000"/>
                        </a:lnSpc>
                        <a:spcBef>
                          <a:spcPts val="0"/>
                        </a:spcBef>
                        <a:spcAft>
                          <a:spcPts val="0"/>
                        </a:spcAft>
                        <a:buNone/>
                      </a:pPr>
                      <a:r>
                        <a:rPr b="1" lang="en" sz="800">
                          <a:latin typeface="Lato"/>
                          <a:ea typeface="Lato"/>
                          <a:cs typeface="Lato"/>
                          <a:sym typeface="Lato"/>
                        </a:rPr>
                        <a:t>Arrivals</a:t>
                      </a:r>
                      <a:endParaRPr b="1"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hMerge="1"/>
                <a:tc hMerge="1"/>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Time</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Name</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Priority</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0</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Taj</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7</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1</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2</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Kevin</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1</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3</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Neil</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3</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4</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5</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Akshat</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5</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6</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7</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William</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11</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8</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9</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Alina</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14</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bl>
          </a:graphicData>
        </a:graphic>
      </p:graphicFrame>
      <p:graphicFrame>
        <p:nvGraphicFramePr>
          <p:cNvPr id="467" name="Google Shape;467;p52"/>
          <p:cNvGraphicFramePr/>
          <p:nvPr/>
        </p:nvGraphicFramePr>
        <p:xfrm>
          <a:off x="419788" y="2626925"/>
          <a:ext cx="3000000" cy="3000000"/>
        </p:xfrm>
        <a:graphic>
          <a:graphicData uri="http://schemas.openxmlformats.org/drawingml/2006/table">
            <a:tbl>
              <a:tblPr>
                <a:noFill/>
                <a:tableStyleId>{B3EEC954-99DA-4435-BCBC-26BB120761D3}</a:tableStyleId>
              </a:tblPr>
              <a:tblGrid>
                <a:gridCol w="453325"/>
                <a:gridCol w="851775"/>
              </a:tblGrid>
              <a:tr h="175">
                <a:tc>
                  <a:txBody>
                    <a:bodyPr/>
                    <a:lstStyle/>
                    <a:p>
                      <a:pPr indent="0" lvl="0" marL="0" rtl="0" algn="ctr">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2CC"/>
                    </a:solidFill>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Just before time</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75">
                <a:tc>
                  <a:txBody>
                    <a:bodyPr/>
                    <a:lstStyle/>
                    <a:p>
                      <a:pPr indent="0" lvl="0" marL="0" rtl="0" algn="ctr">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D9EAD3"/>
                    </a:solidFill>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At time</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bl>
          </a:graphicData>
        </a:graphic>
      </p:graphicFrame>
      <p:graphicFrame>
        <p:nvGraphicFramePr>
          <p:cNvPr id="468" name="Google Shape;468;p52"/>
          <p:cNvGraphicFramePr/>
          <p:nvPr/>
        </p:nvGraphicFramePr>
        <p:xfrm>
          <a:off x="3876988" y="2065425"/>
          <a:ext cx="3000000" cy="3000000"/>
        </p:xfrm>
        <a:graphic>
          <a:graphicData uri="http://schemas.openxmlformats.org/drawingml/2006/table">
            <a:tbl>
              <a:tblPr>
                <a:noFill/>
                <a:tableStyleId>{B3EEC954-99DA-4435-BCBC-26BB120761D3}</a:tableStyleId>
              </a:tblPr>
              <a:tblGrid>
                <a:gridCol w="851775"/>
              </a:tblGrid>
              <a:tr h="224600">
                <a:tc>
                  <a:txBody>
                    <a:bodyPr/>
                    <a:lstStyle/>
                    <a:p>
                      <a:pPr indent="0" lvl="0" marL="0" rtl="0" algn="ctr">
                        <a:lnSpc>
                          <a:spcPct val="115000"/>
                        </a:lnSpc>
                        <a:spcBef>
                          <a:spcPts val="0"/>
                        </a:spcBef>
                        <a:spcAft>
                          <a:spcPts val="0"/>
                        </a:spcAft>
                        <a:buNone/>
                      </a:pPr>
                      <a:r>
                        <a:rPr b="1" lang="en" sz="800">
                          <a:latin typeface="Lato"/>
                          <a:ea typeface="Lato"/>
                          <a:cs typeface="Lato"/>
                          <a:sym typeface="Lato"/>
                        </a:rPr>
                        <a:t>Queue</a:t>
                      </a:r>
                      <a:endParaRPr b="1"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Kevin</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William</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Alina</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Neil</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Akshat</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bl>
          </a:graphicData>
        </a:graphic>
      </p:graphicFrame>
      <p:graphicFrame>
        <p:nvGraphicFramePr>
          <p:cNvPr id="469" name="Google Shape;469;p52"/>
          <p:cNvGraphicFramePr/>
          <p:nvPr/>
        </p:nvGraphicFramePr>
        <p:xfrm>
          <a:off x="5272863" y="1924100"/>
          <a:ext cx="3000000" cy="3000000"/>
        </p:xfrm>
        <a:graphic>
          <a:graphicData uri="http://schemas.openxmlformats.org/drawingml/2006/table">
            <a:tbl>
              <a:tblPr>
                <a:noFill/>
                <a:tableStyleId>{B3EEC954-99DA-4435-BCBC-26BB120761D3}</a:tableStyleId>
              </a:tblPr>
              <a:tblGrid>
                <a:gridCol w="851775"/>
                <a:gridCol w="652550"/>
              </a:tblGrid>
              <a:tr h="224600">
                <a:tc gridSpan="2">
                  <a:txBody>
                    <a:bodyPr/>
                    <a:lstStyle/>
                    <a:p>
                      <a:pPr indent="0" lvl="0" marL="0" rtl="0" algn="ctr">
                        <a:lnSpc>
                          <a:spcPct val="115000"/>
                        </a:lnSpc>
                        <a:spcBef>
                          <a:spcPts val="0"/>
                        </a:spcBef>
                        <a:spcAft>
                          <a:spcPts val="0"/>
                        </a:spcAft>
                        <a:buNone/>
                      </a:pPr>
                      <a:r>
                        <a:rPr b="1" lang="en" sz="800">
                          <a:latin typeface="Lato"/>
                          <a:ea typeface="Lato"/>
                          <a:cs typeface="Lato"/>
                          <a:sym typeface="Lato"/>
                        </a:rPr>
                        <a:t>Remaining</a:t>
                      </a:r>
                      <a:endParaRPr b="1"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hMerge="1"/>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Name</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Time</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Taj</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0</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Kevin</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2</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Neil</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2</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Akshat</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2</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William</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5</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Alina</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5</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bl>
          </a:graphicData>
        </a:graphic>
      </p:graphicFrame>
      <p:graphicFrame>
        <p:nvGraphicFramePr>
          <p:cNvPr id="470" name="Google Shape;470;p52"/>
          <p:cNvGraphicFramePr/>
          <p:nvPr/>
        </p:nvGraphicFramePr>
        <p:xfrm>
          <a:off x="5272863" y="1221275"/>
          <a:ext cx="3000000" cy="3000000"/>
        </p:xfrm>
        <a:graphic>
          <a:graphicData uri="http://schemas.openxmlformats.org/drawingml/2006/table">
            <a:tbl>
              <a:tblPr>
                <a:noFill/>
                <a:tableStyleId>{B3EEC954-99DA-4435-BCBC-26BB120761D3}</a:tableStyleId>
              </a:tblPr>
              <a:tblGrid>
                <a:gridCol w="752175"/>
                <a:gridCol w="752175"/>
              </a:tblGrid>
              <a:tr h="224600">
                <a:tc>
                  <a:txBody>
                    <a:bodyPr/>
                    <a:lstStyle/>
                    <a:p>
                      <a:pPr indent="0" lvl="0" marL="0" rtl="0" algn="ctr">
                        <a:lnSpc>
                          <a:spcPct val="115000"/>
                        </a:lnSpc>
                        <a:spcBef>
                          <a:spcPts val="0"/>
                        </a:spcBef>
                        <a:spcAft>
                          <a:spcPts val="0"/>
                        </a:spcAft>
                        <a:buNone/>
                      </a:pPr>
                      <a:r>
                        <a:rPr b="1" lang="en" sz="800">
                          <a:latin typeface="Lato"/>
                          <a:ea typeface="Lato"/>
                          <a:cs typeface="Lato"/>
                          <a:sym typeface="Lato"/>
                        </a:rPr>
                        <a:t>Quantum</a:t>
                      </a:r>
                      <a:endParaRPr b="1"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3</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bl>
          </a:graphicData>
        </a:graphic>
      </p:graphicFrame>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4" name="Shape 474"/>
        <p:cNvGrpSpPr/>
        <p:nvPr/>
      </p:nvGrpSpPr>
      <p:grpSpPr>
        <a:xfrm>
          <a:off x="0" y="0"/>
          <a:ext cx="0" cy="0"/>
          <a:chOff x="0" y="0"/>
          <a:chExt cx="0" cy="0"/>
        </a:xfrm>
      </p:grpSpPr>
      <p:sp>
        <p:nvSpPr>
          <p:cNvPr id="475" name="Google Shape;475;p53"/>
          <p:cNvSpPr txBox="1"/>
          <p:nvPr>
            <p:ph idx="1" type="body"/>
          </p:nvPr>
        </p:nvSpPr>
        <p:spPr>
          <a:xfrm>
            <a:off x="182850" y="823868"/>
            <a:ext cx="8778300" cy="4206300"/>
          </a:xfrm>
          <a:prstGeom prst="rect">
            <a:avLst/>
          </a:prstGeom>
        </p:spPr>
        <p:txBody>
          <a:bodyPr anchorCtr="0" anchor="t" bIns="45700" lIns="45700" spcFirstLastPara="1" rIns="45700" wrap="square" tIns="45700">
            <a:noAutofit/>
          </a:bodyPr>
          <a:lstStyle/>
          <a:p>
            <a:pPr indent="0" lvl="0" marL="0" rtl="0" algn="l">
              <a:spcBef>
                <a:spcPts val="0"/>
              </a:spcBef>
              <a:spcAft>
                <a:spcPts val="0"/>
              </a:spcAft>
              <a:buNone/>
            </a:pPr>
            <a:r>
              <a:rPr b="1" lang="en"/>
              <a:t>RR (q=3)</a:t>
            </a:r>
            <a:endParaRPr b="1"/>
          </a:p>
        </p:txBody>
      </p:sp>
      <p:sp>
        <p:nvSpPr>
          <p:cNvPr id="476" name="Google Shape;476;p53"/>
          <p:cNvSpPr txBox="1"/>
          <p:nvPr>
            <p:ph type="title"/>
          </p:nvPr>
        </p:nvSpPr>
        <p:spPr>
          <a:xfrm>
            <a:off x="182850" y="114300"/>
            <a:ext cx="8778300" cy="4572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Life Ain’t Fair</a:t>
            </a:r>
            <a:endParaRPr/>
          </a:p>
        </p:txBody>
      </p:sp>
      <p:graphicFrame>
        <p:nvGraphicFramePr>
          <p:cNvPr id="477" name="Google Shape;477;p53"/>
          <p:cNvGraphicFramePr/>
          <p:nvPr/>
        </p:nvGraphicFramePr>
        <p:xfrm>
          <a:off x="1978250" y="823775"/>
          <a:ext cx="3000000" cy="3000000"/>
        </p:xfrm>
        <a:graphic>
          <a:graphicData uri="http://schemas.openxmlformats.org/drawingml/2006/table">
            <a:tbl>
              <a:tblPr>
                <a:noFill/>
                <a:tableStyleId>{876081C1-59E3-45BD-9F17-07E1B6B354E3}</a:tableStyleId>
              </a:tblPr>
              <a:tblGrid>
                <a:gridCol w="274900"/>
                <a:gridCol w="1370500"/>
              </a:tblGrid>
              <a:tr h="135475">
                <a:tc>
                  <a:txBody>
                    <a:bodyPr/>
                    <a:lstStyle/>
                    <a:p>
                      <a:pPr indent="0" lvl="0" marL="0" rtl="0" algn="ctr">
                        <a:spcBef>
                          <a:spcPts val="0"/>
                        </a:spcBef>
                        <a:spcAft>
                          <a:spcPts val="0"/>
                        </a:spcAft>
                        <a:buNone/>
                      </a:pPr>
                      <a:r>
                        <a:rPr lang="en" sz="800">
                          <a:latin typeface="Lato"/>
                          <a:ea typeface="Lato"/>
                          <a:cs typeface="Lato"/>
                          <a:sym typeface="Lato"/>
                        </a:rPr>
                        <a:t>Time</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Thread</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5475">
                <a:tc>
                  <a:txBody>
                    <a:bodyPr/>
                    <a:lstStyle/>
                    <a:p>
                      <a:pPr indent="0" lvl="0" marL="0" rtl="0" algn="ctr">
                        <a:spcBef>
                          <a:spcPts val="0"/>
                        </a:spcBef>
                        <a:spcAft>
                          <a:spcPts val="0"/>
                        </a:spcAft>
                        <a:buNone/>
                      </a:pPr>
                      <a:r>
                        <a:rPr lang="en" sz="800">
                          <a:latin typeface="Lato"/>
                          <a:ea typeface="Lato"/>
                          <a:cs typeface="Lato"/>
                          <a:sym typeface="Lato"/>
                        </a:rPr>
                        <a:t>0</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Taj</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5475">
                <a:tc>
                  <a:txBody>
                    <a:bodyPr/>
                    <a:lstStyle/>
                    <a:p>
                      <a:pPr indent="0" lvl="0" marL="0" rtl="0" algn="ctr">
                        <a:spcBef>
                          <a:spcPts val="0"/>
                        </a:spcBef>
                        <a:spcAft>
                          <a:spcPts val="0"/>
                        </a:spcAft>
                        <a:buNone/>
                      </a:pPr>
                      <a:r>
                        <a:rPr lang="en" sz="800">
                          <a:latin typeface="Lato"/>
                          <a:ea typeface="Lato"/>
                          <a:cs typeface="Lato"/>
                          <a:sym typeface="Lato"/>
                        </a:rPr>
                        <a:t>1</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Taj</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5475">
                <a:tc>
                  <a:txBody>
                    <a:bodyPr/>
                    <a:lstStyle/>
                    <a:p>
                      <a:pPr indent="0" lvl="0" marL="0" rtl="0" algn="ctr">
                        <a:spcBef>
                          <a:spcPts val="0"/>
                        </a:spcBef>
                        <a:spcAft>
                          <a:spcPts val="0"/>
                        </a:spcAft>
                        <a:buNone/>
                      </a:pPr>
                      <a:r>
                        <a:rPr lang="en" sz="800">
                          <a:latin typeface="Lato"/>
                          <a:ea typeface="Lato"/>
                          <a:cs typeface="Lato"/>
                          <a:sym typeface="Lato"/>
                        </a:rPr>
                        <a:t>2</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Taj</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5475">
                <a:tc>
                  <a:txBody>
                    <a:bodyPr/>
                    <a:lstStyle/>
                    <a:p>
                      <a:pPr indent="0" lvl="0" marL="0" rtl="0" algn="ctr">
                        <a:spcBef>
                          <a:spcPts val="0"/>
                        </a:spcBef>
                        <a:spcAft>
                          <a:spcPts val="0"/>
                        </a:spcAft>
                        <a:buNone/>
                      </a:pPr>
                      <a:r>
                        <a:rPr lang="en" sz="800">
                          <a:latin typeface="Lato"/>
                          <a:ea typeface="Lato"/>
                          <a:cs typeface="Lato"/>
                          <a:sym typeface="Lato"/>
                        </a:rPr>
                        <a:t>3</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Kevin</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5475">
                <a:tc>
                  <a:txBody>
                    <a:bodyPr/>
                    <a:lstStyle/>
                    <a:p>
                      <a:pPr indent="0" lvl="0" marL="0" rtl="0" algn="ctr">
                        <a:spcBef>
                          <a:spcPts val="0"/>
                        </a:spcBef>
                        <a:spcAft>
                          <a:spcPts val="0"/>
                        </a:spcAft>
                        <a:buNone/>
                      </a:pPr>
                      <a:r>
                        <a:rPr lang="en" sz="800">
                          <a:latin typeface="Lato"/>
                          <a:ea typeface="Lato"/>
                          <a:cs typeface="Lato"/>
                          <a:sym typeface="Lato"/>
                        </a:rPr>
                        <a:t>4</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Kevin</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5</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Kevin</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6</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Neil</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7</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Neil</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8</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Neil</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9</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Taj</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10</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Taj</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11</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Akshat</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12</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Akshat</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13</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Akshat</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14</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D9EAD3"/>
                    </a:solidFill>
                  </a:tcPr>
                </a:tc>
                <a:tc>
                  <a:txBody>
                    <a:bodyPr/>
                    <a:lstStyle/>
                    <a:p>
                      <a:pPr indent="0" lvl="0" marL="0" rtl="0" algn="ctr">
                        <a:spcBef>
                          <a:spcPts val="0"/>
                        </a:spcBef>
                        <a:spcAft>
                          <a:spcPts val="0"/>
                        </a:spcAft>
                        <a:buNone/>
                      </a:pPr>
                      <a:r>
                        <a:rPr lang="en" sz="800">
                          <a:latin typeface="Lato"/>
                          <a:ea typeface="Lato"/>
                          <a:cs typeface="Lato"/>
                          <a:sym typeface="Lato"/>
                        </a:rPr>
                        <a:t>Kevin</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D9EAD3"/>
                    </a:solidFill>
                  </a:tcPr>
                </a:tc>
              </a:tr>
              <a:tr h="130525">
                <a:tc>
                  <a:txBody>
                    <a:bodyPr/>
                    <a:lstStyle/>
                    <a:p>
                      <a:pPr indent="0" lvl="0" marL="0" rtl="0" algn="ctr">
                        <a:spcBef>
                          <a:spcPts val="0"/>
                        </a:spcBef>
                        <a:spcAft>
                          <a:spcPts val="0"/>
                        </a:spcAft>
                        <a:buNone/>
                      </a:pPr>
                      <a:r>
                        <a:rPr lang="en" sz="800">
                          <a:latin typeface="Lato"/>
                          <a:ea typeface="Lato"/>
                          <a:cs typeface="Lato"/>
                          <a:sym typeface="Lato"/>
                        </a:rPr>
                        <a:t>15</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16</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17</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18</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19</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20</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21</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22</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23</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24</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25</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26</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27</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28</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29</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30</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bl>
          </a:graphicData>
        </a:graphic>
      </p:graphicFrame>
      <p:graphicFrame>
        <p:nvGraphicFramePr>
          <p:cNvPr id="478" name="Google Shape;478;p53"/>
          <p:cNvGraphicFramePr/>
          <p:nvPr/>
        </p:nvGraphicFramePr>
        <p:xfrm>
          <a:off x="7003488" y="1455550"/>
          <a:ext cx="3000000" cy="3000000"/>
        </p:xfrm>
        <a:graphic>
          <a:graphicData uri="http://schemas.openxmlformats.org/drawingml/2006/table">
            <a:tbl>
              <a:tblPr>
                <a:noFill/>
                <a:tableStyleId>{B3EEC954-99DA-4435-BCBC-26BB120761D3}</a:tableStyleId>
              </a:tblPr>
              <a:tblGrid>
                <a:gridCol w="453325"/>
                <a:gridCol w="851775"/>
                <a:gridCol w="652550"/>
              </a:tblGrid>
              <a:tr h="224600">
                <a:tc gridSpan="3">
                  <a:txBody>
                    <a:bodyPr/>
                    <a:lstStyle/>
                    <a:p>
                      <a:pPr indent="0" lvl="0" marL="0" rtl="0" algn="ctr">
                        <a:lnSpc>
                          <a:spcPct val="115000"/>
                        </a:lnSpc>
                        <a:spcBef>
                          <a:spcPts val="0"/>
                        </a:spcBef>
                        <a:spcAft>
                          <a:spcPts val="0"/>
                        </a:spcAft>
                        <a:buNone/>
                      </a:pPr>
                      <a:r>
                        <a:rPr b="1" lang="en" sz="800">
                          <a:latin typeface="Lato"/>
                          <a:ea typeface="Lato"/>
                          <a:cs typeface="Lato"/>
                          <a:sym typeface="Lato"/>
                        </a:rPr>
                        <a:t>Arrivals</a:t>
                      </a:r>
                      <a:endParaRPr b="1"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hMerge="1"/>
                <a:tc hMerge="1"/>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Time</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Name</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Priority</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0</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Taj</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7</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1</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2</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Kevin</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1</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3</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Neil</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3</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4</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5</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Akshat</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5</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6</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7</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William</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11</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8</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9</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Alina</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14</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bl>
          </a:graphicData>
        </a:graphic>
      </p:graphicFrame>
      <p:graphicFrame>
        <p:nvGraphicFramePr>
          <p:cNvPr id="479" name="Google Shape;479;p53"/>
          <p:cNvGraphicFramePr/>
          <p:nvPr/>
        </p:nvGraphicFramePr>
        <p:xfrm>
          <a:off x="419788" y="2626925"/>
          <a:ext cx="3000000" cy="3000000"/>
        </p:xfrm>
        <a:graphic>
          <a:graphicData uri="http://schemas.openxmlformats.org/drawingml/2006/table">
            <a:tbl>
              <a:tblPr>
                <a:noFill/>
                <a:tableStyleId>{B3EEC954-99DA-4435-BCBC-26BB120761D3}</a:tableStyleId>
              </a:tblPr>
              <a:tblGrid>
                <a:gridCol w="453325"/>
                <a:gridCol w="851775"/>
              </a:tblGrid>
              <a:tr h="175">
                <a:tc>
                  <a:txBody>
                    <a:bodyPr/>
                    <a:lstStyle/>
                    <a:p>
                      <a:pPr indent="0" lvl="0" marL="0" rtl="0" algn="ctr">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2CC"/>
                    </a:solidFill>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Just before time</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75">
                <a:tc>
                  <a:txBody>
                    <a:bodyPr/>
                    <a:lstStyle/>
                    <a:p>
                      <a:pPr indent="0" lvl="0" marL="0" rtl="0" algn="ctr">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D9EAD3"/>
                    </a:solidFill>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At time</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bl>
          </a:graphicData>
        </a:graphic>
      </p:graphicFrame>
      <p:graphicFrame>
        <p:nvGraphicFramePr>
          <p:cNvPr id="480" name="Google Shape;480;p53"/>
          <p:cNvGraphicFramePr/>
          <p:nvPr/>
        </p:nvGraphicFramePr>
        <p:xfrm>
          <a:off x="3876988" y="2065425"/>
          <a:ext cx="3000000" cy="3000000"/>
        </p:xfrm>
        <a:graphic>
          <a:graphicData uri="http://schemas.openxmlformats.org/drawingml/2006/table">
            <a:tbl>
              <a:tblPr>
                <a:noFill/>
                <a:tableStyleId>{B3EEC954-99DA-4435-BCBC-26BB120761D3}</a:tableStyleId>
              </a:tblPr>
              <a:tblGrid>
                <a:gridCol w="851775"/>
              </a:tblGrid>
              <a:tr h="224600">
                <a:tc>
                  <a:txBody>
                    <a:bodyPr/>
                    <a:lstStyle/>
                    <a:p>
                      <a:pPr indent="0" lvl="0" marL="0" rtl="0" algn="ctr">
                        <a:lnSpc>
                          <a:spcPct val="115000"/>
                        </a:lnSpc>
                        <a:spcBef>
                          <a:spcPts val="0"/>
                        </a:spcBef>
                        <a:spcAft>
                          <a:spcPts val="0"/>
                        </a:spcAft>
                        <a:buNone/>
                      </a:pPr>
                      <a:r>
                        <a:rPr b="1" lang="en" sz="800">
                          <a:latin typeface="Lato"/>
                          <a:ea typeface="Lato"/>
                          <a:cs typeface="Lato"/>
                          <a:sym typeface="Lato"/>
                        </a:rPr>
                        <a:t>Queue</a:t>
                      </a:r>
                      <a:endParaRPr b="1"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William</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Alina</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Neil</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Akshat</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bl>
          </a:graphicData>
        </a:graphic>
      </p:graphicFrame>
      <p:graphicFrame>
        <p:nvGraphicFramePr>
          <p:cNvPr id="481" name="Google Shape;481;p53"/>
          <p:cNvGraphicFramePr/>
          <p:nvPr/>
        </p:nvGraphicFramePr>
        <p:xfrm>
          <a:off x="5272863" y="1924100"/>
          <a:ext cx="3000000" cy="3000000"/>
        </p:xfrm>
        <a:graphic>
          <a:graphicData uri="http://schemas.openxmlformats.org/drawingml/2006/table">
            <a:tbl>
              <a:tblPr>
                <a:noFill/>
                <a:tableStyleId>{B3EEC954-99DA-4435-BCBC-26BB120761D3}</a:tableStyleId>
              </a:tblPr>
              <a:tblGrid>
                <a:gridCol w="851775"/>
                <a:gridCol w="652550"/>
              </a:tblGrid>
              <a:tr h="224600">
                <a:tc gridSpan="2">
                  <a:txBody>
                    <a:bodyPr/>
                    <a:lstStyle/>
                    <a:p>
                      <a:pPr indent="0" lvl="0" marL="0" rtl="0" algn="ctr">
                        <a:lnSpc>
                          <a:spcPct val="115000"/>
                        </a:lnSpc>
                        <a:spcBef>
                          <a:spcPts val="0"/>
                        </a:spcBef>
                        <a:spcAft>
                          <a:spcPts val="0"/>
                        </a:spcAft>
                        <a:buNone/>
                      </a:pPr>
                      <a:r>
                        <a:rPr b="1" lang="en" sz="800">
                          <a:latin typeface="Lato"/>
                          <a:ea typeface="Lato"/>
                          <a:cs typeface="Lato"/>
                          <a:sym typeface="Lato"/>
                        </a:rPr>
                        <a:t>Remaining</a:t>
                      </a:r>
                      <a:endParaRPr b="1"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hMerge="1"/>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Name</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Time</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Taj</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0</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Kevin</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1</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Neil</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2</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Akshat</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2</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William</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5</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Alina</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5</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bl>
          </a:graphicData>
        </a:graphic>
      </p:graphicFrame>
      <p:graphicFrame>
        <p:nvGraphicFramePr>
          <p:cNvPr id="482" name="Google Shape;482;p53"/>
          <p:cNvGraphicFramePr/>
          <p:nvPr/>
        </p:nvGraphicFramePr>
        <p:xfrm>
          <a:off x="5272863" y="1221275"/>
          <a:ext cx="3000000" cy="3000000"/>
        </p:xfrm>
        <a:graphic>
          <a:graphicData uri="http://schemas.openxmlformats.org/drawingml/2006/table">
            <a:tbl>
              <a:tblPr>
                <a:noFill/>
                <a:tableStyleId>{B3EEC954-99DA-4435-BCBC-26BB120761D3}</a:tableStyleId>
              </a:tblPr>
              <a:tblGrid>
                <a:gridCol w="752175"/>
                <a:gridCol w="752175"/>
              </a:tblGrid>
              <a:tr h="224600">
                <a:tc>
                  <a:txBody>
                    <a:bodyPr/>
                    <a:lstStyle/>
                    <a:p>
                      <a:pPr indent="0" lvl="0" marL="0" rtl="0" algn="ctr">
                        <a:lnSpc>
                          <a:spcPct val="115000"/>
                        </a:lnSpc>
                        <a:spcBef>
                          <a:spcPts val="0"/>
                        </a:spcBef>
                        <a:spcAft>
                          <a:spcPts val="0"/>
                        </a:spcAft>
                        <a:buNone/>
                      </a:pPr>
                      <a:r>
                        <a:rPr b="1" lang="en" sz="800">
                          <a:latin typeface="Lato"/>
                          <a:ea typeface="Lato"/>
                          <a:cs typeface="Lato"/>
                          <a:sym typeface="Lato"/>
                        </a:rPr>
                        <a:t>Quantum</a:t>
                      </a:r>
                      <a:endParaRPr b="1"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2</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bl>
          </a:graphicData>
        </a:graphic>
      </p:graphicFrame>
    </p:spTree>
  </p:cSld>
  <p:clrMapOvr>
    <a:masterClrMapping/>
  </p:clrMapOvr>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6" name="Shape 486"/>
        <p:cNvGrpSpPr/>
        <p:nvPr/>
      </p:nvGrpSpPr>
      <p:grpSpPr>
        <a:xfrm>
          <a:off x="0" y="0"/>
          <a:ext cx="0" cy="0"/>
          <a:chOff x="0" y="0"/>
          <a:chExt cx="0" cy="0"/>
        </a:xfrm>
      </p:grpSpPr>
      <p:sp>
        <p:nvSpPr>
          <p:cNvPr id="487" name="Google Shape;487;p54"/>
          <p:cNvSpPr txBox="1"/>
          <p:nvPr>
            <p:ph idx="1" type="body"/>
          </p:nvPr>
        </p:nvSpPr>
        <p:spPr>
          <a:xfrm>
            <a:off x="182850" y="823868"/>
            <a:ext cx="8778300" cy="4206300"/>
          </a:xfrm>
          <a:prstGeom prst="rect">
            <a:avLst/>
          </a:prstGeom>
        </p:spPr>
        <p:txBody>
          <a:bodyPr anchorCtr="0" anchor="t" bIns="45700" lIns="45700" spcFirstLastPara="1" rIns="45700" wrap="square" tIns="45700">
            <a:noAutofit/>
          </a:bodyPr>
          <a:lstStyle/>
          <a:p>
            <a:pPr indent="0" lvl="0" marL="0" rtl="0" algn="l">
              <a:spcBef>
                <a:spcPts val="0"/>
              </a:spcBef>
              <a:spcAft>
                <a:spcPts val="0"/>
              </a:spcAft>
              <a:buNone/>
            </a:pPr>
            <a:r>
              <a:rPr b="1" lang="en"/>
              <a:t>RR (q=3)</a:t>
            </a:r>
            <a:endParaRPr b="1"/>
          </a:p>
        </p:txBody>
      </p:sp>
      <p:sp>
        <p:nvSpPr>
          <p:cNvPr id="488" name="Google Shape;488;p54"/>
          <p:cNvSpPr txBox="1"/>
          <p:nvPr>
            <p:ph type="title"/>
          </p:nvPr>
        </p:nvSpPr>
        <p:spPr>
          <a:xfrm>
            <a:off x="182850" y="114300"/>
            <a:ext cx="8778300" cy="4572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Life Ain’t Fair</a:t>
            </a:r>
            <a:endParaRPr/>
          </a:p>
        </p:txBody>
      </p:sp>
      <p:graphicFrame>
        <p:nvGraphicFramePr>
          <p:cNvPr id="489" name="Google Shape;489;p54"/>
          <p:cNvGraphicFramePr/>
          <p:nvPr/>
        </p:nvGraphicFramePr>
        <p:xfrm>
          <a:off x="1978250" y="823775"/>
          <a:ext cx="3000000" cy="3000000"/>
        </p:xfrm>
        <a:graphic>
          <a:graphicData uri="http://schemas.openxmlformats.org/drawingml/2006/table">
            <a:tbl>
              <a:tblPr>
                <a:noFill/>
                <a:tableStyleId>{876081C1-59E3-45BD-9F17-07E1B6B354E3}</a:tableStyleId>
              </a:tblPr>
              <a:tblGrid>
                <a:gridCol w="274900"/>
                <a:gridCol w="1370500"/>
              </a:tblGrid>
              <a:tr h="135475">
                <a:tc>
                  <a:txBody>
                    <a:bodyPr/>
                    <a:lstStyle/>
                    <a:p>
                      <a:pPr indent="0" lvl="0" marL="0" rtl="0" algn="ctr">
                        <a:spcBef>
                          <a:spcPts val="0"/>
                        </a:spcBef>
                        <a:spcAft>
                          <a:spcPts val="0"/>
                        </a:spcAft>
                        <a:buNone/>
                      </a:pPr>
                      <a:r>
                        <a:rPr lang="en" sz="800">
                          <a:latin typeface="Lato"/>
                          <a:ea typeface="Lato"/>
                          <a:cs typeface="Lato"/>
                          <a:sym typeface="Lato"/>
                        </a:rPr>
                        <a:t>Time</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Thread</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5475">
                <a:tc>
                  <a:txBody>
                    <a:bodyPr/>
                    <a:lstStyle/>
                    <a:p>
                      <a:pPr indent="0" lvl="0" marL="0" rtl="0" algn="ctr">
                        <a:spcBef>
                          <a:spcPts val="0"/>
                        </a:spcBef>
                        <a:spcAft>
                          <a:spcPts val="0"/>
                        </a:spcAft>
                        <a:buNone/>
                      </a:pPr>
                      <a:r>
                        <a:rPr lang="en" sz="800">
                          <a:latin typeface="Lato"/>
                          <a:ea typeface="Lato"/>
                          <a:cs typeface="Lato"/>
                          <a:sym typeface="Lato"/>
                        </a:rPr>
                        <a:t>0</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Taj</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5475">
                <a:tc>
                  <a:txBody>
                    <a:bodyPr/>
                    <a:lstStyle/>
                    <a:p>
                      <a:pPr indent="0" lvl="0" marL="0" rtl="0" algn="ctr">
                        <a:spcBef>
                          <a:spcPts val="0"/>
                        </a:spcBef>
                        <a:spcAft>
                          <a:spcPts val="0"/>
                        </a:spcAft>
                        <a:buNone/>
                      </a:pPr>
                      <a:r>
                        <a:rPr lang="en" sz="800">
                          <a:latin typeface="Lato"/>
                          <a:ea typeface="Lato"/>
                          <a:cs typeface="Lato"/>
                          <a:sym typeface="Lato"/>
                        </a:rPr>
                        <a:t>1</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Taj</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5475">
                <a:tc>
                  <a:txBody>
                    <a:bodyPr/>
                    <a:lstStyle/>
                    <a:p>
                      <a:pPr indent="0" lvl="0" marL="0" rtl="0" algn="ctr">
                        <a:spcBef>
                          <a:spcPts val="0"/>
                        </a:spcBef>
                        <a:spcAft>
                          <a:spcPts val="0"/>
                        </a:spcAft>
                        <a:buNone/>
                      </a:pPr>
                      <a:r>
                        <a:rPr lang="en" sz="800">
                          <a:latin typeface="Lato"/>
                          <a:ea typeface="Lato"/>
                          <a:cs typeface="Lato"/>
                          <a:sym typeface="Lato"/>
                        </a:rPr>
                        <a:t>2</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Taj</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5475">
                <a:tc>
                  <a:txBody>
                    <a:bodyPr/>
                    <a:lstStyle/>
                    <a:p>
                      <a:pPr indent="0" lvl="0" marL="0" rtl="0" algn="ctr">
                        <a:spcBef>
                          <a:spcPts val="0"/>
                        </a:spcBef>
                        <a:spcAft>
                          <a:spcPts val="0"/>
                        </a:spcAft>
                        <a:buNone/>
                      </a:pPr>
                      <a:r>
                        <a:rPr lang="en" sz="800">
                          <a:latin typeface="Lato"/>
                          <a:ea typeface="Lato"/>
                          <a:cs typeface="Lato"/>
                          <a:sym typeface="Lato"/>
                        </a:rPr>
                        <a:t>3</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Kevin</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5475">
                <a:tc>
                  <a:txBody>
                    <a:bodyPr/>
                    <a:lstStyle/>
                    <a:p>
                      <a:pPr indent="0" lvl="0" marL="0" rtl="0" algn="ctr">
                        <a:spcBef>
                          <a:spcPts val="0"/>
                        </a:spcBef>
                        <a:spcAft>
                          <a:spcPts val="0"/>
                        </a:spcAft>
                        <a:buNone/>
                      </a:pPr>
                      <a:r>
                        <a:rPr lang="en" sz="800">
                          <a:latin typeface="Lato"/>
                          <a:ea typeface="Lato"/>
                          <a:cs typeface="Lato"/>
                          <a:sym typeface="Lato"/>
                        </a:rPr>
                        <a:t>4</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Kevin</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5</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Kevin</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6</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Neil</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7</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Neil</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8</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Neil</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9</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Taj</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10</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Taj</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11</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Akshat</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12</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Akshat</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13</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Akshat</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14</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Kevin</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15</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D9EAD3"/>
                    </a:solidFill>
                  </a:tcPr>
                </a:tc>
                <a:tc>
                  <a:txBody>
                    <a:bodyPr/>
                    <a:lstStyle/>
                    <a:p>
                      <a:pPr indent="0" lvl="0" marL="0" rtl="0" algn="ctr">
                        <a:spcBef>
                          <a:spcPts val="0"/>
                        </a:spcBef>
                        <a:spcAft>
                          <a:spcPts val="0"/>
                        </a:spcAft>
                        <a:buNone/>
                      </a:pPr>
                      <a:r>
                        <a:rPr lang="en" sz="800">
                          <a:latin typeface="Lato"/>
                          <a:ea typeface="Lato"/>
                          <a:cs typeface="Lato"/>
                          <a:sym typeface="Lato"/>
                        </a:rPr>
                        <a:t>Kevin</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D9EAD3"/>
                    </a:solidFill>
                  </a:tcPr>
                </a:tc>
              </a:tr>
              <a:tr h="130525">
                <a:tc>
                  <a:txBody>
                    <a:bodyPr/>
                    <a:lstStyle/>
                    <a:p>
                      <a:pPr indent="0" lvl="0" marL="0" rtl="0" algn="ctr">
                        <a:spcBef>
                          <a:spcPts val="0"/>
                        </a:spcBef>
                        <a:spcAft>
                          <a:spcPts val="0"/>
                        </a:spcAft>
                        <a:buNone/>
                      </a:pPr>
                      <a:r>
                        <a:rPr lang="en" sz="800">
                          <a:latin typeface="Lato"/>
                          <a:ea typeface="Lato"/>
                          <a:cs typeface="Lato"/>
                          <a:sym typeface="Lato"/>
                        </a:rPr>
                        <a:t>16</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17</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18</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19</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20</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21</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22</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23</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24</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25</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26</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27</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28</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29</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30</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bl>
          </a:graphicData>
        </a:graphic>
      </p:graphicFrame>
      <p:graphicFrame>
        <p:nvGraphicFramePr>
          <p:cNvPr id="490" name="Google Shape;490;p54"/>
          <p:cNvGraphicFramePr/>
          <p:nvPr/>
        </p:nvGraphicFramePr>
        <p:xfrm>
          <a:off x="7003488" y="1455550"/>
          <a:ext cx="3000000" cy="3000000"/>
        </p:xfrm>
        <a:graphic>
          <a:graphicData uri="http://schemas.openxmlformats.org/drawingml/2006/table">
            <a:tbl>
              <a:tblPr>
                <a:noFill/>
                <a:tableStyleId>{B3EEC954-99DA-4435-BCBC-26BB120761D3}</a:tableStyleId>
              </a:tblPr>
              <a:tblGrid>
                <a:gridCol w="453325"/>
                <a:gridCol w="851775"/>
                <a:gridCol w="652550"/>
              </a:tblGrid>
              <a:tr h="224600">
                <a:tc gridSpan="3">
                  <a:txBody>
                    <a:bodyPr/>
                    <a:lstStyle/>
                    <a:p>
                      <a:pPr indent="0" lvl="0" marL="0" rtl="0" algn="ctr">
                        <a:lnSpc>
                          <a:spcPct val="115000"/>
                        </a:lnSpc>
                        <a:spcBef>
                          <a:spcPts val="0"/>
                        </a:spcBef>
                        <a:spcAft>
                          <a:spcPts val="0"/>
                        </a:spcAft>
                        <a:buNone/>
                      </a:pPr>
                      <a:r>
                        <a:rPr b="1" lang="en" sz="800">
                          <a:latin typeface="Lato"/>
                          <a:ea typeface="Lato"/>
                          <a:cs typeface="Lato"/>
                          <a:sym typeface="Lato"/>
                        </a:rPr>
                        <a:t>Arrivals</a:t>
                      </a:r>
                      <a:endParaRPr b="1"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hMerge="1"/>
                <a:tc hMerge="1"/>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Time</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Name</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Priority</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0</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Taj</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7</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1</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2</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Kevin</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1</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3</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Neil</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3</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4</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5</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Akshat</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5</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6</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7</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William</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11</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8</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9</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Alina</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14</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bl>
          </a:graphicData>
        </a:graphic>
      </p:graphicFrame>
      <p:graphicFrame>
        <p:nvGraphicFramePr>
          <p:cNvPr id="491" name="Google Shape;491;p54"/>
          <p:cNvGraphicFramePr/>
          <p:nvPr/>
        </p:nvGraphicFramePr>
        <p:xfrm>
          <a:off x="419788" y="2626925"/>
          <a:ext cx="3000000" cy="3000000"/>
        </p:xfrm>
        <a:graphic>
          <a:graphicData uri="http://schemas.openxmlformats.org/drawingml/2006/table">
            <a:tbl>
              <a:tblPr>
                <a:noFill/>
                <a:tableStyleId>{B3EEC954-99DA-4435-BCBC-26BB120761D3}</a:tableStyleId>
              </a:tblPr>
              <a:tblGrid>
                <a:gridCol w="453325"/>
                <a:gridCol w="851775"/>
              </a:tblGrid>
              <a:tr h="175">
                <a:tc>
                  <a:txBody>
                    <a:bodyPr/>
                    <a:lstStyle/>
                    <a:p>
                      <a:pPr indent="0" lvl="0" marL="0" rtl="0" algn="ctr">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2CC"/>
                    </a:solidFill>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Just before time</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75">
                <a:tc>
                  <a:txBody>
                    <a:bodyPr/>
                    <a:lstStyle/>
                    <a:p>
                      <a:pPr indent="0" lvl="0" marL="0" rtl="0" algn="ctr">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D9EAD3"/>
                    </a:solidFill>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At time</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bl>
          </a:graphicData>
        </a:graphic>
      </p:graphicFrame>
      <p:graphicFrame>
        <p:nvGraphicFramePr>
          <p:cNvPr id="492" name="Google Shape;492;p54"/>
          <p:cNvGraphicFramePr/>
          <p:nvPr/>
        </p:nvGraphicFramePr>
        <p:xfrm>
          <a:off x="3876988" y="2065425"/>
          <a:ext cx="3000000" cy="3000000"/>
        </p:xfrm>
        <a:graphic>
          <a:graphicData uri="http://schemas.openxmlformats.org/drawingml/2006/table">
            <a:tbl>
              <a:tblPr>
                <a:noFill/>
                <a:tableStyleId>{B3EEC954-99DA-4435-BCBC-26BB120761D3}</a:tableStyleId>
              </a:tblPr>
              <a:tblGrid>
                <a:gridCol w="851775"/>
              </a:tblGrid>
              <a:tr h="224600">
                <a:tc>
                  <a:txBody>
                    <a:bodyPr/>
                    <a:lstStyle/>
                    <a:p>
                      <a:pPr indent="0" lvl="0" marL="0" rtl="0" algn="ctr">
                        <a:lnSpc>
                          <a:spcPct val="115000"/>
                        </a:lnSpc>
                        <a:spcBef>
                          <a:spcPts val="0"/>
                        </a:spcBef>
                        <a:spcAft>
                          <a:spcPts val="0"/>
                        </a:spcAft>
                        <a:buNone/>
                      </a:pPr>
                      <a:r>
                        <a:rPr b="1" lang="en" sz="800">
                          <a:latin typeface="Lato"/>
                          <a:ea typeface="Lato"/>
                          <a:cs typeface="Lato"/>
                          <a:sym typeface="Lato"/>
                        </a:rPr>
                        <a:t>Queue</a:t>
                      </a:r>
                      <a:endParaRPr b="1"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William</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Alina</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Neil</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Akshat</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bl>
          </a:graphicData>
        </a:graphic>
      </p:graphicFrame>
      <p:graphicFrame>
        <p:nvGraphicFramePr>
          <p:cNvPr id="493" name="Google Shape;493;p54"/>
          <p:cNvGraphicFramePr/>
          <p:nvPr/>
        </p:nvGraphicFramePr>
        <p:xfrm>
          <a:off x="5272863" y="1924100"/>
          <a:ext cx="3000000" cy="3000000"/>
        </p:xfrm>
        <a:graphic>
          <a:graphicData uri="http://schemas.openxmlformats.org/drawingml/2006/table">
            <a:tbl>
              <a:tblPr>
                <a:noFill/>
                <a:tableStyleId>{B3EEC954-99DA-4435-BCBC-26BB120761D3}</a:tableStyleId>
              </a:tblPr>
              <a:tblGrid>
                <a:gridCol w="851775"/>
                <a:gridCol w="652550"/>
              </a:tblGrid>
              <a:tr h="224600">
                <a:tc gridSpan="2">
                  <a:txBody>
                    <a:bodyPr/>
                    <a:lstStyle/>
                    <a:p>
                      <a:pPr indent="0" lvl="0" marL="0" rtl="0" algn="ctr">
                        <a:lnSpc>
                          <a:spcPct val="115000"/>
                        </a:lnSpc>
                        <a:spcBef>
                          <a:spcPts val="0"/>
                        </a:spcBef>
                        <a:spcAft>
                          <a:spcPts val="0"/>
                        </a:spcAft>
                        <a:buNone/>
                      </a:pPr>
                      <a:r>
                        <a:rPr b="1" lang="en" sz="800">
                          <a:latin typeface="Lato"/>
                          <a:ea typeface="Lato"/>
                          <a:cs typeface="Lato"/>
                          <a:sym typeface="Lato"/>
                        </a:rPr>
                        <a:t>Remaining</a:t>
                      </a:r>
                      <a:endParaRPr b="1"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hMerge="1"/>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Name</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Time</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Taj</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0</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Kevin</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0</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Neil</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2</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Akshat</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2</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William</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5</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Alina</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5</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bl>
          </a:graphicData>
        </a:graphic>
      </p:graphicFrame>
      <p:graphicFrame>
        <p:nvGraphicFramePr>
          <p:cNvPr id="494" name="Google Shape;494;p54"/>
          <p:cNvGraphicFramePr/>
          <p:nvPr/>
        </p:nvGraphicFramePr>
        <p:xfrm>
          <a:off x="5272863" y="1221275"/>
          <a:ext cx="3000000" cy="3000000"/>
        </p:xfrm>
        <a:graphic>
          <a:graphicData uri="http://schemas.openxmlformats.org/drawingml/2006/table">
            <a:tbl>
              <a:tblPr>
                <a:noFill/>
                <a:tableStyleId>{B3EEC954-99DA-4435-BCBC-26BB120761D3}</a:tableStyleId>
              </a:tblPr>
              <a:tblGrid>
                <a:gridCol w="752175"/>
                <a:gridCol w="752175"/>
              </a:tblGrid>
              <a:tr h="224600">
                <a:tc>
                  <a:txBody>
                    <a:bodyPr/>
                    <a:lstStyle/>
                    <a:p>
                      <a:pPr indent="0" lvl="0" marL="0" rtl="0" algn="ctr">
                        <a:lnSpc>
                          <a:spcPct val="115000"/>
                        </a:lnSpc>
                        <a:spcBef>
                          <a:spcPts val="0"/>
                        </a:spcBef>
                        <a:spcAft>
                          <a:spcPts val="0"/>
                        </a:spcAft>
                        <a:buNone/>
                      </a:pPr>
                      <a:r>
                        <a:rPr b="1" lang="en" sz="800">
                          <a:latin typeface="Lato"/>
                          <a:ea typeface="Lato"/>
                          <a:cs typeface="Lato"/>
                          <a:sym typeface="Lato"/>
                        </a:rPr>
                        <a:t>Quantum</a:t>
                      </a:r>
                      <a:endParaRPr b="1"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1</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bl>
          </a:graphicData>
        </a:graphic>
      </p:graphicFrame>
    </p:spTree>
  </p:cSld>
  <p:clrMapOvr>
    <a:masterClrMapping/>
  </p:clrMapOvr>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8" name="Shape 498"/>
        <p:cNvGrpSpPr/>
        <p:nvPr/>
      </p:nvGrpSpPr>
      <p:grpSpPr>
        <a:xfrm>
          <a:off x="0" y="0"/>
          <a:ext cx="0" cy="0"/>
          <a:chOff x="0" y="0"/>
          <a:chExt cx="0" cy="0"/>
        </a:xfrm>
      </p:grpSpPr>
      <p:sp>
        <p:nvSpPr>
          <p:cNvPr id="499" name="Google Shape;499;p55"/>
          <p:cNvSpPr txBox="1"/>
          <p:nvPr>
            <p:ph idx="1" type="body"/>
          </p:nvPr>
        </p:nvSpPr>
        <p:spPr>
          <a:xfrm>
            <a:off x="182850" y="823868"/>
            <a:ext cx="8778300" cy="4206300"/>
          </a:xfrm>
          <a:prstGeom prst="rect">
            <a:avLst/>
          </a:prstGeom>
        </p:spPr>
        <p:txBody>
          <a:bodyPr anchorCtr="0" anchor="t" bIns="45700" lIns="45700" spcFirstLastPara="1" rIns="45700" wrap="square" tIns="45700">
            <a:noAutofit/>
          </a:bodyPr>
          <a:lstStyle/>
          <a:p>
            <a:pPr indent="0" lvl="0" marL="0" rtl="0" algn="l">
              <a:spcBef>
                <a:spcPts val="0"/>
              </a:spcBef>
              <a:spcAft>
                <a:spcPts val="0"/>
              </a:spcAft>
              <a:buNone/>
            </a:pPr>
            <a:r>
              <a:rPr b="1" lang="en"/>
              <a:t>RR (q=3)</a:t>
            </a:r>
            <a:endParaRPr b="1"/>
          </a:p>
        </p:txBody>
      </p:sp>
      <p:sp>
        <p:nvSpPr>
          <p:cNvPr id="500" name="Google Shape;500;p55"/>
          <p:cNvSpPr txBox="1"/>
          <p:nvPr>
            <p:ph type="title"/>
          </p:nvPr>
        </p:nvSpPr>
        <p:spPr>
          <a:xfrm>
            <a:off x="182850" y="114300"/>
            <a:ext cx="8778300" cy="4572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Life Ain’t Fair</a:t>
            </a:r>
            <a:endParaRPr/>
          </a:p>
        </p:txBody>
      </p:sp>
      <p:graphicFrame>
        <p:nvGraphicFramePr>
          <p:cNvPr id="501" name="Google Shape;501;p55"/>
          <p:cNvGraphicFramePr/>
          <p:nvPr/>
        </p:nvGraphicFramePr>
        <p:xfrm>
          <a:off x="1978250" y="823775"/>
          <a:ext cx="3000000" cy="3000000"/>
        </p:xfrm>
        <a:graphic>
          <a:graphicData uri="http://schemas.openxmlformats.org/drawingml/2006/table">
            <a:tbl>
              <a:tblPr>
                <a:noFill/>
                <a:tableStyleId>{876081C1-59E3-45BD-9F17-07E1B6B354E3}</a:tableStyleId>
              </a:tblPr>
              <a:tblGrid>
                <a:gridCol w="274900"/>
                <a:gridCol w="1370500"/>
              </a:tblGrid>
              <a:tr h="135475">
                <a:tc>
                  <a:txBody>
                    <a:bodyPr/>
                    <a:lstStyle/>
                    <a:p>
                      <a:pPr indent="0" lvl="0" marL="0" rtl="0" algn="ctr">
                        <a:spcBef>
                          <a:spcPts val="0"/>
                        </a:spcBef>
                        <a:spcAft>
                          <a:spcPts val="0"/>
                        </a:spcAft>
                        <a:buNone/>
                      </a:pPr>
                      <a:r>
                        <a:rPr lang="en" sz="800">
                          <a:latin typeface="Lato"/>
                          <a:ea typeface="Lato"/>
                          <a:cs typeface="Lato"/>
                          <a:sym typeface="Lato"/>
                        </a:rPr>
                        <a:t>Time</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Thread</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5475">
                <a:tc>
                  <a:txBody>
                    <a:bodyPr/>
                    <a:lstStyle/>
                    <a:p>
                      <a:pPr indent="0" lvl="0" marL="0" rtl="0" algn="ctr">
                        <a:spcBef>
                          <a:spcPts val="0"/>
                        </a:spcBef>
                        <a:spcAft>
                          <a:spcPts val="0"/>
                        </a:spcAft>
                        <a:buNone/>
                      </a:pPr>
                      <a:r>
                        <a:rPr lang="en" sz="800">
                          <a:latin typeface="Lato"/>
                          <a:ea typeface="Lato"/>
                          <a:cs typeface="Lato"/>
                          <a:sym typeface="Lato"/>
                        </a:rPr>
                        <a:t>0</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Taj</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5475">
                <a:tc>
                  <a:txBody>
                    <a:bodyPr/>
                    <a:lstStyle/>
                    <a:p>
                      <a:pPr indent="0" lvl="0" marL="0" rtl="0" algn="ctr">
                        <a:spcBef>
                          <a:spcPts val="0"/>
                        </a:spcBef>
                        <a:spcAft>
                          <a:spcPts val="0"/>
                        </a:spcAft>
                        <a:buNone/>
                      </a:pPr>
                      <a:r>
                        <a:rPr lang="en" sz="800">
                          <a:latin typeface="Lato"/>
                          <a:ea typeface="Lato"/>
                          <a:cs typeface="Lato"/>
                          <a:sym typeface="Lato"/>
                        </a:rPr>
                        <a:t>1</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Taj</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5475">
                <a:tc>
                  <a:txBody>
                    <a:bodyPr/>
                    <a:lstStyle/>
                    <a:p>
                      <a:pPr indent="0" lvl="0" marL="0" rtl="0" algn="ctr">
                        <a:spcBef>
                          <a:spcPts val="0"/>
                        </a:spcBef>
                        <a:spcAft>
                          <a:spcPts val="0"/>
                        </a:spcAft>
                        <a:buNone/>
                      </a:pPr>
                      <a:r>
                        <a:rPr lang="en" sz="800">
                          <a:latin typeface="Lato"/>
                          <a:ea typeface="Lato"/>
                          <a:cs typeface="Lato"/>
                          <a:sym typeface="Lato"/>
                        </a:rPr>
                        <a:t>2</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Taj</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5475">
                <a:tc>
                  <a:txBody>
                    <a:bodyPr/>
                    <a:lstStyle/>
                    <a:p>
                      <a:pPr indent="0" lvl="0" marL="0" rtl="0" algn="ctr">
                        <a:spcBef>
                          <a:spcPts val="0"/>
                        </a:spcBef>
                        <a:spcAft>
                          <a:spcPts val="0"/>
                        </a:spcAft>
                        <a:buNone/>
                      </a:pPr>
                      <a:r>
                        <a:rPr lang="en" sz="800">
                          <a:latin typeface="Lato"/>
                          <a:ea typeface="Lato"/>
                          <a:cs typeface="Lato"/>
                          <a:sym typeface="Lato"/>
                        </a:rPr>
                        <a:t>3</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Kevin</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5475">
                <a:tc>
                  <a:txBody>
                    <a:bodyPr/>
                    <a:lstStyle/>
                    <a:p>
                      <a:pPr indent="0" lvl="0" marL="0" rtl="0" algn="ctr">
                        <a:spcBef>
                          <a:spcPts val="0"/>
                        </a:spcBef>
                        <a:spcAft>
                          <a:spcPts val="0"/>
                        </a:spcAft>
                        <a:buNone/>
                      </a:pPr>
                      <a:r>
                        <a:rPr lang="en" sz="800">
                          <a:latin typeface="Lato"/>
                          <a:ea typeface="Lato"/>
                          <a:cs typeface="Lato"/>
                          <a:sym typeface="Lato"/>
                        </a:rPr>
                        <a:t>4</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Kevin</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5</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Kevin</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6</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Neil</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7</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Neil</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8</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Neil</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9</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Taj</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10</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Taj</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11</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Akshat</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12</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Akshat</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13</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Akshat</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14</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Kevin</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15</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Kevin</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16</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2CC"/>
                    </a:solidFill>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2CC"/>
                    </a:solidFill>
                  </a:tcPr>
                </a:tc>
              </a:tr>
              <a:tr h="130525">
                <a:tc>
                  <a:txBody>
                    <a:bodyPr/>
                    <a:lstStyle/>
                    <a:p>
                      <a:pPr indent="0" lvl="0" marL="0" rtl="0" algn="ctr">
                        <a:spcBef>
                          <a:spcPts val="0"/>
                        </a:spcBef>
                        <a:spcAft>
                          <a:spcPts val="0"/>
                        </a:spcAft>
                        <a:buNone/>
                      </a:pPr>
                      <a:r>
                        <a:rPr lang="en" sz="800">
                          <a:latin typeface="Lato"/>
                          <a:ea typeface="Lato"/>
                          <a:cs typeface="Lato"/>
                          <a:sym typeface="Lato"/>
                        </a:rPr>
                        <a:t>17</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18</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19</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20</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21</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22</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23</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24</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25</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26</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27</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28</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29</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30</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bl>
          </a:graphicData>
        </a:graphic>
      </p:graphicFrame>
      <p:graphicFrame>
        <p:nvGraphicFramePr>
          <p:cNvPr id="502" name="Google Shape;502;p55"/>
          <p:cNvGraphicFramePr/>
          <p:nvPr/>
        </p:nvGraphicFramePr>
        <p:xfrm>
          <a:off x="7003488" y="1455550"/>
          <a:ext cx="3000000" cy="3000000"/>
        </p:xfrm>
        <a:graphic>
          <a:graphicData uri="http://schemas.openxmlformats.org/drawingml/2006/table">
            <a:tbl>
              <a:tblPr>
                <a:noFill/>
                <a:tableStyleId>{B3EEC954-99DA-4435-BCBC-26BB120761D3}</a:tableStyleId>
              </a:tblPr>
              <a:tblGrid>
                <a:gridCol w="453325"/>
                <a:gridCol w="851775"/>
                <a:gridCol w="652550"/>
              </a:tblGrid>
              <a:tr h="224600">
                <a:tc gridSpan="3">
                  <a:txBody>
                    <a:bodyPr/>
                    <a:lstStyle/>
                    <a:p>
                      <a:pPr indent="0" lvl="0" marL="0" rtl="0" algn="ctr">
                        <a:lnSpc>
                          <a:spcPct val="115000"/>
                        </a:lnSpc>
                        <a:spcBef>
                          <a:spcPts val="0"/>
                        </a:spcBef>
                        <a:spcAft>
                          <a:spcPts val="0"/>
                        </a:spcAft>
                        <a:buNone/>
                      </a:pPr>
                      <a:r>
                        <a:rPr b="1" lang="en" sz="800">
                          <a:latin typeface="Lato"/>
                          <a:ea typeface="Lato"/>
                          <a:cs typeface="Lato"/>
                          <a:sym typeface="Lato"/>
                        </a:rPr>
                        <a:t>Arrivals</a:t>
                      </a:r>
                      <a:endParaRPr b="1"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hMerge="1"/>
                <a:tc hMerge="1"/>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Time</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Name</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Priority</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0</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Taj</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7</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1</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2</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Kevin</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1</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3</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Neil</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3</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4</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5</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Akshat</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5</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6</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7</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William</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11</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8</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9</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Alina</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14</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bl>
          </a:graphicData>
        </a:graphic>
      </p:graphicFrame>
      <p:graphicFrame>
        <p:nvGraphicFramePr>
          <p:cNvPr id="503" name="Google Shape;503;p55"/>
          <p:cNvGraphicFramePr/>
          <p:nvPr/>
        </p:nvGraphicFramePr>
        <p:xfrm>
          <a:off x="419788" y="2626925"/>
          <a:ext cx="3000000" cy="3000000"/>
        </p:xfrm>
        <a:graphic>
          <a:graphicData uri="http://schemas.openxmlformats.org/drawingml/2006/table">
            <a:tbl>
              <a:tblPr>
                <a:noFill/>
                <a:tableStyleId>{B3EEC954-99DA-4435-BCBC-26BB120761D3}</a:tableStyleId>
              </a:tblPr>
              <a:tblGrid>
                <a:gridCol w="453325"/>
                <a:gridCol w="851775"/>
              </a:tblGrid>
              <a:tr h="175">
                <a:tc>
                  <a:txBody>
                    <a:bodyPr/>
                    <a:lstStyle/>
                    <a:p>
                      <a:pPr indent="0" lvl="0" marL="0" rtl="0" algn="ctr">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2CC"/>
                    </a:solidFill>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Just before time</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75">
                <a:tc>
                  <a:txBody>
                    <a:bodyPr/>
                    <a:lstStyle/>
                    <a:p>
                      <a:pPr indent="0" lvl="0" marL="0" rtl="0" algn="ctr">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D9EAD3"/>
                    </a:solidFill>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At time</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bl>
          </a:graphicData>
        </a:graphic>
      </p:graphicFrame>
      <p:graphicFrame>
        <p:nvGraphicFramePr>
          <p:cNvPr id="504" name="Google Shape;504;p55"/>
          <p:cNvGraphicFramePr/>
          <p:nvPr/>
        </p:nvGraphicFramePr>
        <p:xfrm>
          <a:off x="3876988" y="2065425"/>
          <a:ext cx="3000000" cy="3000000"/>
        </p:xfrm>
        <a:graphic>
          <a:graphicData uri="http://schemas.openxmlformats.org/drawingml/2006/table">
            <a:tbl>
              <a:tblPr>
                <a:noFill/>
                <a:tableStyleId>{B3EEC954-99DA-4435-BCBC-26BB120761D3}</a:tableStyleId>
              </a:tblPr>
              <a:tblGrid>
                <a:gridCol w="851775"/>
              </a:tblGrid>
              <a:tr h="224600">
                <a:tc>
                  <a:txBody>
                    <a:bodyPr/>
                    <a:lstStyle/>
                    <a:p>
                      <a:pPr indent="0" lvl="0" marL="0" rtl="0" algn="ctr">
                        <a:lnSpc>
                          <a:spcPct val="115000"/>
                        </a:lnSpc>
                        <a:spcBef>
                          <a:spcPts val="0"/>
                        </a:spcBef>
                        <a:spcAft>
                          <a:spcPts val="0"/>
                        </a:spcAft>
                        <a:buNone/>
                      </a:pPr>
                      <a:r>
                        <a:rPr b="1" lang="en" sz="800">
                          <a:latin typeface="Lato"/>
                          <a:ea typeface="Lato"/>
                          <a:cs typeface="Lato"/>
                          <a:sym typeface="Lato"/>
                        </a:rPr>
                        <a:t>Queue</a:t>
                      </a:r>
                      <a:endParaRPr b="1"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William</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Alina</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Neil</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Akshat</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bl>
          </a:graphicData>
        </a:graphic>
      </p:graphicFrame>
      <p:graphicFrame>
        <p:nvGraphicFramePr>
          <p:cNvPr id="505" name="Google Shape;505;p55"/>
          <p:cNvGraphicFramePr/>
          <p:nvPr/>
        </p:nvGraphicFramePr>
        <p:xfrm>
          <a:off x="5272863" y="1924100"/>
          <a:ext cx="3000000" cy="3000000"/>
        </p:xfrm>
        <a:graphic>
          <a:graphicData uri="http://schemas.openxmlformats.org/drawingml/2006/table">
            <a:tbl>
              <a:tblPr>
                <a:noFill/>
                <a:tableStyleId>{B3EEC954-99DA-4435-BCBC-26BB120761D3}</a:tableStyleId>
              </a:tblPr>
              <a:tblGrid>
                <a:gridCol w="851775"/>
                <a:gridCol w="652550"/>
              </a:tblGrid>
              <a:tr h="224600">
                <a:tc gridSpan="2">
                  <a:txBody>
                    <a:bodyPr/>
                    <a:lstStyle/>
                    <a:p>
                      <a:pPr indent="0" lvl="0" marL="0" rtl="0" algn="ctr">
                        <a:lnSpc>
                          <a:spcPct val="115000"/>
                        </a:lnSpc>
                        <a:spcBef>
                          <a:spcPts val="0"/>
                        </a:spcBef>
                        <a:spcAft>
                          <a:spcPts val="0"/>
                        </a:spcAft>
                        <a:buNone/>
                      </a:pPr>
                      <a:r>
                        <a:rPr b="1" lang="en" sz="800">
                          <a:latin typeface="Lato"/>
                          <a:ea typeface="Lato"/>
                          <a:cs typeface="Lato"/>
                          <a:sym typeface="Lato"/>
                        </a:rPr>
                        <a:t>Remaining</a:t>
                      </a:r>
                      <a:endParaRPr b="1"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hMerge="1"/>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Name</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Time</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Taj</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0</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Kevin</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0</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Neil</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2</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Akshat</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2</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William</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5</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Alina</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5</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bl>
          </a:graphicData>
        </a:graphic>
      </p:graphicFrame>
      <p:graphicFrame>
        <p:nvGraphicFramePr>
          <p:cNvPr id="506" name="Google Shape;506;p55"/>
          <p:cNvGraphicFramePr/>
          <p:nvPr/>
        </p:nvGraphicFramePr>
        <p:xfrm>
          <a:off x="5272863" y="1221275"/>
          <a:ext cx="3000000" cy="3000000"/>
        </p:xfrm>
        <a:graphic>
          <a:graphicData uri="http://schemas.openxmlformats.org/drawingml/2006/table">
            <a:tbl>
              <a:tblPr>
                <a:noFill/>
                <a:tableStyleId>{B3EEC954-99DA-4435-BCBC-26BB120761D3}</a:tableStyleId>
              </a:tblPr>
              <a:tblGrid>
                <a:gridCol w="752175"/>
                <a:gridCol w="752175"/>
              </a:tblGrid>
              <a:tr h="224600">
                <a:tc>
                  <a:txBody>
                    <a:bodyPr/>
                    <a:lstStyle/>
                    <a:p>
                      <a:pPr indent="0" lvl="0" marL="0" rtl="0" algn="ctr">
                        <a:lnSpc>
                          <a:spcPct val="115000"/>
                        </a:lnSpc>
                        <a:spcBef>
                          <a:spcPts val="0"/>
                        </a:spcBef>
                        <a:spcAft>
                          <a:spcPts val="0"/>
                        </a:spcAft>
                        <a:buNone/>
                      </a:pPr>
                      <a:r>
                        <a:rPr b="1" lang="en" sz="800">
                          <a:latin typeface="Lato"/>
                          <a:ea typeface="Lato"/>
                          <a:cs typeface="Lato"/>
                          <a:sym typeface="Lato"/>
                        </a:rPr>
                        <a:t>Quantum</a:t>
                      </a:r>
                      <a:endParaRPr b="1"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3</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bl>
          </a:graphicData>
        </a:graphic>
      </p:graphicFrame>
    </p:spTree>
  </p:cSld>
  <p:clrMapOvr>
    <a:masterClrMapping/>
  </p:clrMapOvr>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10" name="Shape 510"/>
        <p:cNvGrpSpPr/>
        <p:nvPr/>
      </p:nvGrpSpPr>
      <p:grpSpPr>
        <a:xfrm>
          <a:off x="0" y="0"/>
          <a:ext cx="0" cy="0"/>
          <a:chOff x="0" y="0"/>
          <a:chExt cx="0" cy="0"/>
        </a:xfrm>
      </p:grpSpPr>
      <p:sp>
        <p:nvSpPr>
          <p:cNvPr id="511" name="Google Shape;511;p56"/>
          <p:cNvSpPr txBox="1"/>
          <p:nvPr>
            <p:ph idx="1" type="body"/>
          </p:nvPr>
        </p:nvSpPr>
        <p:spPr>
          <a:xfrm>
            <a:off x="182850" y="823868"/>
            <a:ext cx="8778300" cy="4206300"/>
          </a:xfrm>
          <a:prstGeom prst="rect">
            <a:avLst/>
          </a:prstGeom>
        </p:spPr>
        <p:txBody>
          <a:bodyPr anchorCtr="0" anchor="t" bIns="45700" lIns="45700" spcFirstLastPara="1" rIns="45700" wrap="square" tIns="45700">
            <a:noAutofit/>
          </a:bodyPr>
          <a:lstStyle/>
          <a:p>
            <a:pPr indent="0" lvl="0" marL="0" rtl="0" algn="l">
              <a:spcBef>
                <a:spcPts val="0"/>
              </a:spcBef>
              <a:spcAft>
                <a:spcPts val="0"/>
              </a:spcAft>
              <a:buNone/>
            </a:pPr>
            <a:r>
              <a:rPr b="1" lang="en"/>
              <a:t>RR (q=3)</a:t>
            </a:r>
            <a:endParaRPr b="1"/>
          </a:p>
        </p:txBody>
      </p:sp>
      <p:sp>
        <p:nvSpPr>
          <p:cNvPr id="512" name="Google Shape;512;p56"/>
          <p:cNvSpPr txBox="1"/>
          <p:nvPr>
            <p:ph type="title"/>
          </p:nvPr>
        </p:nvSpPr>
        <p:spPr>
          <a:xfrm>
            <a:off x="182850" y="114300"/>
            <a:ext cx="8778300" cy="4572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Life Ain’t Fair</a:t>
            </a:r>
            <a:endParaRPr/>
          </a:p>
        </p:txBody>
      </p:sp>
      <p:graphicFrame>
        <p:nvGraphicFramePr>
          <p:cNvPr id="513" name="Google Shape;513;p56"/>
          <p:cNvGraphicFramePr/>
          <p:nvPr/>
        </p:nvGraphicFramePr>
        <p:xfrm>
          <a:off x="1978250" y="823775"/>
          <a:ext cx="3000000" cy="3000000"/>
        </p:xfrm>
        <a:graphic>
          <a:graphicData uri="http://schemas.openxmlformats.org/drawingml/2006/table">
            <a:tbl>
              <a:tblPr>
                <a:noFill/>
                <a:tableStyleId>{876081C1-59E3-45BD-9F17-07E1B6B354E3}</a:tableStyleId>
              </a:tblPr>
              <a:tblGrid>
                <a:gridCol w="274900"/>
                <a:gridCol w="1370500"/>
              </a:tblGrid>
              <a:tr h="135475">
                <a:tc>
                  <a:txBody>
                    <a:bodyPr/>
                    <a:lstStyle/>
                    <a:p>
                      <a:pPr indent="0" lvl="0" marL="0" rtl="0" algn="ctr">
                        <a:spcBef>
                          <a:spcPts val="0"/>
                        </a:spcBef>
                        <a:spcAft>
                          <a:spcPts val="0"/>
                        </a:spcAft>
                        <a:buNone/>
                      </a:pPr>
                      <a:r>
                        <a:rPr lang="en" sz="800">
                          <a:latin typeface="Lato"/>
                          <a:ea typeface="Lato"/>
                          <a:cs typeface="Lato"/>
                          <a:sym typeface="Lato"/>
                        </a:rPr>
                        <a:t>Time</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Thread</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5475">
                <a:tc>
                  <a:txBody>
                    <a:bodyPr/>
                    <a:lstStyle/>
                    <a:p>
                      <a:pPr indent="0" lvl="0" marL="0" rtl="0" algn="ctr">
                        <a:spcBef>
                          <a:spcPts val="0"/>
                        </a:spcBef>
                        <a:spcAft>
                          <a:spcPts val="0"/>
                        </a:spcAft>
                        <a:buNone/>
                      </a:pPr>
                      <a:r>
                        <a:rPr lang="en" sz="800">
                          <a:latin typeface="Lato"/>
                          <a:ea typeface="Lato"/>
                          <a:cs typeface="Lato"/>
                          <a:sym typeface="Lato"/>
                        </a:rPr>
                        <a:t>0</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Taj</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5475">
                <a:tc>
                  <a:txBody>
                    <a:bodyPr/>
                    <a:lstStyle/>
                    <a:p>
                      <a:pPr indent="0" lvl="0" marL="0" rtl="0" algn="ctr">
                        <a:spcBef>
                          <a:spcPts val="0"/>
                        </a:spcBef>
                        <a:spcAft>
                          <a:spcPts val="0"/>
                        </a:spcAft>
                        <a:buNone/>
                      </a:pPr>
                      <a:r>
                        <a:rPr lang="en" sz="800">
                          <a:latin typeface="Lato"/>
                          <a:ea typeface="Lato"/>
                          <a:cs typeface="Lato"/>
                          <a:sym typeface="Lato"/>
                        </a:rPr>
                        <a:t>1</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Taj</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5475">
                <a:tc>
                  <a:txBody>
                    <a:bodyPr/>
                    <a:lstStyle/>
                    <a:p>
                      <a:pPr indent="0" lvl="0" marL="0" rtl="0" algn="ctr">
                        <a:spcBef>
                          <a:spcPts val="0"/>
                        </a:spcBef>
                        <a:spcAft>
                          <a:spcPts val="0"/>
                        </a:spcAft>
                        <a:buNone/>
                      </a:pPr>
                      <a:r>
                        <a:rPr lang="en" sz="800">
                          <a:latin typeface="Lato"/>
                          <a:ea typeface="Lato"/>
                          <a:cs typeface="Lato"/>
                          <a:sym typeface="Lato"/>
                        </a:rPr>
                        <a:t>2</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Taj</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5475">
                <a:tc>
                  <a:txBody>
                    <a:bodyPr/>
                    <a:lstStyle/>
                    <a:p>
                      <a:pPr indent="0" lvl="0" marL="0" rtl="0" algn="ctr">
                        <a:spcBef>
                          <a:spcPts val="0"/>
                        </a:spcBef>
                        <a:spcAft>
                          <a:spcPts val="0"/>
                        </a:spcAft>
                        <a:buNone/>
                      </a:pPr>
                      <a:r>
                        <a:rPr lang="en" sz="800">
                          <a:latin typeface="Lato"/>
                          <a:ea typeface="Lato"/>
                          <a:cs typeface="Lato"/>
                          <a:sym typeface="Lato"/>
                        </a:rPr>
                        <a:t>3</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Kevin</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5475">
                <a:tc>
                  <a:txBody>
                    <a:bodyPr/>
                    <a:lstStyle/>
                    <a:p>
                      <a:pPr indent="0" lvl="0" marL="0" rtl="0" algn="ctr">
                        <a:spcBef>
                          <a:spcPts val="0"/>
                        </a:spcBef>
                        <a:spcAft>
                          <a:spcPts val="0"/>
                        </a:spcAft>
                        <a:buNone/>
                      </a:pPr>
                      <a:r>
                        <a:rPr lang="en" sz="800">
                          <a:latin typeface="Lato"/>
                          <a:ea typeface="Lato"/>
                          <a:cs typeface="Lato"/>
                          <a:sym typeface="Lato"/>
                        </a:rPr>
                        <a:t>4</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Kevin</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5</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Kevin</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6</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Neil</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7</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Neil</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8</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Neil</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9</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Taj</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10</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Taj</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11</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Akshat</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12</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Akshat</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13</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Akshat</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14</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Kevin</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15</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Kevin</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16</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D9EAD3"/>
                    </a:solidFill>
                  </a:tcPr>
                </a:tc>
                <a:tc>
                  <a:txBody>
                    <a:bodyPr/>
                    <a:lstStyle/>
                    <a:p>
                      <a:pPr indent="0" lvl="0" marL="0" rtl="0" algn="ctr">
                        <a:spcBef>
                          <a:spcPts val="0"/>
                        </a:spcBef>
                        <a:spcAft>
                          <a:spcPts val="0"/>
                        </a:spcAft>
                        <a:buNone/>
                      </a:pPr>
                      <a:r>
                        <a:rPr lang="en" sz="800">
                          <a:latin typeface="Lato"/>
                          <a:ea typeface="Lato"/>
                          <a:cs typeface="Lato"/>
                          <a:sym typeface="Lato"/>
                        </a:rPr>
                        <a:t>William</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D9EAD3"/>
                    </a:solidFill>
                  </a:tcPr>
                </a:tc>
              </a:tr>
              <a:tr h="130525">
                <a:tc>
                  <a:txBody>
                    <a:bodyPr/>
                    <a:lstStyle/>
                    <a:p>
                      <a:pPr indent="0" lvl="0" marL="0" rtl="0" algn="ctr">
                        <a:spcBef>
                          <a:spcPts val="0"/>
                        </a:spcBef>
                        <a:spcAft>
                          <a:spcPts val="0"/>
                        </a:spcAft>
                        <a:buNone/>
                      </a:pPr>
                      <a:r>
                        <a:rPr lang="en" sz="800">
                          <a:latin typeface="Lato"/>
                          <a:ea typeface="Lato"/>
                          <a:cs typeface="Lato"/>
                          <a:sym typeface="Lato"/>
                        </a:rPr>
                        <a:t>17</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18</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19</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20</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21</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22</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23</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24</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25</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26</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27</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28</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29</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30</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bl>
          </a:graphicData>
        </a:graphic>
      </p:graphicFrame>
      <p:graphicFrame>
        <p:nvGraphicFramePr>
          <p:cNvPr id="514" name="Google Shape;514;p56"/>
          <p:cNvGraphicFramePr/>
          <p:nvPr/>
        </p:nvGraphicFramePr>
        <p:xfrm>
          <a:off x="7003488" y="1455550"/>
          <a:ext cx="3000000" cy="3000000"/>
        </p:xfrm>
        <a:graphic>
          <a:graphicData uri="http://schemas.openxmlformats.org/drawingml/2006/table">
            <a:tbl>
              <a:tblPr>
                <a:noFill/>
                <a:tableStyleId>{B3EEC954-99DA-4435-BCBC-26BB120761D3}</a:tableStyleId>
              </a:tblPr>
              <a:tblGrid>
                <a:gridCol w="453325"/>
                <a:gridCol w="851775"/>
                <a:gridCol w="652550"/>
              </a:tblGrid>
              <a:tr h="224600">
                <a:tc gridSpan="3">
                  <a:txBody>
                    <a:bodyPr/>
                    <a:lstStyle/>
                    <a:p>
                      <a:pPr indent="0" lvl="0" marL="0" rtl="0" algn="ctr">
                        <a:lnSpc>
                          <a:spcPct val="115000"/>
                        </a:lnSpc>
                        <a:spcBef>
                          <a:spcPts val="0"/>
                        </a:spcBef>
                        <a:spcAft>
                          <a:spcPts val="0"/>
                        </a:spcAft>
                        <a:buNone/>
                      </a:pPr>
                      <a:r>
                        <a:rPr b="1" lang="en" sz="800">
                          <a:latin typeface="Lato"/>
                          <a:ea typeface="Lato"/>
                          <a:cs typeface="Lato"/>
                          <a:sym typeface="Lato"/>
                        </a:rPr>
                        <a:t>Arrivals</a:t>
                      </a:r>
                      <a:endParaRPr b="1"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hMerge="1"/>
                <a:tc hMerge="1"/>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Time</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Name</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Priority</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0</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Taj</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7</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1</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2</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Kevin</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1</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3</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Neil</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3</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4</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5</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Akshat</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5</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6</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7</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William</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11</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8</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9</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Alina</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14</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bl>
          </a:graphicData>
        </a:graphic>
      </p:graphicFrame>
      <p:graphicFrame>
        <p:nvGraphicFramePr>
          <p:cNvPr id="515" name="Google Shape;515;p56"/>
          <p:cNvGraphicFramePr/>
          <p:nvPr/>
        </p:nvGraphicFramePr>
        <p:xfrm>
          <a:off x="419788" y="2626925"/>
          <a:ext cx="3000000" cy="3000000"/>
        </p:xfrm>
        <a:graphic>
          <a:graphicData uri="http://schemas.openxmlformats.org/drawingml/2006/table">
            <a:tbl>
              <a:tblPr>
                <a:noFill/>
                <a:tableStyleId>{B3EEC954-99DA-4435-BCBC-26BB120761D3}</a:tableStyleId>
              </a:tblPr>
              <a:tblGrid>
                <a:gridCol w="453325"/>
                <a:gridCol w="851775"/>
              </a:tblGrid>
              <a:tr h="175">
                <a:tc>
                  <a:txBody>
                    <a:bodyPr/>
                    <a:lstStyle/>
                    <a:p>
                      <a:pPr indent="0" lvl="0" marL="0" rtl="0" algn="ctr">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2CC"/>
                    </a:solidFill>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Just before time</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75">
                <a:tc>
                  <a:txBody>
                    <a:bodyPr/>
                    <a:lstStyle/>
                    <a:p>
                      <a:pPr indent="0" lvl="0" marL="0" rtl="0" algn="ctr">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D9EAD3"/>
                    </a:solidFill>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At time</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bl>
          </a:graphicData>
        </a:graphic>
      </p:graphicFrame>
      <p:graphicFrame>
        <p:nvGraphicFramePr>
          <p:cNvPr id="516" name="Google Shape;516;p56"/>
          <p:cNvGraphicFramePr/>
          <p:nvPr/>
        </p:nvGraphicFramePr>
        <p:xfrm>
          <a:off x="3876988" y="2065425"/>
          <a:ext cx="3000000" cy="3000000"/>
        </p:xfrm>
        <a:graphic>
          <a:graphicData uri="http://schemas.openxmlformats.org/drawingml/2006/table">
            <a:tbl>
              <a:tblPr>
                <a:noFill/>
                <a:tableStyleId>{B3EEC954-99DA-4435-BCBC-26BB120761D3}</a:tableStyleId>
              </a:tblPr>
              <a:tblGrid>
                <a:gridCol w="851775"/>
              </a:tblGrid>
              <a:tr h="224600">
                <a:tc>
                  <a:txBody>
                    <a:bodyPr/>
                    <a:lstStyle/>
                    <a:p>
                      <a:pPr indent="0" lvl="0" marL="0" rtl="0" algn="ctr">
                        <a:lnSpc>
                          <a:spcPct val="115000"/>
                        </a:lnSpc>
                        <a:spcBef>
                          <a:spcPts val="0"/>
                        </a:spcBef>
                        <a:spcAft>
                          <a:spcPts val="0"/>
                        </a:spcAft>
                        <a:buNone/>
                      </a:pPr>
                      <a:r>
                        <a:rPr b="1" lang="en" sz="800">
                          <a:latin typeface="Lato"/>
                          <a:ea typeface="Lato"/>
                          <a:cs typeface="Lato"/>
                          <a:sym typeface="Lato"/>
                        </a:rPr>
                        <a:t>Queue</a:t>
                      </a:r>
                      <a:endParaRPr b="1"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Alina</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Neil</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Akshat</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bl>
          </a:graphicData>
        </a:graphic>
      </p:graphicFrame>
      <p:graphicFrame>
        <p:nvGraphicFramePr>
          <p:cNvPr id="517" name="Google Shape;517;p56"/>
          <p:cNvGraphicFramePr/>
          <p:nvPr/>
        </p:nvGraphicFramePr>
        <p:xfrm>
          <a:off x="5272863" y="1924100"/>
          <a:ext cx="3000000" cy="3000000"/>
        </p:xfrm>
        <a:graphic>
          <a:graphicData uri="http://schemas.openxmlformats.org/drawingml/2006/table">
            <a:tbl>
              <a:tblPr>
                <a:noFill/>
                <a:tableStyleId>{B3EEC954-99DA-4435-BCBC-26BB120761D3}</a:tableStyleId>
              </a:tblPr>
              <a:tblGrid>
                <a:gridCol w="851775"/>
                <a:gridCol w="652550"/>
              </a:tblGrid>
              <a:tr h="224600">
                <a:tc gridSpan="2">
                  <a:txBody>
                    <a:bodyPr/>
                    <a:lstStyle/>
                    <a:p>
                      <a:pPr indent="0" lvl="0" marL="0" rtl="0" algn="ctr">
                        <a:lnSpc>
                          <a:spcPct val="115000"/>
                        </a:lnSpc>
                        <a:spcBef>
                          <a:spcPts val="0"/>
                        </a:spcBef>
                        <a:spcAft>
                          <a:spcPts val="0"/>
                        </a:spcAft>
                        <a:buNone/>
                      </a:pPr>
                      <a:r>
                        <a:rPr b="1" lang="en" sz="800">
                          <a:latin typeface="Lato"/>
                          <a:ea typeface="Lato"/>
                          <a:cs typeface="Lato"/>
                          <a:sym typeface="Lato"/>
                        </a:rPr>
                        <a:t>Remaining</a:t>
                      </a:r>
                      <a:endParaRPr b="1"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hMerge="1"/>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Name</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Time</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Taj</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0</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Kevin</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0</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Neil</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2</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Akshat</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2</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William</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4</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Alina</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5</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bl>
          </a:graphicData>
        </a:graphic>
      </p:graphicFrame>
      <p:graphicFrame>
        <p:nvGraphicFramePr>
          <p:cNvPr id="518" name="Google Shape;518;p56"/>
          <p:cNvGraphicFramePr/>
          <p:nvPr/>
        </p:nvGraphicFramePr>
        <p:xfrm>
          <a:off x="5272863" y="1221275"/>
          <a:ext cx="3000000" cy="3000000"/>
        </p:xfrm>
        <a:graphic>
          <a:graphicData uri="http://schemas.openxmlformats.org/drawingml/2006/table">
            <a:tbl>
              <a:tblPr>
                <a:noFill/>
                <a:tableStyleId>{B3EEC954-99DA-4435-BCBC-26BB120761D3}</a:tableStyleId>
              </a:tblPr>
              <a:tblGrid>
                <a:gridCol w="752175"/>
                <a:gridCol w="752175"/>
              </a:tblGrid>
              <a:tr h="224600">
                <a:tc>
                  <a:txBody>
                    <a:bodyPr/>
                    <a:lstStyle/>
                    <a:p>
                      <a:pPr indent="0" lvl="0" marL="0" rtl="0" algn="ctr">
                        <a:lnSpc>
                          <a:spcPct val="115000"/>
                        </a:lnSpc>
                        <a:spcBef>
                          <a:spcPts val="0"/>
                        </a:spcBef>
                        <a:spcAft>
                          <a:spcPts val="0"/>
                        </a:spcAft>
                        <a:buNone/>
                      </a:pPr>
                      <a:r>
                        <a:rPr b="1" lang="en" sz="800">
                          <a:latin typeface="Lato"/>
                          <a:ea typeface="Lato"/>
                          <a:cs typeface="Lato"/>
                          <a:sym typeface="Lato"/>
                        </a:rPr>
                        <a:t>Quantum</a:t>
                      </a:r>
                      <a:endParaRPr b="1"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2</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bl>
          </a:graphicData>
        </a:graphic>
      </p:graphicFrame>
    </p:spTree>
  </p:cSld>
  <p:clrMapOvr>
    <a:masterClrMapping/>
  </p:clrMapOvr>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22" name="Shape 522"/>
        <p:cNvGrpSpPr/>
        <p:nvPr/>
      </p:nvGrpSpPr>
      <p:grpSpPr>
        <a:xfrm>
          <a:off x="0" y="0"/>
          <a:ext cx="0" cy="0"/>
          <a:chOff x="0" y="0"/>
          <a:chExt cx="0" cy="0"/>
        </a:xfrm>
      </p:grpSpPr>
      <p:sp>
        <p:nvSpPr>
          <p:cNvPr id="523" name="Google Shape;523;p57"/>
          <p:cNvSpPr txBox="1"/>
          <p:nvPr>
            <p:ph idx="1" type="body"/>
          </p:nvPr>
        </p:nvSpPr>
        <p:spPr>
          <a:xfrm>
            <a:off x="182850" y="823868"/>
            <a:ext cx="8778300" cy="4206300"/>
          </a:xfrm>
          <a:prstGeom prst="rect">
            <a:avLst/>
          </a:prstGeom>
        </p:spPr>
        <p:txBody>
          <a:bodyPr anchorCtr="0" anchor="t" bIns="45700" lIns="45700" spcFirstLastPara="1" rIns="45700" wrap="square" tIns="45700">
            <a:noAutofit/>
          </a:bodyPr>
          <a:lstStyle/>
          <a:p>
            <a:pPr indent="0" lvl="0" marL="0" rtl="0" algn="l">
              <a:spcBef>
                <a:spcPts val="0"/>
              </a:spcBef>
              <a:spcAft>
                <a:spcPts val="0"/>
              </a:spcAft>
              <a:buNone/>
            </a:pPr>
            <a:r>
              <a:rPr b="1" lang="en"/>
              <a:t>RR (q=3)</a:t>
            </a:r>
            <a:endParaRPr b="1"/>
          </a:p>
        </p:txBody>
      </p:sp>
      <p:sp>
        <p:nvSpPr>
          <p:cNvPr id="524" name="Google Shape;524;p57"/>
          <p:cNvSpPr txBox="1"/>
          <p:nvPr>
            <p:ph type="title"/>
          </p:nvPr>
        </p:nvSpPr>
        <p:spPr>
          <a:xfrm>
            <a:off x="182850" y="114300"/>
            <a:ext cx="8778300" cy="4572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Life Ain’t Fair</a:t>
            </a:r>
            <a:endParaRPr/>
          </a:p>
        </p:txBody>
      </p:sp>
      <p:graphicFrame>
        <p:nvGraphicFramePr>
          <p:cNvPr id="525" name="Google Shape;525;p57"/>
          <p:cNvGraphicFramePr/>
          <p:nvPr/>
        </p:nvGraphicFramePr>
        <p:xfrm>
          <a:off x="1978250" y="823775"/>
          <a:ext cx="3000000" cy="3000000"/>
        </p:xfrm>
        <a:graphic>
          <a:graphicData uri="http://schemas.openxmlformats.org/drawingml/2006/table">
            <a:tbl>
              <a:tblPr>
                <a:noFill/>
                <a:tableStyleId>{876081C1-59E3-45BD-9F17-07E1B6B354E3}</a:tableStyleId>
              </a:tblPr>
              <a:tblGrid>
                <a:gridCol w="274900"/>
                <a:gridCol w="1370500"/>
              </a:tblGrid>
              <a:tr h="135475">
                <a:tc>
                  <a:txBody>
                    <a:bodyPr/>
                    <a:lstStyle/>
                    <a:p>
                      <a:pPr indent="0" lvl="0" marL="0" rtl="0" algn="ctr">
                        <a:spcBef>
                          <a:spcPts val="0"/>
                        </a:spcBef>
                        <a:spcAft>
                          <a:spcPts val="0"/>
                        </a:spcAft>
                        <a:buNone/>
                      </a:pPr>
                      <a:r>
                        <a:rPr lang="en" sz="800">
                          <a:latin typeface="Lato"/>
                          <a:ea typeface="Lato"/>
                          <a:cs typeface="Lato"/>
                          <a:sym typeface="Lato"/>
                        </a:rPr>
                        <a:t>Time</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Thread</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5475">
                <a:tc>
                  <a:txBody>
                    <a:bodyPr/>
                    <a:lstStyle/>
                    <a:p>
                      <a:pPr indent="0" lvl="0" marL="0" rtl="0" algn="ctr">
                        <a:spcBef>
                          <a:spcPts val="0"/>
                        </a:spcBef>
                        <a:spcAft>
                          <a:spcPts val="0"/>
                        </a:spcAft>
                        <a:buNone/>
                      </a:pPr>
                      <a:r>
                        <a:rPr lang="en" sz="800">
                          <a:latin typeface="Lato"/>
                          <a:ea typeface="Lato"/>
                          <a:cs typeface="Lato"/>
                          <a:sym typeface="Lato"/>
                        </a:rPr>
                        <a:t>0</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Taj</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5475">
                <a:tc>
                  <a:txBody>
                    <a:bodyPr/>
                    <a:lstStyle/>
                    <a:p>
                      <a:pPr indent="0" lvl="0" marL="0" rtl="0" algn="ctr">
                        <a:spcBef>
                          <a:spcPts val="0"/>
                        </a:spcBef>
                        <a:spcAft>
                          <a:spcPts val="0"/>
                        </a:spcAft>
                        <a:buNone/>
                      </a:pPr>
                      <a:r>
                        <a:rPr lang="en" sz="800">
                          <a:latin typeface="Lato"/>
                          <a:ea typeface="Lato"/>
                          <a:cs typeface="Lato"/>
                          <a:sym typeface="Lato"/>
                        </a:rPr>
                        <a:t>1</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Taj</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5475">
                <a:tc>
                  <a:txBody>
                    <a:bodyPr/>
                    <a:lstStyle/>
                    <a:p>
                      <a:pPr indent="0" lvl="0" marL="0" rtl="0" algn="ctr">
                        <a:spcBef>
                          <a:spcPts val="0"/>
                        </a:spcBef>
                        <a:spcAft>
                          <a:spcPts val="0"/>
                        </a:spcAft>
                        <a:buNone/>
                      </a:pPr>
                      <a:r>
                        <a:rPr lang="en" sz="800">
                          <a:latin typeface="Lato"/>
                          <a:ea typeface="Lato"/>
                          <a:cs typeface="Lato"/>
                          <a:sym typeface="Lato"/>
                        </a:rPr>
                        <a:t>2</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Taj</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5475">
                <a:tc>
                  <a:txBody>
                    <a:bodyPr/>
                    <a:lstStyle/>
                    <a:p>
                      <a:pPr indent="0" lvl="0" marL="0" rtl="0" algn="ctr">
                        <a:spcBef>
                          <a:spcPts val="0"/>
                        </a:spcBef>
                        <a:spcAft>
                          <a:spcPts val="0"/>
                        </a:spcAft>
                        <a:buNone/>
                      </a:pPr>
                      <a:r>
                        <a:rPr lang="en" sz="800">
                          <a:latin typeface="Lato"/>
                          <a:ea typeface="Lato"/>
                          <a:cs typeface="Lato"/>
                          <a:sym typeface="Lato"/>
                        </a:rPr>
                        <a:t>3</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Kevin</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5475">
                <a:tc>
                  <a:txBody>
                    <a:bodyPr/>
                    <a:lstStyle/>
                    <a:p>
                      <a:pPr indent="0" lvl="0" marL="0" rtl="0" algn="ctr">
                        <a:spcBef>
                          <a:spcPts val="0"/>
                        </a:spcBef>
                        <a:spcAft>
                          <a:spcPts val="0"/>
                        </a:spcAft>
                        <a:buNone/>
                      </a:pPr>
                      <a:r>
                        <a:rPr lang="en" sz="800">
                          <a:latin typeface="Lato"/>
                          <a:ea typeface="Lato"/>
                          <a:cs typeface="Lato"/>
                          <a:sym typeface="Lato"/>
                        </a:rPr>
                        <a:t>4</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Kevin</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5</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Kevin</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6</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Neil</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7</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Neil</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8</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Neil</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9</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Taj</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10</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Taj</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11</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Akshat</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12</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Akshat</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13</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Akshat</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14</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Kevin</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15</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Kevin</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16</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William</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17</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D9EAD3"/>
                    </a:solidFill>
                  </a:tcPr>
                </a:tc>
                <a:tc>
                  <a:txBody>
                    <a:bodyPr/>
                    <a:lstStyle/>
                    <a:p>
                      <a:pPr indent="0" lvl="0" marL="0" rtl="0" algn="ctr">
                        <a:spcBef>
                          <a:spcPts val="0"/>
                        </a:spcBef>
                        <a:spcAft>
                          <a:spcPts val="0"/>
                        </a:spcAft>
                        <a:buNone/>
                      </a:pPr>
                      <a:r>
                        <a:rPr lang="en" sz="800">
                          <a:latin typeface="Lato"/>
                          <a:ea typeface="Lato"/>
                          <a:cs typeface="Lato"/>
                          <a:sym typeface="Lato"/>
                        </a:rPr>
                        <a:t>William</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D9EAD3"/>
                    </a:solidFill>
                  </a:tcPr>
                </a:tc>
              </a:tr>
              <a:tr h="130525">
                <a:tc>
                  <a:txBody>
                    <a:bodyPr/>
                    <a:lstStyle/>
                    <a:p>
                      <a:pPr indent="0" lvl="0" marL="0" rtl="0" algn="ctr">
                        <a:spcBef>
                          <a:spcPts val="0"/>
                        </a:spcBef>
                        <a:spcAft>
                          <a:spcPts val="0"/>
                        </a:spcAft>
                        <a:buNone/>
                      </a:pPr>
                      <a:r>
                        <a:rPr lang="en" sz="800">
                          <a:latin typeface="Lato"/>
                          <a:ea typeface="Lato"/>
                          <a:cs typeface="Lato"/>
                          <a:sym typeface="Lato"/>
                        </a:rPr>
                        <a:t>18</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19</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20</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21</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22</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23</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24</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25</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26</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27</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28</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29</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30</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bl>
          </a:graphicData>
        </a:graphic>
      </p:graphicFrame>
      <p:graphicFrame>
        <p:nvGraphicFramePr>
          <p:cNvPr id="526" name="Google Shape;526;p57"/>
          <p:cNvGraphicFramePr/>
          <p:nvPr/>
        </p:nvGraphicFramePr>
        <p:xfrm>
          <a:off x="7003488" y="1455550"/>
          <a:ext cx="3000000" cy="3000000"/>
        </p:xfrm>
        <a:graphic>
          <a:graphicData uri="http://schemas.openxmlformats.org/drawingml/2006/table">
            <a:tbl>
              <a:tblPr>
                <a:noFill/>
                <a:tableStyleId>{B3EEC954-99DA-4435-BCBC-26BB120761D3}</a:tableStyleId>
              </a:tblPr>
              <a:tblGrid>
                <a:gridCol w="453325"/>
                <a:gridCol w="851775"/>
                <a:gridCol w="652550"/>
              </a:tblGrid>
              <a:tr h="224600">
                <a:tc gridSpan="3">
                  <a:txBody>
                    <a:bodyPr/>
                    <a:lstStyle/>
                    <a:p>
                      <a:pPr indent="0" lvl="0" marL="0" rtl="0" algn="ctr">
                        <a:lnSpc>
                          <a:spcPct val="115000"/>
                        </a:lnSpc>
                        <a:spcBef>
                          <a:spcPts val="0"/>
                        </a:spcBef>
                        <a:spcAft>
                          <a:spcPts val="0"/>
                        </a:spcAft>
                        <a:buNone/>
                      </a:pPr>
                      <a:r>
                        <a:rPr b="1" lang="en" sz="800">
                          <a:latin typeface="Lato"/>
                          <a:ea typeface="Lato"/>
                          <a:cs typeface="Lato"/>
                          <a:sym typeface="Lato"/>
                        </a:rPr>
                        <a:t>Arrivals</a:t>
                      </a:r>
                      <a:endParaRPr b="1"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hMerge="1"/>
                <a:tc hMerge="1"/>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Time</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Name</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Priority</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0</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Taj</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7</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1</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2</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Kevin</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1</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3</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Neil</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3</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4</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5</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Akshat</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5</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6</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7</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William</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11</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8</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9</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Alina</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14</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bl>
          </a:graphicData>
        </a:graphic>
      </p:graphicFrame>
      <p:graphicFrame>
        <p:nvGraphicFramePr>
          <p:cNvPr id="527" name="Google Shape;527;p57"/>
          <p:cNvGraphicFramePr/>
          <p:nvPr/>
        </p:nvGraphicFramePr>
        <p:xfrm>
          <a:off x="419788" y="2626925"/>
          <a:ext cx="3000000" cy="3000000"/>
        </p:xfrm>
        <a:graphic>
          <a:graphicData uri="http://schemas.openxmlformats.org/drawingml/2006/table">
            <a:tbl>
              <a:tblPr>
                <a:noFill/>
                <a:tableStyleId>{B3EEC954-99DA-4435-BCBC-26BB120761D3}</a:tableStyleId>
              </a:tblPr>
              <a:tblGrid>
                <a:gridCol w="453325"/>
                <a:gridCol w="851775"/>
              </a:tblGrid>
              <a:tr h="175">
                <a:tc>
                  <a:txBody>
                    <a:bodyPr/>
                    <a:lstStyle/>
                    <a:p>
                      <a:pPr indent="0" lvl="0" marL="0" rtl="0" algn="ctr">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2CC"/>
                    </a:solidFill>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Just before time</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75">
                <a:tc>
                  <a:txBody>
                    <a:bodyPr/>
                    <a:lstStyle/>
                    <a:p>
                      <a:pPr indent="0" lvl="0" marL="0" rtl="0" algn="ctr">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D9EAD3"/>
                    </a:solidFill>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At time</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bl>
          </a:graphicData>
        </a:graphic>
      </p:graphicFrame>
      <p:graphicFrame>
        <p:nvGraphicFramePr>
          <p:cNvPr id="528" name="Google Shape;528;p57"/>
          <p:cNvGraphicFramePr/>
          <p:nvPr/>
        </p:nvGraphicFramePr>
        <p:xfrm>
          <a:off x="3876988" y="2065425"/>
          <a:ext cx="3000000" cy="3000000"/>
        </p:xfrm>
        <a:graphic>
          <a:graphicData uri="http://schemas.openxmlformats.org/drawingml/2006/table">
            <a:tbl>
              <a:tblPr>
                <a:noFill/>
                <a:tableStyleId>{B3EEC954-99DA-4435-BCBC-26BB120761D3}</a:tableStyleId>
              </a:tblPr>
              <a:tblGrid>
                <a:gridCol w="851775"/>
              </a:tblGrid>
              <a:tr h="224600">
                <a:tc>
                  <a:txBody>
                    <a:bodyPr/>
                    <a:lstStyle/>
                    <a:p>
                      <a:pPr indent="0" lvl="0" marL="0" rtl="0" algn="ctr">
                        <a:lnSpc>
                          <a:spcPct val="115000"/>
                        </a:lnSpc>
                        <a:spcBef>
                          <a:spcPts val="0"/>
                        </a:spcBef>
                        <a:spcAft>
                          <a:spcPts val="0"/>
                        </a:spcAft>
                        <a:buNone/>
                      </a:pPr>
                      <a:r>
                        <a:rPr b="1" lang="en" sz="800">
                          <a:latin typeface="Lato"/>
                          <a:ea typeface="Lato"/>
                          <a:cs typeface="Lato"/>
                          <a:sym typeface="Lato"/>
                        </a:rPr>
                        <a:t>Queue</a:t>
                      </a:r>
                      <a:endParaRPr b="1"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Alina</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Neil</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Akshat</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bl>
          </a:graphicData>
        </a:graphic>
      </p:graphicFrame>
      <p:graphicFrame>
        <p:nvGraphicFramePr>
          <p:cNvPr id="529" name="Google Shape;529;p57"/>
          <p:cNvGraphicFramePr/>
          <p:nvPr/>
        </p:nvGraphicFramePr>
        <p:xfrm>
          <a:off x="5272863" y="1924100"/>
          <a:ext cx="3000000" cy="3000000"/>
        </p:xfrm>
        <a:graphic>
          <a:graphicData uri="http://schemas.openxmlformats.org/drawingml/2006/table">
            <a:tbl>
              <a:tblPr>
                <a:noFill/>
                <a:tableStyleId>{B3EEC954-99DA-4435-BCBC-26BB120761D3}</a:tableStyleId>
              </a:tblPr>
              <a:tblGrid>
                <a:gridCol w="851775"/>
                <a:gridCol w="652550"/>
              </a:tblGrid>
              <a:tr h="224600">
                <a:tc gridSpan="2">
                  <a:txBody>
                    <a:bodyPr/>
                    <a:lstStyle/>
                    <a:p>
                      <a:pPr indent="0" lvl="0" marL="0" rtl="0" algn="ctr">
                        <a:lnSpc>
                          <a:spcPct val="115000"/>
                        </a:lnSpc>
                        <a:spcBef>
                          <a:spcPts val="0"/>
                        </a:spcBef>
                        <a:spcAft>
                          <a:spcPts val="0"/>
                        </a:spcAft>
                        <a:buNone/>
                      </a:pPr>
                      <a:r>
                        <a:rPr b="1" lang="en" sz="800">
                          <a:latin typeface="Lato"/>
                          <a:ea typeface="Lato"/>
                          <a:cs typeface="Lato"/>
                          <a:sym typeface="Lato"/>
                        </a:rPr>
                        <a:t>Remaining</a:t>
                      </a:r>
                      <a:endParaRPr b="1"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hMerge="1"/>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Name</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Time</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Taj</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0</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Kevin</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0</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Neil</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2</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Akshat</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2</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William</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3</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Alina</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5</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bl>
          </a:graphicData>
        </a:graphic>
      </p:graphicFrame>
      <p:graphicFrame>
        <p:nvGraphicFramePr>
          <p:cNvPr id="530" name="Google Shape;530;p57"/>
          <p:cNvGraphicFramePr/>
          <p:nvPr/>
        </p:nvGraphicFramePr>
        <p:xfrm>
          <a:off x="5272863" y="1221275"/>
          <a:ext cx="3000000" cy="3000000"/>
        </p:xfrm>
        <a:graphic>
          <a:graphicData uri="http://schemas.openxmlformats.org/drawingml/2006/table">
            <a:tbl>
              <a:tblPr>
                <a:noFill/>
                <a:tableStyleId>{B3EEC954-99DA-4435-BCBC-26BB120761D3}</a:tableStyleId>
              </a:tblPr>
              <a:tblGrid>
                <a:gridCol w="752175"/>
                <a:gridCol w="752175"/>
              </a:tblGrid>
              <a:tr h="224600">
                <a:tc>
                  <a:txBody>
                    <a:bodyPr/>
                    <a:lstStyle/>
                    <a:p>
                      <a:pPr indent="0" lvl="0" marL="0" rtl="0" algn="ctr">
                        <a:lnSpc>
                          <a:spcPct val="115000"/>
                        </a:lnSpc>
                        <a:spcBef>
                          <a:spcPts val="0"/>
                        </a:spcBef>
                        <a:spcAft>
                          <a:spcPts val="0"/>
                        </a:spcAft>
                        <a:buNone/>
                      </a:pPr>
                      <a:r>
                        <a:rPr b="1" lang="en" sz="800">
                          <a:latin typeface="Lato"/>
                          <a:ea typeface="Lato"/>
                          <a:cs typeface="Lato"/>
                          <a:sym typeface="Lato"/>
                        </a:rPr>
                        <a:t>Quantum</a:t>
                      </a:r>
                      <a:endParaRPr b="1"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1</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bl>
          </a:graphicData>
        </a:graphic>
      </p:graphicFrame>
    </p:spTree>
  </p:cSld>
  <p:clrMapOvr>
    <a:masterClrMapping/>
  </p:clrMapOvr>
</p:sld>
</file>

<file path=ppt/slides/slide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4" name="Shape 534"/>
        <p:cNvGrpSpPr/>
        <p:nvPr/>
      </p:nvGrpSpPr>
      <p:grpSpPr>
        <a:xfrm>
          <a:off x="0" y="0"/>
          <a:ext cx="0" cy="0"/>
          <a:chOff x="0" y="0"/>
          <a:chExt cx="0" cy="0"/>
        </a:xfrm>
      </p:grpSpPr>
      <p:sp>
        <p:nvSpPr>
          <p:cNvPr id="535" name="Google Shape;535;p58"/>
          <p:cNvSpPr txBox="1"/>
          <p:nvPr>
            <p:ph idx="1" type="body"/>
          </p:nvPr>
        </p:nvSpPr>
        <p:spPr>
          <a:xfrm>
            <a:off x="182850" y="823868"/>
            <a:ext cx="8778300" cy="4206300"/>
          </a:xfrm>
          <a:prstGeom prst="rect">
            <a:avLst/>
          </a:prstGeom>
        </p:spPr>
        <p:txBody>
          <a:bodyPr anchorCtr="0" anchor="t" bIns="45700" lIns="45700" spcFirstLastPara="1" rIns="45700" wrap="square" tIns="45700">
            <a:noAutofit/>
          </a:bodyPr>
          <a:lstStyle/>
          <a:p>
            <a:pPr indent="0" lvl="0" marL="0" rtl="0" algn="l">
              <a:spcBef>
                <a:spcPts val="0"/>
              </a:spcBef>
              <a:spcAft>
                <a:spcPts val="0"/>
              </a:spcAft>
              <a:buNone/>
            </a:pPr>
            <a:r>
              <a:rPr b="1" lang="en"/>
              <a:t>RR (q=3)</a:t>
            </a:r>
            <a:endParaRPr b="1"/>
          </a:p>
        </p:txBody>
      </p:sp>
      <p:sp>
        <p:nvSpPr>
          <p:cNvPr id="536" name="Google Shape;536;p58"/>
          <p:cNvSpPr txBox="1"/>
          <p:nvPr>
            <p:ph type="title"/>
          </p:nvPr>
        </p:nvSpPr>
        <p:spPr>
          <a:xfrm>
            <a:off x="182850" y="114300"/>
            <a:ext cx="8778300" cy="4572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Life Ain’t Fair</a:t>
            </a:r>
            <a:endParaRPr/>
          </a:p>
        </p:txBody>
      </p:sp>
      <p:graphicFrame>
        <p:nvGraphicFramePr>
          <p:cNvPr id="537" name="Google Shape;537;p58"/>
          <p:cNvGraphicFramePr/>
          <p:nvPr/>
        </p:nvGraphicFramePr>
        <p:xfrm>
          <a:off x="1978250" y="823775"/>
          <a:ext cx="3000000" cy="3000000"/>
        </p:xfrm>
        <a:graphic>
          <a:graphicData uri="http://schemas.openxmlformats.org/drawingml/2006/table">
            <a:tbl>
              <a:tblPr>
                <a:noFill/>
                <a:tableStyleId>{876081C1-59E3-45BD-9F17-07E1B6B354E3}</a:tableStyleId>
              </a:tblPr>
              <a:tblGrid>
                <a:gridCol w="274900"/>
                <a:gridCol w="1370500"/>
              </a:tblGrid>
              <a:tr h="135475">
                <a:tc>
                  <a:txBody>
                    <a:bodyPr/>
                    <a:lstStyle/>
                    <a:p>
                      <a:pPr indent="0" lvl="0" marL="0" rtl="0" algn="ctr">
                        <a:spcBef>
                          <a:spcPts val="0"/>
                        </a:spcBef>
                        <a:spcAft>
                          <a:spcPts val="0"/>
                        </a:spcAft>
                        <a:buNone/>
                      </a:pPr>
                      <a:r>
                        <a:rPr lang="en" sz="800">
                          <a:latin typeface="Lato"/>
                          <a:ea typeface="Lato"/>
                          <a:cs typeface="Lato"/>
                          <a:sym typeface="Lato"/>
                        </a:rPr>
                        <a:t>Time</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Thread</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5475">
                <a:tc>
                  <a:txBody>
                    <a:bodyPr/>
                    <a:lstStyle/>
                    <a:p>
                      <a:pPr indent="0" lvl="0" marL="0" rtl="0" algn="ctr">
                        <a:spcBef>
                          <a:spcPts val="0"/>
                        </a:spcBef>
                        <a:spcAft>
                          <a:spcPts val="0"/>
                        </a:spcAft>
                        <a:buNone/>
                      </a:pPr>
                      <a:r>
                        <a:rPr lang="en" sz="800">
                          <a:latin typeface="Lato"/>
                          <a:ea typeface="Lato"/>
                          <a:cs typeface="Lato"/>
                          <a:sym typeface="Lato"/>
                        </a:rPr>
                        <a:t>0</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Taj</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5475">
                <a:tc>
                  <a:txBody>
                    <a:bodyPr/>
                    <a:lstStyle/>
                    <a:p>
                      <a:pPr indent="0" lvl="0" marL="0" rtl="0" algn="ctr">
                        <a:spcBef>
                          <a:spcPts val="0"/>
                        </a:spcBef>
                        <a:spcAft>
                          <a:spcPts val="0"/>
                        </a:spcAft>
                        <a:buNone/>
                      </a:pPr>
                      <a:r>
                        <a:rPr lang="en" sz="800">
                          <a:latin typeface="Lato"/>
                          <a:ea typeface="Lato"/>
                          <a:cs typeface="Lato"/>
                          <a:sym typeface="Lato"/>
                        </a:rPr>
                        <a:t>1</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Taj</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5475">
                <a:tc>
                  <a:txBody>
                    <a:bodyPr/>
                    <a:lstStyle/>
                    <a:p>
                      <a:pPr indent="0" lvl="0" marL="0" rtl="0" algn="ctr">
                        <a:spcBef>
                          <a:spcPts val="0"/>
                        </a:spcBef>
                        <a:spcAft>
                          <a:spcPts val="0"/>
                        </a:spcAft>
                        <a:buNone/>
                      </a:pPr>
                      <a:r>
                        <a:rPr lang="en" sz="800">
                          <a:latin typeface="Lato"/>
                          <a:ea typeface="Lato"/>
                          <a:cs typeface="Lato"/>
                          <a:sym typeface="Lato"/>
                        </a:rPr>
                        <a:t>2</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Taj</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5475">
                <a:tc>
                  <a:txBody>
                    <a:bodyPr/>
                    <a:lstStyle/>
                    <a:p>
                      <a:pPr indent="0" lvl="0" marL="0" rtl="0" algn="ctr">
                        <a:spcBef>
                          <a:spcPts val="0"/>
                        </a:spcBef>
                        <a:spcAft>
                          <a:spcPts val="0"/>
                        </a:spcAft>
                        <a:buNone/>
                      </a:pPr>
                      <a:r>
                        <a:rPr lang="en" sz="800">
                          <a:latin typeface="Lato"/>
                          <a:ea typeface="Lato"/>
                          <a:cs typeface="Lato"/>
                          <a:sym typeface="Lato"/>
                        </a:rPr>
                        <a:t>3</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Kevin</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5475">
                <a:tc>
                  <a:txBody>
                    <a:bodyPr/>
                    <a:lstStyle/>
                    <a:p>
                      <a:pPr indent="0" lvl="0" marL="0" rtl="0" algn="ctr">
                        <a:spcBef>
                          <a:spcPts val="0"/>
                        </a:spcBef>
                        <a:spcAft>
                          <a:spcPts val="0"/>
                        </a:spcAft>
                        <a:buNone/>
                      </a:pPr>
                      <a:r>
                        <a:rPr lang="en" sz="800">
                          <a:latin typeface="Lato"/>
                          <a:ea typeface="Lato"/>
                          <a:cs typeface="Lato"/>
                          <a:sym typeface="Lato"/>
                        </a:rPr>
                        <a:t>4</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Kevin</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5</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Kevin</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6</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Neil</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7</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Neil</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8</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Neil</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9</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Taj</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10</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Taj</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11</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Akshat</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12</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Akshat</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13</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Akshat</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14</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Kevin</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15</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Kevin</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16</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William</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17</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William</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18</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D9EAD3"/>
                    </a:solidFill>
                  </a:tcPr>
                </a:tc>
                <a:tc>
                  <a:txBody>
                    <a:bodyPr/>
                    <a:lstStyle/>
                    <a:p>
                      <a:pPr indent="0" lvl="0" marL="0" rtl="0" algn="ctr">
                        <a:spcBef>
                          <a:spcPts val="0"/>
                        </a:spcBef>
                        <a:spcAft>
                          <a:spcPts val="0"/>
                        </a:spcAft>
                        <a:buNone/>
                      </a:pPr>
                      <a:r>
                        <a:rPr lang="en" sz="800">
                          <a:latin typeface="Lato"/>
                          <a:ea typeface="Lato"/>
                          <a:cs typeface="Lato"/>
                          <a:sym typeface="Lato"/>
                        </a:rPr>
                        <a:t>William</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D9EAD3"/>
                    </a:solidFill>
                  </a:tcPr>
                </a:tc>
              </a:tr>
              <a:tr h="130525">
                <a:tc>
                  <a:txBody>
                    <a:bodyPr/>
                    <a:lstStyle/>
                    <a:p>
                      <a:pPr indent="0" lvl="0" marL="0" rtl="0" algn="ctr">
                        <a:spcBef>
                          <a:spcPts val="0"/>
                        </a:spcBef>
                        <a:spcAft>
                          <a:spcPts val="0"/>
                        </a:spcAft>
                        <a:buNone/>
                      </a:pPr>
                      <a:r>
                        <a:rPr lang="en" sz="800">
                          <a:latin typeface="Lato"/>
                          <a:ea typeface="Lato"/>
                          <a:cs typeface="Lato"/>
                          <a:sym typeface="Lato"/>
                        </a:rPr>
                        <a:t>19</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20</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21</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22</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23</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24</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25</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26</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27</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28</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29</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30</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bl>
          </a:graphicData>
        </a:graphic>
      </p:graphicFrame>
      <p:graphicFrame>
        <p:nvGraphicFramePr>
          <p:cNvPr id="538" name="Google Shape;538;p58"/>
          <p:cNvGraphicFramePr/>
          <p:nvPr/>
        </p:nvGraphicFramePr>
        <p:xfrm>
          <a:off x="7003488" y="1455550"/>
          <a:ext cx="3000000" cy="3000000"/>
        </p:xfrm>
        <a:graphic>
          <a:graphicData uri="http://schemas.openxmlformats.org/drawingml/2006/table">
            <a:tbl>
              <a:tblPr>
                <a:noFill/>
                <a:tableStyleId>{B3EEC954-99DA-4435-BCBC-26BB120761D3}</a:tableStyleId>
              </a:tblPr>
              <a:tblGrid>
                <a:gridCol w="453325"/>
                <a:gridCol w="851775"/>
                <a:gridCol w="652550"/>
              </a:tblGrid>
              <a:tr h="224600">
                <a:tc gridSpan="3">
                  <a:txBody>
                    <a:bodyPr/>
                    <a:lstStyle/>
                    <a:p>
                      <a:pPr indent="0" lvl="0" marL="0" rtl="0" algn="ctr">
                        <a:lnSpc>
                          <a:spcPct val="115000"/>
                        </a:lnSpc>
                        <a:spcBef>
                          <a:spcPts val="0"/>
                        </a:spcBef>
                        <a:spcAft>
                          <a:spcPts val="0"/>
                        </a:spcAft>
                        <a:buNone/>
                      </a:pPr>
                      <a:r>
                        <a:rPr b="1" lang="en" sz="800">
                          <a:latin typeface="Lato"/>
                          <a:ea typeface="Lato"/>
                          <a:cs typeface="Lato"/>
                          <a:sym typeface="Lato"/>
                        </a:rPr>
                        <a:t>Arrivals</a:t>
                      </a:r>
                      <a:endParaRPr b="1"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hMerge="1"/>
                <a:tc hMerge="1"/>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Time</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Name</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Priority</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0</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Taj</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7</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1</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2</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Kevin</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1</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3</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Neil</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3</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4</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5</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Akshat</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5</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6</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7</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William</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11</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8</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9</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Alina</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14</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bl>
          </a:graphicData>
        </a:graphic>
      </p:graphicFrame>
      <p:graphicFrame>
        <p:nvGraphicFramePr>
          <p:cNvPr id="539" name="Google Shape;539;p58"/>
          <p:cNvGraphicFramePr/>
          <p:nvPr/>
        </p:nvGraphicFramePr>
        <p:xfrm>
          <a:off x="419788" y="2626925"/>
          <a:ext cx="3000000" cy="3000000"/>
        </p:xfrm>
        <a:graphic>
          <a:graphicData uri="http://schemas.openxmlformats.org/drawingml/2006/table">
            <a:tbl>
              <a:tblPr>
                <a:noFill/>
                <a:tableStyleId>{B3EEC954-99DA-4435-BCBC-26BB120761D3}</a:tableStyleId>
              </a:tblPr>
              <a:tblGrid>
                <a:gridCol w="453325"/>
                <a:gridCol w="851775"/>
              </a:tblGrid>
              <a:tr h="175">
                <a:tc>
                  <a:txBody>
                    <a:bodyPr/>
                    <a:lstStyle/>
                    <a:p>
                      <a:pPr indent="0" lvl="0" marL="0" rtl="0" algn="ctr">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2CC"/>
                    </a:solidFill>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Just before time</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75">
                <a:tc>
                  <a:txBody>
                    <a:bodyPr/>
                    <a:lstStyle/>
                    <a:p>
                      <a:pPr indent="0" lvl="0" marL="0" rtl="0" algn="ctr">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D9EAD3"/>
                    </a:solidFill>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At time</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bl>
          </a:graphicData>
        </a:graphic>
      </p:graphicFrame>
      <p:graphicFrame>
        <p:nvGraphicFramePr>
          <p:cNvPr id="540" name="Google Shape;540;p58"/>
          <p:cNvGraphicFramePr/>
          <p:nvPr/>
        </p:nvGraphicFramePr>
        <p:xfrm>
          <a:off x="3876988" y="2065425"/>
          <a:ext cx="3000000" cy="3000000"/>
        </p:xfrm>
        <a:graphic>
          <a:graphicData uri="http://schemas.openxmlformats.org/drawingml/2006/table">
            <a:tbl>
              <a:tblPr>
                <a:noFill/>
                <a:tableStyleId>{B3EEC954-99DA-4435-BCBC-26BB120761D3}</a:tableStyleId>
              </a:tblPr>
              <a:tblGrid>
                <a:gridCol w="851775"/>
              </a:tblGrid>
              <a:tr h="224600">
                <a:tc>
                  <a:txBody>
                    <a:bodyPr/>
                    <a:lstStyle/>
                    <a:p>
                      <a:pPr indent="0" lvl="0" marL="0" rtl="0" algn="ctr">
                        <a:lnSpc>
                          <a:spcPct val="115000"/>
                        </a:lnSpc>
                        <a:spcBef>
                          <a:spcPts val="0"/>
                        </a:spcBef>
                        <a:spcAft>
                          <a:spcPts val="0"/>
                        </a:spcAft>
                        <a:buNone/>
                      </a:pPr>
                      <a:r>
                        <a:rPr b="1" lang="en" sz="800">
                          <a:latin typeface="Lato"/>
                          <a:ea typeface="Lato"/>
                          <a:cs typeface="Lato"/>
                          <a:sym typeface="Lato"/>
                        </a:rPr>
                        <a:t>Queue</a:t>
                      </a:r>
                      <a:endParaRPr b="1"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Alina</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Neil</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Akshat</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bl>
          </a:graphicData>
        </a:graphic>
      </p:graphicFrame>
      <p:graphicFrame>
        <p:nvGraphicFramePr>
          <p:cNvPr id="541" name="Google Shape;541;p58"/>
          <p:cNvGraphicFramePr/>
          <p:nvPr/>
        </p:nvGraphicFramePr>
        <p:xfrm>
          <a:off x="5272863" y="1924100"/>
          <a:ext cx="3000000" cy="3000000"/>
        </p:xfrm>
        <a:graphic>
          <a:graphicData uri="http://schemas.openxmlformats.org/drawingml/2006/table">
            <a:tbl>
              <a:tblPr>
                <a:noFill/>
                <a:tableStyleId>{B3EEC954-99DA-4435-BCBC-26BB120761D3}</a:tableStyleId>
              </a:tblPr>
              <a:tblGrid>
                <a:gridCol w="851775"/>
                <a:gridCol w="652550"/>
              </a:tblGrid>
              <a:tr h="224600">
                <a:tc gridSpan="2">
                  <a:txBody>
                    <a:bodyPr/>
                    <a:lstStyle/>
                    <a:p>
                      <a:pPr indent="0" lvl="0" marL="0" rtl="0" algn="ctr">
                        <a:lnSpc>
                          <a:spcPct val="115000"/>
                        </a:lnSpc>
                        <a:spcBef>
                          <a:spcPts val="0"/>
                        </a:spcBef>
                        <a:spcAft>
                          <a:spcPts val="0"/>
                        </a:spcAft>
                        <a:buNone/>
                      </a:pPr>
                      <a:r>
                        <a:rPr b="1" lang="en" sz="800">
                          <a:latin typeface="Lato"/>
                          <a:ea typeface="Lato"/>
                          <a:cs typeface="Lato"/>
                          <a:sym typeface="Lato"/>
                        </a:rPr>
                        <a:t>Remaining</a:t>
                      </a:r>
                      <a:endParaRPr b="1"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hMerge="1"/>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Name</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Time</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Taj</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0</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Kevin</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0</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Neil</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2</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Akshat</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2</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William</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2</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Alina</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5</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bl>
          </a:graphicData>
        </a:graphic>
      </p:graphicFrame>
      <p:graphicFrame>
        <p:nvGraphicFramePr>
          <p:cNvPr id="542" name="Google Shape;542;p58"/>
          <p:cNvGraphicFramePr/>
          <p:nvPr/>
        </p:nvGraphicFramePr>
        <p:xfrm>
          <a:off x="5272863" y="1221275"/>
          <a:ext cx="3000000" cy="3000000"/>
        </p:xfrm>
        <a:graphic>
          <a:graphicData uri="http://schemas.openxmlformats.org/drawingml/2006/table">
            <a:tbl>
              <a:tblPr>
                <a:noFill/>
                <a:tableStyleId>{B3EEC954-99DA-4435-BCBC-26BB120761D3}</a:tableStyleId>
              </a:tblPr>
              <a:tblGrid>
                <a:gridCol w="752175"/>
                <a:gridCol w="752175"/>
              </a:tblGrid>
              <a:tr h="224600">
                <a:tc>
                  <a:txBody>
                    <a:bodyPr/>
                    <a:lstStyle/>
                    <a:p>
                      <a:pPr indent="0" lvl="0" marL="0" rtl="0" algn="ctr">
                        <a:lnSpc>
                          <a:spcPct val="115000"/>
                        </a:lnSpc>
                        <a:spcBef>
                          <a:spcPts val="0"/>
                        </a:spcBef>
                        <a:spcAft>
                          <a:spcPts val="0"/>
                        </a:spcAft>
                        <a:buNone/>
                      </a:pPr>
                      <a:r>
                        <a:rPr b="1" lang="en" sz="800">
                          <a:latin typeface="Lato"/>
                          <a:ea typeface="Lato"/>
                          <a:cs typeface="Lato"/>
                          <a:sym typeface="Lato"/>
                        </a:rPr>
                        <a:t>Quantum</a:t>
                      </a:r>
                      <a:endParaRPr b="1"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0</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bl>
          </a:graphicData>
        </a:graphic>
      </p:graphicFrame>
    </p:spTree>
  </p:cSld>
  <p:clrMapOvr>
    <a:masterClrMapping/>
  </p:clrMapOvr>
</p:sld>
</file>

<file path=ppt/slides/slide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46" name="Shape 546"/>
        <p:cNvGrpSpPr/>
        <p:nvPr/>
      </p:nvGrpSpPr>
      <p:grpSpPr>
        <a:xfrm>
          <a:off x="0" y="0"/>
          <a:ext cx="0" cy="0"/>
          <a:chOff x="0" y="0"/>
          <a:chExt cx="0" cy="0"/>
        </a:xfrm>
      </p:grpSpPr>
      <p:sp>
        <p:nvSpPr>
          <p:cNvPr id="547" name="Google Shape;547;p59"/>
          <p:cNvSpPr txBox="1"/>
          <p:nvPr>
            <p:ph idx="1" type="body"/>
          </p:nvPr>
        </p:nvSpPr>
        <p:spPr>
          <a:xfrm>
            <a:off x="182850" y="823868"/>
            <a:ext cx="8778300" cy="4206300"/>
          </a:xfrm>
          <a:prstGeom prst="rect">
            <a:avLst/>
          </a:prstGeom>
        </p:spPr>
        <p:txBody>
          <a:bodyPr anchorCtr="0" anchor="t" bIns="45700" lIns="45700" spcFirstLastPara="1" rIns="45700" wrap="square" tIns="45700">
            <a:noAutofit/>
          </a:bodyPr>
          <a:lstStyle/>
          <a:p>
            <a:pPr indent="0" lvl="0" marL="0" rtl="0" algn="l">
              <a:spcBef>
                <a:spcPts val="0"/>
              </a:spcBef>
              <a:spcAft>
                <a:spcPts val="0"/>
              </a:spcAft>
              <a:buNone/>
            </a:pPr>
            <a:r>
              <a:rPr b="1" lang="en"/>
              <a:t>RR (q=3)</a:t>
            </a:r>
            <a:endParaRPr b="1"/>
          </a:p>
        </p:txBody>
      </p:sp>
      <p:sp>
        <p:nvSpPr>
          <p:cNvPr id="548" name="Google Shape;548;p59"/>
          <p:cNvSpPr txBox="1"/>
          <p:nvPr>
            <p:ph type="title"/>
          </p:nvPr>
        </p:nvSpPr>
        <p:spPr>
          <a:xfrm>
            <a:off x="182850" y="114300"/>
            <a:ext cx="8778300" cy="4572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Life Ain’t Fair</a:t>
            </a:r>
            <a:endParaRPr/>
          </a:p>
        </p:txBody>
      </p:sp>
      <p:graphicFrame>
        <p:nvGraphicFramePr>
          <p:cNvPr id="549" name="Google Shape;549;p59"/>
          <p:cNvGraphicFramePr/>
          <p:nvPr/>
        </p:nvGraphicFramePr>
        <p:xfrm>
          <a:off x="1978250" y="823775"/>
          <a:ext cx="3000000" cy="3000000"/>
        </p:xfrm>
        <a:graphic>
          <a:graphicData uri="http://schemas.openxmlformats.org/drawingml/2006/table">
            <a:tbl>
              <a:tblPr>
                <a:noFill/>
                <a:tableStyleId>{876081C1-59E3-45BD-9F17-07E1B6B354E3}</a:tableStyleId>
              </a:tblPr>
              <a:tblGrid>
                <a:gridCol w="274900"/>
                <a:gridCol w="1370500"/>
              </a:tblGrid>
              <a:tr h="135475">
                <a:tc>
                  <a:txBody>
                    <a:bodyPr/>
                    <a:lstStyle/>
                    <a:p>
                      <a:pPr indent="0" lvl="0" marL="0" rtl="0" algn="ctr">
                        <a:spcBef>
                          <a:spcPts val="0"/>
                        </a:spcBef>
                        <a:spcAft>
                          <a:spcPts val="0"/>
                        </a:spcAft>
                        <a:buNone/>
                      </a:pPr>
                      <a:r>
                        <a:rPr lang="en" sz="800">
                          <a:latin typeface="Lato"/>
                          <a:ea typeface="Lato"/>
                          <a:cs typeface="Lato"/>
                          <a:sym typeface="Lato"/>
                        </a:rPr>
                        <a:t>Time</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Thread</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5475">
                <a:tc>
                  <a:txBody>
                    <a:bodyPr/>
                    <a:lstStyle/>
                    <a:p>
                      <a:pPr indent="0" lvl="0" marL="0" rtl="0" algn="ctr">
                        <a:spcBef>
                          <a:spcPts val="0"/>
                        </a:spcBef>
                        <a:spcAft>
                          <a:spcPts val="0"/>
                        </a:spcAft>
                        <a:buNone/>
                      </a:pPr>
                      <a:r>
                        <a:rPr lang="en" sz="800">
                          <a:latin typeface="Lato"/>
                          <a:ea typeface="Lato"/>
                          <a:cs typeface="Lato"/>
                          <a:sym typeface="Lato"/>
                        </a:rPr>
                        <a:t>0</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Taj</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5475">
                <a:tc>
                  <a:txBody>
                    <a:bodyPr/>
                    <a:lstStyle/>
                    <a:p>
                      <a:pPr indent="0" lvl="0" marL="0" rtl="0" algn="ctr">
                        <a:spcBef>
                          <a:spcPts val="0"/>
                        </a:spcBef>
                        <a:spcAft>
                          <a:spcPts val="0"/>
                        </a:spcAft>
                        <a:buNone/>
                      </a:pPr>
                      <a:r>
                        <a:rPr lang="en" sz="800">
                          <a:latin typeface="Lato"/>
                          <a:ea typeface="Lato"/>
                          <a:cs typeface="Lato"/>
                          <a:sym typeface="Lato"/>
                        </a:rPr>
                        <a:t>1</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Taj</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5475">
                <a:tc>
                  <a:txBody>
                    <a:bodyPr/>
                    <a:lstStyle/>
                    <a:p>
                      <a:pPr indent="0" lvl="0" marL="0" rtl="0" algn="ctr">
                        <a:spcBef>
                          <a:spcPts val="0"/>
                        </a:spcBef>
                        <a:spcAft>
                          <a:spcPts val="0"/>
                        </a:spcAft>
                        <a:buNone/>
                      </a:pPr>
                      <a:r>
                        <a:rPr lang="en" sz="800">
                          <a:latin typeface="Lato"/>
                          <a:ea typeface="Lato"/>
                          <a:cs typeface="Lato"/>
                          <a:sym typeface="Lato"/>
                        </a:rPr>
                        <a:t>2</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Taj</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5475">
                <a:tc>
                  <a:txBody>
                    <a:bodyPr/>
                    <a:lstStyle/>
                    <a:p>
                      <a:pPr indent="0" lvl="0" marL="0" rtl="0" algn="ctr">
                        <a:spcBef>
                          <a:spcPts val="0"/>
                        </a:spcBef>
                        <a:spcAft>
                          <a:spcPts val="0"/>
                        </a:spcAft>
                        <a:buNone/>
                      </a:pPr>
                      <a:r>
                        <a:rPr lang="en" sz="800">
                          <a:latin typeface="Lato"/>
                          <a:ea typeface="Lato"/>
                          <a:cs typeface="Lato"/>
                          <a:sym typeface="Lato"/>
                        </a:rPr>
                        <a:t>3</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Kevin</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5475">
                <a:tc>
                  <a:txBody>
                    <a:bodyPr/>
                    <a:lstStyle/>
                    <a:p>
                      <a:pPr indent="0" lvl="0" marL="0" rtl="0" algn="ctr">
                        <a:spcBef>
                          <a:spcPts val="0"/>
                        </a:spcBef>
                        <a:spcAft>
                          <a:spcPts val="0"/>
                        </a:spcAft>
                        <a:buNone/>
                      </a:pPr>
                      <a:r>
                        <a:rPr lang="en" sz="800">
                          <a:latin typeface="Lato"/>
                          <a:ea typeface="Lato"/>
                          <a:cs typeface="Lato"/>
                          <a:sym typeface="Lato"/>
                        </a:rPr>
                        <a:t>4</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Kevin</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5</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Kevin</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6</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Neil</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7</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Neil</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8</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Neil</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9</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Taj</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10</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Taj</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11</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Akshat</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12</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Akshat</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13</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Akshat</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14</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Kevin</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15</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Kevin</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16</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William</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17</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William</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18</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William</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19</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2CC"/>
                    </a:solidFill>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2CC"/>
                    </a:solidFill>
                  </a:tcPr>
                </a:tc>
              </a:tr>
              <a:tr h="130525">
                <a:tc>
                  <a:txBody>
                    <a:bodyPr/>
                    <a:lstStyle/>
                    <a:p>
                      <a:pPr indent="0" lvl="0" marL="0" rtl="0" algn="ctr">
                        <a:spcBef>
                          <a:spcPts val="0"/>
                        </a:spcBef>
                        <a:spcAft>
                          <a:spcPts val="0"/>
                        </a:spcAft>
                        <a:buNone/>
                      </a:pPr>
                      <a:r>
                        <a:rPr lang="en" sz="800">
                          <a:latin typeface="Lato"/>
                          <a:ea typeface="Lato"/>
                          <a:cs typeface="Lato"/>
                          <a:sym typeface="Lato"/>
                        </a:rPr>
                        <a:t>20</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21</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22</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23</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24</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25</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26</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27</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28</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29</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30</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bl>
          </a:graphicData>
        </a:graphic>
      </p:graphicFrame>
      <p:graphicFrame>
        <p:nvGraphicFramePr>
          <p:cNvPr id="550" name="Google Shape;550;p59"/>
          <p:cNvGraphicFramePr/>
          <p:nvPr/>
        </p:nvGraphicFramePr>
        <p:xfrm>
          <a:off x="7003488" y="1455550"/>
          <a:ext cx="3000000" cy="3000000"/>
        </p:xfrm>
        <a:graphic>
          <a:graphicData uri="http://schemas.openxmlformats.org/drawingml/2006/table">
            <a:tbl>
              <a:tblPr>
                <a:noFill/>
                <a:tableStyleId>{B3EEC954-99DA-4435-BCBC-26BB120761D3}</a:tableStyleId>
              </a:tblPr>
              <a:tblGrid>
                <a:gridCol w="453325"/>
                <a:gridCol w="851775"/>
                <a:gridCol w="652550"/>
              </a:tblGrid>
              <a:tr h="224600">
                <a:tc gridSpan="3">
                  <a:txBody>
                    <a:bodyPr/>
                    <a:lstStyle/>
                    <a:p>
                      <a:pPr indent="0" lvl="0" marL="0" rtl="0" algn="ctr">
                        <a:lnSpc>
                          <a:spcPct val="115000"/>
                        </a:lnSpc>
                        <a:spcBef>
                          <a:spcPts val="0"/>
                        </a:spcBef>
                        <a:spcAft>
                          <a:spcPts val="0"/>
                        </a:spcAft>
                        <a:buNone/>
                      </a:pPr>
                      <a:r>
                        <a:rPr b="1" lang="en" sz="800">
                          <a:latin typeface="Lato"/>
                          <a:ea typeface="Lato"/>
                          <a:cs typeface="Lato"/>
                          <a:sym typeface="Lato"/>
                        </a:rPr>
                        <a:t>Arrivals</a:t>
                      </a:r>
                      <a:endParaRPr b="1"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hMerge="1"/>
                <a:tc hMerge="1"/>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Time</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Name</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Priority</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0</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Taj</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7</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1</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2</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Kevin</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1</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3</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Neil</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3</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4</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5</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Akshat</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5</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6</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7</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William</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11</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8</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9</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Alina</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14</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bl>
          </a:graphicData>
        </a:graphic>
      </p:graphicFrame>
      <p:graphicFrame>
        <p:nvGraphicFramePr>
          <p:cNvPr id="551" name="Google Shape;551;p59"/>
          <p:cNvGraphicFramePr/>
          <p:nvPr/>
        </p:nvGraphicFramePr>
        <p:xfrm>
          <a:off x="419788" y="2626925"/>
          <a:ext cx="3000000" cy="3000000"/>
        </p:xfrm>
        <a:graphic>
          <a:graphicData uri="http://schemas.openxmlformats.org/drawingml/2006/table">
            <a:tbl>
              <a:tblPr>
                <a:noFill/>
                <a:tableStyleId>{B3EEC954-99DA-4435-BCBC-26BB120761D3}</a:tableStyleId>
              </a:tblPr>
              <a:tblGrid>
                <a:gridCol w="453325"/>
                <a:gridCol w="851775"/>
              </a:tblGrid>
              <a:tr h="175">
                <a:tc>
                  <a:txBody>
                    <a:bodyPr/>
                    <a:lstStyle/>
                    <a:p>
                      <a:pPr indent="0" lvl="0" marL="0" rtl="0" algn="ctr">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2CC"/>
                    </a:solidFill>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Just before time</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75">
                <a:tc>
                  <a:txBody>
                    <a:bodyPr/>
                    <a:lstStyle/>
                    <a:p>
                      <a:pPr indent="0" lvl="0" marL="0" rtl="0" algn="ctr">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D9EAD3"/>
                    </a:solidFill>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At time</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bl>
          </a:graphicData>
        </a:graphic>
      </p:graphicFrame>
      <p:graphicFrame>
        <p:nvGraphicFramePr>
          <p:cNvPr id="552" name="Google Shape;552;p59"/>
          <p:cNvGraphicFramePr/>
          <p:nvPr/>
        </p:nvGraphicFramePr>
        <p:xfrm>
          <a:off x="3876988" y="2065425"/>
          <a:ext cx="3000000" cy="3000000"/>
        </p:xfrm>
        <a:graphic>
          <a:graphicData uri="http://schemas.openxmlformats.org/drawingml/2006/table">
            <a:tbl>
              <a:tblPr>
                <a:noFill/>
                <a:tableStyleId>{B3EEC954-99DA-4435-BCBC-26BB120761D3}</a:tableStyleId>
              </a:tblPr>
              <a:tblGrid>
                <a:gridCol w="851775"/>
              </a:tblGrid>
              <a:tr h="224600">
                <a:tc>
                  <a:txBody>
                    <a:bodyPr/>
                    <a:lstStyle/>
                    <a:p>
                      <a:pPr indent="0" lvl="0" marL="0" rtl="0" algn="ctr">
                        <a:lnSpc>
                          <a:spcPct val="115000"/>
                        </a:lnSpc>
                        <a:spcBef>
                          <a:spcPts val="0"/>
                        </a:spcBef>
                        <a:spcAft>
                          <a:spcPts val="0"/>
                        </a:spcAft>
                        <a:buNone/>
                      </a:pPr>
                      <a:r>
                        <a:rPr b="1" lang="en" sz="800">
                          <a:latin typeface="Lato"/>
                          <a:ea typeface="Lato"/>
                          <a:cs typeface="Lato"/>
                          <a:sym typeface="Lato"/>
                        </a:rPr>
                        <a:t>Queue</a:t>
                      </a:r>
                      <a:endParaRPr b="1"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Alina</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Neil</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Akshat</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William</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bl>
          </a:graphicData>
        </a:graphic>
      </p:graphicFrame>
      <p:graphicFrame>
        <p:nvGraphicFramePr>
          <p:cNvPr id="553" name="Google Shape;553;p59"/>
          <p:cNvGraphicFramePr/>
          <p:nvPr/>
        </p:nvGraphicFramePr>
        <p:xfrm>
          <a:off x="5272863" y="1924100"/>
          <a:ext cx="3000000" cy="3000000"/>
        </p:xfrm>
        <a:graphic>
          <a:graphicData uri="http://schemas.openxmlformats.org/drawingml/2006/table">
            <a:tbl>
              <a:tblPr>
                <a:noFill/>
                <a:tableStyleId>{B3EEC954-99DA-4435-BCBC-26BB120761D3}</a:tableStyleId>
              </a:tblPr>
              <a:tblGrid>
                <a:gridCol w="851775"/>
                <a:gridCol w="652550"/>
              </a:tblGrid>
              <a:tr h="224600">
                <a:tc gridSpan="2">
                  <a:txBody>
                    <a:bodyPr/>
                    <a:lstStyle/>
                    <a:p>
                      <a:pPr indent="0" lvl="0" marL="0" rtl="0" algn="ctr">
                        <a:lnSpc>
                          <a:spcPct val="115000"/>
                        </a:lnSpc>
                        <a:spcBef>
                          <a:spcPts val="0"/>
                        </a:spcBef>
                        <a:spcAft>
                          <a:spcPts val="0"/>
                        </a:spcAft>
                        <a:buNone/>
                      </a:pPr>
                      <a:r>
                        <a:rPr b="1" lang="en" sz="800">
                          <a:latin typeface="Lato"/>
                          <a:ea typeface="Lato"/>
                          <a:cs typeface="Lato"/>
                          <a:sym typeface="Lato"/>
                        </a:rPr>
                        <a:t>Remaining</a:t>
                      </a:r>
                      <a:endParaRPr b="1"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hMerge="1"/>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Name</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Time</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Taj</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0</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Kevin</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0</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Neil</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2</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Akshat</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2</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William</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2</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Alina</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5</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bl>
          </a:graphicData>
        </a:graphic>
      </p:graphicFrame>
      <p:graphicFrame>
        <p:nvGraphicFramePr>
          <p:cNvPr id="554" name="Google Shape;554;p59"/>
          <p:cNvGraphicFramePr/>
          <p:nvPr/>
        </p:nvGraphicFramePr>
        <p:xfrm>
          <a:off x="5272863" y="1221275"/>
          <a:ext cx="3000000" cy="3000000"/>
        </p:xfrm>
        <a:graphic>
          <a:graphicData uri="http://schemas.openxmlformats.org/drawingml/2006/table">
            <a:tbl>
              <a:tblPr>
                <a:noFill/>
                <a:tableStyleId>{B3EEC954-99DA-4435-BCBC-26BB120761D3}</a:tableStyleId>
              </a:tblPr>
              <a:tblGrid>
                <a:gridCol w="752175"/>
                <a:gridCol w="752175"/>
              </a:tblGrid>
              <a:tr h="224600">
                <a:tc>
                  <a:txBody>
                    <a:bodyPr/>
                    <a:lstStyle/>
                    <a:p>
                      <a:pPr indent="0" lvl="0" marL="0" rtl="0" algn="ctr">
                        <a:lnSpc>
                          <a:spcPct val="115000"/>
                        </a:lnSpc>
                        <a:spcBef>
                          <a:spcPts val="0"/>
                        </a:spcBef>
                        <a:spcAft>
                          <a:spcPts val="0"/>
                        </a:spcAft>
                        <a:buNone/>
                      </a:pPr>
                      <a:r>
                        <a:rPr b="1" lang="en" sz="800">
                          <a:latin typeface="Lato"/>
                          <a:ea typeface="Lato"/>
                          <a:cs typeface="Lato"/>
                          <a:sym typeface="Lato"/>
                        </a:rPr>
                        <a:t>Quantum</a:t>
                      </a:r>
                      <a:endParaRPr b="1"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3</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bl>
          </a:graphicData>
        </a:graphic>
      </p:graphicFrame>
    </p:spTree>
  </p:cSld>
  <p:clrMapOvr>
    <a:masterClrMapping/>
  </p:clrMapOvr>
</p:sld>
</file>

<file path=ppt/slides/slide5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58" name="Shape 558"/>
        <p:cNvGrpSpPr/>
        <p:nvPr/>
      </p:nvGrpSpPr>
      <p:grpSpPr>
        <a:xfrm>
          <a:off x="0" y="0"/>
          <a:ext cx="0" cy="0"/>
          <a:chOff x="0" y="0"/>
          <a:chExt cx="0" cy="0"/>
        </a:xfrm>
      </p:grpSpPr>
      <p:sp>
        <p:nvSpPr>
          <p:cNvPr id="559" name="Google Shape;559;p60"/>
          <p:cNvSpPr txBox="1"/>
          <p:nvPr>
            <p:ph idx="1" type="body"/>
          </p:nvPr>
        </p:nvSpPr>
        <p:spPr>
          <a:xfrm>
            <a:off x="182850" y="823868"/>
            <a:ext cx="8778300" cy="4206300"/>
          </a:xfrm>
          <a:prstGeom prst="rect">
            <a:avLst/>
          </a:prstGeom>
        </p:spPr>
        <p:txBody>
          <a:bodyPr anchorCtr="0" anchor="t" bIns="45700" lIns="45700" spcFirstLastPara="1" rIns="45700" wrap="square" tIns="45700">
            <a:noAutofit/>
          </a:bodyPr>
          <a:lstStyle/>
          <a:p>
            <a:pPr indent="0" lvl="0" marL="0" rtl="0" algn="l">
              <a:spcBef>
                <a:spcPts val="0"/>
              </a:spcBef>
              <a:spcAft>
                <a:spcPts val="0"/>
              </a:spcAft>
              <a:buNone/>
            </a:pPr>
            <a:r>
              <a:rPr b="1" lang="en"/>
              <a:t>RR (q=3)</a:t>
            </a:r>
            <a:endParaRPr b="1"/>
          </a:p>
        </p:txBody>
      </p:sp>
      <p:sp>
        <p:nvSpPr>
          <p:cNvPr id="560" name="Google Shape;560;p60"/>
          <p:cNvSpPr txBox="1"/>
          <p:nvPr>
            <p:ph type="title"/>
          </p:nvPr>
        </p:nvSpPr>
        <p:spPr>
          <a:xfrm>
            <a:off x="182850" y="114300"/>
            <a:ext cx="8778300" cy="4572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Life Ain’t Fair</a:t>
            </a:r>
            <a:endParaRPr/>
          </a:p>
        </p:txBody>
      </p:sp>
      <p:graphicFrame>
        <p:nvGraphicFramePr>
          <p:cNvPr id="561" name="Google Shape;561;p60"/>
          <p:cNvGraphicFramePr/>
          <p:nvPr/>
        </p:nvGraphicFramePr>
        <p:xfrm>
          <a:off x="1978250" y="823775"/>
          <a:ext cx="3000000" cy="3000000"/>
        </p:xfrm>
        <a:graphic>
          <a:graphicData uri="http://schemas.openxmlformats.org/drawingml/2006/table">
            <a:tbl>
              <a:tblPr>
                <a:noFill/>
                <a:tableStyleId>{876081C1-59E3-45BD-9F17-07E1B6B354E3}</a:tableStyleId>
              </a:tblPr>
              <a:tblGrid>
                <a:gridCol w="274900"/>
                <a:gridCol w="1370500"/>
              </a:tblGrid>
              <a:tr h="135475">
                <a:tc>
                  <a:txBody>
                    <a:bodyPr/>
                    <a:lstStyle/>
                    <a:p>
                      <a:pPr indent="0" lvl="0" marL="0" rtl="0" algn="ctr">
                        <a:spcBef>
                          <a:spcPts val="0"/>
                        </a:spcBef>
                        <a:spcAft>
                          <a:spcPts val="0"/>
                        </a:spcAft>
                        <a:buNone/>
                      </a:pPr>
                      <a:r>
                        <a:rPr lang="en" sz="800">
                          <a:latin typeface="Lato"/>
                          <a:ea typeface="Lato"/>
                          <a:cs typeface="Lato"/>
                          <a:sym typeface="Lato"/>
                        </a:rPr>
                        <a:t>Time</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Thread</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5475">
                <a:tc>
                  <a:txBody>
                    <a:bodyPr/>
                    <a:lstStyle/>
                    <a:p>
                      <a:pPr indent="0" lvl="0" marL="0" rtl="0" algn="ctr">
                        <a:spcBef>
                          <a:spcPts val="0"/>
                        </a:spcBef>
                        <a:spcAft>
                          <a:spcPts val="0"/>
                        </a:spcAft>
                        <a:buNone/>
                      </a:pPr>
                      <a:r>
                        <a:rPr lang="en" sz="800">
                          <a:latin typeface="Lato"/>
                          <a:ea typeface="Lato"/>
                          <a:cs typeface="Lato"/>
                          <a:sym typeface="Lato"/>
                        </a:rPr>
                        <a:t>0</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Taj</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5475">
                <a:tc>
                  <a:txBody>
                    <a:bodyPr/>
                    <a:lstStyle/>
                    <a:p>
                      <a:pPr indent="0" lvl="0" marL="0" rtl="0" algn="ctr">
                        <a:spcBef>
                          <a:spcPts val="0"/>
                        </a:spcBef>
                        <a:spcAft>
                          <a:spcPts val="0"/>
                        </a:spcAft>
                        <a:buNone/>
                      </a:pPr>
                      <a:r>
                        <a:rPr lang="en" sz="800">
                          <a:latin typeface="Lato"/>
                          <a:ea typeface="Lato"/>
                          <a:cs typeface="Lato"/>
                          <a:sym typeface="Lato"/>
                        </a:rPr>
                        <a:t>1</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Taj</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5475">
                <a:tc>
                  <a:txBody>
                    <a:bodyPr/>
                    <a:lstStyle/>
                    <a:p>
                      <a:pPr indent="0" lvl="0" marL="0" rtl="0" algn="ctr">
                        <a:spcBef>
                          <a:spcPts val="0"/>
                        </a:spcBef>
                        <a:spcAft>
                          <a:spcPts val="0"/>
                        </a:spcAft>
                        <a:buNone/>
                      </a:pPr>
                      <a:r>
                        <a:rPr lang="en" sz="800">
                          <a:latin typeface="Lato"/>
                          <a:ea typeface="Lato"/>
                          <a:cs typeface="Lato"/>
                          <a:sym typeface="Lato"/>
                        </a:rPr>
                        <a:t>2</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Taj</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5475">
                <a:tc>
                  <a:txBody>
                    <a:bodyPr/>
                    <a:lstStyle/>
                    <a:p>
                      <a:pPr indent="0" lvl="0" marL="0" rtl="0" algn="ctr">
                        <a:spcBef>
                          <a:spcPts val="0"/>
                        </a:spcBef>
                        <a:spcAft>
                          <a:spcPts val="0"/>
                        </a:spcAft>
                        <a:buNone/>
                      </a:pPr>
                      <a:r>
                        <a:rPr lang="en" sz="800">
                          <a:latin typeface="Lato"/>
                          <a:ea typeface="Lato"/>
                          <a:cs typeface="Lato"/>
                          <a:sym typeface="Lato"/>
                        </a:rPr>
                        <a:t>3</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Kevin</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5475">
                <a:tc>
                  <a:txBody>
                    <a:bodyPr/>
                    <a:lstStyle/>
                    <a:p>
                      <a:pPr indent="0" lvl="0" marL="0" rtl="0" algn="ctr">
                        <a:spcBef>
                          <a:spcPts val="0"/>
                        </a:spcBef>
                        <a:spcAft>
                          <a:spcPts val="0"/>
                        </a:spcAft>
                        <a:buNone/>
                      </a:pPr>
                      <a:r>
                        <a:rPr lang="en" sz="800">
                          <a:latin typeface="Lato"/>
                          <a:ea typeface="Lato"/>
                          <a:cs typeface="Lato"/>
                          <a:sym typeface="Lato"/>
                        </a:rPr>
                        <a:t>4</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Kevin</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5</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Kevin</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6</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Neil</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7</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Neil</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8</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Neil</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9</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Taj</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10</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Taj</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11</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Akshat</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12</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Akshat</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13</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Akshat</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14</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Kevin</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15</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Kevin</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16</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William</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17</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William</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18</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William</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19</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D9EAD3"/>
                    </a:solidFill>
                  </a:tcPr>
                </a:tc>
                <a:tc>
                  <a:txBody>
                    <a:bodyPr/>
                    <a:lstStyle/>
                    <a:p>
                      <a:pPr indent="0" lvl="0" marL="0" rtl="0" algn="ctr">
                        <a:spcBef>
                          <a:spcPts val="0"/>
                        </a:spcBef>
                        <a:spcAft>
                          <a:spcPts val="0"/>
                        </a:spcAft>
                        <a:buNone/>
                      </a:pPr>
                      <a:r>
                        <a:rPr lang="en" sz="800">
                          <a:latin typeface="Lato"/>
                          <a:ea typeface="Lato"/>
                          <a:cs typeface="Lato"/>
                          <a:sym typeface="Lato"/>
                        </a:rPr>
                        <a:t>Alina</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D9EAD3"/>
                    </a:solidFill>
                  </a:tcPr>
                </a:tc>
              </a:tr>
              <a:tr h="130525">
                <a:tc>
                  <a:txBody>
                    <a:bodyPr/>
                    <a:lstStyle/>
                    <a:p>
                      <a:pPr indent="0" lvl="0" marL="0" rtl="0" algn="ctr">
                        <a:spcBef>
                          <a:spcPts val="0"/>
                        </a:spcBef>
                        <a:spcAft>
                          <a:spcPts val="0"/>
                        </a:spcAft>
                        <a:buNone/>
                      </a:pPr>
                      <a:r>
                        <a:rPr lang="en" sz="800">
                          <a:latin typeface="Lato"/>
                          <a:ea typeface="Lato"/>
                          <a:cs typeface="Lato"/>
                          <a:sym typeface="Lato"/>
                        </a:rPr>
                        <a:t>20</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21</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22</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23</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24</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25</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26</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27</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28</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29</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30</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bl>
          </a:graphicData>
        </a:graphic>
      </p:graphicFrame>
      <p:graphicFrame>
        <p:nvGraphicFramePr>
          <p:cNvPr id="562" name="Google Shape;562;p60"/>
          <p:cNvGraphicFramePr/>
          <p:nvPr/>
        </p:nvGraphicFramePr>
        <p:xfrm>
          <a:off x="7003488" y="1455550"/>
          <a:ext cx="3000000" cy="3000000"/>
        </p:xfrm>
        <a:graphic>
          <a:graphicData uri="http://schemas.openxmlformats.org/drawingml/2006/table">
            <a:tbl>
              <a:tblPr>
                <a:noFill/>
                <a:tableStyleId>{B3EEC954-99DA-4435-BCBC-26BB120761D3}</a:tableStyleId>
              </a:tblPr>
              <a:tblGrid>
                <a:gridCol w="453325"/>
                <a:gridCol w="851775"/>
                <a:gridCol w="652550"/>
              </a:tblGrid>
              <a:tr h="224600">
                <a:tc gridSpan="3">
                  <a:txBody>
                    <a:bodyPr/>
                    <a:lstStyle/>
                    <a:p>
                      <a:pPr indent="0" lvl="0" marL="0" rtl="0" algn="ctr">
                        <a:lnSpc>
                          <a:spcPct val="115000"/>
                        </a:lnSpc>
                        <a:spcBef>
                          <a:spcPts val="0"/>
                        </a:spcBef>
                        <a:spcAft>
                          <a:spcPts val="0"/>
                        </a:spcAft>
                        <a:buNone/>
                      </a:pPr>
                      <a:r>
                        <a:rPr b="1" lang="en" sz="800">
                          <a:latin typeface="Lato"/>
                          <a:ea typeface="Lato"/>
                          <a:cs typeface="Lato"/>
                          <a:sym typeface="Lato"/>
                        </a:rPr>
                        <a:t>Arrivals</a:t>
                      </a:r>
                      <a:endParaRPr b="1"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hMerge="1"/>
                <a:tc hMerge="1"/>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Time</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Name</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Priority</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0</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Taj</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7</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1</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2</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Kevin</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1</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3</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Neil</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3</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4</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5</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Akshat</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5</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6</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7</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William</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11</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8</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9</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Alina</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14</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bl>
          </a:graphicData>
        </a:graphic>
      </p:graphicFrame>
      <p:graphicFrame>
        <p:nvGraphicFramePr>
          <p:cNvPr id="563" name="Google Shape;563;p60"/>
          <p:cNvGraphicFramePr/>
          <p:nvPr/>
        </p:nvGraphicFramePr>
        <p:xfrm>
          <a:off x="419788" y="2626925"/>
          <a:ext cx="3000000" cy="3000000"/>
        </p:xfrm>
        <a:graphic>
          <a:graphicData uri="http://schemas.openxmlformats.org/drawingml/2006/table">
            <a:tbl>
              <a:tblPr>
                <a:noFill/>
                <a:tableStyleId>{B3EEC954-99DA-4435-BCBC-26BB120761D3}</a:tableStyleId>
              </a:tblPr>
              <a:tblGrid>
                <a:gridCol w="453325"/>
                <a:gridCol w="851775"/>
              </a:tblGrid>
              <a:tr h="175">
                <a:tc>
                  <a:txBody>
                    <a:bodyPr/>
                    <a:lstStyle/>
                    <a:p>
                      <a:pPr indent="0" lvl="0" marL="0" rtl="0" algn="ctr">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2CC"/>
                    </a:solidFill>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Just before time</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75">
                <a:tc>
                  <a:txBody>
                    <a:bodyPr/>
                    <a:lstStyle/>
                    <a:p>
                      <a:pPr indent="0" lvl="0" marL="0" rtl="0" algn="ctr">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D9EAD3"/>
                    </a:solidFill>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At time</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bl>
          </a:graphicData>
        </a:graphic>
      </p:graphicFrame>
      <p:graphicFrame>
        <p:nvGraphicFramePr>
          <p:cNvPr id="564" name="Google Shape;564;p60"/>
          <p:cNvGraphicFramePr/>
          <p:nvPr/>
        </p:nvGraphicFramePr>
        <p:xfrm>
          <a:off x="3876988" y="2065425"/>
          <a:ext cx="3000000" cy="3000000"/>
        </p:xfrm>
        <a:graphic>
          <a:graphicData uri="http://schemas.openxmlformats.org/drawingml/2006/table">
            <a:tbl>
              <a:tblPr>
                <a:noFill/>
                <a:tableStyleId>{B3EEC954-99DA-4435-BCBC-26BB120761D3}</a:tableStyleId>
              </a:tblPr>
              <a:tblGrid>
                <a:gridCol w="851775"/>
              </a:tblGrid>
              <a:tr h="224600">
                <a:tc>
                  <a:txBody>
                    <a:bodyPr/>
                    <a:lstStyle/>
                    <a:p>
                      <a:pPr indent="0" lvl="0" marL="0" rtl="0" algn="ctr">
                        <a:lnSpc>
                          <a:spcPct val="115000"/>
                        </a:lnSpc>
                        <a:spcBef>
                          <a:spcPts val="0"/>
                        </a:spcBef>
                        <a:spcAft>
                          <a:spcPts val="0"/>
                        </a:spcAft>
                        <a:buNone/>
                      </a:pPr>
                      <a:r>
                        <a:rPr b="1" lang="en" sz="800">
                          <a:latin typeface="Lato"/>
                          <a:ea typeface="Lato"/>
                          <a:cs typeface="Lato"/>
                          <a:sym typeface="Lato"/>
                        </a:rPr>
                        <a:t>Queue</a:t>
                      </a:r>
                      <a:endParaRPr b="1"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Neil</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Akshat</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William</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bl>
          </a:graphicData>
        </a:graphic>
      </p:graphicFrame>
      <p:graphicFrame>
        <p:nvGraphicFramePr>
          <p:cNvPr id="565" name="Google Shape;565;p60"/>
          <p:cNvGraphicFramePr/>
          <p:nvPr/>
        </p:nvGraphicFramePr>
        <p:xfrm>
          <a:off x="5272863" y="1924100"/>
          <a:ext cx="3000000" cy="3000000"/>
        </p:xfrm>
        <a:graphic>
          <a:graphicData uri="http://schemas.openxmlformats.org/drawingml/2006/table">
            <a:tbl>
              <a:tblPr>
                <a:noFill/>
                <a:tableStyleId>{B3EEC954-99DA-4435-BCBC-26BB120761D3}</a:tableStyleId>
              </a:tblPr>
              <a:tblGrid>
                <a:gridCol w="851775"/>
                <a:gridCol w="652550"/>
              </a:tblGrid>
              <a:tr h="224600">
                <a:tc gridSpan="2">
                  <a:txBody>
                    <a:bodyPr/>
                    <a:lstStyle/>
                    <a:p>
                      <a:pPr indent="0" lvl="0" marL="0" rtl="0" algn="ctr">
                        <a:lnSpc>
                          <a:spcPct val="115000"/>
                        </a:lnSpc>
                        <a:spcBef>
                          <a:spcPts val="0"/>
                        </a:spcBef>
                        <a:spcAft>
                          <a:spcPts val="0"/>
                        </a:spcAft>
                        <a:buNone/>
                      </a:pPr>
                      <a:r>
                        <a:rPr b="1" lang="en" sz="800">
                          <a:latin typeface="Lato"/>
                          <a:ea typeface="Lato"/>
                          <a:cs typeface="Lato"/>
                          <a:sym typeface="Lato"/>
                        </a:rPr>
                        <a:t>Remaining</a:t>
                      </a:r>
                      <a:endParaRPr b="1"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hMerge="1"/>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Name</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Time</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Taj</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0</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Kevin</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0</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Neil</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2</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Akshat</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2</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William</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2</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Alina</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4</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bl>
          </a:graphicData>
        </a:graphic>
      </p:graphicFrame>
      <p:graphicFrame>
        <p:nvGraphicFramePr>
          <p:cNvPr id="566" name="Google Shape;566;p60"/>
          <p:cNvGraphicFramePr/>
          <p:nvPr/>
        </p:nvGraphicFramePr>
        <p:xfrm>
          <a:off x="5272863" y="1221275"/>
          <a:ext cx="3000000" cy="3000000"/>
        </p:xfrm>
        <a:graphic>
          <a:graphicData uri="http://schemas.openxmlformats.org/drawingml/2006/table">
            <a:tbl>
              <a:tblPr>
                <a:noFill/>
                <a:tableStyleId>{B3EEC954-99DA-4435-BCBC-26BB120761D3}</a:tableStyleId>
              </a:tblPr>
              <a:tblGrid>
                <a:gridCol w="752175"/>
                <a:gridCol w="752175"/>
              </a:tblGrid>
              <a:tr h="224600">
                <a:tc>
                  <a:txBody>
                    <a:bodyPr/>
                    <a:lstStyle/>
                    <a:p>
                      <a:pPr indent="0" lvl="0" marL="0" rtl="0" algn="ctr">
                        <a:lnSpc>
                          <a:spcPct val="115000"/>
                        </a:lnSpc>
                        <a:spcBef>
                          <a:spcPts val="0"/>
                        </a:spcBef>
                        <a:spcAft>
                          <a:spcPts val="0"/>
                        </a:spcAft>
                        <a:buNone/>
                      </a:pPr>
                      <a:r>
                        <a:rPr b="1" lang="en" sz="800">
                          <a:latin typeface="Lato"/>
                          <a:ea typeface="Lato"/>
                          <a:cs typeface="Lato"/>
                          <a:sym typeface="Lato"/>
                        </a:rPr>
                        <a:t>Quantum</a:t>
                      </a:r>
                      <a:endParaRPr b="1"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2</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bl>
          </a:graphicData>
        </a:graphic>
      </p:graphicFrame>
    </p:spTree>
  </p:cSld>
  <p:clrMapOvr>
    <a:masterClrMapping/>
  </p:clrMapOvr>
</p:sld>
</file>

<file path=ppt/slides/slide5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70" name="Shape 570"/>
        <p:cNvGrpSpPr/>
        <p:nvPr/>
      </p:nvGrpSpPr>
      <p:grpSpPr>
        <a:xfrm>
          <a:off x="0" y="0"/>
          <a:ext cx="0" cy="0"/>
          <a:chOff x="0" y="0"/>
          <a:chExt cx="0" cy="0"/>
        </a:xfrm>
      </p:grpSpPr>
      <p:sp>
        <p:nvSpPr>
          <p:cNvPr id="571" name="Google Shape;571;p61"/>
          <p:cNvSpPr txBox="1"/>
          <p:nvPr>
            <p:ph idx="1" type="body"/>
          </p:nvPr>
        </p:nvSpPr>
        <p:spPr>
          <a:xfrm>
            <a:off x="182850" y="823868"/>
            <a:ext cx="8778300" cy="4206300"/>
          </a:xfrm>
          <a:prstGeom prst="rect">
            <a:avLst/>
          </a:prstGeom>
        </p:spPr>
        <p:txBody>
          <a:bodyPr anchorCtr="0" anchor="t" bIns="45700" lIns="45700" spcFirstLastPara="1" rIns="45700" wrap="square" tIns="45700">
            <a:noAutofit/>
          </a:bodyPr>
          <a:lstStyle/>
          <a:p>
            <a:pPr indent="0" lvl="0" marL="0" rtl="0" algn="l">
              <a:spcBef>
                <a:spcPts val="0"/>
              </a:spcBef>
              <a:spcAft>
                <a:spcPts val="0"/>
              </a:spcAft>
              <a:buNone/>
            </a:pPr>
            <a:r>
              <a:rPr b="1" lang="en"/>
              <a:t>RR (q=3)</a:t>
            </a:r>
            <a:endParaRPr b="1"/>
          </a:p>
        </p:txBody>
      </p:sp>
      <p:sp>
        <p:nvSpPr>
          <p:cNvPr id="572" name="Google Shape;572;p61"/>
          <p:cNvSpPr txBox="1"/>
          <p:nvPr>
            <p:ph type="title"/>
          </p:nvPr>
        </p:nvSpPr>
        <p:spPr>
          <a:xfrm>
            <a:off x="182850" y="114300"/>
            <a:ext cx="8778300" cy="4572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Life Ain’t Fair</a:t>
            </a:r>
            <a:endParaRPr/>
          </a:p>
        </p:txBody>
      </p:sp>
      <p:graphicFrame>
        <p:nvGraphicFramePr>
          <p:cNvPr id="573" name="Google Shape;573;p61"/>
          <p:cNvGraphicFramePr/>
          <p:nvPr/>
        </p:nvGraphicFramePr>
        <p:xfrm>
          <a:off x="1978250" y="823775"/>
          <a:ext cx="3000000" cy="3000000"/>
        </p:xfrm>
        <a:graphic>
          <a:graphicData uri="http://schemas.openxmlformats.org/drawingml/2006/table">
            <a:tbl>
              <a:tblPr>
                <a:noFill/>
                <a:tableStyleId>{876081C1-59E3-45BD-9F17-07E1B6B354E3}</a:tableStyleId>
              </a:tblPr>
              <a:tblGrid>
                <a:gridCol w="274900"/>
                <a:gridCol w="1370500"/>
              </a:tblGrid>
              <a:tr h="135475">
                <a:tc>
                  <a:txBody>
                    <a:bodyPr/>
                    <a:lstStyle/>
                    <a:p>
                      <a:pPr indent="0" lvl="0" marL="0" rtl="0" algn="ctr">
                        <a:spcBef>
                          <a:spcPts val="0"/>
                        </a:spcBef>
                        <a:spcAft>
                          <a:spcPts val="0"/>
                        </a:spcAft>
                        <a:buNone/>
                      </a:pPr>
                      <a:r>
                        <a:rPr lang="en" sz="800">
                          <a:latin typeface="Lato"/>
                          <a:ea typeface="Lato"/>
                          <a:cs typeface="Lato"/>
                          <a:sym typeface="Lato"/>
                        </a:rPr>
                        <a:t>Time</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Thread</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5475">
                <a:tc>
                  <a:txBody>
                    <a:bodyPr/>
                    <a:lstStyle/>
                    <a:p>
                      <a:pPr indent="0" lvl="0" marL="0" rtl="0" algn="ctr">
                        <a:spcBef>
                          <a:spcPts val="0"/>
                        </a:spcBef>
                        <a:spcAft>
                          <a:spcPts val="0"/>
                        </a:spcAft>
                        <a:buNone/>
                      </a:pPr>
                      <a:r>
                        <a:rPr lang="en" sz="800">
                          <a:latin typeface="Lato"/>
                          <a:ea typeface="Lato"/>
                          <a:cs typeface="Lato"/>
                          <a:sym typeface="Lato"/>
                        </a:rPr>
                        <a:t>0</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Taj</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5475">
                <a:tc>
                  <a:txBody>
                    <a:bodyPr/>
                    <a:lstStyle/>
                    <a:p>
                      <a:pPr indent="0" lvl="0" marL="0" rtl="0" algn="ctr">
                        <a:spcBef>
                          <a:spcPts val="0"/>
                        </a:spcBef>
                        <a:spcAft>
                          <a:spcPts val="0"/>
                        </a:spcAft>
                        <a:buNone/>
                      </a:pPr>
                      <a:r>
                        <a:rPr lang="en" sz="800">
                          <a:latin typeface="Lato"/>
                          <a:ea typeface="Lato"/>
                          <a:cs typeface="Lato"/>
                          <a:sym typeface="Lato"/>
                        </a:rPr>
                        <a:t>1</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Taj</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5475">
                <a:tc>
                  <a:txBody>
                    <a:bodyPr/>
                    <a:lstStyle/>
                    <a:p>
                      <a:pPr indent="0" lvl="0" marL="0" rtl="0" algn="ctr">
                        <a:spcBef>
                          <a:spcPts val="0"/>
                        </a:spcBef>
                        <a:spcAft>
                          <a:spcPts val="0"/>
                        </a:spcAft>
                        <a:buNone/>
                      </a:pPr>
                      <a:r>
                        <a:rPr lang="en" sz="800">
                          <a:latin typeface="Lato"/>
                          <a:ea typeface="Lato"/>
                          <a:cs typeface="Lato"/>
                          <a:sym typeface="Lato"/>
                        </a:rPr>
                        <a:t>2</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Taj</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5475">
                <a:tc>
                  <a:txBody>
                    <a:bodyPr/>
                    <a:lstStyle/>
                    <a:p>
                      <a:pPr indent="0" lvl="0" marL="0" rtl="0" algn="ctr">
                        <a:spcBef>
                          <a:spcPts val="0"/>
                        </a:spcBef>
                        <a:spcAft>
                          <a:spcPts val="0"/>
                        </a:spcAft>
                        <a:buNone/>
                      </a:pPr>
                      <a:r>
                        <a:rPr lang="en" sz="800">
                          <a:latin typeface="Lato"/>
                          <a:ea typeface="Lato"/>
                          <a:cs typeface="Lato"/>
                          <a:sym typeface="Lato"/>
                        </a:rPr>
                        <a:t>3</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Kevin</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5475">
                <a:tc>
                  <a:txBody>
                    <a:bodyPr/>
                    <a:lstStyle/>
                    <a:p>
                      <a:pPr indent="0" lvl="0" marL="0" rtl="0" algn="ctr">
                        <a:spcBef>
                          <a:spcPts val="0"/>
                        </a:spcBef>
                        <a:spcAft>
                          <a:spcPts val="0"/>
                        </a:spcAft>
                        <a:buNone/>
                      </a:pPr>
                      <a:r>
                        <a:rPr lang="en" sz="800">
                          <a:latin typeface="Lato"/>
                          <a:ea typeface="Lato"/>
                          <a:cs typeface="Lato"/>
                          <a:sym typeface="Lato"/>
                        </a:rPr>
                        <a:t>4</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Kevin</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5</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Kevin</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6</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Neil</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7</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Neil</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8</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Neil</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9</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Taj</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10</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Taj</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11</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Akshat</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12</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Akshat</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13</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Akshat</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14</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Kevin</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15</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Kevin</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16</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William</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17</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William</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18</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William</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19</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Alina</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20</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D9EAD3"/>
                    </a:solidFill>
                  </a:tcPr>
                </a:tc>
                <a:tc>
                  <a:txBody>
                    <a:bodyPr/>
                    <a:lstStyle/>
                    <a:p>
                      <a:pPr indent="0" lvl="0" marL="0" rtl="0" algn="ctr">
                        <a:spcBef>
                          <a:spcPts val="0"/>
                        </a:spcBef>
                        <a:spcAft>
                          <a:spcPts val="0"/>
                        </a:spcAft>
                        <a:buNone/>
                      </a:pPr>
                      <a:r>
                        <a:rPr lang="en" sz="800">
                          <a:latin typeface="Lato"/>
                          <a:ea typeface="Lato"/>
                          <a:cs typeface="Lato"/>
                          <a:sym typeface="Lato"/>
                        </a:rPr>
                        <a:t>Alina</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D9EAD3"/>
                    </a:solidFill>
                  </a:tcPr>
                </a:tc>
              </a:tr>
              <a:tr h="130525">
                <a:tc>
                  <a:txBody>
                    <a:bodyPr/>
                    <a:lstStyle/>
                    <a:p>
                      <a:pPr indent="0" lvl="0" marL="0" rtl="0" algn="ctr">
                        <a:spcBef>
                          <a:spcPts val="0"/>
                        </a:spcBef>
                        <a:spcAft>
                          <a:spcPts val="0"/>
                        </a:spcAft>
                        <a:buNone/>
                      </a:pPr>
                      <a:r>
                        <a:rPr lang="en" sz="800">
                          <a:latin typeface="Lato"/>
                          <a:ea typeface="Lato"/>
                          <a:cs typeface="Lato"/>
                          <a:sym typeface="Lato"/>
                        </a:rPr>
                        <a:t>21</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22</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23</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24</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25</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26</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27</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28</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29</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30</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bl>
          </a:graphicData>
        </a:graphic>
      </p:graphicFrame>
      <p:graphicFrame>
        <p:nvGraphicFramePr>
          <p:cNvPr id="574" name="Google Shape;574;p61"/>
          <p:cNvGraphicFramePr/>
          <p:nvPr/>
        </p:nvGraphicFramePr>
        <p:xfrm>
          <a:off x="7003488" y="1455550"/>
          <a:ext cx="3000000" cy="3000000"/>
        </p:xfrm>
        <a:graphic>
          <a:graphicData uri="http://schemas.openxmlformats.org/drawingml/2006/table">
            <a:tbl>
              <a:tblPr>
                <a:noFill/>
                <a:tableStyleId>{B3EEC954-99DA-4435-BCBC-26BB120761D3}</a:tableStyleId>
              </a:tblPr>
              <a:tblGrid>
                <a:gridCol w="453325"/>
                <a:gridCol w="851775"/>
                <a:gridCol w="652550"/>
              </a:tblGrid>
              <a:tr h="224600">
                <a:tc gridSpan="3">
                  <a:txBody>
                    <a:bodyPr/>
                    <a:lstStyle/>
                    <a:p>
                      <a:pPr indent="0" lvl="0" marL="0" rtl="0" algn="ctr">
                        <a:lnSpc>
                          <a:spcPct val="115000"/>
                        </a:lnSpc>
                        <a:spcBef>
                          <a:spcPts val="0"/>
                        </a:spcBef>
                        <a:spcAft>
                          <a:spcPts val="0"/>
                        </a:spcAft>
                        <a:buNone/>
                      </a:pPr>
                      <a:r>
                        <a:rPr b="1" lang="en" sz="800">
                          <a:latin typeface="Lato"/>
                          <a:ea typeface="Lato"/>
                          <a:cs typeface="Lato"/>
                          <a:sym typeface="Lato"/>
                        </a:rPr>
                        <a:t>Arrivals</a:t>
                      </a:r>
                      <a:endParaRPr b="1"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hMerge="1"/>
                <a:tc hMerge="1"/>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Time</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Name</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Priority</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0</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Taj</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7</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1</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2</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Kevin</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1</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3</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Neil</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3</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4</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5</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Akshat</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5</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6</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7</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William</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11</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8</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9</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Alina</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14</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bl>
          </a:graphicData>
        </a:graphic>
      </p:graphicFrame>
      <p:graphicFrame>
        <p:nvGraphicFramePr>
          <p:cNvPr id="575" name="Google Shape;575;p61"/>
          <p:cNvGraphicFramePr/>
          <p:nvPr/>
        </p:nvGraphicFramePr>
        <p:xfrm>
          <a:off x="419788" y="2626925"/>
          <a:ext cx="3000000" cy="3000000"/>
        </p:xfrm>
        <a:graphic>
          <a:graphicData uri="http://schemas.openxmlformats.org/drawingml/2006/table">
            <a:tbl>
              <a:tblPr>
                <a:noFill/>
                <a:tableStyleId>{B3EEC954-99DA-4435-BCBC-26BB120761D3}</a:tableStyleId>
              </a:tblPr>
              <a:tblGrid>
                <a:gridCol w="453325"/>
                <a:gridCol w="851775"/>
              </a:tblGrid>
              <a:tr h="175">
                <a:tc>
                  <a:txBody>
                    <a:bodyPr/>
                    <a:lstStyle/>
                    <a:p>
                      <a:pPr indent="0" lvl="0" marL="0" rtl="0" algn="ctr">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2CC"/>
                    </a:solidFill>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Just before time</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75">
                <a:tc>
                  <a:txBody>
                    <a:bodyPr/>
                    <a:lstStyle/>
                    <a:p>
                      <a:pPr indent="0" lvl="0" marL="0" rtl="0" algn="ctr">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D9EAD3"/>
                    </a:solidFill>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At time</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bl>
          </a:graphicData>
        </a:graphic>
      </p:graphicFrame>
      <p:graphicFrame>
        <p:nvGraphicFramePr>
          <p:cNvPr id="576" name="Google Shape;576;p61"/>
          <p:cNvGraphicFramePr/>
          <p:nvPr/>
        </p:nvGraphicFramePr>
        <p:xfrm>
          <a:off x="3876988" y="2065425"/>
          <a:ext cx="3000000" cy="3000000"/>
        </p:xfrm>
        <a:graphic>
          <a:graphicData uri="http://schemas.openxmlformats.org/drawingml/2006/table">
            <a:tbl>
              <a:tblPr>
                <a:noFill/>
                <a:tableStyleId>{B3EEC954-99DA-4435-BCBC-26BB120761D3}</a:tableStyleId>
              </a:tblPr>
              <a:tblGrid>
                <a:gridCol w="851775"/>
              </a:tblGrid>
              <a:tr h="224600">
                <a:tc>
                  <a:txBody>
                    <a:bodyPr/>
                    <a:lstStyle/>
                    <a:p>
                      <a:pPr indent="0" lvl="0" marL="0" rtl="0" algn="ctr">
                        <a:lnSpc>
                          <a:spcPct val="115000"/>
                        </a:lnSpc>
                        <a:spcBef>
                          <a:spcPts val="0"/>
                        </a:spcBef>
                        <a:spcAft>
                          <a:spcPts val="0"/>
                        </a:spcAft>
                        <a:buNone/>
                      </a:pPr>
                      <a:r>
                        <a:rPr b="1" lang="en" sz="800">
                          <a:latin typeface="Lato"/>
                          <a:ea typeface="Lato"/>
                          <a:cs typeface="Lato"/>
                          <a:sym typeface="Lato"/>
                        </a:rPr>
                        <a:t>Queue</a:t>
                      </a:r>
                      <a:endParaRPr b="1"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Neil</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Akshat</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William</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bl>
          </a:graphicData>
        </a:graphic>
      </p:graphicFrame>
      <p:graphicFrame>
        <p:nvGraphicFramePr>
          <p:cNvPr id="577" name="Google Shape;577;p61"/>
          <p:cNvGraphicFramePr/>
          <p:nvPr/>
        </p:nvGraphicFramePr>
        <p:xfrm>
          <a:off x="5272863" y="1924100"/>
          <a:ext cx="3000000" cy="3000000"/>
        </p:xfrm>
        <a:graphic>
          <a:graphicData uri="http://schemas.openxmlformats.org/drawingml/2006/table">
            <a:tbl>
              <a:tblPr>
                <a:noFill/>
                <a:tableStyleId>{B3EEC954-99DA-4435-BCBC-26BB120761D3}</a:tableStyleId>
              </a:tblPr>
              <a:tblGrid>
                <a:gridCol w="851775"/>
                <a:gridCol w="652550"/>
              </a:tblGrid>
              <a:tr h="224600">
                <a:tc gridSpan="2">
                  <a:txBody>
                    <a:bodyPr/>
                    <a:lstStyle/>
                    <a:p>
                      <a:pPr indent="0" lvl="0" marL="0" rtl="0" algn="ctr">
                        <a:lnSpc>
                          <a:spcPct val="115000"/>
                        </a:lnSpc>
                        <a:spcBef>
                          <a:spcPts val="0"/>
                        </a:spcBef>
                        <a:spcAft>
                          <a:spcPts val="0"/>
                        </a:spcAft>
                        <a:buNone/>
                      </a:pPr>
                      <a:r>
                        <a:rPr b="1" lang="en" sz="800">
                          <a:latin typeface="Lato"/>
                          <a:ea typeface="Lato"/>
                          <a:cs typeface="Lato"/>
                          <a:sym typeface="Lato"/>
                        </a:rPr>
                        <a:t>Remaining</a:t>
                      </a:r>
                      <a:endParaRPr b="1"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hMerge="1"/>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Name</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Time</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Taj</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0</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Kevin</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0</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Neil</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2</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Akshat</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2</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William</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2</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Alina</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3</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bl>
          </a:graphicData>
        </a:graphic>
      </p:graphicFrame>
      <p:graphicFrame>
        <p:nvGraphicFramePr>
          <p:cNvPr id="578" name="Google Shape;578;p61"/>
          <p:cNvGraphicFramePr/>
          <p:nvPr/>
        </p:nvGraphicFramePr>
        <p:xfrm>
          <a:off x="5272863" y="1221275"/>
          <a:ext cx="3000000" cy="3000000"/>
        </p:xfrm>
        <a:graphic>
          <a:graphicData uri="http://schemas.openxmlformats.org/drawingml/2006/table">
            <a:tbl>
              <a:tblPr>
                <a:noFill/>
                <a:tableStyleId>{B3EEC954-99DA-4435-BCBC-26BB120761D3}</a:tableStyleId>
              </a:tblPr>
              <a:tblGrid>
                <a:gridCol w="752175"/>
                <a:gridCol w="752175"/>
              </a:tblGrid>
              <a:tr h="224600">
                <a:tc>
                  <a:txBody>
                    <a:bodyPr/>
                    <a:lstStyle/>
                    <a:p>
                      <a:pPr indent="0" lvl="0" marL="0" rtl="0" algn="ctr">
                        <a:lnSpc>
                          <a:spcPct val="115000"/>
                        </a:lnSpc>
                        <a:spcBef>
                          <a:spcPts val="0"/>
                        </a:spcBef>
                        <a:spcAft>
                          <a:spcPts val="0"/>
                        </a:spcAft>
                        <a:buNone/>
                      </a:pPr>
                      <a:r>
                        <a:rPr b="1" lang="en" sz="800">
                          <a:latin typeface="Lato"/>
                          <a:ea typeface="Lato"/>
                          <a:cs typeface="Lato"/>
                          <a:sym typeface="Lato"/>
                        </a:rPr>
                        <a:t>Quantum</a:t>
                      </a:r>
                      <a:endParaRPr b="1"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1</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bl>
          </a:graphicData>
        </a:graphic>
      </p:graphicFrame>
    </p:spTree>
  </p:cSld>
  <p:clrMapOvr>
    <a:masterClrMapping/>
  </p:clrMapOvr>
</p:sld>
</file>

<file path=ppt/slides/slide5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82" name="Shape 582"/>
        <p:cNvGrpSpPr/>
        <p:nvPr/>
      </p:nvGrpSpPr>
      <p:grpSpPr>
        <a:xfrm>
          <a:off x="0" y="0"/>
          <a:ext cx="0" cy="0"/>
          <a:chOff x="0" y="0"/>
          <a:chExt cx="0" cy="0"/>
        </a:xfrm>
      </p:grpSpPr>
      <p:sp>
        <p:nvSpPr>
          <p:cNvPr id="583" name="Google Shape;583;p62"/>
          <p:cNvSpPr txBox="1"/>
          <p:nvPr>
            <p:ph idx="1" type="body"/>
          </p:nvPr>
        </p:nvSpPr>
        <p:spPr>
          <a:xfrm>
            <a:off x="182850" y="823868"/>
            <a:ext cx="8778300" cy="4206300"/>
          </a:xfrm>
          <a:prstGeom prst="rect">
            <a:avLst/>
          </a:prstGeom>
        </p:spPr>
        <p:txBody>
          <a:bodyPr anchorCtr="0" anchor="t" bIns="45700" lIns="45700" spcFirstLastPara="1" rIns="45700" wrap="square" tIns="45700">
            <a:noAutofit/>
          </a:bodyPr>
          <a:lstStyle/>
          <a:p>
            <a:pPr indent="0" lvl="0" marL="0" rtl="0" algn="l">
              <a:spcBef>
                <a:spcPts val="0"/>
              </a:spcBef>
              <a:spcAft>
                <a:spcPts val="0"/>
              </a:spcAft>
              <a:buNone/>
            </a:pPr>
            <a:r>
              <a:rPr b="1" lang="en"/>
              <a:t>RR (q=3)</a:t>
            </a:r>
            <a:endParaRPr b="1"/>
          </a:p>
        </p:txBody>
      </p:sp>
      <p:sp>
        <p:nvSpPr>
          <p:cNvPr id="584" name="Google Shape;584;p62"/>
          <p:cNvSpPr txBox="1"/>
          <p:nvPr>
            <p:ph type="title"/>
          </p:nvPr>
        </p:nvSpPr>
        <p:spPr>
          <a:xfrm>
            <a:off x="182850" y="114300"/>
            <a:ext cx="8778300" cy="4572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Life Ain’t Fair</a:t>
            </a:r>
            <a:endParaRPr/>
          </a:p>
        </p:txBody>
      </p:sp>
      <p:graphicFrame>
        <p:nvGraphicFramePr>
          <p:cNvPr id="585" name="Google Shape;585;p62"/>
          <p:cNvGraphicFramePr/>
          <p:nvPr/>
        </p:nvGraphicFramePr>
        <p:xfrm>
          <a:off x="1978250" y="823775"/>
          <a:ext cx="3000000" cy="3000000"/>
        </p:xfrm>
        <a:graphic>
          <a:graphicData uri="http://schemas.openxmlformats.org/drawingml/2006/table">
            <a:tbl>
              <a:tblPr>
                <a:noFill/>
                <a:tableStyleId>{876081C1-59E3-45BD-9F17-07E1B6B354E3}</a:tableStyleId>
              </a:tblPr>
              <a:tblGrid>
                <a:gridCol w="274900"/>
                <a:gridCol w="1370500"/>
              </a:tblGrid>
              <a:tr h="135475">
                <a:tc>
                  <a:txBody>
                    <a:bodyPr/>
                    <a:lstStyle/>
                    <a:p>
                      <a:pPr indent="0" lvl="0" marL="0" rtl="0" algn="ctr">
                        <a:spcBef>
                          <a:spcPts val="0"/>
                        </a:spcBef>
                        <a:spcAft>
                          <a:spcPts val="0"/>
                        </a:spcAft>
                        <a:buNone/>
                      </a:pPr>
                      <a:r>
                        <a:rPr lang="en" sz="800">
                          <a:latin typeface="Lato"/>
                          <a:ea typeface="Lato"/>
                          <a:cs typeface="Lato"/>
                          <a:sym typeface="Lato"/>
                        </a:rPr>
                        <a:t>Time</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Thread</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5475">
                <a:tc>
                  <a:txBody>
                    <a:bodyPr/>
                    <a:lstStyle/>
                    <a:p>
                      <a:pPr indent="0" lvl="0" marL="0" rtl="0" algn="ctr">
                        <a:spcBef>
                          <a:spcPts val="0"/>
                        </a:spcBef>
                        <a:spcAft>
                          <a:spcPts val="0"/>
                        </a:spcAft>
                        <a:buNone/>
                      </a:pPr>
                      <a:r>
                        <a:rPr lang="en" sz="800">
                          <a:latin typeface="Lato"/>
                          <a:ea typeface="Lato"/>
                          <a:cs typeface="Lato"/>
                          <a:sym typeface="Lato"/>
                        </a:rPr>
                        <a:t>0</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Taj</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5475">
                <a:tc>
                  <a:txBody>
                    <a:bodyPr/>
                    <a:lstStyle/>
                    <a:p>
                      <a:pPr indent="0" lvl="0" marL="0" rtl="0" algn="ctr">
                        <a:spcBef>
                          <a:spcPts val="0"/>
                        </a:spcBef>
                        <a:spcAft>
                          <a:spcPts val="0"/>
                        </a:spcAft>
                        <a:buNone/>
                      </a:pPr>
                      <a:r>
                        <a:rPr lang="en" sz="800">
                          <a:latin typeface="Lato"/>
                          <a:ea typeface="Lato"/>
                          <a:cs typeface="Lato"/>
                          <a:sym typeface="Lato"/>
                        </a:rPr>
                        <a:t>1</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Taj</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5475">
                <a:tc>
                  <a:txBody>
                    <a:bodyPr/>
                    <a:lstStyle/>
                    <a:p>
                      <a:pPr indent="0" lvl="0" marL="0" rtl="0" algn="ctr">
                        <a:spcBef>
                          <a:spcPts val="0"/>
                        </a:spcBef>
                        <a:spcAft>
                          <a:spcPts val="0"/>
                        </a:spcAft>
                        <a:buNone/>
                      </a:pPr>
                      <a:r>
                        <a:rPr lang="en" sz="800">
                          <a:latin typeface="Lato"/>
                          <a:ea typeface="Lato"/>
                          <a:cs typeface="Lato"/>
                          <a:sym typeface="Lato"/>
                        </a:rPr>
                        <a:t>2</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Taj</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5475">
                <a:tc>
                  <a:txBody>
                    <a:bodyPr/>
                    <a:lstStyle/>
                    <a:p>
                      <a:pPr indent="0" lvl="0" marL="0" rtl="0" algn="ctr">
                        <a:spcBef>
                          <a:spcPts val="0"/>
                        </a:spcBef>
                        <a:spcAft>
                          <a:spcPts val="0"/>
                        </a:spcAft>
                        <a:buNone/>
                      </a:pPr>
                      <a:r>
                        <a:rPr lang="en" sz="800">
                          <a:latin typeface="Lato"/>
                          <a:ea typeface="Lato"/>
                          <a:cs typeface="Lato"/>
                          <a:sym typeface="Lato"/>
                        </a:rPr>
                        <a:t>3</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Kevin</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5475">
                <a:tc>
                  <a:txBody>
                    <a:bodyPr/>
                    <a:lstStyle/>
                    <a:p>
                      <a:pPr indent="0" lvl="0" marL="0" rtl="0" algn="ctr">
                        <a:spcBef>
                          <a:spcPts val="0"/>
                        </a:spcBef>
                        <a:spcAft>
                          <a:spcPts val="0"/>
                        </a:spcAft>
                        <a:buNone/>
                      </a:pPr>
                      <a:r>
                        <a:rPr lang="en" sz="800">
                          <a:latin typeface="Lato"/>
                          <a:ea typeface="Lato"/>
                          <a:cs typeface="Lato"/>
                          <a:sym typeface="Lato"/>
                        </a:rPr>
                        <a:t>4</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Kevin</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5</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Kevin</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6</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Neil</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7</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Neil</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8</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Neil</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9</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Taj</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10</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Taj</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11</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Akshat</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12</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Akshat</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13</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Akshat</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14</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Kevin</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15</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Kevin</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16</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William</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17</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William</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18</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William</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19</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Alina</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20</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Alina</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21</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D9EAD3"/>
                    </a:solidFill>
                  </a:tcPr>
                </a:tc>
                <a:tc>
                  <a:txBody>
                    <a:bodyPr/>
                    <a:lstStyle/>
                    <a:p>
                      <a:pPr indent="0" lvl="0" marL="0" rtl="0" algn="ctr">
                        <a:spcBef>
                          <a:spcPts val="0"/>
                        </a:spcBef>
                        <a:spcAft>
                          <a:spcPts val="0"/>
                        </a:spcAft>
                        <a:buNone/>
                      </a:pPr>
                      <a:r>
                        <a:rPr lang="en" sz="800">
                          <a:latin typeface="Lato"/>
                          <a:ea typeface="Lato"/>
                          <a:cs typeface="Lato"/>
                          <a:sym typeface="Lato"/>
                        </a:rPr>
                        <a:t>Alina</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D9EAD3"/>
                    </a:solidFill>
                  </a:tcPr>
                </a:tc>
              </a:tr>
              <a:tr h="130525">
                <a:tc>
                  <a:txBody>
                    <a:bodyPr/>
                    <a:lstStyle/>
                    <a:p>
                      <a:pPr indent="0" lvl="0" marL="0" rtl="0" algn="ctr">
                        <a:spcBef>
                          <a:spcPts val="0"/>
                        </a:spcBef>
                        <a:spcAft>
                          <a:spcPts val="0"/>
                        </a:spcAft>
                        <a:buNone/>
                      </a:pPr>
                      <a:r>
                        <a:rPr lang="en" sz="800">
                          <a:latin typeface="Lato"/>
                          <a:ea typeface="Lato"/>
                          <a:cs typeface="Lato"/>
                          <a:sym typeface="Lato"/>
                        </a:rPr>
                        <a:t>22</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23</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24</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25</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26</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27</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28</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29</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30</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bl>
          </a:graphicData>
        </a:graphic>
      </p:graphicFrame>
      <p:graphicFrame>
        <p:nvGraphicFramePr>
          <p:cNvPr id="586" name="Google Shape;586;p62"/>
          <p:cNvGraphicFramePr/>
          <p:nvPr/>
        </p:nvGraphicFramePr>
        <p:xfrm>
          <a:off x="7003488" y="1455550"/>
          <a:ext cx="3000000" cy="3000000"/>
        </p:xfrm>
        <a:graphic>
          <a:graphicData uri="http://schemas.openxmlformats.org/drawingml/2006/table">
            <a:tbl>
              <a:tblPr>
                <a:noFill/>
                <a:tableStyleId>{B3EEC954-99DA-4435-BCBC-26BB120761D3}</a:tableStyleId>
              </a:tblPr>
              <a:tblGrid>
                <a:gridCol w="453325"/>
                <a:gridCol w="851775"/>
                <a:gridCol w="652550"/>
              </a:tblGrid>
              <a:tr h="224600">
                <a:tc gridSpan="3">
                  <a:txBody>
                    <a:bodyPr/>
                    <a:lstStyle/>
                    <a:p>
                      <a:pPr indent="0" lvl="0" marL="0" rtl="0" algn="ctr">
                        <a:lnSpc>
                          <a:spcPct val="115000"/>
                        </a:lnSpc>
                        <a:spcBef>
                          <a:spcPts val="0"/>
                        </a:spcBef>
                        <a:spcAft>
                          <a:spcPts val="0"/>
                        </a:spcAft>
                        <a:buNone/>
                      </a:pPr>
                      <a:r>
                        <a:rPr b="1" lang="en" sz="800">
                          <a:latin typeface="Lato"/>
                          <a:ea typeface="Lato"/>
                          <a:cs typeface="Lato"/>
                          <a:sym typeface="Lato"/>
                        </a:rPr>
                        <a:t>Arrivals</a:t>
                      </a:r>
                      <a:endParaRPr b="1"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hMerge="1"/>
                <a:tc hMerge="1"/>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Time</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Name</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Priority</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0</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Taj</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7</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1</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2</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Kevin</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1</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3</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Neil</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3</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4</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5</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Akshat</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5</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6</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7</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William</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11</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8</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9</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Alina</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14</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bl>
          </a:graphicData>
        </a:graphic>
      </p:graphicFrame>
      <p:graphicFrame>
        <p:nvGraphicFramePr>
          <p:cNvPr id="587" name="Google Shape;587;p62"/>
          <p:cNvGraphicFramePr/>
          <p:nvPr/>
        </p:nvGraphicFramePr>
        <p:xfrm>
          <a:off x="419788" y="2626925"/>
          <a:ext cx="3000000" cy="3000000"/>
        </p:xfrm>
        <a:graphic>
          <a:graphicData uri="http://schemas.openxmlformats.org/drawingml/2006/table">
            <a:tbl>
              <a:tblPr>
                <a:noFill/>
                <a:tableStyleId>{B3EEC954-99DA-4435-BCBC-26BB120761D3}</a:tableStyleId>
              </a:tblPr>
              <a:tblGrid>
                <a:gridCol w="453325"/>
                <a:gridCol w="851775"/>
              </a:tblGrid>
              <a:tr h="175">
                <a:tc>
                  <a:txBody>
                    <a:bodyPr/>
                    <a:lstStyle/>
                    <a:p>
                      <a:pPr indent="0" lvl="0" marL="0" rtl="0" algn="ctr">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2CC"/>
                    </a:solidFill>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Just before time</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75">
                <a:tc>
                  <a:txBody>
                    <a:bodyPr/>
                    <a:lstStyle/>
                    <a:p>
                      <a:pPr indent="0" lvl="0" marL="0" rtl="0" algn="ctr">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D9EAD3"/>
                    </a:solidFill>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At time</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bl>
          </a:graphicData>
        </a:graphic>
      </p:graphicFrame>
      <p:graphicFrame>
        <p:nvGraphicFramePr>
          <p:cNvPr id="588" name="Google Shape;588;p62"/>
          <p:cNvGraphicFramePr/>
          <p:nvPr/>
        </p:nvGraphicFramePr>
        <p:xfrm>
          <a:off x="3876988" y="2065425"/>
          <a:ext cx="3000000" cy="3000000"/>
        </p:xfrm>
        <a:graphic>
          <a:graphicData uri="http://schemas.openxmlformats.org/drawingml/2006/table">
            <a:tbl>
              <a:tblPr>
                <a:noFill/>
                <a:tableStyleId>{B3EEC954-99DA-4435-BCBC-26BB120761D3}</a:tableStyleId>
              </a:tblPr>
              <a:tblGrid>
                <a:gridCol w="851775"/>
              </a:tblGrid>
              <a:tr h="224600">
                <a:tc>
                  <a:txBody>
                    <a:bodyPr/>
                    <a:lstStyle/>
                    <a:p>
                      <a:pPr indent="0" lvl="0" marL="0" rtl="0" algn="ctr">
                        <a:lnSpc>
                          <a:spcPct val="115000"/>
                        </a:lnSpc>
                        <a:spcBef>
                          <a:spcPts val="0"/>
                        </a:spcBef>
                        <a:spcAft>
                          <a:spcPts val="0"/>
                        </a:spcAft>
                        <a:buNone/>
                      </a:pPr>
                      <a:r>
                        <a:rPr b="1" lang="en" sz="800">
                          <a:latin typeface="Lato"/>
                          <a:ea typeface="Lato"/>
                          <a:cs typeface="Lato"/>
                          <a:sym typeface="Lato"/>
                        </a:rPr>
                        <a:t>Queue</a:t>
                      </a:r>
                      <a:endParaRPr b="1"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Neil</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Akshat</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William</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bl>
          </a:graphicData>
        </a:graphic>
      </p:graphicFrame>
      <p:graphicFrame>
        <p:nvGraphicFramePr>
          <p:cNvPr id="589" name="Google Shape;589;p62"/>
          <p:cNvGraphicFramePr/>
          <p:nvPr/>
        </p:nvGraphicFramePr>
        <p:xfrm>
          <a:off x="5272863" y="1924100"/>
          <a:ext cx="3000000" cy="3000000"/>
        </p:xfrm>
        <a:graphic>
          <a:graphicData uri="http://schemas.openxmlformats.org/drawingml/2006/table">
            <a:tbl>
              <a:tblPr>
                <a:noFill/>
                <a:tableStyleId>{B3EEC954-99DA-4435-BCBC-26BB120761D3}</a:tableStyleId>
              </a:tblPr>
              <a:tblGrid>
                <a:gridCol w="851775"/>
                <a:gridCol w="652550"/>
              </a:tblGrid>
              <a:tr h="224600">
                <a:tc gridSpan="2">
                  <a:txBody>
                    <a:bodyPr/>
                    <a:lstStyle/>
                    <a:p>
                      <a:pPr indent="0" lvl="0" marL="0" rtl="0" algn="ctr">
                        <a:lnSpc>
                          <a:spcPct val="115000"/>
                        </a:lnSpc>
                        <a:spcBef>
                          <a:spcPts val="0"/>
                        </a:spcBef>
                        <a:spcAft>
                          <a:spcPts val="0"/>
                        </a:spcAft>
                        <a:buNone/>
                      </a:pPr>
                      <a:r>
                        <a:rPr b="1" lang="en" sz="800">
                          <a:latin typeface="Lato"/>
                          <a:ea typeface="Lato"/>
                          <a:cs typeface="Lato"/>
                          <a:sym typeface="Lato"/>
                        </a:rPr>
                        <a:t>Remaining</a:t>
                      </a:r>
                      <a:endParaRPr b="1"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hMerge="1"/>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Name</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Time</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Taj</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0</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Kevin</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0</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Neil</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2</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Akshat</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2</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William</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2</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Alina</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2</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bl>
          </a:graphicData>
        </a:graphic>
      </p:graphicFrame>
      <p:graphicFrame>
        <p:nvGraphicFramePr>
          <p:cNvPr id="590" name="Google Shape;590;p62"/>
          <p:cNvGraphicFramePr/>
          <p:nvPr/>
        </p:nvGraphicFramePr>
        <p:xfrm>
          <a:off x="5272863" y="1221275"/>
          <a:ext cx="3000000" cy="3000000"/>
        </p:xfrm>
        <a:graphic>
          <a:graphicData uri="http://schemas.openxmlformats.org/drawingml/2006/table">
            <a:tbl>
              <a:tblPr>
                <a:noFill/>
                <a:tableStyleId>{B3EEC954-99DA-4435-BCBC-26BB120761D3}</a:tableStyleId>
              </a:tblPr>
              <a:tblGrid>
                <a:gridCol w="752175"/>
                <a:gridCol w="752175"/>
              </a:tblGrid>
              <a:tr h="224600">
                <a:tc>
                  <a:txBody>
                    <a:bodyPr/>
                    <a:lstStyle/>
                    <a:p>
                      <a:pPr indent="0" lvl="0" marL="0" rtl="0" algn="ctr">
                        <a:lnSpc>
                          <a:spcPct val="115000"/>
                        </a:lnSpc>
                        <a:spcBef>
                          <a:spcPts val="0"/>
                        </a:spcBef>
                        <a:spcAft>
                          <a:spcPts val="0"/>
                        </a:spcAft>
                        <a:buNone/>
                      </a:pPr>
                      <a:r>
                        <a:rPr b="1" lang="en" sz="800">
                          <a:latin typeface="Lato"/>
                          <a:ea typeface="Lato"/>
                          <a:cs typeface="Lato"/>
                          <a:sym typeface="Lato"/>
                        </a:rPr>
                        <a:t>Quantum</a:t>
                      </a:r>
                      <a:endParaRPr b="1"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0</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bl>
          </a:graphicData>
        </a:graphic>
      </p:graphicFrame>
    </p:spTree>
  </p:cSld>
  <p:clrMapOvr>
    <a:masterClrMapping/>
  </p:clrMapOvr>
</p:sld>
</file>

<file path=ppt/slides/slide5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4" name="Shape 594"/>
        <p:cNvGrpSpPr/>
        <p:nvPr/>
      </p:nvGrpSpPr>
      <p:grpSpPr>
        <a:xfrm>
          <a:off x="0" y="0"/>
          <a:ext cx="0" cy="0"/>
          <a:chOff x="0" y="0"/>
          <a:chExt cx="0" cy="0"/>
        </a:xfrm>
      </p:grpSpPr>
      <p:sp>
        <p:nvSpPr>
          <p:cNvPr id="595" name="Google Shape;595;p63"/>
          <p:cNvSpPr txBox="1"/>
          <p:nvPr>
            <p:ph idx="1" type="body"/>
          </p:nvPr>
        </p:nvSpPr>
        <p:spPr>
          <a:xfrm>
            <a:off x="182850" y="823868"/>
            <a:ext cx="8778300" cy="4206300"/>
          </a:xfrm>
          <a:prstGeom prst="rect">
            <a:avLst/>
          </a:prstGeom>
        </p:spPr>
        <p:txBody>
          <a:bodyPr anchorCtr="0" anchor="t" bIns="45700" lIns="45700" spcFirstLastPara="1" rIns="45700" wrap="square" tIns="45700">
            <a:noAutofit/>
          </a:bodyPr>
          <a:lstStyle/>
          <a:p>
            <a:pPr indent="0" lvl="0" marL="0" rtl="0" algn="l">
              <a:spcBef>
                <a:spcPts val="0"/>
              </a:spcBef>
              <a:spcAft>
                <a:spcPts val="0"/>
              </a:spcAft>
              <a:buNone/>
            </a:pPr>
            <a:r>
              <a:rPr b="1" lang="en"/>
              <a:t>RR (q=3)</a:t>
            </a:r>
            <a:endParaRPr b="1"/>
          </a:p>
        </p:txBody>
      </p:sp>
      <p:sp>
        <p:nvSpPr>
          <p:cNvPr id="596" name="Google Shape;596;p63"/>
          <p:cNvSpPr txBox="1"/>
          <p:nvPr>
            <p:ph type="title"/>
          </p:nvPr>
        </p:nvSpPr>
        <p:spPr>
          <a:xfrm>
            <a:off x="182850" y="114300"/>
            <a:ext cx="8778300" cy="4572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Life Ain’t Fair</a:t>
            </a:r>
            <a:endParaRPr/>
          </a:p>
        </p:txBody>
      </p:sp>
      <p:graphicFrame>
        <p:nvGraphicFramePr>
          <p:cNvPr id="597" name="Google Shape;597;p63"/>
          <p:cNvGraphicFramePr/>
          <p:nvPr/>
        </p:nvGraphicFramePr>
        <p:xfrm>
          <a:off x="1978250" y="823775"/>
          <a:ext cx="3000000" cy="3000000"/>
        </p:xfrm>
        <a:graphic>
          <a:graphicData uri="http://schemas.openxmlformats.org/drawingml/2006/table">
            <a:tbl>
              <a:tblPr>
                <a:noFill/>
                <a:tableStyleId>{876081C1-59E3-45BD-9F17-07E1B6B354E3}</a:tableStyleId>
              </a:tblPr>
              <a:tblGrid>
                <a:gridCol w="274900"/>
                <a:gridCol w="1370500"/>
              </a:tblGrid>
              <a:tr h="135475">
                <a:tc>
                  <a:txBody>
                    <a:bodyPr/>
                    <a:lstStyle/>
                    <a:p>
                      <a:pPr indent="0" lvl="0" marL="0" rtl="0" algn="ctr">
                        <a:spcBef>
                          <a:spcPts val="0"/>
                        </a:spcBef>
                        <a:spcAft>
                          <a:spcPts val="0"/>
                        </a:spcAft>
                        <a:buNone/>
                      </a:pPr>
                      <a:r>
                        <a:rPr lang="en" sz="800">
                          <a:latin typeface="Lato"/>
                          <a:ea typeface="Lato"/>
                          <a:cs typeface="Lato"/>
                          <a:sym typeface="Lato"/>
                        </a:rPr>
                        <a:t>Time</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Thread</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5475">
                <a:tc>
                  <a:txBody>
                    <a:bodyPr/>
                    <a:lstStyle/>
                    <a:p>
                      <a:pPr indent="0" lvl="0" marL="0" rtl="0" algn="ctr">
                        <a:spcBef>
                          <a:spcPts val="0"/>
                        </a:spcBef>
                        <a:spcAft>
                          <a:spcPts val="0"/>
                        </a:spcAft>
                        <a:buNone/>
                      </a:pPr>
                      <a:r>
                        <a:rPr lang="en" sz="800">
                          <a:latin typeface="Lato"/>
                          <a:ea typeface="Lato"/>
                          <a:cs typeface="Lato"/>
                          <a:sym typeface="Lato"/>
                        </a:rPr>
                        <a:t>0</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Taj</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5475">
                <a:tc>
                  <a:txBody>
                    <a:bodyPr/>
                    <a:lstStyle/>
                    <a:p>
                      <a:pPr indent="0" lvl="0" marL="0" rtl="0" algn="ctr">
                        <a:spcBef>
                          <a:spcPts val="0"/>
                        </a:spcBef>
                        <a:spcAft>
                          <a:spcPts val="0"/>
                        </a:spcAft>
                        <a:buNone/>
                      </a:pPr>
                      <a:r>
                        <a:rPr lang="en" sz="800">
                          <a:latin typeface="Lato"/>
                          <a:ea typeface="Lato"/>
                          <a:cs typeface="Lato"/>
                          <a:sym typeface="Lato"/>
                        </a:rPr>
                        <a:t>1</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Taj</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5475">
                <a:tc>
                  <a:txBody>
                    <a:bodyPr/>
                    <a:lstStyle/>
                    <a:p>
                      <a:pPr indent="0" lvl="0" marL="0" rtl="0" algn="ctr">
                        <a:spcBef>
                          <a:spcPts val="0"/>
                        </a:spcBef>
                        <a:spcAft>
                          <a:spcPts val="0"/>
                        </a:spcAft>
                        <a:buNone/>
                      </a:pPr>
                      <a:r>
                        <a:rPr lang="en" sz="800">
                          <a:latin typeface="Lato"/>
                          <a:ea typeface="Lato"/>
                          <a:cs typeface="Lato"/>
                          <a:sym typeface="Lato"/>
                        </a:rPr>
                        <a:t>2</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Taj</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5475">
                <a:tc>
                  <a:txBody>
                    <a:bodyPr/>
                    <a:lstStyle/>
                    <a:p>
                      <a:pPr indent="0" lvl="0" marL="0" rtl="0" algn="ctr">
                        <a:spcBef>
                          <a:spcPts val="0"/>
                        </a:spcBef>
                        <a:spcAft>
                          <a:spcPts val="0"/>
                        </a:spcAft>
                        <a:buNone/>
                      </a:pPr>
                      <a:r>
                        <a:rPr lang="en" sz="800">
                          <a:latin typeface="Lato"/>
                          <a:ea typeface="Lato"/>
                          <a:cs typeface="Lato"/>
                          <a:sym typeface="Lato"/>
                        </a:rPr>
                        <a:t>3</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Kevin</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5475">
                <a:tc>
                  <a:txBody>
                    <a:bodyPr/>
                    <a:lstStyle/>
                    <a:p>
                      <a:pPr indent="0" lvl="0" marL="0" rtl="0" algn="ctr">
                        <a:spcBef>
                          <a:spcPts val="0"/>
                        </a:spcBef>
                        <a:spcAft>
                          <a:spcPts val="0"/>
                        </a:spcAft>
                        <a:buNone/>
                      </a:pPr>
                      <a:r>
                        <a:rPr lang="en" sz="800">
                          <a:latin typeface="Lato"/>
                          <a:ea typeface="Lato"/>
                          <a:cs typeface="Lato"/>
                          <a:sym typeface="Lato"/>
                        </a:rPr>
                        <a:t>4</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Kevin</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5</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Kevin</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6</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Neil</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7</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Neil</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8</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Neil</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9</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Taj</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10</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Taj</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11</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Akshat</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12</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Akshat</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13</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Akshat</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14</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Kevin</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15</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Kevin</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16</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William</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17</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William</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18</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William</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19</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Alina</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20</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Alina</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21</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Alina</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22</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2CC"/>
                    </a:solidFill>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2CC"/>
                    </a:solidFill>
                  </a:tcPr>
                </a:tc>
              </a:tr>
              <a:tr h="130525">
                <a:tc>
                  <a:txBody>
                    <a:bodyPr/>
                    <a:lstStyle/>
                    <a:p>
                      <a:pPr indent="0" lvl="0" marL="0" rtl="0" algn="ctr">
                        <a:spcBef>
                          <a:spcPts val="0"/>
                        </a:spcBef>
                        <a:spcAft>
                          <a:spcPts val="0"/>
                        </a:spcAft>
                        <a:buNone/>
                      </a:pPr>
                      <a:r>
                        <a:rPr lang="en" sz="800">
                          <a:latin typeface="Lato"/>
                          <a:ea typeface="Lato"/>
                          <a:cs typeface="Lato"/>
                          <a:sym typeface="Lato"/>
                        </a:rPr>
                        <a:t>23</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24</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25</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26</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27</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28</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29</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30</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bl>
          </a:graphicData>
        </a:graphic>
      </p:graphicFrame>
      <p:graphicFrame>
        <p:nvGraphicFramePr>
          <p:cNvPr id="598" name="Google Shape;598;p63"/>
          <p:cNvGraphicFramePr/>
          <p:nvPr/>
        </p:nvGraphicFramePr>
        <p:xfrm>
          <a:off x="7003488" y="1455550"/>
          <a:ext cx="3000000" cy="3000000"/>
        </p:xfrm>
        <a:graphic>
          <a:graphicData uri="http://schemas.openxmlformats.org/drawingml/2006/table">
            <a:tbl>
              <a:tblPr>
                <a:noFill/>
                <a:tableStyleId>{B3EEC954-99DA-4435-BCBC-26BB120761D3}</a:tableStyleId>
              </a:tblPr>
              <a:tblGrid>
                <a:gridCol w="453325"/>
                <a:gridCol w="851775"/>
                <a:gridCol w="652550"/>
              </a:tblGrid>
              <a:tr h="224600">
                <a:tc gridSpan="3">
                  <a:txBody>
                    <a:bodyPr/>
                    <a:lstStyle/>
                    <a:p>
                      <a:pPr indent="0" lvl="0" marL="0" rtl="0" algn="ctr">
                        <a:lnSpc>
                          <a:spcPct val="115000"/>
                        </a:lnSpc>
                        <a:spcBef>
                          <a:spcPts val="0"/>
                        </a:spcBef>
                        <a:spcAft>
                          <a:spcPts val="0"/>
                        </a:spcAft>
                        <a:buNone/>
                      </a:pPr>
                      <a:r>
                        <a:rPr b="1" lang="en" sz="800">
                          <a:latin typeface="Lato"/>
                          <a:ea typeface="Lato"/>
                          <a:cs typeface="Lato"/>
                          <a:sym typeface="Lato"/>
                        </a:rPr>
                        <a:t>Arrivals</a:t>
                      </a:r>
                      <a:endParaRPr b="1"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hMerge="1"/>
                <a:tc hMerge="1"/>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Time</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Name</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Priority</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0</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Taj</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7</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1</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2</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Kevin</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1</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3</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Neil</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3</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4</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5</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Akshat</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5</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6</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7</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William</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11</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8</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9</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Alina</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14</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bl>
          </a:graphicData>
        </a:graphic>
      </p:graphicFrame>
      <p:graphicFrame>
        <p:nvGraphicFramePr>
          <p:cNvPr id="599" name="Google Shape;599;p63"/>
          <p:cNvGraphicFramePr/>
          <p:nvPr/>
        </p:nvGraphicFramePr>
        <p:xfrm>
          <a:off x="419788" y="2626925"/>
          <a:ext cx="3000000" cy="3000000"/>
        </p:xfrm>
        <a:graphic>
          <a:graphicData uri="http://schemas.openxmlformats.org/drawingml/2006/table">
            <a:tbl>
              <a:tblPr>
                <a:noFill/>
                <a:tableStyleId>{B3EEC954-99DA-4435-BCBC-26BB120761D3}</a:tableStyleId>
              </a:tblPr>
              <a:tblGrid>
                <a:gridCol w="453325"/>
                <a:gridCol w="851775"/>
              </a:tblGrid>
              <a:tr h="175">
                <a:tc>
                  <a:txBody>
                    <a:bodyPr/>
                    <a:lstStyle/>
                    <a:p>
                      <a:pPr indent="0" lvl="0" marL="0" rtl="0" algn="ctr">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2CC"/>
                    </a:solidFill>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Just before time</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75">
                <a:tc>
                  <a:txBody>
                    <a:bodyPr/>
                    <a:lstStyle/>
                    <a:p>
                      <a:pPr indent="0" lvl="0" marL="0" rtl="0" algn="ctr">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D9EAD3"/>
                    </a:solidFill>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At time</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bl>
          </a:graphicData>
        </a:graphic>
      </p:graphicFrame>
      <p:graphicFrame>
        <p:nvGraphicFramePr>
          <p:cNvPr id="600" name="Google Shape;600;p63"/>
          <p:cNvGraphicFramePr/>
          <p:nvPr/>
        </p:nvGraphicFramePr>
        <p:xfrm>
          <a:off x="3876988" y="2065425"/>
          <a:ext cx="3000000" cy="3000000"/>
        </p:xfrm>
        <a:graphic>
          <a:graphicData uri="http://schemas.openxmlformats.org/drawingml/2006/table">
            <a:tbl>
              <a:tblPr>
                <a:noFill/>
                <a:tableStyleId>{B3EEC954-99DA-4435-BCBC-26BB120761D3}</a:tableStyleId>
              </a:tblPr>
              <a:tblGrid>
                <a:gridCol w="851775"/>
              </a:tblGrid>
              <a:tr h="224600">
                <a:tc>
                  <a:txBody>
                    <a:bodyPr/>
                    <a:lstStyle/>
                    <a:p>
                      <a:pPr indent="0" lvl="0" marL="0" rtl="0" algn="ctr">
                        <a:lnSpc>
                          <a:spcPct val="115000"/>
                        </a:lnSpc>
                        <a:spcBef>
                          <a:spcPts val="0"/>
                        </a:spcBef>
                        <a:spcAft>
                          <a:spcPts val="0"/>
                        </a:spcAft>
                        <a:buNone/>
                      </a:pPr>
                      <a:r>
                        <a:rPr b="1" lang="en" sz="800">
                          <a:latin typeface="Lato"/>
                          <a:ea typeface="Lato"/>
                          <a:cs typeface="Lato"/>
                          <a:sym typeface="Lato"/>
                        </a:rPr>
                        <a:t>Queue</a:t>
                      </a:r>
                      <a:endParaRPr b="1"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Neil</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Akshat</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William</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Alina</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bl>
          </a:graphicData>
        </a:graphic>
      </p:graphicFrame>
      <p:graphicFrame>
        <p:nvGraphicFramePr>
          <p:cNvPr id="601" name="Google Shape;601;p63"/>
          <p:cNvGraphicFramePr/>
          <p:nvPr/>
        </p:nvGraphicFramePr>
        <p:xfrm>
          <a:off x="5272863" y="1924100"/>
          <a:ext cx="3000000" cy="3000000"/>
        </p:xfrm>
        <a:graphic>
          <a:graphicData uri="http://schemas.openxmlformats.org/drawingml/2006/table">
            <a:tbl>
              <a:tblPr>
                <a:noFill/>
                <a:tableStyleId>{B3EEC954-99DA-4435-BCBC-26BB120761D3}</a:tableStyleId>
              </a:tblPr>
              <a:tblGrid>
                <a:gridCol w="851775"/>
                <a:gridCol w="652550"/>
              </a:tblGrid>
              <a:tr h="224600">
                <a:tc gridSpan="2">
                  <a:txBody>
                    <a:bodyPr/>
                    <a:lstStyle/>
                    <a:p>
                      <a:pPr indent="0" lvl="0" marL="0" rtl="0" algn="ctr">
                        <a:lnSpc>
                          <a:spcPct val="115000"/>
                        </a:lnSpc>
                        <a:spcBef>
                          <a:spcPts val="0"/>
                        </a:spcBef>
                        <a:spcAft>
                          <a:spcPts val="0"/>
                        </a:spcAft>
                        <a:buNone/>
                      </a:pPr>
                      <a:r>
                        <a:rPr b="1" lang="en" sz="800">
                          <a:latin typeface="Lato"/>
                          <a:ea typeface="Lato"/>
                          <a:cs typeface="Lato"/>
                          <a:sym typeface="Lato"/>
                        </a:rPr>
                        <a:t>Remaining</a:t>
                      </a:r>
                      <a:endParaRPr b="1"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hMerge="1"/>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Name</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Time</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Taj</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0</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Kevin</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0</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Neil</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2</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Akshat</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2</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William</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2</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Alina</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2</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bl>
          </a:graphicData>
        </a:graphic>
      </p:graphicFrame>
      <p:graphicFrame>
        <p:nvGraphicFramePr>
          <p:cNvPr id="602" name="Google Shape;602;p63"/>
          <p:cNvGraphicFramePr/>
          <p:nvPr/>
        </p:nvGraphicFramePr>
        <p:xfrm>
          <a:off x="5272863" y="1221275"/>
          <a:ext cx="3000000" cy="3000000"/>
        </p:xfrm>
        <a:graphic>
          <a:graphicData uri="http://schemas.openxmlformats.org/drawingml/2006/table">
            <a:tbl>
              <a:tblPr>
                <a:noFill/>
                <a:tableStyleId>{B3EEC954-99DA-4435-BCBC-26BB120761D3}</a:tableStyleId>
              </a:tblPr>
              <a:tblGrid>
                <a:gridCol w="752175"/>
                <a:gridCol w="752175"/>
              </a:tblGrid>
              <a:tr h="224600">
                <a:tc>
                  <a:txBody>
                    <a:bodyPr/>
                    <a:lstStyle/>
                    <a:p>
                      <a:pPr indent="0" lvl="0" marL="0" rtl="0" algn="ctr">
                        <a:lnSpc>
                          <a:spcPct val="115000"/>
                        </a:lnSpc>
                        <a:spcBef>
                          <a:spcPts val="0"/>
                        </a:spcBef>
                        <a:spcAft>
                          <a:spcPts val="0"/>
                        </a:spcAft>
                        <a:buNone/>
                      </a:pPr>
                      <a:r>
                        <a:rPr b="1" lang="en" sz="800">
                          <a:latin typeface="Lato"/>
                          <a:ea typeface="Lato"/>
                          <a:cs typeface="Lato"/>
                          <a:sym typeface="Lato"/>
                        </a:rPr>
                        <a:t>Quantum</a:t>
                      </a:r>
                      <a:endParaRPr b="1"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3</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bl>
          </a:graphicData>
        </a:graphic>
      </p:graphicFrame>
    </p:spTree>
  </p:cSld>
  <p:clrMapOvr>
    <a:masterClrMapping/>
  </p:clrMapOvr>
</p:sld>
</file>

<file path=ppt/slides/slide5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06" name="Shape 606"/>
        <p:cNvGrpSpPr/>
        <p:nvPr/>
      </p:nvGrpSpPr>
      <p:grpSpPr>
        <a:xfrm>
          <a:off x="0" y="0"/>
          <a:ext cx="0" cy="0"/>
          <a:chOff x="0" y="0"/>
          <a:chExt cx="0" cy="0"/>
        </a:xfrm>
      </p:grpSpPr>
      <p:sp>
        <p:nvSpPr>
          <p:cNvPr id="607" name="Google Shape;607;p64"/>
          <p:cNvSpPr txBox="1"/>
          <p:nvPr>
            <p:ph idx="1" type="body"/>
          </p:nvPr>
        </p:nvSpPr>
        <p:spPr>
          <a:xfrm>
            <a:off x="182850" y="823868"/>
            <a:ext cx="8778300" cy="4206300"/>
          </a:xfrm>
          <a:prstGeom prst="rect">
            <a:avLst/>
          </a:prstGeom>
        </p:spPr>
        <p:txBody>
          <a:bodyPr anchorCtr="0" anchor="t" bIns="45700" lIns="45700" spcFirstLastPara="1" rIns="45700" wrap="square" tIns="45700">
            <a:noAutofit/>
          </a:bodyPr>
          <a:lstStyle/>
          <a:p>
            <a:pPr indent="0" lvl="0" marL="0" rtl="0" algn="l">
              <a:spcBef>
                <a:spcPts val="0"/>
              </a:spcBef>
              <a:spcAft>
                <a:spcPts val="0"/>
              </a:spcAft>
              <a:buNone/>
            </a:pPr>
            <a:r>
              <a:rPr b="1" lang="en"/>
              <a:t>RR (q=3)</a:t>
            </a:r>
            <a:endParaRPr b="1"/>
          </a:p>
        </p:txBody>
      </p:sp>
      <p:sp>
        <p:nvSpPr>
          <p:cNvPr id="608" name="Google Shape;608;p64"/>
          <p:cNvSpPr txBox="1"/>
          <p:nvPr>
            <p:ph type="title"/>
          </p:nvPr>
        </p:nvSpPr>
        <p:spPr>
          <a:xfrm>
            <a:off x="182850" y="114300"/>
            <a:ext cx="8778300" cy="4572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Life Ain’t Fair</a:t>
            </a:r>
            <a:endParaRPr/>
          </a:p>
        </p:txBody>
      </p:sp>
      <p:graphicFrame>
        <p:nvGraphicFramePr>
          <p:cNvPr id="609" name="Google Shape;609;p64"/>
          <p:cNvGraphicFramePr/>
          <p:nvPr/>
        </p:nvGraphicFramePr>
        <p:xfrm>
          <a:off x="1978250" y="823775"/>
          <a:ext cx="3000000" cy="3000000"/>
        </p:xfrm>
        <a:graphic>
          <a:graphicData uri="http://schemas.openxmlformats.org/drawingml/2006/table">
            <a:tbl>
              <a:tblPr>
                <a:noFill/>
                <a:tableStyleId>{876081C1-59E3-45BD-9F17-07E1B6B354E3}</a:tableStyleId>
              </a:tblPr>
              <a:tblGrid>
                <a:gridCol w="274900"/>
                <a:gridCol w="1370500"/>
              </a:tblGrid>
              <a:tr h="135475">
                <a:tc>
                  <a:txBody>
                    <a:bodyPr/>
                    <a:lstStyle/>
                    <a:p>
                      <a:pPr indent="0" lvl="0" marL="0" rtl="0" algn="ctr">
                        <a:spcBef>
                          <a:spcPts val="0"/>
                        </a:spcBef>
                        <a:spcAft>
                          <a:spcPts val="0"/>
                        </a:spcAft>
                        <a:buNone/>
                      </a:pPr>
                      <a:r>
                        <a:rPr lang="en" sz="800">
                          <a:latin typeface="Lato"/>
                          <a:ea typeface="Lato"/>
                          <a:cs typeface="Lato"/>
                          <a:sym typeface="Lato"/>
                        </a:rPr>
                        <a:t>Time</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Thread</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5475">
                <a:tc>
                  <a:txBody>
                    <a:bodyPr/>
                    <a:lstStyle/>
                    <a:p>
                      <a:pPr indent="0" lvl="0" marL="0" rtl="0" algn="ctr">
                        <a:spcBef>
                          <a:spcPts val="0"/>
                        </a:spcBef>
                        <a:spcAft>
                          <a:spcPts val="0"/>
                        </a:spcAft>
                        <a:buNone/>
                      </a:pPr>
                      <a:r>
                        <a:rPr lang="en" sz="800">
                          <a:latin typeface="Lato"/>
                          <a:ea typeface="Lato"/>
                          <a:cs typeface="Lato"/>
                          <a:sym typeface="Lato"/>
                        </a:rPr>
                        <a:t>0</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Taj</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5475">
                <a:tc>
                  <a:txBody>
                    <a:bodyPr/>
                    <a:lstStyle/>
                    <a:p>
                      <a:pPr indent="0" lvl="0" marL="0" rtl="0" algn="ctr">
                        <a:spcBef>
                          <a:spcPts val="0"/>
                        </a:spcBef>
                        <a:spcAft>
                          <a:spcPts val="0"/>
                        </a:spcAft>
                        <a:buNone/>
                      </a:pPr>
                      <a:r>
                        <a:rPr lang="en" sz="800">
                          <a:latin typeface="Lato"/>
                          <a:ea typeface="Lato"/>
                          <a:cs typeface="Lato"/>
                          <a:sym typeface="Lato"/>
                        </a:rPr>
                        <a:t>1</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Taj</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5475">
                <a:tc>
                  <a:txBody>
                    <a:bodyPr/>
                    <a:lstStyle/>
                    <a:p>
                      <a:pPr indent="0" lvl="0" marL="0" rtl="0" algn="ctr">
                        <a:spcBef>
                          <a:spcPts val="0"/>
                        </a:spcBef>
                        <a:spcAft>
                          <a:spcPts val="0"/>
                        </a:spcAft>
                        <a:buNone/>
                      </a:pPr>
                      <a:r>
                        <a:rPr lang="en" sz="800">
                          <a:latin typeface="Lato"/>
                          <a:ea typeface="Lato"/>
                          <a:cs typeface="Lato"/>
                          <a:sym typeface="Lato"/>
                        </a:rPr>
                        <a:t>2</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Taj</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5475">
                <a:tc>
                  <a:txBody>
                    <a:bodyPr/>
                    <a:lstStyle/>
                    <a:p>
                      <a:pPr indent="0" lvl="0" marL="0" rtl="0" algn="ctr">
                        <a:spcBef>
                          <a:spcPts val="0"/>
                        </a:spcBef>
                        <a:spcAft>
                          <a:spcPts val="0"/>
                        </a:spcAft>
                        <a:buNone/>
                      </a:pPr>
                      <a:r>
                        <a:rPr lang="en" sz="800">
                          <a:latin typeface="Lato"/>
                          <a:ea typeface="Lato"/>
                          <a:cs typeface="Lato"/>
                          <a:sym typeface="Lato"/>
                        </a:rPr>
                        <a:t>3</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Kevin</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5475">
                <a:tc>
                  <a:txBody>
                    <a:bodyPr/>
                    <a:lstStyle/>
                    <a:p>
                      <a:pPr indent="0" lvl="0" marL="0" rtl="0" algn="ctr">
                        <a:spcBef>
                          <a:spcPts val="0"/>
                        </a:spcBef>
                        <a:spcAft>
                          <a:spcPts val="0"/>
                        </a:spcAft>
                        <a:buNone/>
                      </a:pPr>
                      <a:r>
                        <a:rPr lang="en" sz="800">
                          <a:latin typeface="Lato"/>
                          <a:ea typeface="Lato"/>
                          <a:cs typeface="Lato"/>
                          <a:sym typeface="Lato"/>
                        </a:rPr>
                        <a:t>4</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Kevin</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5</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Kevin</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6</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Neil</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7</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Neil</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8</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Neil</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9</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Taj</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10</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Taj</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11</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Akshat</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12</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Akshat</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13</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Akshat</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14</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Kevin</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15</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Kevin</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16</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William</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17</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William</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18</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William</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19</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Alina</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20</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Alina</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21</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Alina</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22</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D9EAD3"/>
                    </a:solidFill>
                  </a:tcPr>
                </a:tc>
                <a:tc>
                  <a:txBody>
                    <a:bodyPr/>
                    <a:lstStyle/>
                    <a:p>
                      <a:pPr indent="0" lvl="0" marL="0" rtl="0" algn="ctr">
                        <a:spcBef>
                          <a:spcPts val="0"/>
                        </a:spcBef>
                        <a:spcAft>
                          <a:spcPts val="0"/>
                        </a:spcAft>
                        <a:buNone/>
                      </a:pPr>
                      <a:r>
                        <a:rPr lang="en" sz="800">
                          <a:latin typeface="Lato"/>
                          <a:ea typeface="Lato"/>
                          <a:cs typeface="Lato"/>
                          <a:sym typeface="Lato"/>
                        </a:rPr>
                        <a:t>Neil</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D9EAD3"/>
                    </a:solidFill>
                  </a:tcPr>
                </a:tc>
              </a:tr>
              <a:tr h="130525">
                <a:tc>
                  <a:txBody>
                    <a:bodyPr/>
                    <a:lstStyle/>
                    <a:p>
                      <a:pPr indent="0" lvl="0" marL="0" rtl="0" algn="ctr">
                        <a:spcBef>
                          <a:spcPts val="0"/>
                        </a:spcBef>
                        <a:spcAft>
                          <a:spcPts val="0"/>
                        </a:spcAft>
                        <a:buNone/>
                      </a:pPr>
                      <a:r>
                        <a:rPr lang="en" sz="800">
                          <a:latin typeface="Lato"/>
                          <a:ea typeface="Lato"/>
                          <a:cs typeface="Lato"/>
                          <a:sym typeface="Lato"/>
                        </a:rPr>
                        <a:t>23</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24</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25</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26</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27</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28</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29</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30</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bl>
          </a:graphicData>
        </a:graphic>
      </p:graphicFrame>
      <p:graphicFrame>
        <p:nvGraphicFramePr>
          <p:cNvPr id="610" name="Google Shape;610;p64"/>
          <p:cNvGraphicFramePr/>
          <p:nvPr/>
        </p:nvGraphicFramePr>
        <p:xfrm>
          <a:off x="7003488" y="1455550"/>
          <a:ext cx="3000000" cy="3000000"/>
        </p:xfrm>
        <a:graphic>
          <a:graphicData uri="http://schemas.openxmlformats.org/drawingml/2006/table">
            <a:tbl>
              <a:tblPr>
                <a:noFill/>
                <a:tableStyleId>{B3EEC954-99DA-4435-BCBC-26BB120761D3}</a:tableStyleId>
              </a:tblPr>
              <a:tblGrid>
                <a:gridCol w="453325"/>
                <a:gridCol w="851775"/>
                <a:gridCol w="652550"/>
              </a:tblGrid>
              <a:tr h="224600">
                <a:tc gridSpan="3">
                  <a:txBody>
                    <a:bodyPr/>
                    <a:lstStyle/>
                    <a:p>
                      <a:pPr indent="0" lvl="0" marL="0" rtl="0" algn="ctr">
                        <a:lnSpc>
                          <a:spcPct val="115000"/>
                        </a:lnSpc>
                        <a:spcBef>
                          <a:spcPts val="0"/>
                        </a:spcBef>
                        <a:spcAft>
                          <a:spcPts val="0"/>
                        </a:spcAft>
                        <a:buNone/>
                      </a:pPr>
                      <a:r>
                        <a:rPr b="1" lang="en" sz="800">
                          <a:latin typeface="Lato"/>
                          <a:ea typeface="Lato"/>
                          <a:cs typeface="Lato"/>
                          <a:sym typeface="Lato"/>
                        </a:rPr>
                        <a:t>Arrivals</a:t>
                      </a:r>
                      <a:endParaRPr b="1"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hMerge="1"/>
                <a:tc hMerge="1"/>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Time</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Name</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Priority</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0</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Taj</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7</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1</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2</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Kevin</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1</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3</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Neil</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3</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4</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5</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Akshat</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5</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6</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7</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William</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11</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8</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9</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Alina</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14</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bl>
          </a:graphicData>
        </a:graphic>
      </p:graphicFrame>
      <p:graphicFrame>
        <p:nvGraphicFramePr>
          <p:cNvPr id="611" name="Google Shape;611;p64"/>
          <p:cNvGraphicFramePr/>
          <p:nvPr/>
        </p:nvGraphicFramePr>
        <p:xfrm>
          <a:off x="419788" y="2626925"/>
          <a:ext cx="3000000" cy="3000000"/>
        </p:xfrm>
        <a:graphic>
          <a:graphicData uri="http://schemas.openxmlformats.org/drawingml/2006/table">
            <a:tbl>
              <a:tblPr>
                <a:noFill/>
                <a:tableStyleId>{B3EEC954-99DA-4435-BCBC-26BB120761D3}</a:tableStyleId>
              </a:tblPr>
              <a:tblGrid>
                <a:gridCol w="453325"/>
                <a:gridCol w="851775"/>
              </a:tblGrid>
              <a:tr h="175">
                <a:tc>
                  <a:txBody>
                    <a:bodyPr/>
                    <a:lstStyle/>
                    <a:p>
                      <a:pPr indent="0" lvl="0" marL="0" rtl="0" algn="ctr">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2CC"/>
                    </a:solidFill>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Just before time</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75">
                <a:tc>
                  <a:txBody>
                    <a:bodyPr/>
                    <a:lstStyle/>
                    <a:p>
                      <a:pPr indent="0" lvl="0" marL="0" rtl="0" algn="ctr">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D9EAD3"/>
                    </a:solidFill>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At time</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bl>
          </a:graphicData>
        </a:graphic>
      </p:graphicFrame>
      <p:graphicFrame>
        <p:nvGraphicFramePr>
          <p:cNvPr id="612" name="Google Shape;612;p64"/>
          <p:cNvGraphicFramePr/>
          <p:nvPr/>
        </p:nvGraphicFramePr>
        <p:xfrm>
          <a:off x="3876988" y="2065425"/>
          <a:ext cx="3000000" cy="3000000"/>
        </p:xfrm>
        <a:graphic>
          <a:graphicData uri="http://schemas.openxmlformats.org/drawingml/2006/table">
            <a:tbl>
              <a:tblPr>
                <a:noFill/>
                <a:tableStyleId>{B3EEC954-99DA-4435-BCBC-26BB120761D3}</a:tableStyleId>
              </a:tblPr>
              <a:tblGrid>
                <a:gridCol w="851775"/>
              </a:tblGrid>
              <a:tr h="224600">
                <a:tc>
                  <a:txBody>
                    <a:bodyPr/>
                    <a:lstStyle/>
                    <a:p>
                      <a:pPr indent="0" lvl="0" marL="0" rtl="0" algn="ctr">
                        <a:lnSpc>
                          <a:spcPct val="115000"/>
                        </a:lnSpc>
                        <a:spcBef>
                          <a:spcPts val="0"/>
                        </a:spcBef>
                        <a:spcAft>
                          <a:spcPts val="0"/>
                        </a:spcAft>
                        <a:buNone/>
                      </a:pPr>
                      <a:r>
                        <a:rPr b="1" lang="en" sz="800">
                          <a:latin typeface="Lato"/>
                          <a:ea typeface="Lato"/>
                          <a:cs typeface="Lato"/>
                          <a:sym typeface="Lato"/>
                        </a:rPr>
                        <a:t>Queue</a:t>
                      </a:r>
                      <a:endParaRPr b="1"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Akshat</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William</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Alina</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l">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bl>
          </a:graphicData>
        </a:graphic>
      </p:graphicFrame>
      <p:graphicFrame>
        <p:nvGraphicFramePr>
          <p:cNvPr id="613" name="Google Shape;613;p64"/>
          <p:cNvGraphicFramePr/>
          <p:nvPr/>
        </p:nvGraphicFramePr>
        <p:xfrm>
          <a:off x="5272863" y="1924100"/>
          <a:ext cx="3000000" cy="3000000"/>
        </p:xfrm>
        <a:graphic>
          <a:graphicData uri="http://schemas.openxmlformats.org/drawingml/2006/table">
            <a:tbl>
              <a:tblPr>
                <a:noFill/>
                <a:tableStyleId>{B3EEC954-99DA-4435-BCBC-26BB120761D3}</a:tableStyleId>
              </a:tblPr>
              <a:tblGrid>
                <a:gridCol w="851775"/>
                <a:gridCol w="652550"/>
              </a:tblGrid>
              <a:tr h="224600">
                <a:tc gridSpan="2">
                  <a:txBody>
                    <a:bodyPr/>
                    <a:lstStyle/>
                    <a:p>
                      <a:pPr indent="0" lvl="0" marL="0" rtl="0" algn="ctr">
                        <a:lnSpc>
                          <a:spcPct val="115000"/>
                        </a:lnSpc>
                        <a:spcBef>
                          <a:spcPts val="0"/>
                        </a:spcBef>
                        <a:spcAft>
                          <a:spcPts val="0"/>
                        </a:spcAft>
                        <a:buNone/>
                      </a:pPr>
                      <a:r>
                        <a:rPr b="1" lang="en" sz="800">
                          <a:latin typeface="Lato"/>
                          <a:ea typeface="Lato"/>
                          <a:cs typeface="Lato"/>
                          <a:sym typeface="Lato"/>
                        </a:rPr>
                        <a:t>Remaining</a:t>
                      </a:r>
                      <a:endParaRPr b="1"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hMerge="1"/>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Name</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Time</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Taj</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0</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Kevin</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0</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Neil</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1</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Akshat</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2</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William</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2</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Alina</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2</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bl>
          </a:graphicData>
        </a:graphic>
      </p:graphicFrame>
      <p:graphicFrame>
        <p:nvGraphicFramePr>
          <p:cNvPr id="614" name="Google Shape;614;p64"/>
          <p:cNvGraphicFramePr/>
          <p:nvPr/>
        </p:nvGraphicFramePr>
        <p:xfrm>
          <a:off x="5272863" y="1221275"/>
          <a:ext cx="3000000" cy="3000000"/>
        </p:xfrm>
        <a:graphic>
          <a:graphicData uri="http://schemas.openxmlformats.org/drawingml/2006/table">
            <a:tbl>
              <a:tblPr>
                <a:noFill/>
                <a:tableStyleId>{B3EEC954-99DA-4435-BCBC-26BB120761D3}</a:tableStyleId>
              </a:tblPr>
              <a:tblGrid>
                <a:gridCol w="752175"/>
                <a:gridCol w="752175"/>
              </a:tblGrid>
              <a:tr h="224600">
                <a:tc>
                  <a:txBody>
                    <a:bodyPr/>
                    <a:lstStyle/>
                    <a:p>
                      <a:pPr indent="0" lvl="0" marL="0" rtl="0" algn="ctr">
                        <a:lnSpc>
                          <a:spcPct val="115000"/>
                        </a:lnSpc>
                        <a:spcBef>
                          <a:spcPts val="0"/>
                        </a:spcBef>
                        <a:spcAft>
                          <a:spcPts val="0"/>
                        </a:spcAft>
                        <a:buNone/>
                      </a:pPr>
                      <a:r>
                        <a:rPr b="1" lang="en" sz="800">
                          <a:latin typeface="Lato"/>
                          <a:ea typeface="Lato"/>
                          <a:cs typeface="Lato"/>
                          <a:sym typeface="Lato"/>
                        </a:rPr>
                        <a:t>Quantum</a:t>
                      </a:r>
                      <a:endParaRPr b="1"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2</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bl>
          </a:graphicData>
        </a:graphic>
      </p:graphicFrame>
    </p:spTree>
  </p:cSld>
  <p:clrMapOvr>
    <a:masterClrMapping/>
  </p:clrMapOvr>
</p:sld>
</file>

<file path=ppt/slides/slide5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18" name="Shape 618"/>
        <p:cNvGrpSpPr/>
        <p:nvPr/>
      </p:nvGrpSpPr>
      <p:grpSpPr>
        <a:xfrm>
          <a:off x="0" y="0"/>
          <a:ext cx="0" cy="0"/>
          <a:chOff x="0" y="0"/>
          <a:chExt cx="0" cy="0"/>
        </a:xfrm>
      </p:grpSpPr>
      <p:sp>
        <p:nvSpPr>
          <p:cNvPr id="619" name="Google Shape;619;p65"/>
          <p:cNvSpPr txBox="1"/>
          <p:nvPr>
            <p:ph idx="1" type="body"/>
          </p:nvPr>
        </p:nvSpPr>
        <p:spPr>
          <a:xfrm>
            <a:off x="182850" y="823868"/>
            <a:ext cx="8778300" cy="4206300"/>
          </a:xfrm>
          <a:prstGeom prst="rect">
            <a:avLst/>
          </a:prstGeom>
        </p:spPr>
        <p:txBody>
          <a:bodyPr anchorCtr="0" anchor="t" bIns="45700" lIns="45700" spcFirstLastPara="1" rIns="45700" wrap="square" tIns="45700">
            <a:noAutofit/>
          </a:bodyPr>
          <a:lstStyle/>
          <a:p>
            <a:pPr indent="0" lvl="0" marL="0" rtl="0" algn="l">
              <a:spcBef>
                <a:spcPts val="0"/>
              </a:spcBef>
              <a:spcAft>
                <a:spcPts val="0"/>
              </a:spcAft>
              <a:buNone/>
            </a:pPr>
            <a:r>
              <a:rPr b="1" lang="en"/>
              <a:t>RR (q=3)</a:t>
            </a:r>
            <a:endParaRPr b="1"/>
          </a:p>
        </p:txBody>
      </p:sp>
      <p:sp>
        <p:nvSpPr>
          <p:cNvPr id="620" name="Google Shape;620;p65"/>
          <p:cNvSpPr txBox="1"/>
          <p:nvPr>
            <p:ph type="title"/>
          </p:nvPr>
        </p:nvSpPr>
        <p:spPr>
          <a:xfrm>
            <a:off x="182850" y="114300"/>
            <a:ext cx="8778300" cy="4572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Life Ain’t Fair</a:t>
            </a:r>
            <a:endParaRPr/>
          </a:p>
        </p:txBody>
      </p:sp>
      <p:graphicFrame>
        <p:nvGraphicFramePr>
          <p:cNvPr id="621" name="Google Shape;621;p65"/>
          <p:cNvGraphicFramePr/>
          <p:nvPr/>
        </p:nvGraphicFramePr>
        <p:xfrm>
          <a:off x="1978250" y="823775"/>
          <a:ext cx="3000000" cy="3000000"/>
        </p:xfrm>
        <a:graphic>
          <a:graphicData uri="http://schemas.openxmlformats.org/drawingml/2006/table">
            <a:tbl>
              <a:tblPr>
                <a:noFill/>
                <a:tableStyleId>{876081C1-59E3-45BD-9F17-07E1B6B354E3}</a:tableStyleId>
              </a:tblPr>
              <a:tblGrid>
                <a:gridCol w="274900"/>
                <a:gridCol w="1370500"/>
              </a:tblGrid>
              <a:tr h="135475">
                <a:tc>
                  <a:txBody>
                    <a:bodyPr/>
                    <a:lstStyle/>
                    <a:p>
                      <a:pPr indent="0" lvl="0" marL="0" rtl="0" algn="ctr">
                        <a:spcBef>
                          <a:spcPts val="0"/>
                        </a:spcBef>
                        <a:spcAft>
                          <a:spcPts val="0"/>
                        </a:spcAft>
                        <a:buNone/>
                      </a:pPr>
                      <a:r>
                        <a:rPr lang="en" sz="800">
                          <a:latin typeface="Lato"/>
                          <a:ea typeface="Lato"/>
                          <a:cs typeface="Lato"/>
                          <a:sym typeface="Lato"/>
                        </a:rPr>
                        <a:t>Time</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Thread</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5475">
                <a:tc>
                  <a:txBody>
                    <a:bodyPr/>
                    <a:lstStyle/>
                    <a:p>
                      <a:pPr indent="0" lvl="0" marL="0" rtl="0" algn="ctr">
                        <a:spcBef>
                          <a:spcPts val="0"/>
                        </a:spcBef>
                        <a:spcAft>
                          <a:spcPts val="0"/>
                        </a:spcAft>
                        <a:buNone/>
                      </a:pPr>
                      <a:r>
                        <a:rPr lang="en" sz="800">
                          <a:latin typeface="Lato"/>
                          <a:ea typeface="Lato"/>
                          <a:cs typeface="Lato"/>
                          <a:sym typeface="Lato"/>
                        </a:rPr>
                        <a:t>0</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Taj</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5475">
                <a:tc>
                  <a:txBody>
                    <a:bodyPr/>
                    <a:lstStyle/>
                    <a:p>
                      <a:pPr indent="0" lvl="0" marL="0" rtl="0" algn="ctr">
                        <a:spcBef>
                          <a:spcPts val="0"/>
                        </a:spcBef>
                        <a:spcAft>
                          <a:spcPts val="0"/>
                        </a:spcAft>
                        <a:buNone/>
                      </a:pPr>
                      <a:r>
                        <a:rPr lang="en" sz="800">
                          <a:latin typeface="Lato"/>
                          <a:ea typeface="Lato"/>
                          <a:cs typeface="Lato"/>
                          <a:sym typeface="Lato"/>
                        </a:rPr>
                        <a:t>1</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Taj</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5475">
                <a:tc>
                  <a:txBody>
                    <a:bodyPr/>
                    <a:lstStyle/>
                    <a:p>
                      <a:pPr indent="0" lvl="0" marL="0" rtl="0" algn="ctr">
                        <a:spcBef>
                          <a:spcPts val="0"/>
                        </a:spcBef>
                        <a:spcAft>
                          <a:spcPts val="0"/>
                        </a:spcAft>
                        <a:buNone/>
                      </a:pPr>
                      <a:r>
                        <a:rPr lang="en" sz="800">
                          <a:latin typeface="Lato"/>
                          <a:ea typeface="Lato"/>
                          <a:cs typeface="Lato"/>
                          <a:sym typeface="Lato"/>
                        </a:rPr>
                        <a:t>2</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Taj</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5475">
                <a:tc>
                  <a:txBody>
                    <a:bodyPr/>
                    <a:lstStyle/>
                    <a:p>
                      <a:pPr indent="0" lvl="0" marL="0" rtl="0" algn="ctr">
                        <a:spcBef>
                          <a:spcPts val="0"/>
                        </a:spcBef>
                        <a:spcAft>
                          <a:spcPts val="0"/>
                        </a:spcAft>
                        <a:buNone/>
                      </a:pPr>
                      <a:r>
                        <a:rPr lang="en" sz="800">
                          <a:latin typeface="Lato"/>
                          <a:ea typeface="Lato"/>
                          <a:cs typeface="Lato"/>
                          <a:sym typeface="Lato"/>
                        </a:rPr>
                        <a:t>3</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Kevin</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5475">
                <a:tc>
                  <a:txBody>
                    <a:bodyPr/>
                    <a:lstStyle/>
                    <a:p>
                      <a:pPr indent="0" lvl="0" marL="0" rtl="0" algn="ctr">
                        <a:spcBef>
                          <a:spcPts val="0"/>
                        </a:spcBef>
                        <a:spcAft>
                          <a:spcPts val="0"/>
                        </a:spcAft>
                        <a:buNone/>
                      </a:pPr>
                      <a:r>
                        <a:rPr lang="en" sz="800">
                          <a:latin typeface="Lato"/>
                          <a:ea typeface="Lato"/>
                          <a:cs typeface="Lato"/>
                          <a:sym typeface="Lato"/>
                        </a:rPr>
                        <a:t>4</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Kevin</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5</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Kevin</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6</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Neil</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7</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Neil</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8</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Neil</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9</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Taj</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10</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Taj</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11</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Akshat</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12</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Akshat</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13</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Akshat</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14</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Kevin</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15</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Kevin</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16</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William</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17</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William</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18</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William</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19</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Alina</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20</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Alina</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21</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Alina</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22</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Neil</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23</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D9EAD3"/>
                    </a:solidFill>
                  </a:tcPr>
                </a:tc>
                <a:tc>
                  <a:txBody>
                    <a:bodyPr/>
                    <a:lstStyle/>
                    <a:p>
                      <a:pPr indent="0" lvl="0" marL="0" rtl="0" algn="ctr">
                        <a:spcBef>
                          <a:spcPts val="0"/>
                        </a:spcBef>
                        <a:spcAft>
                          <a:spcPts val="0"/>
                        </a:spcAft>
                        <a:buNone/>
                      </a:pPr>
                      <a:r>
                        <a:rPr lang="en" sz="800">
                          <a:latin typeface="Lato"/>
                          <a:ea typeface="Lato"/>
                          <a:cs typeface="Lato"/>
                          <a:sym typeface="Lato"/>
                        </a:rPr>
                        <a:t>Neil</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D9EAD3"/>
                    </a:solidFill>
                  </a:tcPr>
                </a:tc>
              </a:tr>
              <a:tr h="130525">
                <a:tc>
                  <a:txBody>
                    <a:bodyPr/>
                    <a:lstStyle/>
                    <a:p>
                      <a:pPr indent="0" lvl="0" marL="0" rtl="0" algn="ctr">
                        <a:spcBef>
                          <a:spcPts val="0"/>
                        </a:spcBef>
                        <a:spcAft>
                          <a:spcPts val="0"/>
                        </a:spcAft>
                        <a:buNone/>
                      </a:pPr>
                      <a:r>
                        <a:rPr lang="en" sz="800">
                          <a:latin typeface="Lato"/>
                          <a:ea typeface="Lato"/>
                          <a:cs typeface="Lato"/>
                          <a:sym typeface="Lato"/>
                        </a:rPr>
                        <a:t>24</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25</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26</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27</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28</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29</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30</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bl>
          </a:graphicData>
        </a:graphic>
      </p:graphicFrame>
      <p:graphicFrame>
        <p:nvGraphicFramePr>
          <p:cNvPr id="622" name="Google Shape;622;p65"/>
          <p:cNvGraphicFramePr/>
          <p:nvPr/>
        </p:nvGraphicFramePr>
        <p:xfrm>
          <a:off x="7003488" y="1455550"/>
          <a:ext cx="3000000" cy="3000000"/>
        </p:xfrm>
        <a:graphic>
          <a:graphicData uri="http://schemas.openxmlformats.org/drawingml/2006/table">
            <a:tbl>
              <a:tblPr>
                <a:noFill/>
                <a:tableStyleId>{B3EEC954-99DA-4435-BCBC-26BB120761D3}</a:tableStyleId>
              </a:tblPr>
              <a:tblGrid>
                <a:gridCol w="453325"/>
                <a:gridCol w="851775"/>
                <a:gridCol w="652550"/>
              </a:tblGrid>
              <a:tr h="224600">
                <a:tc gridSpan="3">
                  <a:txBody>
                    <a:bodyPr/>
                    <a:lstStyle/>
                    <a:p>
                      <a:pPr indent="0" lvl="0" marL="0" rtl="0" algn="ctr">
                        <a:lnSpc>
                          <a:spcPct val="115000"/>
                        </a:lnSpc>
                        <a:spcBef>
                          <a:spcPts val="0"/>
                        </a:spcBef>
                        <a:spcAft>
                          <a:spcPts val="0"/>
                        </a:spcAft>
                        <a:buNone/>
                      </a:pPr>
                      <a:r>
                        <a:rPr b="1" lang="en" sz="800">
                          <a:latin typeface="Lato"/>
                          <a:ea typeface="Lato"/>
                          <a:cs typeface="Lato"/>
                          <a:sym typeface="Lato"/>
                        </a:rPr>
                        <a:t>Arrivals</a:t>
                      </a:r>
                      <a:endParaRPr b="1"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hMerge="1"/>
                <a:tc hMerge="1"/>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Time</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Name</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Priority</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0</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Taj</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7</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1</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2</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Kevin</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1</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3</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Neil</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3</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4</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5</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Akshat</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5</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6</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7</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William</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11</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8</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9</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Alina</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14</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bl>
          </a:graphicData>
        </a:graphic>
      </p:graphicFrame>
      <p:graphicFrame>
        <p:nvGraphicFramePr>
          <p:cNvPr id="623" name="Google Shape;623;p65"/>
          <p:cNvGraphicFramePr/>
          <p:nvPr/>
        </p:nvGraphicFramePr>
        <p:xfrm>
          <a:off x="419788" y="2626925"/>
          <a:ext cx="3000000" cy="3000000"/>
        </p:xfrm>
        <a:graphic>
          <a:graphicData uri="http://schemas.openxmlformats.org/drawingml/2006/table">
            <a:tbl>
              <a:tblPr>
                <a:noFill/>
                <a:tableStyleId>{B3EEC954-99DA-4435-BCBC-26BB120761D3}</a:tableStyleId>
              </a:tblPr>
              <a:tblGrid>
                <a:gridCol w="453325"/>
                <a:gridCol w="851775"/>
              </a:tblGrid>
              <a:tr h="175">
                <a:tc>
                  <a:txBody>
                    <a:bodyPr/>
                    <a:lstStyle/>
                    <a:p>
                      <a:pPr indent="0" lvl="0" marL="0" rtl="0" algn="ctr">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2CC"/>
                    </a:solidFill>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Just before time</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75">
                <a:tc>
                  <a:txBody>
                    <a:bodyPr/>
                    <a:lstStyle/>
                    <a:p>
                      <a:pPr indent="0" lvl="0" marL="0" rtl="0" algn="ctr">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D9EAD3"/>
                    </a:solidFill>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At time</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bl>
          </a:graphicData>
        </a:graphic>
      </p:graphicFrame>
      <p:graphicFrame>
        <p:nvGraphicFramePr>
          <p:cNvPr id="624" name="Google Shape;624;p65"/>
          <p:cNvGraphicFramePr/>
          <p:nvPr/>
        </p:nvGraphicFramePr>
        <p:xfrm>
          <a:off x="3876988" y="2065425"/>
          <a:ext cx="3000000" cy="3000000"/>
        </p:xfrm>
        <a:graphic>
          <a:graphicData uri="http://schemas.openxmlformats.org/drawingml/2006/table">
            <a:tbl>
              <a:tblPr>
                <a:noFill/>
                <a:tableStyleId>{B3EEC954-99DA-4435-BCBC-26BB120761D3}</a:tableStyleId>
              </a:tblPr>
              <a:tblGrid>
                <a:gridCol w="851775"/>
              </a:tblGrid>
              <a:tr h="224600">
                <a:tc>
                  <a:txBody>
                    <a:bodyPr/>
                    <a:lstStyle/>
                    <a:p>
                      <a:pPr indent="0" lvl="0" marL="0" rtl="0" algn="ctr">
                        <a:lnSpc>
                          <a:spcPct val="115000"/>
                        </a:lnSpc>
                        <a:spcBef>
                          <a:spcPts val="0"/>
                        </a:spcBef>
                        <a:spcAft>
                          <a:spcPts val="0"/>
                        </a:spcAft>
                        <a:buNone/>
                      </a:pPr>
                      <a:r>
                        <a:rPr b="1" lang="en" sz="800">
                          <a:latin typeface="Lato"/>
                          <a:ea typeface="Lato"/>
                          <a:cs typeface="Lato"/>
                          <a:sym typeface="Lato"/>
                        </a:rPr>
                        <a:t>Queue</a:t>
                      </a:r>
                      <a:endParaRPr b="1"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Akshat</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William</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Alina</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l">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bl>
          </a:graphicData>
        </a:graphic>
      </p:graphicFrame>
      <p:graphicFrame>
        <p:nvGraphicFramePr>
          <p:cNvPr id="625" name="Google Shape;625;p65"/>
          <p:cNvGraphicFramePr/>
          <p:nvPr/>
        </p:nvGraphicFramePr>
        <p:xfrm>
          <a:off x="5272863" y="1924100"/>
          <a:ext cx="3000000" cy="3000000"/>
        </p:xfrm>
        <a:graphic>
          <a:graphicData uri="http://schemas.openxmlformats.org/drawingml/2006/table">
            <a:tbl>
              <a:tblPr>
                <a:noFill/>
                <a:tableStyleId>{B3EEC954-99DA-4435-BCBC-26BB120761D3}</a:tableStyleId>
              </a:tblPr>
              <a:tblGrid>
                <a:gridCol w="851775"/>
                <a:gridCol w="652550"/>
              </a:tblGrid>
              <a:tr h="224600">
                <a:tc gridSpan="2">
                  <a:txBody>
                    <a:bodyPr/>
                    <a:lstStyle/>
                    <a:p>
                      <a:pPr indent="0" lvl="0" marL="0" rtl="0" algn="ctr">
                        <a:lnSpc>
                          <a:spcPct val="115000"/>
                        </a:lnSpc>
                        <a:spcBef>
                          <a:spcPts val="0"/>
                        </a:spcBef>
                        <a:spcAft>
                          <a:spcPts val="0"/>
                        </a:spcAft>
                        <a:buNone/>
                      </a:pPr>
                      <a:r>
                        <a:rPr b="1" lang="en" sz="800">
                          <a:latin typeface="Lato"/>
                          <a:ea typeface="Lato"/>
                          <a:cs typeface="Lato"/>
                          <a:sym typeface="Lato"/>
                        </a:rPr>
                        <a:t>Remaining</a:t>
                      </a:r>
                      <a:endParaRPr b="1"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hMerge="1"/>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Name</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Time</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Taj</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0</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Kevin</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0</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Neil</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0</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Akshat</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2</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William</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2</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Alina</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2</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bl>
          </a:graphicData>
        </a:graphic>
      </p:graphicFrame>
      <p:graphicFrame>
        <p:nvGraphicFramePr>
          <p:cNvPr id="626" name="Google Shape;626;p65"/>
          <p:cNvGraphicFramePr/>
          <p:nvPr/>
        </p:nvGraphicFramePr>
        <p:xfrm>
          <a:off x="5272863" y="1221275"/>
          <a:ext cx="3000000" cy="3000000"/>
        </p:xfrm>
        <a:graphic>
          <a:graphicData uri="http://schemas.openxmlformats.org/drawingml/2006/table">
            <a:tbl>
              <a:tblPr>
                <a:noFill/>
                <a:tableStyleId>{B3EEC954-99DA-4435-BCBC-26BB120761D3}</a:tableStyleId>
              </a:tblPr>
              <a:tblGrid>
                <a:gridCol w="752175"/>
                <a:gridCol w="752175"/>
              </a:tblGrid>
              <a:tr h="224600">
                <a:tc>
                  <a:txBody>
                    <a:bodyPr/>
                    <a:lstStyle/>
                    <a:p>
                      <a:pPr indent="0" lvl="0" marL="0" rtl="0" algn="ctr">
                        <a:lnSpc>
                          <a:spcPct val="115000"/>
                        </a:lnSpc>
                        <a:spcBef>
                          <a:spcPts val="0"/>
                        </a:spcBef>
                        <a:spcAft>
                          <a:spcPts val="0"/>
                        </a:spcAft>
                        <a:buNone/>
                      </a:pPr>
                      <a:r>
                        <a:rPr b="1" lang="en" sz="800">
                          <a:latin typeface="Lato"/>
                          <a:ea typeface="Lato"/>
                          <a:cs typeface="Lato"/>
                          <a:sym typeface="Lato"/>
                        </a:rPr>
                        <a:t>Quantum</a:t>
                      </a:r>
                      <a:endParaRPr b="1"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2</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bl>
          </a:graphicData>
        </a:graphic>
      </p:graphicFrame>
    </p:spTree>
  </p:cSld>
  <p:clrMapOvr>
    <a:masterClrMapping/>
  </p:clrMapOvr>
</p:sld>
</file>

<file path=ppt/slides/slide5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30" name="Shape 630"/>
        <p:cNvGrpSpPr/>
        <p:nvPr/>
      </p:nvGrpSpPr>
      <p:grpSpPr>
        <a:xfrm>
          <a:off x="0" y="0"/>
          <a:ext cx="0" cy="0"/>
          <a:chOff x="0" y="0"/>
          <a:chExt cx="0" cy="0"/>
        </a:xfrm>
      </p:grpSpPr>
      <p:sp>
        <p:nvSpPr>
          <p:cNvPr id="631" name="Google Shape;631;p66"/>
          <p:cNvSpPr txBox="1"/>
          <p:nvPr>
            <p:ph idx="1" type="body"/>
          </p:nvPr>
        </p:nvSpPr>
        <p:spPr>
          <a:xfrm>
            <a:off x="182850" y="823868"/>
            <a:ext cx="8778300" cy="4206300"/>
          </a:xfrm>
          <a:prstGeom prst="rect">
            <a:avLst/>
          </a:prstGeom>
        </p:spPr>
        <p:txBody>
          <a:bodyPr anchorCtr="0" anchor="t" bIns="45700" lIns="45700" spcFirstLastPara="1" rIns="45700" wrap="square" tIns="45700">
            <a:noAutofit/>
          </a:bodyPr>
          <a:lstStyle/>
          <a:p>
            <a:pPr indent="0" lvl="0" marL="0" rtl="0" algn="l">
              <a:spcBef>
                <a:spcPts val="0"/>
              </a:spcBef>
              <a:spcAft>
                <a:spcPts val="0"/>
              </a:spcAft>
              <a:buNone/>
            </a:pPr>
            <a:r>
              <a:rPr b="1" lang="en"/>
              <a:t>RR (q=3)</a:t>
            </a:r>
            <a:endParaRPr b="1"/>
          </a:p>
        </p:txBody>
      </p:sp>
      <p:sp>
        <p:nvSpPr>
          <p:cNvPr id="632" name="Google Shape;632;p66"/>
          <p:cNvSpPr txBox="1"/>
          <p:nvPr>
            <p:ph type="title"/>
          </p:nvPr>
        </p:nvSpPr>
        <p:spPr>
          <a:xfrm>
            <a:off x="182850" y="114300"/>
            <a:ext cx="8778300" cy="4572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Life Ain’t Fair</a:t>
            </a:r>
            <a:endParaRPr/>
          </a:p>
        </p:txBody>
      </p:sp>
      <p:graphicFrame>
        <p:nvGraphicFramePr>
          <p:cNvPr id="633" name="Google Shape;633;p66"/>
          <p:cNvGraphicFramePr/>
          <p:nvPr/>
        </p:nvGraphicFramePr>
        <p:xfrm>
          <a:off x="1978250" y="823775"/>
          <a:ext cx="3000000" cy="3000000"/>
        </p:xfrm>
        <a:graphic>
          <a:graphicData uri="http://schemas.openxmlformats.org/drawingml/2006/table">
            <a:tbl>
              <a:tblPr>
                <a:noFill/>
                <a:tableStyleId>{876081C1-59E3-45BD-9F17-07E1B6B354E3}</a:tableStyleId>
              </a:tblPr>
              <a:tblGrid>
                <a:gridCol w="274900"/>
                <a:gridCol w="1370500"/>
              </a:tblGrid>
              <a:tr h="135475">
                <a:tc>
                  <a:txBody>
                    <a:bodyPr/>
                    <a:lstStyle/>
                    <a:p>
                      <a:pPr indent="0" lvl="0" marL="0" rtl="0" algn="ctr">
                        <a:spcBef>
                          <a:spcPts val="0"/>
                        </a:spcBef>
                        <a:spcAft>
                          <a:spcPts val="0"/>
                        </a:spcAft>
                        <a:buNone/>
                      </a:pPr>
                      <a:r>
                        <a:rPr lang="en" sz="800">
                          <a:latin typeface="Lato"/>
                          <a:ea typeface="Lato"/>
                          <a:cs typeface="Lato"/>
                          <a:sym typeface="Lato"/>
                        </a:rPr>
                        <a:t>Time</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Thread</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5475">
                <a:tc>
                  <a:txBody>
                    <a:bodyPr/>
                    <a:lstStyle/>
                    <a:p>
                      <a:pPr indent="0" lvl="0" marL="0" rtl="0" algn="ctr">
                        <a:spcBef>
                          <a:spcPts val="0"/>
                        </a:spcBef>
                        <a:spcAft>
                          <a:spcPts val="0"/>
                        </a:spcAft>
                        <a:buNone/>
                      </a:pPr>
                      <a:r>
                        <a:rPr lang="en" sz="800">
                          <a:latin typeface="Lato"/>
                          <a:ea typeface="Lato"/>
                          <a:cs typeface="Lato"/>
                          <a:sym typeface="Lato"/>
                        </a:rPr>
                        <a:t>0</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Taj</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5475">
                <a:tc>
                  <a:txBody>
                    <a:bodyPr/>
                    <a:lstStyle/>
                    <a:p>
                      <a:pPr indent="0" lvl="0" marL="0" rtl="0" algn="ctr">
                        <a:spcBef>
                          <a:spcPts val="0"/>
                        </a:spcBef>
                        <a:spcAft>
                          <a:spcPts val="0"/>
                        </a:spcAft>
                        <a:buNone/>
                      </a:pPr>
                      <a:r>
                        <a:rPr lang="en" sz="800">
                          <a:latin typeface="Lato"/>
                          <a:ea typeface="Lato"/>
                          <a:cs typeface="Lato"/>
                          <a:sym typeface="Lato"/>
                        </a:rPr>
                        <a:t>1</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Taj</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5475">
                <a:tc>
                  <a:txBody>
                    <a:bodyPr/>
                    <a:lstStyle/>
                    <a:p>
                      <a:pPr indent="0" lvl="0" marL="0" rtl="0" algn="ctr">
                        <a:spcBef>
                          <a:spcPts val="0"/>
                        </a:spcBef>
                        <a:spcAft>
                          <a:spcPts val="0"/>
                        </a:spcAft>
                        <a:buNone/>
                      </a:pPr>
                      <a:r>
                        <a:rPr lang="en" sz="800">
                          <a:latin typeface="Lato"/>
                          <a:ea typeface="Lato"/>
                          <a:cs typeface="Lato"/>
                          <a:sym typeface="Lato"/>
                        </a:rPr>
                        <a:t>2</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Taj</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5475">
                <a:tc>
                  <a:txBody>
                    <a:bodyPr/>
                    <a:lstStyle/>
                    <a:p>
                      <a:pPr indent="0" lvl="0" marL="0" rtl="0" algn="ctr">
                        <a:spcBef>
                          <a:spcPts val="0"/>
                        </a:spcBef>
                        <a:spcAft>
                          <a:spcPts val="0"/>
                        </a:spcAft>
                        <a:buNone/>
                      </a:pPr>
                      <a:r>
                        <a:rPr lang="en" sz="800">
                          <a:latin typeface="Lato"/>
                          <a:ea typeface="Lato"/>
                          <a:cs typeface="Lato"/>
                          <a:sym typeface="Lato"/>
                        </a:rPr>
                        <a:t>3</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Kevin</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5475">
                <a:tc>
                  <a:txBody>
                    <a:bodyPr/>
                    <a:lstStyle/>
                    <a:p>
                      <a:pPr indent="0" lvl="0" marL="0" rtl="0" algn="ctr">
                        <a:spcBef>
                          <a:spcPts val="0"/>
                        </a:spcBef>
                        <a:spcAft>
                          <a:spcPts val="0"/>
                        </a:spcAft>
                        <a:buNone/>
                      </a:pPr>
                      <a:r>
                        <a:rPr lang="en" sz="800">
                          <a:latin typeface="Lato"/>
                          <a:ea typeface="Lato"/>
                          <a:cs typeface="Lato"/>
                          <a:sym typeface="Lato"/>
                        </a:rPr>
                        <a:t>4</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Kevin</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5</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Kevin</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6</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Neil</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7</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Neil</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8</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Neil</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9</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Taj</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10</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Taj</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11</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Akshat</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12</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Akshat</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13</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Akshat</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14</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Kevin</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15</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Kevin</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16</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William</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17</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William</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18</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William</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19</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Alina</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20</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Alina</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21</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Alina</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22</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Neil</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23</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Neil</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24</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2CC"/>
                    </a:solidFill>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2CC"/>
                    </a:solidFill>
                  </a:tcPr>
                </a:tc>
              </a:tr>
              <a:tr h="130525">
                <a:tc>
                  <a:txBody>
                    <a:bodyPr/>
                    <a:lstStyle/>
                    <a:p>
                      <a:pPr indent="0" lvl="0" marL="0" rtl="0" algn="ctr">
                        <a:spcBef>
                          <a:spcPts val="0"/>
                        </a:spcBef>
                        <a:spcAft>
                          <a:spcPts val="0"/>
                        </a:spcAft>
                        <a:buNone/>
                      </a:pPr>
                      <a:r>
                        <a:rPr lang="en" sz="800">
                          <a:latin typeface="Lato"/>
                          <a:ea typeface="Lato"/>
                          <a:cs typeface="Lato"/>
                          <a:sym typeface="Lato"/>
                        </a:rPr>
                        <a:t>25</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26</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27</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28</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29</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30</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bl>
          </a:graphicData>
        </a:graphic>
      </p:graphicFrame>
      <p:graphicFrame>
        <p:nvGraphicFramePr>
          <p:cNvPr id="634" name="Google Shape;634;p66"/>
          <p:cNvGraphicFramePr/>
          <p:nvPr/>
        </p:nvGraphicFramePr>
        <p:xfrm>
          <a:off x="7003488" y="1455550"/>
          <a:ext cx="3000000" cy="3000000"/>
        </p:xfrm>
        <a:graphic>
          <a:graphicData uri="http://schemas.openxmlformats.org/drawingml/2006/table">
            <a:tbl>
              <a:tblPr>
                <a:noFill/>
                <a:tableStyleId>{B3EEC954-99DA-4435-BCBC-26BB120761D3}</a:tableStyleId>
              </a:tblPr>
              <a:tblGrid>
                <a:gridCol w="453325"/>
                <a:gridCol w="851775"/>
                <a:gridCol w="652550"/>
              </a:tblGrid>
              <a:tr h="224600">
                <a:tc gridSpan="3">
                  <a:txBody>
                    <a:bodyPr/>
                    <a:lstStyle/>
                    <a:p>
                      <a:pPr indent="0" lvl="0" marL="0" rtl="0" algn="ctr">
                        <a:lnSpc>
                          <a:spcPct val="115000"/>
                        </a:lnSpc>
                        <a:spcBef>
                          <a:spcPts val="0"/>
                        </a:spcBef>
                        <a:spcAft>
                          <a:spcPts val="0"/>
                        </a:spcAft>
                        <a:buNone/>
                      </a:pPr>
                      <a:r>
                        <a:rPr b="1" lang="en" sz="800">
                          <a:latin typeface="Lato"/>
                          <a:ea typeface="Lato"/>
                          <a:cs typeface="Lato"/>
                          <a:sym typeface="Lato"/>
                        </a:rPr>
                        <a:t>Arrivals</a:t>
                      </a:r>
                      <a:endParaRPr b="1"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hMerge="1"/>
                <a:tc hMerge="1"/>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Time</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Name</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Priority</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0</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Taj</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7</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1</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2</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Kevin</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1</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3</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Neil</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3</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4</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5</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Akshat</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5</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6</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7</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William</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11</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8</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9</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Alina</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14</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bl>
          </a:graphicData>
        </a:graphic>
      </p:graphicFrame>
      <p:graphicFrame>
        <p:nvGraphicFramePr>
          <p:cNvPr id="635" name="Google Shape;635;p66"/>
          <p:cNvGraphicFramePr/>
          <p:nvPr/>
        </p:nvGraphicFramePr>
        <p:xfrm>
          <a:off x="419788" y="2626925"/>
          <a:ext cx="3000000" cy="3000000"/>
        </p:xfrm>
        <a:graphic>
          <a:graphicData uri="http://schemas.openxmlformats.org/drawingml/2006/table">
            <a:tbl>
              <a:tblPr>
                <a:noFill/>
                <a:tableStyleId>{B3EEC954-99DA-4435-BCBC-26BB120761D3}</a:tableStyleId>
              </a:tblPr>
              <a:tblGrid>
                <a:gridCol w="453325"/>
                <a:gridCol w="851775"/>
              </a:tblGrid>
              <a:tr h="175">
                <a:tc>
                  <a:txBody>
                    <a:bodyPr/>
                    <a:lstStyle/>
                    <a:p>
                      <a:pPr indent="0" lvl="0" marL="0" rtl="0" algn="ctr">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2CC"/>
                    </a:solidFill>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Just before time</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75">
                <a:tc>
                  <a:txBody>
                    <a:bodyPr/>
                    <a:lstStyle/>
                    <a:p>
                      <a:pPr indent="0" lvl="0" marL="0" rtl="0" algn="ctr">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D9EAD3"/>
                    </a:solidFill>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At time</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bl>
          </a:graphicData>
        </a:graphic>
      </p:graphicFrame>
      <p:graphicFrame>
        <p:nvGraphicFramePr>
          <p:cNvPr id="636" name="Google Shape;636;p66"/>
          <p:cNvGraphicFramePr/>
          <p:nvPr/>
        </p:nvGraphicFramePr>
        <p:xfrm>
          <a:off x="3876988" y="2065425"/>
          <a:ext cx="3000000" cy="3000000"/>
        </p:xfrm>
        <a:graphic>
          <a:graphicData uri="http://schemas.openxmlformats.org/drawingml/2006/table">
            <a:tbl>
              <a:tblPr>
                <a:noFill/>
                <a:tableStyleId>{B3EEC954-99DA-4435-BCBC-26BB120761D3}</a:tableStyleId>
              </a:tblPr>
              <a:tblGrid>
                <a:gridCol w="851775"/>
              </a:tblGrid>
              <a:tr h="224600">
                <a:tc>
                  <a:txBody>
                    <a:bodyPr/>
                    <a:lstStyle/>
                    <a:p>
                      <a:pPr indent="0" lvl="0" marL="0" rtl="0" algn="ctr">
                        <a:lnSpc>
                          <a:spcPct val="115000"/>
                        </a:lnSpc>
                        <a:spcBef>
                          <a:spcPts val="0"/>
                        </a:spcBef>
                        <a:spcAft>
                          <a:spcPts val="0"/>
                        </a:spcAft>
                        <a:buNone/>
                      </a:pPr>
                      <a:r>
                        <a:rPr b="1" lang="en" sz="800">
                          <a:latin typeface="Lato"/>
                          <a:ea typeface="Lato"/>
                          <a:cs typeface="Lato"/>
                          <a:sym typeface="Lato"/>
                        </a:rPr>
                        <a:t>Queue</a:t>
                      </a:r>
                      <a:endParaRPr b="1"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Akshat</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William</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Alina</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l">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bl>
          </a:graphicData>
        </a:graphic>
      </p:graphicFrame>
      <p:graphicFrame>
        <p:nvGraphicFramePr>
          <p:cNvPr id="637" name="Google Shape;637;p66"/>
          <p:cNvGraphicFramePr/>
          <p:nvPr/>
        </p:nvGraphicFramePr>
        <p:xfrm>
          <a:off x="5272863" y="1924100"/>
          <a:ext cx="3000000" cy="3000000"/>
        </p:xfrm>
        <a:graphic>
          <a:graphicData uri="http://schemas.openxmlformats.org/drawingml/2006/table">
            <a:tbl>
              <a:tblPr>
                <a:noFill/>
                <a:tableStyleId>{B3EEC954-99DA-4435-BCBC-26BB120761D3}</a:tableStyleId>
              </a:tblPr>
              <a:tblGrid>
                <a:gridCol w="851775"/>
                <a:gridCol w="652550"/>
              </a:tblGrid>
              <a:tr h="224600">
                <a:tc gridSpan="2">
                  <a:txBody>
                    <a:bodyPr/>
                    <a:lstStyle/>
                    <a:p>
                      <a:pPr indent="0" lvl="0" marL="0" rtl="0" algn="ctr">
                        <a:lnSpc>
                          <a:spcPct val="115000"/>
                        </a:lnSpc>
                        <a:spcBef>
                          <a:spcPts val="0"/>
                        </a:spcBef>
                        <a:spcAft>
                          <a:spcPts val="0"/>
                        </a:spcAft>
                        <a:buNone/>
                      </a:pPr>
                      <a:r>
                        <a:rPr b="1" lang="en" sz="800">
                          <a:latin typeface="Lato"/>
                          <a:ea typeface="Lato"/>
                          <a:cs typeface="Lato"/>
                          <a:sym typeface="Lato"/>
                        </a:rPr>
                        <a:t>Remaining</a:t>
                      </a:r>
                      <a:endParaRPr b="1"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hMerge="1"/>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Name</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Time</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Taj</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0</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Kevin</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0</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Neil</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0</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Akshat</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2</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William</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2</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Alina</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2</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bl>
          </a:graphicData>
        </a:graphic>
      </p:graphicFrame>
      <p:graphicFrame>
        <p:nvGraphicFramePr>
          <p:cNvPr id="638" name="Google Shape;638;p66"/>
          <p:cNvGraphicFramePr/>
          <p:nvPr/>
        </p:nvGraphicFramePr>
        <p:xfrm>
          <a:off x="5272863" y="1221275"/>
          <a:ext cx="3000000" cy="3000000"/>
        </p:xfrm>
        <a:graphic>
          <a:graphicData uri="http://schemas.openxmlformats.org/drawingml/2006/table">
            <a:tbl>
              <a:tblPr>
                <a:noFill/>
                <a:tableStyleId>{B3EEC954-99DA-4435-BCBC-26BB120761D3}</a:tableStyleId>
              </a:tblPr>
              <a:tblGrid>
                <a:gridCol w="752175"/>
                <a:gridCol w="752175"/>
              </a:tblGrid>
              <a:tr h="224600">
                <a:tc>
                  <a:txBody>
                    <a:bodyPr/>
                    <a:lstStyle/>
                    <a:p>
                      <a:pPr indent="0" lvl="0" marL="0" rtl="0" algn="ctr">
                        <a:lnSpc>
                          <a:spcPct val="115000"/>
                        </a:lnSpc>
                        <a:spcBef>
                          <a:spcPts val="0"/>
                        </a:spcBef>
                        <a:spcAft>
                          <a:spcPts val="0"/>
                        </a:spcAft>
                        <a:buNone/>
                      </a:pPr>
                      <a:r>
                        <a:rPr b="1" lang="en" sz="800">
                          <a:latin typeface="Lato"/>
                          <a:ea typeface="Lato"/>
                          <a:cs typeface="Lato"/>
                          <a:sym typeface="Lato"/>
                        </a:rPr>
                        <a:t>Quantum</a:t>
                      </a:r>
                      <a:endParaRPr b="1"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3</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bl>
          </a:graphicData>
        </a:graphic>
      </p:graphicFrame>
    </p:spTree>
  </p:cSld>
  <p:clrMapOvr>
    <a:masterClrMapping/>
  </p:clrMapOvr>
</p:sld>
</file>

<file path=ppt/slides/slide5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42" name="Shape 642"/>
        <p:cNvGrpSpPr/>
        <p:nvPr/>
      </p:nvGrpSpPr>
      <p:grpSpPr>
        <a:xfrm>
          <a:off x="0" y="0"/>
          <a:ext cx="0" cy="0"/>
          <a:chOff x="0" y="0"/>
          <a:chExt cx="0" cy="0"/>
        </a:xfrm>
      </p:grpSpPr>
      <p:sp>
        <p:nvSpPr>
          <p:cNvPr id="643" name="Google Shape;643;p67"/>
          <p:cNvSpPr txBox="1"/>
          <p:nvPr>
            <p:ph idx="1" type="body"/>
          </p:nvPr>
        </p:nvSpPr>
        <p:spPr>
          <a:xfrm>
            <a:off x="182850" y="823868"/>
            <a:ext cx="8778300" cy="4206300"/>
          </a:xfrm>
          <a:prstGeom prst="rect">
            <a:avLst/>
          </a:prstGeom>
        </p:spPr>
        <p:txBody>
          <a:bodyPr anchorCtr="0" anchor="t" bIns="45700" lIns="45700" spcFirstLastPara="1" rIns="45700" wrap="square" tIns="45700">
            <a:noAutofit/>
          </a:bodyPr>
          <a:lstStyle/>
          <a:p>
            <a:pPr indent="0" lvl="0" marL="0" rtl="0" algn="l">
              <a:spcBef>
                <a:spcPts val="0"/>
              </a:spcBef>
              <a:spcAft>
                <a:spcPts val="0"/>
              </a:spcAft>
              <a:buNone/>
            </a:pPr>
            <a:r>
              <a:rPr b="1" lang="en"/>
              <a:t>RR (q=3)</a:t>
            </a:r>
            <a:endParaRPr b="1"/>
          </a:p>
        </p:txBody>
      </p:sp>
      <p:sp>
        <p:nvSpPr>
          <p:cNvPr id="644" name="Google Shape;644;p67"/>
          <p:cNvSpPr txBox="1"/>
          <p:nvPr>
            <p:ph type="title"/>
          </p:nvPr>
        </p:nvSpPr>
        <p:spPr>
          <a:xfrm>
            <a:off x="182850" y="114300"/>
            <a:ext cx="8778300" cy="4572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Life Ain’t Fair</a:t>
            </a:r>
            <a:endParaRPr/>
          </a:p>
        </p:txBody>
      </p:sp>
      <p:graphicFrame>
        <p:nvGraphicFramePr>
          <p:cNvPr id="645" name="Google Shape;645;p67"/>
          <p:cNvGraphicFramePr/>
          <p:nvPr/>
        </p:nvGraphicFramePr>
        <p:xfrm>
          <a:off x="1978250" y="823775"/>
          <a:ext cx="3000000" cy="3000000"/>
        </p:xfrm>
        <a:graphic>
          <a:graphicData uri="http://schemas.openxmlformats.org/drawingml/2006/table">
            <a:tbl>
              <a:tblPr>
                <a:noFill/>
                <a:tableStyleId>{876081C1-59E3-45BD-9F17-07E1B6B354E3}</a:tableStyleId>
              </a:tblPr>
              <a:tblGrid>
                <a:gridCol w="274900"/>
                <a:gridCol w="1370500"/>
              </a:tblGrid>
              <a:tr h="135475">
                <a:tc>
                  <a:txBody>
                    <a:bodyPr/>
                    <a:lstStyle/>
                    <a:p>
                      <a:pPr indent="0" lvl="0" marL="0" rtl="0" algn="ctr">
                        <a:spcBef>
                          <a:spcPts val="0"/>
                        </a:spcBef>
                        <a:spcAft>
                          <a:spcPts val="0"/>
                        </a:spcAft>
                        <a:buNone/>
                      </a:pPr>
                      <a:r>
                        <a:rPr lang="en" sz="800">
                          <a:latin typeface="Lato"/>
                          <a:ea typeface="Lato"/>
                          <a:cs typeface="Lato"/>
                          <a:sym typeface="Lato"/>
                        </a:rPr>
                        <a:t>Time</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Thread</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5475">
                <a:tc>
                  <a:txBody>
                    <a:bodyPr/>
                    <a:lstStyle/>
                    <a:p>
                      <a:pPr indent="0" lvl="0" marL="0" rtl="0" algn="ctr">
                        <a:spcBef>
                          <a:spcPts val="0"/>
                        </a:spcBef>
                        <a:spcAft>
                          <a:spcPts val="0"/>
                        </a:spcAft>
                        <a:buNone/>
                      </a:pPr>
                      <a:r>
                        <a:rPr lang="en" sz="800">
                          <a:latin typeface="Lato"/>
                          <a:ea typeface="Lato"/>
                          <a:cs typeface="Lato"/>
                          <a:sym typeface="Lato"/>
                        </a:rPr>
                        <a:t>0</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Taj</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5475">
                <a:tc>
                  <a:txBody>
                    <a:bodyPr/>
                    <a:lstStyle/>
                    <a:p>
                      <a:pPr indent="0" lvl="0" marL="0" rtl="0" algn="ctr">
                        <a:spcBef>
                          <a:spcPts val="0"/>
                        </a:spcBef>
                        <a:spcAft>
                          <a:spcPts val="0"/>
                        </a:spcAft>
                        <a:buNone/>
                      </a:pPr>
                      <a:r>
                        <a:rPr lang="en" sz="800">
                          <a:latin typeface="Lato"/>
                          <a:ea typeface="Lato"/>
                          <a:cs typeface="Lato"/>
                          <a:sym typeface="Lato"/>
                        </a:rPr>
                        <a:t>1</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Taj</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5475">
                <a:tc>
                  <a:txBody>
                    <a:bodyPr/>
                    <a:lstStyle/>
                    <a:p>
                      <a:pPr indent="0" lvl="0" marL="0" rtl="0" algn="ctr">
                        <a:spcBef>
                          <a:spcPts val="0"/>
                        </a:spcBef>
                        <a:spcAft>
                          <a:spcPts val="0"/>
                        </a:spcAft>
                        <a:buNone/>
                      </a:pPr>
                      <a:r>
                        <a:rPr lang="en" sz="800">
                          <a:latin typeface="Lato"/>
                          <a:ea typeface="Lato"/>
                          <a:cs typeface="Lato"/>
                          <a:sym typeface="Lato"/>
                        </a:rPr>
                        <a:t>2</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Taj</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5475">
                <a:tc>
                  <a:txBody>
                    <a:bodyPr/>
                    <a:lstStyle/>
                    <a:p>
                      <a:pPr indent="0" lvl="0" marL="0" rtl="0" algn="ctr">
                        <a:spcBef>
                          <a:spcPts val="0"/>
                        </a:spcBef>
                        <a:spcAft>
                          <a:spcPts val="0"/>
                        </a:spcAft>
                        <a:buNone/>
                      </a:pPr>
                      <a:r>
                        <a:rPr lang="en" sz="800">
                          <a:latin typeface="Lato"/>
                          <a:ea typeface="Lato"/>
                          <a:cs typeface="Lato"/>
                          <a:sym typeface="Lato"/>
                        </a:rPr>
                        <a:t>3</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Kevin</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5475">
                <a:tc>
                  <a:txBody>
                    <a:bodyPr/>
                    <a:lstStyle/>
                    <a:p>
                      <a:pPr indent="0" lvl="0" marL="0" rtl="0" algn="ctr">
                        <a:spcBef>
                          <a:spcPts val="0"/>
                        </a:spcBef>
                        <a:spcAft>
                          <a:spcPts val="0"/>
                        </a:spcAft>
                        <a:buNone/>
                      </a:pPr>
                      <a:r>
                        <a:rPr lang="en" sz="800">
                          <a:latin typeface="Lato"/>
                          <a:ea typeface="Lato"/>
                          <a:cs typeface="Lato"/>
                          <a:sym typeface="Lato"/>
                        </a:rPr>
                        <a:t>4</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Kevin</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5</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Kevin</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6</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Neil</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7</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Neil</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8</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Neil</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9</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Taj</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10</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Taj</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11</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Akshat</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12</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Akshat</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13</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Akshat</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14</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Kevin</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15</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Kevin</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16</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William</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17</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William</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18</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William</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19</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Alina</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20</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Alina</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21</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Alina</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22</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Neil</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23</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Neil</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24</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D9EAD3"/>
                    </a:solidFill>
                  </a:tcPr>
                </a:tc>
                <a:tc>
                  <a:txBody>
                    <a:bodyPr/>
                    <a:lstStyle/>
                    <a:p>
                      <a:pPr indent="0" lvl="0" marL="0" rtl="0" algn="ctr">
                        <a:spcBef>
                          <a:spcPts val="0"/>
                        </a:spcBef>
                        <a:spcAft>
                          <a:spcPts val="0"/>
                        </a:spcAft>
                        <a:buNone/>
                      </a:pPr>
                      <a:r>
                        <a:rPr lang="en" sz="800">
                          <a:latin typeface="Lato"/>
                          <a:ea typeface="Lato"/>
                          <a:cs typeface="Lato"/>
                          <a:sym typeface="Lato"/>
                        </a:rPr>
                        <a:t>Akshat</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D9EAD3"/>
                    </a:solidFill>
                  </a:tcPr>
                </a:tc>
              </a:tr>
              <a:tr h="130525">
                <a:tc>
                  <a:txBody>
                    <a:bodyPr/>
                    <a:lstStyle/>
                    <a:p>
                      <a:pPr indent="0" lvl="0" marL="0" rtl="0" algn="ctr">
                        <a:spcBef>
                          <a:spcPts val="0"/>
                        </a:spcBef>
                        <a:spcAft>
                          <a:spcPts val="0"/>
                        </a:spcAft>
                        <a:buNone/>
                      </a:pPr>
                      <a:r>
                        <a:rPr lang="en" sz="800">
                          <a:latin typeface="Lato"/>
                          <a:ea typeface="Lato"/>
                          <a:cs typeface="Lato"/>
                          <a:sym typeface="Lato"/>
                        </a:rPr>
                        <a:t>25</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26</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27</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28</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29</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30</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bl>
          </a:graphicData>
        </a:graphic>
      </p:graphicFrame>
      <p:graphicFrame>
        <p:nvGraphicFramePr>
          <p:cNvPr id="646" name="Google Shape;646;p67"/>
          <p:cNvGraphicFramePr/>
          <p:nvPr/>
        </p:nvGraphicFramePr>
        <p:xfrm>
          <a:off x="7003488" y="1455550"/>
          <a:ext cx="3000000" cy="3000000"/>
        </p:xfrm>
        <a:graphic>
          <a:graphicData uri="http://schemas.openxmlformats.org/drawingml/2006/table">
            <a:tbl>
              <a:tblPr>
                <a:noFill/>
                <a:tableStyleId>{B3EEC954-99DA-4435-BCBC-26BB120761D3}</a:tableStyleId>
              </a:tblPr>
              <a:tblGrid>
                <a:gridCol w="453325"/>
                <a:gridCol w="851775"/>
                <a:gridCol w="652550"/>
              </a:tblGrid>
              <a:tr h="224600">
                <a:tc gridSpan="3">
                  <a:txBody>
                    <a:bodyPr/>
                    <a:lstStyle/>
                    <a:p>
                      <a:pPr indent="0" lvl="0" marL="0" rtl="0" algn="ctr">
                        <a:lnSpc>
                          <a:spcPct val="115000"/>
                        </a:lnSpc>
                        <a:spcBef>
                          <a:spcPts val="0"/>
                        </a:spcBef>
                        <a:spcAft>
                          <a:spcPts val="0"/>
                        </a:spcAft>
                        <a:buNone/>
                      </a:pPr>
                      <a:r>
                        <a:rPr b="1" lang="en" sz="800">
                          <a:latin typeface="Lato"/>
                          <a:ea typeface="Lato"/>
                          <a:cs typeface="Lato"/>
                          <a:sym typeface="Lato"/>
                        </a:rPr>
                        <a:t>Arrivals</a:t>
                      </a:r>
                      <a:endParaRPr b="1"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hMerge="1"/>
                <a:tc hMerge="1"/>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Time</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Name</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Priority</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0</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Taj</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7</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1</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2</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Kevin</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1</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3</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Neil</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3</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4</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5</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Akshat</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5</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6</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7</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William</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11</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8</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9</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Alina</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14</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bl>
          </a:graphicData>
        </a:graphic>
      </p:graphicFrame>
      <p:graphicFrame>
        <p:nvGraphicFramePr>
          <p:cNvPr id="647" name="Google Shape;647;p67"/>
          <p:cNvGraphicFramePr/>
          <p:nvPr/>
        </p:nvGraphicFramePr>
        <p:xfrm>
          <a:off x="419788" y="2626925"/>
          <a:ext cx="3000000" cy="3000000"/>
        </p:xfrm>
        <a:graphic>
          <a:graphicData uri="http://schemas.openxmlformats.org/drawingml/2006/table">
            <a:tbl>
              <a:tblPr>
                <a:noFill/>
                <a:tableStyleId>{B3EEC954-99DA-4435-BCBC-26BB120761D3}</a:tableStyleId>
              </a:tblPr>
              <a:tblGrid>
                <a:gridCol w="453325"/>
                <a:gridCol w="851775"/>
              </a:tblGrid>
              <a:tr h="175">
                <a:tc>
                  <a:txBody>
                    <a:bodyPr/>
                    <a:lstStyle/>
                    <a:p>
                      <a:pPr indent="0" lvl="0" marL="0" rtl="0" algn="ctr">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2CC"/>
                    </a:solidFill>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Just before time</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75">
                <a:tc>
                  <a:txBody>
                    <a:bodyPr/>
                    <a:lstStyle/>
                    <a:p>
                      <a:pPr indent="0" lvl="0" marL="0" rtl="0" algn="ctr">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D9EAD3"/>
                    </a:solidFill>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At time</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bl>
          </a:graphicData>
        </a:graphic>
      </p:graphicFrame>
      <p:graphicFrame>
        <p:nvGraphicFramePr>
          <p:cNvPr id="648" name="Google Shape;648;p67"/>
          <p:cNvGraphicFramePr/>
          <p:nvPr/>
        </p:nvGraphicFramePr>
        <p:xfrm>
          <a:off x="3876988" y="2065425"/>
          <a:ext cx="3000000" cy="3000000"/>
        </p:xfrm>
        <a:graphic>
          <a:graphicData uri="http://schemas.openxmlformats.org/drawingml/2006/table">
            <a:tbl>
              <a:tblPr>
                <a:noFill/>
                <a:tableStyleId>{B3EEC954-99DA-4435-BCBC-26BB120761D3}</a:tableStyleId>
              </a:tblPr>
              <a:tblGrid>
                <a:gridCol w="851775"/>
              </a:tblGrid>
              <a:tr h="224600">
                <a:tc>
                  <a:txBody>
                    <a:bodyPr/>
                    <a:lstStyle/>
                    <a:p>
                      <a:pPr indent="0" lvl="0" marL="0" rtl="0" algn="ctr">
                        <a:lnSpc>
                          <a:spcPct val="115000"/>
                        </a:lnSpc>
                        <a:spcBef>
                          <a:spcPts val="0"/>
                        </a:spcBef>
                        <a:spcAft>
                          <a:spcPts val="0"/>
                        </a:spcAft>
                        <a:buNone/>
                      </a:pPr>
                      <a:r>
                        <a:rPr b="1" lang="en" sz="800">
                          <a:latin typeface="Lato"/>
                          <a:ea typeface="Lato"/>
                          <a:cs typeface="Lato"/>
                          <a:sym typeface="Lato"/>
                        </a:rPr>
                        <a:t>Queue</a:t>
                      </a:r>
                      <a:endParaRPr b="1"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William</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Alina</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l">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bl>
          </a:graphicData>
        </a:graphic>
      </p:graphicFrame>
      <p:graphicFrame>
        <p:nvGraphicFramePr>
          <p:cNvPr id="649" name="Google Shape;649;p67"/>
          <p:cNvGraphicFramePr/>
          <p:nvPr/>
        </p:nvGraphicFramePr>
        <p:xfrm>
          <a:off x="5272863" y="1924100"/>
          <a:ext cx="3000000" cy="3000000"/>
        </p:xfrm>
        <a:graphic>
          <a:graphicData uri="http://schemas.openxmlformats.org/drawingml/2006/table">
            <a:tbl>
              <a:tblPr>
                <a:noFill/>
                <a:tableStyleId>{B3EEC954-99DA-4435-BCBC-26BB120761D3}</a:tableStyleId>
              </a:tblPr>
              <a:tblGrid>
                <a:gridCol w="851775"/>
                <a:gridCol w="652550"/>
              </a:tblGrid>
              <a:tr h="224600">
                <a:tc gridSpan="2">
                  <a:txBody>
                    <a:bodyPr/>
                    <a:lstStyle/>
                    <a:p>
                      <a:pPr indent="0" lvl="0" marL="0" rtl="0" algn="ctr">
                        <a:lnSpc>
                          <a:spcPct val="115000"/>
                        </a:lnSpc>
                        <a:spcBef>
                          <a:spcPts val="0"/>
                        </a:spcBef>
                        <a:spcAft>
                          <a:spcPts val="0"/>
                        </a:spcAft>
                        <a:buNone/>
                      </a:pPr>
                      <a:r>
                        <a:rPr b="1" lang="en" sz="800">
                          <a:latin typeface="Lato"/>
                          <a:ea typeface="Lato"/>
                          <a:cs typeface="Lato"/>
                          <a:sym typeface="Lato"/>
                        </a:rPr>
                        <a:t>Remaining</a:t>
                      </a:r>
                      <a:endParaRPr b="1"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hMerge="1"/>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Name</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Time</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Taj</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0</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Kevin</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0</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Neil</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0</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Akshat</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1</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William</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2</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Alina</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2</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bl>
          </a:graphicData>
        </a:graphic>
      </p:graphicFrame>
      <p:graphicFrame>
        <p:nvGraphicFramePr>
          <p:cNvPr id="650" name="Google Shape;650;p67"/>
          <p:cNvGraphicFramePr/>
          <p:nvPr/>
        </p:nvGraphicFramePr>
        <p:xfrm>
          <a:off x="5272863" y="1221275"/>
          <a:ext cx="3000000" cy="3000000"/>
        </p:xfrm>
        <a:graphic>
          <a:graphicData uri="http://schemas.openxmlformats.org/drawingml/2006/table">
            <a:tbl>
              <a:tblPr>
                <a:noFill/>
                <a:tableStyleId>{B3EEC954-99DA-4435-BCBC-26BB120761D3}</a:tableStyleId>
              </a:tblPr>
              <a:tblGrid>
                <a:gridCol w="752175"/>
                <a:gridCol w="752175"/>
              </a:tblGrid>
              <a:tr h="224600">
                <a:tc>
                  <a:txBody>
                    <a:bodyPr/>
                    <a:lstStyle/>
                    <a:p>
                      <a:pPr indent="0" lvl="0" marL="0" rtl="0" algn="ctr">
                        <a:lnSpc>
                          <a:spcPct val="115000"/>
                        </a:lnSpc>
                        <a:spcBef>
                          <a:spcPts val="0"/>
                        </a:spcBef>
                        <a:spcAft>
                          <a:spcPts val="0"/>
                        </a:spcAft>
                        <a:buNone/>
                      </a:pPr>
                      <a:r>
                        <a:rPr b="1" lang="en" sz="800">
                          <a:latin typeface="Lato"/>
                          <a:ea typeface="Lato"/>
                          <a:cs typeface="Lato"/>
                          <a:sym typeface="Lato"/>
                        </a:rPr>
                        <a:t>Quantum</a:t>
                      </a:r>
                      <a:endParaRPr b="1"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2</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bl>
          </a:graphicData>
        </a:graphic>
      </p:graphicFrame>
    </p:spTree>
  </p:cSld>
  <p:clrMapOvr>
    <a:masterClrMapping/>
  </p:clrMapOvr>
</p:sld>
</file>

<file path=ppt/slides/slide5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54" name="Shape 654"/>
        <p:cNvGrpSpPr/>
        <p:nvPr/>
      </p:nvGrpSpPr>
      <p:grpSpPr>
        <a:xfrm>
          <a:off x="0" y="0"/>
          <a:ext cx="0" cy="0"/>
          <a:chOff x="0" y="0"/>
          <a:chExt cx="0" cy="0"/>
        </a:xfrm>
      </p:grpSpPr>
      <p:sp>
        <p:nvSpPr>
          <p:cNvPr id="655" name="Google Shape;655;p68"/>
          <p:cNvSpPr txBox="1"/>
          <p:nvPr>
            <p:ph idx="1" type="body"/>
          </p:nvPr>
        </p:nvSpPr>
        <p:spPr>
          <a:xfrm>
            <a:off x="182850" y="823868"/>
            <a:ext cx="8778300" cy="4206300"/>
          </a:xfrm>
          <a:prstGeom prst="rect">
            <a:avLst/>
          </a:prstGeom>
        </p:spPr>
        <p:txBody>
          <a:bodyPr anchorCtr="0" anchor="t" bIns="45700" lIns="45700" spcFirstLastPara="1" rIns="45700" wrap="square" tIns="45700">
            <a:noAutofit/>
          </a:bodyPr>
          <a:lstStyle/>
          <a:p>
            <a:pPr indent="0" lvl="0" marL="0" rtl="0" algn="l">
              <a:spcBef>
                <a:spcPts val="0"/>
              </a:spcBef>
              <a:spcAft>
                <a:spcPts val="0"/>
              </a:spcAft>
              <a:buNone/>
            </a:pPr>
            <a:r>
              <a:rPr b="1" lang="en"/>
              <a:t>RR (q=3)</a:t>
            </a:r>
            <a:endParaRPr b="1"/>
          </a:p>
        </p:txBody>
      </p:sp>
      <p:sp>
        <p:nvSpPr>
          <p:cNvPr id="656" name="Google Shape;656;p68"/>
          <p:cNvSpPr txBox="1"/>
          <p:nvPr>
            <p:ph type="title"/>
          </p:nvPr>
        </p:nvSpPr>
        <p:spPr>
          <a:xfrm>
            <a:off x="182850" y="114300"/>
            <a:ext cx="8778300" cy="4572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Life Ain’t Fair</a:t>
            </a:r>
            <a:endParaRPr/>
          </a:p>
        </p:txBody>
      </p:sp>
      <p:graphicFrame>
        <p:nvGraphicFramePr>
          <p:cNvPr id="657" name="Google Shape;657;p68"/>
          <p:cNvGraphicFramePr/>
          <p:nvPr/>
        </p:nvGraphicFramePr>
        <p:xfrm>
          <a:off x="1978250" y="823775"/>
          <a:ext cx="3000000" cy="3000000"/>
        </p:xfrm>
        <a:graphic>
          <a:graphicData uri="http://schemas.openxmlformats.org/drawingml/2006/table">
            <a:tbl>
              <a:tblPr>
                <a:noFill/>
                <a:tableStyleId>{876081C1-59E3-45BD-9F17-07E1B6B354E3}</a:tableStyleId>
              </a:tblPr>
              <a:tblGrid>
                <a:gridCol w="274900"/>
                <a:gridCol w="1370500"/>
              </a:tblGrid>
              <a:tr h="135475">
                <a:tc>
                  <a:txBody>
                    <a:bodyPr/>
                    <a:lstStyle/>
                    <a:p>
                      <a:pPr indent="0" lvl="0" marL="0" rtl="0" algn="ctr">
                        <a:spcBef>
                          <a:spcPts val="0"/>
                        </a:spcBef>
                        <a:spcAft>
                          <a:spcPts val="0"/>
                        </a:spcAft>
                        <a:buNone/>
                      </a:pPr>
                      <a:r>
                        <a:rPr lang="en" sz="800">
                          <a:latin typeface="Lato"/>
                          <a:ea typeface="Lato"/>
                          <a:cs typeface="Lato"/>
                          <a:sym typeface="Lato"/>
                        </a:rPr>
                        <a:t>Time</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Thread</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5475">
                <a:tc>
                  <a:txBody>
                    <a:bodyPr/>
                    <a:lstStyle/>
                    <a:p>
                      <a:pPr indent="0" lvl="0" marL="0" rtl="0" algn="ctr">
                        <a:spcBef>
                          <a:spcPts val="0"/>
                        </a:spcBef>
                        <a:spcAft>
                          <a:spcPts val="0"/>
                        </a:spcAft>
                        <a:buNone/>
                      </a:pPr>
                      <a:r>
                        <a:rPr lang="en" sz="800">
                          <a:latin typeface="Lato"/>
                          <a:ea typeface="Lato"/>
                          <a:cs typeface="Lato"/>
                          <a:sym typeface="Lato"/>
                        </a:rPr>
                        <a:t>0</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Taj</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5475">
                <a:tc>
                  <a:txBody>
                    <a:bodyPr/>
                    <a:lstStyle/>
                    <a:p>
                      <a:pPr indent="0" lvl="0" marL="0" rtl="0" algn="ctr">
                        <a:spcBef>
                          <a:spcPts val="0"/>
                        </a:spcBef>
                        <a:spcAft>
                          <a:spcPts val="0"/>
                        </a:spcAft>
                        <a:buNone/>
                      </a:pPr>
                      <a:r>
                        <a:rPr lang="en" sz="800">
                          <a:latin typeface="Lato"/>
                          <a:ea typeface="Lato"/>
                          <a:cs typeface="Lato"/>
                          <a:sym typeface="Lato"/>
                        </a:rPr>
                        <a:t>1</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Taj</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5475">
                <a:tc>
                  <a:txBody>
                    <a:bodyPr/>
                    <a:lstStyle/>
                    <a:p>
                      <a:pPr indent="0" lvl="0" marL="0" rtl="0" algn="ctr">
                        <a:spcBef>
                          <a:spcPts val="0"/>
                        </a:spcBef>
                        <a:spcAft>
                          <a:spcPts val="0"/>
                        </a:spcAft>
                        <a:buNone/>
                      </a:pPr>
                      <a:r>
                        <a:rPr lang="en" sz="800">
                          <a:latin typeface="Lato"/>
                          <a:ea typeface="Lato"/>
                          <a:cs typeface="Lato"/>
                          <a:sym typeface="Lato"/>
                        </a:rPr>
                        <a:t>2</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Taj</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5475">
                <a:tc>
                  <a:txBody>
                    <a:bodyPr/>
                    <a:lstStyle/>
                    <a:p>
                      <a:pPr indent="0" lvl="0" marL="0" rtl="0" algn="ctr">
                        <a:spcBef>
                          <a:spcPts val="0"/>
                        </a:spcBef>
                        <a:spcAft>
                          <a:spcPts val="0"/>
                        </a:spcAft>
                        <a:buNone/>
                      </a:pPr>
                      <a:r>
                        <a:rPr lang="en" sz="800">
                          <a:latin typeface="Lato"/>
                          <a:ea typeface="Lato"/>
                          <a:cs typeface="Lato"/>
                          <a:sym typeface="Lato"/>
                        </a:rPr>
                        <a:t>3</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Kevin</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5475">
                <a:tc>
                  <a:txBody>
                    <a:bodyPr/>
                    <a:lstStyle/>
                    <a:p>
                      <a:pPr indent="0" lvl="0" marL="0" rtl="0" algn="ctr">
                        <a:spcBef>
                          <a:spcPts val="0"/>
                        </a:spcBef>
                        <a:spcAft>
                          <a:spcPts val="0"/>
                        </a:spcAft>
                        <a:buNone/>
                      </a:pPr>
                      <a:r>
                        <a:rPr lang="en" sz="800">
                          <a:latin typeface="Lato"/>
                          <a:ea typeface="Lato"/>
                          <a:cs typeface="Lato"/>
                          <a:sym typeface="Lato"/>
                        </a:rPr>
                        <a:t>4</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Kevin</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5</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Kevin</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6</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Neil</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7</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Neil</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8</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Neil</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9</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Taj</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10</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Taj</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11</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Akshat</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12</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Akshat</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13</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Akshat</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14</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Kevin</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15</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Kevin</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16</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William</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17</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William</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18</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William</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19</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Alina</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20</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Alina</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21</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Alina</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22</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Neil</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23</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Neil</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24</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Akshat</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25</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D9EAD3"/>
                    </a:solidFill>
                  </a:tcPr>
                </a:tc>
                <a:tc>
                  <a:txBody>
                    <a:bodyPr/>
                    <a:lstStyle/>
                    <a:p>
                      <a:pPr indent="0" lvl="0" marL="0" rtl="0" algn="ctr">
                        <a:spcBef>
                          <a:spcPts val="0"/>
                        </a:spcBef>
                        <a:spcAft>
                          <a:spcPts val="0"/>
                        </a:spcAft>
                        <a:buNone/>
                      </a:pPr>
                      <a:r>
                        <a:rPr lang="en" sz="800">
                          <a:latin typeface="Lato"/>
                          <a:ea typeface="Lato"/>
                          <a:cs typeface="Lato"/>
                          <a:sym typeface="Lato"/>
                        </a:rPr>
                        <a:t>Akshat</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D9EAD3"/>
                    </a:solidFill>
                  </a:tcPr>
                </a:tc>
              </a:tr>
              <a:tr h="130525">
                <a:tc>
                  <a:txBody>
                    <a:bodyPr/>
                    <a:lstStyle/>
                    <a:p>
                      <a:pPr indent="0" lvl="0" marL="0" rtl="0" algn="ctr">
                        <a:spcBef>
                          <a:spcPts val="0"/>
                        </a:spcBef>
                        <a:spcAft>
                          <a:spcPts val="0"/>
                        </a:spcAft>
                        <a:buNone/>
                      </a:pPr>
                      <a:r>
                        <a:rPr lang="en" sz="800">
                          <a:latin typeface="Lato"/>
                          <a:ea typeface="Lato"/>
                          <a:cs typeface="Lato"/>
                          <a:sym typeface="Lato"/>
                        </a:rPr>
                        <a:t>26</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27</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28</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29</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30</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bl>
          </a:graphicData>
        </a:graphic>
      </p:graphicFrame>
      <p:graphicFrame>
        <p:nvGraphicFramePr>
          <p:cNvPr id="658" name="Google Shape;658;p68"/>
          <p:cNvGraphicFramePr/>
          <p:nvPr/>
        </p:nvGraphicFramePr>
        <p:xfrm>
          <a:off x="7003488" y="1455550"/>
          <a:ext cx="3000000" cy="3000000"/>
        </p:xfrm>
        <a:graphic>
          <a:graphicData uri="http://schemas.openxmlformats.org/drawingml/2006/table">
            <a:tbl>
              <a:tblPr>
                <a:noFill/>
                <a:tableStyleId>{B3EEC954-99DA-4435-BCBC-26BB120761D3}</a:tableStyleId>
              </a:tblPr>
              <a:tblGrid>
                <a:gridCol w="453325"/>
                <a:gridCol w="851775"/>
                <a:gridCol w="652550"/>
              </a:tblGrid>
              <a:tr h="224600">
                <a:tc gridSpan="3">
                  <a:txBody>
                    <a:bodyPr/>
                    <a:lstStyle/>
                    <a:p>
                      <a:pPr indent="0" lvl="0" marL="0" rtl="0" algn="ctr">
                        <a:lnSpc>
                          <a:spcPct val="115000"/>
                        </a:lnSpc>
                        <a:spcBef>
                          <a:spcPts val="0"/>
                        </a:spcBef>
                        <a:spcAft>
                          <a:spcPts val="0"/>
                        </a:spcAft>
                        <a:buNone/>
                      </a:pPr>
                      <a:r>
                        <a:rPr b="1" lang="en" sz="800">
                          <a:latin typeface="Lato"/>
                          <a:ea typeface="Lato"/>
                          <a:cs typeface="Lato"/>
                          <a:sym typeface="Lato"/>
                        </a:rPr>
                        <a:t>Arrivals</a:t>
                      </a:r>
                      <a:endParaRPr b="1"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hMerge="1"/>
                <a:tc hMerge="1"/>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Time</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Name</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Priority</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0</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Taj</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7</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1</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2</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Kevin</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1</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3</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Neil</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3</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4</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5</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Akshat</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5</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6</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7</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William</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11</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8</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9</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Alina</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14</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bl>
          </a:graphicData>
        </a:graphic>
      </p:graphicFrame>
      <p:graphicFrame>
        <p:nvGraphicFramePr>
          <p:cNvPr id="659" name="Google Shape;659;p68"/>
          <p:cNvGraphicFramePr/>
          <p:nvPr/>
        </p:nvGraphicFramePr>
        <p:xfrm>
          <a:off x="419788" y="2626925"/>
          <a:ext cx="3000000" cy="3000000"/>
        </p:xfrm>
        <a:graphic>
          <a:graphicData uri="http://schemas.openxmlformats.org/drawingml/2006/table">
            <a:tbl>
              <a:tblPr>
                <a:noFill/>
                <a:tableStyleId>{B3EEC954-99DA-4435-BCBC-26BB120761D3}</a:tableStyleId>
              </a:tblPr>
              <a:tblGrid>
                <a:gridCol w="453325"/>
                <a:gridCol w="851775"/>
              </a:tblGrid>
              <a:tr h="175">
                <a:tc>
                  <a:txBody>
                    <a:bodyPr/>
                    <a:lstStyle/>
                    <a:p>
                      <a:pPr indent="0" lvl="0" marL="0" rtl="0" algn="ctr">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2CC"/>
                    </a:solidFill>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Just before time</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75">
                <a:tc>
                  <a:txBody>
                    <a:bodyPr/>
                    <a:lstStyle/>
                    <a:p>
                      <a:pPr indent="0" lvl="0" marL="0" rtl="0" algn="ctr">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D9EAD3"/>
                    </a:solidFill>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At time</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bl>
          </a:graphicData>
        </a:graphic>
      </p:graphicFrame>
      <p:graphicFrame>
        <p:nvGraphicFramePr>
          <p:cNvPr id="660" name="Google Shape;660;p68"/>
          <p:cNvGraphicFramePr/>
          <p:nvPr/>
        </p:nvGraphicFramePr>
        <p:xfrm>
          <a:off x="3876988" y="2065425"/>
          <a:ext cx="3000000" cy="3000000"/>
        </p:xfrm>
        <a:graphic>
          <a:graphicData uri="http://schemas.openxmlformats.org/drawingml/2006/table">
            <a:tbl>
              <a:tblPr>
                <a:noFill/>
                <a:tableStyleId>{B3EEC954-99DA-4435-BCBC-26BB120761D3}</a:tableStyleId>
              </a:tblPr>
              <a:tblGrid>
                <a:gridCol w="851775"/>
              </a:tblGrid>
              <a:tr h="224600">
                <a:tc>
                  <a:txBody>
                    <a:bodyPr/>
                    <a:lstStyle/>
                    <a:p>
                      <a:pPr indent="0" lvl="0" marL="0" rtl="0" algn="ctr">
                        <a:lnSpc>
                          <a:spcPct val="115000"/>
                        </a:lnSpc>
                        <a:spcBef>
                          <a:spcPts val="0"/>
                        </a:spcBef>
                        <a:spcAft>
                          <a:spcPts val="0"/>
                        </a:spcAft>
                        <a:buNone/>
                      </a:pPr>
                      <a:r>
                        <a:rPr b="1" lang="en" sz="800">
                          <a:latin typeface="Lato"/>
                          <a:ea typeface="Lato"/>
                          <a:cs typeface="Lato"/>
                          <a:sym typeface="Lato"/>
                        </a:rPr>
                        <a:t>Queue</a:t>
                      </a:r>
                      <a:endParaRPr b="1"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William</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Alina</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l">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bl>
          </a:graphicData>
        </a:graphic>
      </p:graphicFrame>
      <p:graphicFrame>
        <p:nvGraphicFramePr>
          <p:cNvPr id="661" name="Google Shape;661;p68"/>
          <p:cNvGraphicFramePr/>
          <p:nvPr/>
        </p:nvGraphicFramePr>
        <p:xfrm>
          <a:off x="5272863" y="1924100"/>
          <a:ext cx="3000000" cy="3000000"/>
        </p:xfrm>
        <a:graphic>
          <a:graphicData uri="http://schemas.openxmlformats.org/drawingml/2006/table">
            <a:tbl>
              <a:tblPr>
                <a:noFill/>
                <a:tableStyleId>{B3EEC954-99DA-4435-BCBC-26BB120761D3}</a:tableStyleId>
              </a:tblPr>
              <a:tblGrid>
                <a:gridCol w="851775"/>
                <a:gridCol w="652550"/>
              </a:tblGrid>
              <a:tr h="224600">
                <a:tc gridSpan="2">
                  <a:txBody>
                    <a:bodyPr/>
                    <a:lstStyle/>
                    <a:p>
                      <a:pPr indent="0" lvl="0" marL="0" rtl="0" algn="ctr">
                        <a:lnSpc>
                          <a:spcPct val="115000"/>
                        </a:lnSpc>
                        <a:spcBef>
                          <a:spcPts val="0"/>
                        </a:spcBef>
                        <a:spcAft>
                          <a:spcPts val="0"/>
                        </a:spcAft>
                        <a:buNone/>
                      </a:pPr>
                      <a:r>
                        <a:rPr b="1" lang="en" sz="800">
                          <a:latin typeface="Lato"/>
                          <a:ea typeface="Lato"/>
                          <a:cs typeface="Lato"/>
                          <a:sym typeface="Lato"/>
                        </a:rPr>
                        <a:t>Remaining</a:t>
                      </a:r>
                      <a:endParaRPr b="1"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hMerge="1"/>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Name</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Time</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Taj</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0</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Kevin</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0</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Neil</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0</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Akshat</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0</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William</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2</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Alina</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2</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bl>
          </a:graphicData>
        </a:graphic>
      </p:graphicFrame>
      <p:graphicFrame>
        <p:nvGraphicFramePr>
          <p:cNvPr id="662" name="Google Shape;662;p68"/>
          <p:cNvGraphicFramePr/>
          <p:nvPr/>
        </p:nvGraphicFramePr>
        <p:xfrm>
          <a:off x="5272863" y="1221275"/>
          <a:ext cx="3000000" cy="3000000"/>
        </p:xfrm>
        <a:graphic>
          <a:graphicData uri="http://schemas.openxmlformats.org/drawingml/2006/table">
            <a:tbl>
              <a:tblPr>
                <a:noFill/>
                <a:tableStyleId>{B3EEC954-99DA-4435-BCBC-26BB120761D3}</a:tableStyleId>
              </a:tblPr>
              <a:tblGrid>
                <a:gridCol w="752175"/>
                <a:gridCol w="752175"/>
              </a:tblGrid>
              <a:tr h="224600">
                <a:tc>
                  <a:txBody>
                    <a:bodyPr/>
                    <a:lstStyle/>
                    <a:p>
                      <a:pPr indent="0" lvl="0" marL="0" rtl="0" algn="ctr">
                        <a:lnSpc>
                          <a:spcPct val="115000"/>
                        </a:lnSpc>
                        <a:spcBef>
                          <a:spcPts val="0"/>
                        </a:spcBef>
                        <a:spcAft>
                          <a:spcPts val="0"/>
                        </a:spcAft>
                        <a:buNone/>
                      </a:pPr>
                      <a:r>
                        <a:rPr b="1" lang="en" sz="800">
                          <a:latin typeface="Lato"/>
                          <a:ea typeface="Lato"/>
                          <a:cs typeface="Lato"/>
                          <a:sym typeface="Lato"/>
                        </a:rPr>
                        <a:t>Quantum</a:t>
                      </a:r>
                      <a:endParaRPr b="1"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1</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bl>
          </a:graphicData>
        </a:graphic>
      </p:graphicFrame>
    </p:spTree>
  </p:cSld>
  <p:clrMapOvr>
    <a:masterClrMapping/>
  </p:clrMapOvr>
</p:sld>
</file>

<file path=ppt/slides/slide6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66" name="Shape 666"/>
        <p:cNvGrpSpPr/>
        <p:nvPr/>
      </p:nvGrpSpPr>
      <p:grpSpPr>
        <a:xfrm>
          <a:off x="0" y="0"/>
          <a:ext cx="0" cy="0"/>
          <a:chOff x="0" y="0"/>
          <a:chExt cx="0" cy="0"/>
        </a:xfrm>
      </p:grpSpPr>
      <p:sp>
        <p:nvSpPr>
          <p:cNvPr id="667" name="Google Shape;667;p69"/>
          <p:cNvSpPr txBox="1"/>
          <p:nvPr>
            <p:ph idx="1" type="body"/>
          </p:nvPr>
        </p:nvSpPr>
        <p:spPr>
          <a:xfrm>
            <a:off x="182850" y="823868"/>
            <a:ext cx="8778300" cy="4206300"/>
          </a:xfrm>
          <a:prstGeom prst="rect">
            <a:avLst/>
          </a:prstGeom>
        </p:spPr>
        <p:txBody>
          <a:bodyPr anchorCtr="0" anchor="t" bIns="45700" lIns="45700" spcFirstLastPara="1" rIns="45700" wrap="square" tIns="45700">
            <a:noAutofit/>
          </a:bodyPr>
          <a:lstStyle/>
          <a:p>
            <a:pPr indent="0" lvl="0" marL="0" rtl="0" algn="l">
              <a:spcBef>
                <a:spcPts val="0"/>
              </a:spcBef>
              <a:spcAft>
                <a:spcPts val="0"/>
              </a:spcAft>
              <a:buNone/>
            </a:pPr>
            <a:r>
              <a:rPr b="1" lang="en"/>
              <a:t>RR (q=3)</a:t>
            </a:r>
            <a:endParaRPr b="1"/>
          </a:p>
        </p:txBody>
      </p:sp>
      <p:sp>
        <p:nvSpPr>
          <p:cNvPr id="668" name="Google Shape;668;p69"/>
          <p:cNvSpPr txBox="1"/>
          <p:nvPr>
            <p:ph type="title"/>
          </p:nvPr>
        </p:nvSpPr>
        <p:spPr>
          <a:xfrm>
            <a:off x="182850" y="114300"/>
            <a:ext cx="8778300" cy="4572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Life Ain’t Fair</a:t>
            </a:r>
            <a:endParaRPr/>
          </a:p>
        </p:txBody>
      </p:sp>
      <p:graphicFrame>
        <p:nvGraphicFramePr>
          <p:cNvPr id="669" name="Google Shape;669;p69"/>
          <p:cNvGraphicFramePr/>
          <p:nvPr/>
        </p:nvGraphicFramePr>
        <p:xfrm>
          <a:off x="1978250" y="823775"/>
          <a:ext cx="3000000" cy="3000000"/>
        </p:xfrm>
        <a:graphic>
          <a:graphicData uri="http://schemas.openxmlformats.org/drawingml/2006/table">
            <a:tbl>
              <a:tblPr>
                <a:noFill/>
                <a:tableStyleId>{876081C1-59E3-45BD-9F17-07E1B6B354E3}</a:tableStyleId>
              </a:tblPr>
              <a:tblGrid>
                <a:gridCol w="274900"/>
                <a:gridCol w="1370500"/>
              </a:tblGrid>
              <a:tr h="135475">
                <a:tc>
                  <a:txBody>
                    <a:bodyPr/>
                    <a:lstStyle/>
                    <a:p>
                      <a:pPr indent="0" lvl="0" marL="0" rtl="0" algn="ctr">
                        <a:spcBef>
                          <a:spcPts val="0"/>
                        </a:spcBef>
                        <a:spcAft>
                          <a:spcPts val="0"/>
                        </a:spcAft>
                        <a:buNone/>
                      </a:pPr>
                      <a:r>
                        <a:rPr lang="en" sz="800">
                          <a:latin typeface="Lato"/>
                          <a:ea typeface="Lato"/>
                          <a:cs typeface="Lato"/>
                          <a:sym typeface="Lato"/>
                        </a:rPr>
                        <a:t>Time</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Thread</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5475">
                <a:tc>
                  <a:txBody>
                    <a:bodyPr/>
                    <a:lstStyle/>
                    <a:p>
                      <a:pPr indent="0" lvl="0" marL="0" rtl="0" algn="ctr">
                        <a:spcBef>
                          <a:spcPts val="0"/>
                        </a:spcBef>
                        <a:spcAft>
                          <a:spcPts val="0"/>
                        </a:spcAft>
                        <a:buNone/>
                      </a:pPr>
                      <a:r>
                        <a:rPr lang="en" sz="800">
                          <a:latin typeface="Lato"/>
                          <a:ea typeface="Lato"/>
                          <a:cs typeface="Lato"/>
                          <a:sym typeface="Lato"/>
                        </a:rPr>
                        <a:t>0</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Taj</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5475">
                <a:tc>
                  <a:txBody>
                    <a:bodyPr/>
                    <a:lstStyle/>
                    <a:p>
                      <a:pPr indent="0" lvl="0" marL="0" rtl="0" algn="ctr">
                        <a:spcBef>
                          <a:spcPts val="0"/>
                        </a:spcBef>
                        <a:spcAft>
                          <a:spcPts val="0"/>
                        </a:spcAft>
                        <a:buNone/>
                      </a:pPr>
                      <a:r>
                        <a:rPr lang="en" sz="800">
                          <a:latin typeface="Lato"/>
                          <a:ea typeface="Lato"/>
                          <a:cs typeface="Lato"/>
                          <a:sym typeface="Lato"/>
                        </a:rPr>
                        <a:t>1</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Taj</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5475">
                <a:tc>
                  <a:txBody>
                    <a:bodyPr/>
                    <a:lstStyle/>
                    <a:p>
                      <a:pPr indent="0" lvl="0" marL="0" rtl="0" algn="ctr">
                        <a:spcBef>
                          <a:spcPts val="0"/>
                        </a:spcBef>
                        <a:spcAft>
                          <a:spcPts val="0"/>
                        </a:spcAft>
                        <a:buNone/>
                      </a:pPr>
                      <a:r>
                        <a:rPr lang="en" sz="800">
                          <a:latin typeface="Lato"/>
                          <a:ea typeface="Lato"/>
                          <a:cs typeface="Lato"/>
                          <a:sym typeface="Lato"/>
                        </a:rPr>
                        <a:t>2</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Taj</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5475">
                <a:tc>
                  <a:txBody>
                    <a:bodyPr/>
                    <a:lstStyle/>
                    <a:p>
                      <a:pPr indent="0" lvl="0" marL="0" rtl="0" algn="ctr">
                        <a:spcBef>
                          <a:spcPts val="0"/>
                        </a:spcBef>
                        <a:spcAft>
                          <a:spcPts val="0"/>
                        </a:spcAft>
                        <a:buNone/>
                      </a:pPr>
                      <a:r>
                        <a:rPr lang="en" sz="800">
                          <a:latin typeface="Lato"/>
                          <a:ea typeface="Lato"/>
                          <a:cs typeface="Lato"/>
                          <a:sym typeface="Lato"/>
                        </a:rPr>
                        <a:t>3</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Kevin</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5475">
                <a:tc>
                  <a:txBody>
                    <a:bodyPr/>
                    <a:lstStyle/>
                    <a:p>
                      <a:pPr indent="0" lvl="0" marL="0" rtl="0" algn="ctr">
                        <a:spcBef>
                          <a:spcPts val="0"/>
                        </a:spcBef>
                        <a:spcAft>
                          <a:spcPts val="0"/>
                        </a:spcAft>
                        <a:buNone/>
                      </a:pPr>
                      <a:r>
                        <a:rPr lang="en" sz="800">
                          <a:latin typeface="Lato"/>
                          <a:ea typeface="Lato"/>
                          <a:cs typeface="Lato"/>
                          <a:sym typeface="Lato"/>
                        </a:rPr>
                        <a:t>4</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Kevin</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5</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Kevin</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6</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Neil</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7</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Neil</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8</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Neil</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9</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Taj</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10</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Taj</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11</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Akshat</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12</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Akshat</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13</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Akshat</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14</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Kevin</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15</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Kevin</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16</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William</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17</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William</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18</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William</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19</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Alina</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20</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Alina</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21</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Alina</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22</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Neil</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23</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Neil</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24</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Akshat</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25</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Akshat</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26</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2CC"/>
                    </a:solidFill>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2CC"/>
                    </a:solidFill>
                  </a:tcPr>
                </a:tc>
              </a:tr>
              <a:tr h="130525">
                <a:tc>
                  <a:txBody>
                    <a:bodyPr/>
                    <a:lstStyle/>
                    <a:p>
                      <a:pPr indent="0" lvl="0" marL="0" rtl="0" algn="ctr">
                        <a:spcBef>
                          <a:spcPts val="0"/>
                        </a:spcBef>
                        <a:spcAft>
                          <a:spcPts val="0"/>
                        </a:spcAft>
                        <a:buNone/>
                      </a:pPr>
                      <a:r>
                        <a:rPr lang="en" sz="800">
                          <a:latin typeface="Lato"/>
                          <a:ea typeface="Lato"/>
                          <a:cs typeface="Lato"/>
                          <a:sym typeface="Lato"/>
                        </a:rPr>
                        <a:t>27</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28</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29</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30</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bl>
          </a:graphicData>
        </a:graphic>
      </p:graphicFrame>
      <p:graphicFrame>
        <p:nvGraphicFramePr>
          <p:cNvPr id="670" name="Google Shape;670;p69"/>
          <p:cNvGraphicFramePr/>
          <p:nvPr/>
        </p:nvGraphicFramePr>
        <p:xfrm>
          <a:off x="7003488" y="1455550"/>
          <a:ext cx="3000000" cy="3000000"/>
        </p:xfrm>
        <a:graphic>
          <a:graphicData uri="http://schemas.openxmlformats.org/drawingml/2006/table">
            <a:tbl>
              <a:tblPr>
                <a:noFill/>
                <a:tableStyleId>{B3EEC954-99DA-4435-BCBC-26BB120761D3}</a:tableStyleId>
              </a:tblPr>
              <a:tblGrid>
                <a:gridCol w="453325"/>
                <a:gridCol w="851775"/>
                <a:gridCol w="652550"/>
              </a:tblGrid>
              <a:tr h="224600">
                <a:tc gridSpan="3">
                  <a:txBody>
                    <a:bodyPr/>
                    <a:lstStyle/>
                    <a:p>
                      <a:pPr indent="0" lvl="0" marL="0" rtl="0" algn="ctr">
                        <a:lnSpc>
                          <a:spcPct val="115000"/>
                        </a:lnSpc>
                        <a:spcBef>
                          <a:spcPts val="0"/>
                        </a:spcBef>
                        <a:spcAft>
                          <a:spcPts val="0"/>
                        </a:spcAft>
                        <a:buNone/>
                      </a:pPr>
                      <a:r>
                        <a:rPr b="1" lang="en" sz="800">
                          <a:latin typeface="Lato"/>
                          <a:ea typeface="Lato"/>
                          <a:cs typeface="Lato"/>
                          <a:sym typeface="Lato"/>
                        </a:rPr>
                        <a:t>Arrivals</a:t>
                      </a:r>
                      <a:endParaRPr b="1"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hMerge="1"/>
                <a:tc hMerge="1"/>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Time</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Name</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Priority</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0</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Taj</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7</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1</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2</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Kevin</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1</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3</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Neil</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3</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4</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5</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Akshat</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5</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6</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7</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William</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11</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8</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9</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Alina</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14</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bl>
          </a:graphicData>
        </a:graphic>
      </p:graphicFrame>
      <p:graphicFrame>
        <p:nvGraphicFramePr>
          <p:cNvPr id="671" name="Google Shape;671;p69"/>
          <p:cNvGraphicFramePr/>
          <p:nvPr/>
        </p:nvGraphicFramePr>
        <p:xfrm>
          <a:off x="419788" y="2626925"/>
          <a:ext cx="3000000" cy="3000000"/>
        </p:xfrm>
        <a:graphic>
          <a:graphicData uri="http://schemas.openxmlformats.org/drawingml/2006/table">
            <a:tbl>
              <a:tblPr>
                <a:noFill/>
                <a:tableStyleId>{B3EEC954-99DA-4435-BCBC-26BB120761D3}</a:tableStyleId>
              </a:tblPr>
              <a:tblGrid>
                <a:gridCol w="453325"/>
                <a:gridCol w="851775"/>
              </a:tblGrid>
              <a:tr h="175">
                <a:tc>
                  <a:txBody>
                    <a:bodyPr/>
                    <a:lstStyle/>
                    <a:p>
                      <a:pPr indent="0" lvl="0" marL="0" rtl="0" algn="ctr">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2CC"/>
                    </a:solidFill>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Just before time</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75">
                <a:tc>
                  <a:txBody>
                    <a:bodyPr/>
                    <a:lstStyle/>
                    <a:p>
                      <a:pPr indent="0" lvl="0" marL="0" rtl="0" algn="ctr">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D9EAD3"/>
                    </a:solidFill>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At time</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bl>
          </a:graphicData>
        </a:graphic>
      </p:graphicFrame>
      <p:graphicFrame>
        <p:nvGraphicFramePr>
          <p:cNvPr id="672" name="Google Shape;672;p69"/>
          <p:cNvGraphicFramePr/>
          <p:nvPr/>
        </p:nvGraphicFramePr>
        <p:xfrm>
          <a:off x="3876988" y="2065425"/>
          <a:ext cx="3000000" cy="3000000"/>
        </p:xfrm>
        <a:graphic>
          <a:graphicData uri="http://schemas.openxmlformats.org/drawingml/2006/table">
            <a:tbl>
              <a:tblPr>
                <a:noFill/>
                <a:tableStyleId>{B3EEC954-99DA-4435-BCBC-26BB120761D3}</a:tableStyleId>
              </a:tblPr>
              <a:tblGrid>
                <a:gridCol w="851775"/>
              </a:tblGrid>
              <a:tr h="224600">
                <a:tc>
                  <a:txBody>
                    <a:bodyPr/>
                    <a:lstStyle/>
                    <a:p>
                      <a:pPr indent="0" lvl="0" marL="0" rtl="0" algn="ctr">
                        <a:lnSpc>
                          <a:spcPct val="115000"/>
                        </a:lnSpc>
                        <a:spcBef>
                          <a:spcPts val="0"/>
                        </a:spcBef>
                        <a:spcAft>
                          <a:spcPts val="0"/>
                        </a:spcAft>
                        <a:buNone/>
                      </a:pPr>
                      <a:r>
                        <a:rPr b="1" lang="en" sz="800">
                          <a:latin typeface="Lato"/>
                          <a:ea typeface="Lato"/>
                          <a:cs typeface="Lato"/>
                          <a:sym typeface="Lato"/>
                        </a:rPr>
                        <a:t>Queue</a:t>
                      </a:r>
                      <a:endParaRPr b="1"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William</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Alina</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l">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bl>
          </a:graphicData>
        </a:graphic>
      </p:graphicFrame>
      <p:graphicFrame>
        <p:nvGraphicFramePr>
          <p:cNvPr id="673" name="Google Shape;673;p69"/>
          <p:cNvGraphicFramePr/>
          <p:nvPr/>
        </p:nvGraphicFramePr>
        <p:xfrm>
          <a:off x="5272863" y="1924100"/>
          <a:ext cx="3000000" cy="3000000"/>
        </p:xfrm>
        <a:graphic>
          <a:graphicData uri="http://schemas.openxmlformats.org/drawingml/2006/table">
            <a:tbl>
              <a:tblPr>
                <a:noFill/>
                <a:tableStyleId>{B3EEC954-99DA-4435-BCBC-26BB120761D3}</a:tableStyleId>
              </a:tblPr>
              <a:tblGrid>
                <a:gridCol w="851775"/>
                <a:gridCol w="652550"/>
              </a:tblGrid>
              <a:tr h="224600">
                <a:tc gridSpan="2">
                  <a:txBody>
                    <a:bodyPr/>
                    <a:lstStyle/>
                    <a:p>
                      <a:pPr indent="0" lvl="0" marL="0" rtl="0" algn="ctr">
                        <a:lnSpc>
                          <a:spcPct val="115000"/>
                        </a:lnSpc>
                        <a:spcBef>
                          <a:spcPts val="0"/>
                        </a:spcBef>
                        <a:spcAft>
                          <a:spcPts val="0"/>
                        </a:spcAft>
                        <a:buNone/>
                      </a:pPr>
                      <a:r>
                        <a:rPr b="1" lang="en" sz="800">
                          <a:latin typeface="Lato"/>
                          <a:ea typeface="Lato"/>
                          <a:cs typeface="Lato"/>
                          <a:sym typeface="Lato"/>
                        </a:rPr>
                        <a:t>Remaining</a:t>
                      </a:r>
                      <a:endParaRPr b="1"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hMerge="1"/>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Name</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Time</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Taj</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0</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Kevin</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0</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Neil</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0</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Akshat</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0</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William</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2</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Alina</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2</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bl>
          </a:graphicData>
        </a:graphic>
      </p:graphicFrame>
      <p:graphicFrame>
        <p:nvGraphicFramePr>
          <p:cNvPr id="674" name="Google Shape;674;p69"/>
          <p:cNvGraphicFramePr/>
          <p:nvPr/>
        </p:nvGraphicFramePr>
        <p:xfrm>
          <a:off x="5272863" y="1221275"/>
          <a:ext cx="3000000" cy="3000000"/>
        </p:xfrm>
        <a:graphic>
          <a:graphicData uri="http://schemas.openxmlformats.org/drawingml/2006/table">
            <a:tbl>
              <a:tblPr>
                <a:noFill/>
                <a:tableStyleId>{B3EEC954-99DA-4435-BCBC-26BB120761D3}</a:tableStyleId>
              </a:tblPr>
              <a:tblGrid>
                <a:gridCol w="752175"/>
                <a:gridCol w="752175"/>
              </a:tblGrid>
              <a:tr h="224600">
                <a:tc>
                  <a:txBody>
                    <a:bodyPr/>
                    <a:lstStyle/>
                    <a:p>
                      <a:pPr indent="0" lvl="0" marL="0" rtl="0" algn="ctr">
                        <a:lnSpc>
                          <a:spcPct val="115000"/>
                        </a:lnSpc>
                        <a:spcBef>
                          <a:spcPts val="0"/>
                        </a:spcBef>
                        <a:spcAft>
                          <a:spcPts val="0"/>
                        </a:spcAft>
                        <a:buNone/>
                      </a:pPr>
                      <a:r>
                        <a:rPr b="1" lang="en" sz="800">
                          <a:latin typeface="Lato"/>
                          <a:ea typeface="Lato"/>
                          <a:cs typeface="Lato"/>
                          <a:sym typeface="Lato"/>
                        </a:rPr>
                        <a:t>Quantum</a:t>
                      </a:r>
                      <a:endParaRPr b="1"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3</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bl>
          </a:graphicData>
        </a:graphic>
      </p:graphicFrame>
    </p:spTree>
  </p:cSld>
  <p:clrMapOvr>
    <a:masterClrMapping/>
  </p:clrMapOvr>
</p:sld>
</file>

<file path=ppt/slides/slide6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78" name="Shape 678"/>
        <p:cNvGrpSpPr/>
        <p:nvPr/>
      </p:nvGrpSpPr>
      <p:grpSpPr>
        <a:xfrm>
          <a:off x="0" y="0"/>
          <a:ext cx="0" cy="0"/>
          <a:chOff x="0" y="0"/>
          <a:chExt cx="0" cy="0"/>
        </a:xfrm>
      </p:grpSpPr>
      <p:sp>
        <p:nvSpPr>
          <p:cNvPr id="679" name="Google Shape;679;p70"/>
          <p:cNvSpPr txBox="1"/>
          <p:nvPr>
            <p:ph idx="1" type="body"/>
          </p:nvPr>
        </p:nvSpPr>
        <p:spPr>
          <a:xfrm>
            <a:off x="182850" y="823868"/>
            <a:ext cx="8778300" cy="4206300"/>
          </a:xfrm>
          <a:prstGeom prst="rect">
            <a:avLst/>
          </a:prstGeom>
        </p:spPr>
        <p:txBody>
          <a:bodyPr anchorCtr="0" anchor="t" bIns="45700" lIns="45700" spcFirstLastPara="1" rIns="45700" wrap="square" tIns="45700">
            <a:noAutofit/>
          </a:bodyPr>
          <a:lstStyle/>
          <a:p>
            <a:pPr indent="0" lvl="0" marL="0" rtl="0" algn="l">
              <a:spcBef>
                <a:spcPts val="0"/>
              </a:spcBef>
              <a:spcAft>
                <a:spcPts val="0"/>
              </a:spcAft>
              <a:buNone/>
            </a:pPr>
            <a:r>
              <a:rPr b="1" lang="en"/>
              <a:t>RR (q=3)</a:t>
            </a:r>
            <a:endParaRPr b="1"/>
          </a:p>
        </p:txBody>
      </p:sp>
      <p:sp>
        <p:nvSpPr>
          <p:cNvPr id="680" name="Google Shape;680;p70"/>
          <p:cNvSpPr txBox="1"/>
          <p:nvPr>
            <p:ph type="title"/>
          </p:nvPr>
        </p:nvSpPr>
        <p:spPr>
          <a:xfrm>
            <a:off x="182850" y="114300"/>
            <a:ext cx="8778300" cy="4572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Life Ain’t Fair</a:t>
            </a:r>
            <a:endParaRPr/>
          </a:p>
        </p:txBody>
      </p:sp>
      <p:graphicFrame>
        <p:nvGraphicFramePr>
          <p:cNvPr id="681" name="Google Shape;681;p70"/>
          <p:cNvGraphicFramePr/>
          <p:nvPr/>
        </p:nvGraphicFramePr>
        <p:xfrm>
          <a:off x="1978250" y="823775"/>
          <a:ext cx="3000000" cy="3000000"/>
        </p:xfrm>
        <a:graphic>
          <a:graphicData uri="http://schemas.openxmlformats.org/drawingml/2006/table">
            <a:tbl>
              <a:tblPr>
                <a:noFill/>
                <a:tableStyleId>{876081C1-59E3-45BD-9F17-07E1B6B354E3}</a:tableStyleId>
              </a:tblPr>
              <a:tblGrid>
                <a:gridCol w="274900"/>
                <a:gridCol w="1370500"/>
              </a:tblGrid>
              <a:tr h="135475">
                <a:tc>
                  <a:txBody>
                    <a:bodyPr/>
                    <a:lstStyle/>
                    <a:p>
                      <a:pPr indent="0" lvl="0" marL="0" rtl="0" algn="ctr">
                        <a:spcBef>
                          <a:spcPts val="0"/>
                        </a:spcBef>
                        <a:spcAft>
                          <a:spcPts val="0"/>
                        </a:spcAft>
                        <a:buNone/>
                      </a:pPr>
                      <a:r>
                        <a:rPr lang="en" sz="800">
                          <a:latin typeface="Lato"/>
                          <a:ea typeface="Lato"/>
                          <a:cs typeface="Lato"/>
                          <a:sym typeface="Lato"/>
                        </a:rPr>
                        <a:t>Time</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Thread</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5475">
                <a:tc>
                  <a:txBody>
                    <a:bodyPr/>
                    <a:lstStyle/>
                    <a:p>
                      <a:pPr indent="0" lvl="0" marL="0" rtl="0" algn="ctr">
                        <a:spcBef>
                          <a:spcPts val="0"/>
                        </a:spcBef>
                        <a:spcAft>
                          <a:spcPts val="0"/>
                        </a:spcAft>
                        <a:buNone/>
                      </a:pPr>
                      <a:r>
                        <a:rPr lang="en" sz="800">
                          <a:latin typeface="Lato"/>
                          <a:ea typeface="Lato"/>
                          <a:cs typeface="Lato"/>
                          <a:sym typeface="Lato"/>
                        </a:rPr>
                        <a:t>0</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Taj</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5475">
                <a:tc>
                  <a:txBody>
                    <a:bodyPr/>
                    <a:lstStyle/>
                    <a:p>
                      <a:pPr indent="0" lvl="0" marL="0" rtl="0" algn="ctr">
                        <a:spcBef>
                          <a:spcPts val="0"/>
                        </a:spcBef>
                        <a:spcAft>
                          <a:spcPts val="0"/>
                        </a:spcAft>
                        <a:buNone/>
                      </a:pPr>
                      <a:r>
                        <a:rPr lang="en" sz="800">
                          <a:latin typeface="Lato"/>
                          <a:ea typeface="Lato"/>
                          <a:cs typeface="Lato"/>
                          <a:sym typeface="Lato"/>
                        </a:rPr>
                        <a:t>1</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Taj</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5475">
                <a:tc>
                  <a:txBody>
                    <a:bodyPr/>
                    <a:lstStyle/>
                    <a:p>
                      <a:pPr indent="0" lvl="0" marL="0" rtl="0" algn="ctr">
                        <a:spcBef>
                          <a:spcPts val="0"/>
                        </a:spcBef>
                        <a:spcAft>
                          <a:spcPts val="0"/>
                        </a:spcAft>
                        <a:buNone/>
                      </a:pPr>
                      <a:r>
                        <a:rPr lang="en" sz="800">
                          <a:latin typeface="Lato"/>
                          <a:ea typeface="Lato"/>
                          <a:cs typeface="Lato"/>
                          <a:sym typeface="Lato"/>
                        </a:rPr>
                        <a:t>2</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Taj</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5475">
                <a:tc>
                  <a:txBody>
                    <a:bodyPr/>
                    <a:lstStyle/>
                    <a:p>
                      <a:pPr indent="0" lvl="0" marL="0" rtl="0" algn="ctr">
                        <a:spcBef>
                          <a:spcPts val="0"/>
                        </a:spcBef>
                        <a:spcAft>
                          <a:spcPts val="0"/>
                        </a:spcAft>
                        <a:buNone/>
                      </a:pPr>
                      <a:r>
                        <a:rPr lang="en" sz="800">
                          <a:latin typeface="Lato"/>
                          <a:ea typeface="Lato"/>
                          <a:cs typeface="Lato"/>
                          <a:sym typeface="Lato"/>
                        </a:rPr>
                        <a:t>3</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Kevin</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5475">
                <a:tc>
                  <a:txBody>
                    <a:bodyPr/>
                    <a:lstStyle/>
                    <a:p>
                      <a:pPr indent="0" lvl="0" marL="0" rtl="0" algn="ctr">
                        <a:spcBef>
                          <a:spcPts val="0"/>
                        </a:spcBef>
                        <a:spcAft>
                          <a:spcPts val="0"/>
                        </a:spcAft>
                        <a:buNone/>
                      </a:pPr>
                      <a:r>
                        <a:rPr lang="en" sz="800">
                          <a:latin typeface="Lato"/>
                          <a:ea typeface="Lato"/>
                          <a:cs typeface="Lato"/>
                          <a:sym typeface="Lato"/>
                        </a:rPr>
                        <a:t>4</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Kevin</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5</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Kevin</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6</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Neil</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7</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Neil</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8</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Neil</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9</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Taj</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10</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Taj</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11</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Akshat</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12</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Akshat</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13</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Akshat</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14</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Kevin</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15</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Kevin</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16</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William</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17</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William</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18</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William</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19</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Alina</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20</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Alina</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21</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Alina</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22</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Neil</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23</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Neil</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24</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Akshat</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25</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Akshat</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26</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D9EAD3"/>
                    </a:solidFill>
                  </a:tcPr>
                </a:tc>
                <a:tc>
                  <a:txBody>
                    <a:bodyPr/>
                    <a:lstStyle/>
                    <a:p>
                      <a:pPr indent="0" lvl="0" marL="0" rtl="0" algn="ctr">
                        <a:spcBef>
                          <a:spcPts val="0"/>
                        </a:spcBef>
                        <a:spcAft>
                          <a:spcPts val="0"/>
                        </a:spcAft>
                        <a:buNone/>
                      </a:pPr>
                      <a:r>
                        <a:rPr lang="en" sz="800">
                          <a:latin typeface="Lato"/>
                          <a:ea typeface="Lato"/>
                          <a:cs typeface="Lato"/>
                          <a:sym typeface="Lato"/>
                        </a:rPr>
                        <a:t>William</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D9EAD3"/>
                    </a:solidFill>
                  </a:tcPr>
                </a:tc>
              </a:tr>
              <a:tr h="130525">
                <a:tc>
                  <a:txBody>
                    <a:bodyPr/>
                    <a:lstStyle/>
                    <a:p>
                      <a:pPr indent="0" lvl="0" marL="0" rtl="0" algn="ctr">
                        <a:spcBef>
                          <a:spcPts val="0"/>
                        </a:spcBef>
                        <a:spcAft>
                          <a:spcPts val="0"/>
                        </a:spcAft>
                        <a:buNone/>
                      </a:pPr>
                      <a:r>
                        <a:rPr lang="en" sz="800">
                          <a:latin typeface="Lato"/>
                          <a:ea typeface="Lato"/>
                          <a:cs typeface="Lato"/>
                          <a:sym typeface="Lato"/>
                        </a:rPr>
                        <a:t>27</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28</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29</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30</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bl>
          </a:graphicData>
        </a:graphic>
      </p:graphicFrame>
      <p:graphicFrame>
        <p:nvGraphicFramePr>
          <p:cNvPr id="682" name="Google Shape;682;p70"/>
          <p:cNvGraphicFramePr/>
          <p:nvPr/>
        </p:nvGraphicFramePr>
        <p:xfrm>
          <a:off x="7003488" y="1455550"/>
          <a:ext cx="3000000" cy="3000000"/>
        </p:xfrm>
        <a:graphic>
          <a:graphicData uri="http://schemas.openxmlformats.org/drawingml/2006/table">
            <a:tbl>
              <a:tblPr>
                <a:noFill/>
                <a:tableStyleId>{B3EEC954-99DA-4435-BCBC-26BB120761D3}</a:tableStyleId>
              </a:tblPr>
              <a:tblGrid>
                <a:gridCol w="453325"/>
                <a:gridCol w="851775"/>
                <a:gridCol w="652550"/>
              </a:tblGrid>
              <a:tr h="224600">
                <a:tc gridSpan="3">
                  <a:txBody>
                    <a:bodyPr/>
                    <a:lstStyle/>
                    <a:p>
                      <a:pPr indent="0" lvl="0" marL="0" rtl="0" algn="ctr">
                        <a:lnSpc>
                          <a:spcPct val="115000"/>
                        </a:lnSpc>
                        <a:spcBef>
                          <a:spcPts val="0"/>
                        </a:spcBef>
                        <a:spcAft>
                          <a:spcPts val="0"/>
                        </a:spcAft>
                        <a:buNone/>
                      </a:pPr>
                      <a:r>
                        <a:rPr b="1" lang="en" sz="800">
                          <a:latin typeface="Lato"/>
                          <a:ea typeface="Lato"/>
                          <a:cs typeface="Lato"/>
                          <a:sym typeface="Lato"/>
                        </a:rPr>
                        <a:t>Arrivals</a:t>
                      </a:r>
                      <a:endParaRPr b="1"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hMerge="1"/>
                <a:tc hMerge="1"/>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Time</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Name</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Priority</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0</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Taj</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7</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1</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2</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Kevin</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1</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3</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Neil</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3</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4</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5</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Akshat</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5</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6</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7</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William</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11</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8</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9</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Alina</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14</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bl>
          </a:graphicData>
        </a:graphic>
      </p:graphicFrame>
      <p:graphicFrame>
        <p:nvGraphicFramePr>
          <p:cNvPr id="683" name="Google Shape;683;p70"/>
          <p:cNvGraphicFramePr/>
          <p:nvPr/>
        </p:nvGraphicFramePr>
        <p:xfrm>
          <a:off x="419788" y="2626925"/>
          <a:ext cx="3000000" cy="3000000"/>
        </p:xfrm>
        <a:graphic>
          <a:graphicData uri="http://schemas.openxmlformats.org/drawingml/2006/table">
            <a:tbl>
              <a:tblPr>
                <a:noFill/>
                <a:tableStyleId>{B3EEC954-99DA-4435-BCBC-26BB120761D3}</a:tableStyleId>
              </a:tblPr>
              <a:tblGrid>
                <a:gridCol w="453325"/>
                <a:gridCol w="851775"/>
              </a:tblGrid>
              <a:tr h="175">
                <a:tc>
                  <a:txBody>
                    <a:bodyPr/>
                    <a:lstStyle/>
                    <a:p>
                      <a:pPr indent="0" lvl="0" marL="0" rtl="0" algn="ctr">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2CC"/>
                    </a:solidFill>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Just before time</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75">
                <a:tc>
                  <a:txBody>
                    <a:bodyPr/>
                    <a:lstStyle/>
                    <a:p>
                      <a:pPr indent="0" lvl="0" marL="0" rtl="0" algn="ctr">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D9EAD3"/>
                    </a:solidFill>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At time</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bl>
          </a:graphicData>
        </a:graphic>
      </p:graphicFrame>
      <p:graphicFrame>
        <p:nvGraphicFramePr>
          <p:cNvPr id="684" name="Google Shape;684;p70"/>
          <p:cNvGraphicFramePr/>
          <p:nvPr/>
        </p:nvGraphicFramePr>
        <p:xfrm>
          <a:off x="3876988" y="2065425"/>
          <a:ext cx="3000000" cy="3000000"/>
        </p:xfrm>
        <a:graphic>
          <a:graphicData uri="http://schemas.openxmlformats.org/drawingml/2006/table">
            <a:tbl>
              <a:tblPr>
                <a:noFill/>
                <a:tableStyleId>{B3EEC954-99DA-4435-BCBC-26BB120761D3}</a:tableStyleId>
              </a:tblPr>
              <a:tblGrid>
                <a:gridCol w="851775"/>
              </a:tblGrid>
              <a:tr h="224600">
                <a:tc>
                  <a:txBody>
                    <a:bodyPr/>
                    <a:lstStyle/>
                    <a:p>
                      <a:pPr indent="0" lvl="0" marL="0" rtl="0" algn="ctr">
                        <a:lnSpc>
                          <a:spcPct val="115000"/>
                        </a:lnSpc>
                        <a:spcBef>
                          <a:spcPts val="0"/>
                        </a:spcBef>
                        <a:spcAft>
                          <a:spcPts val="0"/>
                        </a:spcAft>
                        <a:buNone/>
                      </a:pPr>
                      <a:r>
                        <a:rPr b="1" lang="en" sz="800">
                          <a:latin typeface="Lato"/>
                          <a:ea typeface="Lato"/>
                          <a:cs typeface="Lato"/>
                          <a:sym typeface="Lato"/>
                        </a:rPr>
                        <a:t>Queue</a:t>
                      </a:r>
                      <a:endParaRPr b="1"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Alina</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l">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bl>
          </a:graphicData>
        </a:graphic>
      </p:graphicFrame>
      <p:graphicFrame>
        <p:nvGraphicFramePr>
          <p:cNvPr id="685" name="Google Shape;685;p70"/>
          <p:cNvGraphicFramePr/>
          <p:nvPr/>
        </p:nvGraphicFramePr>
        <p:xfrm>
          <a:off x="5272863" y="1924100"/>
          <a:ext cx="3000000" cy="3000000"/>
        </p:xfrm>
        <a:graphic>
          <a:graphicData uri="http://schemas.openxmlformats.org/drawingml/2006/table">
            <a:tbl>
              <a:tblPr>
                <a:noFill/>
                <a:tableStyleId>{B3EEC954-99DA-4435-BCBC-26BB120761D3}</a:tableStyleId>
              </a:tblPr>
              <a:tblGrid>
                <a:gridCol w="851775"/>
                <a:gridCol w="652550"/>
              </a:tblGrid>
              <a:tr h="224600">
                <a:tc gridSpan="2">
                  <a:txBody>
                    <a:bodyPr/>
                    <a:lstStyle/>
                    <a:p>
                      <a:pPr indent="0" lvl="0" marL="0" rtl="0" algn="ctr">
                        <a:lnSpc>
                          <a:spcPct val="115000"/>
                        </a:lnSpc>
                        <a:spcBef>
                          <a:spcPts val="0"/>
                        </a:spcBef>
                        <a:spcAft>
                          <a:spcPts val="0"/>
                        </a:spcAft>
                        <a:buNone/>
                      </a:pPr>
                      <a:r>
                        <a:rPr b="1" lang="en" sz="800">
                          <a:latin typeface="Lato"/>
                          <a:ea typeface="Lato"/>
                          <a:cs typeface="Lato"/>
                          <a:sym typeface="Lato"/>
                        </a:rPr>
                        <a:t>Remaining</a:t>
                      </a:r>
                      <a:endParaRPr b="1"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hMerge="1"/>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Name</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Time</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Taj</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0</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Kevin</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0</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Neil</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0</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Akshat</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0</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William</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1</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Alina</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2</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bl>
          </a:graphicData>
        </a:graphic>
      </p:graphicFrame>
      <p:graphicFrame>
        <p:nvGraphicFramePr>
          <p:cNvPr id="686" name="Google Shape;686;p70"/>
          <p:cNvGraphicFramePr/>
          <p:nvPr/>
        </p:nvGraphicFramePr>
        <p:xfrm>
          <a:off x="5272863" y="1221275"/>
          <a:ext cx="3000000" cy="3000000"/>
        </p:xfrm>
        <a:graphic>
          <a:graphicData uri="http://schemas.openxmlformats.org/drawingml/2006/table">
            <a:tbl>
              <a:tblPr>
                <a:noFill/>
                <a:tableStyleId>{B3EEC954-99DA-4435-BCBC-26BB120761D3}</a:tableStyleId>
              </a:tblPr>
              <a:tblGrid>
                <a:gridCol w="752175"/>
                <a:gridCol w="752175"/>
              </a:tblGrid>
              <a:tr h="224600">
                <a:tc>
                  <a:txBody>
                    <a:bodyPr/>
                    <a:lstStyle/>
                    <a:p>
                      <a:pPr indent="0" lvl="0" marL="0" rtl="0" algn="ctr">
                        <a:lnSpc>
                          <a:spcPct val="115000"/>
                        </a:lnSpc>
                        <a:spcBef>
                          <a:spcPts val="0"/>
                        </a:spcBef>
                        <a:spcAft>
                          <a:spcPts val="0"/>
                        </a:spcAft>
                        <a:buNone/>
                      </a:pPr>
                      <a:r>
                        <a:rPr b="1" lang="en" sz="800">
                          <a:latin typeface="Lato"/>
                          <a:ea typeface="Lato"/>
                          <a:cs typeface="Lato"/>
                          <a:sym typeface="Lato"/>
                        </a:rPr>
                        <a:t>Quantum</a:t>
                      </a:r>
                      <a:endParaRPr b="1"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2</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bl>
          </a:graphicData>
        </a:graphic>
      </p:graphicFrame>
    </p:spTree>
  </p:cSld>
  <p:clrMapOvr>
    <a:masterClrMapping/>
  </p:clrMapOvr>
</p:sld>
</file>

<file path=ppt/slides/slide6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90" name="Shape 690"/>
        <p:cNvGrpSpPr/>
        <p:nvPr/>
      </p:nvGrpSpPr>
      <p:grpSpPr>
        <a:xfrm>
          <a:off x="0" y="0"/>
          <a:ext cx="0" cy="0"/>
          <a:chOff x="0" y="0"/>
          <a:chExt cx="0" cy="0"/>
        </a:xfrm>
      </p:grpSpPr>
      <p:sp>
        <p:nvSpPr>
          <p:cNvPr id="691" name="Google Shape;691;p71"/>
          <p:cNvSpPr txBox="1"/>
          <p:nvPr>
            <p:ph idx="1" type="body"/>
          </p:nvPr>
        </p:nvSpPr>
        <p:spPr>
          <a:xfrm>
            <a:off x="182850" y="823868"/>
            <a:ext cx="8778300" cy="4206300"/>
          </a:xfrm>
          <a:prstGeom prst="rect">
            <a:avLst/>
          </a:prstGeom>
        </p:spPr>
        <p:txBody>
          <a:bodyPr anchorCtr="0" anchor="t" bIns="45700" lIns="45700" spcFirstLastPara="1" rIns="45700" wrap="square" tIns="45700">
            <a:noAutofit/>
          </a:bodyPr>
          <a:lstStyle/>
          <a:p>
            <a:pPr indent="0" lvl="0" marL="0" rtl="0" algn="l">
              <a:spcBef>
                <a:spcPts val="0"/>
              </a:spcBef>
              <a:spcAft>
                <a:spcPts val="0"/>
              </a:spcAft>
              <a:buNone/>
            </a:pPr>
            <a:r>
              <a:rPr b="1" lang="en"/>
              <a:t>RR (q=3)</a:t>
            </a:r>
            <a:endParaRPr b="1"/>
          </a:p>
        </p:txBody>
      </p:sp>
      <p:sp>
        <p:nvSpPr>
          <p:cNvPr id="692" name="Google Shape;692;p71"/>
          <p:cNvSpPr txBox="1"/>
          <p:nvPr>
            <p:ph type="title"/>
          </p:nvPr>
        </p:nvSpPr>
        <p:spPr>
          <a:xfrm>
            <a:off x="182850" y="114300"/>
            <a:ext cx="8778300" cy="4572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Life Ain’t Fair</a:t>
            </a:r>
            <a:endParaRPr/>
          </a:p>
        </p:txBody>
      </p:sp>
      <p:graphicFrame>
        <p:nvGraphicFramePr>
          <p:cNvPr id="693" name="Google Shape;693;p71"/>
          <p:cNvGraphicFramePr/>
          <p:nvPr/>
        </p:nvGraphicFramePr>
        <p:xfrm>
          <a:off x="1978250" y="823775"/>
          <a:ext cx="3000000" cy="3000000"/>
        </p:xfrm>
        <a:graphic>
          <a:graphicData uri="http://schemas.openxmlformats.org/drawingml/2006/table">
            <a:tbl>
              <a:tblPr>
                <a:noFill/>
                <a:tableStyleId>{876081C1-59E3-45BD-9F17-07E1B6B354E3}</a:tableStyleId>
              </a:tblPr>
              <a:tblGrid>
                <a:gridCol w="274900"/>
                <a:gridCol w="1370500"/>
              </a:tblGrid>
              <a:tr h="135475">
                <a:tc>
                  <a:txBody>
                    <a:bodyPr/>
                    <a:lstStyle/>
                    <a:p>
                      <a:pPr indent="0" lvl="0" marL="0" rtl="0" algn="ctr">
                        <a:spcBef>
                          <a:spcPts val="0"/>
                        </a:spcBef>
                        <a:spcAft>
                          <a:spcPts val="0"/>
                        </a:spcAft>
                        <a:buNone/>
                      </a:pPr>
                      <a:r>
                        <a:rPr lang="en" sz="800">
                          <a:latin typeface="Lato"/>
                          <a:ea typeface="Lato"/>
                          <a:cs typeface="Lato"/>
                          <a:sym typeface="Lato"/>
                        </a:rPr>
                        <a:t>Time</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Thread</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5475">
                <a:tc>
                  <a:txBody>
                    <a:bodyPr/>
                    <a:lstStyle/>
                    <a:p>
                      <a:pPr indent="0" lvl="0" marL="0" rtl="0" algn="ctr">
                        <a:spcBef>
                          <a:spcPts val="0"/>
                        </a:spcBef>
                        <a:spcAft>
                          <a:spcPts val="0"/>
                        </a:spcAft>
                        <a:buNone/>
                      </a:pPr>
                      <a:r>
                        <a:rPr lang="en" sz="800">
                          <a:latin typeface="Lato"/>
                          <a:ea typeface="Lato"/>
                          <a:cs typeface="Lato"/>
                          <a:sym typeface="Lato"/>
                        </a:rPr>
                        <a:t>0</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Taj</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5475">
                <a:tc>
                  <a:txBody>
                    <a:bodyPr/>
                    <a:lstStyle/>
                    <a:p>
                      <a:pPr indent="0" lvl="0" marL="0" rtl="0" algn="ctr">
                        <a:spcBef>
                          <a:spcPts val="0"/>
                        </a:spcBef>
                        <a:spcAft>
                          <a:spcPts val="0"/>
                        </a:spcAft>
                        <a:buNone/>
                      </a:pPr>
                      <a:r>
                        <a:rPr lang="en" sz="800">
                          <a:latin typeface="Lato"/>
                          <a:ea typeface="Lato"/>
                          <a:cs typeface="Lato"/>
                          <a:sym typeface="Lato"/>
                        </a:rPr>
                        <a:t>1</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Taj</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5475">
                <a:tc>
                  <a:txBody>
                    <a:bodyPr/>
                    <a:lstStyle/>
                    <a:p>
                      <a:pPr indent="0" lvl="0" marL="0" rtl="0" algn="ctr">
                        <a:spcBef>
                          <a:spcPts val="0"/>
                        </a:spcBef>
                        <a:spcAft>
                          <a:spcPts val="0"/>
                        </a:spcAft>
                        <a:buNone/>
                      </a:pPr>
                      <a:r>
                        <a:rPr lang="en" sz="800">
                          <a:latin typeface="Lato"/>
                          <a:ea typeface="Lato"/>
                          <a:cs typeface="Lato"/>
                          <a:sym typeface="Lato"/>
                        </a:rPr>
                        <a:t>2</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Taj</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5475">
                <a:tc>
                  <a:txBody>
                    <a:bodyPr/>
                    <a:lstStyle/>
                    <a:p>
                      <a:pPr indent="0" lvl="0" marL="0" rtl="0" algn="ctr">
                        <a:spcBef>
                          <a:spcPts val="0"/>
                        </a:spcBef>
                        <a:spcAft>
                          <a:spcPts val="0"/>
                        </a:spcAft>
                        <a:buNone/>
                      </a:pPr>
                      <a:r>
                        <a:rPr lang="en" sz="800">
                          <a:latin typeface="Lato"/>
                          <a:ea typeface="Lato"/>
                          <a:cs typeface="Lato"/>
                          <a:sym typeface="Lato"/>
                        </a:rPr>
                        <a:t>3</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Kevin</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5475">
                <a:tc>
                  <a:txBody>
                    <a:bodyPr/>
                    <a:lstStyle/>
                    <a:p>
                      <a:pPr indent="0" lvl="0" marL="0" rtl="0" algn="ctr">
                        <a:spcBef>
                          <a:spcPts val="0"/>
                        </a:spcBef>
                        <a:spcAft>
                          <a:spcPts val="0"/>
                        </a:spcAft>
                        <a:buNone/>
                      </a:pPr>
                      <a:r>
                        <a:rPr lang="en" sz="800">
                          <a:latin typeface="Lato"/>
                          <a:ea typeface="Lato"/>
                          <a:cs typeface="Lato"/>
                          <a:sym typeface="Lato"/>
                        </a:rPr>
                        <a:t>4</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Kevin</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5</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Kevin</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6</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Neil</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7</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Neil</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8</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Neil</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9</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Taj</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10</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Taj</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11</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Akshat</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12</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Akshat</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13</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Akshat</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14</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Kevin</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15</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Kevin</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16</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William</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17</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William</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18</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William</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19</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Alina</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20</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Alina</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21</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Alina</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22</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Neil</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23</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Neil</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24</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Akshat</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25</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Akshat</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26</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William</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27</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D9EAD3"/>
                    </a:solidFill>
                  </a:tcPr>
                </a:tc>
                <a:tc>
                  <a:txBody>
                    <a:bodyPr/>
                    <a:lstStyle/>
                    <a:p>
                      <a:pPr indent="0" lvl="0" marL="0" rtl="0" algn="ctr">
                        <a:spcBef>
                          <a:spcPts val="0"/>
                        </a:spcBef>
                        <a:spcAft>
                          <a:spcPts val="0"/>
                        </a:spcAft>
                        <a:buNone/>
                      </a:pPr>
                      <a:r>
                        <a:rPr lang="en" sz="800">
                          <a:latin typeface="Lato"/>
                          <a:ea typeface="Lato"/>
                          <a:cs typeface="Lato"/>
                          <a:sym typeface="Lato"/>
                        </a:rPr>
                        <a:t>William</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D9EAD3"/>
                    </a:solidFill>
                  </a:tcPr>
                </a:tc>
              </a:tr>
              <a:tr h="130525">
                <a:tc>
                  <a:txBody>
                    <a:bodyPr/>
                    <a:lstStyle/>
                    <a:p>
                      <a:pPr indent="0" lvl="0" marL="0" rtl="0" algn="ctr">
                        <a:spcBef>
                          <a:spcPts val="0"/>
                        </a:spcBef>
                        <a:spcAft>
                          <a:spcPts val="0"/>
                        </a:spcAft>
                        <a:buNone/>
                      </a:pPr>
                      <a:r>
                        <a:rPr lang="en" sz="800">
                          <a:latin typeface="Lato"/>
                          <a:ea typeface="Lato"/>
                          <a:cs typeface="Lato"/>
                          <a:sym typeface="Lato"/>
                        </a:rPr>
                        <a:t>28</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29</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30</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bl>
          </a:graphicData>
        </a:graphic>
      </p:graphicFrame>
      <p:graphicFrame>
        <p:nvGraphicFramePr>
          <p:cNvPr id="694" name="Google Shape;694;p71"/>
          <p:cNvGraphicFramePr/>
          <p:nvPr/>
        </p:nvGraphicFramePr>
        <p:xfrm>
          <a:off x="7003488" y="1455550"/>
          <a:ext cx="3000000" cy="3000000"/>
        </p:xfrm>
        <a:graphic>
          <a:graphicData uri="http://schemas.openxmlformats.org/drawingml/2006/table">
            <a:tbl>
              <a:tblPr>
                <a:noFill/>
                <a:tableStyleId>{B3EEC954-99DA-4435-BCBC-26BB120761D3}</a:tableStyleId>
              </a:tblPr>
              <a:tblGrid>
                <a:gridCol w="453325"/>
                <a:gridCol w="851775"/>
                <a:gridCol w="652550"/>
              </a:tblGrid>
              <a:tr h="224600">
                <a:tc gridSpan="3">
                  <a:txBody>
                    <a:bodyPr/>
                    <a:lstStyle/>
                    <a:p>
                      <a:pPr indent="0" lvl="0" marL="0" rtl="0" algn="ctr">
                        <a:lnSpc>
                          <a:spcPct val="115000"/>
                        </a:lnSpc>
                        <a:spcBef>
                          <a:spcPts val="0"/>
                        </a:spcBef>
                        <a:spcAft>
                          <a:spcPts val="0"/>
                        </a:spcAft>
                        <a:buNone/>
                      </a:pPr>
                      <a:r>
                        <a:rPr b="1" lang="en" sz="800">
                          <a:latin typeface="Lato"/>
                          <a:ea typeface="Lato"/>
                          <a:cs typeface="Lato"/>
                          <a:sym typeface="Lato"/>
                        </a:rPr>
                        <a:t>Arrivals</a:t>
                      </a:r>
                      <a:endParaRPr b="1"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hMerge="1"/>
                <a:tc hMerge="1"/>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Time</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Name</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Priority</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0</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Taj</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7</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1</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2</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Kevin</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1</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3</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Neil</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3</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4</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5</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Akshat</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5</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6</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7</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William</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11</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8</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9</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Alina</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14</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bl>
          </a:graphicData>
        </a:graphic>
      </p:graphicFrame>
      <p:graphicFrame>
        <p:nvGraphicFramePr>
          <p:cNvPr id="695" name="Google Shape;695;p71"/>
          <p:cNvGraphicFramePr/>
          <p:nvPr/>
        </p:nvGraphicFramePr>
        <p:xfrm>
          <a:off x="419788" y="2626925"/>
          <a:ext cx="3000000" cy="3000000"/>
        </p:xfrm>
        <a:graphic>
          <a:graphicData uri="http://schemas.openxmlformats.org/drawingml/2006/table">
            <a:tbl>
              <a:tblPr>
                <a:noFill/>
                <a:tableStyleId>{B3EEC954-99DA-4435-BCBC-26BB120761D3}</a:tableStyleId>
              </a:tblPr>
              <a:tblGrid>
                <a:gridCol w="453325"/>
                <a:gridCol w="851775"/>
              </a:tblGrid>
              <a:tr h="175">
                <a:tc>
                  <a:txBody>
                    <a:bodyPr/>
                    <a:lstStyle/>
                    <a:p>
                      <a:pPr indent="0" lvl="0" marL="0" rtl="0" algn="ctr">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2CC"/>
                    </a:solidFill>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Just before time</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75">
                <a:tc>
                  <a:txBody>
                    <a:bodyPr/>
                    <a:lstStyle/>
                    <a:p>
                      <a:pPr indent="0" lvl="0" marL="0" rtl="0" algn="ctr">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D9EAD3"/>
                    </a:solidFill>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At time</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bl>
          </a:graphicData>
        </a:graphic>
      </p:graphicFrame>
      <p:graphicFrame>
        <p:nvGraphicFramePr>
          <p:cNvPr id="696" name="Google Shape;696;p71"/>
          <p:cNvGraphicFramePr/>
          <p:nvPr/>
        </p:nvGraphicFramePr>
        <p:xfrm>
          <a:off x="3876988" y="2065425"/>
          <a:ext cx="3000000" cy="3000000"/>
        </p:xfrm>
        <a:graphic>
          <a:graphicData uri="http://schemas.openxmlformats.org/drawingml/2006/table">
            <a:tbl>
              <a:tblPr>
                <a:noFill/>
                <a:tableStyleId>{B3EEC954-99DA-4435-BCBC-26BB120761D3}</a:tableStyleId>
              </a:tblPr>
              <a:tblGrid>
                <a:gridCol w="851775"/>
              </a:tblGrid>
              <a:tr h="224600">
                <a:tc>
                  <a:txBody>
                    <a:bodyPr/>
                    <a:lstStyle/>
                    <a:p>
                      <a:pPr indent="0" lvl="0" marL="0" rtl="0" algn="ctr">
                        <a:lnSpc>
                          <a:spcPct val="115000"/>
                        </a:lnSpc>
                        <a:spcBef>
                          <a:spcPts val="0"/>
                        </a:spcBef>
                        <a:spcAft>
                          <a:spcPts val="0"/>
                        </a:spcAft>
                        <a:buNone/>
                      </a:pPr>
                      <a:r>
                        <a:rPr b="1" lang="en" sz="800">
                          <a:latin typeface="Lato"/>
                          <a:ea typeface="Lato"/>
                          <a:cs typeface="Lato"/>
                          <a:sym typeface="Lato"/>
                        </a:rPr>
                        <a:t>Queue</a:t>
                      </a:r>
                      <a:endParaRPr b="1"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Alina</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l">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bl>
          </a:graphicData>
        </a:graphic>
      </p:graphicFrame>
      <p:graphicFrame>
        <p:nvGraphicFramePr>
          <p:cNvPr id="697" name="Google Shape;697;p71"/>
          <p:cNvGraphicFramePr/>
          <p:nvPr/>
        </p:nvGraphicFramePr>
        <p:xfrm>
          <a:off x="5272863" y="1924100"/>
          <a:ext cx="3000000" cy="3000000"/>
        </p:xfrm>
        <a:graphic>
          <a:graphicData uri="http://schemas.openxmlformats.org/drawingml/2006/table">
            <a:tbl>
              <a:tblPr>
                <a:noFill/>
                <a:tableStyleId>{B3EEC954-99DA-4435-BCBC-26BB120761D3}</a:tableStyleId>
              </a:tblPr>
              <a:tblGrid>
                <a:gridCol w="851775"/>
                <a:gridCol w="652550"/>
              </a:tblGrid>
              <a:tr h="224600">
                <a:tc gridSpan="2">
                  <a:txBody>
                    <a:bodyPr/>
                    <a:lstStyle/>
                    <a:p>
                      <a:pPr indent="0" lvl="0" marL="0" rtl="0" algn="ctr">
                        <a:lnSpc>
                          <a:spcPct val="115000"/>
                        </a:lnSpc>
                        <a:spcBef>
                          <a:spcPts val="0"/>
                        </a:spcBef>
                        <a:spcAft>
                          <a:spcPts val="0"/>
                        </a:spcAft>
                        <a:buNone/>
                      </a:pPr>
                      <a:r>
                        <a:rPr b="1" lang="en" sz="800">
                          <a:latin typeface="Lato"/>
                          <a:ea typeface="Lato"/>
                          <a:cs typeface="Lato"/>
                          <a:sym typeface="Lato"/>
                        </a:rPr>
                        <a:t>Remaining</a:t>
                      </a:r>
                      <a:endParaRPr b="1"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hMerge="1"/>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Name</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Time</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Taj</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0</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Kevin</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0</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Neil</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0</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Akshat</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0</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William</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0</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Alina</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2</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bl>
          </a:graphicData>
        </a:graphic>
      </p:graphicFrame>
      <p:graphicFrame>
        <p:nvGraphicFramePr>
          <p:cNvPr id="698" name="Google Shape;698;p71"/>
          <p:cNvGraphicFramePr/>
          <p:nvPr/>
        </p:nvGraphicFramePr>
        <p:xfrm>
          <a:off x="5272863" y="1221275"/>
          <a:ext cx="3000000" cy="3000000"/>
        </p:xfrm>
        <a:graphic>
          <a:graphicData uri="http://schemas.openxmlformats.org/drawingml/2006/table">
            <a:tbl>
              <a:tblPr>
                <a:noFill/>
                <a:tableStyleId>{B3EEC954-99DA-4435-BCBC-26BB120761D3}</a:tableStyleId>
              </a:tblPr>
              <a:tblGrid>
                <a:gridCol w="752175"/>
                <a:gridCol w="752175"/>
              </a:tblGrid>
              <a:tr h="224600">
                <a:tc>
                  <a:txBody>
                    <a:bodyPr/>
                    <a:lstStyle/>
                    <a:p>
                      <a:pPr indent="0" lvl="0" marL="0" rtl="0" algn="ctr">
                        <a:lnSpc>
                          <a:spcPct val="115000"/>
                        </a:lnSpc>
                        <a:spcBef>
                          <a:spcPts val="0"/>
                        </a:spcBef>
                        <a:spcAft>
                          <a:spcPts val="0"/>
                        </a:spcAft>
                        <a:buNone/>
                      </a:pPr>
                      <a:r>
                        <a:rPr b="1" lang="en" sz="800">
                          <a:latin typeface="Lato"/>
                          <a:ea typeface="Lato"/>
                          <a:cs typeface="Lato"/>
                          <a:sym typeface="Lato"/>
                        </a:rPr>
                        <a:t>Quantum</a:t>
                      </a:r>
                      <a:endParaRPr b="1"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1</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bl>
          </a:graphicData>
        </a:graphic>
      </p:graphicFrame>
    </p:spTree>
  </p:cSld>
  <p:clrMapOvr>
    <a:masterClrMapping/>
  </p:clrMapOvr>
</p:sld>
</file>

<file path=ppt/slides/slide6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02" name="Shape 702"/>
        <p:cNvGrpSpPr/>
        <p:nvPr/>
      </p:nvGrpSpPr>
      <p:grpSpPr>
        <a:xfrm>
          <a:off x="0" y="0"/>
          <a:ext cx="0" cy="0"/>
          <a:chOff x="0" y="0"/>
          <a:chExt cx="0" cy="0"/>
        </a:xfrm>
      </p:grpSpPr>
      <p:sp>
        <p:nvSpPr>
          <p:cNvPr id="703" name="Google Shape;703;p72"/>
          <p:cNvSpPr txBox="1"/>
          <p:nvPr>
            <p:ph idx="1" type="body"/>
          </p:nvPr>
        </p:nvSpPr>
        <p:spPr>
          <a:xfrm>
            <a:off x="182850" y="823868"/>
            <a:ext cx="8778300" cy="4206300"/>
          </a:xfrm>
          <a:prstGeom prst="rect">
            <a:avLst/>
          </a:prstGeom>
        </p:spPr>
        <p:txBody>
          <a:bodyPr anchorCtr="0" anchor="t" bIns="45700" lIns="45700" spcFirstLastPara="1" rIns="45700" wrap="square" tIns="45700">
            <a:noAutofit/>
          </a:bodyPr>
          <a:lstStyle/>
          <a:p>
            <a:pPr indent="0" lvl="0" marL="0" rtl="0" algn="l">
              <a:spcBef>
                <a:spcPts val="0"/>
              </a:spcBef>
              <a:spcAft>
                <a:spcPts val="0"/>
              </a:spcAft>
              <a:buNone/>
            </a:pPr>
            <a:r>
              <a:rPr b="1" lang="en"/>
              <a:t>RR (q=3)</a:t>
            </a:r>
            <a:endParaRPr b="1"/>
          </a:p>
        </p:txBody>
      </p:sp>
      <p:sp>
        <p:nvSpPr>
          <p:cNvPr id="704" name="Google Shape;704;p72"/>
          <p:cNvSpPr txBox="1"/>
          <p:nvPr>
            <p:ph type="title"/>
          </p:nvPr>
        </p:nvSpPr>
        <p:spPr>
          <a:xfrm>
            <a:off x="182850" y="114300"/>
            <a:ext cx="8778300" cy="4572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Life Ain’t Fair</a:t>
            </a:r>
            <a:endParaRPr/>
          </a:p>
        </p:txBody>
      </p:sp>
      <p:graphicFrame>
        <p:nvGraphicFramePr>
          <p:cNvPr id="705" name="Google Shape;705;p72"/>
          <p:cNvGraphicFramePr/>
          <p:nvPr/>
        </p:nvGraphicFramePr>
        <p:xfrm>
          <a:off x="1978250" y="823775"/>
          <a:ext cx="3000000" cy="3000000"/>
        </p:xfrm>
        <a:graphic>
          <a:graphicData uri="http://schemas.openxmlformats.org/drawingml/2006/table">
            <a:tbl>
              <a:tblPr>
                <a:noFill/>
                <a:tableStyleId>{876081C1-59E3-45BD-9F17-07E1B6B354E3}</a:tableStyleId>
              </a:tblPr>
              <a:tblGrid>
                <a:gridCol w="274900"/>
                <a:gridCol w="1370500"/>
              </a:tblGrid>
              <a:tr h="135475">
                <a:tc>
                  <a:txBody>
                    <a:bodyPr/>
                    <a:lstStyle/>
                    <a:p>
                      <a:pPr indent="0" lvl="0" marL="0" rtl="0" algn="ctr">
                        <a:spcBef>
                          <a:spcPts val="0"/>
                        </a:spcBef>
                        <a:spcAft>
                          <a:spcPts val="0"/>
                        </a:spcAft>
                        <a:buNone/>
                      </a:pPr>
                      <a:r>
                        <a:rPr lang="en" sz="800">
                          <a:latin typeface="Lato"/>
                          <a:ea typeface="Lato"/>
                          <a:cs typeface="Lato"/>
                          <a:sym typeface="Lato"/>
                        </a:rPr>
                        <a:t>Time</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Thread</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5475">
                <a:tc>
                  <a:txBody>
                    <a:bodyPr/>
                    <a:lstStyle/>
                    <a:p>
                      <a:pPr indent="0" lvl="0" marL="0" rtl="0" algn="ctr">
                        <a:spcBef>
                          <a:spcPts val="0"/>
                        </a:spcBef>
                        <a:spcAft>
                          <a:spcPts val="0"/>
                        </a:spcAft>
                        <a:buNone/>
                      </a:pPr>
                      <a:r>
                        <a:rPr lang="en" sz="800">
                          <a:latin typeface="Lato"/>
                          <a:ea typeface="Lato"/>
                          <a:cs typeface="Lato"/>
                          <a:sym typeface="Lato"/>
                        </a:rPr>
                        <a:t>0</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Taj</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5475">
                <a:tc>
                  <a:txBody>
                    <a:bodyPr/>
                    <a:lstStyle/>
                    <a:p>
                      <a:pPr indent="0" lvl="0" marL="0" rtl="0" algn="ctr">
                        <a:spcBef>
                          <a:spcPts val="0"/>
                        </a:spcBef>
                        <a:spcAft>
                          <a:spcPts val="0"/>
                        </a:spcAft>
                        <a:buNone/>
                      </a:pPr>
                      <a:r>
                        <a:rPr lang="en" sz="800">
                          <a:latin typeface="Lato"/>
                          <a:ea typeface="Lato"/>
                          <a:cs typeface="Lato"/>
                          <a:sym typeface="Lato"/>
                        </a:rPr>
                        <a:t>1</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Taj</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5475">
                <a:tc>
                  <a:txBody>
                    <a:bodyPr/>
                    <a:lstStyle/>
                    <a:p>
                      <a:pPr indent="0" lvl="0" marL="0" rtl="0" algn="ctr">
                        <a:spcBef>
                          <a:spcPts val="0"/>
                        </a:spcBef>
                        <a:spcAft>
                          <a:spcPts val="0"/>
                        </a:spcAft>
                        <a:buNone/>
                      </a:pPr>
                      <a:r>
                        <a:rPr lang="en" sz="800">
                          <a:latin typeface="Lato"/>
                          <a:ea typeface="Lato"/>
                          <a:cs typeface="Lato"/>
                          <a:sym typeface="Lato"/>
                        </a:rPr>
                        <a:t>2</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Taj</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5475">
                <a:tc>
                  <a:txBody>
                    <a:bodyPr/>
                    <a:lstStyle/>
                    <a:p>
                      <a:pPr indent="0" lvl="0" marL="0" rtl="0" algn="ctr">
                        <a:spcBef>
                          <a:spcPts val="0"/>
                        </a:spcBef>
                        <a:spcAft>
                          <a:spcPts val="0"/>
                        </a:spcAft>
                        <a:buNone/>
                      </a:pPr>
                      <a:r>
                        <a:rPr lang="en" sz="800">
                          <a:latin typeface="Lato"/>
                          <a:ea typeface="Lato"/>
                          <a:cs typeface="Lato"/>
                          <a:sym typeface="Lato"/>
                        </a:rPr>
                        <a:t>3</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Kevin</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5475">
                <a:tc>
                  <a:txBody>
                    <a:bodyPr/>
                    <a:lstStyle/>
                    <a:p>
                      <a:pPr indent="0" lvl="0" marL="0" rtl="0" algn="ctr">
                        <a:spcBef>
                          <a:spcPts val="0"/>
                        </a:spcBef>
                        <a:spcAft>
                          <a:spcPts val="0"/>
                        </a:spcAft>
                        <a:buNone/>
                      </a:pPr>
                      <a:r>
                        <a:rPr lang="en" sz="800">
                          <a:latin typeface="Lato"/>
                          <a:ea typeface="Lato"/>
                          <a:cs typeface="Lato"/>
                          <a:sym typeface="Lato"/>
                        </a:rPr>
                        <a:t>4</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Kevin</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5</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Kevin</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6</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Neil</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7</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Neil</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8</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Neil</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9</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Taj</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10</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Taj</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11</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Akshat</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12</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Akshat</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13</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Akshat</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14</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Kevin</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15</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Kevin</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16</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William</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17</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William</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18</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William</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19</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Alina</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20</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Alina</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21</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Alina</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22</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Neil</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23</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Neil</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24</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Akshat</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25</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Akshat</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26</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William</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27</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William</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28</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2CC"/>
                    </a:solidFill>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2CC"/>
                    </a:solidFill>
                  </a:tcPr>
                </a:tc>
              </a:tr>
              <a:tr h="130525">
                <a:tc>
                  <a:txBody>
                    <a:bodyPr/>
                    <a:lstStyle/>
                    <a:p>
                      <a:pPr indent="0" lvl="0" marL="0" rtl="0" algn="ctr">
                        <a:spcBef>
                          <a:spcPts val="0"/>
                        </a:spcBef>
                        <a:spcAft>
                          <a:spcPts val="0"/>
                        </a:spcAft>
                        <a:buNone/>
                      </a:pPr>
                      <a:r>
                        <a:rPr lang="en" sz="800">
                          <a:latin typeface="Lato"/>
                          <a:ea typeface="Lato"/>
                          <a:cs typeface="Lato"/>
                          <a:sym typeface="Lato"/>
                        </a:rPr>
                        <a:t>29</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30</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bl>
          </a:graphicData>
        </a:graphic>
      </p:graphicFrame>
      <p:graphicFrame>
        <p:nvGraphicFramePr>
          <p:cNvPr id="706" name="Google Shape;706;p72"/>
          <p:cNvGraphicFramePr/>
          <p:nvPr/>
        </p:nvGraphicFramePr>
        <p:xfrm>
          <a:off x="7003488" y="1455550"/>
          <a:ext cx="3000000" cy="3000000"/>
        </p:xfrm>
        <a:graphic>
          <a:graphicData uri="http://schemas.openxmlformats.org/drawingml/2006/table">
            <a:tbl>
              <a:tblPr>
                <a:noFill/>
                <a:tableStyleId>{B3EEC954-99DA-4435-BCBC-26BB120761D3}</a:tableStyleId>
              </a:tblPr>
              <a:tblGrid>
                <a:gridCol w="453325"/>
                <a:gridCol w="851775"/>
                <a:gridCol w="652550"/>
              </a:tblGrid>
              <a:tr h="224600">
                <a:tc gridSpan="3">
                  <a:txBody>
                    <a:bodyPr/>
                    <a:lstStyle/>
                    <a:p>
                      <a:pPr indent="0" lvl="0" marL="0" rtl="0" algn="ctr">
                        <a:lnSpc>
                          <a:spcPct val="115000"/>
                        </a:lnSpc>
                        <a:spcBef>
                          <a:spcPts val="0"/>
                        </a:spcBef>
                        <a:spcAft>
                          <a:spcPts val="0"/>
                        </a:spcAft>
                        <a:buNone/>
                      </a:pPr>
                      <a:r>
                        <a:rPr b="1" lang="en" sz="800">
                          <a:latin typeface="Lato"/>
                          <a:ea typeface="Lato"/>
                          <a:cs typeface="Lato"/>
                          <a:sym typeface="Lato"/>
                        </a:rPr>
                        <a:t>Arrivals</a:t>
                      </a:r>
                      <a:endParaRPr b="1"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hMerge="1"/>
                <a:tc hMerge="1"/>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Time</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Name</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Priority</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0</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Taj</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7</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1</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2</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Kevin</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1</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3</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Neil</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3</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4</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5</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Akshat</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5</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6</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7</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William</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11</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8</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9</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Alina</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14</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bl>
          </a:graphicData>
        </a:graphic>
      </p:graphicFrame>
      <p:graphicFrame>
        <p:nvGraphicFramePr>
          <p:cNvPr id="707" name="Google Shape;707;p72"/>
          <p:cNvGraphicFramePr/>
          <p:nvPr/>
        </p:nvGraphicFramePr>
        <p:xfrm>
          <a:off x="419788" y="2626925"/>
          <a:ext cx="3000000" cy="3000000"/>
        </p:xfrm>
        <a:graphic>
          <a:graphicData uri="http://schemas.openxmlformats.org/drawingml/2006/table">
            <a:tbl>
              <a:tblPr>
                <a:noFill/>
                <a:tableStyleId>{B3EEC954-99DA-4435-BCBC-26BB120761D3}</a:tableStyleId>
              </a:tblPr>
              <a:tblGrid>
                <a:gridCol w="453325"/>
                <a:gridCol w="851775"/>
              </a:tblGrid>
              <a:tr h="175">
                <a:tc>
                  <a:txBody>
                    <a:bodyPr/>
                    <a:lstStyle/>
                    <a:p>
                      <a:pPr indent="0" lvl="0" marL="0" rtl="0" algn="ctr">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2CC"/>
                    </a:solidFill>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Just before time</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75">
                <a:tc>
                  <a:txBody>
                    <a:bodyPr/>
                    <a:lstStyle/>
                    <a:p>
                      <a:pPr indent="0" lvl="0" marL="0" rtl="0" algn="ctr">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D9EAD3"/>
                    </a:solidFill>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At time</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bl>
          </a:graphicData>
        </a:graphic>
      </p:graphicFrame>
      <p:graphicFrame>
        <p:nvGraphicFramePr>
          <p:cNvPr id="708" name="Google Shape;708;p72"/>
          <p:cNvGraphicFramePr/>
          <p:nvPr/>
        </p:nvGraphicFramePr>
        <p:xfrm>
          <a:off x="3876988" y="2065425"/>
          <a:ext cx="3000000" cy="3000000"/>
        </p:xfrm>
        <a:graphic>
          <a:graphicData uri="http://schemas.openxmlformats.org/drawingml/2006/table">
            <a:tbl>
              <a:tblPr>
                <a:noFill/>
                <a:tableStyleId>{B3EEC954-99DA-4435-BCBC-26BB120761D3}</a:tableStyleId>
              </a:tblPr>
              <a:tblGrid>
                <a:gridCol w="851775"/>
              </a:tblGrid>
              <a:tr h="224600">
                <a:tc>
                  <a:txBody>
                    <a:bodyPr/>
                    <a:lstStyle/>
                    <a:p>
                      <a:pPr indent="0" lvl="0" marL="0" rtl="0" algn="ctr">
                        <a:lnSpc>
                          <a:spcPct val="115000"/>
                        </a:lnSpc>
                        <a:spcBef>
                          <a:spcPts val="0"/>
                        </a:spcBef>
                        <a:spcAft>
                          <a:spcPts val="0"/>
                        </a:spcAft>
                        <a:buNone/>
                      </a:pPr>
                      <a:r>
                        <a:rPr b="1" lang="en" sz="800">
                          <a:latin typeface="Lato"/>
                          <a:ea typeface="Lato"/>
                          <a:cs typeface="Lato"/>
                          <a:sym typeface="Lato"/>
                        </a:rPr>
                        <a:t>Queue</a:t>
                      </a:r>
                      <a:endParaRPr b="1"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Alina</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l">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bl>
          </a:graphicData>
        </a:graphic>
      </p:graphicFrame>
      <p:graphicFrame>
        <p:nvGraphicFramePr>
          <p:cNvPr id="709" name="Google Shape;709;p72"/>
          <p:cNvGraphicFramePr/>
          <p:nvPr/>
        </p:nvGraphicFramePr>
        <p:xfrm>
          <a:off x="5272863" y="1924100"/>
          <a:ext cx="3000000" cy="3000000"/>
        </p:xfrm>
        <a:graphic>
          <a:graphicData uri="http://schemas.openxmlformats.org/drawingml/2006/table">
            <a:tbl>
              <a:tblPr>
                <a:noFill/>
                <a:tableStyleId>{B3EEC954-99DA-4435-BCBC-26BB120761D3}</a:tableStyleId>
              </a:tblPr>
              <a:tblGrid>
                <a:gridCol w="851775"/>
                <a:gridCol w="652550"/>
              </a:tblGrid>
              <a:tr h="224600">
                <a:tc gridSpan="2">
                  <a:txBody>
                    <a:bodyPr/>
                    <a:lstStyle/>
                    <a:p>
                      <a:pPr indent="0" lvl="0" marL="0" rtl="0" algn="ctr">
                        <a:lnSpc>
                          <a:spcPct val="115000"/>
                        </a:lnSpc>
                        <a:spcBef>
                          <a:spcPts val="0"/>
                        </a:spcBef>
                        <a:spcAft>
                          <a:spcPts val="0"/>
                        </a:spcAft>
                        <a:buNone/>
                      </a:pPr>
                      <a:r>
                        <a:rPr b="1" lang="en" sz="800">
                          <a:latin typeface="Lato"/>
                          <a:ea typeface="Lato"/>
                          <a:cs typeface="Lato"/>
                          <a:sym typeface="Lato"/>
                        </a:rPr>
                        <a:t>Remaining</a:t>
                      </a:r>
                      <a:endParaRPr b="1"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hMerge="1"/>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Name</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Time</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Taj</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0</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Kevin</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0</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Neil</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0</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Akshat</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0</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William</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0</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Alina</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2</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bl>
          </a:graphicData>
        </a:graphic>
      </p:graphicFrame>
      <p:graphicFrame>
        <p:nvGraphicFramePr>
          <p:cNvPr id="710" name="Google Shape;710;p72"/>
          <p:cNvGraphicFramePr/>
          <p:nvPr/>
        </p:nvGraphicFramePr>
        <p:xfrm>
          <a:off x="5272863" y="1221275"/>
          <a:ext cx="3000000" cy="3000000"/>
        </p:xfrm>
        <a:graphic>
          <a:graphicData uri="http://schemas.openxmlformats.org/drawingml/2006/table">
            <a:tbl>
              <a:tblPr>
                <a:noFill/>
                <a:tableStyleId>{B3EEC954-99DA-4435-BCBC-26BB120761D3}</a:tableStyleId>
              </a:tblPr>
              <a:tblGrid>
                <a:gridCol w="752175"/>
                <a:gridCol w="752175"/>
              </a:tblGrid>
              <a:tr h="224600">
                <a:tc>
                  <a:txBody>
                    <a:bodyPr/>
                    <a:lstStyle/>
                    <a:p>
                      <a:pPr indent="0" lvl="0" marL="0" rtl="0" algn="ctr">
                        <a:lnSpc>
                          <a:spcPct val="115000"/>
                        </a:lnSpc>
                        <a:spcBef>
                          <a:spcPts val="0"/>
                        </a:spcBef>
                        <a:spcAft>
                          <a:spcPts val="0"/>
                        </a:spcAft>
                        <a:buNone/>
                      </a:pPr>
                      <a:r>
                        <a:rPr b="1" lang="en" sz="800">
                          <a:latin typeface="Lato"/>
                          <a:ea typeface="Lato"/>
                          <a:cs typeface="Lato"/>
                          <a:sym typeface="Lato"/>
                        </a:rPr>
                        <a:t>Quantum</a:t>
                      </a:r>
                      <a:endParaRPr b="1"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3</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bl>
          </a:graphicData>
        </a:graphic>
      </p:graphicFrame>
    </p:spTree>
  </p:cSld>
  <p:clrMapOvr>
    <a:masterClrMapping/>
  </p:clrMapOvr>
</p:sld>
</file>

<file path=ppt/slides/slide6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14" name="Shape 714"/>
        <p:cNvGrpSpPr/>
        <p:nvPr/>
      </p:nvGrpSpPr>
      <p:grpSpPr>
        <a:xfrm>
          <a:off x="0" y="0"/>
          <a:ext cx="0" cy="0"/>
          <a:chOff x="0" y="0"/>
          <a:chExt cx="0" cy="0"/>
        </a:xfrm>
      </p:grpSpPr>
      <p:sp>
        <p:nvSpPr>
          <p:cNvPr id="715" name="Google Shape;715;p73"/>
          <p:cNvSpPr txBox="1"/>
          <p:nvPr>
            <p:ph idx="1" type="body"/>
          </p:nvPr>
        </p:nvSpPr>
        <p:spPr>
          <a:xfrm>
            <a:off x="182850" y="823868"/>
            <a:ext cx="8778300" cy="4206300"/>
          </a:xfrm>
          <a:prstGeom prst="rect">
            <a:avLst/>
          </a:prstGeom>
        </p:spPr>
        <p:txBody>
          <a:bodyPr anchorCtr="0" anchor="t" bIns="45700" lIns="45700" spcFirstLastPara="1" rIns="45700" wrap="square" tIns="45700">
            <a:noAutofit/>
          </a:bodyPr>
          <a:lstStyle/>
          <a:p>
            <a:pPr indent="0" lvl="0" marL="0" rtl="0" algn="l">
              <a:spcBef>
                <a:spcPts val="0"/>
              </a:spcBef>
              <a:spcAft>
                <a:spcPts val="0"/>
              </a:spcAft>
              <a:buNone/>
            </a:pPr>
            <a:r>
              <a:rPr b="1" lang="en"/>
              <a:t>RR (q=3)</a:t>
            </a:r>
            <a:endParaRPr b="1"/>
          </a:p>
        </p:txBody>
      </p:sp>
      <p:sp>
        <p:nvSpPr>
          <p:cNvPr id="716" name="Google Shape;716;p73"/>
          <p:cNvSpPr txBox="1"/>
          <p:nvPr>
            <p:ph type="title"/>
          </p:nvPr>
        </p:nvSpPr>
        <p:spPr>
          <a:xfrm>
            <a:off x="182850" y="114300"/>
            <a:ext cx="8778300" cy="4572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Life Ain’t Fair</a:t>
            </a:r>
            <a:endParaRPr/>
          </a:p>
        </p:txBody>
      </p:sp>
      <p:graphicFrame>
        <p:nvGraphicFramePr>
          <p:cNvPr id="717" name="Google Shape;717;p73"/>
          <p:cNvGraphicFramePr/>
          <p:nvPr/>
        </p:nvGraphicFramePr>
        <p:xfrm>
          <a:off x="1978250" y="823775"/>
          <a:ext cx="3000000" cy="3000000"/>
        </p:xfrm>
        <a:graphic>
          <a:graphicData uri="http://schemas.openxmlformats.org/drawingml/2006/table">
            <a:tbl>
              <a:tblPr>
                <a:noFill/>
                <a:tableStyleId>{876081C1-59E3-45BD-9F17-07E1B6B354E3}</a:tableStyleId>
              </a:tblPr>
              <a:tblGrid>
                <a:gridCol w="274900"/>
                <a:gridCol w="1370500"/>
              </a:tblGrid>
              <a:tr h="135475">
                <a:tc>
                  <a:txBody>
                    <a:bodyPr/>
                    <a:lstStyle/>
                    <a:p>
                      <a:pPr indent="0" lvl="0" marL="0" rtl="0" algn="ctr">
                        <a:spcBef>
                          <a:spcPts val="0"/>
                        </a:spcBef>
                        <a:spcAft>
                          <a:spcPts val="0"/>
                        </a:spcAft>
                        <a:buNone/>
                      </a:pPr>
                      <a:r>
                        <a:rPr lang="en" sz="800">
                          <a:latin typeface="Lato"/>
                          <a:ea typeface="Lato"/>
                          <a:cs typeface="Lato"/>
                          <a:sym typeface="Lato"/>
                        </a:rPr>
                        <a:t>Time</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Thread</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5475">
                <a:tc>
                  <a:txBody>
                    <a:bodyPr/>
                    <a:lstStyle/>
                    <a:p>
                      <a:pPr indent="0" lvl="0" marL="0" rtl="0" algn="ctr">
                        <a:spcBef>
                          <a:spcPts val="0"/>
                        </a:spcBef>
                        <a:spcAft>
                          <a:spcPts val="0"/>
                        </a:spcAft>
                        <a:buNone/>
                      </a:pPr>
                      <a:r>
                        <a:rPr lang="en" sz="800">
                          <a:latin typeface="Lato"/>
                          <a:ea typeface="Lato"/>
                          <a:cs typeface="Lato"/>
                          <a:sym typeface="Lato"/>
                        </a:rPr>
                        <a:t>0</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Taj</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5475">
                <a:tc>
                  <a:txBody>
                    <a:bodyPr/>
                    <a:lstStyle/>
                    <a:p>
                      <a:pPr indent="0" lvl="0" marL="0" rtl="0" algn="ctr">
                        <a:spcBef>
                          <a:spcPts val="0"/>
                        </a:spcBef>
                        <a:spcAft>
                          <a:spcPts val="0"/>
                        </a:spcAft>
                        <a:buNone/>
                      </a:pPr>
                      <a:r>
                        <a:rPr lang="en" sz="800">
                          <a:latin typeface="Lato"/>
                          <a:ea typeface="Lato"/>
                          <a:cs typeface="Lato"/>
                          <a:sym typeface="Lato"/>
                        </a:rPr>
                        <a:t>1</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Taj</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5475">
                <a:tc>
                  <a:txBody>
                    <a:bodyPr/>
                    <a:lstStyle/>
                    <a:p>
                      <a:pPr indent="0" lvl="0" marL="0" rtl="0" algn="ctr">
                        <a:spcBef>
                          <a:spcPts val="0"/>
                        </a:spcBef>
                        <a:spcAft>
                          <a:spcPts val="0"/>
                        </a:spcAft>
                        <a:buNone/>
                      </a:pPr>
                      <a:r>
                        <a:rPr lang="en" sz="800">
                          <a:latin typeface="Lato"/>
                          <a:ea typeface="Lato"/>
                          <a:cs typeface="Lato"/>
                          <a:sym typeface="Lato"/>
                        </a:rPr>
                        <a:t>2</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Taj</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5475">
                <a:tc>
                  <a:txBody>
                    <a:bodyPr/>
                    <a:lstStyle/>
                    <a:p>
                      <a:pPr indent="0" lvl="0" marL="0" rtl="0" algn="ctr">
                        <a:spcBef>
                          <a:spcPts val="0"/>
                        </a:spcBef>
                        <a:spcAft>
                          <a:spcPts val="0"/>
                        </a:spcAft>
                        <a:buNone/>
                      </a:pPr>
                      <a:r>
                        <a:rPr lang="en" sz="800">
                          <a:latin typeface="Lato"/>
                          <a:ea typeface="Lato"/>
                          <a:cs typeface="Lato"/>
                          <a:sym typeface="Lato"/>
                        </a:rPr>
                        <a:t>3</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Kevin</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5475">
                <a:tc>
                  <a:txBody>
                    <a:bodyPr/>
                    <a:lstStyle/>
                    <a:p>
                      <a:pPr indent="0" lvl="0" marL="0" rtl="0" algn="ctr">
                        <a:spcBef>
                          <a:spcPts val="0"/>
                        </a:spcBef>
                        <a:spcAft>
                          <a:spcPts val="0"/>
                        </a:spcAft>
                        <a:buNone/>
                      </a:pPr>
                      <a:r>
                        <a:rPr lang="en" sz="800">
                          <a:latin typeface="Lato"/>
                          <a:ea typeface="Lato"/>
                          <a:cs typeface="Lato"/>
                          <a:sym typeface="Lato"/>
                        </a:rPr>
                        <a:t>4</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Kevin</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5</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Kevin</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6</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Neil</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7</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Neil</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8</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Neil</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9</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Taj</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10</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Taj</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11</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Akshat</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12</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Akshat</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13</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Akshat</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14</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Kevin</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15</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Kevin</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16</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William</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17</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William</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18</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William</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19</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Alina</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20</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Alina</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21</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Alina</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22</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Neil</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23</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Neil</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24</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Akshat</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25</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Akshat</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26</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William</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27</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William</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28</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D9EAD3"/>
                    </a:solidFill>
                  </a:tcPr>
                </a:tc>
                <a:tc>
                  <a:txBody>
                    <a:bodyPr/>
                    <a:lstStyle/>
                    <a:p>
                      <a:pPr indent="0" lvl="0" marL="0" rtl="0" algn="ctr">
                        <a:spcBef>
                          <a:spcPts val="0"/>
                        </a:spcBef>
                        <a:spcAft>
                          <a:spcPts val="0"/>
                        </a:spcAft>
                        <a:buNone/>
                      </a:pPr>
                      <a:r>
                        <a:rPr lang="en" sz="800">
                          <a:latin typeface="Lato"/>
                          <a:ea typeface="Lato"/>
                          <a:cs typeface="Lato"/>
                          <a:sym typeface="Lato"/>
                        </a:rPr>
                        <a:t>Alina</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D9EAD3"/>
                    </a:solidFill>
                  </a:tcPr>
                </a:tc>
              </a:tr>
              <a:tr h="130525">
                <a:tc>
                  <a:txBody>
                    <a:bodyPr/>
                    <a:lstStyle/>
                    <a:p>
                      <a:pPr indent="0" lvl="0" marL="0" rtl="0" algn="ctr">
                        <a:spcBef>
                          <a:spcPts val="0"/>
                        </a:spcBef>
                        <a:spcAft>
                          <a:spcPts val="0"/>
                        </a:spcAft>
                        <a:buNone/>
                      </a:pPr>
                      <a:r>
                        <a:rPr lang="en" sz="800">
                          <a:latin typeface="Lato"/>
                          <a:ea typeface="Lato"/>
                          <a:cs typeface="Lato"/>
                          <a:sym typeface="Lato"/>
                        </a:rPr>
                        <a:t>29</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30</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bl>
          </a:graphicData>
        </a:graphic>
      </p:graphicFrame>
      <p:graphicFrame>
        <p:nvGraphicFramePr>
          <p:cNvPr id="718" name="Google Shape;718;p73"/>
          <p:cNvGraphicFramePr/>
          <p:nvPr/>
        </p:nvGraphicFramePr>
        <p:xfrm>
          <a:off x="7003488" y="1455550"/>
          <a:ext cx="3000000" cy="3000000"/>
        </p:xfrm>
        <a:graphic>
          <a:graphicData uri="http://schemas.openxmlformats.org/drawingml/2006/table">
            <a:tbl>
              <a:tblPr>
                <a:noFill/>
                <a:tableStyleId>{B3EEC954-99DA-4435-BCBC-26BB120761D3}</a:tableStyleId>
              </a:tblPr>
              <a:tblGrid>
                <a:gridCol w="453325"/>
                <a:gridCol w="851775"/>
                <a:gridCol w="652550"/>
              </a:tblGrid>
              <a:tr h="224600">
                <a:tc gridSpan="3">
                  <a:txBody>
                    <a:bodyPr/>
                    <a:lstStyle/>
                    <a:p>
                      <a:pPr indent="0" lvl="0" marL="0" rtl="0" algn="ctr">
                        <a:lnSpc>
                          <a:spcPct val="115000"/>
                        </a:lnSpc>
                        <a:spcBef>
                          <a:spcPts val="0"/>
                        </a:spcBef>
                        <a:spcAft>
                          <a:spcPts val="0"/>
                        </a:spcAft>
                        <a:buNone/>
                      </a:pPr>
                      <a:r>
                        <a:rPr b="1" lang="en" sz="800">
                          <a:latin typeface="Lato"/>
                          <a:ea typeface="Lato"/>
                          <a:cs typeface="Lato"/>
                          <a:sym typeface="Lato"/>
                        </a:rPr>
                        <a:t>Arrivals</a:t>
                      </a:r>
                      <a:endParaRPr b="1"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hMerge="1"/>
                <a:tc hMerge="1"/>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Time</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Name</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Priority</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0</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Taj</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7</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1</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2</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Kevin</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1</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3</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Neil</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3</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4</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5</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Akshat</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5</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6</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7</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William</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11</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8</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9</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Alina</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14</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bl>
          </a:graphicData>
        </a:graphic>
      </p:graphicFrame>
      <p:graphicFrame>
        <p:nvGraphicFramePr>
          <p:cNvPr id="719" name="Google Shape;719;p73"/>
          <p:cNvGraphicFramePr/>
          <p:nvPr/>
        </p:nvGraphicFramePr>
        <p:xfrm>
          <a:off x="419788" y="2626925"/>
          <a:ext cx="3000000" cy="3000000"/>
        </p:xfrm>
        <a:graphic>
          <a:graphicData uri="http://schemas.openxmlformats.org/drawingml/2006/table">
            <a:tbl>
              <a:tblPr>
                <a:noFill/>
                <a:tableStyleId>{B3EEC954-99DA-4435-BCBC-26BB120761D3}</a:tableStyleId>
              </a:tblPr>
              <a:tblGrid>
                <a:gridCol w="453325"/>
                <a:gridCol w="851775"/>
              </a:tblGrid>
              <a:tr h="175">
                <a:tc>
                  <a:txBody>
                    <a:bodyPr/>
                    <a:lstStyle/>
                    <a:p>
                      <a:pPr indent="0" lvl="0" marL="0" rtl="0" algn="ctr">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2CC"/>
                    </a:solidFill>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Just before time</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75">
                <a:tc>
                  <a:txBody>
                    <a:bodyPr/>
                    <a:lstStyle/>
                    <a:p>
                      <a:pPr indent="0" lvl="0" marL="0" rtl="0" algn="ctr">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D9EAD3"/>
                    </a:solidFill>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At time</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bl>
          </a:graphicData>
        </a:graphic>
      </p:graphicFrame>
      <p:graphicFrame>
        <p:nvGraphicFramePr>
          <p:cNvPr id="720" name="Google Shape;720;p73"/>
          <p:cNvGraphicFramePr/>
          <p:nvPr/>
        </p:nvGraphicFramePr>
        <p:xfrm>
          <a:off x="3876988" y="2065425"/>
          <a:ext cx="3000000" cy="3000000"/>
        </p:xfrm>
        <a:graphic>
          <a:graphicData uri="http://schemas.openxmlformats.org/drawingml/2006/table">
            <a:tbl>
              <a:tblPr>
                <a:noFill/>
                <a:tableStyleId>{B3EEC954-99DA-4435-BCBC-26BB120761D3}</a:tableStyleId>
              </a:tblPr>
              <a:tblGrid>
                <a:gridCol w="851775"/>
              </a:tblGrid>
              <a:tr h="224600">
                <a:tc>
                  <a:txBody>
                    <a:bodyPr/>
                    <a:lstStyle/>
                    <a:p>
                      <a:pPr indent="0" lvl="0" marL="0" rtl="0" algn="ctr">
                        <a:lnSpc>
                          <a:spcPct val="115000"/>
                        </a:lnSpc>
                        <a:spcBef>
                          <a:spcPts val="0"/>
                        </a:spcBef>
                        <a:spcAft>
                          <a:spcPts val="0"/>
                        </a:spcAft>
                        <a:buNone/>
                      </a:pPr>
                      <a:r>
                        <a:rPr b="1" lang="en" sz="800">
                          <a:latin typeface="Lato"/>
                          <a:ea typeface="Lato"/>
                          <a:cs typeface="Lato"/>
                          <a:sym typeface="Lato"/>
                        </a:rPr>
                        <a:t>Queue</a:t>
                      </a:r>
                      <a:endParaRPr b="1"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l">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bl>
          </a:graphicData>
        </a:graphic>
      </p:graphicFrame>
      <p:graphicFrame>
        <p:nvGraphicFramePr>
          <p:cNvPr id="721" name="Google Shape;721;p73"/>
          <p:cNvGraphicFramePr/>
          <p:nvPr/>
        </p:nvGraphicFramePr>
        <p:xfrm>
          <a:off x="5272863" y="1924100"/>
          <a:ext cx="3000000" cy="3000000"/>
        </p:xfrm>
        <a:graphic>
          <a:graphicData uri="http://schemas.openxmlformats.org/drawingml/2006/table">
            <a:tbl>
              <a:tblPr>
                <a:noFill/>
                <a:tableStyleId>{B3EEC954-99DA-4435-BCBC-26BB120761D3}</a:tableStyleId>
              </a:tblPr>
              <a:tblGrid>
                <a:gridCol w="851775"/>
                <a:gridCol w="652550"/>
              </a:tblGrid>
              <a:tr h="224600">
                <a:tc gridSpan="2">
                  <a:txBody>
                    <a:bodyPr/>
                    <a:lstStyle/>
                    <a:p>
                      <a:pPr indent="0" lvl="0" marL="0" rtl="0" algn="ctr">
                        <a:lnSpc>
                          <a:spcPct val="115000"/>
                        </a:lnSpc>
                        <a:spcBef>
                          <a:spcPts val="0"/>
                        </a:spcBef>
                        <a:spcAft>
                          <a:spcPts val="0"/>
                        </a:spcAft>
                        <a:buNone/>
                      </a:pPr>
                      <a:r>
                        <a:rPr b="1" lang="en" sz="800">
                          <a:latin typeface="Lato"/>
                          <a:ea typeface="Lato"/>
                          <a:cs typeface="Lato"/>
                          <a:sym typeface="Lato"/>
                        </a:rPr>
                        <a:t>Remaining</a:t>
                      </a:r>
                      <a:endParaRPr b="1"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hMerge="1"/>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Name</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Time</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Taj</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0</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Kevin</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0</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Neil</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0</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Akshat</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0</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William</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0</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Alina</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1</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bl>
          </a:graphicData>
        </a:graphic>
      </p:graphicFrame>
      <p:graphicFrame>
        <p:nvGraphicFramePr>
          <p:cNvPr id="722" name="Google Shape;722;p73"/>
          <p:cNvGraphicFramePr/>
          <p:nvPr/>
        </p:nvGraphicFramePr>
        <p:xfrm>
          <a:off x="5272863" y="1221275"/>
          <a:ext cx="3000000" cy="3000000"/>
        </p:xfrm>
        <a:graphic>
          <a:graphicData uri="http://schemas.openxmlformats.org/drawingml/2006/table">
            <a:tbl>
              <a:tblPr>
                <a:noFill/>
                <a:tableStyleId>{B3EEC954-99DA-4435-BCBC-26BB120761D3}</a:tableStyleId>
              </a:tblPr>
              <a:tblGrid>
                <a:gridCol w="752175"/>
                <a:gridCol w="752175"/>
              </a:tblGrid>
              <a:tr h="224600">
                <a:tc>
                  <a:txBody>
                    <a:bodyPr/>
                    <a:lstStyle/>
                    <a:p>
                      <a:pPr indent="0" lvl="0" marL="0" rtl="0" algn="ctr">
                        <a:lnSpc>
                          <a:spcPct val="115000"/>
                        </a:lnSpc>
                        <a:spcBef>
                          <a:spcPts val="0"/>
                        </a:spcBef>
                        <a:spcAft>
                          <a:spcPts val="0"/>
                        </a:spcAft>
                        <a:buNone/>
                      </a:pPr>
                      <a:r>
                        <a:rPr b="1" lang="en" sz="800">
                          <a:latin typeface="Lato"/>
                          <a:ea typeface="Lato"/>
                          <a:cs typeface="Lato"/>
                          <a:sym typeface="Lato"/>
                        </a:rPr>
                        <a:t>Quantum</a:t>
                      </a:r>
                      <a:endParaRPr b="1"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2</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bl>
          </a:graphicData>
        </a:graphic>
      </p:graphicFrame>
    </p:spTree>
  </p:cSld>
  <p:clrMapOvr>
    <a:masterClrMapping/>
  </p:clrMapOvr>
</p:sld>
</file>

<file path=ppt/slides/slide6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26" name="Shape 726"/>
        <p:cNvGrpSpPr/>
        <p:nvPr/>
      </p:nvGrpSpPr>
      <p:grpSpPr>
        <a:xfrm>
          <a:off x="0" y="0"/>
          <a:ext cx="0" cy="0"/>
          <a:chOff x="0" y="0"/>
          <a:chExt cx="0" cy="0"/>
        </a:xfrm>
      </p:grpSpPr>
      <p:sp>
        <p:nvSpPr>
          <p:cNvPr id="727" name="Google Shape;727;p74"/>
          <p:cNvSpPr txBox="1"/>
          <p:nvPr>
            <p:ph idx="1" type="body"/>
          </p:nvPr>
        </p:nvSpPr>
        <p:spPr>
          <a:xfrm>
            <a:off x="182850" y="823868"/>
            <a:ext cx="8778300" cy="4206300"/>
          </a:xfrm>
          <a:prstGeom prst="rect">
            <a:avLst/>
          </a:prstGeom>
        </p:spPr>
        <p:txBody>
          <a:bodyPr anchorCtr="0" anchor="t" bIns="45700" lIns="45700" spcFirstLastPara="1" rIns="45700" wrap="square" tIns="45700">
            <a:noAutofit/>
          </a:bodyPr>
          <a:lstStyle/>
          <a:p>
            <a:pPr indent="0" lvl="0" marL="0" rtl="0" algn="l">
              <a:spcBef>
                <a:spcPts val="0"/>
              </a:spcBef>
              <a:spcAft>
                <a:spcPts val="0"/>
              </a:spcAft>
              <a:buNone/>
            </a:pPr>
            <a:r>
              <a:rPr b="1" lang="en"/>
              <a:t>RR (q=3)</a:t>
            </a:r>
            <a:endParaRPr b="1"/>
          </a:p>
        </p:txBody>
      </p:sp>
      <p:sp>
        <p:nvSpPr>
          <p:cNvPr id="728" name="Google Shape;728;p74"/>
          <p:cNvSpPr txBox="1"/>
          <p:nvPr>
            <p:ph type="title"/>
          </p:nvPr>
        </p:nvSpPr>
        <p:spPr>
          <a:xfrm>
            <a:off x="182850" y="114300"/>
            <a:ext cx="8778300" cy="4572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Life Ain’t Fair</a:t>
            </a:r>
            <a:endParaRPr/>
          </a:p>
        </p:txBody>
      </p:sp>
      <p:graphicFrame>
        <p:nvGraphicFramePr>
          <p:cNvPr id="729" name="Google Shape;729;p74"/>
          <p:cNvGraphicFramePr/>
          <p:nvPr/>
        </p:nvGraphicFramePr>
        <p:xfrm>
          <a:off x="1978250" y="823775"/>
          <a:ext cx="3000000" cy="3000000"/>
        </p:xfrm>
        <a:graphic>
          <a:graphicData uri="http://schemas.openxmlformats.org/drawingml/2006/table">
            <a:tbl>
              <a:tblPr>
                <a:noFill/>
                <a:tableStyleId>{876081C1-59E3-45BD-9F17-07E1B6B354E3}</a:tableStyleId>
              </a:tblPr>
              <a:tblGrid>
                <a:gridCol w="274900"/>
                <a:gridCol w="1370500"/>
              </a:tblGrid>
              <a:tr h="135475">
                <a:tc>
                  <a:txBody>
                    <a:bodyPr/>
                    <a:lstStyle/>
                    <a:p>
                      <a:pPr indent="0" lvl="0" marL="0" rtl="0" algn="ctr">
                        <a:spcBef>
                          <a:spcPts val="0"/>
                        </a:spcBef>
                        <a:spcAft>
                          <a:spcPts val="0"/>
                        </a:spcAft>
                        <a:buNone/>
                      </a:pPr>
                      <a:r>
                        <a:rPr lang="en" sz="800">
                          <a:latin typeface="Lato"/>
                          <a:ea typeface="Lato"/>
                          <a:cs typeface="Lato"/>
                          <a:sym typeface="Lato"/>
                        </a:rPr>
                        <a:t>Time</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Thread</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5475">
                <a:tc>
                  <a:txBody>
                    <a:bodyPr/>
                    <a:lstStyle/>
                    <a:p>
                      <a:pPr indent="0" lvl="0" marL="0" rtl="0" algn="ctr">
                        <a:spcBef>
                          <a:spcPts val="0"/>
                        </a:spcBef>
                        <a:spcAft>
                          <a:spcPts val="0"/>
                        </a:spcAft>
                        <a:buNone/>
                      </a:pPr>
                      <a:r>
                        <a:rPr lang="en" sz="800">
                          <a:latin typeface="Lato"/>
                          <a:ea typeface="Lato"/>
                          <a:cs typeface="Lato"/>
                          <a:sym typeface="Lato"/>
                        </a:rPr>
                        <a:t>0</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Taj</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5475">
                <a:tc>
                  <a:txBody>
                    <a:bodyPr/>
                    <a:lstStyle/>
                    <a:p>
                      <a:pPr indent="0" lvl="0" marL="0" rtl="0" algn="ctr">
                        <a:spcBef>
                          <a:spcPts val="0"/>
                        </a:spcBef>
                        <a:spcAft>
                          <a:spcPts val="0"/>
                        </a:spcAft>
                        <a:buNone/>
                      </a:pPr>
                      <a:r>
                        <a:rPr lang="en" sz="800">
                          <a:latin typeface="Lato"/>
                          <a:ea typeface="Lato"/>
                          <a:cs typeface="Lato"/>
                          <a:sym typeface="Lato"/>
                        </a:rPr>
                        <a:t>1</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Taj</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5475">
                <a:tc>
                  <a:txBody>
                    <a:bodyPr/>
                    <a:lstStyle/>
                    <a:p>
                      <a:pPr indent="0" lvl="0" marL="0" rtl="0" algn="ctr">
                        <a:spcBef>
                          <a:spcPts val="0"/>
                        </a:spcBef>
                        <a:spcAft>
                          <a:spcPts val="0"/>
                        </a:spcAft>
                        <a:buNone/>
                      </a:pPr>
                      <a:r>
                        <a:rPr lang="en" sz="800">
                          <a:latin typeface="Lato"/>
                          <a:ea typeface="Lato"/>
                          <a:cs typeface="Lato"/>
                          <a:sym typeface="Lato"/>
                        </a:rPr>
                        <a:t>2</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Taj</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5475">
                <a:tc>
                  <a:txBody>
                    <a:bodyPr/>
                    <a:lstStyle/>
                    <a:p>
                      <a:pPr indent="0" lvl="0" marL="0" rtl="0" algn="ctr">
                        <a:spcBef>
                          <a:spcPts val="0"/>
                        </a:spcBef>
                        <a:spcAft>
                          <a:spcPts val="0"/>
                        </a:spcAft>
                        <a:buNone/>
                      </a:pPr>
                      <a:r>
                        <a:rPr lang="en" sz="800">
                          <a:latin typeface="Lato"/>
                          <a:ea typeface="Lato"/>
                          <a:cs typeface="Lato"/>
                          <a:sym typeface="Lato"/>
                        </a:rPr>
                        <a:t>3</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Kevin</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5475">
                <a:tc>
                  <a:txBody>
                    <a:bodyPr/>
                    <a:lstStyle/>
                    <a:p>
                      <a:pPr indent="0" lvl="0" marL="0" rtl="0" algn="ctr">
                        <a:spcBef>
                          <a:spcPts val="0"/>
                        </a:spcBef>
                        <a:spcAft>
                          <a:spcPts val="0"/>
                        </a:spcAft>
                        <a:buNone/>
                      </a:pPr>
                      <a:r>
                        <a:rPr lang="en" sz="800">
                          <a:latin typeface="Lato"/>
                          <a:ea typeface="Lato"/>
                          <a:cs typeface="Lato"/>
                          <a:sym typeface="Lato"/>
                        </a:rPr>
                        <a:t>4</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Kevin</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5</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Kevin</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6</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Neil</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7</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Neil</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8</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Neil</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9</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Taj</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10</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Taj</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11</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Akshat</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12</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Akshat</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13</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Akshat</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14</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Kevin</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15</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Kevin</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16</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William</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17</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William</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18</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William</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19</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Alina</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20</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Alina</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21</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Alina</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22</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Neil</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23</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Neil</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24</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Akshat</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25</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Akshat</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26</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William</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27</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William</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28</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Alina</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29</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D9EAD3"/>
                    </a:solidFill>
                  </a:tcPr>
                </a:tc>
                <a:tc>
                  <a:txBody>
                    <a:bodyPr/>
                    <a:lstStyle/>
                    <a:p>
                      <a:pPr indent="0" lvl="0" marL="0" rtl="0" algn="ctr">
                        <a:spcBef>
                          <a:spcPts val="0"/>
                        </a:spcBef>
                        <a:spcAft>
                          <a:spcPts val="0"/>
                        </a:spcAft>
                        <a:buNone/>
                      </a:pPr>
                      <a:r>
                        <a:rPr lang="en" sz="800">
                          <a:latin typeface="Lato"/>
                          <a:ea typeface="Lato"/>
                          <a:cs typeface="Lato"/>
                          <a:sym typeface="Lato"/>
                        </a:rPr>
                        <a:t>Alina</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D9EAD3"/>
                    </a:solidFill>
                  </a:tcPr>
                </a:tc>
              </a:tr>
              <a:tr h="130525">
                <a:tc>
                  <a:txBody>
                    <a:bodyPr/>
                    <a:lstStyle/>
                    <a:p>
                      <a:pPr indent="0" lvl="0" marL="0" rtl="0" algn="ctr">
                        <a:spcBef>
                          <a:spcPts val="0"/>
                        </a:spcBef>
                        <a:spcAft>
                          <a:spcPts val="0"/>
                        </a:spcAft>
                        <a:buNone/>
                      </a:pPr>
                      <a:r>
                        <a:rPr lang="en" sz="800">
                          <a:latin typeface="Lato"/>
                          <a:ea typeface="Lato"/>
                          <a:cs typeface="Lato"/>
                          <a:sym typeface="Lato"/>
                        </a:rPr>
                        <a:t>30</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bl>
          </a:graphicData>
        </a:graphic>
      </p:graphicFrame>
      <p:graphicFrame>
        <p:nvGraphicFramePr>
          <p:cNvPr id="730" name="Google Shape;730;p74"/>
          <p:cNvGraphicFramePr/>
          <p:nvPr/>
        </p:nvGraphicFramePr>
        <p:xfrm>
          <a:off x="7003488" y="1455550"/>
          <a:ext cx="3000000" cy="3000000"/>
        </p:xfrm>
        <a:graphic>
          <a:graphicData uri="http://schemas.openxmlformats.org/drawingml/2006/table">
            <a:tbl>
              <a:tblPr>
                <a:noFill/>
                <a:tableStyleId>{B3EEC954-99DA-4435-BCBC-26BB120761D3}</a:tableStyleId>
              </a:tblPr>
              <a:tblGrid>
                <a:gridCol w="453325"/>
                <a:gridCol w="851775"/>
                <a:gridCol w="652550"/>
              </a:tblGrid>
              <a:tr h="224600">
                <a:tc gridSpan="3">
                  <a:txBody>
                    <a:bodyPr/>
                    <a:lstStyle/>
                    <a:p>
                      <a:pPr indent="0" lvl="0" marL="0" rtl="0" algn="ctr">
                        <a:lnSpc>
                          <a:spcPct val="115000"/>
                        </a:lnSpc>
                        <a:spcBef>
                          <a:spcPts val="0"/>
                        </a:spcBef>
                        <a:spcAft>
                          <a:spcPts val="0"/>
                        </a:spcAft>
                        <a:buNone/>
                      </a:pPr>
                      <a:r>
                        <a:rPr b="1" lang="en" sz="800">
                          <a:latin typeface="Lato"/>
                          <a:ea typeface="Lato"/>
                          <a:cs typeface="Lato"/>
                          <a:sym typeface="Lato"/>
                        </a:rPr>
                        <a:t>Arrivals</a:t>
                      </a:r>
                      <a:endParaRPr b="1"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hMerge="1"/>
                <a:tc hMerge="1"/>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Time</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Name</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Priority</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0</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Taj</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7</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1</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2</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Kevin</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1</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3</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Neil</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3</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4</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5</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Akshat</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5</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6</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7</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William</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11</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8</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9</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Alina</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14</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bl>
          </a:graphicData>
        </a:graphic>
      </p:graphicFrame>
      <p:graphicFrame>
        <p:nvGraphicFramePr>
          <p:cNvPr id="731" name="Google Shape;731;p74"/>
          <p:cNvGraphicFramePr/>
          <p:nvPr/>
        </p:nvGraphicFramePr>
        <p:xfrm>
          <a:off x="419788" y="2626925"/>
          <a:ext cx="3000000" cy="3000000"/>
        </p:xfrm>
        <a:graphic>
          <a:graphicData uri="http://schemas.openxmlformats.org/drawingml/2006/table">
            <a:tbl>
              <a:tblPr>
                <a:noFill/>
                <a:tableStyleId>{B3EEC954-99DA-4435-BCBC-26BB120761D3}</a:tableStyleId>
              </a:tblPr>
              <a:tblGrid>
                <a:gridCol w="453325"/>
                <a:gridCol w="851775"/>
              </a:tblGrid>
              <a:tr h="175">
                <a:tc>
                  <a:txBody>
                    <a:bodyPr/>
                    <a:lstStyle/>
                    <a:p>
                      <a:pPr indent="0" lvl="0" marL="0" rtl="0" algn="ctr">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2CC"/>
                    </a:solidFill>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Just before time</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75">
                <a:tc>
                  <a:txBody>
                    <a:bodyPr/>
                    <a:lstStyle/>
                    <a:p>
                      <a:pPr indent="0" lvl="0" marL="0" rtl="0" algn="ctr">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D9EAD3"/>
                    </a:solidFill>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At time</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bl>
          </a:graphicData>
        </a:graphic>
      </p:graphicFrame>
      <p:graphicFrame>
        <p:nvGraphicFramePr>
          <p:cNvPr id="732" name="Google Shape;732;p74"/>
          <p:cNvGraphicFramePr/>
          <p:nvPr/>
        </p:nvGraphicFramePr>
        <p:xfrm>
          <a:off x="3876988" y="2065425"/>
          <a:ext cx="3000000" cy="3000000"/>
        </p:xfrm>
        <a:graphic>
          <a:graphicData uri="http://schemas.openxmlformats.org/drawingml/2006/table">
            <a:tbl>
              <a:tblPr>
                <a:noFill/>
                <a:tableStyleId>{B3EEC954-99DA-4435-BCBC-26BB120761D3}</a:tableStyleId>
              </a:tblPr>
              <a:tblGrid>
                <a:gridCol w="851775"/>
              </a:tblGrid>
              <a:tr h="224600">
                <a:tc>
                  <a:txBody>
                    <a:bodyPr/>
                    <a:lstStyle/>
                    <a:p>
                      <a:pPr indent="0" lvl="0" marL="0" rtl="0" algn="ctr">
                        <a:lnSpc>
                          <a:spcPct val="115000"/>
                        </a:lnSpc>
                        <a:spcBef>
                          <a:spcPts val="0"/>
                        </a:spcBef>
                        <a:spcAft>
                          <a:spcPts val="0"/>
                        </a:spcAft>
                        <a:buNone/>
                      </a:pPr>
                      <a:r>
                        <a:rPr b="1" lang="en" sz="800">
                          <a:latin typeface="Lato"/>
                          <a:ea typeface="Lato"/>
                          <a:cs typeface="Lato"/>
                          <a:sym typeface="Lato"/>
                        </a:rPr>
                        <a:t>Queue</a:t>
                      </a:r>
                      <a:endParaRPr b="1"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l">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bl>
          </a:graphicData>
        </a:graphic>
      </p:graphicFrame>
      <p:graphicFrame>
        <p:nvGraphicFramePr>
          <p:cNvPr id="733" name="Google Shape;733;p74"/>
          <p:cNvGraphicFramePr/>
          <p:nvPr/>
        </p:nvGraphicFramePr>
        <p:xfrm>
          <a:off x="5272863" y="1924100"/>
          <a:ext cx="3000000" cy="3000000"/>
        </p:xfrm>
        <a:graphic>
          <a:graphicData uri="http://schemas.openxmlformats.org/drawingml/2006/table">
            <a:tbl>
              <a:tblPr>
                <a:noFill/>
                <a:tableStyleId>{B3EEC954-99DA-4435-BCBC-26BB120761D3}</a:tableStyleId>
              </a:tblPr>
              <a:tblGrid>
                <a:gridCol w="851775"/>
                <a:gridCol w="652550"/>
              </a:tblGrid>
              <a:tr h="224600">
                <a:tc gridSpan="2">
                  <a:txBody>
                    <a:bodyPr/>
                    <a:lstStyle/>
                    <a:p>
                      <a:pPr indent="0" lvl="0" marL="0" rtl="0" algn="ctr">
                        <a:lnSpc>
                          <a:spcPct val="115000"/>
                        </a:lnSpc>
                        <a:spcBef>
                          <a:spcPts val="0"/>
                        </a:spcBef>
                        <a:spcAft>
                          <a:spcPts val="0"/>
                        </a:spcAft>
                        <a:buNone/>
                      </a:pPr>
                      <a:r>
                        <a:rPr b="1" lang="en" sz="800">
                          <a:latin typeface="Lato"/>
                          <a:ea typeface="Lato"/>
                          <a:cs typeface="Lato"/>
                          <a:sym typeface="Lato"/>
                        </a:rPr>
                        <a:t>Remaining</a:t>
                      </a:r>
                      <a:endParaRPr b="1"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hMerge="1"/>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Name</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Time</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Taj</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0</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Kevin</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0</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Neil</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0</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Akshat</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0</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William</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0</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Alina</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0</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bl>
          </a:graphicData>
        </a:graphic>
      </p:graphicFrame>
      <p:graphicFrame>
        <p:nvGraphicFramePr>
          <p:cNvPr id="734" name="Google Shape;734;p74"/>
          <p:cNvGraphicFramePr/>
          <p:nvPr/>
        </p:nvGraphicFramePr>
        <p:xfrm>
          <a:off x="5272863" y="1221275"/>
          <a:ext cx="3000000" cy="3000000"/>
        </p:xfrm>
        <a:graphic>
          <a:graphicData uri="http://schemas.openxmlformats.org/drawingml/2006/table">
            <a:tbl>
              <a:tblPr>
                <a:noFill/>
                <a:tableStyleId>{B3EEC954-99DA-4435-BCBC-26BB120761D3}</a:tableStyleId>
              </a:tblPr>
              <a:tblGrid>
                <a:gridCol w="752175"/>
                <a:gridCol w="752175"/>
              </a:tblGrid>
              <a:tr h="224600">
                <a:tc>
                  <a:txBody>
                    <a:bodyPr/>
                    <a:lstStyle/>
                    <a:p>
                      <a:pPr indent="0" lvl="0" marL="0" rtl="0" algn="ctr">
                        <a:lnSpc>
                          <a:spcPct val="115000"/>
                        </a:lnSpc>
                        <a:spcBef>
                          <a:spcPts val="0"/>
                        </a:spcBef>
                        <a:spcAft>
                          <a:spcPts val="0"/>
                        </a:spcAft>
                        <a:buNone/>
                      </a:pPr>
                      <a:r>
                        <a:rPr b="1" lang="en" sz="800">
                          <a:latin typeface="Lato"/>
                          <a:ea typeface="Lato"/>
                          <a:cs typeface="Lato"/>
                          <a:sym typeface="Lato"/>
                        </a:rPr>
                        <a:t>Quantum</a:t>
                      </a:r>
                      <a:endParaRPr b="1"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2</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bl>
          </a:graphicData>
        </a:graphic>
      </p:graphicFrame>
    </p:spTree>
  </p:cSld>
  <p:clrMapOvr>
    <a:masterClrMapping/>
  </p:clrMapOvr>
</p:sld>
</file>

<file path=ppt/slides/slide6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38" name="Shape 738"/>
        <p:cNvGrpSpPr/>
        <p:nvPr/>
      </p:nvGrpSpPr>
      <p:grpSpPr>
        <a:xfrm>
          <a:off x="0" y="0"/>
          <a:ext cx="0" cy="0"/>
          <a:chOff x="0" y="0"/>
          <a:chExt cx="0" cy="0"/>
        </a:xfrm>
      </p:grpSpPr>
      <p:sp>
        <p:nvSpPr>
          <p:cNvPr id="739" name="Google Shape;739;p75"/>
          <p:cNvSpPr txBox="1"/>
          <p:nvPr>
            <p:ph idx="1" type="body"/>
          </p:nvPr>
        </p:nvSpPr>
        <p:spPr>
          <a:xfrm>
            <a:off x="182850" y="823868"/>
            <a:ext cx="8778300" cy="4206300"/>
          </a:xfrm>
          <a:prstGeom prst="rect">
            <a:avLst/>
          </a:prstGeom>
        </p:spPr>
        <p:txBody>
          <a:bodyPr anchorCtr="0" anchor="t" bIns="45700" lIns="45700" spcFirstLastPara="1" rIns="45700" wrap="square" tIns="45700">
            <a:noAutofit/>
          </a:bodyPr>
          <a:lstStyle/>
          <a:p>
            <a:pPr indent="0" lvl="0" marL="0" rtl="0" algn="l">
              <a:spcBef>
                <a:spcPts val="0"/>
              </a:spcBef>
              <a:spcAft>
                <a:spcPts val="0"/>
              </a:spcAft>
              <a:buNone/>
            </a:pPr>
            <a:r>
              <a:rPr b="1" lang="en"/>
              <a:t>SRTF</a:t>
            </a:r>
            <a:endParaRPr b="1"/>
          </a:p>
        </p:txBody>
      </p:sp>
      <p:sp>
        <p:nvSpPr>
          <p:cNvPr id="740" name="Google Shape;740;p75"/>
          <p:cNvSpPr txBox="1"/>
          <p:nvPr>
            <p:ph type="title"/>
          </p:nvPr>
        </p:nvSpPr>
        <p:spPr>
          <a:xfrm>
            <a:off x="182850" y="114300"/>
            <a:ext cx="8778300" cy="4572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Life Ain’t Fair</a:t>
            </a:r>
            <a:endParaRPr/>
          </a:p>
        </p:txBody>
      </p:sp>
      <p:graphicFrame>
        <p:nvGraphicFramePr>
          <p:cNvPr id="741" name="Google Shape;741;p75"/>
          <p:cNvGraphicFramePr/>
          <p:nvPr/>
        </p:nvGraphicFramePr>
        <p:xfrm>
          <a:off x="1978250" y="823775"/>
          <a:ext cx="3000000" cy="3000000"/>
        </p:xfrm>
        <a:graphic>
          <a:graphicData uri="http://schemas.openxmlformats.org/drawingml/2006/table">
            <a:tbl>
              <a:tblPr>
                <a:noFill/>
                <a:tableStyleId>{876081C1-59E3-45BD-9F17-07E1B6B354E3}</a:tableStyleId>
              </a:tblPr>
              <a:tblGrid>
                <a:gridCol w="274900"/>
                <a:gridCol w="1370500"/>
              </a:tblGrid>
              <a:tr h="135475">
                <a:tc>
                  <a:txBody>
                    <a:bodyPr/>
                    <a:lstStyle/>
                    <a:p>
                      <a:pPr indent="0" lvl="0" marL="0" rtl="0" algn="ctr">
                        <a:spcBef>
                          <a:spcPts val="0"/>
                        </a:spcBef>
                        <a:spcAft>
                          <a:spcPts val="0"/>
                        </a:spcAft>
                        <a:buNone/>
                      </a:pPr>
                      <a:r>
                        <a:rPr lang="en" sz="800">
                          <a:latin typeface="Lato"/>
                          <a:ea typeface="Lato"/>
                          <a:cs typeface="Lato"/>
                          <a:sym typeface="Lato"/>
                        </a:rPr>
                        <a:t>Time</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Thread</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5475">
                <a:tc>
                  <a:txBody>
                    <a:bodyPr/>
                    <a:lstStyle/>
                    <a:p>
                      <a:pPr indent="0" lvl="0" marL="0" rtl="0" algn="ctr">
                        <a:spcBef>
                          <a:spcPts val="0"/>
                        </a:spcBef>
                        <a:spcAft>
                          <a:spcPts val="0"/>
                        </a:spcAft>
                        <a:buNone/>
                      </a:pPr>
                      <a:r>
                        <a:rPr lang="en" sz="800">
                          <a:latin typeface="Lato"/>
                          <a:ea typeface="Lato"/>
                          <a:cs typeface="Lato"/>
                          <a:sym typeface="Lato"/>
                        </a:rPr>
                        <a:t>0</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5475">
                <a:tc>
                  <a:txBody>
                    <a:bodyPr/>
                    <a:lstStyle/>
                    <a:p>
                      <a:pPr indent="0" lvl="0" marL="0" rtl="0" algn="ctr">
                        <a:spcBef>
                          <a:spcPts val="0"/>
                        </a:spcBef>
                        <a:spcAft>
                          <a:spcPts val="0"/>
                        </a:spcAft>
                        <a:buNone/>
                      </a:pPr>
                      <a:r>
                        <a:rPr lang="en" sz="800">
                          <a:latin typeface="Lato"/>
                          <a:ea typeface="Lato"/>
                          <a:cs typeface="Lato"/>
                          <a:sym typeface="Lato"/>
                        </a:rPr>
                        <a:t>1</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5475">
                <a:tc>
                  <a:txBody>
                    <a:bodyPr/>
                    <a:lstStyle/>
                    <a:p>
                      <a:pPr indent="0" lvl="0" marL="0" rtl="0" algn="ctr">
                        <a:spcBef>
                          <a:spcPts val="0"/>
                        </a:spcBef>
                        <a:spcAft>
                          <a:spcPts val="0"/>
                        </a:spcAft>
                        <a:buNone/>
                      </a:pPr>
                      <a:r>
                        <a:rPr lang="en" sz="800">
                          <a:latin typeface="Lato"/>
                          <a:ea typeface="Lato"/>
                          <a:cs typeface="Lato"/>
                          <a:sym typeface="Lato"/>
                        </a:rPr>
                        <a:t>2</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5475">
                <a:tc>
                  <a:txBody>
                    <a:bodyPr/>
                    <a:lstStyle/>
                    <a:p>
                      <a:pPr indent="0" lvl="0" marL="0" rtl="0" algn="ctr">
                        <a:spcBef>
                          <a:spcPts val="0"/>
                        </a:spcBef>
                        <a:spcAft>
                          <a:spcPts val="0"/>
                        </a:spcAft>
                        <a:buNone/>
                      </a:pPr>
                      <a:r>
                        <a:rPr lang="en" sz="800">
                          <a:latin typeface="Lato"/>
                          <a:ea typeface="Lato"/>
                          <a:cs typeface="Lato"/>
                          <a:sym typeface="Lato"/>
                        </a:rPr>
                        <a:t>3</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5475">
                <a:tc>
                  <a:txBody>
                    <a:bodyPr/>
                    <a:lstStyle/>
                    <a:p>
                      <a:pPr indent="0" lvl="0" marL="0" rtl="0" algn="ctr">
                        <a:spcBef>
                          <a:spcPts val="0"/>
                        </a:spcBef>
                        <a:spcAft>
                          <a:spcPts val="0"/>
                        </a:spcAft>
                        <a:buNone/>
                      </a:pPr>
                      <a:r>
                        <a:rPr lang="en" sz="800">
                          <a:latin typeface="Lato"/>
                          <a:ea typeface="Lato"/>
                          <a:cs typeface="Lato"/>
                          <a:sym typeface="Lato"/>
                        </a:rPr>
                        <a:t>4</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5</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6</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7</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8</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9</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10</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11</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12</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13</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14</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15</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16</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17</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18</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19</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20</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21</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22</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23</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24</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25</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26</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27</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28</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29</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30</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bl>
          </a:graphicData>
        </a:graphic>
      </p:graphicFrame>
      <p:graphicFrame>
        <p:nvGraphicFramePr>
          <p:cNvPr id="742" name="Google Shape;742;p75"/>
          <p:cNvGraphicFramePr/>
          <p:nvPr/>
        </p:nvGraphicFramePr>
        <p:xfrm>
          <a:off x="7003488" y="1455550"/>
          <a:ext cx="3000000" cy="3000000"/>
        </p:xfrm>
        <a:graphic>
          <a:graphicData uri="http://schemas.openxmlformats.org/drawingml/2006/table">
            <a:tbl>
              <a:tblPr>
                <a:noFill/>
                <a:tableStyleId>{B3EEC954-99DA-4435-BCBC-26BB120761D3}</a:tableStyleId>
              </a:tblPr>
              <a:tblGrid>
                <a:gridCol w="453325"/>
                <a:gridCol w="851775"/>
                <a:gridCol w="652550"/>
              </a:tblGrid>
              <a:tr h="224600">
                <a:tc gridSpan="3">
                  <a:txBody>
                    <a:bodyPr/>
                    <a:lstStyle/>
                    <a:p>
                      <a:pPr indent="0" lvl="0" marL="0" rtl="0" algn="ctr">
                        <a:lnSpc>
                          <a:spcPct val="115000"/>
                        </a:lnSpc>
                        <a:spcBef>
                          <a:spcPts val="0"/>
                        </a:spcBef>
                        <a:spcAft>
                          <a:spcPts val="0"/>
                        </a:spcAft>
                        <a:buNone/>
                      </a:pPr>
                      <a:r>
                        <a:rPr b="1" lang="en" sz="800">
                          <a:latin typeface="Lato"/>
                          <a:ea typeface="Lato"/>
                          <a:cs typeface="Lato"/>
                          <a:sym typeface="Lato"/>
                        </a:rPr>
                        <a:t>Arrivals</a:t>
                      </a:r>
                      <a:endParaRPr b="1"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hMerge="1"/>
                <a:tc hMerge="1"/>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Time</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Name</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Priority</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0</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Taj</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7</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1</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2</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Kevin</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1</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3</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Neil</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3</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4</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5</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Akshat</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5</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6</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7</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William</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11</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8</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9</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Alina</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14</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bl>
          </a:graphicData>
        </a:graphic>
      </p:graphicFrame>
      <p:graphicFrame>
        <p:nvGraphicFramePr>
          <p:cNvPr id="743" name="Google Shape;743;p75"/>
          <p:cNvGraphicFramePr/>
          <p:nvPr/>
        </p:nvGraphicFramePr>
        <p:xfrm>
          <a:off x="419788" y="2626925"/>
          <a:ext cx="3000000" cy="3000000"/>
        </p:xfrm>
        <a:graphic>
          <a:graphicData uri="http://schemas.openxmlformats.org/drawingml/2006/table">
            <a:tbl>
              <a:tblPr>
                <a:noFill/>
                <a:tableStyleId>{B3EEC954-99DA-4435-BCBC-26BB120761D3}</a:tableStyleId>
              </a:tblPr>
              <a:tblGrid>
                <a:gridCol w="453325"/>
                <a:gridCol w="851775"/>
              </a:tblGrid>
              <a:tr h="175">
                <a:tc>
                  <a:txBody>
                    <a:bodyPr/>
                    <a:lstStyle/>
                    <a:p>
                      <a:pPr indent="0" lvl="0" marL="0" rtl="0" algn="ctr">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2CC"/>
                    </a:solidFill>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Just before time</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75">
                <a:tc>
                  <a:txBody>
                    <a:bodyPr/>
                    <a:lstStyle/>
                    <a:p>
                      <a:pPr indent="0" lvl="0" marL="0" rtl="0" algn="ctr">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D9EAD3"/>
                    </a:solidFill>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At time</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bl>
          </a:graphicData>
        </a:graphic>
      </p:graphicFrame>
    </p:spTree>
  </p:cSld>
  <p:clrMapOvr>
    <a:masterClrMapping/>
  </p:clrMapOvr>
</p:sld>
</file>

<file path=ppt/slides/slide6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47" name="Shape 747"/>
        <p:cNvGrpSpPr/>
        <p:nvPr/>
      </p:nvGrpSpPr>
      <p:grpSpPr>
        <a:xfrm>
          <a:off x="0" y="0"/>
          <a:ext cx="0" cy="0"/>
          <a:chOff x="0" y="0"/>
          <a:chExt cx="0" cy="0"/>
        </a:xfrm>
      </p:grpSpPr>
      <p:sp>
        <p:nvSpPr>
          <p:cNvPr id="748" name="Google Shape;748;p76"/>
          <p:cNvSpPr txBox="1"/>
          <p:nvPr>
            <p:ph idx="1" type="body"/>
          </p:nvPr>
        </p:nvSpPr>
        <p:spPr>
          <a:xfrm>
            <a:off x="182850" y="823868"/>
            <a:ext cx="8778300" cy="4206300"/>
          </a:xfrm>
          <a:prstGeom prst="rect">
            <a:avLst/>
          </a:prstGeom>
        </p:spPr>
        <p:txBody>
          <a:bodyPr anchorCtr="0" anchor="t" bIns="45700" lIns="45700" spcFirstLastPara="1" rIns="45700" wrap="square" tIns="45700">
            <a:noAutofit/>
          </a:bodyPr>
          <a:lstStyle/>
          <a:p>
            <a:pPr indent="0" lvl="0" marL="0" rtl="0" algn="l">
              <a:spcBef>
                <a:spcPts val="0"/>
              </a:spcBef>
              <a:spcAft>
                <a:spcPts val="0"/>
              </a:spcAft>
              <a:buNone/>
            </a:pPr>
            <a:r>
              <a:rPr b="1" lang="en"/>
              <a:t>SRTF</a:t>
            </a:r>
            <a:endParaRPr b="1"/>
          </a:p>
        </p:txBody>
      </p:sp>
      <p:sp>
        <p:nvSpPr>
          <p:cNvPr id="749" name="Google Shape;749;p76"/>
          <p:cNvSpPr txBox="1"/>
          <p:nvPr>
            <p:ph type="title"/>
          </p:nvPr>
        </p:nvSpPr>
        <p:spPr>
          <a:xfrm>
            <a:off x="182850" y="114300"/>
            <a:ext cx="8778300" cy="4572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Life Ain’t Fair</a:t>
            </a:r>
            <a:endParaRPr/>
          </a:p>
        </p:txBody>
      </p:sp>
      <p:graphicFrame>
        <p:nvGraphicFramePr>
          <p:cNvPr id="750" name="Google Shape;750;p76"/>
          <p:cNvGraphicFramePr/>
          <p:nvPr/>
        </p:nvGraphicFramePr>
        <p:xfrm>
          <a:off x="1978250" y="823775"/>
          <a:ext cx="3000000" cy="3000000"/>
        </p:xfrm>
        <a:graphic>
          <a:graphicData uri="http://schemas.openxmlformats.org/drawingml/2006/table">
            <a:tbl>
              <a:tblPr>
                <a:noFill/>
                <a:tableStyleId>{876081C1-59E3-45BD-9F17-07E1B6B354E3}</a:tableStyleId>
              </a:tblPr>
              <a:tblGrid>
                <a:gridCol w="274900"/>
                <a:gridCol w="1370500"/>
              </a:tblGrid>
              <a:tr h="135475">
                <a:tc>
                  <a:txBody>
                    <a:bodyPr/>
                    <a:lstStyle/>
                    <a:p>
                      <a:pPr indent="0" lvl="0" marL="0" rtl="0" algn="ctr">
                        <a:spcBef>
                          <a:spcPts val="0"/>
                        </a:spcBef>
                        <a:spcAft>
                          <a:spcPts val="0"/>
                        </a:spcAft>
                        <a:buNone/>
                      </a:pPr>
                      <a:r>
                        <a:rPr lang="en" sz="800">
                          <a:latin typeface="Lato"/>
                          <a:ea typeface="Lato"/>
                          <a:cs typeface="Lato"/>
                          <a:sym typeface="Lato"/>
                        </a:rPr>
                        <a:t>Time</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Thread</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5475">
                <a:tc>
                  <a:txBody>
                    <a:bodyPr/>
                    <a:lstStyle/>
                    <a:p>
                      <a:pPr indent="0" lvl="0" marL="0" rtl="0" algn="ctr">
                        <a:spcBef>
                          <a:spcPts val="0"/>
                        </a:spcBef>
                        <a:spcAft>
                          <a:spcPts val="0"/>
                        </a:spcAft>
                        <a:buNone/>
                      </a:pPr>
                      <a:r>
                        <a:rPr lang="en" sz="800">
                          <a:latin typeface="Lato"/>
                          <a:ea typeface="Lato"/>
                          <a:cs typeface="Lato"/>
                          <a:sym typeface="Lato"/>
                        </a:rPr>
                        <a:t>0</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Taj</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5475">
                <a:tc>
                  <a:txBody>
                    <a:bodyPr/>
                    <a:lstStyle/>
                    <a:p>
                      <a:pPr indent="0" lvl="0" marL="0" rtl="0" algn="ctr">
                        <a:spcBef>
                          <a:spcPts val="0"/>
                        </a:spcBef>
                        <a:spcAft>
                          <a:spcPts val="0"/>
                        </a:spcAft>
                        <a:buNone/>
                      </a:pPr>
                      <a:r>
                        <a:rPr lang="en" sz="800">
                          <a:latin typeface="Lato"/>
                          <a:ea typeface="Lato"/>
                          <a:cs typeface="Lato"/>
                          <a:sym typeface="Lato"/>
                        </a:rPr>
                        <a:t>1</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Taj</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5475">
                <a:tc>
                  <a:txBody>
                    <a:bodyPr/>
                    <a:lstStyle/>
                    <a:p>
                      <a:pPr indent="0" lvl="0" marL="0" rtl="0" algn="ctr">
                        <a:spcBef>
                          <a:spcPts val="0"/>
                        </a:spcBef>
                        <a:spcAft>
                          <a:spcPts val="0"/>
                        </a:spcAft>
                        <a:buNone/>
                      </a:pPr>
                      <a:r>
                        <a:rPr lang="en" sz="800">
                          <a:latin typeface="Lato"/>
                          <a:ea typeface="Lato"/>
                          <a:cs typeface="Lato"/>
                          <a:sym typeface="Lato"/>
                        </a:rPr>
                        <a:t>2</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Taj</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5475">
                <a:tc>
                  <a:txBody>
                    <a:bodyPr/>
                    <a:lstStyle/>
                    <a:p>
                      <a:pPr indent="0" lvl="0" marL="0" rtl="0" algn="ctr">
                        <a:spcBef>
                          <a:spcPts val="0"/>
                        </a:spcBef>
                        <a:spcAft>
                          <a:spcPts val="0"/>
                        </a:spcAft>
                        <a:buNone/>
                      </a:pPr>
                      <a:r>
                        <a:rPr lang="en" sz="800">
                          <a:latin typeface="Lato"/>
                          <a:ea typeface="Lato"/>
                          <a:cs typeface="Lato"/>
                          <a:sym typeface="Lato"/>
                        </a:rPr>
                        <a:t>3</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Taj</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5475">
                <a:tc>
                  <a:txBody>
                    <a:bodyPr/>
                    <a:lstStyle/>
                    <a:p>
                      <a:pPr indent="0" lvl="0" marL="0" rtl="0" algn="ctr">
                        <a:spcBef>
                          <a:spcPts val="0"/>
                        </a:spcBef>
                        <a:spcAft>
                          <a:spcPts val="0"/>
                        </a:spcAft>
                        <a:buNone/>
                      </a:pPr>
                      <a:r>
                        <a:rPr lang="en" sz="800">
                          <a:latin typeface="Lato"/>
                          <a:ea typeface="Lato"/>
                          <a:cs typeface="Lato"/>
                          <a:sym typeface="Lato"/>
                        </a:rPr>
                        <a:t>4</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Taj</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5</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Kevin</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6</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Kevin</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7</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Kevin</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8</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Kevin</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9</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Kevin</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10</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Neil</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11</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Neil</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12</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Neil</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13</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Neil</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14</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Neil</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15</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Akshat</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16</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Akshat</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17</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Akshat</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18</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Akshat</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19</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Akshat</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20</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William</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21</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William</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22</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William</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23</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William</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24</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William</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25</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Alina</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26</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Alina</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27</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Alina</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28</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Alina</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29</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Alina</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30</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bl>
          </a:graphicData>
        </a:graphic>
      </p:graphicFrame>
      <p:graphicFrame>
        <p:nvGraphicFramePr>
          <p:cNvPr id="751" name="Google Shape;751;p76"/>
          <p:cNvGraphicFramePr/>
          <p:nvPr/>
        </p:nvGraphicFramePr>
        <p:xfrm>
          <a:off x="7003488" y="1455550"/>
          <a:ext cx="3000000" cy="3000000"/>
        </p:xfrm>
        <a:graphic>
          <a:graphicData uri="http://schemas.openxmlformats.org/drawingml/2006/table">
            <a:tbl>
              <a:tblPr>
                <a:noFill/>
                <a:tableStyleId>{B3EEC954-99DA-4435-BCBC-26BB120761D3}</a:tableStyleId>
              </a:tblPr>
              <a:tblGrid>
                <a:gridCol w="453325"/>
                <a:gridCol w="851775"/>
                <a:gridCol w="652550"/>
              </a:tblGrid>
              <a:tr h="224600">
                <a:tc gridSpan="3">
                  <a:txBody>
                    <a:bodyPr/>
                    <a:lstStyle/>
                    <a:p>
                      <a:pPr indent="0" lvl="0" marL="0" rtl="0" algn="ctr">
                        <a:lnSpc>
                          <a:spcPct val="115000"/>
                        </a:lnSpc>
                        <a:spcBef>
                          <a:spcPts val="0"/>
                        </a:spcBef>
                        <a:spcAft>
                          <a:spcPts val="0"/>
                        </a:spcAft>
                        <a:buNone/>
                      </a:pPr>
                      <a:r>
                        <a:rPr b="1" lang="en" sz="800">
                          <a:latin typeface="Lato"/>
                          <a:ea typeface="Lato"/>
                          <a:cs typeface="Lato"/>
                          <a:sym typeface="Lato"/>
                        </a:rPr>
                        <a:t>Arrivals</a:t>
                      </a:r>
                      <a:endParaRPr b="1"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hMerge="1"/>
                <a:tc hMerge="1"/>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Time</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Name</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Priority</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0</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Taj</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7</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1</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2</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Kevin</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1</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3</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Neil</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3</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4</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5</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Akshat</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5</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6</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7</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William</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11</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8</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9</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Alina</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14</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bl>
          </a:graphicData>
        </a:graphic>
      </p:graphicFrame>
      <p:graphicFrame>
        <p:nvGraphicFramePr>
          <p:cNvPr id="752" name="Google Shape;752;p76"/>
          <p:cNvGraphicFramePr/>
          <p:nvPr/>
        </p:nvGraphicFramePr>
        <p:xfrm>
          <a:off x="419788" y="2626925"/>
          <a:ext cx="3000000" cy="3000000"/>
        </p:xfrm>
        <a:graphic>
          <a:graphicData uri="http://schemas.openxmlformats.org/drawingml/2006/table">
            <a:tbl>
              <a:tblPr>
                <a:noFill/>
                <a:tableStyleId>{B3EEC954-99DA-4435-BCBC-26BB120761D3}</a:tableStyleId>
              </a:tblPr>
              <a:tblGrid>
                <a:gridCol w="453325"/>
                <a:gridCol w="851775"/>
              </a:tblGrid>
              <a:tr h="175">
                <a:tc>
                  <a:txBody>
                    <a:bodyPr/>
                    <a:lstStyle/>
                    <a:p>
                      <a:pPr indent="0" lvl="0" marL="0" rtl="0" algn="ctr">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2CC"/>
                    </a:solidFill>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Just before time</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75">
                <a:tc>
                  <a:txBody>
                    <a:bodyPr/>
                    <a:lstStyle/>
                    <a:p>
                      <a:pPr indent="0" lvl="0" marL="0" rtl="0" algn="ctr">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D9EAD3"/>
                    </a:solidFill>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At time</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bl>
          </a:graphicData>
        </a:graphic>
      </p:graphicFrame>
      <p:sp>
        <p:nvSpPr>
          <p:cNvPr id="753" name="Google Shape;753;p76"/>
          <p:cNvSpPr txBox="1"/>
          <p:nvPr/>
        </p:nvSpPr>
        <p:spPr>
          <a:xfrm>
            <a:off x="3862775" y="2461000"/>
            <a:ext cx="2901600" cy="800400"/>
          </a:xfrm>
          <a:prstGeom prst="rect">
            <a:avLst/>
          </a:prstGeom>
          <a:noFill/>
          <a:ln>
            <a:noFill/>
          </a:ln>
        </p:spPr>
        <p:txBody>
          <a:bodyPr anchorCtr="0" anchor="t" bIns="91425" lIns="91425" spcFirstLastPara="1" rIns="91425" wrap="square" tIns="91425">
            <a:spAutoFit/>
          </a:bodyPr>
          <a:lstStyle/>
          <a:p>
            <a:pPr indent="0" lvl="0" marL="0" rtl="0" algn="ctr">
              <a:lnSpc>
                <a:spcPct val="150000"/>
              </a:lnSpc>
              <a:spcBef>
                <a:spcPts val="0"/>
              </a:spcBef>
              <a:spcAft>
                <a:spcPts val="0"/>
              </a:spcAft>
              <a:buNone/>
            </a:pPr>
            <a:r>
              <a:rPr lang="en" sz="1000">
                <a:latin typeface="Lato"/>
                <a:ea typeface="Lato"/>
                <a:cs typeface="Lato"/>
                <a:sym typeface="Lato"/>
              </a:rPr>
              <a:t>Each thread takes the same amount of time </a:t>
            </a:r>
            <a:endParaRPr sz="1000">
              <a:latin typeface="Lato"/>
              <a:ea typeface="Lato"/>
              <a:cs typeface="Lato"/>
              <a:sym typeface="Lato"/>
            </a:endParaRPr>
          </a:p>
          <a:p>
            <a:pPr indent="0" lvl="0" marL="0" rtl="0" algn="ctr">
              <a:lnSpc>
                <a:spcPct val="150000"/>
              </a:lnSpc>
              <a:spcBef>
                <a:spcPts val="0"/>
              </a:spcBef>
              <a:spcAft>
                <a:spcPts val="0"/>
              </a:spcAft>
              <a:buNone/>
            </a:pPr>
            <a:r>
              <a:rPr lang="en" sz="1000">
                <a:latin typeface="Lato"/>
                <a:ea typeface="Lato"/>
                <a:cs typeface="Lato"/>
                <a:sym typeface="Lato"/>
              </a:rPr>
              <a:t>↓</a:t>
            </a:r>
            <a:endParaRPr sz="1000">
              <a:latin typeface="Lato"/>
              <a:ea typeface="Lato"/>
              <a:cs typeface="Lato"/>
              <a:sym typeface="Lato"/>
            </a:endParaRPr>
          </a:p>
          <a:p>
            <a:pPr indent="0" lvl="0" marL="0" rtl="0" algn="ctr">
              <a:lnSpc>
                <a:spcPct val="150000"/>
              </a:lnSpc>
              <a:spcBef>
                <a:spcPts val="0"/>
              </a:spcBef>
              <a:spcAft>
                <a:spcPts val="0"/>
              </a:spcAft>
              <a:buNone/>
            </a:pPr>
            <a:r>
              <a:rPr lang="en" sz="1000">
                <a:latin typeface="Lato"/>
                <a:ea typeface="Lato"/>
                <a:cs typeface="Lato"/>
                <a:sym typeface="Lato"/>
              </a:rPr>
              <a:t>SRTF behaves like FCFS</a:t>
            </a:r>
            <a:endParaRPr sz="1000">
              <a:latin typeface="Lato"/>
              <a:ea typeface="Lato"/>
              <a:cs typeface="Lato"/>
              <a:sym typeface="Lato"/>
            </a:endParaRPr>
          </a:p>
        </p:txBody>
      </p:sp>
    </p:spTree>
  </p:cSld>
  <p:clrMapOvr>
    <a:masterClrMapping/>
  </p:clrMapOvr>
</p:sld>
</file>

<file path=ppt/slides/slide6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57" name="Shape 757"/>
        <p:cNvGrpSpPr/>
        <p:nvPr/>
      </p:nvGrpSpPr>
      <p:grpSpPr>
        <a:xfrm>
          <a:off x="0" y="0"/>
          <a:ext cx="0" cy="0"/>
          <a:chOff x="0" y="0"/>
          <a:chExt cx="0" cy="0"/>
        </a:xfrm>
      </p:grpSpPr>
      <p:sp>
        <p:nvSpPr>
          <p:cNvPr id="758" name="Google Shape;758;p77"/>
          <p:cNvSpPr txBox="1"/>
          <p:nvPr>
            <p:ph idx="1" type="body"/>
          </p:nvPr>
        </p:nvSpPr>
        <p:spPr>
          <a:xfrm>
            <a:off x="182850" y="823868"/>
            <a:ext cx="8778300" cy="4206300"/>
          </a:xfrm>
          <a:prstGeom prst="rect">
            <a:avLst/>
          </a:prstGeom>
        </p:spPr>
        <p:txBody>
          <a:bodyPr anchorCtr="0" anchor="t" bIns="45700" lIns="45700" spcFirstLastPara="1" rIns="45700" wrap="square" tIns="45700">
            <a:noAutofit/>
          </a:bodyPr>
          <a:lstStyle/>
          <a:p>
            <a:pPr indent="0" lvl="0" marL="0" rtl="0" algn="l">
              <a:spcBef>
                <a:spcPts val="0"/>
              </a:spcBef>
              <a:spcAft>
                <a:spcPts val="0"/>
              </a:spcAft>
              <a:buNone/>
            </a:pPr>
            <a:r>
              <a:rPr b="1" lang="en"/>
              <a:t>Preemptive Priority</a:t>
            </a:r>
            <a:endParaRPr b="1"/>
          </a:p>
        </p:txBody>
      </p:sp>
      <p:sp>
        <p:nvSpPr>
          <p:cNvPr id="759" name="Google Shape;759;p77"/>
          <p:cNvSpPr txBox="1"/>
          <p:nvPr>
            <p:ph type="title"/>
          </p:nvPr>
        </p:nvSpPr>
        <p:spPr>
          <a:xfrm>
            <a:off x="182850" y="114300"/>
            <a:ext cx="8778300" cy="4572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Life Ain’t Fair</a:t>
            </a:r>
            <a:endParaRPr/>
          </a:p>
        </p:txBody>
      </p:sp>
      <p:graphicFrame>
        <p:nvGraphicFramePr>
          <p:cNvPr id="760" name="Google Shape;760;p77"/>
          <p:cNvGraphicFramePr/>
          <p:nvPr/>
        </p:nvGraphicFramePr>
        <p:xfrm>
          <a:off x="1978250" y="823775"/>
          <a:ext cx="3000000" cy="3000000"/>
        </p:xfrm>
        <a:graphic>
          <a:graphicData uri="http://schemas.openxmlformats.org/drawingml/2006/table">
            <a:tbl>
              <a:tblPr>
                <a:noFill/>
                <a:tableStyleId>{876081C1-59E3-45BD-9F17-07E1B6B354E3}</a:tableStyleId>
              </a:tblPr>
              <a:tblGrid>
                <a:gridCol w="274900"/>
                <a:gridCol w="1370500"/>
              </a:tblGrid>
              <a:tr h="135475">
                <a:tc>
                  <a:txBody>
                    <a:bodyPr/>
                    <a:lstStyle/>
                    <a:p>
                      <a:pPr indent="0" lvl="0" marL="0" rtl="0" algn="ctr">
                        <a:spcBef>
                          <a:spcPts val="0"/>
                        </a:spcBef>
                        <a:spcAft>
                          <a:spcPts val="0"/>
                        </a:spcAft>
                        <a:buNone/>
                      </a:pPr>
                      <a:r>
                        <a:rPr lang="en" sz="800">
                          <a:latin typeface="Lato"/>
                          <a:ea typeface="Lato"/>
                          <a:cs typeface="Lato"/>
                          <a:sym typeface="Lato"/>
                        </a:rPr>
                        <a:t>Time</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Thread</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5475">
                <a:tc>
                  <a:txBody>
                    <a:bodyPr/>
                    <a:lstStyle/>
                    <a:p>
                      <a:pPr indent="0" lvl="0" marL="0" rtl="0" algn="ctr">
                        <a:spcBef>
                          <a:spcPts val="0"/>
                        </a:spcBef>
                        <a:spcAft>
                          <a:spcPts val="0"/>
                        </a:spcAft>
                        <a:buNone/>
                      </a:pPr>
                      <a:r>
                        <a:rPr lang="en" sz="800">
                          <a:latin typeface="Lato"/>
                          <a:ea typeface="Lato"/>
                          <a:cs typeface="Lato"/>
                          <a:sym typeface="Lato"/>
                        </a:rPr>
                        <a:t>0</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5475">
                <a:tc>
                  <a:txBody>
                    <a:bodyPr/>
                    <a:lstStyle/>
                    <a:p>
                      <a:pPr indent="0" lvl="0" marL="0" rtl="0" algn="ctr">
                        <a:spcBef>
                          <a:spcPts val="0"/>
                        </a:spcBef>
                        <a:spcAft>
                          <a:spcPts val="0"/>
                        </a:spcAft>
                        <a:buNone/>
                      </a:pPr>
                      <a:r>
                        <a:rPr lang="en" sz="800">
                          <a:latin typeface="Lato"/>
                          <a:ea typeface="Lato"/>
                          <a:cs typeface="Lato"/>
                          <a:sym typeface="Lato"/>
                        </a:rPr>
                        <a:t>1</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5475">
                <a:tc>
                  <a:txBody>
                    <a:bodyPr/>
                    <a:lstStyle/>
                    <a:p>
                      <a:pPr indent="0" lvl="0" marL="0" rtl="0" algn="ctr">
                        <a:spcBef>
                          <a:spcPts val="0"/>
                        </a:spcBef>
                        <a:spcAft>
                          <a:spcPts val="0"/>
                        </a:spcAft>
                        <a:buNone/>
                      </a:pPr>
                      <a:r>
                        <a:rPr lang="en" sz="800">
                          <a:latin typeface="Lato"/>
                          <a:ea typeface="Lato"/>
                          <a:cs typeface="Lato"/>
                          <a:sym typeface="Lato"/>
                        </a:rPr>
                        <a:t>2</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5475">
                <a:tc>
                  <a:txBody>
                    <a:bodyPr/>
                    <a:lstStyle/>
                    <a:p>
                      <a:pPr indent="0" lvl="0" marL="0" rtl="0" algn="ctr">
                        <a:spcBef>
                          <a:spcPts val="0"/>
                        </a:spcBef>
                        <a:spcAft>
                          <a:spcPts val="0"/>
                        </a:spcAft>
                        <a:buNone/>
                      </a:pPr>
                      <a:r>
                        <a:rPr lang="en" sz="800">
                          <a:latin typeface="Lato"/>
                          <a:ea typeface="Lato"/>
                          <a:cs typeface="Lato"/>
                          <a:sym typeface="Lato"/>
                        </a:rPr>
                        <a:t>3</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5475">
                <a:tc>
                  <a:txBody>
                    <a:bodyPr/>
                    <a:lstStyle/>
                    <a:p>
                      <a:pPr indent="0" lvl="0" marL="0" rtl="0" algn="ctr">
                        <a:spcBef>
                          <a:spcPts val="0"/>
                        </a:spcBef>
                        <a:spcAft>
                          <a:spcPts val="0"/>
                        </a:spcAft>
                        <a:buNone/>
                      </a:pPr>
                      <a:r>
                        <a:rPr lang="en" sz="800">
                          <a:latin typeface="Lato"/>
                          <a:ea typeface="Lato"/>
                          <a:cs typeface="Lato"/>
                          <a:sym typeface="Lato"/>
                        </a:rPr>
                        <a:t>4</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5</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6</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7</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8</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9</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10</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11</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12</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13</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14</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15</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16</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17</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18</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19</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20</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21</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22</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23</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24</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25</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26</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27</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28</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29</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30</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bl>
          </a:graphicData>
        </a:graphic>
      </p:graphicFrame>
      <p:graphicFrame>
        <p:nvGraphicFramePr>
          <p:cNvPr id="761" name="Google Shape;761;p77"/>
          <p:cNvGraphicFramePr/>
          <p:nvPr/>
        </p:nvGraphicFramePr>
        <p:xfrm>
          <a:off x="7003488" y="1455550"/>
          <a:ext cx="3000000" cy="3000000"/>
        </p:xfrm>
        <a:graphic>
          <a:graphicData uri="http://schemas.openxmlformats.org/drawingml/2006/table">
            <a:tbl>
              <a:tblPr>
                <a:noFill/>
                <a:tableStyleId>{B3EEC954-99DA-4435-BCBC-26BB120761D3}</a:tableStyleId>
              </a:tblPr>
              <a:tblGrid>
                <a:gridCol w="453325"/>
                <a:gridCol w="851775"/>
                <a:gridCol w="652550"/>
              </a:tblGrid>
              <a:tr h="224600">
                <a:tc gridSpan="3">
                  <a:txBody>
                    <a:bodyPr/>
                    <a:lstStyle/>
                    <a:p>
                      <a:pPr indent="0" lvl="0" marL="0" rtl="0" algn="ctr">
                        <a:lnSpc>
                          <a:spcPct val="115000"/>
                        </a:lnSpc>
                        <a:spcBef>
                          <a:spcPts val="0"/>
                        </a:spcBef>
                        <a:spcAft>
                          <a:spcPts val="0"/>
                        </a:spcAft>
                        <a:buNone/>
                      </a:pPr>
                      <a:r>
                        <a:rPr b="1" lang="en" sz="800">
                          <a:latin typeface="Lato"/>
                          <a:ea typeface="Lato"/>
                          <a:cs typeface="Lato"/>
                          <a:sym typeface="Lato"/>
                        </a:rPr>
                        <a:t>Arrivals</a:t>
                      </a:r>
                      <a:endParaRPr b="1"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hMerge="1"/>
                <a:tc hMerge="1"/>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Time</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Name</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Priority</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0</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Taj</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7</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1</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2</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Kevin</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1</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3</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Neil</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3</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4</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5</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Akshat</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5</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6</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7</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William</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11</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8</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9</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Alina</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14</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bl>
          </a:graphicData>
        </a:graphic>
      </p:graphicFrame>
      <p:graphicFrame>
        <p:nvGraphicFramePr>
          <p:cNvPr id="762" name="Google Shape;762;p77"/>
          <p:cNvGraphicFramePr/>
          <p:nvPr/>
        </p:nvGraphicFramePr>
        <p:xfrm>
          <a:off x="419788" y="2626925"/>
          <a:ext cx="3000000" cy="3000000"/>
        </p:xfrm>
        <a:graphic>
          <a:graphicData uri="http://schemas.openxmlformats.org/drawingml/2006/table">
            <a:tbl>
              <a:tblPr>
                <a:noFill/>
                <a:tableStyleId>{B3EEC954-99DA-4435-BCBC-26BB120761D3}</a:tableStyleId>
              </a:tblPr>
              <a:tblGrid>
                <a:gridCol w="453325"/>
                <a:gridCol w="851775"/>
              </a:tblGrid>
              <a:tr h="175">
                <a:tc>
                  <a:txBody>
                    <a:bodyPr/>
                    <a:lstStyle/>
                    <a:p>
                      <a:pPr indent="0" lvl="0" marL="0" rtl="0" algn="ctr">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2CC"/>
                    </a:solidFill>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Just before time</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75">
                <a:tc>
                  <a:txBody>
                    <a:bodyPr/>
                    <a:lstStyle/>
                    <a:p>
                      <a:pPr indent="0" lvl="0" marL="0" rtl="0" algn="ctr">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D9EAD3"/>
                    </a:solidFill>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At time</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bl>
          </a:graphicData>
        </a:graphic>
      </p:graphicFrame>
      <p:graphicFrame>
        <p:nvGraphicFramePr>
          <p:cNvPr id="763" name="Google Shape;763;p77"/>
          <p:cNvGraphicFramePr/>
          <p:nvPr/>
        </p:nvGraphicFramePr>
        <p:xfrm>
          <a:off x="3876988" y="2065425"/>
          <a:ext cx="3000000" cy="3000000"/>
        </p:xfrm>
        <a:graphic>
          <a:graphicData uri="http://schemas.openxmlformats.org/drawingml/2006/table">
            <a:tbl>
              <a:tblPr>
                <a:noFill/>
                <a:tableStyleId>{B3EEC954-99DA-4435-BCBC-26BB120761D3}</a:tableStyleId>
              </a:tblPr>
              <a:tblGrid>
                <a:gridCol w="851775"/>
              </a:tblGrid>
              <a:tr h="224600">
                <a:tc>
                  <a:txBody>
                    <a:bodyPr/>
                    <a:lstStyle/>
                    <a:p>
                      <a:pPr indent="0" lvl="0" marL="0" rtl="0" algn="ctr">
                        <a:lnSpc>
                          <a:spcPct val="115000"/>
                        </a:lnSpc>
                        <a:spcBef>
                          <a:spcPts val="0"/>
                        </a:spcBef>
                        <a:spcAft>
                          <a:spcPts val="0"/>
                        </a:spcAft>
                        <a:buNone/>
                      </a:pPr>
                      <a:r>
                        <a:rPr b="1" lang="en" sz="800">
                          <a:latin typeface="Lato"/>
                          <a:ea typeface="Lato"/>
                          <a:cs typeface="Lato"/>
                          <a:sym typeface="Lato"/>
                        </a:rPr>
                        <a:t>Queue</a:t>
                      </a:r>
                      <a:endParaRPr b="1"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bl>
          </a:graphicData>
        </a:graphic>
      </p:graphicFrame>
      <p:graphicFrame>
        <p:nvGraphicFramePr>
          <p:cNvPr id="764" name="Google Shape;764;p77"/>
          <p:cNvGraphicFramePr/>
          <p:nvPr/>
        </p:nvGraphicFramePr>
        <p:xfrm>
          <a:off x="5272863" y="1924100"/>
          <a:ext cx="3000000" cy="3000000"/>
        </p:xfrm>
        <a:graphic>
          <a:graphicData uri="http://schemas.openxmlformats.org/drawingml/2006/table">
            <a:tbl>
              <a:tblPr>
                <a:noFill/>
                <a:tableStyleId>{B3EEC954-99DA-4435-BCBC-26BB120761D3}</a:tableStyleId>
              </a:tblPr>
              <a:tblGrid>
                <a:gridCol w="851775"/>
                <a:gridCol w="652550"/>
              </a:tblGrid>
              <a:tr h="224600">
                <a:tc gridSpan="2">
                  <a:txBody>
                    <a:bodyPr/>
                    <a:lstStyle/>
                    <a:p>
                      <a:pPr indent="0" lvl="0" marL="0" rtl="0" algn="ctr">
                        <a:lnSpc>
                          <a:spcPct val="115000"/>
                        </a:lnSpc>
                        <a:spcBef>
                          <a:spcPts val="0"/>
                        </a:spcBef>
                        <a:spcAft>
                          <a:spcPts val="0"/>
                        </a:spcAft>
                        <a:buNone/>
                      </a:pPr>
                      <a:r>
                        <a:rPr b="1" lang="en" sz="800">
                          <a:latin typeface="Lato"/>
                          <a:ea typeface="Lato"/>
                          <a:cs typeface="Lato"/>
                          <a:sym typeface="Lato"/>
                        </a:rPr>
                        <a:t>Remaining</a:t>
                      </a:r>
                      <a:endParaRPr b="1"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hMerge="1"/>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Name</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Time</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Taj</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5</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Kevin</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5</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Neil</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5</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Akshat</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5</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William</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5</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Alina</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5</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bl>
          </a:graphicData>
        </a:graphic>
      </p:graphicFrame>
    </p:spTree>
  </p:cSld>
  <p:clrMapOvr>
    <a:masterClrMapping/>
  </p:clrMapOvr>
</p:sld>
</file>

<file path=ppt/slides/slide6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68" name="Shape 768"/>
        <p:cNvGrpSpPr/>
        <p:nvPr/>
      </p:nvGrpSpPr>
      <p:grpSpPr>
        <a:xfrm>
          <a:off x="0" y="0"/>
          <a:ext cx="0" cy="0"/>
          <a:chOff x="0" y="0"/>
          <a:chExt cx="0" cy="0"/>
        </a:xfrm>
      </p:grpSpPr>
      <p:sp>
        <p:nvSpPr>
          <p:cNvPr id="769" name="Google Shape;769;p78"/>
          <p:cNvSpPr txBox="1"/>
          <p:nvPr>
            <p:ph idx="1" type="body"/>
          </p:nvPr>
        </p:nvSpPr>
        <p:spPr>
          <a:xfrm>
            <a:off x="182850" y="823868"/>
            <a:ext cx="8778300" cy="4206300"/>
          </a:xfrm>
          <a:prstGeom prst="rect">
            <a:avLst/>
          </a:prstGeom>
        </p:spPr>
        <p:txBody>
          <a:bodyPr anchorCtr="0" anchor="t" bIns="45700" lIns="45700" spcFirstLastPara="1" rIns="45700" wrap="square" tIns="45700">
            <a:noAutofit/>
          </a:bodyPr>
          <a:lstStyle/>
          <a:p>
            <a:pPr indent="0" lvl="0" marL="0" rtl="0" algn="l">
              <a:spcBef>
                <a:spcPts val="0"/>
              </a:spcBef>
              <a:spcAft>
                <a:spcPts val="0"/>
              </a:spcAft>
              <a:buNone/>
            </a:pPr>
            <a:r>
              <a:rPr b="1" lang="en"/>
              <a:t>Preemptive Priority</a:t>
            </a:r>
            <a:endParaRPr b="1"/>
          </a:p>
        </p:txBody>
      </p:sp>
      <p:sp>
        <p:nvSpPr>
          <p:cNvPr id="770" name="Google Shape;770;p78"/>
          <p:cNvSpPr txBox="1"/>
          <p:nvPr>
            <p:ph type="title"/>
          </p:nvPr>
        </p:nvSpPr>
        <p:spPr>
          <a:xfrm>
            <a:off x="182850" y="114300"/>
            <a:ext cx="8778300" cy="4572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Life Ain’t Fair</a:t>
            </a:r>
            <a:endParaRPr/>
          </a:p>
        </p:txBody>
      </p:sp>
      <p:graphicFrame>
        <p:nvGraphicFramePr>
          <p:cNvPr id="771" name="Google Shape;771;p78"/>
          <p:cNvGraphicFramePr/>
          <p:nvPr/>
        </p:nvGraphicFramePr>
        <p:xfrm>
          <a:off x="1978250" y="823775"/>
          <a:ext cx="3000000" cy="3000000"/>
        </p:xfrm>
        <a:graphic>
          <a:graphicData uri="http://schemas.openxmlformats.org/drawingml/2006/table">
            <a:tbl>
              <a:tblPr>
                <a:noFill/>
                <a:tableStyleId>{876081C1-59E3-45BD-9F17-07E1B6B354E3}</a:tableStyleId>
              </a:tblPr>
              <a:tblGrid>
                <a:gridCol w="274900"/>
                <a:gridCol w="1370500"/>
              </a:tblGrid>
              <a:tr h="135475">
                <a:tc>
                  <a:txBody>
                    <a:bodyPr/>
                    <a:lstStyle/>
                    <a:p>
                      <a:pPr indent="0" lvl="0" marL="0" rtl="0" algn="ctr">
                        <a:spcBef>
                          <a:spcPts val="0"/>
                        </a:spcBef>
                        <a:spcAft>
                          <a:spcPts val="0"/>
                        </a:spcAft>
                        <a:buNone/>
                      </a:pPr>
                      <a:r>
                        <a:rPr lang="en" sz="800">
                          <a:latin typeface="Lato"/>
                          <a:ea typeface="Lato"/>
                          <a:cs typeface="Lato"/>
                          <a:sym typeface="Lato"/>
                        </a:rPr>
                        <a:t>Time</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Thread</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5475">
                <a:tc>
                  <a:txBody>
                    <a:bodyPr/>
                    <a:lstStyle/>
                    <a:p>
                      <a:pPr indent="0" lvl="0" marL="0" rtl="0" algn="ctr">
                        <a:spcBef>
                          <a:spcPts val="0"/>
                        </a:spcBef>
                        <a:spcAft>
                          <a:spcPts val="0"/>
                        </a:spcAft>
                        <a:buNone/>
                      </a:pPr>
                      <a:r>
                        <a:rPr lang="en" sz="800">
                          <a:latin typeface="Lato"/>
                          <a:ea typeface="Lato"/>
                          <a:cs typeface="Lato"/>
                          <a:sym typeface="Lato"/>
                        </a:rPr>
                        <a:t>0</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2CC"/>
                    </a:solidFill>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2CC"/>
                    </a:solidFill>
                  </a:tcPr>
                </a:tc>
              </a:tr>
              <a:tr h="135475">
                <a:tc>
                  <a:txBody>
                    <a:bodyPr/>
                    <a:lstStyle/>
                    <a:p>
                      <a:pPr indent="0" lvl="0" marL="0" rtl="0" algn="ctr">
                        <a:spcBef>
                          <a:spcPts val="0"/>
                        </a:spcBef>
                        <a:spcAft>
                          <a:spcPts val="0"/>
                        </a:spcAft>
                        <a:buNone/>
                      </a:pPr>
                      <a:r>
                        <a:rPr lang="en" sz="800">
                          <a:latin typeface="Lato"/>
                          <a:ea typeface="Lato"/>
                          <a:cs typeface="Lato"/>
                          <a:sym typeface="Lato"/>
                        </a:rPr>
                        <a:t>1</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5475">
                <a:tc>
                  <a:txBody>
                    <a:bodyPr/>
                    <a:lstStyle/>
                    <a:p>
                      <a:pPr indent="0" lvl="0" marL="0" rtl="0" algn="ctr">
                        <a:spcBef>
                          <a:spcPts val="0"/>
                        </a:spcBef>
                        <a:spcAft>
                          <a:spcPts val="0"/>
                        </a:spcAft>
                        <a:buNone/>
                      </a:pPr>
                      <a:r>
                        <a:rPr lang="en" sz="800">
                          <a:latin typeface="Lato"/>
                          <a:ea typeface="Lato"/>
                          <a:cs typeface="Lato"/>
                          <a:sym typeface="Lato"/>
                        </a:rPr>
                        <a:t>2</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5475">
                <a:tc>
                  <a:txBody>
                    <a:bodyPr/>
                    <a:lstStyle/>
                    <a:p>
                      <a:pPr indent="0" lvl="0" marL="0" rtl="0" algn="ctr">
                        <a:spcBef>
                          <a:spcPts val="0"/>
                        </a:spcBef>
                        <a:spcAft>
                          <a:spcPts val="0"/>
                        </a:spcAft>
                        <a:buNone/>
                      </a:pPr>
                      <a:r>
                        <a:rPr lang="en" sz="800">
                          <a:latin typeface="Lato"/>
                          <a:ea typeface="Lato"/>
                          <a:cs typeface="Lato"/>
                          <a:sym typeface="Lato"/>
                        </a:rPr>
                        <a:t>3</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5475">
                <a:tc>
                  <a:txBody>
                    <a:bodyPr/>
                    <a:lstStyle/>
                    <a:p>
                      <a:pPr indent="0" lvl="0" marL="0" rtl="0" algn="ctr">
                        <a:spcBef>
                          <a:spcPts val="0"/>
                        </a:spcBef>
                        <a:spcAft>
                          <a:spcPts val="0"/>
                        </a:spcAft>
                        <a:buNone/>
                      </a:pPr>
                      <a:r>
                        <a:rPr lang="en" sz="800">
                          <a:latin typeface="Lato"/>
                          <a:ea typeface="Lato"/>
                          <a:cs typeface="Lato"/>
                          <a:sym typeface="Lato"/>
                        </a:rPr>
                        <a:t>4</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5</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6</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7</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8</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9</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10</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11</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12</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13</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14</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15</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16</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17</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18</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19</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20</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21</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22</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23</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24</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25</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26</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27</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28</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29</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30</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bl>
          </a:graphicData>
        </a:graphic>
      </p:graphicFrame>
      <p:graphicFrame>
        <p:nvGraphicFramePr>
          <p:cNvPr id="772" name="Google Shape;772;p78"/>
          <p:cNvGraphicFramePr/>
          <p:nvPr/>
        </p:nvGraphicFramePr>
        <p:xfrm>
          <a:off x="7003488" y="1455550"/>
          <a:ext cx="3000000" cy="3000000"/>
        </p:xfrm>
        <a:graphic>
          <a:graphicData uri="http://schemas.openxmlformats.org/drawingml/2006/table">
            <a:tbl>
              <a:tblPr>
                <a:noFill/>
                <a:tableStyleId>{B3EEC954-99DA-4435-BCBC-26BB120761D3}</a:tableStyleId>
              </a:tblPr>
              <a:tblGrid>
                <a:gridCol w="453325"/>
                <a:gridCol w="851775"/>
                <a:gridCol w="652550"/>
              </a:tblGrid>
              <a:tr h="224600">
                <a:tc gridSpan="3">
                  <a:txBody>
                    <a:bodyPr/>
                    <a:lstStyle/>
                    <a:p>
                      <a:pPr indent="0" lvl="0" marL="0" rtl="0" algn="ctr">
                        <a:lnSpc>
                          <a:spcPct val="115000"/>
                        </a:lnSpc>
                        <a:spcBef>
                          <a:spcPts val="0"/>
                        </a:spcBef>
                        <a:spcAft>
                          <a:spcPts val="0"/>
                        </a:spcAft>
                        <a:buNone/>
                      </a:pPr>
                      <a:r>
                        <a:rPr b="1" lang="en" sz="800">
                          <a:latin typeface="Lato"/>
                          <a:ea typeface="Lato"/>
                          <a:cs typeface="Lato"/>
                          <a:sym typeface="Lato"/>
                        </a:rPr>
                        <a:t>Arrivals</a:t>
                      </a:r>
                      <a:endParaRPr b="1"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hMerge="1"/>
                <a:tc hMerge="1"/>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Time</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Name</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Priority</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0</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Taj</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7</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1</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2</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Kevin</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1</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3</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Neil</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3</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4</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5</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Akshat</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5</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6</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7</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William</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11</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8</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9</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Alina</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14</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bl>
          </a:graphicData>
        </a:graphic>
      </p:graphicFrame>
      <p:graphicFrame>
        <p:nvGraphicFramePr>
          <p:cNvPr id="773" name="Google Shape;773;p78"/>
          <p:cNvGraphicFramePr/>
          <p:nvPr/>
        </p:nvGraphicFramePr>
        <p:xfrm>
          <a:off x="419788" y="2626925"/>
          <a:ext cx="3000000" cy="3000000"/>
        </p:xfrm>
        <a:graphic>
          <a:graphicData uri="http://schemas.openxmlformats.org/drawingml/2006/table">
            <a:tbl>
              <a:tblPr>
                <a:noFill/>
                <a:tableStyleId>{B3EEC954-99DA-4435-BCBC-26BB120761D3}</a:tableStyleId>
              </a:tblPr>
              <a:tblGrid>
                <a:gridCol w="453325"/>
                <a:gridCol w="851775"/>
              </a:tblGrid>
              <a:tr h="175">
                <a:tc>
                  <a:txBody>
                    <a:bodyPr/>
                    <a:lstStyle/>
                    <a:p>
                      <a:pPr indent="0" lvl="0" marL="0" rtl="0" algn="ctr">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2CC"/>
                    </a:solidFill>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Just before time</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75">
                <a:tc>
                  <a:txBody>
                    <a:bodyPr/>
                    <a:lstStyle/>
                    <a:p>
                      <a:pPr indent="0" lvl="0" marL="0" rtl="0" algn="ctr">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D9EAD3"/>
                    </a:solidFill>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At time</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bl>
          </a:graphicData>
        </a:graphic>
      </p:graphicFrame>
      <p:graphicFrame>
        <p:nvGraphicFramePr>
          <p:cNvPr id="774" name="Google Shape;774;p78"/>
          <p:cNvGraphicFramePr/>
          <p:nvPr/>
        </p:nvGraphicFramePr>
        <p:xfrm>
          <a:off x="3876988" y="2065425"/>
          <a:ext cx="3000000" cy="3000000"/>
        </p:xfrm>
        <a:graphic>
          <a:graphicData uri="http://schemas.openxmlformats.org/drawingml/2006/table">
            <a:tbl>
              <a:tblPr>
                <a:noFill/>
                <a:tableStyleId>{B3EEC954-99DA-4435-BCBC-26BB120761D3}</a:tableStyleId>
              </a:tblPr>
              <a:tblGrid>
                <a:gridCol w="851775"/>
              </a:tblGrid>
              <a:tr h="224600">
                <a:tc>
                  <a:txBody>
                    <a:bodyPr/>
                    <a:lstStyle/>
                    <a:p>
                      <a:pPr indent="0" lvl="0" marL="0" rtl="0" algn="ctr">
                        <a:lnSpc>
                          <a:spcPct val="115000"/>
                        </a:lnSpc>
                        <a:spcBef>
                          <a:spcPts val="0"/>
                        </a:spcBef>
                        <a:spcAft>
                          <a:spcPts val="0"/>
                        </a:spcAft>
                        <a:buNone/>
                      </a:pPr>
                      <a:r>
                        <a:rPr b="1" lang="en" sz="800">
                          <a:latin typeface="Lato"/>
                          <a:ea typeface="Lato"/>
                          <a:cs typeface="Lato"/>
                          <a:sym typeface="Lato"/>
                        </a:rPr>
                        <a:t>Queue</a:t>
                      </a:r>
                      <a:endParaRPr b="1"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Taj</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bl>
          </a:graphicData>
        </a:graphic>
      </p:graphicFrame>
      <p:graphicFrame>
        <p:nvGraphicFramePr>
          <p:cNvPr id="775" name="Google Shape;775;p78"/>
          <p:cNvGraphicFramePr/>
          <p:nvPr/>
        </p:nvGraphicFramePr>
        <p:xfrm>
          <a:off x="5272863" y="1924100"/>
          <a:ext cx="3000000" cy="3000000"/>
        </p:xfrm>
        <a:graphic>
          <a:graphicData uri="http://schemas.openxmlformats.org/drawingml/2006/table">
            <a:tbl>
              <a:tblPr>
                <a:noFill/>
                <a:tableStyleId>{B3EEC954-99DA-4435-BCBC-26BB120761D3}</a:tableStyleId>
              </a:tblPr>
              <a:tblGrid>
                <a:gridCol w="851775"/>
                <a:gridCol w="652550"/>
              </a:tblGrid>
              <a:tr h="224600">
                <a:tc gridSpan="2">
                  <a:txBody>
                    <a:bodyPr/>
                    <a:lstStyle/>
                    <a:p>
                      <a:pPr indent="0" lvl="0" marL="0" rtl="0" algn="ctr">
                        <a:lnSpc>
                          <a:spcPct val="115000"/>
                        </a:lnSpc>
                        <a:spcBef>
                          <a:spcPts val="0"/>
                        </a:spcBef>
                        <a:spcAft>
                          <a:spcPts val="0"/>
                        </a:spcAft>
                        <a:buNone/>
                      </a:pPr>
                      <a:r>
                        <a:rPr b="1" lang="en" sz="800">
                          <a:latin typeface="Lato"/>
                          <a:ea typeface="Lato"/>
                          <a:cs typeface="Lato"/>
                          <a:sym typeface="Lato"/>
                        </a:rPr>
                        <a:t>Remaining</a:t>
                      </a:r>
                      <a:endParaRPr b="1"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hMerge="1"/>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Name</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Time</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Taj</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5</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Kevin</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5</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Neil</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5</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Akshat</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5</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William</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5</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Alina</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5</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bl>
          </a:graphicData>
        </a:graphic>
      </p:graphicFrame>
    </p:spTree>
  </p:cSld>
  <p:clrMapOvr>
    <a:masterClrMapping/>
  </p:clrMapOvr>
</p:sld>
</file>

<file path=ppt/slides/slide7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79" name="Shape 779"/>
        <p:cNvGrpSpPr/>
        <p:nvPr/>
      </p:nvGrpSpPr>
      <p:grpSpPr>
        <a:xfrm>
          <a:off x="0" y="0"/>
          <a:ext cx="0" cy="0"/>
          <a:chOff x="0" y="0"/>
          <a:chExt cx="0" cy="0"/>
        </a:xfrm>
      </p:grpSpPr>
      <p:sp>
        <p:nvSpPr>
          <p:cNvPr id="780" name="Google Shape;780;p79"/>
          <p:cNvSpPr txBox="1"/>
          <p:nvPr>
            <p:ph idx="1" type="body"/>
          </p:nvPr>
        </p:nvSpPr>
        <p:spPr>
          <a:xfrm>
            <a:off x="182850" y="823868"/>
            <a:ext cx="8778300" cy="4206300"/>
          </a:xfrm>
          <a:prstGeom prst="rect">
            <a:avLst/>
          </a:prstGeom>
        </p:spPr>
        <p:txBody>
          <a:bodyPr anchorCtr="0" anchor="t" bIns="45700" lIns="45700" spcFirstLastPara="1" rIns="45700" wrap="square" tIns="45700">
            <a:noAutofit/>
          </a:bodyPr>
          <a:lstStyle/>
          <a:p>
            <a:pPr indent="0" lvl="0" marL="0" rtl="0" algn="l">
              <a:spcBef>
                <a:spcPts val="0"/>
              </a:spcBef>
              <a:spcAft>
                <a:spcPts val="0"/>
              </a:spcAft>
              <a:buNone/>
            </a:pPr>
            <a:r>
              <a:rPr b="1" lang="en"/>
              <a:t>Preemptive Priority</a:t>
            </a:r>
            <a:endParaRPr b="1"/>
          </a:p>
        </p:txBody>
      </p:sp>
      <p:sp>
        <p:nvSpPr>
          <p:cNvPr id="781" name="Google Shape;781;p79"/>
          <p:cNvSpPr txBox="1"/>
          <p:nvPr>
            <p:ph type="title"/>
          </p:nvPr>
        </p:nvSpPr>
        <p:spPr>
          <a:xfrm>
            <a:off x="182850" y="114300"/>
            <a:ext cx="8778300" cy="4572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Life Ain’t Fair</a:t>
            </a:r>
            <a:endParaRPr/>
          </a:p>
        </p:txBody>
      </p:sp>
      <p:graphicFrame>
        <p:nvGraphicFramePr>
          <p:cNvPr id="782" name="Google Shape;782;p79"/>
          <p:cNvGraphicFramePr/>
          <p:nvPr/>
        </p:nvGraphicFramePr>
        <p:xfrm>
          <a:off x="1978250" y="823775"/>
          <a:ext cx="3000000" cy="3000000"/>
        </p:xfrm>
        <a:graphic>
          <a:graphicData uri="http://schemas.openxmlformats.org/drawingml/2006/table">
            <a:tbl>
              <a:tblPr>
                <a:noFill/>
                <a:tableStyleId>{876081C1-59E3-45BD-9F17-07E1B6B354E3}</a:tableStyleId>
              </a:tblPr>
              <a:tblGrid>
                <a:gridCol w="274900"/>
                <a:gridCol w="1370500"/>
              </a:tblGrid>
              <a:tr h="135475">
                <a:tc>
                  <a:txBody>
                    <a:bodyPr/>
                    <a:lstStyle/>
                    <a:p>
                      <a:pPr indent="0" lvl="0" marL="0" rtl="0" algn="ctr">
                        <a:spcBef>
                          <a:spcPts val="0"/>
                        </a:spcBef>
                        <a:spcAft>
                          <a:spcPts val="0"/>
                        </a:spcAft>
                        <a:buNone/>
                      </a:pPr>
                      <a:r>
                        <a:rPr lang="en" sz="800">
                          <a:latin typeface="Lato"/>
                          <a:ea typeface="Lato"/>
                          <a:cs typeface="Lato"/>
                          <a:sym typeface="Lato"/>
                        </a:rPr>
                        <a:t>Time</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Thread</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5475">
                <a:tc>
                  <a:txBody>
                    <a:bodyPr/>
                    <a:lstStyle/>
                    <a:p>
                      <a:pPr indent="0" lvl="0" marL="0" rtl="0" algn="ctr">
                        <a:spcBef>
                          <a:spcPts val="0"/>
                        </a:spcBef>
                        <a:spcAft>
                          <a:spcPts val="0"/>
                        </a:spcAft>
                        <a:buNone/>
                      </a:pPr>
                      <a:r>
                        <a:rPr lang="en" sz="800">
                          <a:latin typeface="Lato"/>
                          <a:ea typeface="Lato"/>
                          <a:cs typeface="Lato"/>
                          <a:sym typeface="Lato"/>
                        </a:rPr>
                        <a:t>0</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D9EAD3"/>
                    </a:solidFill>
                  </a:tcPr>
                </a:tc>
                <a:tc>
                  <a:txBody>
                    <a:bodyPr/>
                    <a:lstStyle/>
                    <a:p>
                      <a:pPr indent="0" lvl="0" marL="0" rtl="0" algn="ctr">
                        <a:spcBef>
                          <a:spcPts val="0"/>
                        </a:spcBef>
                        <a:spcAft>
                          <a:spcPts val="0"/>
                        </a:spcAft>
                        <a:buNone/>
                      </a:pPr>
                      <a:r>
                        <a:rPr lang="en" sz="800">
                          <a:latin typeface="Lato"/>
                          <a:ea typeface="Lato"/>
                          <a:cs typeface="Lato"/>
                          <a:sym typeface="Lato"/>
                        </a:rPr>
                        <a:t>Taj</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D9EAD3"/>
                    </a:solidFill>
                  </a:tcPr>
                </a:tc>
              </a:tr>
              <a:tr h="135475">
                <a:tc>
                  <a:txBody>
                    <a:bodyPr/>
                    <a:lstStyle/>
                    <a:p>
                      <a:pPr indent="0" lvl="0" marL="0" rtl="0" algn="ctr">
                        <a:spcBef>
                          <a:spcPts val="0"/>
                        </a:spcBef>
                        <a:spcAft>
                          <a:spcPts val="0"/>
                        </a:spcAft>
                        <a:buNone/>
                      </a:pPr>
                      <a:r>
                        <a:rPr lang="en" sz="800">
                          <a:latin typeface="Lato"/>
                          <a:ea typeface="Lato"/>
                          <a:cs typeface="Lato"/>
                          <a:sym typeface="Lato"/>
                        </a:rPr>
                        <a:t>1</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5475">
                <a:tc>
                  <a:txBody>
                    <a:bodyPr/>
                    <a:lstStyle/>
                    <a:p>
                      <a:pPr indent="0" lvl="0" marL="0" rtl="0" algn="ctr">
                        <a:spcBef>
                          <a:spcPts val="0"/>
                        </a:spcBef>
                        <a:spcAft>
                          <a:spcPts val="0"/>
                        </a:spcAft>
                        <a:buNone/>
                      </a:pPr>
                      <a:r>
                        <a:rPr lang="en" sz="800">
                          <a:latin typeface="Lato"/>
                          <a:ea typeface="Lato"/>
                          <a:cs typeface="Lato"/>
                          <a:sym typeface="Lato"/>
                        </a:rPr>
                        <a:t>2</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5475">
                <a:tc>
                  <a:txBody>
                    <a:bodyPr/>
                    <a:lstStyle/>
                    <a:p>
                      <a:pPr indent="0" lvl="0" marL="0" rtl="0" algn="ctr">
                        <a:spcBef>
                          <a:spcPts val="0"/>
                        </a:spcBef>
                        <a:spcAft>
                          <a:spcPts val="0"/>
                        </a:spcAft>
                        <a:buNone/>
                      </a:pPr>
                      <a:r>
                        <a:rPr lang="en" sz="800">
                          <a:latin typeface="Lato"/>
                          <a:ea typeface="Lato"/>
                          <a:cs typeface="Lato"/>
                          <a:sym typeface="Lato"/>
                        </a:rPr>
                        <a:t>3</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5475">
                <a:tc>
                  <a:txBody>
                    <a:bodyPr/>
                    <a:lstStyle/>
                    <a:p>
                      <a:pPr indent="0" lvl="0" marL="0" rtl="0" algn="ctr">
                        <a:spcBef>
                          <a:spcPts val="0"/>
                        </a:spcBef>
                        <a:spcAft>
                          <a:spcPts val="0"/>
                        </a:spcAft>
                        <a:buNone/>
                      </a:pPr>
                      <a:r>
                        <a:rPr lang="en" sz="800">
                          <a:latin typeface="Lato"/>
                          <a:ea typeface="Lato"/>
                          <a:cs typeface="Lato"/>
                          <a:sym typeface="Lato"/>
                        </a:rPr>
                        <a:t>4</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5</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6</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7</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8</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9</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10</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11</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12</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13</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14</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15</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16</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17</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18</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19</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20</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21</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22</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23</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24</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25</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26</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27</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28</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29</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30</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bl>
          </a:graphicData>
        </a:graphic>
      </p:graphicFrame>
      <p:graphicFrame>
        <p:nvGraphicFramePr>
          <p:cNvPr id="783" name="Google Shape;783;p79"/>
          <p:cNvGraphicFramePr/>
          <p:nvPr/>
        </p:nvGraphicFramePr>
        <p:xfrm>
          <a:off x="7003488" y="1455550"/>
          <a:ext cx="3000000" cy="3000000"/>
        </p:xfrm>
        <a:graphic>
          <a:graphicData uri="http://schemas.openxmlformats.org/drawingml/2006/table">
            <a:tbl>
              <a:tblPr>
                <a:noFill/>
                <a:tableStyleId>{B3EEC954-99DA-4435-BCBC-26BB120761D3}</a:tableStyleId>
              </a:tblPr>
              <a:tblGrid>
                <a:gridCol w="453325"/>
                <a:gridCol w="851775"/>
                <a:gridCol w="652550"/>
              </a:tblGrid>
              <a:tr h="224600">
                <a:tc gridSpan="3">
                  <a:txBody>
                    <a:bodyPr/>
                    <a:lstStyle/>
                    <a:p>
                      <a:pPr indent="0" lvl="0" marL="0" rtl="0" algn="ctr">
                        <a:lnSpc>
                          <a:spcPct val="115000"/>
                        </a:lnSpc>
                        <a:spcBef>
                          <a:spcPts val="0"/>
                        </a:spcBef>
                        <a:spcAft>
                          <a:spcPts val="0"/>
                        </a:spcAft>
                        <a:buNone/>
                      </a:pPr>
                      <a:r>
                        <a:rPr b="1" lang="en" sz="800">
                          <a:latin typeface="Lato"/>
                          <a:ea typeface="Lato"/>
                          <a:cs typeface="Lato"/>
                          <a:sym typeface="Lato"/>
                        </a:rPr>
                        <a:t>Arrivals</a:t>
                      </a:r>
                      <a:endParaRPr b="1"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hMerge="1"/>
                <a:tc hMerge="1"/>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Time</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Name</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Priority</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0</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Taj</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7</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1</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2</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Kevin</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1</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3</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Neil</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3</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4</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5</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Akshat</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5</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6</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7</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William</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11</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8</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9</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Alina</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14</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bl>
          </a:graphicData>
        </a:graphic>
      </p:graphicFrame>
      <p:graphicFrame>
        <p:nvGraphicFramePr>
          <p:cNvPr id="784" name="Google Shape;784;p79"/>
          <p:cNvGraphicFramePr/>
          <p:nvPr/>
        </p:nvGraphicFramePr>
        <p:xfrm>
          <a:off x="419788" y="2626925"/>
          <a:ext cx="3000000" cy="3000000"/>
        </p:xfrm>
        <a:graphic>
          <a:graphicData uri="http://schemas.openxmlformats.org/drawingml/2006/table">
            <a:tbl>
              <a:tblPr>
                <a:noFill/>
                <a:tableStyleId>{B3EEC954-99DA-4435-BCBC-26BB120761D3}</a:tableStyleId>
              </a:tblPr>
              <a:tblGrid>
                <a:gridCol w="453325"/>
                <a:gridCol w="851775"/>
              </a:tblGrid>
              <a:tr h="175">
                <a:tc>
                  <a:txBody>
                    <a:bodyPr/>
                    <a:lstStyle/>
                    <a:p>
                      <a:pPr indent="0" lvl="0" marL="0" rtl="0" algn="ctr">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2CC"/>
                    </a:solidFill>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Just before time</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75">
                <a:tc>
                  <a:txBody>
                    <a:bodyPr/>
                    <a:lstStyle/>
                    <a:p>
                      <a:pPr indent="0" lvl="0" marL="0" rtl="0" algn="ctr">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D9EAD3"/>
                    </a:solidFill>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At time</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bl>
          </a:graphicData>
        </a:graphic>
      </p:graphicFrame>
      <p:graphicFrame>
        <p:nvGraphicFramePr>
          <p:cNvPr id="785" name="Google Shape;785;p79"/>
          <p:cNvGraphicFramePr/>
          <p:nvPr/>
        </p:nvGraphicFramePr>
        <p:xfrm>
          <a:off x="3876988" y="2065425"/>
          <a:ext cx="3000000" cy="3000000"/>
        </p:xfrm>
        <a:graphic>
          <a:graphicData uri="http://schemas.openxmlformats.org/drawingml/2006/table">
            <a:tbl>
              <a:tblPr>
                <a:noFill/>
                <a:tableStyleId>{B3EEC954-99DA-4435-BCBC-26BB120761D3}</a:tableStyleId>
              </a:tblPr>
              <a:tblGrid>
                <a:gridCol w="851775"/>
              </a:tblGrid>
              <a:tr h="224600">
                <a:tc>
                  <a:txBody>
                    <a:bodyPr/>
                    <a:lstStyle/>
                    <a:p>
                      <a:pPr indent="0" lvl="0" marL="0" rtl="0" algn="ctr">
                        <a:lnSpc>
                          <a:spcPct val="115000"/>
                        </a:lnSpc>
                        <a:spcBef>
                          <a:spcPts val="0"/>
                        </a:spcBef>
                        <a:spcAft>
                          <a:spcPts val="0"/>
                        </a:spcAft>
                        <a:buNone/>
                      </a:pPr>
                      <a:r>
                        <a:rPr b="1" lang="en" sz="800">
                          <a:latin typeface="Lato"/>
                          <a:ea typeface="Lato"/>
                          <a:cs typeface="Lato"/>
                          <a:sym typeface="Lato"/>
                        </a:rPr>
                        <a:t>Queue</a:t>
                      </a:r>
                      <a:endParaRPr b="1"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bl>
          </a:graphicData>
        </a:graphic>
      </p:graphicFrame>
      <p:graphicFrame>
        <p:nvGraphicFramePr>
          <p:cNvPr id="786" name="Google Shape;786;p79"/>
          <p:cNvGraphicFramePr/>
          <p:nvPr/>
        </p:nvGraphicFramePr>
        <p:xfrm>
          <a:off x="5272863" y="1924100"/>
          <a:ext cx="3000000" cy="3000000"/>
        </p:xfrm>
        <a:graphic>
          <a:graphicData uri="http://schemas.openxmlformats.org/drawingml/2006/table">
            <a:tbl>
              <a:tblPr>
                <a:noFill/>
                <a:tableStyleId>{B3EEC954-99DA-4435-BCBC-26BB120761D3}</a:tableStyleId>
              </a:tblPr>
              <a:tblGrid>
                <a:gridCol w="851775"/>
                <a:gridCol w="652550"/>
              </a:tblGrid>
              <a:tr h="224600">
                <a:tc gridSpan="2">
                  <a:txBody>
                    <a:bodyPr/>
                    <a:lstStyle/>
                    <a:p>
                      <a:pPr indent="0" lvl="0" marL="0" rtl="0" algn="ctr">
                        <a:lnSpc>
                          <a:spcPct val="115000"/>
                        </a:lnSpc>
                        <a:spcBef>
                          <a:spcPts val="0"/>
                        </a:spcBef>
                        <a:spcAft>
                          <a:spcPts val="0"/>
                        </a:spcAft>
                        <a:buNone/>
                      </a:pPr>
                      <a:r>
                        <a:rPr b="1" lang="en" sz="800">
                          <a:latin typeface="Lato"/>
                          <a:ea typeface="Lato"/>
                          <a:cs typeface="Lato"/>
                          <a:sym typeface="Lato"/>
                        </a:rPr>
                        <a:t>Remaining</a:t>
                      </a:r>
                      <a:endParaRPr b="1"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hMerge="1"/>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Name</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Time</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Taj</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4</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Kevin</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5</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Neil</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5</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Akshat</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5</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William</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5</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Alina</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5</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bl>
          </a:graphicData>
        </a:graphic>
      </p:graphicFrame>
    </p:spTree>
  </p:cSld>
  <p:clrMapOvr>
    <a:masterClrMapping/>
  </p:clrMapOvr>
</p:sld>
</file>

<file path=ppt/slides/slide7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90" name="Shape 790"/>
        <p:cNvGrpSpPr/>
        <p:nvPr/>
      </p:nvGrpSpPr>
      <p:grpSpPr>
        <a:xfrm>
          <a:off x="0" y="0"/>
          <a:ext cx="0" cy="0"/>
          <a:chOff x="0" y="0"/>
          <a:chExt cx="0" cy="0"/>
        </a:xfrm>
      </p:grpSpPr>
      <p:sp>
        <p:nvSpPr>
          <p:cNvPr id="791" name="Google Shape;791;p80"/>
          <p:cNvSpPr txBox="1"/>
          <p:nvPr>
            <p:ph idx="1" type="body"/>
          </p:nvPr>
        </p:nvSpPr>
        <p:spPr>
          <a:xfrm>
            <a:off x="182850" y="823868"/>
            <a:ext cx="8778300" cy="4206300"/>
          </a:xfrm>
          <a:prstGeom prst="rect">
            <a:avLst/>
          </a:prstGeom>
        </p:spPr>
        <p:txBody>
          <a:bodyPr anchorCtr="0" anchor="t" bIns="45700" lIns="45700" spcFirstLastPara="1" rIns="45700" wrap="square" tIns="45700">
            <a:noAutofit/>
          </a:bodyPr>
          <a:lstStyle/>
          <a:p>
            <a:pPr indent="0" lvl="0" marL="0" rtl="0" algn="l">
              <a:spcBef>
                <a:spcPts val="0"/>
              </a:spcBef>
              <a:spcAft>
                <a:spcPts val="0"/>
              </a:spcAft>
              <a:buNone/>
            </a:pPr>
            <a:r>
              <a:rPr b="1" lang="en"/>
              <a:t>Preemptive Priority</a:t>
            </a:r>
            <a:endParaRPr b="1"/>
          </a:p>
        </p:txBody>
      </p:sp>
      <p:sp>
        <p:nvSpPr>
          <p:cNvPr id="792" name="Google Shape;792;p80"/>
          <p:cNvSpPr txBox="1"/>
          <p:nvPr>
            <p:ph type="title"/>
          </p:nvPr>
        </p:nvSpPr>
        <p:spPr>
          <a:xfrm>
            <a:off x="182850" y="114300"/>
            <a:ext cx="8778300" cy="4572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Life Ain’t Fair</a:t>
            </a:r>
            <a:endParaRPr/>
          </a:p>
        </p:txBody>
      </p:sp>
      <p:graphicFrame>
        <p:nvGraphicFramePr>
          <p:cNvPr id="793" name="Google Shape;793;p80"/>
          <p:cNvGraphicFramePr/>
          <p:nvPr/>
        </p:nvGraphicFramePr>
        <p:xfrm>
          <a:off x="1978250" y="823775"/>
          <a:ext cx="3000000" cy="3000000"/>
        </p:xfrm>
        <a:graphic>
          <a:graphicData uri="http://schemas.openxmlformats.org/drawingml/2006/table">
            <a:tbl>
              <a:tblPr>
                <a:noFill/>
                <a:tableStyleId>{876081C1-59E3-45BD-9F17-07E1B6B354E3}</a:tableStyleId>
              </a:tblPr>
              <a:tblGrid>
                <a:gridCol w="274900"/>
                <a:gridCol w="1370500"/>
              </a:tblGrid>
              <a:tr h="135475">
                <a:tc>
                  <a:txBody>
                    <a:bodyPr/>
                    <a:lstStyle/>
                    <a:p>
                      <a:pPr indent="0" lvl="0" marL="0" rtl="0" algn="ctr">
                        <a:spcBef>
                          <a:spcPts val="0"/>
                        </a:spcBef>
                        <a:spcAft>
                          <a:spcPts val="0"/>
                        </a:spcAft>
                        <a:buNone/>
                      </a:pPr>
                      <a:r>
                        <a:rPr lang="en" sz="800">
                          <a:latin typeface="Lato"/>
                          <a:ea typeface="Lato"/>
                          <a:cs typeface="Lato"/>
                          <a:sym typeface="Lato"/>
                        </a:rPr>
                        <a:t>Time</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Thread</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5475">
                <a:tc>
                  <a:txBody>
                    <a:bodyPr/>
                    <a:lstStyle/>
                    <a:p>
                      <a:pPr indent="0" lvl="0" marL="0" rtl="0" algn="ctr">
                        <a:spcBef>
                          <a:spcPts val="0"/>
                        </a:spcBef>
                        <a:spcAft>
                          <a:spcPts val="0"/>
                        </a:spcAft>
                        <a:buNone/>
                      </a:pPr>
                      <a:r>
                        <a:rPr lang="en" sz="800">
                          <a:latin typeface="Lato"/>
                          <a:ea typeface="Lato"/>
                          <a:cs typeface="Lato"/>
                          <a:sym typeface="Lato"/>
                        </a:rPr>
                        <a:t>0</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Taj</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5475">
                <a:tc>
                  <a:txBody>
                    <a:bodyPr/>
                    <a:lstStyle/>
                    <a:p>
                      <a:pPr indent="0" lvl="0" marL="0" rtl="0" algn="ctr">
                        <a:spcBef>
                          <a:spcPts val="0"/>
                        </a:spcBef>
                        <a:spcAft>
                          <a:spcPts val="0"/>
                        </a:spcAft>
                        <a:buNone/>
                      </a:pPr>
                      <a:r>
                        <a:rPr lang="en" sz="800">
                          <a:latin typeface="Lato"/>
                          <a:ea typeface="Lato"/>
                          <a:cs typeface="Lato"/>
                          <a:sym typeface="Lato"/>
                        </a:rPr>
                        <a:t>1</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D9EAD3"/>
                    </a:solidFill>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D9EAD3"/>
                    </a:solidFill>
                  </a:tcPr>
                </a:tc>
              </a:tr>
              <a:tr h="135475">
                <a:tc>
                  <a:txBody>
                    <a:bodyPr/>
                    <a:lstStyle/>
                    <a:p>
                      <a:pPr indent="0" lvl="0" marL="0" rtl="0" algn="ctr">
                        <a:spcBef>
                          <a:spcPts val="0"/>
                        </a:spcBef>
                        <a:spcAft>
                          <a:spcPts val="0"/>
                        </a:spcAft>
                        <a:buNone/>
                      </a:pPr>
                      <a:r>
                        <a:rPr lang="en" sz="800">
                          <a:latin typeface="Lato"/>
                          <a:ea typeface="Lato"/>
                          <a:cs typeface="Lato"/>
                          <a:sym typeface="Lato"/>
                        </a:rPr>
                        <a:t>2</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5475">
                <a:tc>
                  <a:txBody>
                    <a:bodyPr/>
                    <a:lstStyle/>
                    <a:p>
                      <a:pPr indent="0" lvl="0" marL="0" rtl="0" algn="ctr">
                        <a:spcBef>
                          <a:spcPts val="0"/>
                        </a:spcBef>
                        <a:spcAft>
                          <a:spcPts val="0"/>
                        </a:spcAft>
                        <a:buNone/>
                      </a:pPr>
                      <a:r>
                        <a:rPr lang="en" sz="800">
                          <a:latin typeface="Lato"/>
                          <a:ea typeface="Lato"/>
                          <a:cs typeface="Lato"/>
                          <a:sym typeface="Lato"/>
                        </a:rPr>
                        <a:t>3</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5475">
                <a:tc>
                  <a:txBody>
                    <a:bodyPr/>
                    <a:lstStyle/>
                    <a:p>
                      <a:pPr indent="0" lvl="0" marL="0" rtl="0" algn="ctr">
                        <a:spcBef>
                          <a:spcPts val="0"/>
                        </a:spcBef>
                        <a:spcAft>
                          <a:spcPts val="0"/>
                        </a:spcAft>
                        <a:buNone/>
                      </a:pPr>
                      <a:r>
                        <a:rPr lang="en" sz="800">
                          <a:latin typeface="Lato"/>
                          <a:ea typeface="Lato"/>
                          <a:cs typeface="Lato"/>
                          <a:sym typeface="Lato"/>
                        </a:rPr>
                        <a:t>4</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5</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6</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7</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8</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9</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10</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11</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12</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13</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14</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15</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16</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17</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18</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19</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20</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21</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22</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23</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24</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25</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26</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27</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28</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29</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30</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bl>
          </a:graphicData>
        </a:graphic>
      </p:graphicFrame>
      <p:graphicFrame>
        <p:nvGraphicFramePr>
          <p:cNvPr id="794" name="Google Shape;794;p80"/>
          <p:cNvGraphicFramePr/>
          <p:nvPr/>
        </p:nvGraphicFramePr>
        <p:xfrm>
          <a:off x="7003488" y="1455550"/>
          <a:ext cx="3000000" cy="3000000"/>
        </p:xfrm>
        <a:graphic>
          <a:graphicData uri="http://schemas.openxmlformats.org/drawingml/2006/table">
            <a:tbl>
              <a:tblPr>
                <a:noFill/>
                <a:tableStyleId>{B3EEC954-99DA-4435-BCBC-26BB120761D3}</a:tableStyleId>
              </a:tblPr>
              <a:tblGrid>
                <a:gridCol w="453325"/>
                <a:gridCol w="851775"/>
                <a:gridCol w="652550"/>
              </a:tblGrid>
              <a:tr h="224600">
                <a:tc gridSpan="3">
                  <a:txBody>
                    <a:bodyPr/>
                    <a:lstStyle/>
                    <a:p>
                      <a:pPr indent="0" lvl="0" marL="0" rtl="0" algn="ctr">
                        <a:lnSpc>
                          <a:spcPct val="115000"/>
                        </a:lnSpc>
                        <a:spcBef>
                          <a:spcPts val="0"/>
                        </a:spcBef>
                        <a:spcAft>
                          <a:spcPts val="0"/>
                        </a:spcAft>
                        <a:buNone/>
                      </a:pPr>
                      <a:r>
                        <a:rPr b="1" lang="en" sz="800">
                          <a:latin typeface="Lato"/>
                          <a:ea typeface="Lato"/>
                          <a:cs typeface="Lato"/>
                          <a:sym typeface="Lato"/>
                        </a:rPr>
                        <a:t>Arrivals</a:t>
                      </a:r>
                      <a:endParaRPr b="1"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hMerge="1"/>
                <a:tc hMerge="1"/>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Time</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Name</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Priority</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0</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Taj</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7</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1</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2</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Kevin</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1</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3</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Neil</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3</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4</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5</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Akshat</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5</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6</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7</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William</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11</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8</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9</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Alina</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14</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bl>
          </a:graphicData>
        </a:graphic>
      </p:graphicFrame>
      <p:graphicFrame>
        <p:nvGraphicFramePr>
          <p:cNvPr id="795" name="Google Shape;795;p80"/>
          <p:cNvGraphicFramePr/>
          <p:nvPr/>
        </p:nvGraphicFramePr>
        <p:xfrm>
          <a:off x="419788" y="2626925"/>
          <a:ext cx="3000000" cy="3000000"/>
        </p:xfrm>
        <a:graphic>
          <a:graphicData uri="http://schemas.openxmlformats.org/drawingml/2006/table">
            <a:tbl>
              <a:tblPr>
                <a:noFill/>
                <a:tableStyleId>{B3EEC954-99DA-4435-BCBC-26BB120761D3}</a:tableStyleId>
              </a:tblPr>
              <a:tblGrid>
                <a:gridCol w="453325"/>
                <a:gridCol w="851775"/>
              </a:tblGrid>
              <a:tr h="175">
                <a:tc>
                  <a:txBody>
                    <a:bodyPr/>
                    <a:lstStyle/>
                    <a:p>
                      <a:pPr indent="0" lvl="0" marL="0" rtl="0" algn="ctr">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2CC"/>
                    </a:solidFill>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Just before time</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75">
                <a:tc>
                  <a:txBody>
                    <a:bodyPr/>
                    <a:lstStyle/>
                    <a:p>
                      <a:pPr indent="0" lvl="0" marL="0" rtl="0" algn="ctr">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D9EAD3"/>
                    </a:solidFill>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At time</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bl>
          </a:graphicData>
        </a:graphic>
      </p:graphicFrame>
      <p:graphicFrame>
        <p:nvGraphicFramePr>
          <p:cNvPr id="796" name="Google Shape;796;p80"/>
          <p:cNvGraphicFramePr/>
          <p:nvPr/>
        </p:nvGraphicFramePr>
        <p:xfrm>
          <a:off x="3876988" y="2065425"/>
          <a:ext cx="3000000" cy="3000000"/>
        </p:xfrm>
        <a:graphic>
          <a:graphicData uri="http://schemas.openxmlformats.org/drawingml/2006/table">
            <a:tbl>
              <a:tblPr>
                <a:noFill/>
                <a:tableStyleId>{B3EEC954-99DA-4435-BCBC-26BB120761D3}</a:tableStyleId>
              </a:tblPr>
              <a:tblGrid>
                <a:gridCol w="851775"/>
              </a:tblGrid>
              <a:tr h="224600">
                <a:tc>
                  <a:txBody>
                    <a:bodyPr/>
                    <a:lstStyle/>
                    <a:p>
                      <a:pPr indent="0" lvl="0" marL="0" rtl="0" algn="ctr">
                        <a:lnSpc>
                          <a:spcPct val="115000"/>
                        </a:lnSpc>
                        <a:spcBef>
                          <a:spcPts val="0"/>
                        </a:spcBef>
                        <a:spcAft>
                          <a:spcPts val="0"/>
                        </a:spcAft>
                        <a:buNone/>
                      </a:pPr>
                      <a:r>
                        <a:rPr b="1" lang="en" sz="800">
                          <a:latin typeface="Lato"/>
                          <a:ea typeface="Lato"/>
                          <a:cs typeface="Lato"/>
                          <a:sym typeface="Lato"/>
                        </a:rPr>
                        <a:t>Queue</a:t>
                      </a:r>
                      <a:endParaRPr b="1"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bl>
          </a:graphicData>
        </a:graphic>
      </p:graphicFrame>
      <p:graphicFrame>
        <p:nvGraphicFramePr>
          <p:cNvPr id="797" name="Google Shape;797;p80"/>
          <p:cNvGraphicFramePr/>
          <p:nvPr/>
        </p:nvGraphicFramePr>
        <p:xfrm>
          <a:off x="5272863" y="1924100"/>
          <a:ext cx="3000000" cy="3000000"/>
        </p:xfrm>
        <a:graphic>
          <a:graphicData uri="http://schemas.openxmlformats.org/drawingml/2006/table">
            <a:tbl>
              <a:tblPr>
                <a:noFill/>
                <a:tableStyleId>{B3EEC954-99DA-4435-BCBC-26BB120761D3}</a:tableStyleId>
              </a:tblPr>
              <a:tblGrid>
                <a:gridCol w="851775"/>
                <a:gridCol w="652550"/>
              </a:tblGrid>
              <a:tr h="224600">
                <a:tc gridSpan="2">
                  <a:txBody>
                    <a:bodyPr/>
                    <a:lstStyle/>
                    <a:p>
                      <a:pPr indent="0" lvl="0" marL="0" rtl="0" algn="ctr">
                        <a:lnSpc>
                          <a:spcPct val="115000"/>
                        </a:lnSpc>
                        <a:spcBef>
                          <a:spcPts val="0"/>
                        </a:spcBef>
                        <a:spcAft>
                          <a:spcPts val="0"/>
                        </a:spcAft>
                        <a:buNone/>
                      </a:pPr>
                      <a:r>
                        <a:rPr b="1" lang="en" sz="800">
                          <a:latin typeface="Lato"/>
                          <a:ea typeface="Lato"/>
                          <a:cs typeface="Lato"/>
                          <a:sym typeface="Lato"/>
                        </a:rPr>
                        <a:t>Remaining</a:t>
                      </a:r>
                      <a:endParaRPr b="1"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hMerge="1"/>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Name</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Time</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Taj</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3</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Kevin</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5</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Neil</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5</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Akshat</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5</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William</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5</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Alina</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5</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bl>
          </a:graphicData>
        </a:graphic>
      </p:graphicFrame>
    </p:spTree>
  </p:cSld>
  <p:clrMapOvr>
    <a:masterClrMapping/>
  </p:clrMapOvr>
</p:sld>
</file>

<file path=ppt/slides/slide7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01" name="Shape 801"/>
        <p:cNvGrpSpPr/>
        <p:nvPr/>
      </p:nvGrpSpPr>
      <p:grpSpPr>
        <a:xfrm>
          <a:off x="0" y="0"/>
          <a:ext cx="0" cy="0"/>
          <a:chOff x="0" y="0"/>
          <a:chExt cx="0" cy="0"/>
        </a:xfrm>
      </p:grpSpPr>
      <p:sp>
        <p:nvSpPr>
          <p:cNvPr id="802" name="Google Shape;802;p81"/>
          <p:cNvSpPr txBox="1"/>
          <p:nvPr>
            <p:ph idx="1" type="body"/>
          </p:nvPr>
        </p:nvSpPr>
        <p:spPr>
          <a:xfrm>
            <a:off x="182850" y="823868"/>
            <a:ext cx="8778300" cy="4206300"/>
          </a:xfrm>
          <a:prstGeom prst="rect">
            <a:avLst/>
          </a:prstGeom>
        </p:spPr>
        <p:txBody>
          <a:bodyPr anchorCtr="0" anchor="t" bIns="45700" lIns="45700" spcFirstLastPara="1" rIns="45700" wrap="square" tIns="45700">
            <a:noAutofit/>
          </a:bodyPr>
          <a:lstStyle/>
          <a:p>
            <a:pPr indent="0" lvl="0" marL="0" rtl="0" algn="l">
              <a:spcBef>
                <a:spcPts val="0"/>
              </a:spcBef>
              <a:spcAft>
                <a:spcPts val="0"/>
              </a:spcAft>
              <a:buNone/>
            </a:pPr>
            <a:r>
              <a:rPr b="1" lang="en"/>
              <a:t>Preemptive Priority</a:t>
            </a:r>
            <a:endParaRPr b="1"/>
          </a:p>
        </p:txBody>
      </p:sp>
      <p:sp>
        <p:nvSpPr>
          <p:cNvPr id="803" name="Google Shape;803;p81"/>
          <p:cNvSpPr txBox="1"/>
          <p:nvPr>
            <p:ph type="title"/>
          </p:nvPr>
        </p:nvSpPr>
        <p:spPr>
          <a:xfrm>
            <a:off x="182850" y="114300"/>
            <a:ext cx="8778300" cy="4572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Life Ain’t Fair</a:t>
            </a:r>
            <a:endParaRPr/>
          </a:p>
        </p:txBody>
      </p:sp>
      <p:graphicFrame>
        <p:nvGraphicFramePr>
          <p:cNvPr id="804" name="Google Shape;804;p81"/>
          <p:cNvGraphicFramePr/>
          <p:nvPr/>
        </p:nvGraphicFramePr>
        <p:xfrm>
          <a:off x="1978250" y="823775"/>
          <a:ext cx="3000000" cy="3000000"/>
        </p:xfrm>
        <a:graphic>
          <a:graphicData uri="http://schemas.openxmlformats.org/drawingml/2006/table">
            <a:tbl>
              <a:tblPr>
                <a:noFill/>
                <a:tableStyleId>{876081C1-59E3-45BD-9F17-07E1B6B354E3}</a:tableStyleId>
              </a:tblPr>
              <a:tblGrid>
                <a:gridCol w="274900"/>
                <a:gridCol w="1370500"/>
              </a:tblGrid>
              <a:tr h="135475">
                <a:tc>
                  <a:txBody>
                    <a:bodyPr/>
                    <a:lstStyle/>
                    <a:p>
                      <a:pPr indent="0" lvl="0" marL="0" rtl="0" algn="ctr">
                        <a:spcBef>
                          <a:spcPts val="0"/>
                        </a:spcBef>
                        <a:spcAft>
                          <a:spcPts val="0"/>
                        </a:spcAft>
                        <a:buNone/>
                      </a:pPr>
                      <a:r>
                        <a:rPr lang="en" sz="800">
                          <a:latin typeface="Lato"/>
                          <a:ea typeface="Lato"/>
                          <a:cs typeface="Lato"/>
                          <a:sym typeface="Lato"/>
                        </a:rPr>
                        <a:t>Time</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Thread</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5475">
                <a:tc>
                  <a:txBody>
                    <a:bodyPr/>
                    <a:lstStyle/>
                    <a:p>
                      <a:pPr indent="0" lvl="0" marL="0" rtl="0" algn="ctr">
                        <a:spcBef>
                          <a:spcPts val="0"/>
                        </a:spcBef>
                        <a:spcAft>
                          <a:spcPts val="0"/>
                        </a:spcAft>
                        <a:buNone/>
                      </a:pPr>
                      <a:r>
                        <a:rPr lang="en" sz="800">
                          <a:latin typeface="Lato"/>
                          <a:ea typeface="Lato"/>
                          <a:cs typeface="Lato"/>
                          <a:sym typeface="Lato"/>
                        </a:rPr>
                        <a:t>0</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Taj</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5475">
                <a:tc>
                  <a:txBody>
                    <a:bodyPr/>
                    <a:lstStyle/>
                    <a:p>
                      <a:pPr indent="0" lvl="0" marL="0" rtl="0" algn="ctr">
                        <a:spcBef>
                          <a:spcPts val="0"/>
                        </a:spcBef>
                        <a:spcAft>
                          <a:spcPts val="0"/>
                        </a:spcAft>
                        <a:buNone/>
                      </a:pPr>
                      <a:r>
                        <a:rPr lang="en" sz="800">
                          <a:latin typeface="Lato"/>
                          <a:ea typeface="Lato"/>
                          <a:cs typeface="Lato"/>
                          <a:sym typeface="Lato"/>
                        </a:rPr>
                        <a:t>1</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Taj</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5475">
                <a:tc>
                  <a:txBody>
                    <a:bodyPr/>
                    <a:lstStyle/>
                    <a:p>
                      <a:pPr indent="0" lvl="0" marL="0" rtl="0" algn="ctr">
                        <a:spcBef>
                          <a:spcPts val="0"/>
                        </a:spcBef>
                        <a:spcAft>
                          <a:spcPts val="0"/>
                        </a:spcAft>
                        <a:buNone/>
                      </a:pPr>
                      <a:r>
                        <a:rPr lang="en" sz="800">
                          <a:latin typeface="Lato"/>
                          <a:ea typeface="Lato"/>
                          <a:cs typeface="Lato"/>
                          <a:sym typeface="Lato"/>
                        </a:rPr>
                        <a:t>2</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2CC"/>
                    </a:solidFill>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2CC"/>
                    </a:solidFill>
                  </a:tcPr>
                </a:tc>
              </a:tr>
              <a:tr h="135475">
                <a:tc>
                  <a:txBody>
                    <a:bodyPr/>
                    <a:lstStyle/>
                    <a:p>
                      <a:pPr indent="0" lvl="0" marL="0" rtl="0" algn="ctr">
                        <a:spcBef>
                          <a:spcPts val="0"/>
                        </a:spcBef>
                        <a:spcAft>
                          <a:spcPts val="0"/>
                        </a:spcAft>
                        <a:buNone/>
                      </a:pPr>
                      <a:r>
                        <a:rPr lang="en" sz="800">
                          <a:latin typeface="Lato"/>
                          <a:ea typeface="Lato"/>
                          <a:cs typeface="Lato"/>
                          <a:sym typeface="Lato"/>
                        </a:rPr>
                        <a:t>3</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5475">
                <a:tc>
                  <a:txBody>
                    <a:bodyPr/>
                    <a:lstStyle/>
                    <a:p>
                      <a:pPr indent="0" lvl="0" marL="0" rtl="0" algn="ctr">
                        <a:spcBef>
                          <a:spcPts val="0"/>
                        </a:spcBef>
                        <a:spcAft>
                          <a:spcPts val="0"/>
                        </a:spcAft>
                        <a:buNone/>
                      </a:pPr>
                      <a:r>
                        <a:rPr lang="en" sz="800">
                          <a:latin typeface="Lato"/>
                          <a:ea typeface="Lato"/>
                          <a:cs typeface="Lato"/>
                          <a:sym typeface="Lato"/>
                        </a:rPr>
                        <a:t>4</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5</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6</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7</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8</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9</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10</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11</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12</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13</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14</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15</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16</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17</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18</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19</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20</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21</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22</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23</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24</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25</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26</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27</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28</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29</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30</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bl>
          </a:graphicData>
        </a:graphic>
      </p:graphicFrame>
      <p:graphicFrame>
        <p:nvGraphicFramePr>
          <p:cNvPr id="805" name="Google Shape;805;p81"/>
          <p:cNvGraphicFramePr/>
          <p:nvPr/>
        </p:nvGraphicFramePr>
        <p:xfrm>
          <a:off x="7003488" y="1455550"/>
          <a:ext cx="3000000" cy="3000000"/>
        </p:xfrm>
        <a:graphic>
          <a:graphicData uri="http://schemas.openxmlformats.org/drawingml/2006/table">
            <a:tbl>
              <a:tblPr>
                <a:noFill/>
                <a:tableStyleId>{B3EEC954-99DA-4435-BCBC-26BB120761D3}</a:tableStyleId>
              </a:tblPr>
              <a:tblGrid>
                <a:gridCol w="453325"/>
                <a:gridCol w="851775"/>
                <a:gridCol w="652550"/>
              </a:tblGrid>
              <a:tr h="224600">
                <a:tc gridSpan="3">
                  <a:txBody>
                    <a:bodyPr/>
                    <a:lstStyle/>
                    <a:p>
                      <a:pPr indent="0" lvl="0" marL="0" rtl="0" algn="ctr">
                        <a:lnSpc>
                          <a:spcPct val="115000"/>
                        </a:lnSpc>
                        <a:spcBef>
                          <a:spcPts val="0"/>
                        </a:spcBef>
                        <a:spcAft>
                          <a:spcPts val="0"/>
                        </a:spcAft>
                        <a:buNone/>
                      </a:pPr>
                      <a:r>
                        <a:rPr b="1" lang="en" sz="800">
                          <a:latin typeface="Lato"/>
                          <a:ea typeface="Lato"/>
                          <a:cs typeface="Lato"/>
                          <a:sym typeface="Lato"/>
                        </a:rPr>
                        <a:t>Arrivals</a:t>
                      </a:r>
                      <a:endParaRPr b="1"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hMerge="1"/>
                <a:tc hMerge="1"/>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Time</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Name</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Priority</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0</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Taj</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7</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1</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2</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Kevin</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1</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3</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Neil</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3</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4</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5</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Akshat</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5</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6</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7</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William</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11</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8</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9</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Alina</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14</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bl>
          </a:graphicData>
        </a:graphic>
      </p:graphicFrame>
      <p:graphicFrame>
        <p:nvGraphicFramePr>
          <p:cNvPr id="806" name="Google Shape;806;p81"/>
          <p:cNvGraphicFramePr/>
          <p:nvPr/>
        </p:nvGraphicFramePr>
        <p:xfrm>
          <a:off x="419788" y="2626925"/>
          <a:ext cx="3000000" cy="3000000"/>
        </p:xfrm>
        <a:graphic>
          <a:graphicData uri="http://schemas.openxmlformats.org/drawingml/2006/table">
            <a:tbl>
              <a:tblPr>
                <a:noFill/>
                <a:tableStyleId>{B3EEC954-99DA-4435-BCBC-26BB120761D3}</a:tableStyleId>
              </a:tblPr>
              <a:tblGrid>
                <a:gridCol w="453325"/>
                <a:gridCol w="851775"/>
              </a:tblGrid>
              <a:tr h="175">
                <a:tc>
                  <a:txBody>
                    <a:bodyPr/>
                    <a:lstStyle/>
                    <a:p>
                      <a:pPr indent="0" lvl="0" marL="0" rtl="0" algn="ctr">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2CC"/>
                    </a:solidFill>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Just before time</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75">
                <a:tc>
                  <a:txBody>
                    <a:bodyPr/>
                    <a:lstStyle/>
                    <a:p>
                      <a:pPr indent="0" lvl="0" marL="0" rtl="0" algn="ctr">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D9EAD3"/>
                    </a:solidFill>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At time</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bl>
          </a:graphicData>
        </a:graphic>
      </p:graphicFrame>
      <p:graphicFrame>
        <p:nvGraphicFramePr>
          <p:cNvPr id="807" name="Google Shape;807;p81"/>
          <p:cNvGraphicFramePr/>
          <p:nvPr/>
        </p:nvGraphicFramePr>
        <p:xfrm>
          <a:off x="3876988" y="2065425"/>
          <a:ext cx="3000000" cy="3000000"/>
        </p:xfrm>
        <a:graphic>
          <a:graphicData uri="http://schemas.openxmlformats.org/drawingml/2006/table">
            <a:tbl>
              <a:tblPr>
                <a:noFill/>
                <a:tableStyleId>{B3EEC954-99DA-4435-BCBC-26BB120761D3}</a:tableStyleId>
              </a:tblPr>
              <a:tblGrid>
                <a:gridCol w="851775"/>
              </a:tblGrid>
              <a:tr h="224600">
                <a:tc>
                  <a:txBody>
                    <a:bodyPr/>
                    <a:lstStyle/>
                    <a:p>
                      <a:pPr indent="0" lvl="0" marL="0" rtl="0" algn="ctr">
                        <a:lnSpc>
                          <a:spcPct val="115000"/>
                        </a:lnSpc>
                        <a:spcBef>
                          <a:spcPts val="0"/>
                        </a:spcBef>
                        <a:spcAft>
                          <a:spcPts val="0"/>
                        </a:spcAft>
                        <a:buNone/>
                      </a:pPr>
                      <a:r>
                        <a:rPr b="1" lang="en" sz="800">
                          <a:latin typeface="Lato"/>
                          <a:ea typeface="Lato"/>
                          <a:cs typeface="Lato"/>
                          <a:sym typeface="Lato"/>
                        </a:rPr>
                        <a:t>Queue</a:t>
                      </a:r>
                      <a:endParaRPr b="1"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Kevin</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bl>
          </a:graphicData>
        </a:graphic>
      </p:graphicFrame>
      <p:graphicFrame>
        <p:nvGraphicFramePr>
          <p:cNvPr id="808" name="Google Shape;808;p81"/>
          <p:cNvGraphicFramePr/>
          <p:nvPr/>
        </p:nvGraphicFramePr>
        <p:xfrm>
          <a:off x="5272863" y="1924100"/>
          <a:ext cx="3000000" cy="3000000"/>
        </p:xfrm>
        <a:graphic>
          <a:graphicData uri="http://schemas.openxmlformats.org/drawingml/2006/table">
            <a:tbl>
              <a:tblPr>
                <a:noFill/>
                <a:tableStyleId>{B3EEC954-99DA-4435-BCBC-26BB120761D3}</a:tableStyleId>
              </a:tblPr>
              <a:tblGrid>
                <a:gridCol w="851775"/>
                <a:gridCol w="652550"/>
              </a:tblGrid>
              <a:tr h="224600">
                <a:tc gridSpan="2">
                  <a:txBody>
                    <a:bodyPr/>
                    <a:lstStyle/>
                    <a:p>
                      <a:pPr indent="0" lvl="0" marL="0" rtl="0" algn="ctr">
                        <a:lnSpc>
                          <a:spcPct val="115000"/>
                        </a:lnSpc>
                        <a:spcBef>
                          <a:spcPts val="0"/>
                        </a:spcBef>
                        <a:spcAft>
                          <a:spcPts val="0"/>
                        </a:spcAft>
                        <a:buNone/>
                      </a:pPr>
                      <a:r>
                        <a:rPr b="1" lang="en" sz="800">
                          <a:latin typeface="Lato"/>
                          <a:ea typeface="Lato"/>
                          <a:cs typeface="Lato"/>
                          <a:sym typeface="Lato"/>
                        </a:rPr>
                        <a:t>Remaining</a:t>
                      </a:r>
                      <a:endParaRPr b="1"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hMerge="1"/>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Name</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Time</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Taj</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3</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Kevin</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5</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Neil</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5</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Akshat</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5</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William</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5</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Alina</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5</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bl>
          </a:graphicData>
        </a:graphic>
      </p:graphicFrame>
    </p:spTree>
  </p:cSld>
  <p:clrMapOvr>
    <a:masterClrMapping/>
  </p:clrMapOvr>
</p:sld>
</file>

<file path=ppt/slides/slide7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12" name="Shape 812"/>
        <p:cNvGrpSpPr/>
        <p:nvPr/>
      </p:nvGrpSpPr>
      <p:grpSpPr>
        <a:xfrm>
          <a:off x="0" y="0"/>
          <a:ext cx="0" cy="0"/>
          <a:chOff x="0" y="0"/>
          <a:chExt cx="0" cy="0"/>
        </a:xfrm>
      </p:grpSpPr>
      <p:sp>
        <p:nvSpPr>
          <p:cNvPr id="813" name="Google Shape;813;p82"/>
          <p:cNvSpPr txBox="1"/>
          <p:nvPr>
            <p:ph idx="1" type="body"/>
          </p:nvPr>
        </p:nvSpPr>
        <p:spPr>
          <a:xfrm>
            <a:off x="182850" y="823868"/>
            <a:ext cx="8778300" cy="4206300"/>
          </a:xfrm>
          <a:prstGeom prst="rect">
            <a:avLst/>
          </a:prstGeom>
        </p:spPr>
        <p:txBody>
          <a:bodyPr anchorCtr="0" anchor="t" bIns="45700" lIns="45700" spcFirstLastPara="1" rIns="45700" wrap="square" tIns="45700">
            <a:noAutofit/>
          </a:bodyPr>
          <a:lstStyle/>
          <a:p>
            <a:pPr indent="0" lvl="0" marL="0" rtl="0" algn="l">
              <a:spcBef>
                <a:spcPts val="0"/>
              </a:spcBef>
              <a:spcAft>
                <a:spcPts val="0"/>
              </a:spcAft>
              <a:buNone/>
            </a:pPr>
            <a:r>
              <a:rPr b="1" lang="en"/>
              <a:t>Preemptive Priority</a:t>
            </a:r>
            <a:endParaRPr b="1"/>
          </a:p>
        </p:txBody>
      </p:sp>
      <p:sp>
        <p:nvSpPr>
          <p:cNvPr id="814" name="Google Shape;814;p82"/>
          <p:cNvSpPr txBox="1"/>
          <p:nvPr>
            <p:ph type="title"/>
          </p:nvPr>
        </p:nvSpPr>
        <p:spPr>
          <a:xfrm>
            <a:off x="182850" y="114300"/>
            <a:ext cx="8778300" cy="4572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Life Ain’t Fair</a:t>
            </a:r>
            <a:endParaRPr/>
          </a:p>
        </p:txBody>
      </p:sp>
      <p:graphicFrame>
        <p:nvGraphicFramePr>
          <p:cNvPr id="815" name="Google Shape;815;p82"/>
          <p:cNvGraphicFramePr/>
          <p:nvPr/>
        </p:nvGraphicFramePr>
        <p:xfrm>
          <a:off x="1978250" y="823775"/>
          <a:ext cx="3000000" cy="3000000"/>
        </p:xfrm>
        <a:graphic>
          <a:graphicData uri="http://schemas.openxmlformats.org/drawingml/2006/table">
            <a:tbl>
              <a:tblPr>
                <a:noFill/>
                <a:tableStyleId>{876081C1-59E3-45BD-9F17-07E1B6B354E3}</a:tableStyleId>
              </a:tblPr>
              <a:tblGrid>
                <a:gridCol w="274900"/>
                <a:gridCol w="1370500"/>
              </a:tblGrid>
              <a:tr h="135475">
                <a:tc>
                  <a:txBody>
                    <a:bodyPr/>
                    <a:lstStyle/>
                    <a:p>
                      <a:pPr indent="0" lvl="0" marL="0" rtl="0" algn="ctr">
                        <a:spcBef>
                          <a:spcPts val="0"/>
                        </a:spcBef>
                        <a:spcAft>
                          <a:spcPts val="0"/>
                        </a:spcAft>
                        <a:buNone/>
                      </a:pPr>
                      <a:r>
                        <a:rPr lang="en" sz="800">
                          <a:latin typeface="Lato"/>
                          <a:ea typeface="Lato"/>
                          <a:cs typeface="Lato"/>
                          <a:sym typeface="Lato"/>
                        </a:rPr>
                        <a:t>Time</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Thread</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5475">
                <a:tc>
                  <a:txBody>
                    <a:bodyPr/>
                    <a:lstStyle/>
                    <a:p>
                      <a:pPr indent="0" lvl="0" marL="0" rtl="0" algn="ctr">
                        <a:spcBef>
                          <a:spcPts val="0"/>
                        </a:spcBef>
                        <a:spcAft>
                          <a:spcPts val="0"/>
                        </a:spcAft>
                        <a:buNone/>
                      </a:pPr>
                      <a:r>
                        <a:rPr lang="en" sz="800">
                          <a:latin typeface="Lato"/>
                          <a:ea typeface="Lato"/>
                          <a:cs typeface="Lato"/>
                          <a:sym typeface="Lato"/>
                        </a:rPr>
                        <a:t>0</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Taj</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5475">
                <a:tc>
                  <a:txBody>
                    <a:bodyPr/>
                    <a:lstStyle/>
                    <a:p>
                      <a:pPr indent="0" lvl="0" marL="0" rtl="0" algn="ctr">
                        <a:spcBef>
                          <a:spcPts val="0"/>
                        </a:spcBef>
                        <a:spcAft>
                          <a:spcPts val="0"/>
                        </a:spcAft>
                        <a:buNone/>
                      </a:pPr>
                      <a:r>
                        <a:rPr lang="en" sz="800">
                          <a:latin typeface="Lato"/>
                          <a:ea typeface="Lato"/>
                          <a:cs typeface="Lato"/>
                          <a:sym typeface="Lato"/>
                        </a:rPr>
                        <a:t>1</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Taj</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5475">
                <a:tc>
                  <a:txBody>
                    <a:bodyPr/>
                    <a:lstStyle/>
                    <a:p>
                      <a:pPr indent="0" lvl="0" marL="0" rtl="0" algn="ctr">
                        <a:spcBef>
                          <a:spcPts val="0"/>
                        </a:spcBef>
                        <a:spcAft>
                          <a:spcPts val="0"/>
                        </a:spcAft>
                        <a:buNone/>
                      </a:pPr>
                      <a:r>
                        <a:rPr lang="en" sz="800">
                          <a:latin typeface="Lato"/>
                          <a:ea typeface="Lato"/>
                          <a:cs typeface="Lato"/>
                          <a:sym typeface="Lato"/>
                        </a:rPr>
                        <a:t>2</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D9EAD3"/>
                    </a:solidFill>
                  </a:tcPr>
                </a:tc>
                <a:tc>
                  <a:txBody>
                    <a:bodyPr/>
                    <a:lstStyle/>
                    <a:p>
                      <a:pPr indent="0" lvl="0" marL="0" rtl="0" algn="ctr">
                        <a:spcBef>
                          <a:spcPts val="0"/>
                        </a:spcBef>
                        <a:spcAft>
                          <a:spcPts val="0"/>
                        </a:spcAft>
                        <a:buNone/>
                      </a:pPr>
                      <a:r>
                        <a:rPr lang="en" sz="800">
                          <a:latin typeface="Lato"/>
                          <a:ea typeface="Lato"/>
                          <a:cs typeface="Lato"/>
                          <a:sym typeface="Lato"/>
                        </a:rPr>
                        <a:t>Taj</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D9EAD3"/>
                    </a:solidFill>
                  </a:tcPr>
                </a:tc>
              </a:tr>
              <a:tr h="135475">
                <a:tc>
                  <a:txBody>
                    <a:bodyPr/>
                    <a:lstStyle/>
                    <a:p>
                      <a:pPr indent="0" lvl="0" marL="0" rtl="0" algn="ctr">
                        <a:spcBef>
                          <a:spcPts val="0"/>
                        </a:spcBef>
                        <a:spcAft>
                          <a:spcPts val="0"/>
                        </a:spcAft>
                        <a:buNone/>
                      </a:pPr>
                      <a:r>
                        <a:rPr lang="en" sz="800">
                          <a:latin typeface="Lato"/>
                          <a:ea typeface="Lato"/>
                          <a:cs typeface="Lato"/>
                          <a:sym typeface="Lato"/>
                        </a:rPr>
                        <a:t>3</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5475">
                <a:tc>
                  <a:txBody>
                    <a:bodyPr/>
                    <a:lstStyle/>
                    <a:p>
                      <a:pPr indent="0" lvl="0" marL="0" rtl="0" algn="ctr">
                        <a:spcBef>
                          <a:spcPts val="0"/>
                        </a:spcBef>
                        <a:spcAft>
                          <a:spcPts val="0"/>
                        </a:spcAft>
                        <a:buNone/>
                      </a:pPr>
                      <a:r>
                        <a:rPr lang="en" sz="800">
                          <a:latin typeface="Lato"/>
                          <a:ea typeface="Lato"/>
                          <a:cs typeface="Lato"/>
                          <a:sym typeface="Lato"/>
                        </a:rPr>
                        <a:t>4</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5</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6</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7</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8</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9</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10</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11</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12</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13</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14</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15</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16</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17</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18</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19</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20</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21</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22</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23</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24</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25</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26</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27</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28</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29</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30</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bl>
          </a:graphicData>
        </a:graphic>
      </p:graphicFrame>
      <p:graphicFrame>
        <p:nvGraphicFramePr>
          <p:cNvPr id="816" name="Google Shape;816;p82"/>
          <p:cNvGraphicFramePr/>
          <p:nvPr/>
        </p:nvGraphicFramePr>
        <p:xfrm>
          <a:off x="7003488" y="1455550"/>
          <a:ext cx="3000000" cy="3000000"/>
        </p:xfrm>
        <a:graphic>
          <a:graphicData uri="http://schemas.openxmlformats.org/drawingml/2006/table">
            <a:tbl>
              <a:tblPr>
                <a:noFill/>
                <a:tableStyleId>{B3EEC954-99DA-4435-BCBC-26BB120761D3}</a:tableStyleId>
              </a:tblPr>
              <a:tblGrid>
                <a:gridCol w="453325"/>
                <a:gridCol w="851775"/>
                <a:gridCol w="652550"/>
              </a:tblGrid>
              <a:tr h="224600">
                <a:tc gridSpan="3">
                  <a:txBody>
                    <a:bodyPr/>
                    <a:lstStyle/>
                    <a:p>
                      <a:pPr indent="0" lvl="0" marL="0" rtl="0" algn="ctr">
                        <a:lnSpc>
                          <a:spcPct val="115000"/>
                        </a:lnSpc>
                        <a:spcBef>
                          <a:spcPts val="0"/>
                        </a:spcBef>
                        <a:spcAft>
                          <a:spcPts val="0"/>
                        </a:spcAft>
                        <a:buNone/>
                      </a:pPr>
                      <a:r>
                        <a:rPr b="1" lang="en" sz="800">
                          <a:latin typeface="Lato"/>
                          <a:ea typeface="Lato"/>
                          <a:cs typeface="Lato"/>
                          <a:sym typeface="Lato"/>
                        </a:rPr>
                        <a:t>Arrivals</a:t>
                      </a:r>
                      <a:endParaRPr b="1"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hMerge="1"/>
                <a:tc hMerge="1"/>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Time</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Name</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Priority</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0</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Taj</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7</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1</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2</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Kevin</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1</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3</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Neil</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3</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4</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5</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Akshat</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5</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6</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7</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William</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11</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8</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9</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Alina</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14</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bl>
          </a:graphicData>
        </a:graphic>
      </p:graphicFrame>
      <p:graphicFrame>
        <p:nvGraphicFramePr>
          <p:cNvPr id="817" name="Google Shape;817;p82"/>
          <p:cNvGraphicFramePr/>
          <p:nvPr/>
        </p:nvGraphicFramePr>
        <p:xfrm>
          <a:off x="419788" y="2626925"/>
          <a:ext cx="3000000" cy="3000000"/>
        </p:xfrm>
        <a:graphic>
          <a:graphicData uri="http://schemas.openxmlformats.org/drawingml/2006/table">
            <a:tbl>
              <a:tblPr>
                <a:noFill/>
                <a:tableStyleId>{B3EEC954-99DA-4435-BCBC-26BB120761D3}</a:tableStyleId>
              </a:tblPr>
              <a:tblGrid>
                <a:gridCol w="453325"/>
                <a:gridCol w="851775"/>
              </a:tblGrid>
              <a:tr h="175">
                <a:tc>
                  <a:txBody>
                    <a:bodyPr/>
                    <a:lstStyle/>
                    <a:p>
                      <a:pPr indent="0" lvl="0" marL="0" rtl="0" algn="ctr">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2CC"/>
                    </a:solidFill>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Just before time</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75">
                <a:tc>
                  <a:txBody>
                    <a:bodyPr/>
                    <a:lstStyle/>
                    <a:p>
                      <a:pPr indent="0" lvl="0" marL="0" rtl="0" algn="ctr">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D9EAD3"/>
                    </a:solidFill>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At time</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bl>
          </a:graphicData>
        </a:graphic>
      </p:graphicFrame>
      <p:graphicFrame>
        <p:nvGraphicFramePr>
          <p:cNvPr id="818" name="Google Shape;818;p82"/>
          <p:cNvGraphicFramePr/>
          <p:nvPr/>
        </p:nvGraphicFramePr>
        <p:xfrm>
          <a:off x="3876988" y="2065425"/>
          <a:ext cx="3000000" cy="3000000"/>
        </p:xfrm>
        <a:graphic>
          <a:graphicData uri="http://schemas.openxmlformats.org/drawingml/2006/table">
            <a:tbl>
              <a:tblPr>
                <a:noFill/>
                <a:tableStyleId>{B3EEC954-99DA-4435-BCBC-26BB120761D3}</a:tableStyleId>
              </a:tblPr>
              <a:tblGrid>
                <a:gridCol w="851775"/>
              </a:tblGrid>
              <a:tr h="224600">
                <a:tc>
                  <a:txBody>
                    <a:bodyPr/>
                    <a:lstStyle/>
                    <a:p>
                      <a:pPr indent="0" lvl="0" marL="0" rtl="0" algn="ctr">
                        <a:lnSpc>
                          <a:spcPct val="115000"/>
                        </a:lnSpc>
                        <a:spcBef>
                          <a:spcPts val="0"/>
                        </a:spcBef>
                        <a:spcAft>
                          <a:spcPts val="0"/>
                        </a:spcAft>
                        <a:buNone/>
                      </a:pPr>
                      <a:r>
                        <a:rPr b="1" lang="en" sz="800">
                          <a:latin typeface="Lato"/>
                          <a:ea typeface="Lato"/>
                          <a:cs typeface="Lato"/>
                          <a:sym typeface="Lato"/>
                        </a:rPr>
                        <a:t>Queue</a:t>
                      </a:r>
                      <a:endParaRPr b="1"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Kevin</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bl>
          </a:graphicData>
        </a:graphic>
      </p:graphicFrame>
      <p:graphicFrame>
        <p:nvGraphicFramePr>
          <p:cNvPr id="819" name="Google Shape;819;p82"/>
          <p:cNvGraphicFramePr/>
          <p:nvPr/>
        </p:nvGraphicFramePr>
        <p:xfrm>
          <a:off x="5272863" y="1924100"/>
          <a:ext cx="3000000" cy="3000000"/>
        </p:xfrm>
        <a:graphic>
          <a:graphicData uri="http://schemas.openxmlformats.org/drawingml/2006/table">
            <a:tbl>
              <a:tblPr>
                <a:noFill/>
                <a:tableStyleId>{B3EEC954-99DA-4435-BCBC-26BB120761D3}</a:tableStyleId>
              </a:tblPr>
              <a:tblGrid>
                <a:gridCol w="851775"/>
                <a:gridCol w="652550"/>
              </a:tblGrid>
              <a:tr h="224600">
                <a:tc gridSpan="2">
                  <a:txBody>
                    <a:bodyPr/>
                    <a:lstStyle/>
                    <a:p>
                      <a:pPr indent="0" lvl="0" marL="0" rtl="0" algn="ctr">
                        <a:lnSpc>
                          <a:spcPct val="115000"/>
                        </a:lnSpc>
                        <a:spcBef>
                          <a:spcPts val="0"/>
                        </a:spcBef>
                        <a:spcAft>
                          <a:spcPts val="0"/>
                        </a:spcAft>
                        <a:buNone/>
                      </a:pPr>
                      <a:r>
                        <a:rPr b="1" lang="en" sz="800">
                          <a:latin typeface="Lato"/>
                          <a:ea typeface="Lato"/>
                          <a:cs typeface="Lato"/>
                          <a:sym typeface="Lato"/>
                        </a:rPr>
                        <a:t>Remaining</a:t>
                      </a:r>
                      <a:endParaRPr b="1"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hMerge="1"/>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Name</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Time</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Taj</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2</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Kevin</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5</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Neil</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5</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Akshat</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5</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William</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5</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Alina</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5</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bl>
          </a:graphicData>
        </a:graphic>
      </p:graphicFrame>
    </p:spTree>
  </p:cSld>
  <p:clrMapOvr>
    <a:masterClrMapping/>
  </p:clrMapOvr>
</p:sld>
</file>

<file path=ppt/slides/slide7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23" name="Shape 823"/>
        <p:cNvGrpSpPr/>
        <p:nvPr/>
      </p:nvGrpSpPr>
      <p:grpSpPr>
        <a:xfrm>
          <a:off x="0" y="0"/>
          <a:ext cx="0" cy="0"/>
          <a:chOff x="0" y="0"/>
          <a:chExt cx="0" cy="0"/>
        </a:xfrm>
      </p:grpSpPr>
      <p:sp>
        <p:nvSpPr>
          <p:cNvPr id="824" name="Google Shape;824;p83"/>
          <p:cNvSpPr txBox="1"/>
          <p:nvPr>
            <p:ph idx="1" type="body"/>
          </p:nvPr>
        </p:nvSpPr>
        <p:spPr>
          <a:xfrm>
            <a:off x="182850" y="823868"/>
            <a:ext cx="8778300" cy="4206300"/>
          </a:xfrm>
          <a:prstGeom prst="rect">
            <a:avLst/>
          </a:prstGeom>
        </p:spPr>
        <p:txBody>
          <a:bodyPr anchorCtr="0" anchor="t" bIns="45700" lIns="45700" spcFirstLastPara="1" rIns="45700" wrap="square" tIns="45700">
            <a:noAutofit/>
          </a:bodyPr>
          <a:lstStyle/>
          <a:p>
            <a:pPr indent="0" lvl="0" marL="0" rtl="0" algn="l">
              <a:spcBef>
                <a:spcPts val="0"/>
              </a:spcBef>
              <a:spcAft>
                <a:spcPts val="0"/>
              </a:spcAft>
              <a:buNone/>
            </a:pPr>
            <a:r>
              <a:rPr b="1" lang="en"/>
              <a:t>Preemptive Priority</a:t>
            </a:r>
            <a:endParaRPr b="1"/>
          </a:p>
        </p:txBody>
      </p:sp>
      <p:sp>
        <p:nvSpPr>
          <p:cNvPr id="825" name="Google Shape;825;p83"/>
          <p:cNvSpPr txBox="1"/>
          <p:nvPr>
            <p:ph type="title"/>
          </p:nvPr>
        </p:nvSpPr>
        <p:spPr>
          <a:xfrm>
            <a:off x="182850" y="114300"/>
            <a:ext cx="8778300" cy="4572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Life Ain’t Fair</a:t>
            </a:r>
            <a:endParaRPr/>
          </a:p>
        </p:txBody>
      </p:sp>
      <p:graphicFrame>
        <p:nvGraphicFramePr>
          <p:cNvPr id="826" name="Google Shape;826;p83"/>
          <p:cNvGraphicFramePr/>
          <p:nvPr/>
        </p:nvGraphicFramePr>
        <p:xfrm>
          <a:off x="1978250" y="823775"/>
          <a:ext cx="3000000" cy="3000000"/>
        </p:xfrm>
        <a:graphic>
          <a:graphicData uri="http://schemas.openxmlformats.org/drawingml/2006/table">
            <a:tbl>
              <a:tblPr>
                <a:noFill/>
                <a:tableStyleId>{876081C1-59E3-45BD-9F17-07E1B6B354E3}</a:tableStyleId>
              </a:tblPr>
              <a:tblGrid>
                <a:gridCol w="274900"/>
                <a:gridCol w="1370500"/>
              </a:tblGrid>
              <a:tr h="135475">
                <a:tc>
                  <a:txBody>
                    <a:bodyPr/>
                    <a:lstStyle/>
                    <a:p>
                      <a:pPr indent="0" lvl="0" marL="0" rtl="0" algn="ctr">
                        <a:spcBef>
                          <a:spcPts val="0"/>
                        </a:spcBef>
                        <a:spcAft>
                          <a:spcPts val="0"/>
                        </a:spcAft>
                        <a:buNone/>
                      </a:pPr>
                      <a:r>
                        <a:rPr lang="en" sz="800">
                          <a:latin typeface="Lato"/>
                          <a:ea typeface="Lato"/>
                          <a:cs typeface="Lato"/>
                          <a:sym typeface="Lato"/>
                        </a:rPr>
                        <a:t>Time</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Thread</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5475">
                <a:tc>
                  <a:txBody>
                    <a:bodyPr/>
                    <a:lstStyle/>
                    <a:p>
                      <a:pPr indent="0" lvl="0" marL="0" rtl="0" algn="ctr">
                        <a:spcBef>
                          <a:spcPts val="0"/>
                        </a:spcBef>
                        <a:spcAft>
                          <a:spcPts val="0"/>
                        </a:spcAft>
                        <a:buNone/>
                      </a:pPr>
                      <a:r>
                        <a:rPr lang="en" sz="800">
                          <a:latin typeface="Lato"/>
                          <a:ea typeface="Lato"/>
                          <a:cs typeface="Lato"/>
                          <a:sym typeface="Lato"/>
                        </a:rPr>
                        <a:t>0</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Taj</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5475">
                <a:tc>
                  <a:txBody>
                    <a:bodyPr/>
                    <a:lstStyle/>
                    <a:p>
                      <a:pPr indent="0" lvl="0" marL="0" rtl="0" algn="ctr">
                        <a:spcBef>
                          <a:spcPts val="0"/>
                        </a:spcBef>
                        <a:spcAft>
                          <a:spcPts val="0"/>
                        </a:spcAft>
                        <a:buNone/>
                      </a:pPr>
                      <a:r>
                        <a:rPr lang="en" sz="800">
                          <a:latin typeface="Lato"/>
                          <a:ea typeface="Lato"/>
                          <a:cs typeface="Lato"/>
                          <a:sym typeface="Lato"/>
                        </a:rPr>
                        <a:t>1</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Taj</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5475">
                <a:tc>
                  <a:txBody>
                    <a:bodyPr/>
                    <a:lstStyle/>
                    <a:p>
                      <a:pPr indent="0" lvl="0" marL="0" rtl="0" algn="ctr">
                        <a:spcBef>
                          <a:spcPts val="0"/>
                        </a:spcBef>
                        <a:spcAft>
                          <a:spcPts val="0"/>
                        </a:spcAft>
                        <a:buNone/>
                      </a:pPr>
                      <a:r>
                        <a:rPr lang="en" sz="800">
                          <a:latin typeface="Lato"/>
                          <a:ea typeface="Lato"/>
                          <a:cs typeface="Lato"/>
                          <a:sym typeface="Lato"/>
                        </a:rPr>
                        <a:t>2</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Taj</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5475">
                <a:tc>
                  <a:txBody>
                    <a:bodyPr/>
                    <a:lstStyle/>
                    <a:p>
                      <a:pPr indent="0" lvl="0" marL="0" rtl="0" algn="ctr">
                        <a:spcBef>
                          <a:spcPts val="0"/>
                        </a:spcBef>
                        <a:spcAft>
                          <a:spcPts val="0"/>
                        </a:spcAft>
                        <a:buNone/>
                      </a:pPr>
                      <a:r>
                        <a:rPr lang="en" sz="800">
                          <a:latin typeface="Lato"/>
                          <a:ea typeface="Lato"/>
                          <a:cs typeface="Lato"/>
                          <a:sym typeface="Lato"/>
                        </a:rPr>
                        <a:t>3</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2CC"/>
                    </a:solidFill>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2CC"/>
                    </a:solidFill>
                  </a:tcPr>
                </a:tc>
              </a:tr>
              <a:tr h="135475">
                <a:tc>
                  <a:txBody>
                    <a:bodyPr/>
                    <a:lstStyle/>
                    <a:p>
                      <a:pPr indent="0" lvl="0" marL="0" rtl="0" algn="ctr">
                        <a:spcBef>
                          <a:spcPts val="0"/>
                        </a:spcBef>
                        <a:spcAft>
                          <a:spcPts val="0"/>
                        </a:spcAft>
                        <a:buNone/>
                      </a:pPr>
                      <a:r>
                        <a:rPr lang="en" sz="800">
                          <a:latin typeface="Lato"/>
                          <a:ea typeface="Lato"/>
                          <a:cs typeface="Lato"/>
                          <a:sym typeface="Lato"/>
                        </a:rPr>
                        <a:t>4</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5</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6</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7</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8</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9</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10</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11</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12</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13</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14</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15</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16</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17</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18</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19</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20</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21</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22</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23</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24</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25</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26</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27</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28</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29</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30</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bl>
          </a:graphicData>
        </a:graphic>
      </p:graphicFrame>
      <p:graphicFrame>
        <p:nvGraphicFramePr>
          <p:cNvPr id="827" name="Google Shape;827;p83"/>
          <p:cNvGraphicFramePr/>
          <p:nvPr/>
        </p:nvGraphicFramePr>
        <p:xfrm>
          <a:off x="7003488" y="1455550"/>
          <a:ext cx="3000000" cy="3000000"/>
        </p:xfrm>
        <a:graphic>
          <a:graphicData uri="http://schemas.openxmlformats.org/drawingml/2006/table">
            <a:tbl>
              <a:tblPr>
                <a:noFill/>
                <a:tableStyleId>{B3EEC954-99DA-4435-BCBC-26BB120761D3}</a:tableStyleId>
              </a:tblPr>
              <a:tblGrid>
                <a:gridCol w="453325"/>
                <a:gridCol w="851775"/>
                <a:gridCol w="652550"/>
              </a:tblGrid>
              <a:tr h="224600">
                <a:tc gridSpan="3">
                  <a:txBody>
                    <a:bodyPr/>
                    <a:lstStyle/>
                    <a:p>
                      <a:pPr indent="0" lvl="0" marL="0" rtl="0" algn="ctr">
                        <a:lnSpc>
                          <a:spcPct val="115000"/>
                        </a:lnSpc>
                        <a:spcBef>
                          <a:spcPts val="0"/>
                        </a:spcBef>
                        <a:spcAft>
                          <a:spcPts val="0"/>
                        </a:spcAft>
                        <a:buNone/>
                      </a:pPr>
                      <a:r>
                        <a:rPr b="1" lang="en" sz="800">
                          <a:latin typeface="Lato"/>
                          <a:ea typeface="Lato"/>
                          <a:cs typeface="Lato"/>
                          <a:sym typeface="Lato"/>
                        </a:rPr>
                        <a:t>Arrivals</a:t>
                      </a:r>
                      <a:endParaRPr b="1"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hMerge="1"/>
                <a:tc hMerge="1"/>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Time</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Name</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Priority</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0</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Taj</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7</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1</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2</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Kevin</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1</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3</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Neil</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3</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4</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5</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Akshat</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5</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6</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7</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William</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11</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8</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9</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Alina</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14</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bl>
          </a:graphicData>
        </a:graphic>
      </p:graphicFrame>
      <p:graphicFrame>
        <p:nvGraphicFramePr>
          <p:cNvPr id="828" name="Google Shape;828;p83"/>
          <p:cNvGraphicFramePr/>
          <p:nvPr/>
        </p:nvGraphicFramePr>
        <p:xfrm>
          <a:off x="419788" y="2626925"/>
          <a:ext cx="3000000" cy="3000000"/>
        </p:xfrm>
        <a:graphic>
          <a:graphicData uri="http://schemas.openxmlformats.org/drawingml/2006/table">
            <a:tbl>
              <a:tblPr>
                <a:noFill/>
                <a:tableStyleId>{B3EEC954-99DA-4435-BCBC-26BB120761D3}</a:tableStyleId>
              </a:tblPr>
              <a:tblGrid>
                <a:gridCol w="453325"/>
                <a:gridCol w="851775"/>
              </a:tblGrid>
              <a:tr h="175">
                <a:tc>
                  <a:txBody>
                    <a:bodyPr/>
                    <a:lstStyle/>
                    <a:p>
                      <a:pPr indent="0" lvl="0" marL="0" rtl="0" algn="ctr">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2CC"/>
                    </a:solidFill>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Just before time</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75">
                <a:tc>
                  <a:txBody>
                    <a:bodyPr/>
                    <a:lstStyle/>
                    <a:p>
                      <a:pPr indent="0" lvl="0" marL="0" rtl="0" algn="ctr">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D9EAD3"/>
                    </a:solidFill>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At time</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bl>
          </a:graphicData>
        </a:graphic>
      </p:graphicFrame>
      <p:graphicFrame>
        <p:nvGraphicFramePr>
          <p:cNvPr id="829" name="Google Shape;829;p83"/>
          <p:cNvGraphicFramePr/>
          <p:nvPr/>
        </p:nvGraphicFramePr>
        <p:xfrm>
          <a:off x="3876988" y="2065425"/>
          <a:ext cx="3000000" cy="3000000"/>
        </p:xfrm>
        <a:graphic>
          <a:graphicData uri="http://schemas.openxmlformats.org/drawingml/2006/table">
            <a:tbl>
              <a:tblPr>
                <a:noFill/>
                <a:tableStyleId>{B3EEC954-99DA-4435-BCBC-26BB120761D3}</a:tableStyleId>
              </a:tblPr>
              <a:tblGrid>
                <a:gridCol w="851775"/>
              </a:tblGrid>
              <a:tr h="224600">
                <a:tc>
                  <a:txBody>
                    <a:bodyPr/>
                    <a:lstStyle/>
                    <a:p>
                      <a:pPr indent="0" lvl="0" marL="0" rtl="0" algn="ctr">
                        <a:lnSpc>
                          <a:spcPct val="115000"/>
                        </a:lnSpc>
                        <a:spcBef>
                          <a:spcPts val="0"/>
                        </a:spcBef>
                        <a:spcAft>
                          <a:spcPts val="0"/>
                        </a:spcAft>
                        <a:buNone/>
                      </a:pPr>
                      <a:r>
                        <a:rPr b="1" lang="en" sz="800">
                          <a:latin typeface="Lato"/>
                          <a:ea typeface="Lato"/>
                          <a:cs typeface="Lato"/>
                          <a:sym typeface="Lato"/>
                        </a:rPr>
                        <a:t>Queue</a:t>
                      </a:r>
                      <a:endParaRPr b="1"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Neil</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Kevin</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bl>
          </a:graphicData>
        </a:graphic>
      </p:graphicFrame>
      <p:graphicFrame>
        <p:nvGraphicFramePr>
          <p:cNvPr id="830" name="Google Shape;830;p83"/>
          <p:cNvGraphicFramePr/>
          <p:nvPr/>
        </p:nvGraphicFramePr>
        <p:xfrm>
          <a:off x="5272863" y="1924100"/>
          <a:ext cx="3000000" cy="3000000"/>
        </p:xfrm>
        <a:graphic>
          <a:graphicData uri="http://schemas.openxmlformats.org/drawingml/2006/table">
            <a:tbl>
              <a:tblPr>
                <a:noFill/>
                <a:tableStyleId>{B3EEC954-99DA-4435-BCBC-26BB120761D3}</a:tableStyleId>
              </a:tblPr>
              <a:tblGrid>
                <a:gridCol w="851775"/>
                <a:gridCol w="652550"/>
              </a:tblGrid>
              <a:tr h="224600">
                <a:tc gridSpan="2">
                  <a:txBody>
                    <a:bodyPr/>
                    <a:lstStyle/>
                    <a:p>
                      <a:pPr indent="0" lvl="0" marL="0" rtl="0" algn="ctr">
                        <a:lnSpc>
                          <a:spcPct val="115000"/>
                        </a:lnSpc>
                        <a:spcBef>
                          <a:spcPts val="0"/>
                        </a:spcBef>
                        <a:spcAft>
                          <a:spcPts val="0"/>
                        </a:spcAft>
                        <a:buNone/>
                      </a:pPr>
                      <a:r>
                        <a:rPr b="1" lang="en" sz="800">
                          <a:latin typeface="Lato"/>
                          <a:ea typeface="Lato"/>
                          <a:cs typeface="Lato"/>
                          <a:sym typeface="Lato"/>
                        </a:rPr>
                        <a:t>Remaining</a:t>
                      </a:r>
                      <a:endParaRPr b="1"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hMerge="1"/>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Name</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Time</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Taj</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2</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Kevin</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5</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Neil</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5</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Akshat</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5</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William</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5</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Alina</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5</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bl>
          </a:graphicData>
        </a:graphic>
      </p:graphicFrame>
    </p:spTree>
  </p:cSld>
  <p:clrMapOvr>
    <a:masterClrMapping/>
  </p:clrMapOvr>
</p:sld>
</file>

<file path=ppt/slides/slide7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34" name="Shape 834"/>
        <p:cNvGrpSpPr/>
        <p:nvPr/>
      </p:nvGrpSpPr>
      <p:grpSpPr>
        <a:xfrm>
          <a:off x="0" y="0"/>
          <a:ext cx="0" cy="0"/>
          <a:chOff x="0" y="0"/>
          <a:chExt cx="0" cy="0"/>
        </a:xfrm>
      </p:grpSpPr>
      <p:sp>
        <p:nvSpPr>
          <p:cNvPr id="835" name="Google Shape;835;p84"/>
          <p:cNvSpPr txBox="1"/>
          <p:nvPr>
            <p:ph idx="1" type="body"/>
          </p:nvPr>
        </p:nvSpPr>
        <p:spPr>
          <a:xfrm>
            <a:off x="182850" y="823868"/>
            <a:ext cx="8778300" cy="4206300"/>
          </a:xfrm>
          <a:prstGeom prst="rect">
            <a:avLst/>
          </a:prstGeom>
        </p:spPr>
        <p:txBody>
          <a:bodyPr anchorCtr="0" anchor="t" bIns="45700" lIns="45700" spcFirstLastPara="1" rIns="45700" wrap="square" tIns="45700">
            <a:noAutofit/>
          </a:bodyPr>
          <a:lstStyle/>
          <a:p>
            <a:pPr indent="0" lvl="0" marL="0" rtl="0" algn="l">
              <a:spcBef>
                <a:spcPts val="0"/>
              </a:spcBef>
              <a:spcAft>
                <a:spcPts val="0"/>
              </a:spcAft>
              <a:buNone/>
            </a:pPr>
            <a:r>
              <a:rPr b="1" lang="en"/>
              <a:t>Preemptive Priority</a:t>
            </a:r>
            <a:endParaRPr b="1"/>
          </a:p>
        </p:txBody>
      </p:sp>
      <p:sp>
        <p:nvSpPr>
          <p:cNvPr id="836" name="Google Shape;836;p84"/>
          <p:cNvSpPr txBox="1"/>
          <p:nvPr>
            <p:ph type="title"/>
          </p:nvPr>
        </p:nvSpPr>
        <p:spPr>
          <a:xfrm>
            <a:off x="182850" y="114300"/>
            <a:ext cx="8778300" cy="4572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Life Ain’t Fair</a:t>
            </a:r>
            <a:endParaRPr/>
          </a:p>
        </p:txBody>
      </p:sp>
      <p:graphicFrame>
        <p:nvGraphicFramePr>
          <p:cNvPr id="837" name="Google Shape;837;p84"/>
          <p:cNvGraphicFramePr/>
          <p:nvPr/>
        </p:nvGraphicFramePr>
        <p:xfrm>
          <a:off x="1978250" y="823775"/>
          <a:ext cx="3000000" cy="3000000"/>
        </p:xfrm>
        <a:graphic>
          <a:graphicData uri="http://schemas.openxmlformats.org/drawingml/2006/table">
            <a:tbl>
              <a:tblPr>
                <a:noFill/>
                <a:tableStyleId>{876081C1-59E3-45BD-9F17-07E1B6B354E3}</a:tableStyleId>
              </a:tblPr>
              <a:tblGrid>
                <a:gridCol w="274900"/>
                <a:gridCol w="1370500"/>
              </a:tblGrid>
              <a:tr h="135475">
                <a:tc>
                  <a:txBody>
                    <a:bodyPr/>
                    <a:lstStyle/>
                    <a:p>
                      <a:pPr indent="0" lvl="0" marL="0" rtl="0" algn="ctr">
                        <a:spcBef>
                          <a:spcPts val="0"/>
                        </a:spcBef>
                        <a:spcAft>
                          <a:spcPts val="0"/>
                        </a:spcAft>
                        <a:buNone/>
                      </a:pPr>
                      <a:r>
                        <a:rPr lang="en" sz="800">
                          <a:latin typeface="Lato"/>
                          <a:ea typeface="Lato"/>
                          <a:cs typeface="Lato"/>
                          <a:sym typeface="Lato"/>
                        </a:rPr>
                        <a:t>Time</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Thread</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5475">
                <a:tc>
                  <a:txBody>
                    <a:bodyPr/>
                    <a:lstStyle/>
                    <a:p>
                      <a:pPr indent="0" lvl="0" marL="0" rtl="0" algn="ctr">
                        <a:spcBef>
                          <a:spcPts val="0"/>
                        </a:spcBef>
                        <a:spcAft>
                          <a:spcPts val="0"/>
                        </a:spcAft>
                        <a:buNone/>
                      </a:pPr>
                      <a:r>
                        <a:rPr lang="en" sz="800">
                          <a:latin typeface="Lato"/>
                          <a:ea typeface="Lato"/>
                          <a:cs typeface="Lato"/>
                          <a:sym typeface="Lato"/>
                        </a:rPr>
                        <a:t>0</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Taj</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5475">
                <a:tc>
                  <a:txBody>
                    <a:bodyPr/>
                    <a:lstStyle/>
                    <a:p>
                      <a:pPr indent="0" lvl="0" marL="0" rtl="0" algn="ctr">
                        <a:spcBef>
                          <a:spcPts val="0"/>
                        </a:spcBef>
                        <a:spcAft>
                          <a:spcPts val="0"/>
                        </a:spcAft>
                        <a:buNone/>
                      </a:pPr>
                      <a:r>
                        <a:rPr lang="en" sz="800">
                          <a:latin typeface="Lato"/>
                          <a:ea typeface="Lato"/>
                          <a:cs typeface="Lato"/>
                          <a:sym typeface="Lato"/>
                        </a:rPr>
                        <a:t>1</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Taj</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5475">
                <a:tc>
                  <a:txBody>
                    <a:bodyPr/>
                    <a:lstStyle/>
                    <a:p>
                      <a:pPr indent="0" lvl="0" marL="0" rtl="0" algn="ctr">
                        <a:spcBef>
                          <a:spcPts val="0"/>
                        </a:spcBef>
                        <a:spcAft>
                          <a:spcPts val="0"/>
                        </a:spcAft>
                        <a:buNone/>
                      </a:pPr>
                      <a:r>
                        <a:rPr lang="en" sz="800">
                          <a:latin typeface="Lato"/>
                          <a:ea typeface="Lato"/>
                          <a:cs typeface="Lato"/>
                          <a:sym typeface="Lato"/>
                        </a:rPr>
                        <a:t>2</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Taj</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5475">
                <a:tc>
                  <a:txBody>
                    <a:bodyPr/>
                    <a:lstStyle/>
                    <a:p>
                      <a:pPr indent="0" lvl="0" marL="0" rtl="0" algn="ctr">
                        <a:spcBef>
                          <a:spcPts val="0"/>
                        </a:spcBef>
                        <a:spcAft>
                          <a:spcPts val="0"/>
                        </a:spcAft>
                        <a:buNone/>
                      </a:pPr>
                      <a:r>
                        <a:rPr lang="en" sz="800">
                          <a:latin typeface="Lato"/>
                          <a:ea typeface="Lato"/>
                          <a:cs typeface="Lato"/>
                          <a:sym typeface="Lato"/>
                        </a:rPr>
                        <a:t>3</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D9EAD3"/>
                    </a:solidFill>
                  </a:tcPr>
                </a:tc>
                <a:tc>
                  <a:txBody>
                    <a:bodyPr/>
                    <a:lstStyle/>
                    <a:p>
                      <a:pPr indent="0" lvl="0" marL="0" rtl="0" algn="ctr">
                        <a:spcBef>
                          <a:spcPts val="0"/>
                        </a:spcBef>
                        <a:spcAft>
                          <a:spcPts val="0"/>
                        </a:spcAft>
                        <a:buNone/>
                      </a:pPr>
                      <a:r>
                        <a:rPr lang="en" sz="800">
                          <a:latin typeface="Lato"/>
                          <a:ea typeface="Lato"/>
                          <a:cs typeface="Lato"/>
                          <a:sym typeface="Lato"/>
                        </a:rPr>
                        <a:t>Taj</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D9EAD3"/>
                    </a:solidFill>
                  </a:tcPr>
                </a:tc>
              </a:tr>
              <a:tr h="135475">
                <a:tc>
                  <a:txBody>
                    <a:bodyPr/>
                    <a:lstStyle/>
                    <a:p>
                      <a:pPr indent="0" lvl="0" marL="0" rtl="0" algn="ctr">
                        <a:spcBef>
                          <a:spcPts val="0"/>
                        </a:spcBef>
                        <a:spcAft>
                          <a:spcPts val="0"/>
                        </a:spcAft>
                        <a:buNone/>
                      </a:pPr>
                      <a:r>
                        <a:rPr lang="en" sz="800">
                          <a:latin typeface="Lato"/>
                          <a:ea typeface="Lato"/>
                          <a:cs typeface="Lato"/>
                          <a:sym typeface="Lato"/>
                        </a:rPr>
                        <a:t>4</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5</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6</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7</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8</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9</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10</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11</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12</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13</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14</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15</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16</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17</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18</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19</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20</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21</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22</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23</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24</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25</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26</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27</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28</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29</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30</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bl>
          </a:graphicData>
        </a:graphic>
      </p:graphicFrame>
      <p:graphicFrame>
        <p:nvGraphicFramePr>
          <p:cNvPr id="838" name="Google Shape;838;p84"/>
          <p:cNvGraphicFramePr/>
          <p:nvPr/>
        </p:nvGraphicFramePr>
        <p:xfrm>
          <a:off x="7003488" y="1455550"/>
          <a:ext cx="3000000" cy="3000000"/>
        </p:xfrm>
        <a:graphic>
          <a:graphicData uri="http://schemas.openxmlformats.org/drawingml/2006/table">
            <a:tbl>
              <a:tblPr>
                <a:noFill/>
                <a:tableStyleId>{B3EEC954-99DA-4435-BCBC-26BB120761D3}</a:tableStyleId>
              </a:tblPr>
              <a:tblGrid>
                <a:gridCol w="453325"/>
                <a:gridCol w="851775"/>
                <a:gridCol w="652550"/>
              </a:tblGrid>
              <a:tr h="224600">
                <a:tc gridSpan="3">
                  <a:txBody>
                    <a:bodyPr/>
                    <a:lstStyle/>
                    <a:p>
                      <a:pPr indent="0" lvl="0" marL="0" rtl="0" algn="ctr">
                        <a:lnSpc>
                          <a:spcPct val="115000"/>
                        </a:lnSpc>
                        <a:spcBef>
                          <a:spcPts val="0"/>
                        </a:spcBef>
                        <a:spcAft>
                          <a:spcPts val="0"/>
                        </a:spcAft>
                        <a:buNone/>
                      </a:pPr>
                      <a:r>
                        <a:rPr b="1" lang="en" sz="800">
                          <a:latin typeface="Lato"/>
                          <a:ea typeface="Lato"/>
                          <a:cs typeface="Lato"/>
                          <a:sym typeface="Lato"/>
                        </a:rPr>
                        <a:t>Arrivals</a:t>
                      </a:r>
                      <a:endParaRPr b="1"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hMerge="1"/>
                <a:tc hMerge="1"/>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Time</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Name</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Priority</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0</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Taj</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7</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1</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2</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Kevin</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1</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3</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Neil</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3</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4</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5</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Akshat</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5</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6</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7</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William</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11</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8</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9</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Alina</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14</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bl>
          </a:graphicData>
        </a:graphic>
      </p:graphicFrame>
      <p:graphicFrame>
        <p:nvGraphicFramePr>
          <p:cNvPr id="839" name="Google Shape;839;p84"/>
          <p:cNvGraphicFramePr/>
          <p:nvPr/>
        </p:nvGraphicFramePr>
        <p:xfrm>
          <a:off x="419788" y="2626925"/>
          <a:ext cx="3000000" cy="3000000"/>
        </p:xfrm>
        <a:graphic>
          <a:graphicData uri="http://schemas.openxmlformats.org/drawingml/2006/table">
            <a:tbl>
              <a:tblPr>
                <a:noFill/>
                <a:tableStyleId>{B3EEC954-99DA-4435-BCBC-26BB120761D3}</a:tableStyleId>
              </a:tblPr>
              <a:tblGrid>
                <a:gridCol w="453325"/>
                <a:gridCol w="851775"/>
              </a:tblGrid>
              <a:tr h="175">
                <a:tc>
                  <a:txBody>
                    <a:bodyPr/>
                    <a:lstStyle/>
                    <a:p>
                      <a:pPr indent="0" lvl="0" marL="0" rtl="0" algn="ctr">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2CC"/>
                    </a:solidFill>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Just before time</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75">
                <a:tc>
                  <a:txBody>
                    <a:bodyPr/>
                    <a:lstStyle/>
                    <a:p>
                      <a:pPr indent="0" lvl="0" marL="0" rtl="0" algn="ctr">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D9EAD3"/>
                    </a:solidFill>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At time</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bl>
          </a:graphicData>
        </a:graphic>
      </p:graphicFrame>
      <p:graphicFrame>
        <p:nvGraphicFramePr>
          <p:cNvPr id="840" name="Google Shape;840;p84"/>
          <p:cNvGraphicFramePr/>
          <p:nvPr/>
        </p:nvGraphicFramePr>
        <p:xfrm>
          <a:off x="3876988" y="2065425"/>
          <a:ext cx="3000000" cy="3000000"/>
        </p:xfrm>
        <a:graphic>
          <a:graphicData uri="http://schemas.openxmlformats.org/drawingml/2006/table">
            <a:tbl>
              <a:tblPr>
                <a:noFill/>
                <a:tableStyleId>{B3EEC954-99DA-4435-BCBC-26BB120761D3}</a:tableStyleId>
              </a:tblPr>
              <a:tblGrid>
                <a:gridCol w="851775"/>
              </a:tblGrid>
              <a:tr h="224600">
                <a:tc>
                  <a:txBody>
                    <a:bodyPr/>
                    <a:lstStyle/>
                    <a:p>
                      <a:pPr indent="0" lvl="0" marL="0" rtl="0" algn="ctr">
                        <a:lnSpc>
                          <a:spcPct val="115000"/>
                        </a:lnSpc>
                        <a:spcBef>
                          <a:spcPts val="0"/>
                        </a:spcBef>
                        <a:spcAft>
                          <a:spcPts val="0"/>
                        </a:spcAft>
                        <a:buNone/>
                      </a:pPr>
                      <a:r>
                        <a:rPr b="1" lang="en" sz="800">
                          <a:latin typeface="Lato"/>
                          <a:ea typeface="Lato"/>
                          <a:cs typeface="Lato"/>
                          <a:sym typeface="Lato"/>
                        </a:rPr>
                        <a:t>Queue</a:t>
                      </a:r>
                      <a:endParaRPr b="1"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Neil</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Kevin</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bl>
          </a:graphicData>
        </a:graphic>
      </p:graphicFrame>
      <p:graphicFrame>
        <p:nvGraphicFramePr>
          <p:cNvPr id="841" name="Google Shape;841;p84"/>
          <p:cNvGraphicFramePr/>
          <p:nvPr/>
        </p:nvGraphicFramePr>
        <p:xfrm>
          <a:off x="5272863" y="1924100"/>
          <a:ext cx="3000000" cy="3000000"/>
        </p:xfrm>
        <a:graphic>
          <a:graphicData uri="http://schemas.openxmlformats.org/drawingml/2006/table">
            <a:tbl>
              <a:tblPr>
                <a:noFill/>
                <a:tableStyleId>{B3EEC954-99DA-4435-BCBC-26BB120761D3}</a:tableStyleId>
              </a:tblPr>
              <a:tblGrid>
                <a:gridCol w="851775"/>
                <a:gridCol w="652550"/>
              </a:tblGrid>
              <a:tr h="224600">
                <a:tc gridSpan="2">
                  <a:txBody>
                    <a:bodyPr/>
                    <a:lstStyle/>
                    <a:p>
                      <a:pPr indent="0" lvl="0" marL="0" rtl="0" algn="ctr">
                        <a:lnSpc>
                          <a:spcPct val="115000"/>
                        </a:lnSpc>
                        <a:spcBef>
                          <a:spcPts val="0"/>
                        </a:spcBef>
                        <a:spcAft>
                          <a:spcPts val="0"/>
                        </a:spcAft>
                        <a:buNone/>
                      </a:pPr>
                      <a:r>
                        <a:rPr b="1" lang="en" sz="800">
                          <a:latin typeface="Lato"/>
                          <a:ea typeface="Lato"/>
                          <a:cs typeface="Lato"/>
                          <a:sym typeface="Lato"/>
                        </a:rPr>
                        <a:t>Remaining</a:t>
                      </a:r>
                      <a:endParaRPr b="1"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hMerge="1"/>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Name</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Time</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Taj</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1</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Kevin</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5</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Neil</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5</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Akshat</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5</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William</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5</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Alina</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5</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bl>
          </a:graphicData>
        </a:graphic>
      </p:graphicFrame>
    </p:spTree>
  </p:cSld>
  <p:clrMapOvr>
    <a:masterClrMapping/>
  </p:clrMapOvr>
</p:sld>
</file>

<file path=ppt/slides/slide7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45" name="Shape 845"/>
        <p:cNvGrpSpPr/>
        <p:nvPr/>
      </p:nvGrpSpPr>
      <p:grpSpPr>
        <a:xfrm>
          <a:off x="0" y="0"/>
          <a:ext cx="0" cy="0"/>
          <a:chOff x="0" y="0"/>
          <a:chExt cx="0" cy="0"/>
        </a:xfrm>
      </p:grpSpPr>
      <p:sp>
        <p:nvSpPr>
          <p:cNvPr id="846" name="Google Shape;846;p85"/>
          <p:cNvSpPr txBox="1"/>
          <p:nvPr>
            <p:ph idx="1" type="body"/>
          </p:nvPr>
        </p:nvSpPr>
        <p:spPr>
          <a:xfrm>
            <a:off x="182850" y="823868"/>
            <a:ext cx="8778300" cy="4206300"/>
          </a:xfrm>
          <a:prstGeom prst="rect">
            <a:avLst/>
          </a:prstGeom>
        </p:spPr>
        <p:txBody>
          <a:bodyPr anchorCtr="0" anchor="t" bIns="45700" lIns="45700" spcFirstLastPara="1" rIns="45700" wrap="square" tIns="45700">
            <a:noAutofit/>
          </a:bodyPr>
          <a:lstStyle/>
          <a:p>
            <a:pPr indent="0" lvl="0" marL="0" rtl="0" algn="l">
              <a:spcBef>
                <a:spcPts val="0"/>
              </a:spcBef>
              <a:spcAft>
                <a:spcPts val="0"/>
              </a:spcAft>
              <a:buNone/>
            </a:pPr>
            <a:r>
              <a:rPr b="1" lang="en"/>
              <a:t>Preemptive Priority</a:t>
            </a:r>
            <a:endParaRPr b="1"/>
          </a:p>
        </p:txBody>
      </p:sp>
      <p:sp>
        <p:nvSpPr>
          <p:cNvPr id="847" name="Google Shape;847;p85"/>
          <p:cNvSpPr txBox="1"/>
          <p:nvPr>
            <p:ph type="title"/>
          </p:nvPr>
        </p:nvSpPr>
        <p:spPr>
          <a:xfrm>
            <a:off x="182850" y="114300"/>
            <a:ext cx="8778300" cy="4572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Life Ain’t Fair</a:t>
            </a:r>
            <a:endParaRPr/>
          </a:p>
        </p:txBody>
      </p:sp>
      <p:graphicFrame>
        <p:nvGraphicFramePr>
          <p:cNvPr id="848" name="Google Shape;848;p85"/>
          <p:cNvGraphicFramePr/>
          <p:nvPr/>
        </p:nvGraphicFramePr>
        <p:xfrm>
          <a:off x="1978250" y="823775"/>
          <a:ext cx="3000000" cy="3000000"/>
        </p:xfrm>
        <a:graphic>
          <a:graphicData uri="http://schemas.openxmlformats.org/drawingml/2006/table">
            <a:tbl>
              <a:tblPr>
                <a:noFill/>
                <a:tableStyleId>{876081C1-59E3-45BD-9F17-07E1B6B354E3}</a:tableStyleId>
              </a:tblPr>
              <a:tblGrid>
                <a:gridCol w="274900"/>
                <a:gridCol w="1370500"/>
              </a:tblGrid>
              <a:tr h="135475">
                <a:tc>
                  <a:txBody>
                    <a:bodyPr/>
                    <a:lstStyle/>
                    <a:p>
                      <a:pPr indent="0" lvl="0" marL="0" rtl="0" algn="ctr">
                        <a:spcBef>
                          <a:spcPts val="0"/>
                        </a:spcBef>
                        <a:spcAft>
                          <a:spcPts val="0"/>
                        </a:spcAft>
                        <a:buNone/>
                      </a:pPr>
                      <a:r>
                        <a:rPr lang="en" sz="800">
                          <a:latin typeface="Lato"/>
                          <a:ea typeface="Lato"/>
                          <a:cs typeface="Lato"/>
                          <a:sym typeface="Lato"/>
                        </a:rPr>
                        <a:t>Time</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Thread</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5475">
                <a:tc>
                  <a:txBody>
                    <a:bodyPr/>
                    <a:lstStyle/>
                    <a:p>
                      <a:pPr indent="0" lvl="0" marL="0" rtl="0" algn="ctr">
                        <a:spcBef>
                          <a:spcPts val="0"/>
                        </a:spcBef>
                        <a:spcAft>
                          <a:spcPts val="0"/>
                        </a:spcAft>
                        <a:buNone/>
                      </a:pPr>
                      <a:r>
                        <a:rPr lang="en" sz="800">
                          <a:latin typeface="Lato"/>
                          <a:ea typeface="Lato"/>
                          <a:cs typeface="Lato"/>
                          <a:sym typeface="Lato"/>
                        </a:rPr>
                        <a:t>0</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Taj</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5475">
                <a:tc>
                  <a:txBody>
                    <a:bodyPr/>
                    <a:lstStyle/>
                    <a:p>
                      <a:pPr indent="0" lvl="0" marL="0" rtl="0" algn="ctr">
                        <a:spcBef>
                          <a:spcPts val="0"/>
                        </a:spcBef>
                        <a:spcAft>
                          <a:spcPts val="0"/>
                        </a:spcAft>
                        <a:buNone/>
                      </a:pPr>
                      <a:r>
                        <a:rPr lang="en" sz="800">
                          <a:latin typeface="Lato"/>
                          <a:ea typeface="Lato"/>
                          <a:cs typeface="Lato"/>
                          <a:sym typeface="Lato"/>
                        </a:rPr>
                        <a:t>1</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Taj</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5475">
                <a:tc>
                  <a:txBody>
                    <a:bodyPr/>
                    <a:lstStyle/>
                    <a:p>
                      <a:pPr indent="0" lvl="0" marL="0" rtl="0" algn="ctr">
                        <a:spcBef>
                          <a:spcPts val="0"/>
                        </a:spcBef>
                        <a:spcAft>
                          <a:spcPts val="0"/>
                        </a:spcAft>
                        <a:buNone/>
                      </a:pPr>
                      <a:r>
                        <a:rPr lang="en" sz="800">
                          <a:latin typeface="Lato"/>
                          <a:ea typeface="Lato"/>
                          <a:cs typeface="Lato"/>
                          <a:sym typeface="Lato"/>
                        </a:rPr>
                        <a:t>2</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Taj</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5475">
                <a:tc>
                  <a:txBody>
                    <a:bodyPr/>
                    <a:lstStyle/>
                    <a:p>
                      <a:pPr indent="0" lvl="0" marL="0" rtl="0" algn="ctr">
                        <a:spcBef>
                          <a:spcPts val="0"/>
                        </a:spcBef>
                        <a:spcAft>
                          <a:spcPts val="0"/>
                        </a:spcAft>
                        <a:buNone/>
                      </a:pPr>
                      <a:r>
                        <a:rPr lang="en" sz="800">
                          <a:latin typeface="Lato"/>
                          <a:ea typeface="Lato"/>
                          <a:cs typeface="Lato"/>
                          <a:sym typeface="Lato"/>
                        </a:rPr>
                        <a:t>3</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Taj</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5475">
                <a:tc>
                  <a:txBody>
                    <a:bodyPr/>
                    <a:lstStyle/>
                    <a:p>
                      <a:pPr indent="0" lvl="0" marL="0" rtl="0" algn="ctr">
                        <a:spcBef>
                          <a:spcPts val="0"/>
                        </a:spcBef>
                        <a:spcAft>
                          <a:spcPts val="0"/>
                        </a:spcAft>
                        <a:buNone/>
                      </a:pPr>
                      <a:r>
                        <a:rPr lang="en" sz="800">
                          <a:latin typeface="Lato"/>
                          <a:ea typeface="Lato"/>
                          <a:cs typeface="Lato"/>
                          <a:sym typeface="Lato"/>
                        </a:rPr>
                        <a:t>4</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D9EAD3"/>
                    </a:solidFill>
                  </a:tcPr>
                </a:tc>
                <a:tc>
                  <a:txBody>
                    <a:bodyPr/>
                    <a:lstStyle/>
                    <a:p>
                      <a:pPr indent="0" lvl="0" marL="0" rtl="0" algn="ctr">
                        <a:spcBef>
                          <a:spcPts val="0"/>
                        </a:spcBef>
                        <a:spcAft>
                          <a:spcPts val="0"/>
                        </a:spcAft>
                        <a:buNone/>
                      </a:pPr>
                      <a:r>
                        <a:rPr lang="en" sz="800">
                          <a:latin typeface="Lato"/>
                          <a:ea typeface="Lato"/>
                          <a:cs typeface="Lato"/>
                          <a:sym typeface="Lato"/>
                        </a:rPr>
                        <a:t>Taj</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D9EAD3"/>
                    </a:solidFill>
                  </a:tcPr>
                </a:tc>
              </a:tr>
              <a:tr h="130525">
                <a:tc>
                  <a:txBody>
                    <a:bodyPr/>
                    <a:lstStyle/>
                    <a:p>
                      <a:pPr indent="0" lvl="0" marL="0" rtl="0" algn="ctr">
                        <a:spcBef>
                          <a:spcPts val="0"/>
                        </a:spcBef>
                        <a:spcAft>
                          <a:spcPts val="0"/>
                        </a:spcAft>
                        <a:buNone/>
                      </a:pPr>
                      <a:r>
                        <a:rPr lang="en" sz="800">
                          <a:latin typeface="Lato"/>
                          <a:ea typeface="Lato"/>
                          <a:cs typeface="Lato"/>
                          <a:sym typeface="Lato"/>
                        </a:rPr>
                        <a:t>5</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6</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7</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8</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9</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10</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11</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12</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13</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14</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15</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16</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17</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18</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19</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20</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21</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22</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23</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24</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25</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26</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27</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28</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29</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30</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bl>
          </a:graphicData>
        </a:graphic>
      </p:graphicFrame>
      <p:graphicFrame>
        <p:nvGraphicFramePr>
          <p:cNvPr id="849" name="Google Shape;849;p85"/>
          <p:cNvGraphicFramePr/>
          <p:nvPr/>
        </p:nvGraphicFramePr>
        <p:xfrm>
          <a:off x="7003488" y="1455550"/>
          <a:ext cx="3000000" cy="3000000"/>
        </p:xfrm>
        <a:graphic>
          <a:graphicData uri="http://schemas.openxmlformats.org/drawingml/2006/table">
            <a:tbl>
              <a:tblPr>
                <a:noFill/>
                <a:tableStyleId>{B3EEC954-99DA-4435-BCBC-26BB120761D3}</a:tableStyleId>
              </a:tblPr>
              <a:tblGrid>
                <a:gridCol w="453325"/>
                <a:gridCol w="851775"/>
                <a:gridCol w="652550"/>
              </a:tblGrid>
              <a:tr h="224600">
                <a:tc gridSpan="3">
                  <a:txBody>
                    <a:bodyPr/>
                    <a:lstStyle/>
                    <a:p>
                      <a:pPr indent="0" lvl="0" marL="0" rtl="0" algn="ctr">
                        <a:lnSpc>
                          <a:spcPct val="115000"/>
                        </a:lnSpc>
                        <a:spcBef>
                          <a:spcPts val="0"/>
                        </a:spcBef>
                        <a:spcAft>
                          <a:spcPts val="0"/>
                        </a:spcAft>
                        <a:buNone/>
                      </a:pPr>
                      <a:r>
                        <a:rPr b="1" lang="en" sz="800">
                          <a:latin typeface="Lato"/>
                          <a:ea typeface="Lato"/>
                          <a:cs typeface="Lato"/>
                          <a:sym typeface="Lato"/>
                        </a:rPr>
                        <a:t>Arrivals</a:t>
                      </a:r>
                      <a:endParaRPr b="1"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hMerge="1"/>
                <a:tc hMerge="1"/>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Time</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Name</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Priority</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0</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Taj</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7</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1</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2</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Kevin</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1</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3</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Neil</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3</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4</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5</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Akshat</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5</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6</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7</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William</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11</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8</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9</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Alina</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14</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bl>
          </a:graphicData>
        </a:graphic>
      </p:graphicFrame>
      <p:graphicFrame>
        <p:nvGraphicFramePr>
          <p:cNvPr id="850" name="Google Shape;850;p85"/>
          <p:cNvGraphicFramePr/>
          <p:nvPr/>
        </p:nvGraphicFramePr>
        <p:xfrm>
          <a:off x="419788" y="2626925"/>
          <a:ext cx="3000000" cy="3000000"/>
        </p:xfrm>
        <a:graphic>
          <a:graphicData uri="http://schemas.openxmlformats.org/drawingml/2006/table">
            <a:tbl>
              <a:tblPr>
                <a:noFill/>
                <a:tableStyleId>{B3EEC954-99DA-4435-BCBC-26BB120761D3}</a:tableStyleId>
              </a:tblPr>
              <a:tblGrid>
                <a:gridCol w="453325"/>
                <a:gridCol w="851775"/>
              </a:tblGrid>
              <a:tr h="175">
                <a:tc>
                  <a:txBody>
                    <a:bodyPr/>
                    <a:lstStyle/>
                    <a:p>
                      <a:pPr indent="0" lvl="0" marL="0" rtl="0" algn="ctr">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2CC"/>
                    </a:solidFill>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Just before time</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75">
                <a:tc>
                  <a:txBody>
                    <a:bodyPr/>
                    <a:lstStyle/>
                    <a:p>
                      <a:pPr indent="0" lvl="0" marL="0" rtl="0" algn="ctr">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D9EAD3"/>
                    </a:solidFill>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At time</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bl>
          </a:graphicData>
        </a:graphic>
      </p:graphicFrame>
      <p:graphicFrame>
        <p:nvGraphicFramePr>
          <p:cNvPr id="851" name="Google Shape;851;p85"/>
          <p:cNvGraphicFramePr/>
          <p:nvPr/>
        </p:nvGraphicFramePr>
        <p:xfrm>
          <a:off x="3876988" y="2065425"/>
          <a:ext cx="3000000" cy="3000000"/>
        </p:xfrm>
        <a:graphic>
          <a:graphicData uri="http://schemas.openxmlformats.org/drawingml/2006/table">
            <a:tbl>
              <a:tblPr>
                <a:noFill/>
                <a:tableStyleId>{B3EEC954-99DA-4435-BCBC-26BB120761D3}</a:tableStyleId>
              </a:tblPr>
              <a:tblGrid>
                <a:gridCol w="851775"/>
              </a:tblGrid>
              <a:tr h="224600">
                <a:tc>
                  <a:txBody>
                    <a:bodyPr/>
                    <a:lstStyle/>
                    <a:p>
                      <a:pPr indent="0" lvl="0" marL="0" rtl="0" algn="ctr">
                        <a:lnSpc>
                          <a:spcPct val="115000"/>
                        </a:lnSpc>
                        <a:spcBef>
                          <a:spcPts val="0"/>
                        </a:spcBef>
                        <a:spcAft>
                          <a:spcPts val="0"/>
                        </a:spcAft>
                        <a:buNone/>
                      </a:pPr>
                      <a:r>
                        <a:rPr b="1" lang="en" sz="800">
                          <a:latin typeface="Lato"/>
                          <a:ea typeface="Lato"/>
                          <a:cs typeface="Lato"/>
                          <a:sym typeface="Lato"/>
                        </a:rPr>
                        <a:t>Queue</a:t>
                      </a:r>
                      <a:endParaRPr b="1"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Neil</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Kevin</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bl>
          </a:graphicData>
        </a:graphic>
      </p:graphicFrame>
      <p:graphicFrame>
        <p:nvGraphicFramePr>
          <p:cNvPr id="852" name="Google Shape;852;p85"/>
          <p:cNvGraphicFramePr/>
          <p:nvPr/>
        </p:nvGraphicFramePr>
        <p:xfrm>
          <a:off x="5272863" y="1924100"/>
          <a:ext cx="3000000" cy="3000000"/>
        </p:xfrm>
        <a:graphic>
          <a:graphicData uri="http://schemas.openxmlformats.org/drawingml/2006/table">
            <a:tbl>
              <a:tblPr>
                <a:noFill/>
                <a:tableStyleId>{B3EEC954-99DA-4435-BCBC-26BB120761D3}</a:tableStyleId>
              </a:tblPr>
              <a:tblGrid>
                <a:gridCol w="851775"/>
                <a:gridCol w="652550"/>
              </a:tblGrid>
              <a:tr h="224600">
                <a:tc gridSpan="2">
                  <a:txBody>
                    <a:bodyPr/>
                    <a:lstStyle/>
                    <a:p>
                      <a:pPr indent="0" lvl="0" marL="0" rtl="0" algn="ctr">
                        <a:lnSpc>
                          <a:spcPct val="115000"/>
                        </a:lnSpc>
                        <a:spcBef>
                          <a:spcPts val="0"/>
                        </a:spcBef>
                        <a:spcAft>
                          <a:spcPts val="0"/>
                        </a:spcAft>
                        <a:buNone/>
                      </a:pPr>
                      <a:r>
                        <a:rPr b="1" lang="en" sz="800">
                          <a:latin typeface="Lato"/>
                          <a:ea typeface="Lato"/>
                          <a:cs typeface="Lato"/>
                          <a:sym typeface="Lato"/>
                        </a:rPr>
                        <a:t>Remaining</a:t>
                      </a:r>
                      <a:endParaRPr b="1"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hMerge="1"/>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Name</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Time</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Taj</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0</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Kevin</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5</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Neil</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5</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Akshat</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5</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William</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5</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Alina</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5</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bl>
          </a:graphicData>
        </a:graphic>
      </p:graphicFrame>
    </p:spTree>
  </p:cSld>
  <p:clrMapOvr>
    <a:masterClrMapping/>
  </p:clrMapOvr>
</p:sld>
</file>

<file path=ppt/slides/slide7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56" name="Shape 856"/>
        <p:cNvGrpSpPr/>
        <p:nvPr/>
      </p:nvGrpSpPr>
      <p:grpSpPr>
        <a:xfrm>
          <a:off x="0" y="0"/>
          <a:ext cx="0" cy="0"/>
          <a:chOff x="0" y="0"/>
          <a:chExt cx="0" cy="0"/>
        </a:xfrm>
      </p:grpSpPr>
      <p:sp>
        <p:nvSpPr>
          <p:cNvPr id="857" name="Google Shape;857;p86"/>
          <p:cNvSpPr txBox="1"/>
          <p:nvPr>
            <p:ph idx="1" type="body"/>
          </p:nvPr>
        </p:nvSpPr>
        <p:spPr>
          <a:xfrm>
            <a:off x="182850" y="823868"/>
            <a:ext cx="8778300" cy="4206300"/>
          </a:xfrm>
          <a:prstGeom prst="rect">
            <a:avLst/>
          </a:prstGeom>
        </p:spPr>
        <p:txBody>
          <a:bodyPr anchorCtr="0" anchor="t" bIns="45700" lIns="45700" spcFirstLastPara="1" rIns="45700" wrap="square" tIns="45700">
            <a:noAutofit/>
          </a:bodyPr>
          <a:lstStyle/>
          <a:p>
            <a:pPr indent="0" lvl="0" marL="0" rtl="0" algn="l">
              <a:spcBef>
                <a:spcPts val="0"/>
              </a:spcBef>
              <a:spcAft>
                <a:spcPts val="0"/>
              </a:spcAft>
              <a:buNone/>
            </a:pPr>
            <a:r>
              <a:rPr b="1" lang="en"/>
              <a:t>Preemptive Priority</a:t>
            </a:r>
            <a:endParaRPr b="1"/>
          </a:p>
        </p:txBody>
      </p:sp>
      <p:sp>
        <p:nvSpPr>
          <p:cNvPr id="858" name="Google Shape;858;p86"/>
          <p:cNvSpPr txBox="1"/>
          <p:nvPr>
            <p:ph type="title"/>
          </p:nvPr>
        </p:nvSpPr>
        <p:spPr>
          <a:xfrm>
            <a:off x="182850" y="114300"/>
            <a:ext cx="8778300" cy="4572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Life Ain’t Fair</a:t>
            </a:r>
            <a:endParaRPr/>
          </a:p>
        </p:txBody>
      </p:sp>
      <p:graphicFrame>
        <p:nvGraphicFramePr>
          <p:cNvPr id="859" name="Google Shape;859;p86"/>
          <p:cNvGraphicFramePr/>
          <p:nvPr/>
        </p:nvGraphicFramePr>
        <p:xfrm>
          <a:off x="1978250" y="823775"/>
          <a:ext cx="3000000" cy="3000000"/>
        </p:xfrm>
        <a:graphic>
          <a:graphicData uri="http://schemas.openxmlformats.org/drawingml/2006/table">
            <a:tbl>
              <a:tblPr>
                <a:noFill/>
                <a:tableStyleId>{876081C1-59E3-45BD-9F17-07E1B6B354E3}</a:tableStyleId>
              </a:tblPr>
              <a:tblGrid>
                <a:gridCol w="274900"/>
                <a:gridCol w="1370500"/>
              </a:tblGrid>
              <a:tr h="135475">
                <a:tc>
                  <a:txBody>
                    <a:bodyPr/>
                    <a:lstStyle/>
                    <a:p>
                      <a:pPr indent="0" lvl="0" marL="0" rtl="0" algn="ctr">
                        <a:spcBef>
                          <a:spcPts val="0"/>
                        </a:spcBef>
                        <a:spcAft>
                          <a:spcPts val="0"/>
                        </a:spcAft>
                        <a:buNone/>
                      </a:pPr>
                      <a:r>
                        <a:rPr lang="en" sz="800">
                          <a:latin typeface="Lato"/>
                          <a:ea typeface="Lato"/>
                          <a:cs typeface="Lato"/>
                          <a:sym typeface="Lato"/>
                        </a:rPr>
                        <a:t>Time</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Thread</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5475">
                <a:tc>
                  <a:txBody>
                    <a:bodyPr/>
                    <a:lstStyle/>
                    <a:p>
                      <a:pPr indent="0" lvl="0" marL="0" rtl="0" algn="ctr">
                        <a:spcBef>
                          <a:spcPts val="0"/>
                        </a:spcBef>
                        <a:spcAft>
                          <a:spcPts val="0"/>
                        </a:spcAft>
                        <a:buNone/>
                      </a:pPr>
                      <a:r>
                        <a:rPr lang="en" sz="800">
                          <a:latin typeface="Lato"/>
                          <a:ea typeface="Lato"/>
                          <a:cs typeface="Lato"/>
                          <a:sym typeface="Lato"/>
                        </a:rPr>
                        <a:t>0</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Taj</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5475">
                <a:tc>
                  <a:txBody>
                    <a:bodyPr/>
                    <a:lstStyle/>
                    <a:p>
                      <a:pPr indent="0" lvl="0" marL="0" rtl="0" algn="ctr">
                        <a:spcBef>
                          <a:spcPts val="0"/>
                        </a:spcBef>
                        <a:spcAft>
                          <a:spcPts val="0"/>
                        </a:spcAft>
                        <a:buNone/>
                      </a:pPr>
                      <a:r>
                        <a:rPr lang="en" sz="800">
                          <a:latin typeface="Lato"/>
                          <a:ea typeface="Lato"/>
                          <a:cs typeface="Lato"/>
                          <a:sym typeface="Lato"/>
                        </a:rPr>
                        <a:t>1</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Taj</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5475">
                <a:tc>
                  <a:txBody>
                    <a:bodyPr/>
                    <a:lstStyle/>
                    <a:p>
                      <a:pPr indent="0" lvl="0" marL="0" rtl="0" algn="ctr">
                        <a:spcBef>
                          <a:spcPts val="0"/>
                        </a:spcBef>
                        <a:spcAft>
                          <a:spcPts val="0"/>
                        </a:spcAft>
                        <a:buNone/>
                      </a:pPr>
                      <a:r>
                        <a:rPr lang="en" sz="800">
                          <a:latin typeface="Lato"/>
                          <a:ea typeface="Lato"/>
                          <a:cs typeface="Lato"/>
                          <a:sym typeface="Lato"/>
                        </a:rPr>
                        <a:t>2</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Taj</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5475">
                <a:tc>
                  <a:txBody>
                    <a:bodyPr/>
                    <a:lstStyle/>
                    <a:p>
                      <a:pPr indent="0" lvl="0" marL="0" rtl="0" algn="ctr">
                        <a:spcBef>
                          <a:spcPts val="0"/>
                        </a:spcBef>
                        <a:spcAft>
                          <a:spcPts val="0"/>
                        </a:spcAft>
                        <a:buNone/>
                      </a:pPr>
                      <a:r>
                        <a:rPr lang="en" sz="800">
                          <a:latin typeface="Lato"/>
                          <a:ea typeface="Lato"/>
                          <a:cs typeface="Lato"/>
                          <a:sym typeface="Lato"/>
                        </a:rPr>
                        <a:t>3</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Taj</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5475">
                <a:tc>
                  <a:txBody>
                    <a:bodyPr/>
                    <a:lstStyle/>
                    <a:p>
                      <a:pPr indent="0" lvl="0" marL="0" rtl="0" algn="ctr">
                        <a:spcBef>
                          <a:spcPts val="0"/>
                        </a:spcBef>
                        <a:spcAft>
                          <a:spcPts val="0"/>
                        </a:spcAft>
                        <a:buNone/>
                      </a:pPr>
                      <a:r>
                        <a:rPr lang="en" sz="800">
                          <a:latin typeface="Lato"/>
                          <a:ea typeface="Lato"/>
                          <a:cs typeface="Lato"/>
                          <a:sym typeface="Lato"/>
                        </a:rPr>
                        <a:t>4</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Taj</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5</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2CC"/>
                    </a:solidFill>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2CC"/>
                    </a:solidFill>
                  </a:tcPr>
                </a:tc>
              </a:tr>
              <a:tr h="130525">
                <a:tc>
                  <a:txBody>
                    <a:bodyPr/>
                    <a:lstStyle/>
                    <a:p>
                      <a:pPr indent="0" lvl="0" marL="0" rtl="0" algn="ctr">
                        <a:spcBef>
                          <a:spcPts val="0"/>
                        </a:spcBef>
                        <a:spcAft>
                          <a:spcPts val="0"/>
                        </a:spcAft>
                        <a:buNone/>
                      </a:pPr>
                      <a:r>
                        <a:rPr lang="en" sz="800">
                          <a:latin typeface="Lato"/>
                          <a:ea typeface="Lato"/>
                          <a:cs typeface="Lato"/>
                          <a:sym typeface="Lato"/>
                        </a:rPr>
                        <a:t>6</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7</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8</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9</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10</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11</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12</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13</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14</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15</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16</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17</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18</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19</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20</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21</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22</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23</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24</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25</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26</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27</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28</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29</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30</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bl>
          </a:graphicData>
        </a:graphic>
      </p:graphicFrame>
      <p:graphicFrame>
        <p:nvGraphicFramePr>
          <p:cNvPr id="860" name="Google Shape;860;p86"/>
          <p:cNvGraphicFramePr/>
          <p:nvPr/>
        </p:nvGraphicFramePr>
        <p:xfrm>
          <a:off x="7003488" y="1455550"/>
          <a:ext cx="3000000" cy="3000000"/>
        </p:xfrm>
        <a:graphic>
          <a:graphicData uri="http://schemas.openxmlformats.org/drawingml/2006/table">
            <a:tbl>
              <a:tblPr>
                <a:noFill/>
                <a:tableStyleId>{B3EEC954-99DA-4435-BCBC-26BB120761D3}</a:tableStyleId>
              </a:tblPr>
              <a:tblGrid>
                <a:gridCol w="453325"/>
                <a:gridCol w="851775"/>
                <a:gridCol w="652550"/>
              </a:tblGrid>
              <a:tr h="224600">
                <a:tc gridSpan="3">
                  <a:txBody>
                    <a:bodyPr/>
                    <a:lstStyle/>
                    <a:p>
                      <a:pPr indent="0" lvl="0" marL="0" rtl="0" algn="ctr">
                        <a:lnSpc>
                          <a:spcPct val="115000"/>
                        </a:lnSpc>
                        <a:spcBef>
                          <a:spcPts val="0"/>
                        </a:spcBef>
                        <a:spcAft>
                          <a:spcPts val="0"/>
                        </a:spcAft>
                        <a:buNone/>
                      </a:pPr>
                      <a:r>
                        <a:rPr b="1" lang="en" sz="800">
                          <a:latin typeface="Lato"/>
                          <a:ea typeface="Lato"/>
                          <a:cs typeface="Lato"/>
                          <a:sym typeface="Lato"/>
                        </a:rPr>
                        <a:t>Arrivals</a:t>
                      </a:r>
                      <a:endParaRPr b="1"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hMerge="1"/>
                <a:tc hMerge="1"/>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Time</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Name</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Priority</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0</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Taj</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7</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1</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2</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Kevin</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1</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3</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Neil</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3</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4</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5</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Akshat</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5</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6</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7</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William</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11</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8</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9</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Alina</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14</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bl>
          </a:graphicData>
        </a:graphic>
      </p:graphicFrame>
      <p:graphicFrame>
        <p:nvGraphicFramePr>
          <p:cNvPr id="861" name="Google Shape;861;p86"/>
          <p:cNvGraphicFramePr/>
          <p:nvPr/>
        </p:nvGraphicFramePr>
        <p:xfrm>
          <a:off x="419788" y="2626925"/>
          <a:ext cx="3000000" cy="3000000"/>
        </p:xfrm>
        <a:graphic>
          <a:graphicData uri="http://schemas.openxmlformats.org/drawingml/2006/table">
            <a:tbl>
              <a:tblPr>
                <a:noFill/>
                <a:tableStyleId>{B3EEC954-99DA-4435-BCBC-26BB120761D3}</a:tableStyleId>
              </a:tblPr>
              <a:tblGrid>
                <a:gridCol w="453325"/>
                <a:gridCol w="851775"/>
              </a:tblGrid>
              <a:tr h="175">
                <a:tc>
                  <a:txBody>
                    <a:bodyPr/>
                    <a:lstStyle/>
                    <a:p>
                      <a:pPr indent="0" lvl="0" marL="0" rtl="0" algn="ctr">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2CC"/>
                    </a:solidFill>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Just before time</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75">
                <a:tc>
                  <a:txBody>
                    <a:bodyPr/>
                    <a:lstStyle/>
                    <a:p>
                      <a:pPr indent="0" lvl="0" marL="0" rtl="0" algn="ctr">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D9EAD3"/>
                    </a:solidFill>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At time</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bl>
          </a:graphicData>
        </a:graphic>
      </p:graphicFrame>
      <p:graphicFrame>
        <p:nvGraphicFramePr>
          <p:cNvPr id="862" name="Google Shape;862;p86"/>
          <p:cNvGraphicFramePr/>
          <p:nvPr/>
        </p:nvGraphicFramePr>
        <p:xfrm>
          <a:off x="3876988" y="2065425"/>
          <a:ext cx="3000000" cy="3000000"/>
        </p:xfrm>
        <a:graphic>
          <a:graphicData uri="http://schemas.openxmlformats.org/drawingml/2006/table">
            <a:tbl>
              <a:tblPr>
                <a:noFill/>
                <a:tableStyleId>{B3EEC954-99DA-4435-BCBC-26BB120761D3}</a:tableStyleId>
              </a:tblPr>
              <a:tblGrid>
                <a:gridCol w="851775"/>
              </a:tblGrid>
              <a:tr h="224600">
                <a:tc>
                  <a:txBody>
                    <a:bodyPr/>
                    <a:lstStyle/>
                    <a:p>
                      <a:pPr indent="0" lvl="0" marL="0" rtl="0" algn="ctr">
                        <a:lnSpc>
                          <a:spcPct val="115000"/>
                        </a:lnSpc>
                        <a:spcBef>
                          <a:spcPts val="0"/>
                        </a:spcBef>
                        <a:spcAft>
                          <a:spcPts val="0"/>
                        </a:spcAft>
                        <a:buNone/>
                      </a:pPr>
                      <a:r>
                        <a:rPr b="1" lang="en" sz="800">
                          <a:latin typeface="Lato"/>
                          <a:ea typeface="Lato"/>
                          <a:cs typeface="Lato"/>
                          <a:sym typeface="Lato"/>
                        </a:rPr>
                        <a:t>Queue</a:t>
                      </a:r>
                      <a:endParaRPr b="1"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Akshat</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Neil</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Kevin</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bl>
          </a:graphicData>
        </a:graphic>
      </p:graphicFrame>
      <p:graphicFrame>
        <p:nvGraphicFramePr>
          <p:cNvPr id="863" name="Google Shape;863;p86"/>
          <p:cNvGraphicFramePr/>
          <p:nvPr/>
        </p:nvGraphicFramePr>
        <p:xfrm>
          <a:off x="5272863" y="1924100"/>
          <a:ext cx="3000000" cy="3000000"/>
        </p:xfrm>
        <a:graphic>
          <a:graphicData uri="http://schemas.openxmlformats.org/drawingml/2006/table">
            <a:tbl>
              <a:tblPr>
                <a:noFill/>
                <a:tableStyleId>{B3EEC954-99DA-4435-BCBC-26BB120761D3}</a:tableStyleId>
              </a:tblPr>
              <a:tblGrid>
                <a:gridCol w="851775"/>
                <a:gridCol w="652550"/>
              </a:tblGrid>
              <a:tr h="224600">
                <a:tc gridSpan="2">
                  <a:txBody>
                    <a:bodyPr/>
                    <a:lstStyle/>
                    <a:p>
                      <a:pPr indent="0" lvl="0" marL="0" rtl="0" algn="ctr">
                        <a:lnSpc>
                          <a:spcPct val="115000"/>
                        </a:lnSpc>
                        <a:spcBef>
                          <a:spcPts val="0"/>
                        </a:spcBef>
                        <a:spcAft>
                          <a:spcPts val="0"/>
                        </a:spcAft>
                        <a:buNone/>
                      </a:pPr>
                      <a:r>
                        <a:rPr b="1" lang="en" sz="800">
                          <a:latin typeface="Lato"/>
                          <a:ea typeface="Lato"/>
                          <a:cs typeface="Lato"/>
                          <a:sym typeface="Lato"/>
                        </a:rPr>
                        <a:t>Remaining</a:t>
                      </a:r>
                      <a:endParaRPr b="1"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hMerge="1"/>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Name</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Time</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Taj</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0</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Kevin</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5</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Neil</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5</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Akshat</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5</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William</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5</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Alina</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5</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bl>
          </a:graphicData>
        </a:graphic>
      </p:graphicFrame>
    </p:spTree>
  </p:cSld>
  <p:clrMapOvr>
    <a:masterClrMapping/>
  </p:clrMapOvr>
</p:sld>
</file>

<file path=ppt/slides/slide7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67" name="Shape 867"/>
        <p:cNvGrpSpPr/>
        <p:nvPr/>
      </p:nvGrpSpPr>
      <p:grpSpPr>
        <a:xfrm>
          <a:off x="0" y="0"/>
          <a:ext cx="0" cy="0"/>
          <a:chOff x="0" y="0"/>
          <a:chExt cx="0" cy="0"/>
        </a:xfrm>
      </p:grpSpPr>
      <p:sp>
        <p:nvSpPr>
          <p:cNvPr id="868" name="Google Shape;868;p87"/>
          <p:cNvSpPr txBox="1"/>
          <p:nvPr>
            <p:ph idx="1" type="body"/>
          </p:nvPr>
        </p:nvSpPr>
        <p:spPr>
          <a:xfrm>
            <a:off x="182850" y="823868"/>
            <a:ext cx="8778300" cy="4206300"/>
          </a:xfrm>
          <a:prstGeom prst="rect">
            <a:avLst/>
          </a:prstGeom>
        </p:spPr>
        <p:txBody>
          <a:bodyPr anchorCtr="0" anchor="t" bIns="45700" lIns="45700" spcFirstLastPara="1" rIns="45700" wrap="square" tIns="45700">
            <a:noAutofit/>
          </a:bodyPr>
          <a:lstStyle/>
          <a:p>
            <a:pPr indent="0" lvl="0" marL="0" rtl="0" algn="l">
              <a:spcBef>
                <a:spcPts val="0"/>
              </a:spcBef>
              <a:spcAft>
                <a:spcPts val="0"/>
              </a:spcAft>
              <a:buNone/>
            </a:pPr>
            <a:r>
              <a:rPr b="1" lang="en"/>
              <a:t>Preemptive Priority</a:t>
            </a:r>
            <a:endParaRPr b="1"/>
          </a:p>
        </p:txBody>
      </p:sp>
      <p:sp>
        <p:nvSpPr>
          <p:cNvPr id="869" name="Google Shape;869;p87"/>
          <p:cNvSpPr txBox="1"/>
          <p:nvPr>
            <p:ph type="title"/>
          </p:nvPr>
        </p:nvSpPr>
        <p:spPr>
          <a:xfrm>
            <a:off x="182850" y="114300"/>
            <a:ext cx="8778300" cy="4572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Life Ain’t Fair</a:t>
            </a:r>
            <a:endParaRPr/>
          </a:p>
        </p:txBody>
      </p:sp>
      <p:graphicFrame>
        <p:nvGraphicFramePr>
          <p:cNvPr id="870" name="Google Shape;870;p87"/>
          <p:cNvGraphicFramePr/>
          <p:nvPr/>
        </p:nvGraphicFramePr>
        <p:xfrm>
          <a:off x="1978250" y="823775"/>
          <a:ext cx="3000000" cy="3000000"/>
        </p:xfrm>
        <a:graphic>
          <a:graphicData uri="http://schemas.openxmlformats.org/drawingml/2006/table">
            <a:tbl>
              <a:tblPr>
                <a:noFill/>
                <a:tableStyleId>{876081C1-59E3-45BD-9F17-07E1B6B354E3}</a:tableStyleId>
              </a:tblPr>
              <a:tblGrid>
                <a:gridCol w="274900"/>
                <a:gridCol w="1370500"/>
              </a:tblGrid>
              <a:tr h="135475">
                <a:tc>
                  <a:txBody>
                    <a:bodyPr/>
                    <a:lstStyle/>
                    <a:p>
                      <a:pPr indent="0" lvl="0" marL="0" rtl="0" algn="ctr">
                        <a:spcBef>
                          <a:spcPts val="0"/>
                        </a:spcBef>
                        <a:spcAft>
                          <a:spcPts val="0"/>
                        </a:spcAft>
                        <a:buNone/>
                      </a:pPr>
                      <a:r>
                        <a:rPr lang="en" sz="800">
                          <a:latin typeface="Lato"/>
                          <a:ea typeface="Lato"/>
                          <a:cs typeface="Lato"/>
                          <a:sym typeface="Lato"/>
                        </a:rPr>
                        <a:t>Time</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Thread</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5475">
                <a:tc>
                  <a:txBody>
                    <a:bodyPr/>
                    <a:lstStyle/>
                    <a:p>
                      <a:pPr indent="0" lvl="0" marL="0" rtl="0" algn="ctr">
                        <a:spcBef>
                          <a:spcPts val="0"/>
                        </a:spcBef>
                        <a:spcAft>
                          <a:spcPts val="0"/>
                        </a:spcAft>
                        <a:buNone/>
                      </a:pPr>
                      <a:r>
                        <a:rPr lang="en" sz="800">
                          <a:latin typeface="Lato"/>
                          <a:ea typeface="Lato"/>
                          <a:cs typeface="Lato"/>
                          <a:sym typeface="Lato"/>
                        </a:rPr>
                        <a:t>0</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Taj</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5475">
                <a:tc>
                  <a:txBody>
                    <a:bodyPr/>
                    <a:lstStyle/>
                    <a:p>
                      <a:pPr indent="0" lvl="0" marL="0" rtl="0" algn="ctr">
                        <a:spcBef>
                          <a:spcPts val="0"/>
                        </a:spcBef>
                        <a:spcAft>
                          <a:spcPts val="0"/>
                        </a:spcAft>
                        <a:buNone/>
                      </a:pPr>
                      <a:r>
                        <a:rPr lang="en" sz="800">
                          <a:latin typeface="Lato"/>
                          <a:ea typeface="Lato"/>
                          <a:cs typeface="Lato"/>
                          <a:sym typeface="Lato"/>
                        </a:rPr>
                        <a:t>1</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Taj</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5475">
                <a:tc>
                  <a:txBody>
                    <a:bodyPr/>
                    <a:lstStyle/>
                    <a:p>
                      <a:pPr indent="0" lvl="0" marL="0" rtl="0" algn="ctr">
                        <a:spcBef>
                          <a:spcPts val="0"/>
                        </a:spcBef>
                        <a:spcAft>
                          <a:spcPts val="0"/>
                        </a:spcAft>
                        <a:buNone/>
                      </a:pPr>
                      <a:r>
                        <a:rPr lang="en" sz="800">
                          <a:latin typeface="Lato"/>
                          <a:ea typeface="Lato"/>
                          <a:cs typeface="Lato"/>
                          <a:sym typeface="Lato"/>
                        </a:rPr>
                        <a:t>2</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Taj</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5475">
                <a:tc>
                  <a:txBody>
                    <a:bodyPr/>
                    <a:lstStyle/>
                    <a:p>
                      <a:pPr indent="0" lvl="0" marL="0" rtl="0" algn="ctr">
                        <a:spcBef>
                          <a:spcPts val="0"/>
                        </a:spcBef>
                        <a:spcAft>
                          <a:spcPts val="0"/>
                        </a:spcAft>
                        <a:buNone/>
                      </a:pPr>
                      <a:r>
                        <a:rPr lang="en" sz="800">
                          <a:latin typeface="Lato"/>
                          <a:ea typeface="Lato"/>
                          <a:cs typeface="Lato"/>
                          <a:sym typeface="Lato"/>
                        </a:rPr>
                        <a:t>3</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Taj</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5475">
                <a:tc>
                  <a:txBody>
                    <a:bodyPr/>
                    <a:lstStyle/>
                    <a:p>
                      <a:pPr indent="0" lvl="0" marL="0" rtl="0" algn="ctr">
                        <a:spcBef>
                          <a:spcPts val="0"/>
                        </a:spcBef>
                        <a:spcAft>
                          <a:spcPts val="0"/>
                        </a:spcAft>
                        <a:buNone/>
                      </a:pPr>
                      <a:r>
                        <a:rPr lang="en" sz="800">
                          <a:latin typeface="Lato"/>
                          <a:ea typeface="Lato"/>
                          <a:cs typeface="Lato"/>
                          <a:sym typeface="Lato"/>
                        </a:rPr>
                        <a:t>4</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Taj</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5</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D9EAD3"/>
                    </a:solidFill>
                  </a:tcPr>
                </a:tc>
                <a:tc>
                  <a:txBody>
                    <a:bodyPr/>
                    <a:lstStyle/>
                    <a:p>
                      <a:pPr indent="0" lvl="0" marL="0" rtl="0" algn="ctr">
                        <a:spcBef>
                          <a:spcPts val="0"/>
                        </a:spcBef>
                        <a:spcAft>
                          <a:spcPts val="0"/>
                        </a:spcAft>
                        <a:buNone/>
                      </a:pPr>
                      <a:r>
                        <a:rPr lang="en" sz="800">
                          <a:latin typeface="Lato"/>
                          <a:ea typeface="Lato"/>
                          <a:cs typeface="Lato"/>
                          <a:sym typeface="Lato"/>
                        </a:rPr>
                        <a:t>Akshat</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D9EAD3"/>
                    </a:solidFill>
                  </a:tcPr>
                </a:tc>
              </a:tr>
              <a:tr h="130525">
                <a:tc>
                  <a:txBody>
                    <a:bodyPr/>
                    <a:lstStyle/>
                    <a:p>
                      <a:pPr indent="0" lvl="0" marL="0" rtl="0" algn="ctr">
                        <a:spcBef>
                          <a:spcPts val="0"/>
                        </a:spcBef>
                        <a:spcAft>
                          <a:spcPts val="0"/>
                        </a:spcAft>
                        <a:buNone/>
                      </a:pPr>
                      <a:r>
                        <a:rPr lang="en" sz="800">
                          <a:latin typeface="Lato"/>
                          <a:ea typeface="Lato"/>
                          <a:cs typeface="Lato"/>
                          <a:sym typeface="Lato"/>
                        </a:rPr>
                        <a:t>6</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7</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8</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9</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10</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11</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12</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13</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14</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15</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16</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17</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18</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19</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20</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21</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22</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23</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24</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25</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26</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27</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28</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29</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30</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bl>
          </a:graphicData>
        </a:graphic>
      </p:graphicFrame>
      <p:graphicFrame>
        <p:nvGraphicFramePr>
          <p:cNvPr id="871" name="Google Shape;871;p87"/>
          <p:cNvGraphicFramePr/>
          <p:nvPr/>
        </p:nvGraphicFramePr>
        <p:xfrm>
          <a:off x="7003488" y="1455550"/>
          <a:ext cx="3000000" cy="3000000"/>
        </p:xfrm>
        <a:graphic>
          <a:graphicData uri="http://schemas.openxmlformats.org/drawingml/2006/table">
            <a:tbl>
              <a:tblPr>
                <a:noFill/>
                <a:tableStyleId>{B3EEC954-99DA-4435-BCBC-26BB120761D3}</a:tableStyleId>
              </a:tblPr>
              <a:tblGrid>
                <a:gridCol w="453325"/>
                <a:gridCol w="851775"/>
                <a:gridCol w="652550"/>
              </a:tblGrid>
              <a:tr h="224600">
                <a:tc gridSpan="3">
                  <a:txBody>
                    <a:bodyPr/>
                    <a:lstStyle/>
                    <a:p>
                      <a:pPr indent="0" lvl="0" marL="0" rtl="0" algn="ctr">
                        <a:lnSpc>
                          <a:spcPct val="115000"/>
                        </a:lnSpc>
                        <a:spcBef>
                          <a:spcPts val="0"/>
                        </a:spcBef>
                        <a:spcAft>
                          <a:spcPts val="0"/>
                        </a:spcAft>
                        <a:buNone/>
                      </a:pPr>
                      <a:r>
                        <a:rPr b="1" lang="en" sz="800">
                          <a:latin typeface="Lato"/>
                          <a:ea typeface="Lato"/>
                          <a:cs typeface="Lato"/>
                          <a:sym typeface="Lato"/>
                        </a:rPr>
                        <a:t>Arrivals</a:t>
                      </a:r>
                      <a:endParaRPr b="1"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hMerge="1"/>
                <a:tc hMerge="1"/>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Time</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Name</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Priority</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0</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Taj</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7</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1</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2</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Kevin</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1</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3</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Neil</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3</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4</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5</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Akshat</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5</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6</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7</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William</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11</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8</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9</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Alina</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14</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bl>
          </a:graphicData>
        </a:graphic>
      </p:graphicFrame>
      <p:graphicFrame>
        <p:nvGraphicFramePr>
          <p:cNvPr id="872" name="Google Shape;872;p87"/>
          <p:cNvGraphicFramePr/>
          <p:nvPr/>
        </p:nvGraphicFramePr>
        <p:xfrm>
          <a:off x="419788" y="2626925"/>
          <a:ext cx="3000000" cy="3000000"/>
        </p:xfrm>
        <a:graphic>
          <a:graphicData uri="http://schemas.openxmlformats.org/drawingml/2006/table">
            <a:tbl>
              <a:tblPr>
                <a:noFill/>
                <a:tableStyleId>{B3EEC954-99DA-4435-BCBC-26BB120761D3}</a:tableStyleId>
              </a:tblPr>
              <a:tblGrid>
                <a:gridCol w="453325"/>
                <a:gridCol w="851775"/>
              </a:tblGrid>
              <a:tr h="175">
                <a:tc>
                  <a:txBody>
                    <a:bodyPr/>
                    <a:lstStyle/>
                    <a:p>
                      <a:pPr indent="0" lvl="0" marL="0" rtl="0" algn="ctr">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2CC"/>
                    </a:solidFill>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Just before time</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75">
                <a:tc>
                  <a:txBody>
                    <a:bodyPr/>
                    <a:lstStyle/>
                    <a:p>
                      <a:pPr indent="0" lvl="0" marL="0" rtl="0" algn="ctr">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D9EAD3"/>
                    </a:solidFill>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At time</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bl>
          </a:graphicData>
        </a:graphic>
      </p:graphicFrame>
      <p:graphicFrame>
        <p:nvGraphicFramePr>
          <p:cNvPr id="873" name="Google Shape;873;p87"/>
          <p:cNvGraphicFramePr/>
          <p:nvPr/>
        </p:nvGraphicFramePr>
        <p:xfrm>
          <a:off x="3876988" y="2065425"/>
          <a:ext cx="3000000" cy="3000000"/>
        </p:xfrm>
        <a:graphic>
          <a:graphicData uri="http://schemas.openxmlformats.org/drawingml/2006/table">
            <a:tbl>
              <a:tblPr>
                <a:noFill/>
                <a:tableStyleId>{B3EEC954-99DA-4435-BCBC-26BB120761D3}</a:tableStyleId>
              </a:tblPr>
              <a:tblGrid>
                <a:gridCol w="851775"/>
              </a:tblGrid>
              <a:tr h="224600">
                <a:tc>
                  <a:txBody>
                    <a:bodyPr/>
                    <a:lstStyle/>
                    <a:p>
                      <a:pPr indent="0" lvl="0" marL="0" rtl="0" algn="ctr">
                        <a:lnSpc>
                          <a:spcPct val="115000"/>
                        </a:lnSpc>
                        <a:spcBef>
                          <a:spcPts val="0"/>
                        </a:spcBef>
                        <a:spcAft>
                          <a:spcPts val="0"/>
                        </a:spcAft>
                        <a:buNone/>
                      </a:pPr>
                      <a:r>
                        <a:rPr b="1" lang="en" sz="800">
                          <a:latin typeface="Lato"/>
                          <a:ea typeface="Lato"/>
                          <a:cs typeface="Lato"/>
                          <a:sym typeface="Lato"/>
                        </a:rPr>
                        <a:t>Queue</a:t>
                      </a:r>
                      <a:endParaRPr b="1"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Neil</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Kevin</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bl>
          </a:graphicData>
        </a:graphic>
      </p:graphicFrame>
      <p:graphicFrame>
        <p:nvGraphicFramePr>
          <p:cNvPr id="874" name="Google Shape;874;p87"/>
          <p:cNvGraphicFramePr/>
          <p:nvPr/>
        </p:nvGraphicFramePr>
        <p:xfrm>
          <a:off x="5272863" y="1924100"/>
          <a:ext cx="3000000" cy="3000000"/>
        </p:xfrm>
        <a:graphic>
          <a:graphicData uri="http://schemas.openxmlformats.org/drawingml/2006/table">
            <a:tbl>
              <a:tblPr>
                <a:noFill/>
                <a:tableStyleId>{B3EEC954-99DA-4435-BCBC-26BB120761D3}</a:tableStyleId>
              </a:tblPr>
              <a:tblGrid>
                <a:gridCol w="851775"/>
                <a:gridCol w="652550"/>
              </a:tblGrid>
              <a:tr h="224600">
                <a:tc gridSpan="2">
                  <a:txBody>
                    <a:bodyPr/>
                    <a:lstStyle/>
                    <a:p>
                      <a:pPr indent="0" lvl="0" marL="0" rtl="0" algn="ctr">
                        <a:lnSpc>
                          <a:spcPct val="115000"/>
                        </a:lnSpc>
                        <a:spcBef>
                          <a:spcPts val="0"/>
                        </a:spcBef>
                        <a:spcAft>
                          <a:spcPts val="0"/>
                        </a:spcAft>
                        <a:buNone/>
                      </a:pPr>
                      <a:r>
                        <a:rPr b="1" lang="en" sz="800">
                          <a:latin typeface="Lato"/>
                          <a:ea typeface="Lato"/>
                          <a:cs typeface="Lato"/>
                          <a:sym typeface="Lato"/>
                        </a:rPr>
                        <a:t>Remaining</a:t>
                      </a:r>
                      <a:endParaRPr b="1"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hMerge="1"/>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Name</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Time</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Taj</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0</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Kevin</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5</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Neil</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5</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Akshat</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4</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William</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5</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Alina</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5</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bl>
          </a:graphicData>
        </a:graphic>
      </p:graphicFrame>
    </p:spTree>
  </p:cSld>
  <p:clrMapOvr>
    <a:masterClrMapping/>
  </p:clrMapOvr>
</p:sld>
</file>

<file path=ppt/slides/slide7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78" name="Shape 878"/>
        <p:cNvGrpSpPr/>
        <p:nvPr/>
      </p:nvGrpSpPr>
      <p:grpSpPr>
        <a:xfrm>
          <a:off x="0" y="0"/>
          <a:ext cx="0" cy="0"/>
          <a:chOff x="0" y="0"/>
          <a:chExt cx="0" cy="0"/>
        </a:xfrm>
      </p:grpSpPr>
      <p:sp>
        <p:nvSpPr>
          <p:cNvPr id="879" name="Google Shape;879;p88"/>
          <p:cNvSpPr txBox="1"/>
          <p:nvPr>
            <p:ph idx="1" type="body"/>
          </p:nvPr>
        </p:nvSpPr>
        <p:spPr>
          <a:xfrm>
            <a:off x="182850" y="823868"/>
            <a:ext cx="8778300" cy="4206300"/>
          </a:xfrm>
          <a:prstGeom prst="rect">
            <a:avLst/>
          </a:prstGeom>
        </p:spPr>
        <p:txBody>
          <a:bodyPr anchorCtr="0" anchor="t" bIns="45700" lIns="45700" spcFirstLastPara="1" rIns="45700" wrap="square" tIns="45700">
            <a:noAutofit/>
          </a:bodyPr>
          <a:lstStyle/>
          <a:p>
            <a:pPr indent="0" lvl="0" marL="0" rtl="0" algn="l">
              <a:spcBef>
                <a:spcPts val="0"/>
              </a:spcBef>
              <a:spcAft>
                <a:spcPts val="0"/>
              </a:spcAft>
              <a:buNone/>
            </a:pPr>
            <a:r>
              <a:rPr b="1" lang="en"/>
              <a:t>Preemptive Priority</a:t>
            </a:r>
            <a:endParaRPr b="1"/>
          </a:p>
        </p:txBody>
      </p:sp>
      <p:sp>
        <p:nvSpPr>
          <p:cNvPr id="880" name="Google Shape;880;p88"/>
          <p:cNvSpPr txBox="1"/>
          <p:nvPr>
            <p:ph type="title"/>
          </p:nvPr>
        </p:nvSpPr>
        <p:spPr>
          <a:xfrm>
            <a:off x="182850" y="114300"/>
            <a:ext cx="8778300" cy="4572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Life Ain’t Fair</a:t>
            </a:r>
            <a:endParaRPr/>
          </a:p>
        </p:txBody>
      </p:sp>
      <p:graphicFrame>
        <p:nvGraphicFramePr>
          <p:cNvPr id="881" name="Google Shape;881;p88"/>
          <p:cNvGraphicFramePr/>
          <p:nvPr/>
        </p:nvGraphicFramePr>
        <p:xfrm>
          <a:off x="1978250" y="823775"/>
          <a:ext cx="3000000" cy="3000000"/>
        </p:xfrm>
        <a:graphic>
          <a:graphicData uri="http://schemas.openxmlformats.org/drawingml/2006/table">
            <a:tbl>
              <a:tblPr>
                <a:noFill/>
                <a:tableStyleId>{876081C1-59E3-45BD-9F17-07E1B6B354E3}</a:tableStyleId>
              </a:tblPr>
              <a:tblGrid>
                <a:gridCol w="274900"/>
                <a:gridCol w="1370500"/>
              </a:tblGrid>
              <a:tr h="135475">
                <a:tc>
                  <a:txBody>
                    <a:bodyPr/>
                    <a:lstStyle/>
                    <a:p>
                      <a:pPr indent="0" lvl="0" marL="0" rtl="0" algn="ctr">
                        <a:spcBef>
                          <a:spcPts val="0"/>
                        </a:spcBef>
                        <a:spcAft>
                          <a:spcPts val="0"/>
                        </a:spcAft>
                        <a:buNone/>
                      </a:pPr>
                      <a:r>
                        <a:rPr lang="en" sz="800">
                          <a:latin typeface="Lato"/>
                          <a:ea typeface="Lato"/>
                          <a:cs typeface="Lato"/>
                          <a:sym typeface="Lato"/>
                        </a:rPr>
                        <a:t>Time</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Thread</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5475">
                <a:tc>
                  <a:txBody>
                    <a:bodyPr/>
                    <a:lstStyle/>
                    <a:p>
                      <a:pPr indent="0" lvl="0" marL="0" rtl="0" algn="ctr">
                        <a:spcBef>
                          <a:spcPts val="0"/>
                        </a:spcBef>
                        <a:spcAft>
                          <a:spcPts val="0"/>
                        </a:spcAft>
                        <a:buNone/>
                      </a:pPr>
                      <a:r>
                        <a:rPr lang="en" sz="800">
                          <a:latin typeface="Lato"/>
                          <a:ea typeface="Lato"/>
                          <a:cs typeface="Lato"/>
                          <a:sym typeface="Lato"/>
                        </a:rPr>
                        <a:t>0</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Taj</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5475">
                <a:tc>
                  <a:txBody>
                    <a:bodyPr/>
                    <a:lstStyle/>
                    <a:p>
                      <a:pPr indent="0" lvl="0" marL="0" rtl="0" algn="ctr">
                        <a:spcBef>
                          <a:spcPts val="0"/>
                        </a:spcBef>
                        <a:spcAft>
                          <a:spcPts val="0"/>
                        </a:spcAft>
                        <a:buNone/>
                      </a:pPr>
                      <a:r>
                        <a:rPr lang="en" sz="800">
                          <a:latin typeface="Lato"/>
                          <a:ea typeface="Lato"/>
                          <a:cs typeface="Lato"/>
                          <a:sym typeface="Lato"/>
                        </a:rPr>
                        <a:t>1</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Taj</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5475">
                <a:tc>
                  <a:txBody>
                    <a:bodyPr/>
                    <a:lstStyle/>
                    <a:p>
                      <a:pPr indent="0" lvl="0" marL="0" rtl="0" algn="ctr">
                        <a:spcBef>
                          <a:spcPts val="0"/>
                        </a:spcBef>
                        <a:spcAft>
                          <a:spcPts val="0"/>
                        </a:spcAft>
                        <a:buNone/>
                      </a:pPr>
                      <a:r>
                        <a:rPr lang="en" sz="800">
                          <a:latin typeface="Lato"/>
                          <a:ea typeface="Lato"/>
                          <a:cs typeface="Lato"/>
                          <a:sym typeface="Lato"/>
                        </a:rPr>
                        <a:t>2</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Taj</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5475">
                <a:tc>
                  <a:txBody>
                    <a:bodyPr/>
                    <a:lstStyle/>
                    <a:p>
                      <a:pPr indent="0" lvl="0" marL="0" rtl="0" algn="ctr">
                        <a:spcBef>
                          <a:spcPts val="0"/>
                        </a:spcBef>
                        <a:spcAft>
                          <a:spcPts val="0"/>
                        </a:spcAft>
                        <a:buNone/>
                      </a:pPr>
                      <a:r>
                        <a:rPr lang="en" sz="800">
                          <a:latin typeface="Lato"/>
                          <a:ea typeface="Lato"/>
                          <a:cs typeface="Lato"/>
                          <a:sym typeface="Lato"/>
                        </a:rPr>
                        <a:t>3</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Taj</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5475">
                <a:tc>
                  <a:txBody>
                    <a:bodyPr/>
                    <a:lstStyle/>
                    <a:p>
                      <a:pPr indent="0" lvl="0" marL="0" rtl="0" algn="ctr">
                        <a:spcBef>
                          <a:spcPts val="0"/>
                        </a:spcBef>
                        <a:spcAft>
                          <a:spcPts val="0"/>
                        </a:spcAft>
                        <a:buNone/>
                      </a:pPr>
                      <a:r>
                        <a:rPr lang="en" sz="800">
                          <a:latin typeface="Lato"/>
                          <a:ea typeface="Lato"/>
                          <a:cs typeface="Lato"/>
                          <a:sym typeface="Lato"/>
                        </a:rPr>
                        <a:t>4</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Taj</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5</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Akshat</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6</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D9EAD3"/>
                    </a:solidFill>
                  </a:tcPr>
                </a:tc>
                <a:tc>
                  <a:txBody>
                    <a:bodyPr/>
                    <a:lstStyle/>
                    <a:p>
                      <a:pPr indent="0" lvl="0" marL="0" rtl="0" algn="ctr">
                        <a:spcBef>
                          <a:spcPts val="0"/>
                        </a:spcBef>
                        <a:spcAft>
                          <a:spcPts val="0"/>
                        </a:spcAft>
                        <a:buNone/>
                      </a:pPr>
                      <a:r>
                        <a:rPr lang="en" sz="800">
                          <a:latin typeface="Lato"/>
                          <a:ea typeface="Lato"/>
                          <a:cs typeface="Lato"/>
                          <a:sym typeface="Lato"/>
                        </a:rPr>
                        <a:t>Akshat</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D9EAD3"/>
                    </a:solidFill>
                  </a:tcPr>
                </a:tc>
              </a:tr>
              <a:tr h="130525">
                <a:tc>
                  <a:txBody>
                    <a:bodyPr/>
                    <a:lstStyle/>
                    <a:p>
                      <a:pPr indent="0" lvl="0" marL="0" rtl="0" algn="ctr">
                        <a:spcBef>
                          <a:spcPts val="0"/>
                        </a:spcBef>
                        <a:spcAft>
                          <a:spcPts val="0"/>
                        </a:spcAft>
                        <a:buNone/>
                      </a:pPr>
                      <a:r>
                        <a:rPr lang="en" sz="800">
                          <a:latin typeface="Lato"/>
                          <a:ea typeface="Lato"/>
                          <a:cs typeface="Lato"/>
                          <a:sym typeface="Lato"/>
                        </a:rPr>
                        <a:t>7</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8</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9</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10</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11</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12</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13</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14</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15</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16</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17</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18</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19</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20</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21</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22</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23</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24</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25</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26</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27</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28</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29</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30</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bl>
          </a:graphicData>
        </a:graphic>
      </p:graphicFrame>
      <p:graphicFrame>
        <p:nvGraphicFramePr>
          <p:cNvPr id="882" name="Google Shape;882;p88"/>
          <p:cNvGraphicFramePr/>
          <p:nvPr/>
        </p:nvGraphicFramePr>
        <p:xfrm>
          <a:off x="7003488" y="1455550"/>
          <a:ext cx="3000000" cy="3000000"/>
        </p:xfrm>
        <a:graphic>
          <a:graphicData uri="http://schemas.openxmlformats.org/drawingml/2006/table">
            <a:tbl>
              <a:tblPr>
                <a:noFill/>
                <a:tableStyleId>{B3EEC954-99DA-4435-BCBC-26BB120761D3}</a:tableStyleId>
              </a:tblPr>
              <a:tblGrid>
                <a:gridCol w="453325"/>
                <a:gridCol w="851775"/>
                <a:gridCol w="652550"/>
              </a:tblGrid>
              <a:tr h="224600">
                <a:tc gridSpan="3">
                  <a:txBody>
                    <a:bodyPr/>
                    <a:lstStyle/>
                    <a:p>
                      <a:pPr indent="0" lvl="0" marL="0" rtl="0" algn="ctr">
                        <a:lnSpc>
                          <a:spcPct val="115000"/>
                        </a:lnSpc>
                        <a:spcBef>
                          <a:spcPts val="0"/>
                        </a:spcBef>
                        <a:spcAft>
                          <a:spcPts val="0"/>
                        </a:spcAft>
                        <a:buNone/>
                      </a:pPr>
                      <a:r>
                        <a:rPr b="1" lang="en" sz="800">
                          <a:latin typeface="Lato"/>
                          <a:ea typeface="Lato"/>
                          <a:cs typeface="Lato"/>
                          <a:sym typeface="Lato"/>
                        </a:rPr>
                        <a:t>Arrivals</a:t>
                      </a:r>
                      <a:endParaRPr b="1"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hMerge="1"/>
                <a:tc hMerge="1"/>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Time</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Name</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Priority</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0</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Taj</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7</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1</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2</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Kevin</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1</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3</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Neil</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3</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4</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5</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Akshat</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5</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6</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7</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William</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11</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8</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9</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Alina</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14</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bl>
          </a:graphicData>
        </a:graphic>
      </p:graphicFrame>
      <p:graphicFrame>
        <p:nvGraphicFramePr>
          <p:cNvPr id="883" name="Google Shape;883;p88"/>
          <p:cNvGraphicFramePr/>
          <p:nvPr/>
        </p:nvGraphicFramePr>
        <p:xfrm>
          <a:off x="419788" y="2626925"/>
          <a:ext cx="3000000" cy="3000000"/>
        </p:xfrm>
        <a:graphic>
          <a:graphicData uri="http://schemas.openxmlformats.org/drawingml/2006/table">
            <a:tbl>
              <a:tblPr>
                <a:noFill/>
                <a:tableStyleId>{B3EEC954-99DA-4435-BCBC-26BB120761D3}</a:tableStyleId>
              </a:tblPr>
              <a:tblGrid>
                <a:gridCol w="453325"/>
                <a:gridCol w="851775"/>
              </a:tblGrid>
              <a:tr h="175">
                <a:tc>
                  <a:txBody>
                    <a:bodyPr/>
                    <a:lstStyle/>
                    <a:p>
                      <a:pPr indent="0" lvl="0" marL="0" rtl="0" algn="ctr">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2CC"/>
                    </a:solidFill>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Just before time</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75">
                <a:tc>
                  <a:txBody>
                    <a:bodyPr/>
                    <a:lstStyle/>
                    <a:p>
                      <a:pPr indent="0" lvl="0" marL="0" rtl="0" algn="ctr">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D9EAD3"/>
                    </a:solidFill>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At time</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bl>
          </a:graphicData>
        </a:graphic>
      </p:graphicFrame>
      <p:graphicFrame>
        <p:nvGraphicFramePr>
          <p:cNvPr id="884" name="Google Shape;884;p88"/>
          <p:cNvGraphicFramePr/>
          <p:nvPr/>
        </p:nvGraphicFramePr>
        <p:xfrm>
          <a:off x="3876988" y="2065425"/>
          <a:ext cx="3000000" cy="3000000"/>
        </p:xfrm>
        <a:graphic>
          <a:graphicData uri="http://schemas.openxmlformats.org/drawingml/2006/table">
            <a:tbl>
              <a:tblPr>
                <a:noFill/>
                <a:tableStyleId>{B3EEC954-99DA-4435-BCBC-26BB120761D3}</a:tableStyleId>
              </a:tblPr>
              <a:tblGrid>
                <a:gridCol w="851775"/>
              </a:tblGrid>
              <a:tr h="224600">
                <a:tc>
                  <a:txBody>
                    <a:bodyPr/>
                    <a:lstStyle/>
                    <a:p>
                      <a:pPr indent="0" lvl="0" marL="0" rtl="0" algn="ctr">
                        <a:lnSpc>
                          <a:spcPct val="115000"/>
                        </a:lnSpc>
                        <a:spcBef>
                          <a:spcPts val="0"/>
                        </a:spcBef>
                        <a:spcAft>
                          <a:spcPts val="0"/>
                        </a:spcAft>
                        <a:buNone/>
                      </a:pPr>
                      <a:r>
                        <a:rPr b="1" lang="en" sz="800">
                          <a:latin typeface="Lato"/>
                          <a:ea typeface="Lato"/>
                          <a:cs typeface="Lato"/>
                          <a:sym typeface="Lato"/>
                        </a:rPr>
                        <a:t>Queue</a:t>
                      </a:r>
                      <a:endParaRPr b="1"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Neil</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Kevin</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bl>
          </a:graphicData>
        </a:graphic>
      </p:graphicFrame>
      <p:graphicFrame>
        <p:nvGraphicFramePr>
          <p:cNvPr id="885" name="Google Shape;885;p88"/>
          <p:cNvGraphicFramePr/>
          <p:nvPr/>
        </p:nvGraphicFramePr>
        <p:xfrm>
          <a:off x="5272863" y="1924100"/>
          <a:ext cx="3000000" cy="3000000"/>
        </p:xfrm>
        <a:graphic>
          <a:graphicData uri="http://schemas.openxmlformats.org/drawingml/2006/table">
            <a:tbl>
              <a:tblPr>
                <a:noFill/>
                <a:tableStyleId>{B3EEC954-99DA-4435-BCBC-26BB120761D3}</a:tableStyleId>
              </a:tblPr>
              <a:tblGrid>
                <a:gridCol w="851775"/>
                <a:gridCol w="652550"/>
              </a:tblGrid>
              <a:tr h="224600">
                <a:tc gridSpan="2">
                  <a:txBody>
                    <a:bodyPr/>
                    <a:lstStyle/>
                    <a:p>
                      <a:pPr indent="0" lvl="0" marL="0" rtl="0" algn="ctr">
                        <a:lnSpc>
                          <a:spcPct val="115000"/>
                        </a:lnSpc>
                        <a:spcBef>
                          <a:spcPts val="0"/>
                        </a:spcBef>
                        <a:spcAft>
                          <a:spcPts val="0"/>
                        </a:spcAft>
                        <a:buNone/>
                      </a:pPr>
                      <a:r>
                        <a:rPr b="1" lang="en" sz="800">
                          <a:latin typeface="Lato"/>
                          <a:ea typeface="Lato"/>
                          <a:cs typeface="Lato"/>
                          <a:sym typeface="Lato"/>
                        </a:rPr>
                        <a:t>Remaining</a:t>
                      </a:r>
                      <a:endParaRPr b="1"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hMerge="1"/>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Name</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Time</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Taj</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0</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Kevin</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5</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Neil</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5</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Akshat</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3</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William</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5</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Alina</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5</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bl>
          </a:graphicData>
        </a:graphic>
      </p:graphicFrame>
    </p:spTree>
  </p:cSld>
  <p:clrMapOvr>
    <a:masterClrMapping/>
  </p:clrMapOvr>
</p:sld>
</file>

<file path=ppt/slides/slide8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89" name="Shape 889"/>
        <p:cNvGrpSpPr/>
        <p:nvPr/>
      </p:nvGrpSpPr>
      <p:grpSpPr>
        <a:xfrm>
          <a:off x="0" y="0"/>
          <a:ext cx="0" cy="0"/>
          <a:chOff x="0" y="0"/>
          <a:chExt cx="0" cy="0"/>
        </a:xfrm>
      </p:grpSpPr>
      <p:sp>
        <p:nvSpPr>
          <p:cNvPr id="890" name="Google Shape;890;p89"/>
          <p:cNvSpPr txBox="1"/>
          <p:nvPr>
            <p:ph idx="1" type="body"/>
          </p:nvPr>
        </p:nvSpPr>
        <p:spPr>
          <a:xfrm>
            <a:off x="182850" y="823868"/>
            <a:ext cx="8778300" cy="4206300"/>
          </a:xfrm>
          <a:prstGeom prst="rect">
            <a:avLst/>
          </a:prstGeom>
        </p:spPr>
        <p:txBody>
          <a:bodyPr anchorCtr="0" anchor="t" bIns="45700" lIns="45700" spcFirstLastPara="1" rIns="45700" wrap="square" tIns="45700">
            <a:noAutofit/>
          </a:bodyPr>
          <a:lstStyle/>
          <a:p>
            <a:pPr indent="0" lvl="0" marL="0" rtl="0" algn="l">
              <a:spcBef>
                <a:spcPts val="0"/>
              </a:spcBef>
              <a:spcAft>
                <a:spcPts val="0"/>
              </a:spcAft>
              <a:buNone/>
            </a:pPr>
            <a:r>
              <a:rPr b="1" lang="en"/>
              <a:t>Preemptive Priority</a:t>
            </a:r>
            <a:endParaRPr b="1"/>
          </a:p>
        </p:txBody>
      </p:sp>
      <p:sp>
        <p:nvSpPr>
          <p:cNvPr id="891" name="Google Shape;891;p89"/>
          <p:cNvSpPr txBox="1"/>
          <p:nvPr>
            <p:ph type="title"/>
          </p:nvPr>
        </p:nvSpPr>
        <p:spPr>
          <a:xfrm>
            <a:off x="182850" y="114300"/>
            <a:ext cx="8778300" cy="4572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Life Ain’t Fair</a:t>
            </a:r>
            <a:endParaRPr/>
          </a:p>
        </p:txBody>
      </p:sp>
      <p:graphicFrame>
        <p:nvGraphicFramePr>
          <p:cNvPr id="892" name="Google Shape;892;p89"/>
          <p:cNvGraphicFramePr/>
          <p:nvPr/>
        </p:nvGraphicFramePr>
        <p:xfrm>
          <a:off x="1978250" y="823775"/>
          <a:ext cx="3000000" cy="3000000"/>
        </p:xfrm>
        <a:graphic>
          <a:graphicData uri="http://schemas.openxmlformats.org/drawingml/2006/table">
            <a:tbl>
              <a:tblPr>
                <a:noFill/>
                <a:tableStyleId>{876081C1-59E3-45BD-9F17-07E1B6B354E3}</a:tableStyleId>
              </a:tblPr>
              <a:tblGrid>
                <a:gridCol w="274900"/>
                <a:gridCol w="1370500"/>
              </a:tblGrid>
              <a:tr h="135475">
                <a:tc>
                  <a:txBody>
                    <a:bodyPr/>
                    <a:lstStyle/>
                    <a:p>
                      <a:pPr indent="0" lvl="0" marL="0" rtl="0" algn="ctr">
                        <a:spcBef>
                          <a:spcPts val="0"/>
                        </a:spcBef>
                        <a:spcAft>
                          <a:spcPts val="0"/>
                        </a:spcAft>
                        <a:buNone/>
                      </a:pPr>
                      <a:r>
                        <a:rPr lang="en" sz="800">
                          <a:latin typeface="Lato"/>
                          <a:ea typeface="Lato"/>
                          <a:cs typeface="Lato"/>
                          <a:sym typeface="Lato"/>
                        </a:rPr>
                        <a:t>Time</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Thread</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5475">
                <a:tc>
                  <a:txBody>
                    <a:bodyPr/>
                    <a:lstStyle/>
                    <a:p>
                      <a:pPr indent="0" lvl="0" marL="0" rtl="0" algn="ctr">
                        <a:spcBef>
                          <a:spcPts val="0"/>
                        </a:spcBef>
                        <a:spcAft>
                          <a:spcPts val="0"/>
                        </a:spcAft>
                        <a:buNone/>
                      </a:pPr>
                      <a:r>
                        <a:rPr lang="en" sz="800">
                          <a:latin typeface="Lato"/>
                          <a:ea typeface="Lato"/>
                          <a:cs typeface="Lato"/>
                          <a:sym typeface="Lato"/>
                        </a:rPr>
                        <a:t>0</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Taj</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5475">
                <a:tc>
                  <a:txBody>
                    <a:bodyPr/>
                    <a:lstStyle/>
                    <a:p>
                      <a:pPr indent="0" lvl="0" marL="0" rtl="0" algn="ctr">
                        <a:spcBef>
                          <a:spcPts val="0"/>
                        </a:spcBef>
                        <a:spcAft>
                          <a:spcPts val="0"/>
                        </a:spcAft>
                        <a:buNone/>
                      </a:pPr>
                      <a:r>
                        <a:rPr lang="en" sz="800">
                          <a:latin typeface="Lato"/>
                          <a:ea typeface="Lato"/>
                          <a:cs typeface="Lato"/>
                          <a:sym typeface="Lato"/>
                        </a:rPr>
                        <a:t>1</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Taj</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5475">
                <a:tc>
                  <a:txBody>
                    <a:bodyPr/>
                    <a:lstStyle/>
                    <a:p>
                      <a:pPr indent="0" lvl="0" marL="0" rtl="0" algn="ctr">
                        <a:spcBef>
                          <a:spcPts val="0"/>
                        </a:spcBef>
                        <a:spcAft>
                          <a:spcPts val="0"/>
                        </a:spcAft>
                        <a:buNone/>
                      </a:pPr>
                      <a:r>
                        <a:rPr lang="en" sz="800">
                          <a:latin typeface="Lato"/>
                          <a:ea typeface="Lato"/>
                          <a:cs typeface="Lato"/>
                          <a:sym typeface="Lato"/>
                        </a:rPr>
                        <a:t>2</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Taj</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5475">
                <a:tc>
                  <a:txBody>
                    <a:bodyPr/>
                    <a:lstStyle/>
                    <a:p>
                      <a:pPr indent="0" lvl="0" marL="0" rtl="0" algn="ctr">
                        <a:spcBef>
                          <a:spcPts val="0"/>
                        </a:spcBef>
                        <a:spcAft>
                          <a:spcPts val="0"/>
                        </a:spcAft>
                        <a:buNone/>
                      </a:pPr>
                      <a:r>
                        <a:rPr lang="en" sz="800">
                          <a:latin typeface="Lato"/>
                          <a:ea typeface="Lato"/>
                          <a:cs typeface="Lato"/>
                          <a:sym typeface="Lato"/>
                        </a:rPr>
                        <a:t>3</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Taj</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5475">
                <a:tc>
                  <a:txBody>
                    <a:bodyPr/>
                    <a:lstStyle/>
                    <a:p>
                      <a:pPr indent="0" lvl="0" marL="0" rtl="0" algn="ctr">
                        <a:spcBef>
                          <a:spcPts val="0"/>
                        </a:spcBef>
                        <a:spcAft>
                          <a:spcPts val="0"/>
                        </a:spcAft>
                        <a:buNone/>
                      </a:pPr>
                      <a:r>
                        <a:rPr lang="en" sz="800">
                          <a:latin typeface="Lato"/>
                          <a:ea typeface="Lato"/>
                          <a:cs typeface="Lato"/>
                          <a:sym typeface="Lato"/>
                        </a:rPr>
                        <a:t>4</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Taj</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5</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Akshat</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6</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Akshat</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7</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2CC"/>
                    </a:solidFill>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2CC"/>
                    </a:solidFill>
                  </a:tcPr>
                </a:tc>
              </a:tr>
              <a:tr h="130525">
                <a:tc>
                  <a:txBody>
                    <a:bodyPr/>
                    <a:lstStyle/>
                    <a:p>
                      <a:pPr indent="0" lvl="0" marL="0" rtl="0" algn="ctr">
                        <a:spcBef>
                          <a:spcPts val="0"/>
                        </a:spcBef>
                        <a:spcAft>
                          <a:spcPts val="0"/>
                        </a:spcAft>
                        <a:buNone/>
                      </a:pPr>
                      <a:r>
                        <a:rPr lang="en" sz="800">
                          <a:latin typeface="Lato"/>
                          <a:ea typeface="Lato"/>
                          <a:cs typeface="Lato"/>
                          <a:sym typeface="Lato"/>
                        </a:rPr>
                        <a:t>8</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9</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10</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11</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12</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13</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14</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15</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16</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17</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18</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19</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20</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21</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22</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23</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24</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25</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26</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27</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28</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29</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30</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bl>
          </a:graphicData>
        </a:graphic>
      </p:graphicFrame>
      <p:graphicFrame>
        <p:nvGraphicFramePr>
          <p:cNvPr id="893" name="Google Shape;893;p89"/>
          <p:cNvGraphicFramePr/>
          <p:nvPr/>
        </p:nvGraphicFramePr>
        <p:xfrm>
          <a:off x="7003488" y="1455550"/>
          <a:ext cx="3000000" cy="3000000"/>
        </p:xfrm>
        <a:graphic>
          <a:graphicData uri="http://schemas.openxmlformats.org/drawingml/2006/table">
            <a:tbl>
              <a:tblPr>
                <a:noFill/>
                <a:tableStyleId>{B3EEC954-99DA-4435-BCBC-26BB120761D3}</a:tableStyleId>
              </a:tblPr>
              <a:tblGrid>
                <a:gridCol w="453325"/>
                <a:gridCol w="851775"/>
                <a:gridCol w="652550"/>
              </a:tblGrid>
              <a:tr h="224600">
                <a:tc gridSpan="3">
                  <a:txBody>
                    <a:bodyPr/>
                    <a:lstStyle/>
                    <a:p>
                      <a:pPr indent="0" lvl="0" marL="0" rtl="0" algn="ctr">
                        <a:lnSpc>
                          <a:spcPct val="115000"/>
                        </a:lnSpc>
                        <a:spcBef>
                          <a:spcPts val="0"/>
                        </a:spcBef>
                        <a:spcAft>
                          <a:spcPts val="0"/>
                        </a:spcAft>
                        <a:buNone/>
                      </a:pPr>
                      <a:r>
                        <a:rPr b="1" lang="en" sz="800">
                          <a:latin typeface="Lato"/>
                          <a:ea typeface="Lato"/>
                          <a:cs typeface="Lato"/>
                          <a:sym typeface="Lato"/>
                        </a:rPr>
                        <a:t>Arrivals</a:t>
                      </a:r>
                      <a:endParaRPr b="1"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hMerge="1"/>
                <a:tc hMerge="1"/>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Time</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Name</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Priority</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0</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Taj</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7</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1</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2</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Kevin</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1</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3</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Neil</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3</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4</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5</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Akshat</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5</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6</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7</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William</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11</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8</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9</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Alina</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14</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bl>
          </a:graphicData>
        </a:graphic>
      </p:graphicFrame>
      <p:graphicFrame>
        <p:nvGraphicFramePr>
          <p:cNvPr id="894" name="Google Shape;894;p89"/>
          <p:cNvGraphicFramePr/>
          <p:nvPr/>
        </p:nvGraphicFramePr>
        <p:xfrm>
          <a:off x="419788" y="2626925"/>
          <a:ext cx="3000000" cy="3000000"/>
        </p:xfrm>
        <a:graphic>
          <a:graphicData uri="http://schemas.openxmlformats.org/drawingml/2006/table">
            <a:tbl>
              <a:tblPr>
                <a:noFill/>
                <a:tableStyleId>{B3EEC954-99DA-4435-BCBC-26BB120761D3}</a:tableStyleId>
              </a:tblPr>
              <a:tblGrid>
                <a:gridCol w="453325"/>
                <a:gridCol w="851775"/>
              </a:tblGrid>
              <a:tr h="175">
                <a:tc>
                  <a:txBody>
                    <a:bodyPr/>
                    <a:lstStyle/>
                    <a:p>
                      <a:pPr indent="0" lvl="0" marL="0" rtl="0" algn="ctr">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2CC"/>
                    </a:solidFill>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Just before time</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75">
                <a:tc>
                  <a:txBody>
                    <a:bodyPr/>
                    <a:lstStyle/>
                    <a:p>
                      <a:pPr indent="0" lvl="0" marL="0" rtl="0" algn="ctr">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D9EAD3"/>
                    </a:solidFill>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At time</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bl>
          </a:graphicData>
        </a:graphic>
      </p:graphicFrame>
      <p:graphicFrame>
        <p:nvGraphicFramePr>
          <p:cNvPr id="895" name="Google Shape;895;p89"/>
          <p:cNvGraphicFramePr/>
          <p:nvPr/>
        </p:nvGraphicFramePr>
        <p:xfrm>
          <a:off x="3876988" y="2065425"/>
          <a:ext cx="3000000" cy="3000000"/>
        </p:xfrm>
        <a:graphic>
          <a:graphicData uri="http://schemas.openxmlformats.org/drawingml/2006/table">
            <a:tbl>
              <a:tblPr>
                <a:noFill/>
                <a:tableStyleId>{B3EEC954-99DA-4435-BCBC-26BB120761D3}</a:tableStyleId>
              </a:tblPr>
              <a:tblGrid>
                <a:gridCol w="851775"/>
              </a:tblGrid>
              <a:tr h="224600">
                <a:tc>
                  <a:txBody>
                    <a:bodyPr/>
                    <a:lstStyle/>
                    <a:p>
                      <a:pPr indent="0" lvl="0" marL="0" rtl="0" algn="ctr">
                        <a:lnSpc>
                          <a:spcPct val="115000"/>
                        </a:lnSpc>
                        <a:spcBef>
                          <a:spcPts val="0"/>
                        </a:spcBef>
                        <a:spcAft>
                          <a:spcPts val="0"/>
                        </a:spcAft>
                        <a:buNone/>
                      </a:pPr>
                      <a:r>
                        <a:rPr b="1" lang="en" sz="800">
                          <a:latin typeface="Lato"/>
                          <a:ea typeface="Lato"/>
                          <a:cs typeface="Lato"/>
                          <a:sym typeface="Lato"/>
                        </a:rPr>
                        <a:t>Queue</a:t>
                      </a:r>
                      <a:endParaRPr b="1"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William</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Neil</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Kevin</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bl>
          </a:graphicData>
        </a:graphic>
      </p:graphicFrame>
      <p:graphicFrame>
        <p:nvGraphicFramePr>
          <p:cNvPr id="896" name="Google Shape;896;p89"/>
          <p:cNvGraphicFramePr/>
          <p:nvPr/>
        </p:nvGraphicFramePr>
        <p:xfrm>
          <a:off x="5272863" y="1924100"/>
          <a:ext cx="3000000" cy="3000000"/>
        </p:xfrm>
        <a:graphic>
          <a:graphicData uri="http://schemas.openxmlformats.org/drawingml/2006/table">
            <a:tbl>
              <a:tblPr>
                <a:noFill/>
                <a:tableStyleId>{B3EEC954-99DA-4435-BCBC-26BB120761D3}</a:tableStyleId>
              </a:tblPr>
              <a:tblGrid>
                <a:gridCol w="851775"/>
                <a:gridCol w="652550"/>
              </a:tblGrid>
              <a:tr h="224600">
                <a:tc gridSpan="2">
                  <a:txBody>
                    <a:bodyPr/>
                    <a:lstStyle/>
                    <a:p>
                      <a:pPr indent="0" lvl="0" marL="0" rtl="0" algn="ctr">
                        <a:lnSpc>
                          <a:spcPct val="115000"/>
                        </a:lnSpc>
                        <a:spcBef>
                          <a:spcPts val="0"/>
                        </a:spcBef>
                        <a:spcAft>
                          <a:spcPts val="0"/>
                        </a:spcAft>
                        <a:buNone/>
                      </a:pPr>
                      <a:r>
                        <a:rPr b="1" lang="en" sz="800">
                          <a:latin typeface="Lato"/>
                          <a:ea typeface="Lato"/>
                          <a:cs typeface="Lato"/>
                          <a:sym typeface="Lato"/>
                        </a:rPr>
                        <a:t>Remaining</a:t>
                      </a:r>
                      <a:endParaRPr b="1"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hMerge="1"/>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Name</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Time</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Taj</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0</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Kevin</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5</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Neil</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5</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Akshat</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3</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William</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5</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Alina</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5</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bl>
          </a:graphicData>
        </a:graphic>
      </p:graphicFrame>
    </p:spTree>
  </p:cSld>
  <p:clrMapOvr>
    <a:masterClrMapping/>
  </p:clrMapOvr>
</p:sld>
</file>

<file path=ppt/slides/slide8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00" name="Shape 900"/>
        <p:cNvGrpSpPr/>
        <p:nvPr/>
      </p:nvGrpSpPr>
      <p:grpSpPr>
        <a:xfrm>
          <a:off x="0" y="0"/>
          <a:ext cx="0" cy="0"/>
          <a:chOff x="0" y="0"/>
          <a:chExt cx="0" cy="0"/>
        </a:xfrm>
      </p:grpSpPr>
      <p:sp>
        <p:nvSpPr>
          <p:cNvPr id="901" name="Google Shape;901;p90"/>
          <p:cNvSpPr txBox="1"/>
          <p:nvPr>
            <p:ph idx="1" type="body"/>
          </p:nvPr>
        </p:nvSpPr>
        <p:spPr>
          <a:xfrm>
            <a:off x="182850" y="823868"/>
            <a:ext cx="8778300" cy="4206300"/>
          </a:xfrm>
          <a:prstGeom prst="rect">
            <a:avLst/>
          </a:prstGeom>
        </p:spPr>
        <p:txBody>
          <a:bodyPr anchorCtr="0" anchor="t" bIns="45700" lIns="45700" spcFirstLastPara="1" rIns="45700" wrap="square" tIns="45700">
            <a:noAutofit/>
          </a:bodyPr>
          <a:lstStyle/>
          <a:p>
            <a:pPr indent="0" lvl="0" marL="0" rtl="0" algn="l">
              <a:spcBef>
                <a:spcPts val="0"/>
              </a:spcBef>
              <a:spcAft>
                <a:spcPts val="0"/>
              </a:spcAft>
              <a:buNone/>
            </a:pPr>
            <a:r>
              <a:rPr b="1" lang="en"/>
              <a:t>Preemptive Priority</a:t>
            </a:r>
            <a:endParaRPr b="1"/>
          </a:p>
        </p:txBody>
      </p:sp>
      <p:sp>
        <p:nvSpPr>
          <p:cNvPr id="902" name="Google Shape;902;p90"/>
          <p:cNvSpPr txBox="1"/>
          <p:nvPr>
            <p:ph type="title"/>
          </p:nvPr>
        </p:nvSpPr>
        <p:spPr>
          <a:xfrm>
            <a:off x="182850" y="114300"/>
            <a:ext cx="8778300" cy="4572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Life Ain’t Fair</a:t>
            </a:r>
            <a:endParaRPr/>
          </a:p>
        </p:txBody>
      </p:sp>
      <p:graphicFrame>
        <p:nvGraphicFramePr>
          <p:cNvPr id="903" name="Google Shape;903;p90"/>
          <p:cNvGraphicFramePr/>
          <p:nvPr/>
        </p:nvGraphicFramePr>
        <p:xfrm>
          <a:off x="1978250" y="823775"/>
          <a:ext cx="3000000" cy="3000000"/>
        </p:xfrm>
        <a:graphic>
          <a:graphicData uri="http://schemas.openxmlformats.org/drawingml/2006/table">
            <a:tbl>
              <a:tblPr>
                <a:noFill/>
                <a:tableStyleId>{876081C1-59E3-45BD-9F17-07E1B6B354E3}</a:tableStyleId>
              </a:tblPr>
              <a:tblGrid>
                <a:gridCol w="274900"/>
                <a:gridCol w="1370500"/>
              </a:tblGrid>
              <a:tr h="135475">
                <a:tc>
                  <a:txBody>
                    <a:bodyPr/>
                    <a:lstStyle/>
                    <a:p>
                      <a:pPr indent="0" lvl="0" marL="0" rtl="0" algn="ctr">
                        <a:spcBef>
                          <a:spcPts val="0"/>
                        </a:spcBef>
                        <a:spcAft>
                          <a:spcPts val="0"/>
                        </a:spcAft>
                        <a:buNone/>
                      </a:pPr>
                      <a:r>
                        <a:rPr lang="en" sz="800">
                          <a:latin typeface="Lato"/>
                          <a:ea typeface="Lato"/>
                          <a:cs typeface="Lato"/>
                          <a:sym typeface="Lato"/>
                        </a:rPr>
                        <a:t>Time</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Thread</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5475">
                <a:tc>
                  <a:txBody>
                    <a:bodyPr/>
                    <a:lstStyle/>
                    <a:p>
                      <a:pPr indent="0" lvl="0" marL="0" rtl="0" algn="ctr">
                        <a:spcBef>
                          <a:spcPts val="0"/>
                        </a:spcBef>
                        <a:spcAft>
                          <a:spcPts val="0"/>
                        </a:spcAft>
                        <a:buNone/>
                      </a:pPr>
                      <a:r>
                        <a:rPr lang="en" sz="800">
                          <a:latin typeface="Lato"/>
                          <a:ea typeface="Lato"/>
                          <a:cs typeface="Lato"/>
                          <a:sym typeface="Lato"/>
                        </a:rPr>
                        <a:t>0</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Taj</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5475">
                <a:tc>
                  <a:txBody>
                    <a:bodyPr/>
                    <a:lstStyle/>
                    <a:p>
                      <a:pPr indent="0" lvl="0" marL="0" rtl="0" algn="ctr">
                        <a:spcBef>
                          <a:spcPts val="0"/>
                        </a:spcBef>
                        <a:spcAft>
                          <a:spcPts val="0"/>
                        </a:spcAft>
                        <a:buNone/>
                      </a:pPr>
                      <a:r>
                        <a:rPr lang="en" sz="800">
                          <a:latin typeface="Lato"/>
                          <a:ea typeface="Lato"/>
                          <a:cs typeface="Lato"/>
                          <a:sym typeface="Lato"/>
                        </a:rPr>
                        <a:t>1</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Taj</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5475">
                <a:tc>
                  <a:txBody>
                    <a:bodyPr/>
                    <a:lstStyle/>
                    <a:p>
                      <a:pPr indent="0" lvl="0" marL="0" rtl="0" algn="ctr">
                        <a:spcBef>
                          <a:spcPts val="0"/>
                        </a:spcBef>
                        <a:spcAft>
                          <a:spcPts val="0"/>
                        </a:spcAft>
                        <a:buNone/>
                      </a:pPr>
                      <a:r>
                        <a:rPr lang="en" sz="800">
                          <a:latin typeface="Lato"/>
                          <a:ea typeface="Lato"/>
                          <a:cs typeface="Lato"/>
                          <a:sym typeface="Lato"/>
                        </a:rPr>
                        <a:t>2</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Taj</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5475">
                <a:tc>
                  <a:txBody>
                    <a:bodyPr/>
                    <a:lstStyle/>
                    <a:p>
                      <a:pPr indent="0" lvl="0" marL="0" rtl="0" algn="ctr">
                        <a:spcBef>
                          <a:spcPts val="0"/>
                        </a:spcBef>
                        <a:spcAft>
                          <a:spcPts val="0"/>
                        </a:spcAft>
                        <a:buNone/>
                      </a:pPr>
                      <a:r>
                        <a:rPr lang="en" sz="800">
                          <a:latin typeface="Lato"/>
                          <a:ea typeface="Lato"/>
                          <a:cs typeface="Lato"/>
                          <a:sym typeface="Lato"/>
                        </a:rPr>
                        <a:t>3</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Taj</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5475">
                <a:tc>
                  <a:txBody>
                    <a:bodyPr/>
                    <a:lstStyle/>
                    <a:p>
                      <a:pPr indent="0" lvl="0" marL="0" rtl="0" algn="ctr">
                        <a:spcBef>
                          <a:spcPts val="0"/>
                        </a:spcBef>
                        <a:spcAft>
                          <a:spcPts val="0"/>
                        </a:spcAft>
                        <a:buNone/>
                      </a:pPr>
                      <a:r>
                        <a:rPr lang="en" sz="800">
                          <a:latin typeface="Lato"/>
                          <a:ea typeface="Lato"/>
                          <a:cs typeface="Lato"/>
                          <a:sym typeface="Lato"/>
                        </a:rPr>
                        <a:t>4</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Taj</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5</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Akshat</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6</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Akshat</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7</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2CC"/>
                    </a:solidFill>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2CC"/>
                    </a:solidFill>
                  </a:tcPr>
                </a:tc>
              </a:tr>
              <a:tr h="130525">
                <a:tc>
                  <a:txBody>
                    <a:bodyPr/>
                    <a:lstStyle/>
                    <a:p>
                      <a:pPr indent="0" lvl="0" marL="0" rtl="0" algn="ctr">
                        <a:spcBef>
                          <a:spcPts val="0"/>
                        </a:spcBef>
                        <a:spcAft>
                          <a:spcPts val="0"/>
                        </a:spcAft>
                        <a:buNone/>
                      </a:pPr>
                      <a:r>
                        <a:rPr lang="en" sz="800">
                          <a:latin typeface="Lato"/>
                          <a:ea typeface="Lato"/>
                          <a:cs typeface="Lato"/>
                          <a:sym typeface="Lato"/>
                        </a:rPr>
                        <a:t>8</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9</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10</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11</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12</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13</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14</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15</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16</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17</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18</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19</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20</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21</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22</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23</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24</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25</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26</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27</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28</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29</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30</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bl>
          </a:graphicData>
        </a:graphic>
      </p:graphicFrame>
      <p:graphicFrame>
        <p:nvGraphicFramePr>
          <p:cNvPr id="904" name="Google Shape;904;p90"/>
          <p:cNvGraphicFramePr/>
          <p:nvPr/>
        </p:nvGraphicFramePr>
        <p:xfrm>
          <a:off x="7003488" y="1455550"/>
          <a:ext cx="3000000" cy="3000000"/>
        </p:xfrm>
        <a:graphic>
          <a:graphicData uri="http://schemas.openxmlformats.org/drawingml/2006/table">
            <a:tbl>
              <a:tblPr>
                <a:noFill/>
                <a:tableStyleId>{B3EEC954-99DA-4435-BCBC-26BB120761D3}</a:tableStyleId>
              </a:tblPr>
              <a:tblGrid>
                <a:gridCol w="453325"/>
                <a:gridCol w="851775"/>
                <a:gridCol w="652550"/>
              </a:tblGrid>
              <a:tr h="224600">
                <a:tc gridSpan="3">
                  <a:txBody>
                    <a:bodyPr/>
                    <a:lstStyle/>
                    <a:p>
                      <a:pPr indent="0" lvl="0" marL="0" rtl="0" algn="ctr">
                        <a:lnSpc>
                          <a:spcPct val="115000"/>
                        </a:lnSpc>
                        <a:spcBef>
                          <a:spcPts val="0"/>
                        </a:spcBef>
                        <a:spcAft>
                          <a:spcPts val="0"/>
                        </a:spcAft>
                        <a:buNone/>
                      </a:pPr>
                      <a:r>
                        <a:rPr b="1" lang="en" sz="800">
                          <a:latin typeface="Lato"/>
                          <a:ea typeface="Lato"/>
                          <a:cs typeface="Lato"/>
                          <a:sym typeface="Lato"/>
                        </a:rPr>
                        <a:t>Arrivals</a:t>
                      </a:r>
                      <a:endParaRPr b="1"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hMerge="1"/>
                <a:tc hMerge="1"/>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Time</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Name</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Priority</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0</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Taj</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7</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1</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2</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Kevin</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1</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3</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Neil</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3</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4</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5</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Akshat</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5</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6</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7</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William</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11</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8</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9</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Alina</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14</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bl>
          </a:graphicData>
        </a:graphic>
      </p:graphicFrame>
      <p:graphicFrame>
        <p:nvGraphicFramePr>
          <p:cNvPr id="905" name="Google Shape;905;p90"/>
          <p:cNvGraphicFramePr/>
          <p:nvPr/>
        </p:nvGraphicFramePr>
        <p:xfrm>
          <a:off x="419788" y="2626925"/>
          <a:ext cx="3000000" cy="3000000"/>
        </p:xfrm>
        <a:graphic>
          <a:graphicData uri="http://schemas.openxmlformats.org/drawingml/2006/table">
            <a:tbl>
              <a:tblPr>
                <a:noFill/>
                <a:tableStyleId>{B3EEC954-99DA-4435-BCBC-26BB120761D3}</a:tableStyleId>
              </a:tblPr>
              <a:tblGrid>
                <a:gridCol w="453325"/>
                <a:gridCol w="851775"/>
              </a:tblGrid>
              <a:tr h="175">
                <a:tc>
                  <a:txBody>
                    <a:bodyPr/>
                    <a:lstStyle/>
                    <a:p>
                      <a:pPr indent="0" lvl="0" marL="0" rtl="0" algn="ctr">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2CC"/>
                    </a:solidFill>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Just before time</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75">
                <a:tc>
                  <a:txBody>
                    <a:bodyPr/>
                    <a:lstStyle/>
                    <a:p>
                      <a:pPr indent="0" lvl="0" marL="0" rtl="0" algn="ctr">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D9EAD3"/>
                    </a:solidFill>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At time</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bl>
          </a:graphicData>
        </a:graphic>
      </p:graphicFrame>
      <p:graphicFrame>
        <p:nvGraphicFramePr>
          <p:cNvPr id="906" name="Google Shape;906;p90"/>
          <p:cNvGraphicFramePr/>
          <p:nvPr/>
        </p:nvGraphicFramePr>
        <p:xfrm>
          <a:off x="3876988" y="2065425"/>
          <a:ext cx="3000000" cy="3000000"/>
        </p:xfrm>
        <a:graphic>
          <a:graphicData uri="http://schemas.openxmlformats.org/drawingml/2006/table">
            <a:tbl>
              <a:tblPr>
                <a:noFill/>
                <a:tableStyleId>{B3EEC954-99DA-4435-BCBC-26BB120761D3}</a:tableStyleId>
              </a:tblPr>
              <a:tblGrid>
                <a:gridCol w="851775"/>
              </a:tblGrid>
              <a:tr h="224600">
                <a:tc>
                  <a:txBody>
                    <a:bodyPr/>
                    <a:lstStyle/>
                    <a:p>
                      <a:pPr indent="0" lvl="0" marL="0" rtl="0" algn="ctr">
                        <a:lnSpc>
                          <a:spcPct val="115000"/>
                        </a:lnSpc>
                        <a:spcBef>
                          <a:spcPts val="0"/>
                        </a:spcBef>
                        <a:spcAft>
                          <a:spcPts val="0"/>
                        </a:spcAft>
                        <a:buNone/>
                      </a:pPr>
                      <a:r>
                        <a:rPr b="1" lang="en" sz="800">
                          <a:latin typeface="Lato"/>
                          <a:ea typeface="Lato"/>
                          <a:cs typeface="Lato"/>
                          <a:sym typeface="Lato"/>
                        </a:rPr>
                        <a:t>Queue</a:t>
                      </a:r>
                      <a:endParaRPr b="1"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William</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Akshat</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Neil</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Kevin</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bl>
          </a:graphicData>
        </a:graphic>
      </p:graphicFrame>
      <p:graphicFrame>
        <p:nvGraphicFramePr>
          <p:cNvPr id="907" name="Google Shape;907;p90"/>
          <p:cNvGraphicFramePr/>
          <p:nvPr/>
        </p:nvGraphicFramePr>
        <p:xfrm>
          <a:off x="5272863" y="1924100"/>
          <a:ext cx="3000000" cy="3000000"/>
        </p:xfrm>
        <a:graphic>
          <a:graphicData uri="http://schemas.openxmlformats.org/drawingml/2006/table">
            <a:tbl>
              <a:tblPr>
                <a:noFill/>
                <a:tableStyleId>{B3EEC954-99DA-4435-BCBC-26BB120761D3}</a:tableStyleId>
              </a:tblPr>
              <a:tblGrid>
                <a:gridCol w="851775"/>
                <a:gridCol w="652550"/>
              </a:tblGrid>
              <a:tr h="224600">
                <a:tc gridSpan="2">
                  <a:txBody>
                    <a:bodyPr/>
                    <a:lstStyle/>
                    <a:p>
                      <a:pPr indent="0" lvl="0" marL="0" rtl="0" algn="ctr">
                        <a:lnSpc>
                          <a:spcPct val="115000"/>
                        </a:lnSpc>
                        <a:spcBef>
                          <a:spcPts val="0"/>
                        </a:spcBef>
                        <a:spcAft>
                          <a:spcPts val="0"/>
                        </a:spcAft>
                        <a:buNone/>
                      </a:pPr>
                      <a:r>
                        <a:rPr b="1" lang="en" sz="800">
                          <a:latin typeface="Lato"/>
                          <a:ea typeface="Lato"/>
                          <a:cs typeface="Lato"/>
                          <a:sym typeface="Lato"/>
                        </a:rPr>
                        <a:t>Remaining</a:t>
                      </a:r>
                      <a:endParaRPr b="1"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hMerge="1"/>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Name</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Time</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Taj</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0</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Kevin</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5</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Neil</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5</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Akshat</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3</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William</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5</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Alina</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5</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bl>
          </a:graphicData>
        </a:graphic>
      </p:graphicFrame>
    </p:spTree>
  </p:cSld>
  <p:clrMapOvr>
    <a:masterClrMapping/>
  </p:clrMapOvr>
</p:sld>
</file>

<file path=ppt/slides/slide8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11" name="Shape 911"/>
        <p:cNvGrpSpPr/>
        <p:nvPr/>
      </p:nvGrpSpPr>
      <p:grpSpPr>
        <a:xfrm>
          <a:off x="0" y="0"/>
          <a:ext cx="0" cy="0"/>
          <a:chOff x="0" y="0"/>
          <a:chExt cx="0" cy="0"/>
        </a:xfrm>
      </p:grpSpPr>
      <p:sp>
        <p:nvSpPr>
          <p:cNvPr id="912" name="Google Shape;912;p91"/>
          <p:cNvSpPr txBox="1"/>
          <p:nvPr>
            <p:ph idx="1" type="body"/>
          </p:nvPr>
        </p:nvSpPr>
        <p:spPr>
          <a:xfrm>
            <a:off x="182850" y="823868"/>
            <a:ext cx="8778300" cy="4206300"/>
          </a:xfrm>
          <a:prstGeom prst="rect">
            <a:avLst/>
          </a:prstGeom>
        </p:spPr>
        <p:txBody>
          <a:bodyPr anchorCtr="0" anchor="t" bIns="45700" lIns="45700" spcFirstLastPara="1" rIns="45700" wrap="square" tIns="45700">
            <a:noAutofit/>
          </a:bodyPr>
          <a:lstStyle/>
          <a:p>
            <a:pPr indent="0" lvl="0" marL="0" rtl="0" algn="l">
              <a:spcBef>
                <a:spcPts val="0"/>
              </a:spcBef>
              <a:spcAft>
                <a:spcPts val="0"/>
              </a:spcAft>
              <a:buNone/>
            </a:pPr>
            <a:r>
              <a:rPr b="1" lang="en"/>
              <a:t>Preemptive Priority</a:t>
            </a:r>
            <a:endParaRPr b="1"/>
          </a:p>
        </p:txBody>
      </p:sp>
      <p:sp>
        <p:nvSpPr>
          <p:cNvPr id="913" name="Google Shape;913;p91"/>
          <p:cNvSpPr txBox="1"/>
          <p:nvPr>
            <p:ph type="title"/>
          </p:nvPr>
        </p:nvSpPr>
        <p:spPr>
          <a:xfrm>
            <a:off x="182850" y="114300"/>
            <a:ext cx="8778300" cy="4572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Life Ain’t Fair</a:t>
            </a:r>
            <a:endParaRPr/>
          </a:p>
        </p:txBody>
      </p:sp>
      <p:graphicFrame>
        <p:nvGraphicFramePr>
          <p:cNvPr id="914" name="Google Shape;914;p91"/>
          <p:cNvGraphicFramePr/>
          <p:nvPr/>
        </p:nvGraphicFramePr>
        <p:xfrm>
          <a:off x="1978250" y="823775"/>
          <a:ext cx="3000000" cy="3000000"/>
        </p:xfrm>
        <a:graphic>
          <a:graphicData uri="http://schemas.openxmlformats.org/drawingml/2006/table">
            <a:tbl>
              <a:tblPr>
                <a:noFill/>
                <a:tableStyleId>{876081C1-59E3-45BD-9F17-07E1B6B354E3}</a:tableStyleId>
              </a:tblPr>
              <a:tblGrid>
                <a:gridCol w="274900"/>
                <a:gridCol w="1370500"/>
              </a:tblGrid>
              <a:tr h="135475">
                <a:tc>
                  <a:txBody>
                    <a:bodyPr/>
                    <a:lstStyle/>
                    <a:p>
                      <a:pPr indent="0" lvl="0" marL="0" rtl="0" algn="ctr">
                        <a:spcBef>
                          <a:spcPts val="0"/>
                        </a:spcBef>
                        <a:spcAft>
                          <a:spcPts val="0"/>
                        </a:spcAft>
                        <a:buNone/>
                      </a:pPr>
                      <a:r>
                        <a:rPr lang="en" sz="800">
                          <a:latin typeface="Lato"/>
                          <a:ea typeface="Lato"/>
                          <a:cs typeface="Lato"/>
                          <a:sym typeface="Lato"/>
                        </a:rPr>
                        <a:t>Time</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Thread</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5475">
                <a:tc>
                  <a:txBody>
                    <a:bodyPr/>
                    <a:lstStyle/>
                    <a:p>
                      <a:pPr indent="0" lvl="0" marL="0" rtl="0" algn="ctr">
                        <a:spcBef>
                          <a:spcPts val="0"/>
                        </a:spcBef>
                        <a:spcAft>
                          <a:spcPts val="0"/>
                        </a:spcAft>
                        <a:buNone/>
                      </a:pPr>
                      <a:r>
                        <a:rPr lang="en" sz="800">
                          <a:latin typeface="Lato"/>
                          <a:ea typeface="Lato"/>
                          <a:cs typeface="Lato"/>
                          <a:sym typeface="Lato"/>
                        </a:rPr>
                        <a:t>0</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Taj</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5475">
                <a:tc>
                  <a:txBody>
                    <a:bodyPr/>
                    <a:lstStyle/>
                    <a:p>
                      <a:pPr indent="0" lvl="0" marL="0" rtl="0" algn="ctr">
                        <a:spcBef>
                          <a:spcPts val="0"/>
                        </a:spcBef>
                        <a:spcAft>
                          <a:spcPts val="0"/>
                        </a:spcAft>
                        <a:buNone/>
                      </a:pPr>
                      <a:r>
                        <a:rPr lang="en" sz="800">
                          <a:latin typeface="Lato"/>
                          <a:ea typeface="Lato"/>
                          <a:cs typeface="Lato"/>
                          <a:sym typeface="Lato"/>
                        </a:rPr>
                        <a:t>1</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Taj</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5475">
                <a:tc>
                  <a:txBody>
                    <a:bodyPr/>
                    <a:lstStyle/>
                    <a:p>
                      <a:pPr indent="0" lvl="0" marL="0" rtl="0" algn="ctr">
                        <a:spcBef>
                          <a:spcPts val="0"/>
                        </a:spcBef>
                        <a:spcAft>
                          <a:spcPts val="0"/>
                        </a:spcAft>
                        <a:buNone/>
                      </a:pPr>
                      <a:r>
                        <a:rPr lang="en" sz="800">
                          <a:latin typeface="Lato"/>
                          <a:ea typeface="Lato"/>
                          <a:cs typeface="Lato"/>
                          <a:sym typeface="Lato"/>
                        </a:rPr>
                        <a:t>2</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Taj</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5475">
                <a:tc>
                  <a:txBody>
                    <a:bodyPr/>
                    <a:lstStyle/>
                    <a:p>
                      <a:pPr indent="0" lvl="0" marL="0" rtl="0" algn="ctr">
                        <a:spcBef>
                          <a:spcPts val="0"/>
                        </a:spcBef>
                        <a:spcAft>
                          <a:spcPts val="0"/>
                        </a:spcAft>
                        <a:buNone/>
                      </a:pPr>
                      <a:r>
                        <a:rPr lang="en" sz="800">
                          <a:latin typeface="Lato"/>
                          <a:ea typeface="Lato"/>
                          <a:cs typeface="Lato"/>
                          <a:sym typeface="Lato"/>
                        </a:rPr>
                        <a:t>3</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Taj</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5475">
                <a:tc>
                  <a:txBody>
                    <a:bodyPr/>
                    <a:lstStyle/>
                    <a:p>
                      <a:pPr indent="0" lvl="0" marL="0" rtl="0" algn="ctr">
                        <a:spcBef>
                          <a:spcPts val="0"/>
                        </a:spcBef>
                        <a:spcAft>
                          <a:spcPts val="0"/>
                        </a:spcAft>
                        <a:buNone/>
                      </a:pPr>
                      <a:r>
                        <a:rPr lang="en" sz="800">
                          <a:latin typeface="Lato"/>
                          <a:ea typeface="Lato"/>
                          <a:cs typeface="Lato"/>
                          <a:sym typeface="Lato"/>
                        </a:rPr>
                        <a:t>4</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Taj</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5</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Akshat</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6</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Akshat</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7</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D9EAD3"/>
                    </a:solidFill>
                  </a:tcPr>
                </a:tc>
                <a:tc>
                  <a:txBody>
                    <a:bodyPr/>
                    <a:lstStyle/>
                    <a:p>
                      <a:pPr indent="0" lvl="0" marL="0" rtl="0" algn="ctr">
                        <a:spcBef>
                          <a:spcPts val="0"/>
                        </a:spcBef>
                        <a:spcAft>
                          <a:spcPts val="0"/>
                        </a:spcAft>
                        <a:buNone/>
                      </a:pPr>
                      <a:r>
                        <a:rPr lang="en" sz="800">
                          <a:latin typeface="Lato"/>
                          <a:ea typeface="Lato"/>
                          <a:cs typeface="Lato"/>
                          <a:sym typeface="Lato"/>
                        </a:rPr>
                        <a:t>William</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D9EAD3"/>
                    </a:solidFill>
                  </a:tcPr>
                </a:tc>
              </a:tr>
              <a:tr h="130525">
                <a:tc>
                  <a:txBody>
                    <a:bodyPr/>
                    <a:lstStyle/>
                    <a:p>
                      <a:pPr indent="0" lvl="0" marL="0" rtl="0" algn="ctr">
                        <a:spcBef>
                          <a:spcPts val="0"/>
                        </a:spcBef>
                        <a:spcAft>
                          <a:spcPts val="0"/>
                        </a:spcAft>
                        <a:buNone/>
                      </a:pPr>
                      <a:r>
                        <a:rPr lang="en" sz="800">
                          <a:latin typeface="Lato"/>
                          <a:ea typeface="Lato"/>
                          <a:cs typeface="Lato"/>
                          <a:sym typeface="Lato"/>
                        </a:rPr>
                        <a:t>8</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9</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10</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11</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12</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13</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14</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15</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16</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17</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18</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19</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20</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21</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22</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23</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24</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25</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26</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27</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28</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29</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30</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bl>
          </a:graphicData>
        </a:graphic>
      </p:graphicFrame>
      <p:graphicFrame>
        <p:nvGraphicFramePr>
          <p:cNvPr id="915" name="Google Shape;915;p91"/>
          <p:cNvGraphicFramePr/>
          <p:nvPr/>
        </p:nvGraphicFramePr>
        <p:xfrm>
          <a:off x="7003488" y="1455550"/>
          <a:ext cx="3000000" cy="3000000"/>
        </p:xfrm>
        <a:graphic>
          <a:graphicData uri="http://schemas.openxmlformats.org/drawingml/2006/table">
            <a:tbl>
              <a:tblPr>
                <a:noFill/>
                <a:tableStyleId>{B3EEC954-99DA-4435-BCBC-26BB120761D3}</a:tableStyleId>
              </a:tblPr>
              <a:tblGrid>
                <a:gridCol w="453325"/>
                <a:gridCol w="851775"/>
                <a:gridCol w="652550"/>
              </a:tblGrid>
              <a:tr h="224600">
                <a:tc gridSpan="3">
                  <a:txBody>
                    <a:bodyPr/>
                    <a:lstStyle/>
                    <a:p>
                      <a:pPr indent="0" lvl="0" marL="0" rtl="0" algn="ctr">
                        <a:lnSpc>
                          <a:spcPct val="115000"/>
                        </a:lnSpc>
                        <a:spcBef>
                          <a:spcPts val="0"/>
                        </a:spcBef>
                        <a:spcAft>
                          <a:spcPts val="0"/>
                        </a:spcAft>
                        <a:buNone/>
                      </a:pPr>
                      <a:r>
                        <a:rPr b="1" lang="en" sz="800">
                          <a:latin typeface="Lato"/>
                          <a:ea typeface="Lato"/>
                          <a:cs typeface="Lato"/>
                          <a:sym typeface="Lato"/>
                        </a:rPr>
                        <a:t>Arrivals</a:t>
                      </a:r>
                      <a:endParaRPr b="1"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hMerge="1"/>
                <a:tc hMerge="1"/>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Time</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Name</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Priority</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0</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Taj</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7</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1</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2</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Kevin</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1</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3</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Neil</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3</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4</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5</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Akshat</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5</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6</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7</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William</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11</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8</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9</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Alina</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14</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bl>
          </a:graphicData>
        </a:graphic>
      </p:graphicFrame>
      <p:graphicFrame>
        <p:nvGraphicFramePr>
          <p:cNvPr id="916" name="Google Shape;916;p91"/>
          <p:cNvGraphicFramePr/>
          <p:nvPr/>
        </p:nvGraphicFramePr>
        <p:xfrm>
          <a:off x="419788" y="2626925"/>
          <a:ext cx="3000000" cy="3000000"/>
        </p:xfrm>
        <a:graphic>
          <a:graphicData uri="http://schemas.openxmlformats.org/drawingml/2006/table">
            <a:tbl>
              <a:tblPr>
                <a:noFill/>
                <a:tableStyleId>{B3EEC954-99DA-4435-BCBC-26BB120761D3}</a:tableStyleId>
              </a:tblPr>
              <a:tblGrid>
                <a:gridCol w="453325"/>
                <a:gridCol w="851775"/>
              </a:tblGrid>
              <a:tr h="175">
                <a:tc>
                  <a:txBody>
                    <a:bodyPr/>
                    <a:lstStyle/>
                    <a:p>
                      <a:pPr indent="0" lvl="0" marL="0" rtl="0" algn="ctr">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2CC"/>
                    </a:solidFill>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Just before time</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75">
                <a:tc>
                  <a:txBody>
                    <a:bodyPr/>
                    <a:lstStyle/>
                    <a:p>
                      <a:pPr indent="0" lvl="0" marL="0" rtl="0" algn="ctr">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D9EAD3"/>
                    </a:solidFill>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At time</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bl>
          </a:graphicData>
        </a:graphic>
      </p:graphicFrame>
      <p:graphicFrame>
        <p:nvGraphicFramePr>
          <p:cNvPr id="917" name="Google Shape;917;p91"/>
          <p:cNvGraphicFramePr/>
          <p:nvPr/>
        </p:nvGraphicFramePr>
        <p:xfrm>
          <a:off x="3876988" y="2065425"/>
          <a:ext cx="3000000" cy="3000000"/>
        </p:xfrm>
        <a:graphic>
          <a:graphicData uri="http://schemas.openxmlformats.org/drawingml/2006/table">
            <a:tbl>
              <a:tblPr>
                <a:noFill/>
                <a:tableStyleId>{B3EEC954-99DA-4435-BCBC-26BB120761D3}</a:tableStyleId>
              </a:tblPr>
              <a:tblGrid>
                <a:gridCol w="851775"/>
              </a:tblGrid>
              <a:tr h="224600">
                <a:tc>
                  <a:txBody>
                    <a:bodyPr/>
                    <a:lstStyle/>
                    <a:p>
                      <a:pPr indent="0" lvl="0" marL="0" rtl="0" algn="ctr">
                        <a:lnSpc>
                          <a:spcPct val="115000"/>
                        </a:lnSpc>
                        <a:spcBef>
                          <a:spcPts val="0"/>
                        </a:spcBef>
                        <a:spcAft>
                          <a:spcPts val="0"/>
                        </a:spcAft>
                        <a:buNone/>
                      </a:pPr>
                      <a:r>
                        <a:rPr b="1" lang="en" sz="800">
                          <a:latin typeface="Lato"/>
                          <a:ea typeface="Lato"/>
                          <a:cs typeface="Lato"/>
                          <a:sym typeface="Lato"/>
                        </a:rPr>
                        <a:t>Queue</a:t>
                      </a:r>
                      <a:endParaRPr b="1"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Akshat</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Neil</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Kevin</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bl>
          </a:graphicData>
        </a:graphic>
      </p:graphicFrame>
      <p:graphicFrame>
        <p:nvGraphicFramePr>
          <p:cNvPr id="918" name="Google Shape;918;p91"/>
          <p:cNvGraphicFramePr/>
          <p:nvPr/>
        </p:nvGraphicFramePr>
        <p:xfrm>
          <a:off x="5272863" y="1924100"/>
          <a:ext cx="3000000" cy="3000000"/>
        </p:xfrm>
        <a:graphic>
          <a:graphicData uri="http://schemas.openxmlformats.org/drawingml/2006/table">
            <a:tbl>
              <a:tblPr>
                <a:noFill/>
                <a:tableStyleId>{B3EEC954-99DA-4435-BCBC-26BB120761D3}</a:tableStyleId>
              </a:tblPr>
              <a:tblGrid>
                <a:gridCol w="851775"/>
                <a:gridCol w="652550"/>
              </a:tblGrid>
              <a:tr h="224600">
                <a:tc gridSpan="2">
                  <a:txBody>
                    <a:bodyPr/>
                    <a:lstStyle/>
                    <a:p>
                      <a:pPr indent="0" lvl="0" marL="0" rtl="0" algn="ctr">
                        <a:lnSpc>
                          <a:spcPct val="115000"/>
                        </a:lnSpc>
                        <a:spcBef>
                          <a:spcPts val="0"/>
                        </a:spcBef>
                        <a:spcAft>
                          <a:spcPts val="0"/>
                        </a:spcAft>
                        <a:buNone/>
                      </a:pPr>
                      <a:r>
                        <a:rPr b="1" lang="en" sz="800">
                          <a:latin typeface="Lato"/>
                          <a:ea typeface="Lato"/>
                          <a:cs typeface="Lato"/>
                          <a:sym typeface="Lato"/>
                        </a:rPr>
                        <a:t>Remaining</a:t>
                      </a:r>
                      <a:endParaRPr b="1"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hMerge="1"/>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Name</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Time</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Taj</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0</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Kevin</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5</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Neil</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5</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Akshat</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3</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William</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4</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Alina</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5</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bl>
          </a:graphicData>
        </a:graphic>
      </p:graphicFrame>
    </p:spTree>
  </p:cSld>
  <p:clrMapOvr>
    <a:masterClrMapping/>
  </p:clrMapOvr>
</p:sld>
</file>

<file path=ppt/slides/slide8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22" name="Shape 922"/>
        <p:cNvGrpSpPr/>
        <p:nvPr/>
      </p:nvGrpSpPr>
      <p:grpSpPr>
        <a:xfrm>
          <a:off x="0" y="0"/>
          <a:ext cx="0" cy="0"/>
          <a:chOff x="0" y="0"/>
          <a:chExt cx="0" cy="0"/>
        </a:xfrm>
      </p:grpSpPr>
      <p:sp>
        <p:nvSpPr>
          <p:cNvPr id="923" name="Google Shape;923;p92"/>
          <p:cNvSpPr txBox="1"/>
          <p:nvPr>
            <p:ph idx="1" type="body"/>
          </p:nvPr>
        </p:nvSpPr>
        <p:spPr>
          <a:xfrm>
            <a:off x="182850" y="823868"/>
            <a:ext cx="8778300" cy="4206300"/>
          </a:xfrm>
          <a:prstGeom prst="rect">
            <a:avLst/>
          </a:prstGeom>
        </p:spPr>
        <p:txBody>
          <a:bodyPr anchorCtr="0" anchor="t" bIns="45700" lIns="45700" spcFirstLastPara="1" rIns="45700" wrap="square" tIns="45700">
            <a:noAutofit/>
          </a:bodyPr>
          <a:lstStyle/>
          <a:p>
            <a:pPr indent="0" lvl="0" marL="0" rtl="0" algn="l">
              <a:spcBef>
                <a:spcPts val="0"/>
              </a:spcBef>
              <a:spcAft>
                <a:spcPts val="0"/>
              </a:spcAft>
              <a:buNone/>
            </a:pPr>
            <a:r>
              <a:rPr b="1" lang="en"/>
              <a:t>Preemptive Priority</a:t>
            </a:r>
            <a:endParaRPr b="1"/>
          </a:p>
        </p:txBody>
      </p:sp>
      <p:sp>
        <p:nvSpPr>
          <p:cNvPr id="924" name="Google Shape;924;p92"/>
          <p:cNvSpPr txBox="1"/>
          <p:nvPr>
            <p:ph type="title"/>
          </p:nvPr>
        </p:nvSpPr>
        <p:spPr>
          <a:xfrm>
            <a:off x="182850" y="114300"/>
            <a:ext cx="8778300" cy="4572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Life Ain’t Fair</a:t>
            </a:r>
            <a:endParaRPr/>
          </a:p>
        </p:txBody>
      </p:sp>
      <p:graphicFrame>
        <p:nvGraphicFramePr>
          <p:cNvPr id="925" name="Google Shape;925;p92"/>
          <p:cNvGraphicFramePr/>
          <p:nvPr/>
        </p:nvGraphicFramePr>
        <p:xfrm>
          <a:off x="1978250" y="823775"/>
          <a:ext cx="3000000" cy="3000000"/>
        </p:xfrm>
        <a:graphic>
          <a:graphicData uri="http://schemas.openxmlformats.org/drawingml/2006/table">
            <a:tbl>
              <a:tblPr>
                <a:noFill/>
                <a:tableStyleId>{876081C1-59E3-45BD-9F17-07E1B6B354E3}</a:tableStyleId>
              </a:tblPr>
              <a:tblGrid>
                <a:gridCol w="274900"/>
                <a:gridCol w="1370500"/>
              </a:tblGrid>
              <a:tr h="135475">
                <a:tc>
                  <a:txBody>
                    <a:bodyPr/>
                    <a:lstStyle/>
                    <a:p>
                      <a:pPr indent="0" lvl="0" marL="0" rtl="0" algn="ctr">
                        <a:spcBef>
                          <a:spcPts val="0"/>
                        </a:spcBef>
                        <a:spcAft>
                          <a:spcPts val="0"/>
                        </a:spcAft>
                        <a:buNone/>
                      </a:pPr>
                      <a:r>
                        <a:rPr lang="en" sz="800">
                          <a:latin typeface="Lato"/>
                          <a:ea typeface="Lato"/>
                          <a:cs typeface="Lato"/>
                          <a:sym typeface="Lato"/>
                        </a:rPr>
                        <a:t>Time</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Thread</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5475">
                <a:tc>
                  <a:txBody>
                    <a:bodyPr/>
                    <a:lstStyle/>
                    <a:p>
                      <a:pPr indent="0" lvl="0" marL="0" rtl="0" algn="ctr">
                        <a:spcBef>
                          <a:spcPts val="0"/>
                        </a:spcBef>
                        <a:spcAft>
                          <a:spcPts val="0"/>
                        </a:spcAft>
                        <a:buNone/>
                      </a:pPr>
                      <a:r>
                        <a:rPr lang="en" sz="800">
                          <a:latin typeface="Lato"/>
                          <a:ea typeface="Lato"/>
                          <a:cs typeface="Lato"/>
                          <a:sym typeface="Lato"/>
                        </a:rPr>
                        <a:t>0</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Taj</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5475">
                <a:tc>
                  <a:txBody>
                    <a:bodyPr/>
                    <a:lstStyle/>
                    <a:p>
                      <a:pPr indent="0" lvl="0" marL="0" rtl="0" algn="ctr">
                        <a:spcBef>
                          <a:spcPts val="0"/>
                        </a:spcBef>
                        <a:spcAft>
                          <a:spcPts val="0"/>
                        </a:spcAft>
                        <a:buNone/>
                      </a:pPr>
                      <a:r>
                        <a:rPr lang="en" sz="800">
                          <a:latin typeface="Lato"/>
                          <a:ea typeface="Lato"/>
                          <a:cs typeface="Lato"/>
                          <a:sym typeface="Lato"/>
                        </a:rPr>
                        <a:t>1</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Taj</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5475">
                <a:tc>
                  <a:txBody>
                    <a:bodyPr/>
                    <a:lstStyle/>
                    <a:p>
                      <a:pPr indent="0" lvl="0" marL="0" rtl="0" algn="ctr">
                        <a:spcBef>
                          <a:spcPts val="0"/>
                        </a:spcBef>
                        <a:spcAft>
                          <a:spcPts val="0"/>
                        </a:spcAft>
                        <a:buNone/>
                      </a:pPr>
                      <a:r>
                        <a:rPr lang="en" sz="800">
                          <a:latin typeface="Lato"/>
                          <a:ea typeface="Lato"/>
                          <a:cs typeface="Lato"/>
                          <a:sym typeface="Lato"/>
                        </a:rPr>
                        <a:t>2</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Taj</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5475">
                <a:tc>
                  <a:txBody>
                    <a:bodyPr/>
                    <a:lstStyle/>
                    <a:p>
                      <a:pPr indent="0" lvl="0" marL="0" rtl="0" algn="ctr">
                        <a:spcBef>
                          <a:spcPts val="0"/>
                        </a:spcBef>
                        <a:spcAft>
                          <a:spcPts val="0"/>
                        </a:spcAft>
                        <a:buNone/>
                      </a:pPr>
                      <a:r>
                        <a:rPr lang="en" sz="800">
                          <a:latin typeface="Lato"/>
                          <a:ea typeface="Lato"/>
                          <a:cs typeface="Lato"/>
                          <a:sym typeface="Lato"/>
                        </a:rPr>
                        <a:t>3</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Taj</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5475">
                <a:tc>
                  <a:txBody>
                    <a:bodyPr/>
                    <a:lstStyle/>
                    <a:p>
                      <a:pPr indent="0" lvl="0" marL="0" rtl="0" algn="ctr">
                        <a:spcBef>
                          <a:spcPts val="0"/>
                        </a:spcBef>
                        <a:spcAft>
                          <a:spcPts val="0"/>
                        </a:spcAft>
                        <a:buNone/>
                      </a:pPr>
                      <a:r>
                        <a:rPr lang="en" sz="800">
                          <a:latin typeface="Lato"/>
                          <a:ea typeface="Lato"/>
                          <a:cs typeface="Lato"/>
                          <a:sym typeface="Lato"/>
                        </a:rPr>
                        <a:t>4</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Taj</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5</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Akshat</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6</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Akshat</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7</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William</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8</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D9EAD3"/>
                    </a:solidFill>
                  </a:tcPr>
                </a:tc>
                <a:tc>
                  <a:txBody>
                    <a:bodyPr/>
                    <a:lstStyle/>
                    <a:p>
                      <a:pPr indent="0" lvl="0" marL="0" rtl="0" algn="ctr">
                        <a:spcBef>
                          <a:spcPts val="0"/>
                        </a:spcBef>
                        <a:spcAft>
                          <a:spcPts val="0"/>
                        </a:spcAft>
                        <a:buNone/>
                      </a:pPr>
                      <a:r>
                        <a:rPr lang="en" sz="800">
                          <a:latin typeface="Lato"/>
                          <a:ea typeface="Lato"/>
                          <a:cs typeface="Lato"/>
                          <a:sym typeface="Lato"/>
                        </a:rPr>
                        <a:t>William</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D9EAD3"/>
                    </a:solidFill>
                  </a:tcPr>
                </a:tc>
              </a:tr>
              <a:tr h="130525">
                <a:tc>
                  <a:txBody>
                    <a:bodyPr/>
                    <a:lstStyle/>
                    <a:p>
                      <a:pPr indent="0" lvl="0" marL="0" rtl="0" algn="ctr">
                        <a:spcBef>
                          <a:spcPts val="0"/>
                        </a:spcBef>
                        <a:spcAft>
                          <a:spcPts val="0"/>
                        </a:spcAft>
                        <a:buNone/>
                      </a:pPr>
                      <a:r>
                        <a:rPr lang="en" sz="800">
                          <a:latin typeface="Lato"/>
                          <a:ea typeface="Lato"/>
                          <a:cs typeface="Lato"/>
                          <a:sym typeface="Lato"/>
                        </a:rPr>
                        <a:t>9</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10</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11</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12</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13</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14</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15</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16</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17</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18</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19</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20</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21</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22</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23</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24</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25</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26</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27</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28</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29</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30</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bl>
          </a:graphicData>
        </a:graphic>
      </p:graphicFrame>
      <p:graphicFrame>
        <p:nvGraphicFramePr>
          <p:cNvPr id="926" name="Google Shape;926;p92"/>
          <p:cNvGraphicFramePr/>
          <p:nvPr/>
        </p:nvGraphicFramePr>
        <p:xfrm>
          <a:off x="7003488" y="1455550"/>
          <a:ext cx="3000000" cy="3000000"/>
        </p:xfrm>
        <a:graphic>
          <a:graphicData uri="http://schemas.openxmlformats.org/drawingml/2006/table">
            <a:tbl>
              <a:tblPr>
                <a:noFill/>
                <a:tableStyleId>{B3EEC954-99DA-4435-BCBC-26BB120761D3}</a:tableStyleId>
              </a:tblPr>
              <a:tblGrid>
                <a:gridCol w="453325"/>
                <a:gridCol w="851775"/>
                <a:gridCol w="652550"/>
              </a:tblGrid>
              <a:tr h="224600">
                <a:tc gridSpan="3">
                  <a:txBody>
                    <a:bodyPr/>
                    <a:lstStyle/>
                    <a:p>
                      <a:pPr indent="0" lvl="0" marL="0" rtl="0" algn="ctr">
                        <a:lnSpc>
                          <a:spcPct val="115000"/>
                        </a:lnSpc>
                        <a:spcBef>
                          <a:spcPts val="0"/>
                        </a:spcBef>
                        <a:spcAft>
                          <a:spcPts val="0"/>
                        </a:spcAft>
                        <a:buNone/>
                      </a:pPr>
                      <a:r>
                        <a:rPr b="1" lang="en" sz="800">
                          <a:latin typeface="Lato"/>
                          <a:ea typeface="Lato"/>
                          <a:cs typeface="Lato"/>
                          <a:sym typeface="Lato"/>
                        </a:rPr>
                        <a:t>Arrivals</a:t>
                      </a:r>
                      <a:endParaRPr b="1"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hMerge="1"/>
                <a:tc hMerge="1"/>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Time</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Name</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Priority</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0</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Taj</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7</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1</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2</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Kevin</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1</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3</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Neil</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3</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4</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5</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Akshat</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5</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6</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7</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William</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11</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8</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9</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Alina</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14</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bl>
          </a:graphicData>
        </a:graphic>
      </p:graphicFrame>
      <p:graphicFrame>
        <p:nvGraphicFramePr>
          <p:cNvPr id="927" name="Google Shape;927;p92"/>
          <p:cNvGraphicFramePr/>
          <p:nvPr/>
        </p:nvGraphicFramePr>
        <p:xfrm>
          <a:off x="419788" y="2626925"/>
          <a:ext cx="3000000" cy="3000000"/>
        </p:xfrm>
        <a:graphic>
          <a:graphicData uri="http://schemas.openxmlformats.org/drawingml/2006/table">
            <a:tbl>
              <a:tblPr>
                <a:noFill/>
                <a:tableStyleId>{B3EEC954-99DA-4435-BCBC-26BB120761D3}</a:tableStyleId>
              </a:tblPr>
              <a:tblGrid>
                <a:gridCol w="453325"/>
                <a:gridCol w="851775"/>
              </a:tblGrid>
              <a:tr h="175">
                <a:tc>
                  <a:txBody>
                    <a:bodyPr/>
                    <a:lstStyle/>
                    <a:p>
                      <a:pPr indent="0" lvl="0" marL="0" rtl="0" algn="ctr">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2CC"/>
                    </a:solidFill>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Just before time</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75">
                <a:tc>
                  <a:txBody>
                    <a:bodyPr/>
                    <a:lstStyle/>
                    <a:p>
                      <a:pPr indent="0" lvl="0" marL="0" rtl="0" algn="ctr">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D9EAD3"/>
                    </a:solidFill>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At time</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bl>
          </a:graphicData>
        </a:graphic>
      </p:graphicFrame>
      <p:graphicFrame>
        <p:nvGraphicFramePr>
          <p:cNvPr id="928" name="Google Shape;928;p92"/>
          <p:cNvGraphicFramePr/>
          <p:nvPr/>
        </p:nvGraphicFramePr>
        <p:xfrm>
          <a:off x="3876988" y="2065425"/>
          <a:ext cx="3000000" cy="3000000"/>
        </p:xfrm>
        <a:graphic>
          <a:graphicData uri="http://schemas.openxmlformats.org/drawingml/2006/table">
            <a:tbl>
              <a:tblPr>
                <a:noFill/>
                <a:tableStyleId>{B3EEC954-99DA-4435-BCBC-26BB120761D3}</a:tableStyleId>
              </a:tblPr>
              <a:tblGrid>
                <a:gridCol w="851775"/>
              </a:tblGrid>
              <a:tr h="224600">
                <a:tc>
                  <a:txBody>
                    <a:bodyPr/>
                    <a:lstStyle/>
                    <a:p>
                      <a:pPr indent="0" lvl="0" marL="0" rtl="0" algn="ctr">
                        <a:lnSpc>
                          <a:spcPct val="115000"/>
                        </a:lnSpc>
                        <a:spcBef>
                          <a:spcPts val="0"/>
                        </a:spcBef>
                        <a:spcAft>
                          <a:spcPts val="0"/>
                        </a:spcAft>
                        <a:buNone/>
                      </a:pPr>
                      <a:r>
                        <a:rPr b="1" lang="en" sz="800">
                          <a:latin typeface="Lato"/>
                          <a:ea typeface="Lato"/>
                          <a:cs typeface="Lato"/>
                          <a:sym typeface="Lato"/>
                        </a:rPr>
                        <a:t>Queue</a:t>
                      </a:r>
                      <a:endParaRPr b="1"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Akshat</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Neil</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Kevin</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bl>
          </a:graphicData>
        </a:graphic>
      </p:graphicFrame>
      <p:graphicFrame>
        <p:nvGraphicFramePr>
          <p:cNvPr id="929" name="Google Shape;929;p92"/>
          <p:cNvGraphicFramePr/>
          <p:nvPr/>
        </p:nvGraphicFramePr>
        <p:xfrm>
          <a:off x="5272863" y="1924100"/>
          <a:ext cx="3000000" cy="3000000"/>
        </p:xfrm>
        <a:graphic>
          <a:graphicData uri="http://schemas.openxmlformats.org/drawingml/2006/table">
            <a:tbl>
              <a:tblPr>
                <a:noFill/>
                <a:tableStyleId>{B3EEC954-99DA-4435-BCBC-26BB120761D3}</a:tableStyleId>
              </a:tblPr>
              <a:tblGrid>
                <a:gridCol w="851775"/>
                <a:gridCol w="652550"/>
              </a:tblGrid>
              <a:tr h="224600">
                <a:tc gridSpan="2">
                  <a:txBody>
                    <a:bodyPr/>
                    <a:lstStyle/>
                    <a:p>
                      <a:pPr indent="0" lvl="0" marL="0" rtl="0" algn="ctr">
                        <a:lnSpc>
                          <a:spcPct val="115000"/>
                        </a:lnSpc>
                        <a:spcBef>
                          <a:spcPts val="0"/>
                        </a:spcBef>
                        <a:spcAft>
                          <a:spcPts val="0"/>
                        </a:spcAft>
                        <a:buNone/>
                      </a:pPr>
                      <a:r>
                        <a:rPr b="1" lang="en" sz="800">
                          <a:latin typeface="Lato"/>
                          <a:ea typeface="Lato"/>
                          <a:cs typeface="Lato"/>
                          <a:sym typeface="Lato"/>
                        </a:rPr>
                        <a:t>Remaining</a:t>
                      </a:r>
                      <a:endParaRPr b="1"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hMerge="1"/>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Name</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Time</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Taj</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0</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Kevin</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5</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Neil</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5</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Akshat</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3</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William</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3</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Alina</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5</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bl>
          </a:graphicData>
        </a:graphic>
      </p:graphicFrame>
    </p:spTree>
  </p:cSld>
  <p:clrMapOvr>
    <a:masterClrMapping/>
  </p:clrMapOvr>
</p:sld>
</file>

<file path=ppt/slides/slide8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33" name="Shape 933"/>
        <p:cNvGrpSpPr/>
        <p:nvPr/>
      </p:nvGrpSpPr>
      <p:grpSpPr>
        <a:xfrm>
          <a:off x="0" y="0"/>
          <a:ext cx="0" cy="0"/>
          <a:chOff x="0" y="0"/>
          <a:chExt cx="0" cy="0"/>
        </a:xfrm>
      </p:grpSpPr>
      <p:sp>
        <p:nvSpPr>
          <p:cNvPr id="934" name="Google Shape;934;p93"/>
          <p:cNvSpPr txBox="1"/>
          <p:nvPr>
            <p:ph idx="1" type="body"/>
          </p:nvPr>
        </p:nvSpPr>
        <p:spPr>
          <a:xfrm>
            <a:off x="182850" y="823868"/>
            <a:ext cx="8778300" cy="4206300"/>
          </a:xfrm>
          <a:prstGeom prst="rect">
            <a:avLst/>
          </a:prstGeom>
        </p:spPr>
        <p:txBody>
          <a:bodyPr anchorCtr="0" anchor="t" bIns="45700" lIns="45700" spcFirstLastPara="1" rIns="45700" wrap="square" tIns="45700">
            <a:noAutofit/>
          </a:bodyPr>
          <a:lstStyle/>
          <a:p>
            <a:pPr indent="0" lvl="0" marL="0" rtl="0" algn="l">
              <a:spcBef>
                <a:spcPts val="0"/>
              </a:spcBef>
              <a:spcAft>
                <a:spcPts val="0"/>
              </a:spcAft>
              <a:buNone/>
            </a:pPr>
            <a:r>
              <a:rPr b="1" lang="en"/>
              <a:t>Preemptive Priority</a:t>
            </a:r>
            <a:endParaRPr b="1"/>
          </a:p>
        </p:txBody>
      </p:sp>
      <p:sp>
        <p:nvSpPr>
          <p:cNvPr id="935" name="Google Shape;935;p93"/>
          <p:cNvSpPr txBox="1"/>
          <p:nvPr>
            <p:ph type="title"/>
          </p:nvPr>
        </p:nvSpPr>
        <p:spPr>
          <a:xfrm>
            <a:off x="182850" y="114300"/>
            <a:ext cx="8778300" cy="4572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Life Ain’t Fair</a:t>
            </a:r>
            <a:endParaRPr/>
          </a:p>
        </p:txBody>
      </p:sp>
      <p:graphicFrame>
        <p:nvGraphicFramePr>
          <p:cNvPr id="936" name="Google Shape;936;p93"/>
          <p:cNvGraphicFramePr/>
          <p:nvPr/>
        </p:nvGraphicFramePr>
        <p:xfrm>
          <a:off x="1978250" y="823775"/>
          <a:ext cx="3000000" cy="3000000"/>
        </p:xfrm>
        <a:graphic>
          <a:graphicData uri="http://schemas.openxmlformats.org/drawingml/2006/table">
            <a:tbl>
              <a:tblPr>
                <a:noFill/>
                <a:tableStyleId>{876081C1-59E3-45BD-9F17-07E1B6B354E3}</a:tableStyleId>
              </a:tblPr>
              <a:tblGrid>
                <a:gridCol w="274900"/>
                <a:gridCol w="1370500"/>
              </a:tblGrid>
              <a:tr h="135475">
                <a:tc>
                  <a:txBody>
                    <a:bodyPr/>
                    <a:lstStyle/>
                    <a:p>
                      <a:pPr indent="0" lvl="0" marL="0" rtl="0" algn="ctr">
                        <a:spcBef>
                          <a:spcPts val="0"/>
                        </a:spcBef>
                        <a:spcAft>
                          <a:spcPts val="0"/>
                        </a:spcAft>
                        <a:buNone/>
                      </a:pPr>
                      <a:r>
                        <a:rPr lang="en" sz="800">
                          <a:latin typeface="Lato"/>
                          <a:ea typeface="Lato"/>
                          <a:cs typeface="Lato"/>
                          <a:sym typeface="Lato"/>
                        </a:rPr>
                        <a:t>Time</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Thread</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5475">
                <a:tc>
                  <a:txBody>
                    <a:bodyPr/>
                    <a:lstStyle/>
                    <a:p>
                      <a:pPr indent="0" lvl="0" marL="0" rtl="0" algn="ctr">
                        <a:spcBef>
                          <a:spcPts val="0"/>
                        </a:spcBef>
                        <a:spcAft>
                          <a:spcPts val="0"/>
                        </a:spcAft>
                        <a:buNone/>
                      </a:pPr>
                      <a:r>
                        <a:rPr lang="en" sz="800">
                          <a:latin typeface="Lato"/>
                          <a:ea typeface="Lato"/>
                          <a:cs typeface="Lato"/>
                          <a:sym typeface="Lato"/>
                        </a:rPr>
                        <a:t>0</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Taj</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5475">
                <a:tc>
                  <a:txBody>
                    <a:bodyPr/>
                    <a:lstStyle/>
                    <a:p>
                      <a:pPr indent="0" lvl="0" marL="0" rtl="0" algn="ctr">
                        <a:spcBef>
                          <a:spcPts val="0"/>
                        </a:spcBef>
                        <a:spcAft>
                          <a:spcPts val="0"/>
                        </a:spcAft>
                        <a:buNone/>
                      </a:pPr>
                      <a:r>
                        <a:rPr lang="en" sz="800">
                          <a:latin typeface="Lato"/>
                          <a:ea typeface="Lato"/>
                          <a:cs typeface="Lato"/>
                          <a:sym typeface="Lato"/>
                        </a:rPr>
                        <a:t>1</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Taj</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5475">
                <a:tc>
                  <a:txBody>
                    <a:bodyPr/>
                    <a:lstStyle/>
                    <a:p>
                      <a:pPr indent="0" lvl="0" marL="0" rtl="0" algn="ctr">
                        <a:spcBef>
                          <a:spcPts val="0"/>
                        </a:spcBef>
                        <a:spcAft>
                          <a:spcPts val="0"/>
                        </a:spcAft>
                        <a:buNone/>
                      </a:pPr>
                      <a:r>
                        <a:rPr lang="en" sz="800">
                          <a:latin typeface="Lato"/>
                          <a:ea typeface="Lato"/>
                          <a:cs typeface="Lato"/>
                          <a:sym typeface="Lato"/>
                        </a:rPr>
                        <a:t>2</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Taj</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5475">
                <a:tc>
                  <a:txBody>
                    <a:bodyPr/>
                    <a:lstStyle/>
                    <a:p>
                      <a:pPr indent="0" lvl="0" marL="0" rtl="0" algn="ctr">
                        <a:spcBef>
                          <a:spcPts val="0"/>
                        </a:spcBef>
                        <a:spcAft>
                          <a:spcPts val="0"/>
                        </a:spcAft>
                        <a:buNone/>
                      </a:pPr>
                      <a:r>
                        <a:rPr lang="en" sz="800">
                          <a:latin typeface="Lato"/>
                          <a:ea typeface="Lato"/>
                          <a:cs typeface="Lato"/>
                          <a:sym typeface="Lato"/>
                        </a:rPr>
                        <a:t>3</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Taj</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5475">
                <a:tc>
                  <a:txBody>
                    <a:bodyPr/>
                    <a:lstStyle/>
                    <a:p>
                      <a:pPr indent="0" lvl="0" marL="0" rtl="0" algn="ctr">
                        <a:spcBef>
                          <a:spcPts val="0"/>
                        </a:spcBef>
                        <a:spcAft>
                          <a:spcPts val="0"/>
                        </a:spcAft>
                        <a:buNone/>
                      </a:pPr>
                      <a:r>
                        <a:rPr lang="en" sz="800">
                          <a:latin typeface="Lato"/>
                          <a:ea typeface="Lato"/>
                          <a:cs typeface="Lato"/>
                          <a:sym typeface="Lato"/>
                        </a:rPr>
                        <a:t>4</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Taj</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5</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Akshat</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6</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Akshat</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7</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William</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8</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William</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9</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2CC"/>
                    </a:solidFill>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2CC"/>
                    </a:solidFill>
                  </a:tcPr>
                </a:tc>
              </a:tr>
              <a:tr h="130525">
                <a:tc>
                  <a:txBody>
                    <a:bodyPr/>
                    <a:lstStyle/>
                    <a:p>
                      <a:pPr indent="0" lvl="0" marL="0" rtl="0" algn="ctr">
                        <a:spcBef>
                          <a:spcPts val="0"/>
                        </a:spcBef>
                        <a:spcAft>
                          <a:spcPts val="0"/>
                        </a:spcAft>
                        <a:buNone/>
                      </a:pPr>
                      <a:r>
                        <a:rPr lang="en" sz="800">
                          <a:latin typeface="Lato"/>
                          <a:ea typeface="Lato"/>
                          <a:cs typeface="Lato"/>
                          <a:sym typeface="Lato"/>
                        </a:rPr>
                        <a:t>10</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11</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12</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13</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14</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15</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16</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17</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18</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19</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20</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21</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22</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23</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24</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25</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26</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27</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28</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29</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30</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bl>
          </a:graphicData>
        </a:graphic>
      </p:graphicFrame>
      <p:graphicFrame>
        <p:nvGraphicFramePr>
          <p:cNvPr id="937" name="Google Shape;937;p93"/>
          <p:cNvGraphicFramePr/>
          <p:nvPr/>
        </p:nvGraphicFramePr>
        <p:xfrm>
          <a:off x="7003488" y="1455550"/>
          <a:ext cx="3000000" cy="3000000"/>
        </p:xfrm>
        <a:graphic>
          <a:graphicData uri="http://schemas.openxmlformats.org/drawingml/2006/table">
            <a:tbl>
              <a:tblPr>
                <a:noFill/>
                <a:tableStyleId>{B3EEC954-99DA-4435-BCBC-26BB120761D3}</a:tableStyleId>
              </a:tblPr>
              <a:tblGrid>
                <a:gridCol w="453325"/>
                <a:gridCol w="851775"/>
                <a:gridCol w="652550"/>
              </a:tblGrid>
              <a:tr h="224600">
                <a:tc gridSpan="3">
                  <a:txBody>
                    <a:bodyPr/>
                    <a:lstStyle/>
                    <a:p>
                      <a:pPr indent="0" lvl="0" marL="0" rtl="0" algn="ctr">
                        <a:lnSpc>
                          <a:spcPct val="115000"/>
                        </a:lnSpc>
                        <a:spcBef>
                          <a:spcPts val="0"/>
                        </a:spcBef>
                        <a:spcAft>
                          <a:spcPts val="0"/>
                        </a:spcAft>
                        <a:buNone/>
                      </a:pPr>
                      <a:r>
                        <a:rPr b="1" lang="en" sz="800">
                          <a:latin typeface="Lato"/>
                          <a:ea typeface="Lato"/>
                          <a:cs typeface="Lato"/>
                          <a:sym typeface="Lato"/>
                        </a:rPr>
                        <a:t>Arrivals</a:t>
                      </a:r>
                      <a:endParaRPr b="1"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hMerge="1"/>
                <a:tc hMerge="1"/>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Time</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Name</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Priority</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0</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Taj</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7</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1</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2</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Kevin</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1</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3</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Neil</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3</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4</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5</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Akshat</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5</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6</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7</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William</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11</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8</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9</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Alina</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14</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bl>
          </a:graphicData>
        </a:graphic>
      </p:graphicFrame>
      <p:graphicFrame>
        <p:nvGraphicFramePr>
          <p:cNvPr id="938" name="Google Shape;938;p93"/>
          <p:cNvGraphicFramePr/>
          <p:nvPr/>
        </p:nvGraphicFramePr>
        <p:xfrm>
          <a:off x="419788" y="2626925"/>
          <a:ext cx="3000000" cy="3000000"/>
        </p:xfrm>
        <a:graphic>
          <a:graphicData uri="http://schemas.openxmlformats.org/drawingml/2006/table">
            <a:tbl>
              <a:tblPr>
                <a:noFill/>
                <a:tableStyleId>{B3EEC954-99DA-4435-BCBC-26BB120761D3}</a:tableStyleId>
              </a:tblPr>
              <a:tblGrid>
                <a:gridCol w="453325"/>
                <a:gridCol w="851775"/>
              </a:tblGrid>
              <a:tr h="175">
                <a:tc>
                  <a:txBody>
                    <a:bodyPr/>
                    <a:lstStyle/>
                    <a:p>
                      <a:pPr indent="0" lvl="0" marL="0" rtl="0" algn="ctr">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2CC"/>
                    </a:solidFill>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Just before time</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75">
                <a:tc>
                  <a:txBody>
                    <a:bodyPr/>
                    <a:lstStyle/>
                    <a:p>
                      <a:pPr indent="0" lvl="0" marL="0" rtl="0" algn="ctr">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D9EAD3"/>
                    </a:solidFill>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At time</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bl>
          </a:graphicData>
        </a:graphic>
      </p:graphicFrame>
      <p:graphicFrame>
        <p:nvGraphicFramePr>
          <p:cNvPr id="939" name="Google Shape;939;p93"/>
          <p:cNvGraphicFramePr/>
          <p:nvPr/>
        </p:nvGraphicFramePr>
        <p:xfrm>
          <a:off x="3876988" y="2065425"/>
          <a:ext cx="3000000" cy="3000000"/>
        </p:xfrm>
        <a:graphic>
          <a:graphicData uri="http://schemas.openxmlformats.org/drawingml/2006/table">
            <a:tbl>
              <a:tblPr>
                <a:noFill/>
                <a:tableStyleId>{B3EEC954-99DA-4435-BCBC-26BB120761D3}</a:tableStyleId>
              </a:tblPr>
              <a:tblGrid>
                <a:gridCol w="851775"/>
              </a:tblGrid>
              <a:tr h="224600">
                <a:tc>
                  <a:txBody>
                    <a:bodyPr/>
                    <a:lstStyle/>
                    <a:p>
                      <a:pPr indent="0" lvl="0" marL="0" rtl="0" algn="ctr">
                        <a:lnSpc>
                          <a:spcPct val="115000"/>
                        </a:lnSpc>
                        <a:spcBef>
                          <a:spcPts val="0"/>
                        </a:spcBef>
                        <a:spcAft>
                          <a:spcPts val="0"/>
                        </a:spcAft>
                        <a:buNone/>
                      </a:pPr>
                      <a:r>
                        <a:rPr b="1" lang="en" sz="800">
                          <a:latin typeface="Lato"/>
                          <a:ea typeface="Lato"/>
                          <a:cs typeface="Lato"/>
                          <a:sym typeface="Lato"/>
                        </a:rPr>
                        <a:t>Queue</a:t>
                      </a:r>
                      <a:endParaRPr b="1"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Alina</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Akshat</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Neil</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Kevin</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bl>
          </a:graphicData>
        </a:graphic>
      </p:graphicFrame>
      <p:graphicFrame>
        <p:nvGraphicFramePr>
          <p:cNvPr id="940" name="Google Shape;940;p93"/>
          <p:cNvGraphicFramePr/>
          <p:nvPr/>
        </p:nvGraphicFramePr>
        <p:xfrm>
          <a:off x="5272863" y="1924100"/>
          <a:ext cx="3000000" cy="3000000"/>
        </p:xfrm>
        <a:graphic>
          <a:graphicData uri="http://schemas.openxmlformats.org/drawingml/2006/table">
            <a:tbl>
              <a:tblPr>
                <a:noFill/>
                <a:tableStyleId>{B3EEC954-99DA-4435-BCBC-26BB120761D3}</a:tableStyleId>
              </a:tblPr>
              <a:tblGrid>
                <a:gridCol w="851775"/>
                <a:gridCol w="652550"/>
              </a:tblGrid>
              <a:tr h="224600">
                <a:tc gridSpan="2">
                  <a:txBody>
                    <a:bodyPr/>
                    <a:lstStyle/>
                    <a:p>
                      <a:pPr indent="0" lvl="0" marL="0" rtl="0" algn="ctr">
                        <a:lnSpc>
                          <a:spcPct val="115000"/>
                        </a:lnSpc>
                        <a:spcBef>
                          <a:spcPts val="0"/>
                        </a:spcBef>
                        <a:spcAft>
                          <a:spcPts val="0"/>
                        </a:spcAft>
                        <a:buNone/>
                      </a:pPr>
                      <a:r>
                        <a:rPr b="1" lang="en" sz="800">
                          <a:latin typeface="Lato"/>
                          <a:ea typeface="Lato"/>
                          <a:cs typeface="Lato"/>
                          <a:sym typeface="Lato"/>
                        </a:rPr>
                        <a:t>Remaining</a:t>
                      </a:r>
                      <a:endParaRPr b="1"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hMerge="1"/>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Name</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Time</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Taj</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0</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Kevin</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5</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Neil</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5</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Akshat</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3</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William</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3</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Alina</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5</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bl>
          </a:graphicData>
        </a:graphic>
      </p:graphicFrame>
    </p:spTree>
  </p:cSld>
  <p:clrMapOvr>
    <a:masterClrMapping/>
  </p:clrMapOvr>
</p:sld>
</file>

<file path=ppt/slides/slide8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44" name="Shape 944"/>
        <p:cNvGrpSpPr/>
        <p:nvPr/>
      </p:nvGrpSpPr>
      <p:grpSpPr>
        <a:xfrm>
          <a:off x="0" y="0"/>
          <a:ext cx="0" cy="0"/>
          <a:chOff x="0" y="0"/>
          <a:chExt cx="0" cy="0"/>
        </a:xfrm>
      </p:grpSpPr>
      <p:sp>
        <p:nvSpPr>
          <p:cNvPr id="945" name="Google Shape;945;p94"/>
          <p:cNvSpPr txBox="1"/>
          <p:nvPr>
            <p:ph idx="1" type="body"/>
          </p:nvPr>
        </p:nvSpPr>
        <p:spPr>
          <a:xfrm>
            <a:off x="182850" y="823868"/>
            <a:ext cx="8778300" cy="4206300"/>
          </a:xfrm>
          <a:prstGeom prst="rect">
            <a:avLst/>
          </a:prstGeom>
        </p:spPr>
        <p:txBody>
          <a:bodyPr anchorCtr="0" anchor="t" bIns="45700" lIns="45700" spcFirstLastPara="1" rIns="45700" wrap="square" tIns="45700">
            <a:noAutofit/>
          </a:bodyPr>
          <a:lstStyle/>
          <a:p>
            <a:pPr indent="0" lvl="0" marL="0" rtl="0" algn="l">
              <a:spcBef>
                <a:spcPts val="0"/>
              </a:spcBef>
              <a:spcAft>
                <a:spcPts val="0"/>
              </a:spcAft>
              <a:buNone/>
            </a:pPr>
            <a:r>
              <a:rPr b="1" lang="en"/>
              <a:t>Preemptive Priority</a:t>
            </a:r>
            <a:endParaRPr b="1"/>
          </a:p>
        </p:txBody>
      </p:sp>
      <p:sp>
        <p:nvSpPr>
          <p:cNvPr id="946" name="Google Shape;946;p94"/>
          <p:cNvSpPr txBox="1"/>
          <p:nvPr>
            <p:ph type="title"/>
          </p:nvPr>
        </p:nvSpPr>
        <p:spPr>
          <a:xfrm>
            <a:off x="182850" y="114300"/>
            <a:ext cx="8778300" cy="4572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Life Ain’t Fair</a:t>
            </a:r>
            <a:endParaRPr/>
          </a:p>
        </p:txBody>
      </p:sp>
      <p:graphicFrame>
        <p:nvGraphicFramePr>
          <p:cNvPr id="947" name="Google Shape;947;p94"/>
          <p:cNvGraphicFramePr/>
          <p:nvPr/>
        </p:nvGraphicFramePr>
        <p:xfrm>
          <a:off x="1978250" y="823775"/>
          <a:ext cx="3000000" cy="3000000"/>
        </p:xfrm>
        <a:graphic>
          <a:graphicData uri="http://schemas.openxmlformats.org/drawingml/2006/table">
            <a:tbl>
              <a:tblPr>
                <a:noFill/>
                <a:tableStyleId>{876081C1-59E3-45BD-9F17-07E1B6B354E3}</a:tableStyleId>
              </a:tblPr>
              <a:tblGrid>
                <a:gridCol w="274900"/>
                <a:gridCol w="1370500"/>
              </a:tblGrid>
              <a:tr h="135475">
                <a:tc>
                  <a:txBody>
                    <a:bodyPr/>
                    <a:lstStyle/>
                    <a:p>
                      <a:pPr indent="0" lvl="0" marL="0" rtl="0" algn="ctr">
                        <a:spcBef>
                          <a:spcPts val="0"/>
                        </a:spcBef>
                        <a:spcAft>
                          <a:spcPts val="0"/>
                        </a:spcAft>
                        <a:buNone/>
                      </a:pPr>
                      <a:r>
                        <a:rPr lang="en" sz="800">
                          <a:latin typeface="Lato"/>
                          <a:ea typeface="Lato"/>
                          <a:cs typeface="Lato"/>
                          <a:sym typeface="Lato"/>
                        </a:rPr>
                        <a:t>Time</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Thread</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5475">
                <a:tc>
                  <a:txBody>
                    <a:bodyPr/>
                    <a:lstStyle/>
                    <a:p>
                      <a:pPr indent="0" lvl="0" marL="0" rtl="0" algn="ctr">
                        <a:spcBef>
                          <a:spcPts val="0"/>
                        </a:spcBef>
                        <a:spcAft>
                          <a:spcPts val="0"/>
                        </a:spcAft>
                        <a:buNone/>
                      </a:pPr>
                      <a:r>
                        <a:rPr lang="en" sz="800">
                          <a:latin typeface="Lato"/>
                          <a:ea typeface="Lato"/>
                          <a:cs typeface="Lato"/>
                          <a:sym typeface="Lato"/>
                        </a:rPr>
                        <a:t>0</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Taj</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5475">
                <a:tc>
                  <a:txBody>
                    <a:bodyPr/>
                    <a:lstStyle/>
                    <a:p>
                      <a:pPr indent="0" lvl="0" marL="0" rtl="0" algn="ctr">
                        <a:spcBef>
                          <a:spcPts val="0"/>
                        </a:spcBef>
                        <a:spcAft>
                          <a:spcPts val="0"/>
                        </a:spcAft>
                        <a:buNone/>
                      </a:pPr>
                      <a:r>
                        <a:rPr lang="en" sz="800">
                          <a:latin typeface="Lato"/>
                          <a:ea typeface="Lato"/>
                          <a:cs typeface="Lato"/>
                          <a:sym typeface="Lato"/>
                        </a:rPr>
                        <a:t>1</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Taj</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5475">
                <a:tc>
                  <a:txBody>
                    <a:bodyPr/>
                    <a:lstStyle/>
                    <a:p>
                      <a:pPr indent="0" lvl="0" marL="0" rtl="0" algn="ctr">
                        <a:spcBef>
                          <a:spcPts val="0"/>
                        </a:spcBef>
                        <a:spcAft>
                          <a:spcPts val="0"/>
                        </a:spcAft>
                        <a:buNone/>
                      </a:pPr>
                      <a:r>
                        <a:rPr lang="en" sz="800">
                          <a:latin typeface="Lato"/>
                          <a:ea typeface="Lato"/>
                          <a:cs typeface="Lato"/>
                          <a:sym typeface="Lato"/>
                        </a:rPr>
                        <a:t>2</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Taj</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5475">
                <a:tc>
                  <a:txBody>
                    <a:bodyPr/>
                    <a:lstStyle/>
                    <a:p>
                      <a:pPr indent="0" lvl="0" marL="0" rtl="0" algn="ctr">
                        <a:spcBef>
                          <a:spcPts val="0"/>
                        </a:spcBef>
                        <a:spcAft>
                          <a:spcPts val="0"/>
                        </a:spcAft>
                        <a:buNone/>
                      </a:pPr>
                      <a:r>
                        <a:rPr lang="en" sz="800">
                          <a:latin typeface="Lato"/>
                          <a:ea typeface="Lato"/>
                          <a:cs typeface="Lato"/>
                          <a:sym typeface="Lato"/>
                        </a:rPr>
                        <a:t>3</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Taj</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5475">
                <a:tc>
                  <a:txBody>
                    <a:bodyPr/>
                    <a:lstStyle/>
                    <a:p>
                      <a:pPr indent="0" lvl="0" marL="0" rtl="0" algn="ctr">
                        <a:spcBef>
                          <a:spcPts val="0"/>
                        </a:spcBef>
                        <a:spcAft>
                          <a:spcPts val="0"/>
                        </a:spcAft>
                        <a:buNone/>
                      </a:pPr>
                      <a:r>
                        <a:rPr lang="en" sz="800">
                          <a:latin typeface="Lato"/>
                          <a:ea typeface="Lato"/>
                          <a:cs typeface="Lato"/>
                          <a:sym typeface="Lato"/>
                        </a:rPr>
                        <a:t>4</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Taj</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5</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Akshat</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6</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Akshat</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7</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William</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8</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William</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9</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2CC"/>
                    </a:solidFill>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2CC"/>
                    </a:solidFill>
                  </a:tcPr>
                </a:tc>
              </a:tr>
              <a:tr h="130525">
                <a:tc>
                  <a:txBody>
                    <a:bodyPr/>
                    <a:lstStyle/>
                    <a:p>
                      <a:pPr indent="0" lvl="0" marL="0" rtl="0" algn="ctr">
                        <a:spcBef>
                          <a:spcPts val="0"/>
                        </a:spcBef>
                        <a:spcAft>
                          <a:spcPts val="0"/>
                        </a:spcAft>
                        <a:buNone/>
                      </a:pPr>
                      <a:r>
                        <a:rPr lang="en" sz="800">
                          <a:latin typeface="Lato"/>
                          <a:ea typeface="Lato"/>
                          <a:cs typeface="Lato"/>
                          <a:sym typeface="Lato"/>
                        </a:rPr>
                        <a:t>10</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11</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12</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13</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14</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15</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16</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17</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18</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19</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20</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21</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22</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23</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24</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25</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26</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27</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28</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29</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30</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bl>
          </a:graphicData>
        </a:graphic>
      </p:graphicFrame>
      <p:graphicFrame>
        <p:nvGraphicFramePr>
          <p:cNvPr id="948" name="Google Shape;948;p94"/>
          <p:cNvGraphicFramePr/>
          <p:nvPr/>
        </p:nvGraphicFramePr>
        <p:xfrm>
          <a:off x="7003488" y="1455550"/>
          <a:ext cx="3000000" cy="3000000"/>
        </p:xfrm>
        <a:graphic>
          <a:graphicData uri="http://schemas.openxmlformats.org/drawingml/2006/table">
            <a:tbl>
              <a:tblPr>
                <a:noFill/>
                <a:tableStyleId>{B3EEC954-99DA-4435-BCBC-26BB120761D3}</a:tableStyleId>
              </a:tblPr>
              <a:tblGrid>
                <a:gridCol w="453325"/>
                <a:gridCol w="851775"/>
                <a:gridCol w="652550"/>
              </a:tblGrid>
              <a:tr h="224600">
                <a:tc gridSpan="3">
                  <a:txBody>
                    <a:bodyPr/>
                    <a:lstStyle/>
                    <a:p>
                      <a:pPr indent="0" lvl="0" marL="0" rtl="0" algn="ctr">
                        <a:lnSpc>
                          <a:spcPct val="115000"/>
                        </a:lnSpc>
                        <a:spcBef>
                          <a:spcPts val="0"/>
                        </a:spcBef>
                        <a:spcAft>
                          <a:spcPts val="0"/>
                        </a:spcAft>
                        <a:buNone/>
                      </a:pPr>
                      <a:r>
                        <a:rPr b="1" lang="en" sz="800">
                          <a:latin typeface="Lato"/>
                          <a:ea typeface="Lato"/>
                          <a:cs typeface="Lato"/>
                          <a:sym typeface="Lato"/>
                        </a:rPr>
                        <a:t>Arrivals</a:t>
                      </a:r>
                      <a:endParaRPr b="1"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hMerge="1"/>
                <a:tc hMerge="1"/>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Time</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Name</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Priority</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0</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Taj</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7</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1</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2</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Kevin</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1</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3</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Neil</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3</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4</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5</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Akshat</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5</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6</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7</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William</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11</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8</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9</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Alina</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14</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bl>
          </a:graphicData>
        </a:graphic>
      </p:graphicFrame>
      <p:graphicFrame>
        <p:nvGraphicFramePr>
          <p:cNvPr id="949" name="Google Shape;949;p94"/>
          <p:cNvGraphicFramePr/>
          <p:nvPr/>
        </p:nvGraphicFramePr>
        <p:xfrm>
          <a:off x="419788" y="2626925"/>
          <a:ext cx="3000000" cy="3000000"/>
        </p:xfrm>
        <a:graphic>
          <a:graphicData uri="http://schemas.openxmlformats.org/drawingml/2006/table">
            <a:tbl>
              <a:tblPr>
                <a:noFill/>
                <a:tableStyleId>{B3EEC954-99DA-4435-BCBC-26BB120761D3}</a:tableStyleId>
              </a:tblPr>
              <a:tblGrid>
                <a:gridCol w="453325"/>
                <a:gridCol w="851775"/>
              </a:tblGrid>
              <a:tr h="175">
                <a:tc>
                  <a:txBody>
                    <a:bodyPr/>
                    <a:lstStyle/>
                    <a:p>
                      <a:pPr indent="0" lvl="0" marL="0" rtl="0" algn="ctr">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2CC"/>
                    </a:solidFill>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Just before time</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75">
                <a:tc>
                  <a:txBody>
                    <a:bodyPr/>
                    <a:lstStyle/>
                    <a:p>
                      <a:pPr indent="0" lvl="0" marL="0" rtl="0" algn="ctr">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D9EAD3"/>
                    </a:solidFill>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At time</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bl>
          </a:graphicData>
        </a:graphic>
      </p:graphicFrame>
      <p:graphicFrame>
        <p:nvGraphicFramePr>
          <p:cNvPr id="950" name="Google Shape;950;p94"/>
          <p:cNvGraphicFramePr/>
          <p:nvPr/>
        </p:nvGraphicFramePr>
        <p:xfrm>
          <a:off x="3876988" y="2065425"/>
          <a:ext cx="3000000" cy="3000000"/>
        </p:xfrm>
        <a:graphic>
          <a:graphicData uri="http://schemas.openxmlformats.org/drawingml/2006/table">
            <a:tbl>
              <a:tblPr>
                <a:noFill/>
                <a:tableStyleId>{B3EEC954-99DA-4435-BCBC-26BB120761D3}</a:tableStyleId>
              </a:tblPr>
              <a:tblGrid>
                <a:gridCol w="851775"/>
              </a:tblGrid>
              <a:tr h="224600">
                <a:tc>
                  <a:txBody>
                    <a:bodyPr/>
                    <a:lstStyle/>
                    <a:p>
                      <a:pPr indent="0" lvl="0" marL="0" rtl="0" algn="ctr">
                        <a:lnSpc>
                          <a:spcPct val="115000"/>
                        </a:lnSpc>
                        <a:spcBef>
                          <a:spcPts val="0"/>
                        </a:spcBef>
                        <a:spcAft>
                          <a:spcPts val="0"/>
                        </a:spcAft>
                        <a:buNone/>
                      </a:pPr>
                      <a:r>
                        <a:rPr b="1" lang="en" sz="800">
                          <a:latin typeface="Lato"/>
                          <a:ea typeface="Lato"/>
                          <a:cs typeface="Lato"/>
                          <a:sym typeface="Lato"/>
                        </a:rPr>
                        <a:t>Queue</a:t>
                      </a:r>
                      <a:endParaRPr b="1"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Alina</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William</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Akshat</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Neil</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Kevin</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bl>
          </a:graphicData>
        </a:graphic>
      </p:graphicFrame>
      <p:graphicFrame>
        <p:nvGraphicFramePr>
          <p:cNvPr id="951" name="Google Shape;951;p94"/>
          <p:cNvGraphicFramePr/>
          <p:nvPr/>
        </p:nvGraphicFramePr>
        <p:xfrm>
          <a:off x="5272863" y="1924100"/>
          <a:ext cx="3000000" cy="3000000"/>
        </p:xfrm>
        <a:graphic>
          <a:graphicData uri="http://schemas.openxmlformats.org/drawingml/2006/table">
            <a:tbl>
              <a:tblPr>
                <a:noFill/>
                <a:tableStyleId>{B3EEC954-99DA-4435-BCBC-26BB120761D3}</a:tableStyleId>
              </a:tblPr>
              <a:tblGrid>
                <a:gridCol w="851775"/>
                <a:gridCol w="652550"/>
              </a:tblGrid>
              <a:tr h="224600">
                <a:tc gridSpan="2">
                  <a:txBody>
                    <a:bodyPr/>
                    <a:lstStyle/>
                    <a:p>
                      <a:pPr indent="0" lvl="0" marL="0" rtl="0" algn="ctr">
                        <a:lnSpc>
                          <a:spcPct val="115000"/>
                        </a:lnSpc>
                        <a:spcBef>
                          <a:spcPts val="0"/>
                        </a:spcBef>
                        <a:spcAft>
                          <a:spcPts val="0"/>
                        </a:spcAft>
                        <a:buNone/>
                      </a:pPr>
                      <a:r>
                        <a:rPr b="1" lang="en" sz="800">
                          <a:latin typeface="Lato"/>
                          <a:ea typeface="Lato"/>
                          <a:cs typeface="Lato"/>
                          <a:sym typeface="Lato"/>
                        </a:rPr>
                        <a:t>Remaining</a:t>
                      </a:r>
                      <a:endParaRPr b="1"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hMerge="1"/>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Name</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Time</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Taj</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0</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Kevin</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5</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Neil</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5</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Akshat</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3</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William</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3</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Alina</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5</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bl>
          </a:graphicData>
        </a:graphic>
      </p:graphicFrame>
    </p:spTree>
  </p:cSld>
  <p:clrMapOvr>
    <a:masterClrMapping/>
  </p:clrMapOvr>
</p:sld>
</file>

<file path=ppt/slides/slide8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55" name="Shape 955"/>
        <p:cNvGrpSpPr/>
        <p:nvPr/>
      </p:nvGrpSpPr>
      <p:grpSpPr>
        <a:xfrm>
          <a:off x="0" y="0"/>
          <a:ext cx="0" cy="0"/>
          <a:chOff x="0" y="0"/>
          <a:chExt cx="0" cy="0"/>
        </a:xfrm>
      </p:grpSpPr>
      <p:sp>
        <p:nvSpPr>
          <p:cNvPr id="956" name="Google Shape;956;p95"/>
          <p:cNvSpPr txBox="1"/>
          <p:nvPr>
            <p:ph idx="1" type="body"/>
          </p:nvPr>
        </p:nvSpPr>
        <p:spPr>
          <a:xfrm>
            <a:off x="182850" y="823868"/>
            <a:ext cx="8778300" cy="4206300"/>
          </a:xfrm>
          <a:prstGeom prst="rect">
            <a:avLst/>
          </a:prstGeom>
        </p:spPr>
        <p:txBody>
          <a:bodyPr anchorCtr="0" anchor="t" bIns="45700" lIns="45700" spcFirstLastPara="1" rIns="45700" wrap="square" tIns="45700">
            <a:noAutofit/>
          </a:bodyPr>
          <a:lstStyle/>
          <a:p>
            <a:pPr indent="0" lvl="0" marL="0" rtl="0" algn="l">
              <a:spcBef>
                <a:spcPts val="0"/>
              </a:spcBef>
              <a:spcAft>
                <a:spcPts val="0"/>
              </a:spcAft>
              <a:buNone/>
            </a:pPr>
            <a:r>
              <a:rPr b="1" lang="en"/>
              <a:t>Preemptive Priority</a:t>
            </a:r>
            <a:endParaRPr b="1"/>
          </a:p>
        </p:txBody>
      </p:sp>
      <p:sp>
        <p:nvSpPr>
          <p:cNvPr id="957" name="Google Shape;957;p95"/>
          <p:cNvSpPr txBox="1"/>
          <p:nvPr>
            <p:ph type="title"/>
          </p:nvPr>
        </p:nvSpPr>
        <p:spPr>
          <a:xfrm>
            <a:off x="182850" y="114300"/>
            <a:ext cx="8778300" cy="4572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Life Ain’t Fair</a:t>
            </a:r>
            <a:endParaRPr/>
          </a:p>
        </p:txBody>
      </p:sp>
      <p:graphicFrame>
        <p:nvGraphicFramePr>
          <p:cNvPr id="958" name="Google Shape;958;p95"/>
          <p:cNvGraphicFramePr/>
          <p:nvPr/>
        </p:nvGraphicFramePr>
        <p:xfrm>
          <a:off x="1978250" y="823775"/>
          <a:ext cx="3000000" cy="3000000"/>
        </p:xfrm>
        <a:graphic>
          <a:graphicData uri="http://schemas.openxmlformats.org/drawingml/2006/table">
            <a:tbl>
              <a:tblPr>
                <a:noFill/>
                <a:tableStyleId>{876081C1-59E3-45BD-9F17-07E1B6B354E3}</a:tableStyleId>
              </a:tblPr>
              <a:tblGrid>
                <a:gridCol w="274900"/>
                <a:gridCol w="1370500"/>
              </a:tblGrid>
              <a:tr h="135475">
                <a:tc>
                  <a:txBody>
                    <a:bodyPr/>
                    <a:lstStyle/>
                    <a:p>
                      <a:pPr indent="0" lvl="0" marL="0" rtl="0" algn="ctr">
                        <a:spcBef>
                          <a:spcPts val="0"/>
                        </a:spcBef>
                        <a:spcAft>
                          <a:spcPts val="0"/>
                        </a:spcAft>
                        <a:buNone/>
                      </a:pPr>
                      <a:r>
                        <a:rPr lang="en" sz="800">
                          <a:latin typeface="Lato"/>
                          <a:ea typeface="Lato"/>
                          <a:cs typeface="Lato"/>
                          <a:sym typeface="Lato"/>
                        </a:rPr>
                        <a:t>Time</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Thread</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5475">
                <a:tc>
                  <a:txBody>
                    <a:bodyPr/>
                    <a:lstStyle/>
                    <a:p>
                      <a:pPr indent="0" lvl="0" marL="0" rtl="0" algn="ctr">
                        <a:spcBef>
                          <a:spcPts val="0"/>
                        </a:spcBef>
                        <a:spcAft>
                          <a:spcPts val="0"/>
                        </a:spcAft>
                        <a:buNone/>
                      </a:pPr>
                      <a:r>
                        <a:rPr lang="en" sz="800">
                          <a:latin typeface="Lato"/>
                          <a:ea typeface="Lato"/>
                          <a:cs typeface="Lato"/>
                          <a:sym typeface="Lato"/>
                        </a:rPr>
                        <a:t>0</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Taj</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5475">
                <a:tc>
                  <a:txBody>
                    <a:bodyPr/>
                    <a:lstStyle/>
                    <a:p>
                      <a:pPr indent="0" lvl="0" marL="0" rtl="0" algn="ctr">
                        <a:spcBef>
                          <a:spcPts val="0"/>
                        </a:spcBef>
                        <a:spcAft>
                          <a:spcPts val="0"/>
                        </a:spcAft>
                        <a:buNone/>
                      </a:pPr>
                      <a:r>
                        <a:rPr lang="en" sz="800">
                          <a:latin typeface="Lato"/>
                          <a:ea typeface="Lato"/>
                          <a:cs typeface="Lato"/>
                          <a:sym typeface="Lato"/>
                        </a:rPr>
                        <a:t>1</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Taj</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5475">
                <a:tc>
                  <a:txBody>
                    <a:bodyPr/>
                    <a:lstStyle/>
                    <a:p>
                      <a:pPr indent="0" lvl="0" marL="0" rtl="0" algn="ctr">
                        <a:spcBef>
                          <a:spcPts val="0"/>
                        </a:spcBef>
                        <a:spcAft>
                          <a:spcPts val="0"/>
                        </a:spcAft>
                        <a:buNone/>
                      </a:pPr>
                      <a:r>
                        <a:rPr lang="en" sz="800">
                          <a:latin typeface="Lato"/>
                          <a:ea typeface="Lato"/>
                          <a:cs typeface="Lato"/>
                          <a:sym typeface="Lato"/>
                        </a:rPr>
                        <a:t>2</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Taj</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5475">
                <a:tc>
                  <a:txBody>
                    <a:bodyPr/>
                    <a:lstStyle/>
                    <a:p>
                      <a:pPr indent="0" lvl="0" marL="0" rtl="0" algn="ctr">
                        <a:spcBef>
                          <a:spcPts val="0"/>
                        </a:spcBef>
                        <a:spcAft>
                          <a:spcPts val="0"/>
                        </a:spcAft>
                        <a:buNone/>
                      </a:pPr>
                      <a:r>
                        <a:rPr lang="en" sz="800">
                          <a:latin typeface="Lato"/>
                          <a:ea typeface="Lato"/>
                          <a:cs typeface="Lato"/>
                          <a:sym typeface="Lato"/>
                        </a:rPr>
                        <a:t>3</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Taj</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5475">
                <a:tc>
                  <a:txBody>
                    <a:bodyPr/>
                    <a:lstStyle/>
                    <a:p>
                      <a:pPr indent="0" lvl="0" marL="0" rtl="0" algn="ctr">
                        <a:spcBef>
                          <a:spcPts val="0"/>
                        </a:spcBef>
                        <a:spcAft>
                          <a:spcPts val="0"/>
                        </a:spcAft>
                        <a:buNone/>
                      </a:pPr>
                      <a:r>
                        <a:rPr lang="en" sz="800">
                          <a:latin typeface="Lato"/>
                          <a:ea typeface="Lato"/>
                          <a:cs typeface="Lato"/>
                          <a:sym typeface="Lato"/>
                        </a:rPr>
                        <a:t>4</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Taj</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5</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Akshat</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6</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Akshat</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7</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William</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8</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William</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9</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D9EAD3"/>
                    </a:solidFill>
                  </a:tcPr>
                </a:tc>
                <a:tc>
                  <a:txBody>
                    <a:bodyPr/>
                    <a:lstStyle/>
                    <a:p>
                      <a:pPr indent="0" lvl="0" marL="0" rtl="0" algn="ctr">
                        <a:spcBef>
                          <a:spcPts val="0"/>
                        </a:spcBef>
                        <a:spcAft>
                          <a:spcPts val="0"/>
                        </a:spcAft>
                        <a:buNone/>
                      </a:pPr>
                      <a:r>
                        <a:rPr lang="en" sz="800">
                          <a:latin typeface="Lato"/>
                          <a:ea typeface="Lato"/>
                          <a:cs typeface="Lato"/>
                          <a:sym typeface="Lato"/>
                        </a:rPr>
                        <a:t>Alina</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D9EAD3"/>
                    </a:solidFill>
                  </a:tcPr>
                </a:tc>
              </a:tr>
              <a:tr h="130525">
                <a:tc>
                  <a:txBody>
                    <a:bodyPr/>
                    <a:lstStyle/>
                    <a:p>
                      <a:pPr indent="0" lvl="0" marL="0" rtl="0" algn="ctr">
                        <a:spcBef>
                          <a:spcPts val="0"/>
                        </a:spcBef>
                        <a:spcAft>
                          <a:spcPts val="0"/>
                        </a:spcAft>
                        <a:buNone/>
                      </a:pPr>
                      <a:r>
                        <a:rPr lang="en" sz="800">
                          <a:latin typeface="Lato"/>
                          <a:ea typeface="Lato"/>
                          <a:cs typeface="Lato"/>
                          <a:sym typeface="Lato"/>
                        </a:rPr>
                        <a:t>10</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11</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12</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13</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14</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15</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16</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17</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18</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19</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20</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21</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22</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23</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24</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25</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26</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27</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28</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29</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30</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bl>
          </a:graphicData>
        </a:graphic>
      </p:graphicFrame>
      <p:graphicFrame>
        <p:nvGraphicFramePr>
          <p:cNvPr id="959" name="Google Shape;959;p95"/>
          <p:cNvGraphicFramePr/>
          <p:nvPr/>
        </p:nvGraphicFramePr>
        <p:xfrm>
          <a:off x="7003488" y="1455550"/>
          <a:ext cx="3000000" cy="3000000"/>
        </p:xfrm>
        <a:graphic>
          <a:graphicData uri="http://schemas.openxmlformats.org/drawingml/2006/table">
            <a:tbl>
              <a:tblPr>
                <a:noFill/>
                <a:tableStyleId>{B3EEC954-99DA-4435-BCBC-26BB120761D3}</a:tableStyleId>
              </a:tblPr>
              <a:tblGrid>
                <a:gridCol w="453325"/>
                <a:gridCol w="851775"/>
                <a:gridCol w="652550"/>
              </a:tblGrid>
              <a:tr h="224600">
                <a:tc gridSpan="3">
                  <a:txBody>
                    <a:bodyPr/>
                    <a:lstStyle/>
                    <a:p>
                      <a:pPr indent="0" lvl="0" marL="0" rtl="0" algn="ctr">
                        <a:lnSpc>
                          <a:spcPct val="115000"/>
                        </a:lnSpc>
                        <a:spcBef>
                          <a:spcPts val="0"/>
                        </a:spcBef>
                        <a:spcAft>
                          <a:spcPts val="0"/>
                        </a:spcAft>
                        <a:buNone/>
                      </a:pPr>
                      <a:r>
                        <a:rPr b="1" lang="en" sz="800">
                          <a:latin typeface="Lato"/>
                          <a:ea typeface="Lato"/>
                          <a:cs typeface="Lato"/>
                          <a:sym typeface="Lato"/>
                        </a:rPr>
                        <a:t>Arrivals</a:t>
                      </a:r>
                      <a:endParaRPr b="1"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hMerge="1"/>
                <a:tc hMerge="1"/>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Time</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Name</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Priority</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0</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Taj</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7</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1</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2</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Kevin</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1</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3</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Neil</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3</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4</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5</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Akshat</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5</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6</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7</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William</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11</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8</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9</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Alina</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14</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bl>
          </a:graphicData>
        </a:graphic>
      </p:graphicFrame>
      <p:graphicFrame>
        <p:nvGraphicFramePr>
          <p:cNvPr id="960" name="Google Shape;960;p95"/>
          <p:cNvGraphicFramePr/>
          <p:nvPr/>
        </p:nvGraphicFramePr>
        <p:xfrm>
          <a:off x="419788" y="2626925"/>
          <a:ext cx="3000000" cy="3000000"/>
        </p:xfrm>
        <a:graphic>
          <a:graphicData uri="http://schemas.openxmlformats.org/drawingml/2006/table">
            <a:tbl>
              <a:tblPr>
                <a:noFill/>
                <a:tableStyleId>{B3EEC954-99DA-4435-BCBC-26BB120761D3}</a:tableStyleId>
              </a:tblPr>
              <a:tblGrid>
                <a:gridCol w="453325"/>
                <a:gridCol w="851775"/>
              </a:tblGrid>
              <a:tr h="175">
                <a:tc>
                  <a:txBody>
                    <a:bodyPr/>
                    <a:lstStyle/>
                    <a:p>
                      <a:pPr indent="0" lvl="0" marL="0" rtl="0" algn="ctr">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2CC"/>
                    </a:solidFill>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Just before time</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75">
                <a:tc>
                  <a:txBody>
                    <a:bodyPr/>
                    <a:lstStyle/>
                    <a:p>
                      <a:pPr indent="0" lvl="0" marL="0" rtl="0" algn="ctr">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D9EAD3"/>
                    </a:solidFill>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At time</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bl>
          </a:graphicData>
        </a:graphic>
      </p:graphicFrame>
      <p:graphicFrame>
        <p:nvGraphicFramePr>
          <p:cNvPr id="961" name="Google Shape;961;p95"/>
          <p:cNvGraphicFramePr/>
          <p:nvPr/>
        </p:nvGraphicFramePr>
        <p:xfrm>
          <a:off x="3876988" y="2065425"/>
          <a:ext cx="3000000" cy="3000000"/>
        </p:xfrm>
        <a:graphic>
          <a:graphicData uri="http://schemas.openxmlformats.org/drawingml/2006/table">
            <a:tbl>
              <a:tblPr>
                <a:noFill/>
                <a:tableStyleId>{B3EEC954-99DA-4435-BCBC-26BB120761D3}</a:tableStyleId>
              </a:tblPr>
              <a:tblGrid>
                <a:gridCol w="851775"/>
              </a:tblGrid>
              <a:tr h="224600">
                <a:tc>
                  <a:txBody>
                    <a:bodyPr/>
                    <a:lstStyle/>
                    <a:p>
                      <a:pPr indent="0" lvl="0" marL="0" rtl="0" algn="ctr">
                        <a:lnSpc>
                          <a:spcPct val="115000"/>
                        </a:lnSpc>
                        <a:spcBef>
                          <a:spcPts val="0"/>
                        </a:spcBef>
                        <a:spcAft>
                          <a:spcPts val="0"/>
                        </a:spcAft>
                        <a:buNone/>
                      </a:pPr>
                      <a:r>
                        <a:rPr b="1" lang="en" sz="800">
                          <a:latin typeface="Lato"/>
                          <a:ea typeface="Lato"/>
                          <a:cs typeface="Lato"/>
                          <a:sym typeface="Lato"/>
                        </a:rPr>
                        <a:t>Queue</a:t>
                      </a:r>
                      <a:endParaRPr b="1"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William</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Akshat</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Neil</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Kevin</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bl>
          </a:graphicData>
        </a:graphic>
      </p:graphicFrame>
      <p:graphicFrame>
        <p:nvGraphicFramePr>
          <p:cNvPr id="962" name="Google Shape;962;p95"/>
          <p:cNvGraphicFramePr/>
          <p:nvPr/>
        </p:nvGraphicFramePr>
        <p:xfrm>
          <a:off x="5272863" y="1924100"/>
          <a:ext cx="3000000" cy="3000000"/>
        </p:xfrm>
        <a:graphic>
          <a:graphicData uri="http://schemas.openxmlformats.org/drawingml/2006/table">
            <a:tbl>
              <a:tblPr>
                <a:noFill/>
                <a:tableStyleId>{B3EEC954-99DA-4435-BCBC-26BB120761D3}</a:tableStyleId>
              </a:tblPr>
              <a:tblGrid>
                <a:gridCol w="851775"/>
                <a:gridCol w="652550"/>
              </a:tblGrid>
              <a:tr h="224600">
                <a:tc gridSpan="2">
                  <a:txBody>
                    <a:bodyPr/>
                    <a:lstStyle/>
                    <a:p>
                      <a:pPr indent="0" lvl="0" marL="0" rtl="0" algn="ctr">
                        <a:lnSpc>
                          <a:spcPct val="115000"/>
                        </a:lnSpc>
                        <a:spcBef>
                          <a:spcPts val="0"/>
                        </a:spcBef>
                        <a:spcAft>
                          <a:spcPts val="0"/>
                        </a:spcAft>
                        <a:buNone/>
                      </a:pPr>
                      <a:r>
                        <a:rPr b="1" lang="en" sz="800">
                          <a:latin typeface="Lato"/>
                          <a:ea typeface="Lato"/>
                          <a:cs typeface="Lato"/>
                          <a:sym typeface="Lato"/>
                        </a:rPr>
                        <a:t>Remaining</a:t>
                      </a:r>
                      <a:endParaRPr b="1"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hMerge="1"/>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Name</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Time</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Taj</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0</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Kevin</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5</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Neil</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5</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Akshat</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3</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William</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3</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Alina</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4</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bl>
          </a:graphicData>
        </a:graphic>
      </p:graphicFrame>
    </p:spTree>
  </p:cSld>
  <p:clrMapOvr>
    <a:masterClrMapping/>
  </p:clrMapOvr>
</p:sld>
</file>

<file path=ppt/slides/slide8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66" name="Shape 966"/>
        <p:cNvGrpSpPr/>
        <p:nvPr/>
      </p:nvGrpSpPr>
      <p:grpSpPr>
        <a:xfrm>
          <a:off x="0" y="0"/>
          <a:ext cx="0" cy="0"/>
          <a:chOff x="0" y="0"/>
          <a:chExt cx="0" cy="0"/>
        </a:xfrm>
      </p:grpSpPr>
      <p:sp>
        <p:nvSpPr>
          <p:cNvPr id="967" name="Google Shape;967;p96"/>
          <p:cNvSpPr txBox="1"/>
          <p:nvPr>
            <p:ph idx="1" type="body"/>
          </p:nvPr>
        </p:nvSpPr>
        <p:spPr>
          <a:xfrm>
            <a:off x="182850" y="823868"/>
            <a:ext cx="8778300" cy="4206300"/>
          </a:xfrm>
          <a:prstGeom prst="rect">
            <a:avLst/>
          </a:prstGeom>
        </p:spPr>
        <p:txBody>
          <a:bodyPr anchorCtr="0" anchor="t" bIns="45700" lIns="45700" spcFirstLastPara="1" rIns="45700" wrap="square" tIns="45700">
            <a:noAutofit/>
          </a:bodyPr>
          <a:lstStyle/>
          <a:p>
            <a:pPr indent="0" lvl="0" marL="0" rtl="0" algn="l">
              <a:spcBef>
                <a:spcPts val="0"/>
              </a:spcBef>
              <a:spcAft>
                <a:spcPts val="0"/>
              </a:spcAft>
              <a:buNone/>
            </a:pPr>
            <a:r>
              <a:rPr b="1" lang="en"/>
              <a:t>Preemptive Priority</a:t>
            </a:r>
            <a:endParaRPr b="1"/>
          </a:p>
        </p:txBody>
      </p:sp>
      <p:sp>
        <p:nvSpPr>
          <p:cNvPr id="968" name="Google Shape;968;p96"/>
          <p:cNvSpPr txBox="1"/>
          <p:nvPr>
            <p:ph type="title"/>
          </p:nvPr>
        </p:nvSpPr>
        <p:spPr>
          <a:xfrm>
            <a:off x="182850" y="114300"/>
            <a:ext cx="8778300" cy="4572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Life Ain’t Fair</a:t>
            </a:r>
            <a:endParaRPr/>
          </a:p>
        </p:txBody>
      </p:sp>
      <p:graphicFrame>
        <p:nvGraphicFramePr>
          <p:cNvPr id="969" name="Google Shape;969;p96"/>
          <p:cNvGraphicFramePr/>
          <p:nvPr/>
        </p:nvGraphicFramePr>
        <p:xfrm>
          <a:off x="1978250" y="823775"/>
          <a:ext cx="3000000" cy="3000000"/>
        </p:xfrm>
        <a:graphic>
          <a:graphicData uri="http://schemas.openxmlformats.org/drawingml/2006/table">
            <a:tbl>
              <a:tblPr>
                <a:noFill/>
                <a:tableStyleId>{876081C1-59E3-45BD-9F17-07E1B6B354E3}</a:tableStyleId>
              </a:tblPr>
              <a:tblGrid>
                <a:gridCol w="274900"/>
                <a:gridCol w="1370500"/>
              </a:tblGrid>
              <a:tr h="135475">
                <a:tc>
                  <a:txBody>
                    <a:bodyPr/>
                    <a:lstStyle/>
                    <a:p>
                      <a:pPr indent="0" lvl="0" marL="0" rtl="0" algn="ctr">
                        <a:spcBef>
                          <a:spcPts val="0"/>
                        </a:spcBef>
                        <a:spcAft>
                          <a:spcPts val="0"/>
                        </a:spcAft>
                        <a:buNone/>
                      </a:pPr>
                      <a:r>
                        <a:rPr lang="en" sz="800">
                          <a:latin typeface="Lato"/>
                          <a:ea typeface="Lato"/>
                          <a:cs typeface="Lato"/>
                          <a:sym typeface="Lato"/>
                        </a:rPr>
                        <a:t>Time</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Thread</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5475">
                <a:tc>
                  <a:txBody>
                    <a:bodyPr/>
                    <a:lstStyle/>
                    <a:p>
                      <a:pPr indent="0" lvl="0" marL="0" rtl="0" algn="ctr">
                        <a:spcBef>
                          <a:spcPts val="0"/>
                        </a:spcBef>
                        <a:spcAft>
                          <a:spcPts val="0"/>
                        </a:spcAft>
                        <a:buNone/>
                      </a:pPr>
                      <a:r>
                        <a:rPr lang="en" sz="800">
                          <a:latin typeface="Lato"/>
                          <a:ea typeface="Lato"/>
                          <a:cs typeface="Lato"/>
                          <a:sym typeface="Lato"/>
                        </a:rPr>
                        <a:t>0</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Taj</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5475">
                <a:tc>
                  <a:txBody>
                    <a:bodyPr/>
                    <a:lstStyle/>
                    <a:p>
                      <a:pPr indent="0" lvl="0" marL="0" rtl="0" algn="ctr">
                        <a:spcBef>
                          <a:spcPts val="0"/>
                        </a:spcBef>
                        <a:spcAft>
                          <a:spcPts val="0"/>
                        </a:spcAft>
                        <a:buNone/>
                      </a:pPr>
                      <a:r>
                        <a:rPr lang="en" sz="800">
                          <a:latin typeface="Lato"/>
                          <a:ea typeface="Lato"/>
                          <a:cs typeface="Lato"/>
                          <a:sym typeface="Lato"/>
                        </a:rPr>
                        <a:t>1</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Taj</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5475">
                <a:tc>
                  <a:txBody>
                    <a:bodyPr/>
                    <a:lstStyle/>
                    <a:p>
                      <a:pPr indent="0" lvl="0" marL="0" rtl="0" algn="ctr">
                        <a:spcBef>
                          <a:spcPts val="0"/>
                        </a:spcBef>
                        <a:spcAft>
                          <a:spcPts val="0"/>
                        </a:spcAft>
                        <a:buNone/>
                      </a:pPr>
                      <a:r>
                        <a:rPr lang="en" sz="800">
                          <a:latin typeface="Lato"/>
                          <a:ea typeface="Lato"/>
                          <a:cs typeface="Lato"/>
                          <a:sym typeface="Lato"/>
                        </a:rPr>
                        <a:t>2</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Taj</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5475">
                <a:tc>
                  <a:txBody>
                    <a:bodyPr/>
                    <a:lstStyle/>
                    <a:p>
                      <a:pPr indent="0" lvl="0" marL="0" rtl="0" algn="ctr">
                        <a:spcBef>
                          <a:spcPts val="0"/>
                        </a:spcBef>
                        <a:spcAft>
                          <a:spcPts val="0"/>
                        </a:spcAft>
                        <a:buNone/>
                      </a:pPr>
                      <a:r>
                        <a:rPr lang="en" sz="800">
                          <a:latin typeface="Lato"/>
                          <a:ea typeface="Lato"/>
                          <a:cs typeface="Lato"/>
                          <a:sym typeface="Lato"/>
                        </a:rPr>
                        <a:t>3</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Taj</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5475">
                <a:tc>
                  <a:txBody>
                    <a:bodyPr/>
                    <a:lstStyle/>
                    <a:p>
                      <a:pPr indent="0" lvl="0" marL="0" rtl="0" algn="ctr">
                        <a:spcBef>
                          <a:spcPts val="0"/>
                        </a:spcBef>
                        <a:spcAft>
                          <a:spcPts val="0"/>
                        </a:spcAft>
                        <a:buNone/>
                      </a:pPr>
                      <a:r>
                        <a:rPr lang="en" sz="800">
                          <a:latin typeface="Lato"/>
                          <a:ea typeface="Lato"/>
                          <a:cs typeface="Lato"/>
                          <a:sym typeface="Lato"/>
                        </a:rPr>
                        <a:t>4</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Taj</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5</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Akshat</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6</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Akshat</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7</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William</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8</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William</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9</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Alina</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10</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Alina</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11</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Alina</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12</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Alina</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13</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Alina</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14</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William</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15</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William</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16</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William</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17</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Akshat</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18</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Akshat</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19</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Akshat</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20</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Neil</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21</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Neil</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22</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Neil</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23</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Neil</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24</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Neil</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25</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Kevin</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26</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Kevin</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27</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Kevin</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28</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Kevin</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29</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 sz="800">
                          <a:latin typeface="Lato"/>
                          <a:ea typeface="Lato"/>
                          <a:cs typeface="Lato"/>
                          <a:sym typeface="Lato"/>
                        </a:rPr>
                        <a:t>Kevin</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0525">
                <a:tc>
                  <a:txBody>
                    <a:bodyPr/>
                    <a:lstStyle/>
                    <a:p>
                      <a:pPr indent="0" lvl="0" marL="0" rtl="0" algn="ctr">
                        <a:spcBef>
                          <a:spcPts val="0"/>
                        </a:spcBef>
                        <a:spcAft>
                          <a:spcPts val="0"/>
                        </a:spcAft>
                        <a:buNone/>
                      </a:pPr>
                      <a:r>
                        <a:rPr lang="en" sz="800">
                          <a:latin typeface="Lato"/>
                          <a:ea typeface="Lato"/>
                          <a:cs typeface="Lato"/>
                          <a:sym typeface="Lato"/>
                        </a:rPr>
                        <a:t>30</a:t>
                      </a:r>
                      <a:endParaRPr sz="800">
                        <a:latin typeface="Lato"/>
                        <a:ea typeface="Lato"/>
                        <a:cs typeface="Lato"/>
                        <a:sym typeface="Lato"/>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800">
                        <a:latin typeface="Lato"/>
                        <a:ea typeface="Lato"/>
                        <a:cs typeface="Lato"/>
                        <a:sym typeface="Lato"/>
                      </a:endParaRPr>
                    </a:p>
                  </a:txBody>
                  <a:tcPr marT="0" marB="0" marR="0" marL="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bl>
          </a:graphicData>
        </a:graphic>
      </p:graphicFrame>
      <p:graphicFrame>
        <p:nvGraphicFramePr>
          <p:cNvPr id="970" name="Google Shape;970;p96"/>
          <p:cNvGraphicFramePr/>
          <p:nvPr/>
        </p:nvGraphicFramePr>
        <p:xfrm>
          <a:off x="7003488" y="1455550"/>
          <a:ext cx="3000000" cy="3000000"/>
        </p:xfrm>
        <a:graphic>
          <a:graphicData uri="http://schemas.openxmlformats.org/drawingml/2006/table">
            <a:tbl>
              <a:tblPr>
                <a:noFill/>
                <a:tableStyleId>{B3EEC954-99DA-4435-BCBC-26BB120761D3}</a:tableStyleId>
              </a:tblPr>
              <a:tblGrid>
                <a:gridCol w="453325"/>
                <a:gridCol w="851775"/>
                <a:gridCol w="652550"/>
              </a:tblGrid>
              <a:tr h="224600">
                <a:tc gridSpan="3">
                  <a:txBody>
                    <a:bodyPr/>
                    <a:lstStyle/>
                    <a:p>
                      <a:pPr indent="0" lvl="0" marL="0" rtl="0" algn="ctr">
                        <a:lnSpc>
                          <a:spcPct val="115000"/>
                        </a:lnSpc>
                        <a:spcBef>
                          <a:spcPts val="0"/>
                        </a:spcBef>
                        <a:spcAft>
                          <a:spcPts val="0"/>
                        </a:spcAft>
                        <a:buNone/>
                      </a:pPr>
                      <a:r>
                        <a:rPr b="1" lang="en" sz="800">
                          <a:latin typeface="Lato"/>
                          <a:ea typeface="Lato"/>
                          <a:cs typeface="Lato"/>
                          <a:sym typeface="Lato"/>
                        </a:rPr>
                        <a:t>Arrivals</a:t>
                      </a:r>
                      <a:endParaRPr b="1"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hMerge="1"/>
                <a:tc hMerge="1"/>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Time</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Name</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Priority</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0</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Taj</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7</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1</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2</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Kevin</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1</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3</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Neil</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3</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4</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5</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Akshat</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5</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6</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7</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William</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11</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8</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9</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Alina</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14</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bl>
          </a:graphicData>
        </a:graphic>
      </p:graphicFrame>
      <p:graphicFrame>
        <p:nvGraphicFramePr>
          <p:cNvPr id="971" name="Google Shape;971;p96"/>
          <p:cNvGraphicFramePr/>
          <p:nvPr/>
        </p:nvGraphicFramePr>
        <p:xfrm>
          <a:off x="419788" y="2626925"/>
          <a:ext cx="3000000" cy="3000000"/>
        </p:xfrm>
        <a:graphic>
          <a:graphicData uri="http://schemas.openxmlformats.org/drawingml/2006/table">
            <a:tbl>
              <a:tblPr>
                <a:noFill/>
                <a:tableStyleId>{B3EEC954-99DA-4435-BCBC-26BB120761D3}</a:tableStyleId>
              </a:tblPr>
              <a:tblGrid>
                <a:gridCol w="453325"/>
                <a:gridCol w="851775"/>
              </a:tblGrid>
              <a:tr h="175">
                <a:tc>
                  <a:txBody>
                    <a:bodyPr/>
                    <a:lstStyle/>
                    <a:p>
                      <a:pPr indent="0" lvl="0" marL="0" rtl="0" algn="ctr">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2CC"/>
                    </a:solidFill>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Just before time</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75">
                <a:tc>
                  <a:txBody>
                    <a:bodyPr/>
                    <a:lstStyle/>
                    <a:p>
                      <a:pPr indent="0" lvl="0" marL="0" rtl="0" algn="ctr">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D9EAD3"/>
                    </a:solidFill>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At time</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bl>
          </a:graphicData>
        </a:graphic>
      </p:graphicFrame>
      <p:graphicFrame>
        <p:nvGraphicFramePr>
          <p:cNvPr id="972" name="Google Shape;972;p96"/>
          <p:cNvGraphicFramePr/>
          <p:nvPr/>
        </p:nvGraphicFramePr>
        <p:xfrm>
          <a:off x="3876988" y="2065425"/>
          <a:ext cx="3000000" cy="3000000"/>
        </p:xfrm>
        <a:graphic>
          <a:graphicData uri="http://schemas.openxmlformats.org/drawingml/2006/table">
            <a:tbl>
              <a:tblPr>
                <a:noFill/>
                <a:tableStyleId>{B3EEC954-99DA-4435-BCBC-26BB120761D3}</a:tableStyleId>
              </a:tblPr>
              <a:tblGrid>
                <a:gridCol w="851775"/>
              </a:tblGrid>
              <a:tr h="224600">
                <a:tc>
                  <a:txBody>
                    <a:bodyPr/>
                    <a:lstStyle/>
                    <a:p>
                      <a:pPr indent="0" lvl="0" marL="0" rtl="0" algn="ctr">
                        <a:lnSpc>
                          <a:spcPct val="115000"/>
                        </a:lnSpc>
                        <a:spcBef>
                          <a:spcPts val="0"/>
                        </a:spcBef>
                        <a:spcAft>
                          <a:spcPts val="0"/>
                        </a:spcAft>
                        <a:buNone/>
                      </a:pPr>
                      <a:r>
                        <a:rPr b="1" lang="en" sz="800">
                          <a:latin typeface="Lato"/>
                          <a:ea typeface="Lato"/>
                          <a:cs typeface="Lato"/>
                          <a:sym typeface="Lato"/>
                        </a:rPr>
                        <a:t>Queue</a:t>
                      </a:r>
                      <a:endParaRPr b="1"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bl>
          </a:graphicData>
        </a:graphic>
      </p:graphicFrame>
      <p:graphicFrame>
        <p:nvGraphicFramePr>
          <p:cNvPr id="973" name="Google Shape;973;p96"/>
          <p:cNvGraphicFramePr/>
          <p:nvPr/>
        </p:nvGraphicFramePr>
        <p:xfrm>
          <a:off x="5272863" y="1924100"/>
          <a:ext cx="3000000" cy="3000000"/>
        </p:xfrm>
        <a:graphic>
          <a:graphicData uri="http://schemas.openxmlformats.org/drawingml/2006/table">
            <a:tbl>
              <a:tblPr>
                <a:noFill/>
                <a:tableStyleId>{B3EEC954-99DA-4435-BCBC-26BB120761D3}</a:tableStyleId>
              </a:tblPr>
              <a:tblGrid>
                <a:gridCol w="851775"/>
                <a:gridCol w="652550"/>
              </a:tblGrid>
              <a:tr h="224600">
                <a:tc gridSpan="2">
                  <a:txBody>
                    <a:bodyPr/>
                    <a:lstStyle/>
                    <a:p>
                      <a:pPr indent="0" lvl="0" marL="0" rtl="0" algn="ctr">
                        <a:lnSpc>
                          <a:spcPct val="115000"/>
                        </a:lnSpc>
                        <a:spcBef>
                          <a:spcPts val="0"/>
                        </a:spcBef>
                        <a:spcAft>
                          <a:spcPts val="0"/>
                        </a:spcAft>
                        <a:buNone/>
                      </a:pPr>
                      <a:r>
                        <a:rPr b="1" lang="en" sz="800">
                          <a:latin typeface="Lato"/>
                          <a:ea typeface="Lato"/>
                          <a:cs typeface="Lato"/>
                          <a:sym typeface="Lato"/>
                        </a:rPr>
                        <a:t>Remaining</a:t>
                      </a:r>
                      <a:endParaRPr b="1"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hMerge="1"/>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Name</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Time</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Taj</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0</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Kevin</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0</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Neil</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0</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Akshat</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0</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William</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0</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4600">
                <a:tc>
                  <a:txBody>
                    <a:bodyPr/>
                    <a:lstStyle/>
                    <a:p>
                      <a:pPr indent="0" lvl="0" marL="0" rtl="0" algn="ctr">
                        <a:lnSpc>
                          <a:spcPct val="115000"/>
                        </a:lnSpc>
                        <a:spcBef>
                          <a:spcPts val="0"/>
                        </a:spcBef>
                        <a:spcAft>
                          <a:spcPts val="0"/>
                        </a:spcAft>
                        <a:buNone/>
                      </a:pPr>
                      <a:r>
                        <a:rPr lang="en" sz="800">
                          <a:latin typeface="Lato"/>
                          <a:ea typeface="Lato"/>
                          <a:cs typeface="Lato"/>
                          <a:sym typeface="Lato"/>
                        </a:rPr>
                        <a:t>Alina</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latin typeface="Lato"/>
                          <a:ea typeface="Lato"/>
                          <a:cs typeface="Lato"/>
                          <a:sym typeface="Lato"/>
                        </a:rPr>
                        <a:t>0</a:t>
                      </a:r>
                      <a:endParaRPr sz="800">
                        <a:latin typeface="Lato"/>
                        <a:ea typeface="Lato"/>
                        <a:cs typeface="Lato"/>
                        <a:sym typeface="Lato"/>
                      </a:endParaRPr>
                    </a:p>
                  </a:txBody>
                  <a:tcPr marT="45700" marB="45700" marR="45700" marL="457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bl>
          </a:graphicData>
        </a:graphic>
      </p:graphicFrame>
      <p:sp>
        <p:nvSpPr>
          <p:cNvPr id="974" name="Google Shape;974;p96"/>
          <p:cNvSpPr txBox="1"/>
          <p:nvPr/>
        </p:nvSpPr>
        <p:spPr>
          <a:xfrm>
            <a:off x="3862775" y="823775"/>
            <a:ext cx="2901600" cy="800400"/>
          </a:xfrm>
          <a:prstGeom prst="rect">
            <a:avLst/>
          </a:prstGeom>
          <a:noFill/>
          <a:ln>
            <a:noFill/>
          </a:ln>
        </p:spPr>
        <p:txBody>
          <a:bodyPr anchorCtr="0" anchor="t" bIns="91425" lIns="91425" spcFirstLastPara="1" rIns="91425" wrap="square" tIns="91425">
            <a:spAutoFit/>
          </a:bodyPr>
          <a:lstStyle/>
          <a:p>
            <a:pPr indent="0" lvl="0" marL="0" rtl="0" algn="ctr">
              <a:lnSpc>
                <a:spcPct val="150000"/>
              </a:lnSpc>
              <a:spcBef>
                <a:spcPts val="0"/>
              </a:spcBef>
              <a:spcAft>
                <a:spcPts val="0"/>
              </a:spcAft>
              <a:buNone/>
            </a:pPr>
            <a:r>
              <a:rPr lang="en" sz="1000">
                <a:latin typeface="Lato"/>
                <a:ea typeface="Lato"/>
                <a:cs typeface="Lato"/>
                <a:sym typeface="Lato"/>
              </a:rPr>
              <a:t>No more threads arrive</a:t>
            </a:r>
            <a:endParaRPr sz="1000">
              <a:latin typeface="Lato"/>
              <a:ea typeface="Lato"/>
              <a:cs typeface="Lato"/>
              <a:sym typeface="Lato"/>
            </a:endParaRPr>
          </a:p>
          <a:p>
            <a:pPr indent="0" lvl="0" marL="0" rtl="0" algn="ctr">
              <a:lnSpc>
                <a:spcPct val="150000"/>
              </a:lnSpc>
              <a:spcBef>
                <a:spcPts val="0"/>
              </a:spcBef>
              <a:spcAft>
                <a:spcPts val="0"/>
              </a:spcAft>
              <a:buNone/>
            </a:pPr>
            <a:r>
              <a:rPr lang="en" sz="1000">
                <a:latin typeface="Lato"/>
                <a:ea typeface="Lato"/>
                <a:cs typeface="Lato"/>
                <a:sym typeface="Lato"/>
              </a:rPr>
              <a:t>↓</a:t>
            </a:r>
            <a:endParaRPr sz="1000">
              <a:latin typeface="Lato"/>
              <a:ea typeface="Lato"/>
              <a:cs typeface="Lato"/>
              <a:sym typeface="Lato"/>
            </a:endParaRPr>
          </a:p>
          <a:p>
            <a:pPr indent="0" lvl="0" marL="0" rtl="0" algn="ctr">
              <a:lnSpc>
                <a:spcPct val="150000"/>
              </a:lnSpc>
              <a:spcBef>
                <a:spcPts val="0"/>
              </a:spcBef>
              <a:spcAft>
                <a:spcPts val="0"/>
              </a:spcAft>
              <a:buNone/>
            </a:pPr>
            <a:r>
              <a:rPr lang="en" sz="1000">
                <a:latin typeface="Lato"/>
                <a:ea typeface="Lato"/>
                <a:cs typeface="Lato"/>
                <a:sym typeface="Lato"/>
              </a:rPr>
              <a:t>Threads complete in order of priority</a:t>
            </a:r>
            <a:endParaRPr sz="1000">
              <a:latin typeface="Lato"/>
              <a:ea typeface="Lato"/>
              <a:cs typeface="Lato"/>
              <a:sym typeface="Lato"/>
            </a:endParaRPr>
          </a:p>
        </p:txBody>
      </p:sp>
    </p:spTree>
  </p:cSld>
  <p:clrMapOvr>
    <a:masterClrMapping/>
  </p:clrMapOvr>
</p:sld>
</file>

<file path=ppt/slides/slide8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78" name="Shape 978"/>
        <p:cNvGrpSpPr/>
        <p:nvPr/>
      </p:nvGrpSpPr>
      <p:grpSpPr>
        <a:xfrm>
          <a:off x="0" y="0"/>
          <a:ext cx="0" cy="0"/>
          <a:chOff x="0" y="0"/>
          <a:chExt cx="0" cy="0"/>
        </a:xfrm>
      </p:grpSpPr>
      <p:sp>
        <p:nvSpPr>
          <p:cNvPr id="979" name="Google Shape;979;p97"/>
          <p:cNvSpPr txBox="1"/>
          <p:nvPr>
            <p:ph type="title"/>
          </p:nvPr>
        </p:nvSpPr>
        <p:spPr>
          <a:xfrm>
            <a:off x="182850" y="114300"/>
            <a:ext cx="8778300" cy="4572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Bitcoin Mining</a:t>
            </a:r>
            <a:endParaRPr/>
          </a:p>
        </p:txBody>
      </p:sp>
      <p:sp>
        <p:nvSpPr>
          <p:cNvPr id="980" name="Google Shape;980;p97"/>
          <p:cNvSpPr txBox="1"/>
          <p:nvPr>
            <p:ph idx="3" type="body"/>
          </p:nvPr>
        </p:nvSpPr>
        <p:spPr>
          <a:xfrm>
            <a:off x="6126505" y="822963"/>
            <a:ext cx="2834700" cy="4206300"/>
          </a:xfrm>
          <a:prstGeom prst="rect">
            <a:avLst/>
          </a:prstGeom>
        </p:spPr>
        <p:txBody>
          <a:bodyPr anchorCtr="0" anchor="t" bIns="45700" lIns="45700" spcFirstLastPara="1" rIns="45700" wrap="square" tIns="45700">
            <a:noAutofit/>
          </a:bodyPr>
          <a:lstStyle/>
          <a:p>
            <a:pPr indent="0" lvl="0" marL="0" rtl="0" algn="l">
              <a:spcBef>
                <a:spcPts val="0"/>
              </a:spcBef>
              <a:spcAft>
                <a:spcPts val="1200"/>
              </a:spcAft>
              <a:buNone/>
            </a:pPr>
            <a:r>
              <a:t/>
            </a:r>
            <a:endParaRPr/>
          </a:p>
        </p:txBody>
      </p:sp>
      <p:pic>
        <p:nvPicPr>
          <p:cNvPr id="981" name="Google Shape;981;p97"/>
          <p:cNvPicPr preferRelativeResize="0"/>
          <p:nvPr/>
        </p:nvPicPr>
        <p:blipFill>
          <a:blip r:embed="rId3">
            <a:alphaModFix/>
          </a:blip>
          <a:stretch>
            <a:fillRect/>
          </a:stretch>
        </p:blipFill>
        <p:spPr>
          <a:xfrm>
            <a:off x="6626000" y="1809338"/>
            <a:ext cx="1835701" cy="2233574"/>
          </a:xfrm>
          <a:prstGeom prst="rect">
            <a:avLst/>
          </a:prstGeom>
          <a:noFill/>
          <a:ln>
            <a:noFill/>
          </a:ln>
        </p:spPr>
      </p:pic>
      <p:sp>
        <p:nvSpPr>
          <p:cNvPr id="982" name="Google Shape;982;p97"/>
          <p:cNvSpPr txBox="1"/>
          <p:nvPr>
            <p:ph idx="1" type="body"/>
          </p:nvPr>
        </p:nvSpPr>
        <p:spPr>
          <a:xfrm>
            <a:off x="182850" y="822975"/>
            <a:ext cx="5806500" cy="4206300"/>
          </a:xfrm>
          <a:prstGeom prst="rect">
            <a:avLst/>
          </a:prstGeom>
        </p:spPr>
        <p:txBody>
          <a:bodyPr anchorCtr="0" anchor="t" bIns="45700" lIns="45700" spcFirstLastPara="1" rIns="45700" wrap="square" tIns="45700">
            <a:noAutofit/>
          </a:bodyPr>
          <a:lstStyle/>
          <a:p>
            <a:pPr indent="0" lvl="0" marL="0" rtl="0" algn="l">
              <a:spcBef>
                <a:spcPts val="0"/>
              </a:spcBef>
              <a:spcAft>
                <a:spcPts val="0"/>
              </a:spcAft>
              <a:buNone/>
            </a:pPr>
            <a:r>
              <a:rPr lang="en"/>
              <a:t>You are a Bitcoin miner, and you’ve developed an algorithm that can run on an unsuspecting machine and mine Bitcoin. You now need to write a program that will run your mining algorithm forever. While you want your mining job to be scheduled often, you also don’t want to attract too much suspicion from system users or administrators. Fortunately, you know that the machines you’re targeting use a MLFQ algorithm to schedule jobs, outlined below.</a:t>
            </a:r>
            <a:endParaRPr/>
          </a:p>
          <a:p>
            <a:pPr indent="0" lvl="0" marL="0" rtl="0" algn="l">
              <a:spcBef>
                <a:spcPts val="0"/>
              </a:spcBef>
              <a:spcAft>
                <a:spcPts val="0"/>
              </a:spcAft>
              <a:buNone/>
            </a:pPr>
            <a:r>
              <a:t/>
            </a:r>
            <a:endParaRPr/>
          </a:p>
          <a:p>
            <a:pPr indent="-292100" lvl="0" marL="457200" rtl="0" algn="l">
              <a:spcBef>
                <a:spcPts val="0"/>
              </a:spcBef>
              <a:spcAft>
                <a:spcPts val="0"/>
              </a:spcAft>
              <a:buSzPts val="1000"/>
              <a:buAutoNum type="arabicPeriod"/>
            </a:pPr>
            <a:r>
              <a:rPr lang="en"/>
              <a:t>You decide that the best strategy is to guarantee that your mining job will always be placed on Queues B and C.</a:t>
            </a:r>
            <a:endParaRPr/>
          </a:p>
          <a:p>
            <a:pPr indent="0" lvl="0" marL="457200" rtl="0" algn="l">
              <a:spcBef>
                <a:spcPts val="0"/>
              </a:spcBef>
              <a:spcAft>
                <a:spcPts val="0"/>
              </a:spcAft>
              <a:buNone/>
            </a:pPr>
            <a:r>
              <a:rPr lang="en"/>
              <a:t>Assume that the CPU-intensive mining algorithm you’ve developed can be run in 10 tick intervals. Implement your mining program, and explain your design. The only functions you should use are mine (which runs for 10 ticks) and printf. Assume that your job is initially placed on Queue B.</a:t>
            </a:r>
            <a:endParaRPr/>
          </a:p>
          <a:p>
            <a:pPr indent="0" lvl="0" marL="457200" rtl="0" algn="l">
              <a:lnSpc>
                <a:spcPct val="100000"/>
              </a:lnSpc>
              <a:spcBef>
                <a:spcPts val="0"/>
              </a:spcBef>
              <a:spcAft>
                <a:spcPts val="0"/>
              </a:spcAft>
              <a:buNone/>
            </a:pPr>
            <a:r>
              <a:rPr lang="en">
                <a:solidFill>
                  <a:srgbClr val="0000FF"/>
                </a:solidFill>
                <a:highlight>
                  <a:srgbClr val="FFFFFF"/>
                </a:highlight>
                <a:latin typeface="Source Code Pro"/>
                <a:ea typeface="Source Code Pro"/>
                <a:cs typeface="Source Code Pro"/>
                <a:sym typeface="Source Code Pro"/>
              </a:rPr>
              <a:t>void</a:t>
            </a:r>
            <a:r>
              <a:rPr lang="en">
                <a:highlight>
                  <a:srgbClr val="FFFFFF"/>
                </a:highlight>
                <a:latin typeface="Source Code Pro"/>
                <a:ea typeface="Source Code Pro"/>
                <a:cs typeface="Source Code Pro"/>
                <a:sym typeface="Source Code Pro"/>
              </a:rPr>
              <a:t> mine_forever() {</a:t>
            </a:r>
            <a:endParaRPr>
              <a:highlight>
                <a:srgbClr val="FFFFFF"/>
              </a:highlight>
              <a:latin typeface="Source Code Pro"/>
              <a:ea typeface="Source Code Pro"/>
              <a:cs typeface="Source Code Pro"/>
              <a:sym typeface="Source Code Pro"/>
            </a:endParaRPr>
          </a:p>
          <a:p>
            <a:pPr indent="0" lvl="0" marL="457200" rtl="0" algn="l">
              <a:lnSpc>
                <a:spcPct val="100000"/>
              </a:lnSpc>
              <a:spcBef>
                <a:spcPts val="0"/>
              </a:spcBef>
              <a:spcAft>
                <a:spcPts val="0"/>
              </a:spcAft>
              <a:buNone/>
            </a:pPr>
            <a:r>
              <a:rPr lang="en">
                <a:highlight>
                  <a:srgbClr val="FFFFFF"/>
                </a:highlight>
                <a:latin typeface="Source Code Pro"/>
                <a:ea typeface="Source Code Pro"/>
                <a:cs typeface="Source Code Pro"/>
                <a:sym typeface="Source Code Pro"/>
              </a:rPr>
              <a:t>  </a:t>
            </a:r>
            <a:r>
              <a:rPr lang="en">
                <a:solidFill>
                  <a:srgbClr val="0000FF"/>
                </a:solidFill>
                <a:highlight>
                  <a:srgbClr val="FFFFFF"/>
                </a:highlight>
                <a:latin typeface="Source Code Pro"/>
                <a:ea typeface="Source Code Pro"/>
                <a:cs typeface="Source Code Pro"/>
                <a:sym typeface="Source Code Pro"/>
              </a:rPr>
              <a:t>while</a:t>
            </a:r>
            <a:r>
              <a:rPr lang="en">
                <a:highlight>
                  <a:srgbClr val="FFFFFF"/>
                </a:highlight>
                <a:latin typeface="Source Code Pro"/>
                <a:ea typeface="Source Code Pro"/>
                <a:cs typeface="Source Code Pro"/>
                <a:sym typeface="Source Code Pro"/>
              </a:rPr>
              <a:t>(</a:t>
            </a:r>
            <a:r>
              <a:rPr lang="en">
                <a:solidFill>
                  <a:srgbClr val="098658"/>
                </a:solidFill>
                <a:highlight>
                  <a:srgbClr val="FFFFFF"/>
                </a:highlight>
                <a:latin typeface="Source Code Pro"/>
                <a:ea typeface="Source Code Pro"/>
                <a:cs typeface="Source Code Pro"/>
                <a:sym typeface="Source Code Pro"/>
              </a:rPr>
              <a:t>1</a:t>
            </a:r>
            <a:r>
              <a:rPr lang="en">
                <a:highlight>
                  <a:srgbClr val="FFFFFF"/>
                </a:highlight>
                <a:latin typeface="Source Code Pro"/>
                <a:ea typeface="Source Code Pro"/>
                <a:cs typeface="Source Code Pro"/>
                <a:sym typeface="Source Code Pro"/>
              </a:rPr>
              <a:t>) {</a:t>
            </a:r>
            <a:endParaRPr>
              <a:highlight>
                <a:srgbClr val="FFFFFF"/>
              </a:highlight>
              <a:latin typeface="Source Code Pro"/>
              <a:ea typeface="Source Code Pro"/>
              <a:cs typeface="Source Code Pro"/>
              <a:sym typeface="Source Code Pro"/>
            </a:endParaRPr>
          </a:p>
          <a:p>
            <a:pPr indent="0" lvl="0" marL="457200" rtl="0" algn="l">
              <a:lnSpc>
                <a:spcPct val="100000"/>
              </a:lnSpc>
              <a:spcBef>
                <a:spcPts val="0"/>
              </a:spcBef>
              <a:spcAft>
                <a:spcPts val="0"/>
              </a:spcAft>
              <a:buNone/>
            </a:pPr>
            <a:r>
              <a:rPr lang="en">
                <a:highlight>
                  <a:srgbClr val="FFFFFF"/>
                </a:highlight>
                <a:latin typeface="Source Code Pro"/>
                <a:ea typeface="Source Code Pro"/>
                <a:cs typeface="Source Code Pro"/>
                <a:sym typeface="Source Code Pro"/>
              </a:rPr>
              <a:t>    _______________</a:t>
            </a:r>
            <a:endParaRPr>
              <a:highlight>
                <a:srgbClr val="FFFFFF"/>
              </a:highlight>
              <a:latin typeface="Source Code Pro"/>
              <a:ea typeface="Source Code Pro"/>
              <a:cs typeface="Source Code Pro"/>
              <a:sym typeface="Source Code Pro"/>
            </a:endParaRPr>
          </a:p>
          <a:p>
            <a:pPr indent="0" lvl="0" marL="457200" rtl="0" algn="l">
              <a:lnSpc>
                <a:spcPct val="100000"/>
              </a:lnSpc>
              <a:spcBef>
                <a:spcPts val="0"/>
              </a:spcBef>
              <a:spcAft>
                <a:spcPts val="0"/>
              </a:spcAft>
              <a:buNone/>
            </a:pPr>
            <a:r>
              <a:rPr lang="en">
                <a:highlight>
                  <a:srgbClr val="FFFFFF"/>
                </a:highlight>
                <a:latin typeface="Source Code Pro"/>
                <a:ea typeface="Source Code Pro"/>
                <a:cs typeface="Source Code Pro"/>
                <a:sym typeface="Source Code Pro"/>
              </a:rPr>
              <a:t>    _______________</a:t>
            </a:r>
            <a:endParaRPr>
              <a:highlight>
                <a:srgbClr val="FFFFFF"/>
              </a:highlight>
              <a:latin typeface="Source Code Pro"/>
              <a:ea typeface="Source Code Pro"/>
              <a:cs typeface="Source Code Pro"/>
              <a:sym typeface="Source Code Pro"/>
            </a:endParaRPr>
          </a:p>
          <a:p>
            <a:pPr indent="0" lvl="0" marL="457200" rtl="0" algn="l">
              <a:lnSpc>
                <a:spcPct val="100000"/>
              </a:lnSpc>
              <a:spcBef>
                <a:spcPts val="0"/>
              </a:spcBef>
              <a:spcAft>
                <a:spcPts val="0"/>
              </a:spcAft>
              <a:buNone/>
            </a:pPr>
            <a:r>
              <a:rPr lang="en">
                <a:highlight>
                  <a:srgbClr val="FFFFFF"/>
                </a:highlight>
                <a:latin typeface="Source Code Pro"/>
                <a:ea typeface="Source Code Pro"/>
                <a:cs typeface="Source Code Pro"/>
                <a:sym typeface="Source Code Pro"/>
              </a:rPr>
              <a:t>    _______________</a:t>
            </a:r>
            <a:endParaRPr>
              <a:highlight>
                <a:srgbClr val="FFFFFF"/>
              </a:highlight>
              <a:latin typeface="Source Code Pro"/>
              <a:ea typeface="Source Code Pro"/>
              <a:cs typeface="Source Code Pro"/>
              <a:sym typeface="Source Code Pro"/>
            </a:endParaRPr>
          </a:p>
          <a:p>
            <a:pPr indent="0" lvl="0" marL="457200" rtl="0" algn="l">
              <a:lnSpc>
                <a:spcPct val="100000"/>
              </a:lnSpc>
              <a:spcBef>
                <a:spcPts val="0"/>
              </a:spcBef>
              <a:spcAft>
                <a:spcPts val="0"/>
              </a:spcAft>
              <a:buNone/>
            </a:pPr>
            <a:r>
              <a:rPr lang="en">
                <a:highlight>
                  <a:srgbClr val="FFFFFF"/>
                </a:highlight>
                <a:latin typeface="Source Code Pro"/>
                <a:ea typeface="Source Code Pro"/>
                <a:cs typeface="Source Code Pro"/>
                <a:sym typeface="Source Code Pro"/>
              </a:rPr>
              <a:t>  }</a:t>
            </a:r>
            <a:endParaRPr>
              <a:highlight>
                <a:srgbClr val="FFFFFF"/>
              </a:highlight>
              <a:latin typeface="Source Code Pro"/>
              <a:ea typeface="Source Code Pro"/>
              <a:cs typeface="Source Code Pro"/>
              <a:sym typeface="Source Code Pro"/>
            </a:endParaRPr>
          </a:p>
          <a:p>
            <a:pPr indent="0" lvl="0" marL="457200" rtl="0" algn="l">
              <a:lnSpc>
                <a:spcPct val="100000"/>
              </a:lnSpc>
              <a:spcBef>
                <a:spcPts val="0"/>
              </a:spcBef>
              <a:spcAft>
                <a:spcPts val="0"/>
              </a:spcAft>
              <a:buNone/>
            </a:pPr>
            <a:r>
              <a:rPr lang="en">
                <a:highlight>
                  <a:srgbClr val="FFFFFF"/>
                </a:highlight>
                <a:latin typeface="Source Code Pro"/>
                <a:ea typeface="Source Code Pro"/>
                <a:cs typeface="Source Code Pro"/>
                <a:sym typeface="Source Code Pro"/>
              </a:rPr>
              <a:t>}</a:t>
            </a:r>
            <a:endParaRPr>
              <a:highlight>
                <a:srgbClr val="FFFFFF"/>
              </a:highlight>
              <a:latin typeface="Source Code Pro"/>
              <a:ea typeface="Source Code Pro"/>
              <a:cs typeface="Source Code Pro"/>
              <a:sym typeface="Source Code Pro"/>
            </a:endParaRPr>
          </a:p>
          <a:p>
            <a:pPr indent="0" lvl="0" marL="457200" rtl="0" algn="l">
              <a:spcBef>
                <a:spcPts val="0"/>
              </a:spcBef>
              <a:spcAft>
                <a:spcPts val="0"/>
              </a:spcAft>
              <a:buClr>
                <a:schemeClr val="dk1"/>
              </a:buClr>
              <a:buSzPts val="1100"/>
              <a:buFont typeface="Arial"/>
              <a:buNone/>
            </a:pPr>
            <a:r>
              <a:t/>
            </a:r>
            <a:endParaRPr>
              <a:latin typeface="Source Code Pro"/>
              <a:ea typeface="Source Code Pro"/>
              <a:cs typeface="Source Code Pro"/>
              <a:sym typeface="Source Code Pro"/>
            </a:endParaRPr>
          </a:p>
          <a:p>
            <a:pPr indent="0" lvl="0" marL="457200" rtl="0" algn="l">
              <a:spcBef>
                <a:spcPts val="0"/>
              </a:spcBef>
              <a:spcAft>
                <a:spcPts val="0"/>
              </a:spcAft>
              <a:buNone/>
            </a:pPr>
            <a:r>
              <a:t/>
            </a:r>
            <a:endParaRPr/>
          </a:p>
        </p:txBody>
      </p:sp>
    </p:spTree>
  </p:cSld>
  <p:clrMapOvr>
    <a:masterClrMapping/>
  </p:clrMapOvr>
</p:sld>
</file>

<file path=ppt/slides/slide8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86" name="Shape 986"/>
        <p:cNvGrpSpPr/>
        <p:nvPr/>
      </p:nvGrpSpPr>
      <p:grpSpPr>
        <a:xfrm>
          <a:off x="0" y="0"/>
          <a:ext cx="0" cy="0"/>
          <a:chOff x="0" y="0"/>
          <a:chExt cx="0" cy="0"/>
        </a:xfrm>
      </p:grpSpPr>
      <p:sp>
        <p:nvSpPr>
          <p:cNvPr id="987" name="Google Shape;987;p98"/>
          <p:cNvSpPr txBox="1"/>
          <p:nvPr>
            <p:ph type="title"/>
          </p:nvPr>
        </p:nvSpPr>
        <p:spPr>
          <a:xfrm>
            <a:off x="182850" y="114300"/>
            <a:ext cx="8778300" cy="4572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Bitcoin Mining</a:t>
            </a:r>
            <a:endParaRPr/>
          </a:p>
        </p:txBody>
      </p:sp>
      <p:sp>
        <p:nvSpPr>
          <p:cNvPr id="988" name="Google Shape;988;p98"/>
          <p:cNvSpPr txBox="1"/>
          <p:nvPr>
            <p:ph idx="3" type="body"/>
          </p:nvPr>
        </p:nvSpPr>
        <p:spPr>
          <a:xfrm>
            <a:off x="6126505" y="822963"/>
            <a:ext cx="2834700" cy="4206300"/>
          </a:xfrm>
          <a:prstGeom prst="rect">
            <a:avLst/>
          </a:prstGeom>
        </p:spPr>
        <p:txBody>
          <a:bodyPr anchorCtr="0" anchor="t" bIns="45700" lIns="45700" spcFirstLastPara="1" rIns="45700" wrap="square" tIns="45700">
            <a:noAutofit/>
          </a:bodyPr>
          <a:lstStyle/>
          <a:p>
            <a:pPr indent="0" lvl="0" marL="0" rtl="0" algn="l">
              <a:spcBef>
                <a:spcPts val="0"/>
              </a:spcBef>
              <a:spcAft>
                <a:spcPts val="1200"/>
              </a:spcAft>
              <a:buNone/>
            </a:pPr>
            <a:r>
              <a:t/>
            </a:r>
            <a:endParaRPr/>
          </a:p>
        </p:txBody>
      </p:sp>
      <p:pic>
        <p:nvPicPr>
          <p:cNvPr id="989" name="Google Shape;989;p98"/>
          <p:cNvPicPr preferRelativeResize="0"/>
          <p:nvPr/>
        </p:nvPicPr>
        <p:blipFill>
          <a:blip r:embed="rId3">
            <a:alphaModFix/>
          </a:blip>
          <a:stretch>
            <a:fillRect/>
          </a:stretch>
        </p:blipFill>
        <p:spPr>
          <a:xfrm>
            <a:off x="6626000" y="1809338"/>
            <a:ext cx="1835701" cy="2233574"/>
          </a:xfrm>
          <a:prstGeom prst="rect">
            <a:avLst/>
          </a:prstGeom>
          <a:noFill/>
          <a:ln>
            <a:noFill/>
          </a:ln>
        </p:spPr>
      </p:pic>
      <p:sp>
        <p:nvSpPr>
          <p:cNvPr id="990" name="Google Shape;990;p98"/>
          <p:cNvSpPr txBox="1"/>
          <p:nvPr>
            <p:ph idx="1" type="body"/>
          </p:nvPr>
        </p:nvSpPr>
        <p:spPr>
          <a:xfrm>
            <a:off x="182850" y="822975"/>
            <a:ext cx="5806500" cy="4206300"/>
          </a:xfrm>
          <a:prstGeom prst="rect">
            <a:avLst/>
          </a:prstGeom>
        </p:spPr>
        <p:txBody>
          <a:bodyPr anchorCtr="0" anchor="t" bIns="45700" lIns="45700" spcFirstLastPara="1" rIns="45700" wrap="square" tIns="45700">
            <a:noAutofit/>
          </a:bodyPr>
          <a:lstStyle/>
          <a:p>
            <a:pPr indent="0" lvl="0" marL="0" rtl="0" algn="l">
              <a:spcBef>
                <a:spcPts val="0"/>
              </a:spcBef>
              <a:spcAft>
                <a:spcPts val="0"/>
              </a:spcAft>
              <a:buNone/>
            </a:pPr>
            <a:r>
              <a:rPr lang="en"/>
              <a:t>You are a Bitcoin miner, and you’ve developed an algorithm that can run on an unsuspecting machine and mine Bitcoin. You now need to write a program that will run your mining algorithm forever. While you want your mining job to be scheduled often, you also don’t want to attract too much suspicion from system users or administrators. Fortunately, you know that the machines you’re targeting use a MLFQ algorithm to schedule jobs, outlined below.</a:t>
            </a:r>
            <a:endParaRPr/>
          </a:p>
          <a:p>
            <a:pPr indent="0" lvl="0" marL="0" rtl="0" algn="l">
              <a:spcBef>
                <a:spcPts val="0"/>
              </a:spcBef>
              <a:spcAft>
                <a:spcPts val="0"/>
              </a:spcAft>
              <a:buNone/>
            </a:pPr>
            <a:r>
              <a:t/>
            </a:r>
            <a:endParaRPr/>
          </a:p>
          <a:p>
            <a:pPr indent="-292100" lvl="0" marL="457200" rtl="0" algn="l">
              <a:spcBef>
                <a:spcPts val="0"/>
              </a:spcBef>
              <a:spcAft>
                <a:spcPts val="0"/>
              </a:spcAft>
              <a:buSzPts val="1000"/>
              <a:buAutoNum type="arabicPeriod"/>
            </a:pPr>
            <a:r>
              <a:rPr lang="en"/>
              <a:t>You decide that the best strategy is to guarantee that your mining job will always be placed on Queues B and C.</a:t>
            </a:r>
            <a:endParaRPr/>
          </a:p>
          <a:p>
            <a:pPr indent="0" lvl="0" marL="457200" rtl="0" algn="l">
              <a:spcBef>
                <a:spcPts val="0"/>
              </a:spcBef>
              <a:spcAft>
                <a:spcPts val="0"/>
              </a:spcAft>
              <a:buNone/>
            </a:pPr>
            <a:r>
              <a:rPr lang="en"/>
              <a:t>Assume that the CPU-intensive mining algorithm you’ve developed can be run in 10 tick intervals. Implement your mining program, and explain your design. The only functions you should use are mine (which runs for 10 ticks) and printf. Assume that your job is initially placed on Queue B.</a:t>
            </a:r>
            <a:endParaRPr/>
          </a:p>
          <a:p>
            <a:pPr indent="0" lvl="0" marL="457200" rtl="0" algn="l">
              <a:lnSpc>
                <a:spcPct val="100000"/>
              </a:lnSpc>
              <a:spcBef>
                <a:spcPts val="0"/>
              </a:spcBef>
              <a:spcAft>
                <a:spcPts val="0"/>
              </a:spcAft>
              <a:buNone/>
            </a:pPr>
            <a:r>
              <a:rPr lang="en">
                <a:solidFill>
                  <a:srgbClr val="0000FF"/>
                </a:solidFill>
                <a:highlight>
                  <a:srgbClr val="FFFFFF"/>
                </a:highlight>
                <a:latin typeface="Source Code Pro"/>
                <a:ea typeface="Source Code Pro"/>
                <a:cs typeface="Source Code Pro"/>
                <a:sym typeface="Source Code Pro"/>
              </a:rPr>
              <a:t>void</a:t>
            </a:r>
            <a:r>
              <a:rPr lang="en">
                <a:highlight>
                  <a:srgbClr val="FFFFFF"/>
                </a:highlight>
                <a:latin typeface="Source Code Pro"/>
                <a:ea typeface="Source Code Pro"/>
                <a:cs typeface="Source Code Pro"/>
                <a:sym typeface="Source Code Pro"/>
              </a:rPr>
              <a:t> mine_forever() {</a:t>
            </a:r>
            <a:endParaRPr>
              <a:highlight>
                <a:srgbClr val="FFFFFF"/>
              </a:highlight>
              <a:latin typeface="Source Code Pro"/>
              <a:ea typeface="Source Code Pro"/>
              <a:cs typeface="Source Code Pro"/>
              <a:sym typeface="Source Code Pro"/>
            </a:endParaRPr>
          </a:p>
          <a:p>
            <a:pPr indent="0" lvl="0" marL="457200" rtl="0" algn="l">
              <a:lnSpc>
                <a:spcPct val="100000"/>
              </a:lnSpc>
              <a:spcBef>
                <a:spcPts val="0"/>
              </a:spcBef>
              <a:spcAft>
                <a:spcPts val="0"/>
              </a:spcAft>
              <a:buNone/>
            </a:pPr>
            <a:r>
              <a:rPr lang="en">
                <a:highlight>
                  <a:srgbClr val="FFFFFF"/>
                </a:highlight>
                <a:latin typeface="Source Code Pro"/>
                <a:ea typeface="Source Code Pro"/>
                <a:cs typeface="Source Code Pro"/>
                <a:sym typeface="Source Code Pro"/>
              </a:rPr>
              <a:t>  </a:t>
            </a:r>
            <a:r>
              <a:rPr lang="en">
                <a:solidFill>
                  <a:srgbClr val="0000FF"/>
                </a:solidFill>
                <a:highlight>
                  <a:srgbClr val="FFFFFF"/>
                </a:highlight>
                <a:latin typeface="Source Code Pro"/>
                <a:ea typeface="Source Code Pro"/>
                <a:cs typeface="Source Code Pro"/>
                <a:sym typeface="Source Code Pro"/>
              </a:rPr>
              <a:t>while</a:t>
            </a:r>
            <a:r>
              <a:rPr lang="en">
                <a:highlight>
                  <a:srgbClr val="FFFFFF"/>
                </a:highlight>
                <a:latin typeface="Source Code Pro"/>
                <a:ea typeface="Source Code Pro"/>
                <a:cs typeface="Source Code Pro"/>
                <a:sym typeface="Source Code Pro"/>
              </a:rPr>
              <a:t>(</a:t>
            </a:r>
            <a:r>
              <a:rPr lang="en">
                <a:solidFill>
                  <a:srgbClr val="098658"/>
                </a:solidFill>
                <a:highlight>
                  <a:srgbClr val="FFFFFF"/>
                </a:highlight>
                <a:latin typeface="Source Code Pro"/>
                <a:ea typeface="Source Code Pro"/>
                <a:cs typeface="Source Code Pro"/>
                <a:sym typeface="Source Code Pro"/>
              </a:rPr>
              <a:t>1</a:t>
            </a:r>
            <a:r>
              <a:rPr lang="en">
                <a:highlight>
                  <a:srgbClr val="FFFFFF"/>
                </a:highlight>
                <a:latin typeface="Source Code Pro"/>
                <a:ea typeface="Source Code Pro"/>
                <a:cs typeface="Source Code Pro"/>
                <a:sym typeface="Source Code Pro"/>
              </a:rPr>
              <a:t>) {</a:t>
            </a:r>
            <a:endParaRPr>
              <a:highlight>
                <a:srgbClr val="FFFFFF"/>
              </a:highlight>
              <a:latin typeface="Source Code Pro"/>
              <a:ea typeface="Source Code Pro"/>
              <a:cs typeface="Source Code Pro"/>
              <a:sym typeface="Source Code Pro"/>
            </a:endParaRPr>
          </a:p>
          <a:p>
            <a:pPr indent="0" lvl="0" marL="457200" rtl="0" algn="l">
              <a:lnSpc>
                <a:spcPct val="100000"/>
              </a:lnSpc>
              <a:spcBef>
                <a:spcPts val="0"/>
              </a:spcBef>
              <a:spcAft>
                <a:spcPts val="0"/>
              </a:spcAft>
              <a:buNone/>
            </a:pPr>
            <a:r>
              <a:rPr b="1" lang="en">
                <a:highlight>
                  <a:srgbClr val="FFFFFF"/>
                </a:highlight>
                <a:latin typeface="Source Code Pro"/>
                <a:ea typeface="Source Code Pro"/>
                <a:cs typeface="Source Code Pro"/>
                <a:sym typeface="Source Code Pro"/>
              </a:rPr>
              <a:t>    </a:t>
            </a:r>
            <a:r>
              <a:rPr b="1" lang="en">
                <a:solidFill>
                  <a:srgbClr val="0000FF"/>
                </a:solidFill>
                <a:highlight>
                  <a:srgbClr val="FFFFFF"/>
                </a:highlight>
                <a:latin typeface="Source Code Pro"/>
                <a:ea typeface="Source Code Pro"/>
                <a:cs typeface="Source Code Pro"/>
                <a:sym typeface="Source Code Pro"/>
              </a:rPr>
              <a:t>for</a:t>
            </a:r>
            <a:r>
              <a:rPr b="1" lang="en">
                <a:highlight>
                  <a:srgbClr val="FFFFFF"/>
                </a:highlight>
                <a:latin typeface="Source Code Pro"/>
                <a:ea typeface="Source Code Pro"/>
                <a:cs typeface="Source Code Pro"/>
                <a:sym typeface="Source Code Pro"/>
              </a:rPr>
              <a:t> (</a:t>
            </a:r>
            <a:r>
              <a:rPr b="1" lang="en">
                <a:solidFill>
                  <a:srgbClr val="0000FF"/>
                </a:solidFill>
                <a:highlight>
                  <a:srgbClr val="FFFFFF"/>
                </a:highlight>
                <a:latin typeface="Source Code Pro"/>
                <a:ea typeface="Source Code Pro"/>
                <a:cs typeface="Source Code Pro"/>
                <a:sym typeface="Source Code Pro"/>
              </a:rPr>
              <a:t>int</a:t>
            </a:r>
            <a:r>
              <a:rPr b="1" lang="en">
                <a:highlight>
                  <a:srgbClr val="FFFFFF"/>
                </a:highlight>
                <a:latin typeface="Source Code Pro"/>
                <a:ea typeface="Source Code Pro"/>
                <a:cs typeface="Source Code Pro"/>
                <a:sym typeface="Source Code Pro"/>
              </a:rPr>
              <a:t> i = </a:t>
            </a:r>
            <a:r>
              <a:rPr b="1" lang="en">
                <a:solidFill>
                  <a:srgbClr val="098658"/>
                </a:solidFill>
                <a:highlight>
                  <a:srgbClr val="FFFFFF"/>
                </a:highlight>
                <a:latin typeface="Source Code Pro"/>
                <a:ea typeface="Source Code Pro"/>
                <a:cs typeface="Source Code Pro"/>
                <a:sym typeface="Source Code Pro"/>
              </a:rPr>
              <a:t>0</a:t>
            </a:r>
            <a:r>
              <a:rPr b="1" lang="en">
                <a:highlight>
                  <a:srgbClr val="FFFFFF"/>
                </a:highlight>
                <a:latin typeface="Source Code Pro"/>
                <a:ea typeface="Source Code Pro"/>
                <a:cs typeface="Source Code Pro"/>
                <a:sym typeface="Source Code Pro"/>
              </a:rPr>
              <a:t>; i &lt; </a:t>
            </a:r>
            <a:r>
              <a:rPr b="1" lang="en">
                <a:solidFill>
                  <a:srgbClr val="098658"/>
                </a:solidFill>
                <a:highlight>
                  <a:srgbClr val="FFFFFF"/>
                </a:highlight>
                <a:latin typeface="Source Code Pro"/>
                <a:ea typeface="Source Code Pro"/>
                <a:cs typeface="Source Code Pro"/>
                <a:sym typeface="Source Code Pro"/>
              </a:rPr>
              <a:t>4</a:t>
            </a:r>
            <a:r>
              <a:rPr b="1" lang="en">
                <a:highlight>
                  <a:srgbClr val="FFFFFF"/>
                </a:highlight>
                <a:latin typeface="Source Code Pro"/>
                <a:ea typeface="Source Code Pro"/>
                <a:cs typeface="Source Code Pro"/>
                <a:sym typeface="Source Code Pro"/>
              </a:rPr>
              <a:t>; i++)</a:t>
            </a:r>
            <a:endParaRPr b="1">
              <a:highlight>
                <a:srgbClr val="FFFFFF"/>
              </a:highlight>
              <a:latin typeface="Source Code Pro"/>
              <a:ea typeface="Source Code Pro"/>
              <a:cs typeface="Source Code Pro"/>
              <a:sym typeface="Source Code Pro"/>
            </a:endParaRPr>
          </a:p>
          <a:p>
            <a:pPr indent="0" lvl="0" marL="457200" rtl="0" algn="l">
              <a:lnSpc>
                <a:spcPct val="100000"/>
              </a:lnSpc>
              <a:spcBef>
                <a:spcPts val="0"/>
              </a:spcBef>
              <a:spcAft>
                <a:spcPts val="0"/>
              </a:spcAft>
              <a:buNone/>
            </a:pPr>
            <a:r>
              <a:rPr b="1" lang="en">
                <a:highlight>
                  <a:srgbClr val="FFFFFF"/>
                </a:highlight>
                <a:latin typeface="Source Code Pro"/>
                <a:ea typeface="Source Code Pro"/>
                <a:cs typeface="Source Code Pro"/>
                <a:sym typeface="Source Code Pro"/>
              </a:rPr>
              <a:t>      mine();</a:t>
            </a:r>
            <a:endParaRPr b="1">
              <a:highlight>
                <a:srgbClr val="FFFFFF"/>
              </a:highlight>
              <a:latin typeface="Source Code Pro"/>
              <a:ea typeface="Source Code Pro"/>
              <a:cs typeface="Source Code Pro"/>
              <a:sym typeface="Source Code Pro"/>
            </a:endParaRPr>
          </a:p>
          <a:p>
            <a:pPr indent="0" lvl="0" marL="457200" rtl="0" algn="l">
              <a:lnSpc>
                <a:spcPct val="100000"/>
              </a:lnSpc>
              <a:spcBef>
                <a:spcPts val="0"/>
              </a:spcBef>
              <a:spcAft>
                <a:spcPts val="0"/>
              </a:spcAft>
              <a:buNone/>
            </a:pPr>
            <a:r>
              <a:rPr lang="en">
                <a:highlight>
                  <a:srgbClr val="FFFFFF"/>
                </a:highlight>
                <a:latin typeface="Source Code Pro"/>
                <a:ea typeface="Source Code Pro"/>
                <a:cs typeface="Source Code Pro"/>
                <a:sym typeface="Source Code Pro"/>
              </a:rPr>
              <a:t>    _______________;</a:t>
            </a:r>
            <a:endParaRPr>
              <a:highlight>
                <a:srgbClr val="FFFFFF"/>
              </a:highlight>
              <a:latin typeface="Source Code Pro"/>
              <a:ea typeface="Source Code Pro"/>
              <a:cs typeface="Source Code Pro"/>
              <a:sym typeface="Source Code Pro"/>
            </a:endParaRPr>
          </a:p>
          <a:p>
            <a:pPr indent="0" lvl="0" marL="457200" rtl="0" algn="l">
              <a:lnSpc>
                <a:spcPct val="100000"/>
              </a:lnSpc>
              <a:spcBef>
                <a:spcPts val="0"/>
              </a:spcBef>
              <a:spcAft>
                <a:spcPts val="0"/>
              </a:spcAft>
              <a:buNone/>
            </a:pPr>
            <a:r>
              <a:rPr lang="en">
                <a:highlight>
                  <a:srgbClr val="FFFFFF"/>
                </a:highlight>
                <a:latin typeface="Source Code Pro"/>
                <a:ea typeface="Source Code Pro"/>
                <a:cs typeface="Source Code Pro"/>
                <a:sym typeface="Source Code Pro"/>
              </a:rPr>
              <a:t>  }</a:t>
            </a:r>
            <a:endParaRPr>
              <a:highlight>
                <a:srgbClr val="FFFFFF"/>
              </a:highlight>
              <a:latin typeface="Source Code Pro"/>
              <a:ea typeface="Source Code Pro"/>
              <a:cs typeface="Source Code Pro"/>
              <a:sym typeface="Source Code Pro"/>
            </a:endParaRPr>
          </a:p>
          <a:p>
            <a:pPr indent="0" lvl="0" marL="457200" rtl="0" algn="l">
              <a:lnSpc>
                <a:spcPct val="100000"/>
              </a:lnSpc>
              <a:spcBef>
                <a:spcPts val="0"/>
              </a:spcBef>
              <a:spcAft>
                <a:spcPts val="0"/>
              </a:spcAft>
              <a:buNone/>
            </a:pPr>
            <a:r>
              <a:rPr lang="en">
                <a:highlight>
                  <a:srgbClr val="FFFFFF"/>
                </a:highlight>
                <a:latin typeface="Source Code Pro"/>
                <a:ea typeface="Source Code Pro"/>
                <a:cs typeface="Source Code Pro"/>
                <a:sym typeface="Source Code Pro"/>
              </a:rPr>
              <a:t>}</a:t>
            </a:r>
            <a:endParaRPr>
              <a:highlight>
                <a:srgbClr val="FFFFFF"/>
              </a:highlight>
              <a:latin typeface="Source Code Pro"/>
              <a:ea typeface="Source Code Pro"/>
              <a:cs typeface="Source Code Pro"/>
              <a:sym typeface="Source Code Pro"/>
            </a:endParaRPr>
          </a:p>
          <a:p>
            <a:pPr indent="0" lvl="0" marL="457200" rtl="0" algn="l">
              <a:spcBef>
                <a:spcPts val="0"/>
              </a:spcBef>
              <a:spcAft>
                <a:spcPts val="0"/>
              </a:spcAft>
              <a:buNone/>
            </a:pPr>
            <a:r>
              <a:t/>
            </a:r>
            <a:endParaRPr>
              <a:latin typeface="Source Code Pro"/>
              <a:ea typeface="Source Code Pro"/>
              <a:cs typeface="Source Code Pro"/>
              <a:sym typeface="Source Code Pro"/>
            </a:endParaRPr>
          </a:p>
          <a:p>
            <a:pPr indent="0" lvl="0" marL="457200" rtl="0" algn="l">
              <a:spcBef>
                <a:spcPts val="0"/>
              </a:spcBef>
              <a:spcAft>
                <a:spcPts val="0"/>
              </a:spcAft>
              <a:buNone/>
            </a:pPr>
            <a:r>
              <a:t/>
            </a:r>
            <a:endParaRPr/>
          </a:p>
        </p:txBody>
      </p:sp>
    </p:spTree>
  </p:cSld>
  <p:clrMapOvr>
    <a:masterClrMapping/>
  </p:clrMapOvr>
</p:sld>
</file>

<file path=ppt/slides/slide9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94" name="Shape 994"/>
        <p:cNvGrpSpPr/>
        <p:nvPr/>
      </p:nvGrpSpPr>
      <p:grpSpPr>
        <a:xfrm>
          <a:off x="0" y="0"/>
          <a:ext cx="0" cy="0"/>
          <a:chOff x="0" y="0"/>
          <a:chExt cx="0" cy="0"/>
        </a:xfrm>
      </p:grpSpPr>
      <p:sp>
        <p:nvSpPr>
          <p:cNvPr id="995" name="Google Shape;995;p99"/>
          <p:cNvSpPr txBox="1"/>
          <p:nvPr>
            <p:ph type="title"/>
          </p:nvPr>
        </p:nvSpPr>
        <p:spPr>
          <a:xfrm>
            <a:off x="182850" y="114300"/>
            <a:ext cx="8778300" cy="4572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Bitcoin Mining</a:t>
            </a:r>
            <a:endParaRPr/>
          </a:p>
        </p:txBody>
      </p:sp>
      <p:sp>
        <p:nvSpPr>
          <p:cNvPr id="996" name="Google Shape;996;p99"/>
          <p:cNvSpPr txBox="1"/>
          <p:nvPr>
            <p:ph idx="3" type="body"/>
          </p:nvPr>
        </p:nvSpPr>
        <p:spPr>
          <a:xfrm>
            <a:off x="6126505" y="822963"/>
            <a:ext cx="2834700" cy="4206300"/>
          </a:xfrm>
          <a:prstGeom prst="rect">
            <a:avLst/>
          </a:prstGeom>
        </p:spPr>
        <p:txBody>
          <a:bodyPr anchorCtr="0" anchor="t" bIns="45700" lIns="45700" spcFirstLastPara="1" rIns="45700" wrap="square" tIns="45700">
            <a:noAutofit/>
          </a:bodyPr>
          <a:lstStyle/>
          <a:p>
            <a:pPr indent="0" lvl="0" marL="0" rtl="0" algn="l">
              <a:spcBef>
                <a:spcPts val="0"/>
              </a:spcBef>
              <a:spcAft>
                <a:spcPts val="1200"/>
              </a:spcAft>
              <a:buNone/>
            </a:pPr>
            <a:r>
              <a:t/>
            </a:r>
            <a:endParaRPr/>
          </a:p>
        </p:txBody>
      </p:sp>
      <p:pic>
        <p:nvPicPr>
          <p:cNvPr id="997" name="Google Shape;997;p99"/>
          <p:cNvPicPr preferRelativeResize="0"/>
          <p:nvPr/>
        </p:nvPicPr>
        <p:blipFill>
          <a:blip r:embed="rId3">
            <a:alphaModFix/>
          </a:blip>
          <a:stretch>
            <a:fillRect/>
          </a:stretch>
        </p:blipFill>
        <p:spPr>
          <a:xfrm>
            <a:off x="6626000" y="1809338"/>
            <a:ext cx="1835701" cy="2233574"/>
          </a:xfrm>
          <a:prstGeom prst="rect">
            <a:avLst/>
          </a:prstGeom>
          <a:noFill/>
          <a:ln>
            <a:noFill/>
          </a:ln>
        </p:spPr>
      </p:pic>
      <p:sp>
        <p:nvSpPr>
          <p:cNvPr id="998" name="Google Shape;998;p99"/>
          <p:cNvSpPr txBox="1"/>
          <p:nvPr>
            <p:ph idx="1" type="body"/>
          </p:nvPr>
        </p:nvSpPr>
        <p:spPr>
          <a:xfrm>
            <a:off x="182850" y="822975"/>
            <a:ext cx="5806500" cy="4206300"/>
          </a:xfrm>
          <a:prstGeom prst="rect">
            <a:avLst/>
          </a:prstGeom>
        </p:spPr>
        <p:txBody>
          <a:bodyPr anchorCtr="0" anchor="t" bIns="45700" lIns="45700" spcFirstLastPara="1" rIns="45700" wrap="square" tIns="45700">
            <a:noAutofit/>
          </a:bodyPr>
          <a:lstStyle/>
          <a:p>
            <a:pPr indent="0" lvl="0" marL="0" rtl="0" algn="l">
              <a:spcBef>
                <a:spcPts val="0"/>
              </a:spcBef>
              <a:spcAft>
                <a:spcPts val="0"/>
              </a:spcAft>
              <a:buNone/>
            </a:pPr>
            <a:r>
              <a:rPr lang="en"/>
              <a:t>You are a Bitcoin miner, and you’ve developed an algorithm that can run on an unsuspecting machine and mine Bitcoin. You now need to write a program that will run your mining algorithm forever. While you want your mining job to be scheduled often, you also don’t want to attract too much suspicion from system users or administrators. Fortunately, you know that the machines you’re targeting use a MLFQ algorithm to schedule jobs, outlined below.</a:t>
            </a:r>
            <a:endParaRPr/>
          </a:p>
          <a:p>
            <a:pPr indent="0" lvl="0" marL="0" rtl="0" algn="l">
              <a:spcBef>
                <a:spcPts val="0"/>
              </a:spcBef>
              <a:spcAft>
                <a:spcPts val="0"/>
              </a:spcAft>
              <a:buNone/>
            </a:pPr>
            <a:r>
              <a:t/>
            </a:r>
            <a:endParaRPr/>
          </a:p>
          <a:p>
            <a:pPr indent="-292100" lvl="0" marL="457200" rtl="0" algn="l">
              <a:spcBef>
                <a:spcPts val="0"/>
              </a:spcBef>
              <a:spcAft>
                <a:spcPts val="0"/>
              </a:spcAft>
              <a:buSzPts val="1000"/>
              <a:buAutoNum type="arabicPeriod"/>
            </a:pPr>
            <a:r>
              <a:rPr lang="en"/>
              <a:t>You decide that the best strategy is to guarantee that your mining job will always be placed on Queues B and C.</a:t>
            </a:r>
            <a:endParaRPr/>
          </a:p>
          <a:p>
            <a:pPr indent="0" lvl="0" marL="457200" rtl="0" algn="l">
              <a:spcBef>
                <a:spcPts val="0"/>
              </a:spcBef>
              <a:spcAft>
                <a:spcPts val="0"/>
              </a:spcAft>
              <a:buNone/>
            </a:pPr>
            <a:r>
              <a:rPr lang="en"/>
              <a:t>Assume that the CPU-intensive mining algorithm you’ve developed can be run in 10 tick intervals. Implement your mining program, and explain your design. The only functions you should use are mine (which runs for 10 ticks) and printf. Assume that your job is initially placed on Queue B.</a:t>
            </a:r>
            <a:endParaRPr/>
          </a:p>
          <a:p>
            <a:pPr indent="0" lvl="0" marL="457200" rtl="0" algn="l">
              <a:lnSpc>
                <a:spcPct val="100000"/>
              </a:lnSpc>
              <a:spcBef>
                <a:spcPts val="0"/>
              </a:spcBef>
              <a:spcAft>
                <a:spcPts val="0"/>
              </a:spcAft>
              <a:buNone/>
            </a:pPr>
            <a:r>
              <a:rPr lang="en">
                <a:solidFill>
                  <a:srgbClr val="0000FF"/>
                </a:solidFill>
                <a:highlight>
                  <a:srgbClr val="FFFFFF"/>
                </a:highlight>
                <a:latin typeface="Source Code Pro"/>
                <a:ea typeface="Source Code Pro"/>
                <a:cs typeface="Source Code Pro"/>
                <a:sym typeface="Source Code Pro"/>
              </a:rPr>
              <a:t>void</a:t>
            </a:r>
            <a:r>
              <a:rPr lang="en">
                <a:highlight>
                  <a:srgbClr val="FFFFFF"/>
                </a:highlight>
                <a:latin typeface="Source Code Pro"/>
                <a:ea typeface="Source Code Pro"/>
                <a:cs typeface="Source Code Pro"/>
                <a:sym typeface="Source Code Pro"/>
              </a:rPr>
              <a:t> mine_forever() {</a:t>
            </a:r>
            <a:endParaRPr>
              <a:highlight>
                <a:srgbClr val="FFFFFF"/>
              </a:highlight>
              <a:latin typeface="Source Code Pro"/>
              <a:ea typeface="Source Code Pro"/>
              <a:cs typeface="Source Code Pro"/>
              <a:sym typeface="Source Code Pro"/>
            </a:endParaRPr>
          </a:p>
          <a:p>
            <a:pPr indent="0" lvl="0" marL="457200" rtl="0" algn="l">
              <a:lnSpc>
                <a:spcPct val="100000"/>
              </a:lnSpc>
              <a:spcBef>
                <a:spcPts val="0"/>
              </a:spcBef>
              <a:spcAft>
                <a:spcPts val="0"/>
              </a:spcAft>
              <a:buNone/>
            </a:pPr>
            <a:r>
              <a:rPr lang="en">
                <a:highlight>
                  <a:srgbClr val="FFFFFF"/>
                </a:highlight>
                <a:latin typeface="Source Code Pro"/>
                <a:ea typeface="Source Code Pro"/>
                <a:cs typeface="Source Code Pro"/>
                <a:sym typeface="Source Code Pro"/>
              </a:rPr>
              <a:t>  </a:t>
            </a:r>
            <a:r>
              <a:rPr lang="en">
                <a:solidFill>
                  <a:srgbClr val="0000FF"/>
                </a:solidFill>
                <a:highlight>
                  <a:srgbClr val="FFFFFF"/>
                </a:highlight>
                <a:latin typeface="Source Code Pro"/>
                <a:ea typeface="Source Code Pro"/>
                <a:cs typeface="Source Code Pro"/>
                <a:sym typeface="Source Code Pro"/>
              </a:rPr>
              <a:t>while</a:t>
            </a:r>
            <a:r>
              <a:rPr lang="en">
                <a:highlight>
                  <a:srgbClr val="FFFFFF"/>
                </a:highlight>
                <a:latin typeface="Source Code Pro"/>
                <a:ea typeface="Source Code Pro"/>
                <a:cs typeface="Source Code Pro"/>
                <a:sym typeface="Source Code Pro"/>
              </a:rPr>
              <a:t>(</a:t>
            </a:r>
            <a:r>
              <a:rPr lang="en">
                <a:solidFill>
                  <a:srgbClr val="098658"/>
                </a:solidFill>
                <a:highlight>
                  <a:srgbClr val="FFFFFF"/>
                </a:highlight>
                <a:latin typeface="Source Code Pro"/>
                <a:ea typeface="Source Code Pro"/>
                <a:cs typeface="Source Code Pro"/>
                <a:sym typeface="Source Code Pro"/>
              </a:rPr>
              <a:t>1</a:t>
            </a:r>
            <a:r>
              <a:rPr lang="en">
                <a:highlight>
                  <a:srgbClr val="FFFFFF"/>
                </a:highlight>
                <a:latin typeface="Source Code Pro"/>
                <a:ea typeface="Source Code Pro"/>
                <a:cs typeface="Source Code Pro"/>
                <a:sym typeface="Source Code Pro"/>
              </a:rPr>
              <a:t>) {</a:t>
            </a:r>
            <a:endParaRPr>
              <a:highlight>
                <a:srgbClr val="FFFFFF"/>
              </a:highlight>
              <a:latin typeface="Source Code Pro"/>
              <a:ea typeface="Source Code Pro"/>
              <a:cs typeface="Source Code Pro"/>
              <a:sym typeface="Source Code Pro"/>
            </a:endParaRPr>
          </a:p>
          <a:p>
            <a:pPr indent="0" lvl="0" marL="457200" rtl="0" algn="l">
              <a:lnSpc>
                <a:spcPct val="100000"/>
              </a:lnSpc>
              <a:spcBef>
                <a:spcPts val="0"/>
              </a:spcBef>
              <a:spcAft>
                <a:spcPts val="0"/>
              </a:spcAft>
              <a:buNone/>
            </a:pPr>
            <a:r>
              <a:rPr lang="en">
                <a:highlight>
                  <a:srgbClr val="FFFFFF"/>
                </a:highlight>
                <a:latin typeface="Source Code Pro"/>
                <a:ea typeface="Source Code Pro"/>
                <a:cs typeface="Source Code Pro"/>
                <a:sym typeface="Source Code Pro"/>
              </a:rPr>
              <a:t>    </a:t>
            </a:r>
            <a:r>
              <a:rPr lang="en">
                <a:solidFill>
                  <a:srgbClr val="0000FF"/>
                </a:solidFill>
                <a:highlight>
                  <a:srgbClr val="FFFFFF"/>
                </a:highlight>
                <a:latin typeface="Source Code Pro"/>
                <a:ea typeface="Source Code Pro"/>
                <a:cs typeface="Source Code Pro"/>
                <a:sym typeface="Source Code Pro"/>
              </a:rPr>
              <a:t>for</a:t>
            </a:r>
            <a:r>
              <a:rPr lang="en">
                <a:highlight>
                  <a:srgbClr val="FFFFFF"/>
                </a:highlight>
                <a:latin typeface="Source Code Pro"/>
                <a:ea typeface="Source Code Pro"/>
                <a:cs typeface="Source Code Pro"/>
                <a:sym typeface="Source Code Pro"/>
              </a:rPr>
              <a:t> (</a:t>
            </a:r>
            <a:r>
              <a:rPr lang="en">
                <a:solidFill>
                  <a:srgbClr val="0000FF"/>
                </a:solidFill>
                <a:highlight>
                  <a:srgbClr val="FFFFFF"/>
                </a:highlight>
                <a:latin typeface="Source Code Pro"/>
                <a:ea typeface="Source Code Pro"/>
                <a:cs typeface="Source Code Pro"/>
                <a:sym typeface="Source Code Pro"/>
              </a:rPr>
              <a:t>int</a:t>
            </a:r>
            <a:r>
              <a:rPr lang="en">
                <a:highlight>
                  <a:srgbClr val="FFFFFF"/>
                </a:highlight>
                <a:latin typeface="Source Code Pro"/>
                <a:ea typeface="Source Code Pro"/>
                <a:cs typeface="Source Code Pro"/>
                <a:sym typeface="Source Code Pro"/>
              </a:rPr>
              <a:t> i = </a:t>
            </a:r>
            <a:r>
              <a:rPr lang="en">
                <a:solidFill>
                  <a:srgbClr val="098658"/>
                </a:solidFill>
                <a:highlight>
                  <a:srgbClr val="FFFFFF"/>
                </a:highlight>
                <a:latin typeface="Source Code Pro"/>
                <a:ea typeface="Source Code Pro"/>
                <a:cs typeface="Source Code Pro"/>
                <a:sym typeface="Source Code Pro"/>
              </a:rPr>
              <a:t>0</a:t>
            </a:r>
            <a:r>
              <a:rPr lang="en">
                <a:highlight>
                  <a:srgbClr val="FFFFFF"/>
                </a:highlight>
                <a:latin typeface="Source Code Pro"/>
                <a:ea typeface="Source Code Pro"/>
                <a:cs typeface="Source Code Pro"/>
                <a:sym typeface="Source Code Pro"/>
              </a:rPr>
              <a:t>; i &lt; </a:t>
            </a:r>
            <a:r>
              <a:rPr lang="en">
                <a:solidFill>
                  <a:srgbClr val="098658"/>
                </a:solidFill>
                <a:highlight>
                  <a:srgbClr val="FFFFFF"/>
                </a:highlight>
                <a:latin typeface="Source Code Pro"/>
                <a:ea typeface="Source Code Pro"/>
                <a:cs typeface="Source Code Pro"/>
                <a:sym typeface="Source Code Pro"/>
              </a:rPr>
              <a:t>4</a:t>
            </a:r>
            <a:r>
              <a:rPr lang="en">
                <a:highlight>
                  <a:srgbClr val="FFFFFF"/>
                </a:highlight>
                <a:latin typeface="Source Code Pro"/>
                <a:ea typeface="Source Code Pro"/>
                <a:cs typeface="Source Code Pro"/>
                <a:sym typeface="Source Code Pro"/>
              </a:rPr>
              <a:t>; i++)</a:t>
            </a:r>
            <a:endParaRPr>
              <a:highlight>
                <a:srgbClr val="FFFFFF"/>
              </a:highlight>
              <a:latin typeface="Source Code Pro"/>
              <a:ea typeface="Source Code Pro"/>
              <a:cs typeface="Source Code Pro"/>
              <a:sym typeface="Source Code Pro"/>
            </a:endParaRPr>
          </a:p>
          <a:p>
            <a:pPr indent="0" lvl="0" marL="457200" rtl="0" algn="l">
              <a:lnSpc>
                <a:spcPct val="100000"/>
              </a:lnSpc>
              <a:spcBef>
                <a:spcPts val="0"/>
              </a:spcBef>
              <a:spcAft>
                <a:spcPts val="0"/>
              </a:spcAft>
              <a:buNone/>
            </a:pPr>
            <a:r>
              <a:rPr lang="en">
                <a:highlight>
                  <a:srgbClr val="FFFFFF"/>
                </a:highlight>
                <a:latin typeface="Source Code Pro"/>
                <a:ea typeface="Source Code Pro"/>
                <a:cs typeface="Source Code Pro"/>
                <a:sym typeface="Source Code Pro"/>
              </a:rPr>
              <a:t>      mine();</a:t>
            </a:r>
            <a:endParaRPr>
              <a:highlight>
                <a:srgbClr val="FFFFFF"/>
              </a:highlight>
              <a:latin typeface="Source Code Pro"/>
              <a:ea typeface="Source Code Pro"/>
              <a:cs typeface="Source Code Pro"/>
              <a:sym typeface="Source Code Pro"/>
            </a:endParaRPr>
          </a:p>
          <a:p>
            <a:pPr indent="0" lvl="0" marL="457200" rtl="0" algn="l">
              <a:lnSpc>
                <a:spcPct val="100000"/>
              </a:lnSpc>
              <a:spcBef>
                <a:spcPts val="0"/>
              </a:spcBef>
              <a:spcAft>
                <a:spcPts val="0"/>
              </a:spcAft>
              <a:buNone/>
            </a:pPr>
            <a:r>
              <a:rPr lang="en">
                <a:highlight>
                  <a:srgbClr val="FFFFFF"/>
                </a:highlight>
                <a:latin typeface="Source Code Pro"/>
                <a:ea typeface="Source Code Pro"/>
                <a:cs typeface="Source Code Pro"/>
                <a:sym typeface="Source Code Pro"/>
              </a:rPr>
              <a:t>    </a:t>
            </a:r>
            <a:r>
              <a:rPr b="1" lang="en">
                <a:highlight>
                  <a:srgbClr val="FFFFFF"/>
                </a:highlight>
                <a:latin typeface="Source Code Pro"/>
                <a:ea typeface="Source Code Pro"/>
                <a:cs typeface="Source Code Pro"/>
                <a:sym typeface="Source Code Pro"/>
              </a:rPr>
              <a:t>printf(</a:t>
            </a:r>
            <a:r>
              <a:rPr b="1" lang="en">
                <a:solidFill>
                  <a:srgbClr val="A31515"/>
                </a:solidFill>
                <a:highlight>
                  <a:srgbClr val="FFFFFF"/>
                </a:highlight>
                <a:latin typeface="Source Code Pro"/>
                <a:ea typeface="Source Code Pro"/>
                <a:cs typeface="Source Code Pro"/>
                <a:sym typeface="Source Code Pro"/>
              </a:rPr>
              <a:t>"Not a bitcoin miner!!!"</a:t>
            </a:r>
            <a:r>
              <a:rPr b="1" lang="en">
                <a:highlight>
                  <a:srgbClr val="FFFFFF"/>
                </a:highlight>
                <a:latin typeface="Source Code Pro"/>
                <a:ea typeface="Source Code Pro"/>
                <a:cs typeface="Source Code Pro"/>
                <a:sym typeface="Source Code Pro"/>
              </a:rPr>
              <a:t>)</a:t>
            </a:r>
            <a:r>
              <a:rPr lang="en">
                <a:highlight>
                  <a:srgbClr val="FFFFFF"/>
                </a:highlight>
                <a:latin typeface="Source Code Pro"/>
                <a:ea typeface="Source Code Pro"/>
                <a:cs typeface="Source Code Pro"/>
                <a:sym typeface="Source Code Pro"/>
              </a:rPr>
              <a:t>;</a:t>
            </a:r>
            <a:endParaRPr>
              <a:highlight>
                <a:srgbClr val="FFFFFF"/>
              </a:highlight>
              <a:latin typeface="Source Code Pro"/>
              <a:ea typeface="Source Code Pro"/>
              <a:cs typeface="Source Code Pro"/>
              <a:sym typeface="Source Code Pro"/>
            </a:endParaRPr>
          </a:p>
          <a:p>
            <a:pPr indent="0" lvl="0" marL="457200" rtl="0" algn="l">
              <a:lnSpc>
                <a:spcPct val="100000"/>
              </a:lnSpc>
              <a:spcBef>
                <a:spcPts val="0"/>
              </a:spcBef>
              <a:spcAft>
                <a:spcPts val="0"/>
              </a:spcAft>
              <a:buNone/>
            </a:pPr>
            <a:r>
              <a:rPr lang="en">
                <a:highlight>
                  <a:srgbClr val="FFFFFF"/>
                </a:highlight>
                <a:latin typeface="Source Code Pro"/>
                <a:ea typeface="Source Code Pro"/>
                <a:cs typeface="Source Code Pro"/>
                <a:sym typeface="Source Code Pro"/>
              </a:rPr>
              <a:t>  }</a:t>
            </a:r>
            <a:endParaRPr>
              <a:highlight>
                <a:srgbClr val="FFFFFF"/>
              </a:highlight>
              <a:latin typeface="Source Code Pro"/>
              <a:ea typeface="Source Code Pro"/>
              <a:cs typeface="Source Code Pro"/>
              <a:sym typeface="Source Code Pro"/>
            </a:endParaRPr>
          </a:p>
          <a:p>
            <a:pPr indent="0" lvl="0" marL="457200" rtl="0" algn="l">
              <a:lnSpc>
                <a:spcPct val="100000"/>
              </a:lnSpc>
              <a:spcBef>
                <a:spcPts val="0"/>
              </a:spcBef>
              <a:spcAft>
                <a:spcPts val="0"/>
              </a:spcAft>
              <a:buNone/>
            </a:pPr>
            <a:r>
              <a:rPr lang="en">
                <a:highlight>
                  <a:srgbClr val="FFFFFF"/>
                </a:highlight>
                <a:latin typeface="Source Code Pro"/>
                <a:ea typeface="Source Code Pro"/>
                <a:cs typeface="Source Code Pro"/>
                <a:sym typeface="Source Code Pro"/>
              </a:rPr>
              <a:t>}</a:t>
            </a:r>
            <a:endParaRPr>
              <a:highlight>
                <a:srgbClr val="FFFFFF"/>
              </a:highlight>
              <a:latin typeface="Source Code Pro"/>
              <a:ea typeface="Source Code Pro"/>
              <a:cs typeface="Source Code Pro"/>
              <a:sym typeface="Source Code Pro"/>
            </a:endParaRPr>
          </a:p>
          <a:p>
            <a:pPr indent="0" lvl="0" marL="457200" rtl="0" algn="l">
              <a:spcBef>
                <a:spcPts val="0"/>
              </a:spcBef>
              <a:spcAft>
                <a:spcPts val="0"/>
              </a:spcAft>
              <a:buNone/>
            </a:pPr>
            <a:r>
              <a:t/>
            </a:r>
            <a:endParaRPr>
              <a:latin typeface="Source Code Pro"/>
              <a:ea typeface="Source Code Pro"/>
              <a:cs typeface="Source Code Pro"/>
              <a:sym typeface="Source Code Pro"/>
            </a:endParaRPr>
          </a:p>
          <a:p>
            <a:pPr indent="0" lvl="0" marL="457200" rtl="0" algn="l">
              <a:spcBef>
                <a:spcPts val="0"/>
              </a:spcBef>
              <a:spcAft>
                <a:spcPts val="0"/>
              </a:spcAft>
              <a:buNone/>
            </a:pPr>
            <a:r>
              <a:t/>
            </a:r>
            <a:endParaRPr/>
          </a:p>
        </p:txBody>
      </p:sp>
    </p:spTree>
  </p:cSld>
  <p:clrMapOvr>
    <a:masterClrMapping/>
  </p:clrMapOvr>
</p:sld>
</file>

<file path=ppt/slides/slide9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02" name="Shape 1002"/>
        <p:cNvGrpSpPr/>
        <p:nvPr/>
      </p:nvGrpSpPr>
      <p:grpSpPr>
        <a:xfrm>
          <a:off x="0" y="0"/>
          <a:ext cx="0" cy="0"/>
          <a:chOff x="0" y="0"/>
          <a:chExt cx="0" cy="0"/>
        </a:xfrm>
      </p:grpSpPr>
      <p:sp>
        <p:nvSpPr>
          <p:cNvPr id="1003" name="Google Shape;1003;p100"/>
          <p:cNvSpPr txBox="1"/>
          <p:nvPr>
            <p:ph type="title"/>
          </p:nvPr>
        </p:nvSpPr>
        <p:spPr>
          <a:xfrm>
            <a:off x="182850" y="114300"/>
            <a:ext cx="8778300" cy="4572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Bitcoin Mining</a:t>
            </a:r>
            <a:endParaRPr/>
          </a:p>
        </p:txBody>
      </p:sp>
      <p:sp>
        <p:nvSpPr>
          <p:cNvPr id="1004" name="Google Shape;1004;p100"/>
          <p:cNvSpPr txBox="1"/>
          <p:nvPr>
            <p:ph idx="3" type="body"/>
          </p:nvPr>
        </p:nvSpPr>
        <p:spPr>
          <a:xfrm>
            <a:off x="6126505" y="822963"/>
            <a:ext cx="2834700" cy="4206300"/>
          </a:xfrm>
          <a:prstGeom prst="rect">
            <a:avLst/>
          </a:prstGeom>
        </p:spPr>
        <p:txBody>
          <a:bodyPr anchorCtr="0" anchor="t" bIns="45700" lIns="45700" spcFirstLastPara="1" rIns="45700" wrap="square" tIns="45700">
            <a:noAutofit/>
          </a:bodyPr>
          <a:lstStyle/>
          <a:p>
            <a:pPr indent="0" lvl="0" marL="0" rtl="0" algn="l">
              <a:spcBef>
                <a:spcPts val="0"/>
              </a:spcBef>
              <a:spcAft>
                <a:spcPts val="1200"/>
              </a:spcAft>
              <a:buNone/>
            </a:pPr>
            <a:r>
              <a:t/>
            </a:r>
            <a:endParaRPr/>
          </a:p>
        </p:txBody>
      </p:sp>
      <p:pic>
        <p:nvPicPr>
          <p:cNvPr id="1005" name="Google Shape;1005;p100"/>
          <p:cNvPicPr preferRelativeResize="0"/>
          <p:nvPr/>
        </p:nvPicPr>
        <p:blipFill>
          <a:blip r:embed="rId3">
            <a:alphaModFix/>
          </a:blip>
          <a:stretch>
            <a:fillRect/>
          </a:stretch>
        </p:blipFill>
        <p:spPr>
          <a:xfrm>
            <a:off x="6626000" y="1809338"/>
            <a:ext cx="1835701" cy="2233574"/>
          </a:xfrm>
          <a:prstGeom prst="rect">
            <a:avLst/>
          </a:prstGeom>
          <a:noFill/>
          <a:ln>
            <a:noFill/>
          </a:ln>
        </p:spPr>
      </p:pic>
      <p:sp>
        <p:nvSpPr>
          <p:cNvPr id="1006" name="Google Shape;1006;p100"/>
          <p:cNvSpPr txBox="1"/>
          <p:nvPr>
            <p:ph idx="1" type="body"/>
          </p:nvPr>
        </p:nvSpPr>
        <p:spPr>
          <a:xfrm>
            <a:off x="182850" y="822975"/>
            <a:ext cx="5806500" cy="4206300"/>
          </a:xfrm>
          <a:prstGeom prst="rect">
            <a:avLst/>
          </a:prstGeom>
        </p:spPr>
        <p:txBody>
          <a:bodyPr anchorCtr="0" anchor="t" bIns="45700" lIns="45700" spcFirstLastPara="1" rIns="45700" wrap="square" tIns="45700">
            <a:noAutofit/>
          </a:bodyPr>
          <a:lstStyle/>
          <a:p>
            <a:pPr indent="0" lvl="0" marL="0" rtl="0" algn="l">
              <a:spcBef>
                <a:spcPts val="0"/>
              </a:spcBef>
              <a:spcAft>
                <a:spcPts val="0"/>
              </a:spcAft>
              <a:buNone/>
            </a:pPr>
            <a:r>
              <a:rPr lang="en"/>
              <a:t>You are a Bitcoin miner, and you’ve developed an algorithm that can run on an unsuspecting machine and mine Bitcoin. You now need to write a program that will run your mining algorithm forever. While you want your mining job to be scheduled often, you also don’t want to attract too much suspicion from system users or administrators. Fortunately, you know that the machines you’re targeting use a MLFQ algorithm to schedule jobs, outlined below.</a:t>
            </a:r>
            <a:endParaRPr/>
          </a:p>
          <a:p>
            <a:pPr indent="0" lvl="0" marL="0" rtl="0" algn="l">
              <a:spcBef>
                <a:spcPts val="0"/>
              </a:spcBef>
              <a:spcAft>
                <a:spcPts val="0"/>
              </a:spcAft>
              <a:buNone/>
            </a:pPr>
            <a:r>
              <a:t/>
            </a:r>
            <a:endParaRPr/>
          </a:p>
          <a:p>
            <a:pPr indent="-292100" lvl="0" marL="457200" rtl="0" algn="l">
              <a:lnSpc>
                <a:spcPct val="150000"/>
              </a:lnSpc>
              <a:spcBef>
                <a:spcPts val="0"/>
              </a:spcBef>
              <a:spcAft>
                <a:spcPts val="0"/>
              </a:spcAft>
              <a:buSzPts val="1000"/>
              <a:buAutoNum type="arabicPeriod" startAt="2"/>
            </a:pPr>
            <a:r>
              <a:rPr lang="en"/>
              <a:t>Explain why, regardless of how you implement your mining program, your job will never be placed on Queue A twice</a:t>
            </a:r>
            <a:r>
              <a:rPr lang="en"/>
              <a:t> in a row</a:t>
            </a:r>
            <a:r>
              <a:rPr lang="en"/>
              <a:t>.</a:t>
            </a:r>
            <a:endParaRPr/>
          </a:p>
        </p:txBody>
      </p:sp>
    </p:spTree>
  </p:cSld>
  <p:clrMapOvr>
    <a:masterClrMapping/>
  </p:clrMapOvr>
</p:sld>
</file>

<file path=ppt/slides/slide9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10" name="Shape 1010"/>
        <p:cNvGrpSpPr/>
        <p:nvPr/>
      </p:nvGrpSpPr>
      <p:grpSpPr>
        <a:xfrm>
          <a:off x="0" y="0"/>
          <a:ext cx="0" cy="0"/>
          <a:chOff x="0" y="0"/>
          <a:chExt cx="0" cy="0"/>
        </a:xfrm>
      </p:grpSpPr>
      <p:sp>
        <p:nvSpPr>
          <p:cNvPr id="1011" name="Google Shape;1011;p101"/>
          <p:cNvSpPr txBox="1"/>
          <p:nvPr>
            <p:ph type="title"/>
          </p:nvPr>
        </p:nvSpPr>
        <p:spPr>
          <a:xfrm>
            <a:off x="182850" y="114300"/>
            <a:ext cx="8778300" cy="4572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Bitcoin Mining</a:t>
            </a:r>
            <a:endParaRPr/>
          </a:p>
        </p:txBody>
      </p:sp>
      <p:sp>
        <p:nvSpPr>
          <p:cNvPr id="1012" name="Google Shape;1012;p101"/>
          <p:cNvSpPr txBox="1"/>
          <p:nvPr>
            <p:ph idx="3" type="body"/>
          </p:nvPr>
        </p:nvSpPr>
        <p:spPr>
          <a:xfrm>
            <a:off x="6126505" y="822963"/>
            <a:ext cx="2834700" cy="4206300"/>
          </a:xfrm>
          <a:prstGeom prst="rect">
            <a:avLst/>
          </a:prstGeom>
        </p:spPr>
        <p:txBody>
          <a:bodyPr anchorCtr="0" anchor="t" bIns="45700" lIns="45700" spcFirstLastPara="1" rIns="45700" wrap="square" tIns="45700">
            <a:noAutofit/>
          </a:bodyPr>
          <a:lstStyle/>
          <a:p>
            <a:pPr indent="0" lvl="0" marL="0" rtl="0" algn="l">
              <a:spcBef>
                <a:spcPts val="0"/>
              </a:spcBef>
              <a:spcAft>
                <a:spcPts val="1200"/>
              </a:spcAft>
              <a:buNone/>
            </a:pPr>
            <a:r>
              <a:t/>
            </a:r>
            <a:endParaRPr/>
          </a:p>
        </p:txBody>
      </p:sp>
      <p:pic>
        <p:nvPicPr>
          <p:cNvPr id="1013" name="Google Shape;1013;p101"/>
          <p:cNvPicPr preferRelativeResize="0"/>
          <p:nvPr/>
        </p:nvPicPr>
        <p:blipFill>
          <a:blip r:embed="rId3">
            <a:alphaModFix/>
          </a:blip>
          <a:stretch>
            <a:fillRect/>
          </a:stretch>
        </p:blipFill>
        <p:spPr>
          <a:xfrm>
            <a:off x="6626000" y="1809338"/>
            <a:ext cx="1835701" cy="2233574"/>
          </a:xfrm>
          <a:prstGeom prst="rect">
            <a:avLst/>
          </a:prstGeom>
          <a:noFill/>
          <a:ln>
            <a:noFill/>
          </a:ln>
        </p:spPr>
      </p:pic>
      <p:sp>
        <p:nvSpPr>
          <p:cNvPr id="1014" name="Google Shape;1014;p101"/>
          <p:cNvSpPr txBox="1"/>
          <p:nvPr>
            <p:ph idx="1" type="body"/>
          </p:nvPr>
        </p:nvSpPr>
        <p:spPr>
          <a:xfrm>
            <a:off x="182850" y="822975"/>
            <a:ext cx="5806500" cy="4206300"/>
          </a:xfrm>
          <a:prstGeom prst="rect">
            <a:avLst/>
          </a:prstGeom>
        </p:spPr>
        <p:txBody>
          <a:bodyPr anchorCtr="0" anchor="t" bIns="45700" lIns="45700" spcFirstLastPara="1" rIns="45700" wrap="square" tIns="45700">
            <a:noAutofit/>
          </a:bodyPr>
          <a:lstStyle/>
          <a:p>
            <a:pPr indent="0" lvl="0" marL="0" rtl="0" algn="l">
              <a:spcBef>
                <a:spcPts val="0"/>
              </a:spcBef>
              <a:spcAft>
                <a:spcPts val="0"/>
              </a:spcAft>
              <a:buNone/>
            </a:pPr>
            <a:r>
              <a:rPr lang="en"/>
              <a:t>You are a Bitcoin miner, and you’ve developed an algorithm that can run on an unsuspecting machine and mine Bitcoin. You now need to write a program that will run your mining algorithm forever. While you want your mining job to be scheduled often, you also don’t want to attract too much suspicion from system users or administrators. Fortunately, you know that the machines you’re targeting use a MLFQ algorithm to schedule jobs, outlined below.</a:t>
            </a:r>
            <a:endParaRPr/>
          </a:p>
          <a:p>
            <a:pPr indent="0" lvl="0" marL="0" rtl="0" algn="l">
              <a:spcBef>
                <a:spcPts val="0"/>
              </a:spcBef>
              <a:spcAft>
                <a:spcPts val="0"/>
              </a:spcAft>
              <a:buNone/>
            </a:pPr>
            <a:r>
              <a:t/>
            </a:r>
            <a:endParaRPr/>
          </a:p>
          <a:p>
            <a:pPr indent="-292100" lvl="0" marL="457200" rtl="0" algn="l">
              <a:lnSpc>
                <a:spcPct val="150000"/>
              </a:lnSpc>
              <a:spcBef>
                <a:spcPts val="0"/>
              </a:spcBef>
              <a:spcAft>
                <a:spcPts val="0"/>
              </a:spcAft>
              <a:buSzPts val="1000"/>
              <a:buAutoNum type="arabicPeriod" startAt="2"/>
            </a:pPr>
            <a:r>
              <a:rPr lang="en"/>
              <a:t>Explain why, regardless of how you implement your mining program, your job will never be placed on Queue A twice </a:t>
            </a:r>
            <a:r>
              <a:rPr lang="en"/>
              <a:t>in a row</a:t>
            </a:r>
            <a:r>
              <a:rPr lang="en"/>
              <a:t>.</a:t>
            </a:r>
            <a:br>
              <a:rPr lang="en"/>
            </a:br>
            <a:r>
              <a:rPr lang="en"/>
              <a:t>Since the mining algorithm can only be run in 10 tick intervals</a:t>
            </a:r>
            <a:r>
              <a:rPr lang="en"/>
              <a:t>, any implementation will always exceed the Queue A quanta before the CPU can be voluntarily yielded. This will cause the job to be placed on Queue B, since the Queue A quanta expired.</a:t>
            </a:r>
            <a:endParaRPr/>
          </a:p>
        </p:txBody>
      </p:sp>
    </p:spTree>
  </p:cSld>
  <p:clrMapOvr>
    <a:masterClrMapping/>
  </p:clrMapOvr>
</p:sld>
</file>

<file path=ppt/theme/theme1.xml><?xml version="1.0" encoding="utf-8"?>
<a:theme xmlns:a="http://schemas.openxmlformats.org/drawingml/2006/main" xmlns:r="http://schemas.openxmlformats.org/officeDocument/2006/relationships" name="CS 162 Discussion">
  <a:themeElements>
    <a:clrScheme name="Simple Light">
      <a:dk1>
        <a:srgbClr val="000000"/>
      </a:dk1>
      <a:lt1>
        <a:srgbClr val="FFFFFF"/>
      </a:lt1>
      <a:dk2>
        <a:srgbClr val="595959"/>
      </a:dk2>
      <a:lt2>
        <a:srgbClr val="EEEEEE"/>
      </a:lt2>
      <a:accent1>
        <a:srgbClr val="FDEEE2"/>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