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6" r:id="rId2"/>
    <p:sldId id="1621" r:id="rId3"/>
    <p:sldId id="1622" r:id="rId4"/>
    <p:sldId id="1623" r:id="rId5"/>
    <p:sldId id="1627" r:id="rId6"/>
    <p:sldId id="1628" r:id="rId7"/>
    <p:sldId id="1629" r:id="rId8"/>
    <p:sldId id="1630" r:id="rId9"/>
    <p:sldId id="1618" r:id="rId10"/>
    <p:sldId id="1631" r:id="rId11"/>
    <p:sldId id="1632" r:id="rId12"/>
    <p:sldId id="1613" r:id="rId13"/>
    <p:sldId id="1633" r:id="rId14"/>
    <p:sldId id="1614" r:id="rId15"/>
    <p:sldId id="1615" r:id="rId16"/>
    <p:sldId id="1616" r:id="rId17"/>
    <p:sldId id="1590" r:id="rId18"/>
    <p:sldId id="1591" r:id="rId19"/>
    <p:sldId id="1592" r:id="rId20"/>
    <p:sldId id="1593" r:id="rId21"/>
    <p:sldId id="1594" r:id="rId22"/>
    <p:sldId id="1595" r:id="rId23"/>
    <p:sldId id="1596" r:id="rId24"/>
    <p:sldId id="1597" r:id="rId25"/>
    <p:sldId id="1598" r:id="rId26"/>
    <p:sldId id="1599" r:id="rId27"/>
    <p:sldId id="1600" r:id="rId28"/>
    <p:sldId id="1601" r:id="rId29"/>
    <p:sldId id="1602" r:id="rId30"/>
    <p:sldId id="1603" r:id="rId31"/>
    <p:sldId id="1604" r:id="rId32"/>
    <p:sldId id="1605" r:id="rId33"/>
    <p:sldId id="1606" r:id="rId34"/>
    <p:sldId id="1607" r:id="rId35"/>
    <p:sldId id="1608" r:id="rId36"/>
    <p:sldId id="1609" r:id="rId37"/>
    <p:sldId id="1610" r:id="rId38"/>
    <p:sldId id="1611" r:id="rId39"/>
    <p:sldId id="1612" r:id="rId40"/>
    <p:sldId id="1581" r:id="rId41"/>
    <p:sldId id="1634" r:id="rId42"/>
    <p:sldId id="1635" r:id="rId43"/>
    <p:sldId id="1583" r:id="rId44"/>
    <p:sldId id="1584" r:id="rId45"/>
    <p:sldId id="1585" r:id="rId46"/>
    <p:sldId id="1620" r:id="rId47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A40E2"/>
    <a:srgbClr val="FF0000"/>
    <a:srgbClr val="BCFFBC"/>
    <a:srgbClr val="F430AB"/>
    <a:srgbClr val="A18623"/>
    <a:srgbClr val="9E7800"/>
    <a:srgbClr val="C49500"/>
    <a:srgbClr val="E6E703"/>
    <a:srgbClr val="72AAAE"/>
    <a:srgbClr val="233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8" autoAdjust="0"/>
    <p:restoredTop sz="95005" autoAdjust="0"/>
  </p:normalViewPr>
  <p:slideViewPr>
    <p:cSldViewPr>
      <p:cViewPr varScale="1">
        <p:scale>
          <a:sx n="80" d="100"/>
          <a:sy n="80" d="100"/>
        </p:scale>
        <p:origin x="31" y="55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23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77537" y="6956427"/>
            <a:ext cx="847724" cy="28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54" tIns="46968" rIns="92254" bIns="46968">
            <a:spAutoFit/>
          </a:bodyPr>
          <a:lstStyle/>
          <a:p>
            <a:pPr algn="ctr" defTabSz="916978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6978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62636" y="6956427"/>
            <a:ext cx="877524" cy="28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54" tIns="46968" rIns="92254" bIns="46968">
            <a:spAutoFit/>
          </a:bodyPr>
          <a:lstStyle/>
          <a:p>
            <a:pPr algn="ctr" defTabSz="916978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6978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6" y="3475044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08" tIns="46968" rIns="95608" bIns="469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6800" cy="27447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US" dirty="0">
                <a:latin typeface="Comic Sans MS" charset="0"/>
                <a:cs typeface="+mn-cs"/>
              </a:rPr>
              <a:t> 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03788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09657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6511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2463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0354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7434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3377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41534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5261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Gill Sans Light" charset="0"/>
                <a:ea typeface="Gill Sans Light" charset="0"/>
                <a:cs typeface="Gill Sans Light" charset="0"/>
              </a:defRPr>
            </a:lvl1pPr>
            <a:lvl2pPr>
              <a:defRPr b="0" i="0">
                <a:latin typeface="Gill Sans Light" charset="0"/>
                <a:ea typeface="Gill Sans Light" charset="0"/>
                <a:cs typeface="Gill Sans Light" charset="0"/>
              </a:defRPr>
            </a:lvl2pPr>
            <a:lvl3pPr>
              <a:defRPr b="0" i="0">
                <a:latin typeface="Gill Sans Light" charset="0"/>
                <a:ea typeface="Gill Sans Light" charset="0"/>
                <a:cs typeface="Gill Sans Light" charset="0"/>
              </a:defRPr>
            </a:lvl3pPr>
            <a:lvl4pPr>
              <a:defRPr b="0" i="0">
                <a:latin typeface="Gill Sans Light" charset="0"/>
                <a:ea typeface="Gill Sans Light" charset="0"/>
                <a:cs typeface="Gill Sans Light" charset="0"/>
              </a:defRPr>
            </a:lvl4pPr>
            <a:lvl5pPr>
              <a:defRPr b="0" i="0">
                <a:latin typeface="Gill Sans Light" charset="0"/>
                <a:ea typeface="Gill Sans Light" charset="0"/>
                <a:cs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1128369" y="6551613"/>
            <a:ext cx="987431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/>
          <a:p>
            <a:pPr algn="ctr"/>
            <a:r>
              <a:rPr lang="en-US" sz="1400" b="0" dirty="0" err="1">
                <a:solidFill>
                  <a:srgbClr val="2A40E2"/>
                </a:solidFill>
                <a:latin typeface="Gill Sans" charset="0"/>
                <a:cs typeface="Gill Sans" charset="0"/>
              </a:rPr>
              <a:t>Lec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12.</a:t>
            </a:r>
            <a:fld id="{8B82DB86-37F9-954E-8F10-00623E1FD261}" type="slidenum">
              <a:rPr lang="en-US" sz="1400" b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pPr algn="ctr"/>
              <a:t>‹#›</a:t>
            </a:fld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979733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2/27/2024</a:t>
            </a:r>
            <a:endParaRPr lang="en-US" sz="1400" b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412698" y="6550025"/>
            <a:ext cx="3366605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ＭＳ Ｐゴシック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400" b="0" dirty="0" err="1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Kubiatowicz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CS162 © UCB Spring</a:t>
            </a:r>
            <a:r>
              <a:rPr lang="en-US" sz="1400" b="0" baseline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baseline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2024</a:t>
            </a:r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hyperlink" Target="https://www.ibm.com/developerworks/library/l-scheduler/index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3.png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1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png"/><Relationship Id="rId18" Type="http://schemas.openxmlformats.org/officeDocument/2006/relationships/image" Target="../media/image29.tiff"/><Relationship Id="rId3" Type="http://schemas.openxmlformats.org/officeDocument/2006/relationships/image" Target="../media/image15.png"/><Relationship Id="rId21" Type="http://schemas.openxmlformats.org/officeDocument/2006/relationships/image" Target="../media/image32.tiff"/><Relationship Id="rId7" Type="http://schemas.openxmlformats.org/officeDocument/2006/relationships/hyperlink" Target="http://images.google.com/imgres?imgurl=http://static.howstuffworks.com/gif/cell-phone-nokia.jpg&amp;imgrefurl=http://electronics.howstuffworks.com/cell-phone.htm&amp;h=200&amp;w=200&amp;sz=22&amp;tbnid=ftqjm3_El-gJ:&amp;tbnh=99&amp;tbnw=99&amp;start=7&amp;prev=/images?q=cell+phone&amp;hl=en&amp;lr=&amp;ie=UTF-8" TargetMode="External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4.jpeg"/><Relationship Id="rId16" Type="http://schemas.openxmlformats.org/officeDocument/2006/relationships/image" Target="../media/image27.png"/><Relationship Id="rId20" Type="http://schemas.openxmlformats.org/officeDocument/2006/relationships/image" Target="../media/image31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11" Type="http://schemas.openxmlformats.org/officeDocument/2006/relationships/image" Target="../media/image22.jpeg"/><Relationship Id="rId5" Type="http://schemas.openxmlformats.org/officeDocument/2006/relationships/image" Target="../media/image17.png"/><Relationship Id="rId15" Type="http://schemas.openxmlformats.org/officeDocument/2006/relationships/image" Target="../media/image26.png"/><Relationship Id="rId10" Type="http://schemas.openxmlformats.org/officeDocument/2006/relationships/image" Target="../media/image21.jpeg"/><Relationship Id="rId19" Type="http://schemas.openxmlformats.org/officeDocument/2006/relationships/image" Target="../media/image30.tiff"/><Relationship Id="rId4" Type="http://schemas.openxmlformats.org/officeDocument/2006/relationships/image" Target="../media/image16.jpeg"/><Relationship Id="rId9" Type="http://schemas.openxmlformats.org/officeDocument/2006/relationships/image" Target="../media/image20.jpeg"/><Relationship Id="rId1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CS162</a:t>
            </a:r>
            <a:br>
              <a:rPr lang="en-US" sz="3000" dirty="0"/>
            </a:br>
            <a:r>
              <a:rPr lang="en-US" sz="3000" dirty="0"/>
              <a:t>Operating Systems and</a:t>
            </a:r>
            <a:br>
              <a:rPr lang="en-US" sz="3000" dirty="0"/>
            </a:br>
            <a:r>
              <a:rPr lang="en-US" sz="3000" dirty="0"/>
              <a:t>Systems Programming</a:t>
            </a:r>
            <a:br>
              <a:rPr lang="en-US" sz="3000" dirty="0"/>
            </a:br>
            <a:r>
              <a:rPr lang="en-US" sz="3000" dirty="0"/>
              <a:t>Lecture 12</a:t>
            </a:r>
            <a:br>
              <a:rPr lang="en-US" sz="3000" dirty="0"/>
            </a:b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>Scheduling </a:t>
            </a:r>
            <a:r>
              <a:rPr lang="en-US" sz="3000" dirty="0" smtClean="0"/>
              <a:t>2: </a:t>
            </a:r>
            <a:br>
              <a:rPr lang="en-US" sz="3000" dirty="0" smtClean="0"/>
            </a:br>
            <a:r>
              <a:rPr lang="en-US" sz="3000" dirty="0" smtClean="0"/>
              <a:t>Classic Policies (</a:t>
            </a:r>
            <a:r>
              <a:rPr lang="en-US" sz="3000" dirty="0" err="1" smtClean="0"/>
              <a:t>Con’t</a:t>
            </a:r>
            <a:r>
              <a:rPr lang="en-US" sz="3000" dirty="0" smtClean="0"/>
              <a:t>), Case Studies, </a:t>
            </a:r>
            <a:br>
              <a:rPr lang="en-US" sz="3000" dirty="0" smtClean="0"/>
            </a:br>
            <a:r>
              <a:rPr lang="en-US" sz="3000" dirty="0" err="1" smtClean="0"/>
              <a:t>Realtime</a:t>
            </a:r>
            <a:r>
              <a:rPr lang="en-US" sz="3000" dirty="0" smtClean="0"/>
              <a:t>, Starvation</a:t>
            </a:r>
            <a:r>
              <a:rPr lang="en-US" sz="3200" dirty="0"/>
              <a:t/>
            </a:r>
            <a:br>
              <a:rPr lang="en-US" sz="3200" dirty="0"/>
            </a:br>
            <a:endParaRPr lang="en-US" sz="3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February 27</a:t>
            </a:r>
            <a:r>
              <a:rPr lang="en-US" altLang="en-US" baseline="30000" dirty="0" smtClean="0">
                <a:ea typeface="Gill Sans" charset="0"/>
              </a:rPr>
              <a:t>th</a:t>
            </a:r>
            <a:r>
              <a:rPr lang="en-US" altLang="en-US" dirty="0" smtClean="0">
                <a:ea typeface="Gill Sans" charset="0"/>
              </a:rPr>
              <a:t>, 2024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Prof. </a:t>
            </a:r>
            <a:r>
              <a:rPr lang="en-US" altLang="en-US" dirty="0" smtClean="0">
                <a:ea typeface="Gill Sans" charset="0"/>
              </a:rPr>
              <a:t>John </a:t>
            </a:r>
            <a:r>
              <a:rPr lang="en-US" altLang="en-US" dirty="0" err="1">
                <a:ea typeface="Gill Sans" charset="0"/>
              </a:rPr>
              <a:t>Kubiatowicz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Recall: SRTF Example continued:</a:t>
            </a:r>
          </a:p>
        </p:txBody>
      </p:sp>
      <p:grpSp>
        <p:nvGrpSpPr>
          <p:cNvPr id="597079" name="Group 87"/>
          <p:cNvGrpSpPr>
            <a:grpSpLocks/>
          </p:cNvGrpSpPr>
          <p:nvPr/>
        </p:nvGrpSpPr>
        <p:grpSpPr bwMode="auto">
          <a:xfrm>
            <a:off x="2259013" y="2786065"/>
            <a:ext cx="7567612" cy="1743076"/>
            <a:chOff x="463" y="1755"/>
            <a:chExt cx="4767" cy="1098"/>
          </a:xfrm>
        </p:grpSpPr>
        <p:sp>
          <p:nvSpPr>
            <p:cNvPr id="30768" name="Line 22"/>
            <p:cNvSpPr>
              <a:spLocks noChangeShapeType="1"/>
            </p:cNvSpPr>
            <p:nvPr/>
          </p:nvSpPr>
          <p:spPr bwMode="auto">
            <a:xfrm>
              <a:off x="574" y="2092"/>
              <a:ext cx="46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30769" name="Group 28"/>
            <p:cNvGrpSpPr>
              <a:grpSpLocks/>
            </p:cNvGrpSpPr>
            <p:nvPr/>
          </p:nvGrpSpPr>
          <p:grpSpPr bwMode="auto">
            <a:xfrm>
              <a:off x="574" y="1900"/>
              <a:ext cx="48" cy="384"/>
              <a:chOff x="672" y="1776"/>
              <a:chExt cx="48" cy="384"/>
            </a:xfrm>
          </p:grpSpPr>
          <p:sp>
            <p:nvSpPr>
              <p:cNvPr id="30788" name="Line 23"/>
              <p:cNvSpPr>
                <a:spLocks noChangeShapeType="1"/>
              </p:cNvSpPr>
              <p:nvPr/>
            </p:nvSpPr>
            <p:spPr bwMode="auto">
              <a:xfrm>
                <a:off x="672" y="1776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89" name="Line 24"/>
              <p:cNvSpPr>
                <a:spLocks noChangeShapeType="1"/>
              </p:cNvSpPr>
              <p:nvPr/>
            </p:nvSpPr>
            <p:spPr bwMode="auto">
              <a:xfrm>
                <a:off x="720" y="1776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30770" name="Group 29"/>
            <p:cNvGrpSpPr>
              <a:grpSpLocks/>
            </p:cNvGrpSpPr>
            <p:nvPr/>
          </p:nvGrpSpPr>
          <p:grpSpPr bwMode="auto">
            <a:xfrm>
              <a:off x="670" y="1900"/>
              <a:ext cx="48" cy="384"/>
              <a:chOff x="672" y="1776"/>
              <a:chExt cx="48" cy="384"/>
            </a:xfrm>
          </p:grpSpPr>
          <p:sp>
            <p:nvSpPr>
              <p:cNvPr id="30786" name="Line 30"/>
              <p:cNvSpPr>
                <a:spLocks noChangeShapeType="1"/>
              </p:cNvSpPr>
              <p:nvPr/>
            </p:nvSpPr>
            <p:spPr bwMode="auto">
              <a:xfrm>
                <a:off x="672" y="1776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87" name="Line 31"/>
              <p:cNvSpPr>
                <a:spLocks noChangeShapeType="1"/>
              </p:cNvSpPr>
              <p:nvPr/>
            </p:nvSpPr>
            <p:spPr bwMode="auto">
              <a:xfrm>
                <a:off x="720" y="1776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30771" name="Group 32"/>
            <p:cNvGrpSpPr>
              <a:grpSpLocks/>
            </p:cNvGrpSpPr>
            <p:nvPr/>
          </p:nvGrpSpPr>
          <p:grpSpPr bwMode="auto">
            <a:xfrm>
              <a:off x="766" y="1900"/>
              <a:ext cx="48" cy="384"/>
              <a:chOff x="672" y="1776"/>
              <a:chExt cx="48" cy="384"/>
            </a:xfrm>
          </p:grpSpPr>
          <p:sp>
            <p:nvSpPr>
              <p:cNvPr id="30784" name="Line 33"/>
              <p:cNvSpPr>
                <a:spLocks noChangeShapeType="1"/>
              </p:cNvSpPr>
              <p:nvPr/>
            </p:nvSpPr>
            <p:spPr bwMode="auto">
              <a:xfrm>
                <a:off x="672" y="1776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85" name="Line 34"/>
              <p:cNvSpPr>
                <a:spLocks noChangeShapeType="1"/>
              </p:cNvSpPr>
              <p:nvPr/>
            </p:nvSpPr>
            <p:spPr bwMode="auto">
              <a:xfrm>
                <a:off x="720" y="1776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30772" name="Group 35"/>
            <p:cNvGrpSpPr>
              <a:grpSpLocks/>
            </p:cNvGrpSpPr>
            <p:nvPr/>
          </p:nvGrpSpPr>
          <p:grpSpPr bwMode="auto">
            <a:xfrm>
              <a:off x="1054" y="1900"/>
              <a:ext cx="48" cy="384"/>
              <a:chOff x="672" y="1776"/>
              <a:chExt cx="48" cy="384"/>
            </a:xfrm>
          </p:grpSpPr>
          <p:sp>
            <p:nvSpPr>
              <p:cNvPr id="30782" name="Line 36"/>
              <p:cNvSpPr>
                <a:spLocks noChangeShapeType="1"/>
              </p:cNvSpPr>
              <p:nvPr/>
            </p:nvSpPr>
            <p:spPr bwMode="auto">
              <a:xfrm>
                <a:off x="672" y="1776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83" name="Line 37"/>
              <p:cNvSpPr>
                <a:spLocks noChangeShapeType="1"/>
              </p:cNvSpPr>
              <p:nvPr/>
            </p:nvSpPr>
            <p:spPr bwMode="auto">
              <a:xfrm>
                <a:off x="720" y="1776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30773" name="Group 41"/>
            <p:cNvGrpSpPr>
              <a:grpSpLocks/>
            </p:cNvGrpSpPr>
            <p:nvPr/>
          </p:nvGrpSpPr>
          <p:grpSpPr bwMode="auto">
            <a:xfrm>
              <a:off x="584" y="2360"/>
              <a:ext cx="422" cy="493"/>
              <a:chOff x="622" y="1296"/>
              <a:chExt cx="338" cy="493"/>
            </a:xfrm>
          </p:grpSpPr>
          <p:sp>
            <p:nvSpPr>
              <p:cNvPr id="30780" name="Line 42"/>
              <p:cNvSpPr>
                <a:spLocks noChangeShapeType="1"/>
              </p:cNvSpPr>
              <p:nvPr/>
            </p:nvSpPr>
            <p:spPr bwMode="auto">
              <a:xfrm>
                <a:off x="656" y="1296"/>
                <a:ext cx="30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81" name="Text Box 43"/>
              <p:cNvSpPr txBox="1">
                <a:spLocks noChangeArrowheads="1"/>
              </p:cNvSpPr>
              <p:nvPr/>
            </p:nvSpPr>
            <p:spPr bwMode="auto">
              <a:xfrm>
                <a:off x="622" y="1343"/>
                <a:ext cx="314" cy="4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C’s </a:t>
                </a: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I/O</a:t>
                </a:r>
              </a:p>
            </p:txBody>
          </p:sp>
        </p:grpSp>
        <p:sp>
          <p:nvSpPr>
            <p:cNvPr id="30774" name="Text Box 44"/>
            <p:cNvSpPr txBox="1">
              <a:spLocks noChangeArrowheads="1"/>
            </p:cNvSpPr>
            <p:nvPr/>
          </p:nvSpPr>
          <p:spPr bwMode="auto">
            <a:xfrm>
              <a:off x="463" y="1755"/>
              <a:ext cx="61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" charset="0"/>
                  <a:ea typeface="Gill Sans" charset="0"/>
                  <a:cs typeface="Gill Sans" charset="0"/>
                </a:rPr>
                <a:t>CABAB…</a:t>
              </a:r>
            </a:p>
          </p:txBody>
        </p:sp>
        <p:sp>
          <p:nvSpPr>
            <p:cNvPr id="30775" name="Text Box 45"/>
            <p:cNvSpPr txBox="1">
              <a:spLocks noChangeArrowheads="1"/>
            </p:cNvSpPr>
            <p:nvPr/>
          </p:nvSpPr>
          <p:spPr bwMode="auto">
            <a:xfrm>
              <a:off x="1001" y="1755"/>
              <a:ext cx="198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grpSp>
          <p:nvGrpSpPr>
            <p:cNvPr id="30776" name="Group 75"/>
            <p:cNvGrpSpPr>
              <a:grpSpLocks/>
            </p:cNvGrpSpPr>
            <p:nvPr/>
          </p:nvGrpSpPr>
          <p:grpSpPr bwMode="auto">
            <a:xfrm>
              <a:off x="1064" y="2360"/>
              <a:ext cx="422" cy="493"/>
              <a:chOff x="622" y="1296"/>
              <a:chExt cx="338" cy="493"/>
            </a:xfrm>
          </p:grpSpPr>
          <p:sp>
            <p:nvSpPr>
              <p:cNvPr id="30778" name="Line 76"/>
              <p:cNvSpPr>
                <a:spLocks noChangeShapeType="1"/>
              </p:cNvSpPr>
              <p:nvPr/>
            </p:nvSpPr>
            <p:spPr bwMode="auto">
              <a:xfrm>
                <a:off x="656" y="1296"/>
                <a:ext cx="30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79" name="Text Box 77"/>
              <p:cNvSpPr txBox="1">
                <a:spLocks noChangeArrowheads="1"/>
              </p:cNvSpPr>
              <p:nvPr/>
            </p:nvSpPr>
            <p:spPr bwMode="auto">
              <a:xfrm>
                <a:off x="622" y="1343"/>
                <a:ext cx="314" cy="4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C’s </a:t>
                </a: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I/O</a:t>
                </a:r>
              </a:p>
            </p:txBody>
          </p:sp>
        </p:grpSp>
        <p:sp>
          <p:nvSpPr>
            <p:cNvPr id="30777" name="Text Box 78"/>
            <p:cNvSpPr txBox="1">
              <a:spLocks noChangeArrowheads="1"/>
            </p:cNvSpPr>
            <p:nvPr/>
          </p:nvSpPr>
          <p:spPr bwMode="auto">
            <a:xfrm>
              <a:off x="2046" y="2187"/>
              <a:ext cx="194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 b="0">
                  <a:latin typeface="Gill Sans" charset="0"/>
                  <a:ea typeface="Gill Sans" charset="0"/>
                  <a:cs typeface="Gill Sans" charset="0"/>
                </a:rPr>
                <a:t>RR 1ms time slice</a:t>
              </a:r>
            </a:p>
          </p:txBody>
        </p:sp>
      </p:grpSp>
      <p:grpSp>
        <p:nvGrpSpPr>
          <p:cNvPr id="597081" name="Group 89"/>
          <p:cNvGrpSpPr>
            <a:grpSpLocks/>
          </p:cNvGrpSpPr>
          <p:nvPr/>
        </p:nvGrpSpPr>
        <p:grpSpPr bwMode="auto">
          <a:xfrm>
            <a:off x="2359025" y="957263"/>
            <a:ext cx="7467600" cy="1851026"/>
            <a:chOff x="526" y="603"/>
            <a:chExt cx="4704" cy="1166"/>
          </a:xfrm>
        </p:grpSpPr>
        <p:grpSp>
          <p:nvGrpSpPr>
            <p:cNvPr id="30750" name="Group 72"/>
            <p:cNvGrpSpPr>
              <a:grpSpLocks/>
            </p:cNvGrpSpPr>
            <p:nvPr/>
          </p:nvGrpSpPr>
          <p:grpSpPr bwMode="auto">
            <a:xfrm>
              <a:off x="4424" y="1276"/>
              <a:ext cx="422" cy="493"/>
              <a:chOff x="622" y="1296"/>
              <a:chExt cx="338" cy="493"/>
            </a:xfrm>
          </p:grpSpPr>
          <p:sp>
            <p:nvSpPr>
              <p:cNvPr id="30766" name="Line 73"/>
              <p:cNvSpPr>
                <a:spLocks noChangeShapeType="1"/>
              </p:cNvSpPr>
              <p:nvPr/>
            </p:nvSpPr>
            <p:spPr bwMode="auto">
              <a:xfrm>
                <a:off x="656" y="1296"/>
                <a:ext cx="30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67" name="Text Box 74"/>
              <p:cNvSpPr txBox="1">
                <a:spLocks noChangeArrowheads="1"/>
              </p:cNvSpPr>
              <p:nvPr/>
            </p:nvSpPr>
            <p:spPr bwMode="auto">
              <a:xfrm>
                <a:off x="622" y="1343"/>
                <a:ext cx="314" cy="4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C’s </a:t>
                </a: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I/O</a:t>
                </a:r>
              </a:p>
            </p:txBody>
          </p:sp>
        </p:grpSp>
        <p:grpSp>
          <p:nvGrpSpPr>
            <p:cNvPr id="30751" name="Group 20"/>
            <p:cNvGrpSpPr>
              <a:grpSpLocks/>
            </p:cNvGrpSpPr>
            <p:nvPr/>
          </p:nvGrpSpPr>
          <p:grpSpPr bwMode="auto">
            <a:xfrm>
              <a:off x="574" y="844"/>
              <a:ext cx="4656" cy="384"/>
              <a:chOff x="672" y="672"/>
              <a:chExt cx="4656" cy="384"/>
            </a:xfrm>
          </p:grpSpPr>
          <p:sp>
            <p:nvSpPr>
              <p:cNvPr id="30760" name="Line 4"/>
              <p:cNvSpPr>
                <a:spLocks noChangeShapeType="1"/>
              </p:cNvSpPr>
              <p:nvPr/>
            </p:nvSpPr>
            <p:spPr bwMode="auto">
              <a:xfrm>
                <a:off x="672" y="864"/>
                <a:ext cx="465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61" name="Line 5"/>
              <p:cNvSpPr>
                <a:spLocks noChangeShapeType="1"/>
              </p:cNvSpPr>
              <p:nvPr/>
            </p:nvSpPr>
            <p:spPr bwMode="auto">
              <a:xfrm>
                <a:off x="672" y="6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62" name="Line 6"/>
              <p:cNvSpPr>
                <a:spLocks noChangeShapeType="1"/>
              </p:cNvSpPr>
              <p:nvPr/>
            </p:nvSpPr>
            <p:spPr bwMode="auto">
              <a:xfrm>
                <a:off x="720" y="6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63" name="Line 7"/>
              <p:cNvSpPr>
                <a:spLocks noChangeShapeType="1"/>
              </p:cNvSpPr>
              <p:nvPr/>
            </p:nvSpPr>
            <p:spPr bwMode="auto">
              <a:xfrm>
                <a:off x="2640" y="6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64" name="Line 9"/>
              <p:cNvSpPr>
                <a:spLocks noChangeShapeType="1"/>
              </p:cNvSpPr>
              <p:nvPr/>
            </p:nvSpPr>
            <p:spPr bwMode="auto">
              <a:xfrm>
                <a:off x="4512" y="6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65" name="Line 11"/>
              <p:cNvSpPr>
                <a:spLocks noChangeShapeType="1"/>
              </p:cNvSpPr>
              <p:nvPr/>
            </p:nvSpPr>
            <p:spPr bwMode="auto">
              <a:xfrm>
                <a:off x="4560" y="6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30752" name="Group 14"/>
            <p:cNvGrpSpPr>
              <a:grpSpLocks/>
            </p:cNvGrpSpPr>
            <p:nvPr/>
          </p:nvGrpSpPr>
          <p:grpSpPr bwMode="auto">
            <a:xfrm>
              <a:off x="575" y="1276"/>
              <a:ext cx="431" cy="493"/>
              <a:chOff x="615" y="1296"/>
              <a:chExt cx="345" cy="493"/>
            </a:xfrm>
          </p:grpSpPr>
          <p:sp>
            <p:nvSpPr>
              <p:cNvPr id="30758" name="Line 12"/>
              <p:cNvSpPr>
                <a:spLocks noChangeShapeType="1"/>
              </p:cNvSpPr>
              <p:nvPr/>
            </p:nvSpPr>
            <p:spPr bwMode="auto">
              <a:xfrm>
                <a:off x="656" y="1296"/>
                <a:ext cx="30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59" name="Text Box 13"/>
              <p:cNvSpPr txBox="1">
                <a:spLocks noChangeArrowheads="1"/>
              </p:cNvSpPr>
              <p:nvPr/>
            </p:nvSpPr>
            <p:spPr bwMode="auto">
              <a:xfrm>
                <a:off x="615" y="1343"/>
                <a:ext cx="314" cy="4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C’s </a:t>
                </a: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I/O</a:t>
                </a:r>
              </a:p>
            </p:txBody>
          </p:sp>
        </p:grpSp>
        <p:sp>
          <p:nvSpPr>
            <p:cNvPr id="30753" name="Text Box 15"/>
            <p:cNvSpPr txBox="1">
              <a:spLocks noChangeArrowheads="1"/>
            </p:cNvSpPr>
            <p:nvPr/>
          </p:nvSpPr>
          <p:spPr bwMode="auto">
            <a:xfrm>
              <a:off x="4366" y="603"/>
              <a:ext cx="23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30754" name="Text Box 16"/>
            <p:cNvSpPr txBox="1">
              <a:spLocks noChangeArrowheads="1"/>
            </p:cNvSpPr>
            <p:nvPr/>
          </p:nvSpPr>
          <p:spPr bwMode="auto">
            <a:xfrm>
              <a:off x="1430" y="603"/>
              <a:ext cx="22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30755" name="Text Box 17"/>
            <p:cNvSpPr txBox="1">
              <a:spLocks noChangeArrowheads="1"/>
            </p:cNvSpPr>
            <p:nvPr/>
          </p:nvSpPr>
          <p:spPr bwMode="auto">
            <a:xfrm>
              <a:off x="3413" y="603"/>
              <a:ext cx="2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B</a:t>
              </a:r>
            </a:p>
          </p:txBody>
        </p:sp>
        <p:sp>
          <p:nvSpPr>
            <p:cNvPr id="30756" name="Text Box 18"/>
            <p:cNvSpPr txBox="1">
              <a:spLocks noChangeArrowheads="1"/>
            </p:cNvSpPr>
            <p:nvPr/>
          </p:nvSpPr>
          <p:spPr bwMode="auto">
            <a:xfrm>
              <a:off x="526" y="603"/>
              <a:ext cx="23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sp>
          <p:nvSpPr>
            <p:cNvPr id="30757" name="Text Box 79"/>
            <p:cNvSpPr txBox="1">
              <a:spLocks noChangeArrowheads="1"/>
            </p:cNvSpPr>
            <p:nvPr/>
          </p:nvSpPr>
          <p:spPr bwMode="auto">
            <a:xfrm>
              <a:off x="1873" y="1230"/>
              <a:ext cx="219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 b="0">
                  <a:latin typeface="Gill Sans" charset="0"/>
                  <a:ea typeface="Gill Sans" charset="0"/>
                  <a:cs typeface="Gill Sans" charset="0"/>
                </a:rPr>
                <a:t>RR 100ms time slice</a:t>
              </a:r>
            </a:p>
          </p:txBody>
        </p:sp>
      </p:grpSp>
      <p:grpSp>
        <p:nvGrpSpPr>
          <p:cNvPr id="597080" name="Group 88"/>
          <p:cNvGrpSpPr>
            <a:grpSpLocks/>
          </p:cNvGrpSpPr>
          <p:nvPr/>
        </p:nvGrpSpPr>
        <p:grpSpPr bwMode="auto">
          <a:xfrm>
            <a:off x="2347913" y="4614865"/>
            <a:ext cx="7478712" cy="1851026"/>
            <a:chOff x="519" y="2907"/>
            <a:chExt cx="4711" cy="1166"/>
          </a:xfrm>
        </p:grpSpPr>
        <p:sp>
          <p:nvSpPr>
            <p:cNvPr id="30729" name="Line 47"/>
            <p:cNvSpPr>
              <a:spLocks noChangeShapeType="1"/>
            </p:cNvSpPr>
            <p:nvPr/>
          </p:nvSpPr>
          <p:spPr bwMode="auto">
            <a:xfrm>
              <a:off x="574" y="3340"/>
              <a:ext cx="46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sz="20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30730" name="Group 60"/>
            <p:cNvGrpSpPr>
              <a:grpSpLocks/>
            </p:cNvGrpSpPr>
            <p:nvPr/>
          </p:nvGrpSpPr>
          <p:grpSpPr bwMode="auto">
            <a:xfrm>
              <a:off x="574" y="3148"/>
              <a:ext cx="48" cy="384"/>
              <a:chOff x="672" y="3072"/>
              <a:chExt cx="48" cy="384"/>
            </a:xfrm>
          </p:grpSpPr>
          <p:sp>
            <p:nvSpPr>
              <p:cNvPr id="30748" name="Line 48"/>
              <p:cNvSpPr>
                <a:spLocks noChangeShapeType="1"/>
              </p:cNvSpPr>
              <p:nvPr/>
            </p:nvSpPr>
            <p:spPr bwMode="auto">
              <a:xfrm>
                <a:off x="672" y="30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49" name="Line 49"/>
              <p:cNvSpPr>
                <a:spLocks noChangeShapeType="1"/>
              </p:cNvSpPr>
              <p:nvPr/>
            </p:nvSpPr>
            <p:spPr bwMode="auto">
              <a:xfrm>
                <a:off x="720" y="30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30731" name="Group 53"/>
            <p:cNvGrpSpPr>
              <a:grpSpLocks/>
            </p:cNvGrpSpPr>
            <p:nvPr/>
          </p:nvGrpSpPr>
          <p:grpSpPr bwMode="auto">
            <a:xfrm>
              <a:off x="584" y="3580"/>
              <a:ext cx="422" cy="493"/>
              <a:chOff x="622" y="1296"/>
              <a:chExt cx="338" cy="493"/>
            </a:xfrm>
          </p:grpSpPr>
          <p:sp>
            <p:nvSpPr>
              <p:cNvPr id="30746" name="Line 54"/>
              <p:cNvSpPr>
                <a:spLocks noChangeShapeType="1"/>
              </p:cNvSpPr>
              <p:nvPr/>
            </p:nvSpPr>
            <p:spPr bwMode="auto">
              <a:xfrm>
                <a:off x="656" y="1296"/>
                <a:ext cx="30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47" name="Text Box 55"/>
              <p:cNvSpPr txBox="1">
                <a:spLocks noChangeArrowheads="1"/>
              </p:cNvSpPr>
              <p:nvPr/>
            </p:nvSpPr>
            <p:spPr bwMode="auto">
              <a:xfrm>
                <a:off x="622" y="1343"/>
                <a:ext cx="314" cy="4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C’s </a:t>
                </a: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I/O</a:t>
                </a:r>
              </a:p>
            </p:txBody>
          </p:sp>
        </p:grpSp>
        <p:sp>
          <p:nvSpPr>
            <p:cNvPr id="30732" name="Text Box 57"/>
            <p:cNvSpPr txBox="1">
              <a:spLocks noChangeArrowheads="1"/>
            </p:cNvSpPr>
            <p:nvPr/>
          </p:nvSpPr>
          <p:spPr bwMode="auto">
            <a:xfrm>
              <a:off x="770" y="2907"/>
              <a:ext cx="22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30733" name="Text Box 59"/>
            <p:cNvSpPr txBox="1">
              <a:spLocks noChangeArrowheads="1"/>
            </p:cNvSpPr>
            <p:nvPr/>
          </p:nvSpPr>
          <p:spPr bwMode="auto">
            <a:xfrm>
              <a:off x="519" y="2907"/>
              <a:ext cx="23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C</a:t>
              </a:r>
            </a:p>
          </p:txBody>
        </p:sp>
        <p:grpSp>
          <p:nvGrpSpPr>
            <p:cNvPr id="30734" name="Group 61"/>
            <p:cNvGrpSpPr>
              <a:grpSpLocks/>
            </p:cNvGrpSpPr>
            <p:nvPr/>
          </p:nvGrpSpPr>
          <p:grpSpPr bwMode="auto">
            <a:xfrm>
              <a:off x="1006" y="3148"/>
              <a:ext cx="48" cy="384"/>
              <a:chOff x="672" y="3072"/>
              <a:chExt cx="48" cy="384"/>
            </a:xfrm>
          </p:grpSpPr>
          <p:sp>
            <p:nvSpPr>
              <p:cNvPr id="30744" name="Line 62"/>
              <p:cNvSpPr>
                <a:spLocks noChangeShapeType="1"/>
              </p:cNvSpPr>
              <p:nvPr/>
            </p:nvSpPr>
            <p:spPr bwMode="auto">
              <a:xfrm>
                <a:off x="672" y="30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45" name="Line 63"/>
              <p:cNvSpPr>
                <a:spLocks noChangeShapeType="1"/>
              </p:cNvSpPr>
              <p:nvPr/>
            </p:nvSpPr>
            <p:spPr bwMode="auto">
              <a:xfrm>
                <a:off x="720" y="30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30735" name="Group 64"/>
            <p:cNvGrpSpPr>
              <a:grpSpLocks/>
            </p:cNvGrpSpPr>
            <p:nvPr/>
          </p:nvGrpSpPr>
          <p:grpSpPr bwMode="auto">
            <a:xfrm>
              <a:off x="1016" y="3580"/>
              <a:ext cx="422" cy="493"/>
              <a:chOff x="622" y="1296"/>
              <a:chExt cx="338" cy="493"/>
            </a:xfrm>
          </p:grpSpPr>
          <p:sp>
            <p:nvSpPr>
              <p:cNvPr id="30742" name="Line 65"/>
              <p:cNvSpPr>
                <a:spLocks noChangeShapeType="1"/>
              </p:cNvSpPr>
              <p:nvPr/>
            </p:nvSpPr>
            <p:spPr bwMode="auto">
              <a:xfrm>
                <a:off x="656" y="1296"/>
                <a:ext cx="30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43" name="Text Box 66"/>
              <p:cNvSpPr txBox="1">
                <a:spLocks noChangeArrowheads="1"/>
              </p:cNvSpPr>
              <p:nvPr/>
            </p:nvSpPr>
            <p:spPr bwMode="auto">
              <a:xfrm>
                <a:off x="622" y="1343"/>
                <a:ext cx="314" cy="4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C’s </a:t>
                </a: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I/O</a:t>
                </a:r>
              </a:p>
            </p:txBody>
          </p:sp>
        </p:grpSp>
        <p:grpSp>
          <p:nvGrpSpPr>
            <p:cNvPr id="30736" name="Group 67"/>
            <p:cNvGrpSpPr>
              <a:grpSpLocks/>
            </p:cNvGrpSpPr>
            <p:nvPr/>
          </p:nvGrpSpPr>
          <p:grpSpPr bwMode="auto">
            <a:xfrm>
              <a:off x="1438" y="3148"/>
              <a:ext cx="48" cy="384"/>
              <a:chOff x="672" y="3072"/>
              <a:chExt cx="48" cy="384"/>
            </a:xfrm>
          </p:grpSpPr>
          <p:sp>
            <p:nvSpPr>
              <p:cNvPr id="30740" name="Line 68"/>
              <p:cNvSpPr>
                <a:spLocks noChangeShapeType="1"/>
              </p:cNvSpPr>
              <p:nvPr/>
            </p:nvSpPr>
            <p:spPr bwMode="auto">
              <a:xfrm>
                <a:off x="672" y="30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0741" name="Line 69"/>
              <p:cNvSpPr>
                <a:spLocks noChangeShapeType="1"/>
              </p:cNvSpPr>
              <p:nvPr/>
            </p:nvSpPr>
            <p:spPr bwMode="auto">
              <a:xfrm>
                <a:off x="720" y="3072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30737" name="Text Box 70"/>
            <p:cNvSpPr txBox="1">
              <a:spLocks noChangeArrowheads="1"/>
            </p:cNvSpPr>
            <p:nvPr/>
          </p:nvSpPr>
          <p:spPr bwMode="auto">
            <a:xfrm>
              <a:off x="1586" y="2907"/>
              <a:ext cx="22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30738" name="Text Box 71"/>
            <p:cNvSpPr txBox="1">
              <a:spLocks noChangeArrowheads="1"/>
            </p:cNvSpPr>
            <p:nvPr/>
          </p:nvSpPr>
          <p:spPr bwMode="auto">
            <a:xfrm>
              <a:off x="1154" y="2907"/>
              <a:ext cx="22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30739" name="Text Box 81"/>
            <p:cNvSpPr txBox="1">
              <a:spLocks noChangeArrowheads="1"/>
            </p:cNvSpPr>
            <p:nvPr/>
          </p:nvSpPr>
          <p:spPr bwMode="auto">
            <a:xfrm>
              <a:off x="2569" y="3435"/>
              <a:ext cx="70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 b="0">
                  <a:latin typeface="Gill Sans" charset="0"/>
                  <a:ea typeface="Gill Sans" charset="0"/>
                  <a:cs typeface="Gill Sans" charset="0"/>
                </a:rPr>
                <a:t>SRTF</a:t>
              </a:r>
            </a:p>
          </p:txBody>
        </p:sp>
      </p:grpSp>
      <p:sp>
        <p:nvSpPr>
          <p:cNvPr id="597075" name="AutoShape 83"/>
          <p:cNvSpPr>
            <a:spLocks noChangeArrowheads="1"/>
          </p:cNvSpPr>
          <p:nvPr/>
        </p:nvSpPr>
        <p:spPr bwMode="auto">
          <a:xfrm>
            <a:off x="8077200" y="1981200"/>
            <a:ext cx="2438400" cy="1143000"/>
          </a:xfrm>
          <a:prstGeom prst="wedgeRoundRectCallout">
            <a:avLst>
              <a:gd name="adj1" fmla="val -71157"/>
              <a:gd name="adj2" fmla="val 57222"/>
              <a:gd name="adj3" fmla="val 16667"/>
            </a:avLst>
          </a:prstGeom>
          <a:solidFill>
            <a:srgbClr val="DFE9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Disk Utilization:</a:t>
            </a:r>
          </a:p>
          <a:p>
            <a:pPr>
              <a:buFontTx/>
              <a:buNone/>
            </a:pPr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~90% but lots of wakeups!</a:t>
            </a:r>
          </a:p>
        </p:txBody>
      </p:sp>
      <p:sp>
        <p:nvSpPr>
          <p:cNvPr id="597076" name="AutoShape 84"/>
          <p:cNvSpPr>
            <a:spLocks noChangeArrowheads="1"/>
          </p:cNvSpPr>
          <p:nvPr/>
        </p:nvSpPr>
        <p:spPr bwMode="auto">
          <a:xfrm>
            <a:off x="8153400" y="4191000"/>
            <a:ext cx="2362200" cy="914400"/>
          </a:xfrm>
          <a:prstGeom prst="wedgeRoundRectCallout">
            <a:avLst>
              <a:gd name="adj1" fmla="val -72569"/>
              <a:gd name="adj2" fmla="val 59028"/>
              <a:gd name="adj3" fmla="val 16667"/>
            </a:avLst>
          </a:prstGeom>
          <a:solidFill>
            <a:srgbClr val="DFE9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en-US" sz="2400" b="0">
                <a:latin typeface="Gill Sans" charset="0"/>
                <a:ea typeface="Gill Sans" charset="0"/>
                <a:cs typeface="Gill Sans" charset="0"/>
              </a:rPr>
              <a:t>Disk Utilization:</a:t>
            </a:r>
          </a:p>
          <a:p>
            <a:pPr>
              <a:buFontTx/>
              <a:buNone/>
            </a:pPr>
            <a:r>
              <a:rPr lang="en-US" altLang="en-US" sz="2400" b="0">
                <a:latin typeface="Gill Sans" charset="0"/>
                <a:ea typeface="Gill Sans" charset="0"/>
                <a:cs typeface="Gill Sans" charset="0"/>
              </a:rPr>
              <a:t>90%</a:t>
            </a:r>
          </a:p>
        </p:txBody>
      </p:sp>
      <p:sp>
        <p:nvSpPr>
          <p:cNvPr id="597077" name="AutoShape 85"/>
          <p:cNvSpPr>
            <a:spLocks noChangeArrowheads="1"/>
          </p:cNvSpPr>
          <p:nvPr/>
        </p:nvSpPr>
        <p:spPr bwMode="auto">
          <a:xfrm>
            <a:off x="8077200" y="533400"/>
            <a:ext cx="2362200" cy="914400"/>
          </a:xfrm>
          <a:prstGeom prst="wedgeRoundRectCallout">
            <a:avLst>
              <a:gd name="adj1" fmla="val -72569"/>
              <a:gd name="adj2" fmla="val 59028"/>
              <a:gd name="adj3" fmla="val 16667"/>
            </a:avLst>
          </a:prstGeom>
          <a:solidFill>
            <a:srgbClr val="DFE9FF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Disk Utilization:</a:t>
            </a:r>
          </a:p>
          <a:p>
            <a:pPr>
              <a:buFontTx/>
              <a:buNone/>
            </a:pPr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9/201 ~ 4.5%</a:t>
            </a:r>
          </a:p>
        </p:txBody>
      </p:sp>
    </p:spTree>
    <p:extLst>
      <p:ext uri="{BB962C8B-B14F-4D97-AF65-F5344CB8AC3E}">
        <p14:creationId xmlns:p14="http://schemas.microsoft.com/office/powerpoint/2010/main" val="24744921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7075" grpId="0" animBg="1"/>
      <p:bldP spid="597076" grpId="0" animBg="1"/>
      <p:bldP spid="59707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SRTF Further discussion</a:t>
            </a:r>
          </a:p>
        </p:txBody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762000"/>
            <a:ext cx="10287000" cy="6019800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Starvation</a:t>
            </a:r>
          </a:p>
          <a:p>
            <a:pPr lvl="1"/>
            <a:r>
              <a:rPr lang="en-US" altLang="ko-KR" dirty="0" smtClean="0"/>
              <a:t>SRTF can lead to starvation if many small jobs!</a:t>
            </a:r>
          </a:p>
          <a:p>
            <a:pPr lvl="1"/>
            <a:r>
              <a:rPr lang="en-US" altLang="ko-KR" dirty="0" smtClean="0"/>
              <a:t>Large jobs never get to run</a:t>
            </a:r>
          </a:p>
          <a:p>
            <a:r>
              <a:rPr lang="en-US" altLang="ko-KR" dirty="0" smtClean="0"/>
              <a:t>Somehow need to predict future</a:t>
            </a:r>
          </a:p>
          <a:p>
            <a:pPr lvl="1"/>
            <a:r>
              <a:rPr lang="en-US" altLang="ko-KR" dirty="0" smtClean="0"/>
              <a:t>How can we do this? </a:t>
            </a:r>
          </a:p>
          <a:p>
            <a:pPr lvl="1"/>
            <a:r>
              <a:rPr lang="en-US" altLang="ko-KR" dirty="0" smtClean="0"/>
              <a:t>Some systems ask the user</a:t>
            </a:r>
          </a:p>
          <a:p>
            <a:pPr lvl="2"/>
            <a:r>
              <a:rPr lang="en-US" altLang="ko-KR" dirty="0" smtClean="0"/>
              <a:t>When you submit a job, have to say how long it will take</a:t>
            </a:r>
          </a:p>
          <a:p>
            <a:pPr lvl="2"/>
            <a:r>
              <a:rPr lang="en-US" altLang="ko-KR" dirty="0" smtClean="0"/>
              <a:t>To stop cheating, system kills job if takes too long</a:t>
            </a:r>
          </a:p>
          <a:p>
            <a:pPr lvl="1"/>
            <a:r>
              <a:rPr lang="en-US" altLang="ko-KR" dirty="0" smtClean="0"/>
              <a:t>But: hard to predict job’s runtime even for non-malicious users</a:t>
            </a:r>
          </a:p>
          <a:p>
            <a:r>
              <a:rPr lang="en-US" altLang="ko-KR" dirty="0" smtClean="0"/>
              <a:t>Bottom line, can’t really know how long job will take</a:t>
            </a:r>
          </a:p>
          <a:p>
            <a:pPr lvl="1"/>
            <a:r>
              <a:rPr lang="en-US" altLang="ko-KR" dirty="0" smtClean="0"/>
              <a:t>However, can use SRTF as a yardstick for measuring other policies</a:t>
            </a:r>
          </a:p>
          <a:p>
            <a:pPr lvl="1"/>
            <a:r>
              <a:rPr lang="en-US" altLang="ko-KR" dirty="0" smtClean="0"/>
              <a:t>Optimal, so can’t do any better</a:t>
            </a:r>
          </a:p>
          <a:p>
            <a:r>
              <a:rPr lang="en-US" altLang="ko-KR" dirty="0" smtClean="0"/>
              <a:t>SRTF Pros &amp; Cons</a:t>
            </a:r>
          </a:p>
          <a:p>
            <a:pPr lvl="1"/>
            <a:r>
              <a:rPr lang="en-US" altLang="ko-KR" dirty="0" smtClean="0"/>
              <a:t>Optimal (average response time) (+)</a:t>
            </a:r>
          </a:p>
          <a:p>
            <a:pPr lvl="1"/>
            <a:r>
              <a:rPr lang="en-US" altLang="ko-KR" dirty="0" smtClean="0"/>
              <a:t>Hard to predict future (-)</a:t>
            </a:r>
          </a:p>
          <a:p>
            <a:pPr lvl="1"/>
            <a:r>
              <a:rPr lang="en-US" altLang="ko-KR" dirty="0" smtClean="0"/>
              <a:t>Unfair (-)</a:t>
            </a:r>
          </a:p>
          <a:p>
            <a:endParaRPr lang="en-US" altLang="ko-KR" dirty="0" smtClean="0"/>
          </a:p>
        </p:txBody>
      </p:sp>
      <p:pic>
        <p:nvPicPr>
          <p:cNvPr id="598034" name="Picture 1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838200"/>
            <a:ext cx="2273300" cy="250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25276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801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9448800" cy="533400"/>
          </a:xfrm>
        </p:spPr>
        <p:txBody>
          <a:bodyPr/>
          <a:lstStyle/>
          <a:p>
            <a:r>
              <a:rPr lang="en-US" altLang="ko-KR" dirty="0" smtClean="0"/>
              <a:t>Predicting the Length of the Next CPU Burst</a:t>
            </a:r>
          </a:p>
        </p:txBody>
      </p:sp>
      <p:sp>
        <p:nvSpPr>
          <p:cNvPr id="626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827832"/>
            <a:ext cx="10591800" cy="5420567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sym typeface="Symbol" panose="05050102010706020507" pitchFamily="18" charset="2"/>
              </a:rPr>
              <a:t>Adaptive: </a:t>
            </a:r>
            <a:r>
              <a:rPr lang="en-US" altLang="ko-KR" dirty="0" smtClean="0">
                <a:sym typeface="Symbol" panose="05050102010706020507" pitchFamily="18" charset="2"/>
              </a:rPr>
              <a:t>Changing policy based on past behavior</a:t>
            </a: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CPU scheduling, in virtual memory, in file systems, </a:t>
            </a:r>
            <a:r>
              <a:rPr lang="en-US" altLang="ko-KR" dirty="0" err="1" smtClean="0">
                <a:sym typeface="Symbol" panose="05050102010706020507" pitchFamily="18" charset="2"/>
              </a:rPr>
              <a:t>etc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Works because programs have predictable behavior</a:t>
            </a: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If program was I/O bound in past, likely in future</a:t>
            </a: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If computer behavior were random, wouldn’t help</a:t>
            </a:r>
            <a:endParaRPr lang="en-US" altLang="ko-KR" dirty="0" smtClean="0"/>
          </a:p>
          <a:p>
            <a:r>
              <a:rPr lang="en-US" altLang="ko-KR" dirty="0" smtClean="0"/>
              <a:t>Example: SRTF with estimated burst length</a:t>
            </a:r>
          </a:p>
          <a:p>
            <a:pPr lvl="1"/>
            <a:r>
              <a:rPr lang="en-US" altLang="ko-KR" dirty="0" smtClean="0"/>
              <a:t>Use an estimator function on previous bursts: Let t</a:t>
            </a:r>
            <a:r>
              <a:rPr lang="en-US" altLang="ko-KR" baseline="-25000" dirty="0" smtClean="0"/>
              <a:t>n-1</a:t>
            </a:r>
            <a:r>
              <a:rPr lang="en-US" altLang="ko-KR" dirty="0" smtClean="0"/>
              <a:t>, t</a:t>
            </a:r>
            <a:r>
              <a:rPr lang="en-US" altLang="ko-KR" baseline="-25000" dirty="0" smtClean="0"/>
              <a:t>n-2</a:t>
            </a:r>
            <a:r>
              <a:rPr lang="en-US" altLang="ko-KR" dirty="0" smtClean="0"/>
              <a:t>, t</a:t>
            </a:r>
            <a:r>
              <a:rPr lang="en-US" altLang="ko-KR" baseline="-25000" dirty="0" smtClean="0"/>
              <a:t>n-3</a:t>
            </a:r>
            <a:r>
              <a:rPr lang="en-US" altLang="ko-KR" dirty="0" smtClean="0"/>
              <a:t>, etc. be previous CPU burst lengths. Estimate next burst </a:t>
            </a:r>
            <a:r>
              <a:rPr lang="en-US" altLang="ko-KR" dirty="0" smtClean="0">
                <a:sym typeface="Symbol" panose="05050102010706020507" pitchFamily="18" charset="2"/>
              </a:rPr>
              <a:t></a:t>
            </a:r>
            <a:r>
              <a:rPr lang="en-US" altLang="ko-KR" baseline="-25000" dirty="0" smtClean="0">
                <a:sym typeface="Symbol" panose="05050102010706020507" pitchFamily="18" charset="2"/>
              </a:rPr>
              <a:t>n</a:t>
            </a:r>
            <a:r>
              <a:rPr lang="en-US" altLang="ko-KR" dirty="0" smtClean="0">
                <a:sym typeface="Symbol" panose="05050102010706020507" pitchFamily="18" charset="2"/>
              </a:rPr>
              <a:t> = f(</a:t>
            </a:r>
            <a:r>
              <a:rPr lang="en-US" altLang="ko-KR" dirty="0" smtClean="0"/>
              <a:t>t</a:t>
            </a:r>
            <a:r>
              <a:rPr lang="en-US" altLang="ko-KR" baseline="-25000" dirty="0" smtClean="0"/>
              <a:t>n-1</a:t>
            </a:r>
            <a:r>
              <a:rPr lang="en-US" altLang="ko-KR" dirty="0" smtClean="0"/>
              <a:t>, t</a:t>
            </a:r>
            <a:r>
              <a:rPr lang="en-US" altLang="ko-KR" baseline="-25000" dirty="0" smtClean="0"/>
              <a:t>n-2</a:t>
            </a:r>
            <a:r>
              <a:rPr lang="en-US" altLang="ko-KR" dirty="0" smtClean="0"/>
              <a:t>, t</a:t>
            </a:r>
            <a:r>
              <a:rPr lang="en-US" altLang="ko-KR" baseline="-25000" dirty="0" smtClean="0"/>
              <a:t>n-3</a:t>
            </a:r>
            <a:r>
              <a:rPr lang="en-US" altLang="ko-KR" dirty="0" smtClean="0"/>
              <a:t>, …)</a:t>
            </a:r>
          </a:p>
          <a:p>
            <a:pPr lvl="1"/>
            <a:r>
              <a:rPr lang="en-US" altLang="ko-KR" dirty="0" smtClean="0"/>
              <a:t>Function f could be one of many different time series estimation schemes </a:t>
            </a:r>
            <a:br>
              <a:rPr lang="en-US" altLang="ko-KR" dirty="0" smtClean="0"/>
            </a:br>
            <a:r>
              <a:rPr lang="en-US" altLang="ko-KR" dirty="0" smtClean="0"/>
              <a:t>(</a:t>
            </a:r>
            <a:r>
              <a:rPr lang="en-US" altLang="ko-KR" dirty="0" err="1" smtClean="0"/>
              <a:t>Kalman</a:t>
            </a:r>
            <a:r>
              <a:rPr lang="en-US" altLang="ko-KR" dirty="0" smtClean="0"/>
              <a:t> filters, </a:t>
            </a:r>
            <a:r>
              <a:rPr lang="en-US" altLang="ko-KR" dirty="0" err="1" smtClean="0"/>
              <a:t>etc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For instance</a:t>
            </a:r>
            <a:r>
              <a:rPr lang="en-US" altLang="ko-KR" dirty="0"/>
              <a:t>:</a:t>
            </a:r>
            <a:r>
              <a:rPr lang="en-US" altLang="ko-KR" dirty="0" smtClean="0"/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exponential averaging</a:t>
            </a:r>
            <a:br>
              <a:rPr lang="en-US" altLang="ko-KR" dirty="0" smtClean="0">
                <a:solidFill>
                  <a:srgbClr val="FF0000"/>
                </a:solidFill>
              </a:rPr>
            </a:br>
            <a:r>
              <a:rPr lang="en-US" altLang="ko-KR" dirty="0" smtClean="0">
                <a:solidFill>
                  <a:srgbClr val="FF0000"/>
                </a:solidFill>
              </a:rPr>
              <a:t>		</a:t>
            </a:r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      </a:t>
            </a:r>
            <a:r>
              <a:rPr lang="en-US" altLang="ko-KR" dirty="0" smtClean="0">
                <a:solidFill>
                  <a:srgbClr val="FF0000"/>
                </a:solidFill>
                <a:sym typeface="Symbol" panose="05050102010706020507" pitchFamily="18" charset="2"/>
              </a:rPr>
              <a:t></a:t>
            </a:r>
            <a:r>
              <a:rPr lang="en-US" altLang="ko-KR" baseline="-25000" dirty="0" smtClean="0">
                <a:solidFill>
                  <a:srgbClr val="FF0000"/>
                </a:solidFill>
                <a:sym typeface="Symbol" panose="05050102010706020507" pitchFamily="18" charset="2"/>
              </a:rPr>
              <a:t>n</a:t>
            </a:r>
            <a:r>
              <a:rPr lang="en-US" altLang="ko-KR" dirty="0" smtClean="0">
                <a:solidFill>
                  <a:srgbClr val="FF0000"/>
                </a:solidFill>
                <a:sym typeface="Symbol" panose="05050102010706020507" pitchFamily="18" charset="2"/>
              </a:rPr>
              <a:t> = t</a:t>
            </a:r>
            <a:r>
              <a:rPr lang="en-US" altLang="ko-KR" baseline="-25000" dirty="0" smtClean="0">
                <a:solidFill>
                  <a:srgbClr val="FF0000"/>
                </a:solidFill>
                <a:sym typeface="Symbol" panose="05050102010706020507" pitchFamily="18" charset="2"/>
              </a:rPr>
              <a:t>n-1</a:t>
            </a:r>
            <a:r>
              <a:rPr lang="en-US" altLang="ko-KR" dirty="0" smtClean="0">
                <a:solidFill>
                  <a:srgbClr val="FF0000"/>
                </a:solidFill>
                <a:sym typeface="Symbol" panose="05050102010706020507" pitchFamily="18" charset="2"/>
              </a:rPr>
              <a:t>+(1-)</a:t>
            </a:r>
            <a:r>
              <a:rPr lang="en-US" altLang="ko-KR" baseline="-25000" dirty="0" smtClean="0">
                <a:solidFill>
                  <a:srgbClr val="FF0000"/>
                </a:solidFill>
                <a:sym typeface="Symbol" panose="05050102010706020507" pitchFamily="18" charset="2"/>
              </a:rPr>
              <a:t>n-1</a:t>
            </a:r>
            <a:r>
              <a:rPr lang="en-US" altLang="ko-KR" dirty="0" smtClean="0">
                <a:solidFill>
                  <a:srgbClr val="FF0000"/>
                </a:solidFill>
                <a:sym typeface="Symbol" panose="05050102010706020507" pitchFamily="18" charset="2"/>
              </a:rPr>
              <a:t/>
            </a:r>
            <a:br>
              <a:rPr lang="en-US" altLang="ko-KR" dirty="0" smtClean="0">
                <a:solidFill>
                  <a:srgbClr val="FF0000"/>
                </a:solidFill>
                <a:sym typeface="Symbol" panose="05050102010706020507" pitchFamily="18" charset="2"/>
              </a:rPr>
            </a:br>
            <a:r>
              <a:rPr lang="en-US" altLang="ko-KR" dirty="0" smtClean="0">
                <a:solidFill>
                  <a:srgbClr val="FF0000"/>
                </a:solidFill>
                <a:sym typeface="Symbol" panose="05050102010706020507" pitchFamily="18" charset="2"/>
              </a:rPr>
              <a:t>		       with (0&lt;1)</a:t>
            </a:r>
          </a:p>
          <a:p>
            <a:pPr marL="457200" lvl="1" indent="0">
              <a:buNone/>
            </a:pPr>
            <a:r>
              <a:rPr lang="en-US" altLang="ko-KR" dirty="0" smtClean="0">
                <a:sym typeface="Symbol" panose="05050102010706020507" pitchFamily="18" charset="2"/>
              </a:rPr>
              <a:t/>
            </a:r>
            <a:br>
              <a:rPr lang="en-US" altLang="ko-KR" dirty="0" smtClean="0">
                <a:sym typeface="Symbol" panose="05050102010706020507" pitchFamily="18" charset="2"/>
              </a:rPr>
            </a:br>
            <a:endParaRPr lang="en-US" altLang="ko-KR" dirty="0" smtClean="0">
              <a:sym typeface="Symbol" panose="05050102010706020507" pitchFamily="18" charset="2"/>
            </a:endParaRPr>
          </a:p>
        </p:txBody>
      </p:sp>
      <p:pic>
        <p:nvPicPr>
          <p:cNvPr id="62669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" t="2280" r="641" b="2849"/>
          <a:stretch>
            <a:fillRect/>
          </a:stretch>
        </p:blipFill>
        <p:spPr bwMode="auto">
          <a:xfrm>
            <a:off x="6400800" y="4246464"/>
            <a:ext cx="3352800" cy="2143967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012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26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6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669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11201400" cy="6019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Consider mix of interactive and high throughput apps:</a:t>
            </a:r>
          </a:p>
          <a:p>
            <a:pPr lvl="1"/>
            <a:r>
              <a:rPr lang="en-US" dirty="0" smtClean="0"/>
              <a:t>How to best schedule them?</a:t>
            </a:r>
          </a:p>
          <a:p>
            <a:pPr lvl="1"/>
            <a:r>
              <a:rPr lang="en-US" dirty="0" smtClean="0"/>
              <a:t>How to recognize one from the other?</a:t>
            </a:r>
          </a:p>
          <a:p>
            <a:pPr lvl="2"/>
            <a:r>
              <a:rPr lang="en-US" dirty="0" smtClean="0"/>
              <a:t>Do you trust app to say that it is “interactive”?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Should you schedule the set of apps identically on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servers, workstations, pads, and cellphones?</a:t>
            </a:r>
          </a:p>
          <a:p>
            <a:r>
              <a:rPr lang="en-US" dirty="0" smtClean="0"/>
              <a:t>For instance, is Burst </a:t>
            </a:r>
            <a:r>
              <a:rPr lang="en-US" dirty="0"/>
              <a:t>Time (observed) </a:t>
            </a:r>
            <a:r>
              <a:rPr lang="en-US" dirty="0" smtClean="0"/>
              <a:t>useful to </a:t>
            </a:r>
            <a:br>
              <a:rPr lang="en-US" dirty="0" smtClean="0"/>
            </a:br>
            <a:r>
              <a:rPr lang="en-US" dirty="0" smtClean="0"/>
              <a:t>decide which </a:t>
            </a:r>
            <a:r>
              <a:rPr lang="en-US" dirty="0"/>
              <a:t>application gets CPU time?</a:t>
            </a:r>
          </a:p>
          <a:p>
            <a:pPr lvl="1"/>
            <a:r>
              <a:rPr lang="en-US" dirty="0"/>
              <a:t>Short Bursts </a:t>
            </a:r>
            <a:r>
              <a:rPr lang="en-US" dirty="0">
                <a:sym typeface="Symbol" panose="05050102010706020507" pitchFamily="18" charset="2"/>
              </a:rPr>
              <a:t> Interactivity  High Priority</a:t>
            </a:r>
            <a:r>
              <a:rPr lang="en-US" dirty="0" smtClean="0">
                <a:sym typeface="Symbol" panose="05050102010706020507" pitchFamily="18" charset="2"/>
              </a:rPr>
              <a:t>?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Assumptions encoded into many schedulers:</a:t>
            </a:r>
          </a:p>
          <a:p>
            <a:pPr lvl="1"/>
            <a:r>
              <a:rPr lang="en-US" dirty="0" smtClean="0"/>
              <a:t>Apps that sleep a lot and have short bursts must </a:t>
            </a:r>
            <a:br>
              <a:rPr lang="en-US" dirty="0" smtClean="0"/>
            </a:br>
            <a:r>
              <a:rPr lang="en-US" dirty="0" smtClean="0"/>
              <a:t>be interactive apps – they should get high priority</a:t>
            </a:r>
          </a:p>
          <a:p>
            <a:pPr lvl="1"/>
            <a:r>
              <a:rPr lang="en-US" dirty="0" smtClean="0"/>
              <a:t>Apps that compute a lot should get low(</a:t>
            </a:r>
            <a:r>
              <a:rPr lang="en-US" dirty="0" err="1" smtClean="0"/>
              <a:t>er</a:t>
            </a:r>
            <a:r>
              <a:rPr lang="en-US" dirty="0" smtClean="0"/>
              <a:t>?) priority, since they won’t notice intermittent bursts from interactive apps</a:t>
            </a:r>
          </a:p>
          <a:p>
            <a:r>
              <a:rPr lang="en-US" dirty="0" smtClean="0"/>
              <a:t>Hard to characterize apps:</a:t>
            </a:r>
          </a:p>
          <a:p>
            <a:pPr lvl="1"/>
            <a:r>
              <a:rPr lang="en-US" dirty="0" smtClean="0"/>
              <a:t>What about apps that sleep for a long time, but then compute for a long time?</a:t>
            </a:r>
          </a:p>
          <a:p>
            <a:pPr lvl="1"/>
            <a:r>
              <a:rPr lang="en-US" dirty="0" smtClean="0"/>
              <a:t>Or, what about apps that must run under all circumstances (say periodically)</a:t>
            </a:r>
          </a:p>
          <a:p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152400"/>
            <a:ext cx="11887200" cy="533400"/>
          </a:xfrm>
        </p:spPr>
        <p:txBody>
          <a:bodyPr/>
          <a:lstStyle/>
          <a:p>
            <a:r>
              <a:rPr lang="en-US" dirty="0"/>
              <a:t>How to Handle Simultaneous </a:t>
            </a:r>
            <a:r>
              <a:rPr lang="en-US" dirty="0" smtClean="0"/>
              <a:t>Mix </a:t>
            </a:r>
            <a:r>
              <a:rPr lang="en-US" dirty="0"/>
              <a:t>of Diff Types of Apps?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543800" y="1828800"/>
            <a:ext cx="4330700" cy="2879725"/>
            <a:chOff x="7658791" y="2971800"/>
            <a:chExt cx="4330700" cy="2879725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6" t="6123" r="418" b="6123"/>
            <a:stretch>
              <a:fillRect/>
            </a:stretch>
          </p:blipFill>
          <p:spPr bwMode="auto">
            <a:xfrm>
              <a:off x="7658791" y="2971800"/>
              <a:ext cx="4330700" cy="2879725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8355623" y="3352800"/>
              <a:ext cx="355738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 dirty="0">
                  <a:solidFill>
                    <a:schemeClr val="hlink"/>
                  </a:solidFill>
                </a:rPr>
                <a:t>Weighted toward small bursts</a:t>
              </a: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8268391" y="3657599"/>
              <a:ext cx="914400" cy="495300"/>
            </a:xfrm>
            <a:custGeom>
              <a:avLst/>
              <a:gdLst>
                <a:gd name="T0" fmla="*/ 914400 w 576"/>
                <a:gd name="T1" fmla="*/ 0 h 312"/>
                <a:gd name="T2" fmla="*/ 533400 w 576"/>
                <a:gd name="T3" fmla="*/ 457200 h 312"/>
                <a:gd name="T4" fmla="*/ 0 w 576"/>
                <a:gd name="T5" fmla="*/ 228600 h 3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76" h="312">
                  <a:moveTo>
                    <a:pt x="576" y="0"/>
                  </a:moveTo>
                  <a:cubicBezTo>
                    <a:pt x="504" y="132"/>
                    <a:pt x="432" y="264"/>
                    <a:pt x="336" y="288"/>
                  </a:cubicBezTo>
                  <a:cubicBezTo>
                    <a:pt x="240" y="312"/>
                    <a:pt x="120" y="228"/>
                    <a:pt x="0" y="144"/>
                  </a:cubicBezTo>
                </a:path>
              </a:pathLst>
            </a:custGeom>
            <a:noFill/>
            <a:ln w="57150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13952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Multi-Level Feedback Scheduling</a:t>
            </a:r>
          </a:p>
        </p:txBody>
      </p:sp>
      <p:sp>
        <p:nvSpPr>
          <p:cNvPr id="627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762000"/>
            <a:ext cx="11430000" cy="6019800"/>
          </a:xfrm>
        </p:spPr>
        <p:txBody>
          <a:bodyPr>
            <a:normAutofit lnSpcReduction="10000"/>
          </a:bodyPr>
          <a:lstStyle/>
          <a:p>
            <a:endParaRPr lang="ko-KR" altLang="en-US" dirty="0" smtClean="0"/>
          </a:p>
          <a:p>
            <a:endParaRPr lang="ko-KR" altLang="en-US" dirty="0" smtClean="0"/>
          </a:p>
          <a:p>
            <a:endParaRPr lang="ko-KR" altLang="en-US" dirty="0" smtClean="0"/>
          </a:p>
          <a:p>
            <a:endParaRPr lang="ko-KR" altLang="en-US" dirty="0" smtClean="0"/>
          </a:p>
          <a:p>
            <a:endParaRPr lang="ko-KR" altLang="en-US" dirty="0" smtClean="0"/>
          </a:p>
          <a:p>
            <a:r>
              <a:rPr lang="en-US" altLang="ko-KR" dirty="0" smtClean="0"/>
              <a:t>Another method for exploiting past behavior (first use in CTSS)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</a:rPr>
              <a:t>Multiple queues, each with different priority</a:t>
            </a:r>
          </a:p>
          <a:p>
            <a:pPr lvl="2"/>
            <a:r>
              <a:rPr lang="en-US" altLang="ko-KR" dirty="0" smtClean="0"/>
              <a:t>Higher priority queues often considered “foreground” tasks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</a:rPr>
              <a:t>Each queue has its own scheduling algorithm</a:t>
            </a:r>
          </a:p>
          <a:p>
            <a:pPr lvl="2"/>
            <a:r>
              <a:rPr lang="en-US" altLang="ko-KR" dirty="0" smtClean="0"/>
              <a:t>e.g. foreground – RR, background – FCFS</a:t>
            </a:r>
          </a:p>
          <a:p>
            <a:pPr lvl="2"/>
            <a:r>
              <a:rPr lang="en-US" altLang="ko-KR" dirty="0" smtClean="0"/>
              <a:t>Sometimes multiple RR priorities with quantum increasing exponentially </a:t>
            </a:r>
            <a:br>
              <a:rPr lang="en-US" altLang="ko-KR" dirty="0" smtClean="0"/>
            </a:br>
            <a:r>
              <a:rPr lang="en-US" altLang="ko-KR" dirty="0" smtClean="0"/>
              <a:t>(highest:1ms, next: 2ms, next: 4ms, </a:t>
            </a:r>
            <a:r>
              <a:rPr lang="en-US" altLang="ko-KR" dirty="0" err="1" smtClean="0"/>
              <a:t>etc</a:t>
            </a:r>
            <a:r>
              <a:rPr lang="en-US" altLang="ko-KR" dirty="0" smtClean="0"/>
              <a:t>)</a:t>
            </a:r>
          </a:p>
          <a:p>
            <a:r>
              <a:rPr lang="en-US" altLang="ko-KR" dirty="0" smtClean="0"/>
              <a:t>Adjust each job’s priority as follows (details vary)</a:t>
            </a:r>
          </a:p>
          <a:p>
            <a:pPr lvl="1"/>
            <a:r>
              <a:rPr lang="en-US" altLang="ko-KR" dirty="0" smtClean="0"/>
              <a:t>Job starts in highest priority queue</a:t>
            </a:r>
          </a:p>
          <a:p>
            <a:pPr lvl="1"/>
            <a:r>
              <a:rPr lang="en-US" altLang="ko-KR" dirty="0" smtClean="0"/>
              <a:t>If timeout expires, drop one level</a:t>
            </a:r>
          </a:p>
          <a:p>
            <a:pPr lvl="1"/>
            <a:r>
              <a:rPr lang="en-US" altLang="ko-KR" dirty="0" smtClean="0"/>
              <a:t>If timeout doesn’t expire, push up one level (or to top)</a:t>
            </a:r>
          </a:p>
        </p:txBody>
      </p:sp>
      <p:grpSp>
        <p:nvGrpSpPr>
          <p:cNvPr id="13316" name="Group 5"/>
          <p:cNvGrpSpPr>
            <a:grpSpLocks/>
          </p:cNvGrpSpPr>
          <p:nvPr/>
        </p:nvGrpSpPr>
        <p:grpSpPr bwMode="auto">
          <a:xfrm>
            <a:off x="4114800" y="838200"/>
            <a:ext cx="3657600" cy="1828800"/>
            <a:chOff x="1872" y="1392"/>
            <a:chExt cx="2016" cy="1233"/>
          </a:xfrm>
        </p:grpSpPr>
        <p:pic>
          <p:nvPicPr>
            <p:cNvPr id="13321" name="Picture 6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" t="10027" r="1016" b="9756"/>
            <a:stretch>
              <a:fillRect/>
            </a:stretch>
          </p:blipFill>
          <p:spPr bwMode="auto">
            <a:xfrm>
              <a:off x="1872" y="1392"/>
              <a:ext cx="2016" cy="1233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322" name="Freeform 7"/>
            <p:cNvSpPr>
              <a:spLocks/>
            </p:cNvSpPr>
            <p:nvPr/>
          </p:nvSpPr>
          <p:spPr bwMode="auto">
            <a:xfrm>
              <a:off x="2166" y="1536"/>
              <a:ext cx="1440" cy="492"/>
            </a:xfrm>
            <a:custGeom>
              <a:avLst/>
              <a:gdLst>
                <a:gd name="T0" fmla="*/ 1200 w 1440"/>
                <a:gd name="T1" fmla="*/ 0 h 492"/>
                <a:gd name="T2" fmla="*/ 1440 w 1440"/>
                <a:gd name="T3" fmla="*/ 0 h 492"/>
                <a:gd name="T4" fmla="*/ 1440 w 1440"/>
                <a:gd name="T5" fmla="*/ 197 h 492"/>
                <a:gd name="T6" fmla="*/ 0 w 1440"/>
                <a:gd name="T7" fmla="*/ 197 h 492"/>
                <a:gd name="T8" fmla="*/ 0 w 1440"/>
                <a:gd name="T9" fmla="*/ 492 h 492"/>
                <a:gd name="T10" fmla="*/ 201 w 1440"/>
                <a:gd name="T11" fmla="*/ 492 h 4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40" h="492">
                  <a:moveTo>
                    <a:pt x="1200" y="0"/>
                  </a:moveTo>
                  <a:lnTo>
                    <a:pt x="1440" y="0"/>
                  </a:lnTo>
                  <a:lnTo>
                    <a:pt x="1440" y="197"/>
                  </a:lnTo>
                  <a:lnTo>
                    <a:pt x="0" y="197"/>
                  </a:lnTo>
                  <a:lnTo>
                    <a:pt x="0" y="492"/>
                  </a:lnTo>
                  <a:lnTo>
                    <a:pt x="201" y="492"/>
                  </a:ln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13323" name="Freeform 8"/>
            <p:cNvSpPr>
              <a:spLocks/>
            </p:cNvSpPr>
            <p:nvPr/>
          </p:nvSpPr>
          <p:spPr bwMode="auto">
            <a:xfrm>
              <a:off x="2157" y="2031"/>
              <a:ext cx="1443" cy="513"/>
            </a:xfrm>
            <a:custGeom>
              <a:avLst/>
              <a:gdLst>
                <a:gd name="T0" fmla="*/ 1203 w 1443"/>
                <a:gd name="T1" fmla="*/ 0 h 513"/>
                <a:gd name="T2" fmla="*/ 1443 w 1443"/>
                <a:gd name="T3" fmla="*/ 0 h 513"/>
                <a:gd name="T4" fmla="*/ 1440 w 1443"/>
                <a:gd name="T5" fmla="*/ 225 h 513"/>
                <a:gd name="T6" fmla="*/ 0 w 1443"/>
                <a:gd name="T7" fmla="*/ 222 h 513"/>
                <a:gd name="T8" fmla="*/ 3 w 1443"/>
                <a:gd name="T9" fmla="*/ 513 h 513"/>
                <a:gd name="T10" fmla="*/ 210 w 1443"/>
                <a:gd name="T11" fmla="*/ 513 h 5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43" h="513">
                  <a:moveTo>
                    <a:pt x="1203" y="0"/>
                  </a:moveTo>
                  <a:lnTo>
                    <a:pt x="1443" y="0"/>
                  </a:lnTo>
                  <a:lnTo>
                    <a:pt x="1440" y="225"/>
                  </a:lnTo>
                  <a:lnTo>
                    <a:pt x="0" y="222"/>
                  </a:lnTo>
                  <a:lnTo>
                    <a:pt x="3" y="513"/>
                  </a:lnTo>
                  <a:lnTo>
                    <a:pt x="210" y="513"/>
                  </a:ln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  <p:grpSp>
        <p:nvGrpSpPr>
          <p:cNvPr id="627725" name="Group 13"/>
          <p:cNvGrpSpPr>
            <a:grpSpLocks/>
          </p:cNvGrpSpPr>
          <p:nvPr/>
        </p:nvGrpSpPr>
        <p:grpSpPr bwMode="auto">
          <a:xfrm>
            <a:off x="7239002" y="1143000"/>
            <a:ext cx="3433763" cy="914400"/>
            <a:chOff x="3600" y="624"/>
            <a:chExt cx="2163" cy="576"/>
          </a:xfrm>
        </p:grpSpPr>
        <p:sp>
          <p:nvSpPr>
            <p:cNvPr id="13318" name="Text Box 10"/>
            <p:cNvSpPr txBox="1">
              <a:spLocks noChangeArrowheads="1"/>
            </p:cNvSpPr>
            <p:nvPr/>
          </p:nvSpPr>
          <p:spPr bwMode="auto">
            <a:xfrm>
              <a:off x="3932" y="624"/>
              <a:ext cx="1831" cy="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Long-Running Compute</a:t>
              </a:r>
              <a:b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Tasks Demoted to </a:t>
              </a:r>
              <a:b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Low Priority</a:t>
              </a:r>
            </a:p>
          </p:txBody>
        </p:sp>
        <p:sp>
          <p:nvSpPr>
            <p:cNvPr id="13319" name="Line 11"/>
            <p:cNvSpPr>
              <a:spLocks noChangeShapeType="1"/>
            </p:cNvSpPr>
            <p:nvPr/>
          </p:nvSpPr>
          <p:spPr bwMode="auto">
            <a:xfrm flipH="1" flipV="1">
              <a:off x="3600" y="720"/>
              <a:ext cx="511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13320" name="Line 12"/>
            <p:cNvSpPr>
              <a:spLocks noChangeShapeType="1"/>
            </p:cNvSpPr>
            <p:nvPr/>
          </p:nvSpPr>
          <p:spPr bwMode="auto">
            <a:xfrm flipH="1">
              <a:off x="3600" y="960"/>
              <a:ext cx="511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787150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77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Scheduling Details</a:t>
            </a:r>
          </a:p>
        </p:txBody>
      </p:sp>
      <p:sp>
        <p:nvSpPr>
          <p:cNvPr id="628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819400"/>
            <a:ext cx="10972800" cy="373380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Result approximates SRTF:</a:t>
            </a:r>
          </a:p>
          <a:p>
            <a:pPr lvl="1"/>
            <a:r>
              <a:rPr lang="en-US" altLang="ko-KR" dirty="0" smtClean="0"/>
              <a:t>CPU bound jobs drop like a rock</a:t>
            </a:r>
          </a:p>
          <a:p>
            <a:pPr lvl="1"/>
            <a:r>
              <a:rPr lang="en-US" altLang="ko-KR" dirty="0" smtClean="0"/>
              <a:t>Short-running I/O bound jobs stay near top</a:t>
            </a:r>
          </a:p>
          <a:p>
            <a:r>
              <a:rPr lang="en-US" altLang="ko-KR" dirty="0" smtClean="0"/>
              <a:t>Scheduling must be done between the queues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</a:rPr>
              <a:t>Fixed priority scheduling: </a:t>
            </a:r>
          </a:p>
          <a:p>
            <a:pPr lvl="2"/>
            <a:r>
              <a:rPr lang="en-US" altLang="ko-KR" dirty="0" smtClean="0"/>
              <a:t>serve all from highest priority, then next priority, etc.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</a:rPr>
              <a:t>Time slice:</a:t>
            </a:r>
          </a:p>
          <a:p>
            <a:pPr lvl="2"/>
            <a:r>
              <a:rPr lang="en-US" altLang="ko-KR" dirty="0" smtClean="0"/>
              <a:t>each queue gets a certain amount of CPU time </a:t>
            </a:r>
          </a:p>
          <a:p>
            <a:pPr lvl="2"/>
            <a:r>
              <a:rPr lang="en-US" altLang="ko-KR" dirty="0" smtClean="0"/>
              <a:t>e.g., 70% to highest, 20% next, 10% lowest</a:t>
            </a:r>
          </a:p>
        </p:txBody>
      </p:sp>
      <p:grpSp>
        <p:nvGrpSpPr>
          <p:cNvPr id="13" name="Group 5"/>
          <p:cNvGrpSpPr>
            <a:grpSpLocks/>
          </p:cNvGrpSpPr>
          <p:nvPr/>
        </p:nvGrpSpPr>
        <p:grpSpPr bwMode="auto">
          <a:xfrm>
            <a:off x="4114800" y="838200"/>
            <a:ext cx="3657600" cy="1828800"/>
            <a:chOff x="1872" y="1392"/>
            <a:chExt cx="2016" cy="1233"/>
          </a:xfrm>
        </p:grpSpPr>
        <p:pic>
          <p:nvPicPr>
            <p:cNvPr id="14" name="Picture 6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" t="10027" r="1016" b="9756"/>
            <a:stretch>
              <a:fillRect/>
            </a:stretch>
          </p:blipFill>
          <p:spPr bwMode="auto">
            <a:xfrm>
              <a:off x="1872" y="1392"/>
              <a:ext cx="2016" cy="1233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2166" y="1536"/>
              <a:ext cx="1440" cy="492"/>
            </a:xfrm>
            <a:custGeom>
              <a:avLst/>
              <a:gdLst>
                <a:gd name="T0" fmla="*/ 1200 w 1440"/>
                <a:gd name="T1" fmla="*/ 0 h 492"/>
                <a:gd name="T2" fmla="*/ 1440 w 1440"/>
                <a:gd name="T3" fmla="*/ 0 h 492"/>
                <a:gd name="T4" fmla="*/ 1440 w 1440"/>
                <a:gd name="T5" fmla="*/ 197 h 492"/>
                <a:gd name="T6" fmla="*/ 0 w 1440"/>
                <a:gd name="T7" fmla="*/ 197 h 492"/>
                <a:gd name="T8" fmla="*/ 0 w 1440"/>
                <a:gd name="T9" fmla="*/ 492 h 492"/>
                <a:gd name="T10" fmla="*/ 201 w 1440"/>
                <a:gd name="T11" fmla="*/ 492 h 4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40" h="492">
                  <a:moveTo>
                    <a:pt x="1200" y="0"/>
                  </a:moveTo>
                  <a:lnTo>
                    <a:pt x="1440" y="0"/>
                  </a:lnTo>
                  <a:lnTo>
                    <a:pt x="1440" y="197"/>
                  </a:lnTo>
                  <a:lnTo>
                    <a:pt x="0" y="197"/>
                  </a:lnTo>
                  <a:lnTo>
                    <a:pt x="0" y="492"/>
                  </a:lnTo>
                  <a:lnTo>
                    <a:pt x="201" y="492"/>
                  </a:ln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2157" y="2031"/>
              <a:ext cx="1443" cy="513"/>
            </a:xfrm>
            <a:custGeom>
              <a:avLst/>
              <a:gdLst>
                <a:gd name="T0" fmla="*/ 1203 w 1443"/>
                <a:gd name="T1" fmla="*/ 0 h 513"/>
                <a:gd name="T2" fmla="*/ 1443 w 1443"/>
                <a:gd name="T3" fmla="*/ 0 h 513"/>
                <a:gd name="T4" fmla="*/ 1440 w 1443"/>
                <a:gd name="T5" fmla="*/ 225 h 513"/>
                <a:gd name="T6" fmla="*/ 0 w 1443"/>
                <a:gd name="T7" fmla="*/ 222 h 513"/>
                <a:gd name="T8" fmla="*/ 3 w 1443"/>
                <a:gd name="T9" fmla="*/ 513 h 513"/>
                <a:gd name="T10" fmla="*/ 210 w 1443"/>
                <a:gd name="T11" fmla="*/ 513 h 5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43" h="513">
                  <a:moveTo>
                    <a:pt x="1203" y="0"/>
                  </a:moveTo>
                  <a:lnTo>
                    <a:pt x="1443" y="0"/>
                  </a:lnTo>
                  <a:lnTo>
                    <a:pt x="1440" y="225"/>
                  </a:lnTo>
                  <a:lnTo>
                    <a:pt x="0" y="222"/>
                  </a:lnTo>
                  <a:lnTo>
                    <a:pt x="3" y="513"/>
                  </a:lnTo>
                  <a:lnTo>
                    <a:pt x="210" y="513"/>
                  </a:ln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  <p:grpSp>
        <p:nvGrpSpPr>
          <p:cNvPr id="17" name="Group 13"/>
          <p:cNvGrpSpPr>
            <a:grpSpLocks/>
          </p:cNvGrpSpPr>
          <p:nvPr/>
        </p:nvGrpSpPr>
        <p:grpSpPr bwMode="auto">
          <a:xfrm>
            <a:off x="7239002" y="1143000"/>
            <a:ext cx="3433763" cy="914400"/>
            <a:chOff x="3600" y="624"/>
            <a:chExt cx="2163" cy="576"/>
          </a:xfrm>
        </p:grpSpPr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3932" y="624"/>
              <a:ext cx="1831" cy="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Long-Running Compute</a:t>
              </a:r>
              <a:b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Tasks Demoted to </a:t>
              </a:r>
              <a:b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Low Priority</a:t>
              </a:r>
            </a:p>
          </p:txBody>
        </p:sp>
        <p:sp>
          <p:nvSpPr>
            <p:cNvPr id="19" name="Line 11"/>
            <p:cNvSpPr>
              <a:spLocks noChangeShapeType="1"/>
            </p:cNvSpPr>
            <p:nvPr/>
          </p:nvSpPr>
          <p:spPr bwMode="auto">
            <a:xfrm flipH="1" flipV="1">
              <a:off x="3600" y="720"/>
              <a:ext cx="511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20" name="Line 12"/>
            <p:cNvSpPr>
              <a:spLocks noChangeShapeType="1"/>
            </p:cNvSpPr>
            <p:nvPr/>
          </p:nvSpPr>
          <p:spPr bwMode="auto">
            <a:xfrm flipH="1">
              <a:off x="3600" y="960"/>
              <a:ext cx="511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522724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73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Scheduling Details</a:t>
            </a:r>
          </a:p>
        </p:txBody>
      </p:sp>
      <p:sp>
        <p:nvSpPr>
          <p:cNvPr id="628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919446"/>
            <a:ext cx="10515600" cy="3481353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Countermeasure: </a:t>
            </a:r>
            <a:r>
              <a:rPr lang="en-US" altLang="ko-KR" dirty="0" smtClean="0"/>
              <a:t>user action that can foil intent of the OS designers</a:t>
            </a:r>
          </a:p>
          <a:p>
            <a:pPr lvl="1"/>
            <a:r>
              <a:rPr lang="en-US" altLang="ko-KR" dirty="0" smtClean="0"/>
              <a:t>For multilevel feedback, put in a bunch of meaningless I/O to keep job’s priority high</a:t>
            </a:r>
          </a:p>
          <a:p>
            <a:pPr lvl="1"/>
            <a:r>
              <a:rPr lang="en-US" altLang="ko-KR" dirty="0" smtClean="0"/>
              <a:t>Of course, if everyone did this, wouldn’t work!</a:t>
            </a:r>
          </a:p>
          <a:p>
            <a:r>
              <a:rPr lang="en-US" altLang="ko-KR" dirty="0" smtClean="0"/>
              <a:t>Example of Othello program:</a:t>
            </a:r>
          </a:p>
          <a:p>
            <a:pPr lvl="1"/>
            <a:r>
              <a:rPr lang="en-US" altLang="ko-KR" dirty="0" smtClean="0"/>
              <a:t>Playing against competitor, so key was to do computing at higher priority the competitors. </a:t>
            </a:r>
          </a:p>
          <a:p>
            <a:pPr lvl="2"/>
            <a:r>
              <a:rPr lang="en-US" altLang="ko-KR" dirty="0" smtClean="0"/>
              <a:t>Put in </a:t>
            </a:r>
            <a:r>
              <a:rPr lang="en-US" altLang="ko-KR" dirty="0" err="1" smtClean="0"/>
              <a:t>printf’s</a:t>
            </a:r>
            <a:r>
              <a:rPr lang="en-US" altLang="ko-KR" dirty="0" smtClean="0"/>
              <a:t>, ran much faster!</a:t>
            </a:r>
          </a:p>
        </p:txBody>
      </p:sp>
      <p:grpSp>
        <p:nvGrpSpPr>
          <p:cNvPr id="13" name="Group 5"/>
          <p:cNvGrpSpPr>
            <a:grpSpLocks/>
          </p:cNvGrpSpPr>
          <p:nvPr/>
        </p:nvGrpSpPr>
        <p:grpSpPr bwMode="auto">
          <a:xfrm>
            <a:off x="4114800" y="838200"/>
            <a:ext cx="3657600" cy="1828800"/>
            <a:chOff x="1872" y="1392"/>
            <a:chExt cx="2016" cy="1233"/>
          </a:xfrm>
        </p:grpSpPr>
        <p:pic>
          <p:nvPicPr>
            <p:cNvPr id="14" name="Picture 6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" t="10027" r="1016" b="9756"/>
            <a:stretch>
              <a:fillRect/>
            </a:stretch>
          </p:blipFill>
          <p:spPr bwMode="auto">
            <a:xfrm>
              <a:off x="1872" y="1392"/>
              <a:ext cx="2016" cy="1233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2166" y="1536"/>
              <a:ext cx="1440" cy="492"/>
            </a:xfrm>
            <a:custGeom>
              <a:avLst/>
              <a:gdLst>
                <a:gd name="T0" fmla="*/ 1200 w 1440"/>
                <a:gd name="T1" fmla="*/ 0 h 492"/>
                <a:gd name="T2" fmla="*/ 1440 w 1440"/>
                <a:gd name="T3" fmla="*/ 0 h 492"/>
                <a:gd name="T4" fmla="*/ 1440 w 1440"/>
                <a:gd name="T5" fmla="*/ 197 h 492"/>
                <a:gd name="T6" fmla="*/ 0 w 1440"/>
                <a:gd name="T7" fmla="*/ 197 h 492"/>
                <a:gd name="T8" fmla="*/ 0 w 1440"/>
                <a:gd name="T9" fmla="*/ 492 h 492"/>
                <a:gd name="T10" fmla="*/ 201 w 1440"/>
                <a:gd name="T11" fmla="*/ 492 h 4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40" h="492">
                  <a:moveTo>
                    <a:pt x="1200" y="0"/>
                  </a:moveTo>
                  <a:lnTo>
                    <a:pt x="1440" y="0"/>
                  </a:lnTo>
                  <a:lnTo>
                    <a:pt x="1440" y="197"/>
                  </a:lnTo>
                  <a:lnTo>
                    <a:pt x="0" y="197"/>
                  </a:lnTo>
                  <a:lnTo>
                    <a:pt x="0" y="492"/>
                  </a:lnTo>
                  <a:lnTo>
                    <a:pt x="201" y="492"/>
                  </a:ln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2157" y="2031"/>
              <a:ext cx="1443" cy="513"/>
            </a:xfrm>
            <a:custGeom>
              <a:avLst/>
              <a:gdLst>
                <a:gd name="T0" fmla="*/ 1203 w 1443"/>
                <a:gd name="T1" fmla="*/ 0 h 513"/>
                <a:gd name="T2" fmla="*/ 1443 w 1443"/>
                <a:gd name="T3" fmla="*/ 0 h 513"/>
                <a:gd name="T4" fmla="*/ 1440 w 1443"/>
                <a:gd name="T5" fmla="*/ 225 h 513"/>
                <a:gd name="T6" fmla="*/ 0 w 1443"/>
                <a:gd name="T7" fmla="*/ 222 h 513"/>
                <a:gd name="T8" fmla="*/ 3 w 1443"/>
                <a:gd name="T9" fmla="*/ 513 h 513"/>
                <a:gd name="T10" fmla="*/ 210 w 1443"/>
                <a:gd name="T11" fmla="*/ 513 h 5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43" h="513">
                  <a:moveTo>
                    <a:pt x="1203" y="0"/>
                  </a:moveTo>
                  <a:lnTo>
                    <a:pt x="1443" y="0"/>
                  </a:lnTo>
                  <a:lnTo>
                    <a:pt x="1440" y="225"/>
                  </a:lnTo>
                  <a:lnTo>
                    <a:pt x="0" y="222"/>
                  </a:lnTo>
                  <a:lnTo>
                    <a:pt x="3" y="513"/>
                  </a:lnTo>
                  <a:lnTo>
                    <a:pt x="210" y="513"/>
                  </a:ln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  <p:grpSp>
        <p:nvGrpSpPr>
          <p:cNvPr id="17" name="Group 13"/>
          <p:cNvGrpSpPr>
            <a:grpSpLocks/>
          </p:cNvGrpSpPr>
          <p:nvPr/>
        </p:nvGrpSpPr>
        <p:grpSpPr bwMode="auto">
          <a:xfrm>
            <a:off x="7239002" y="1143000"/>
            <a:ext cx="3433763" cy="914400"/>
            <a:chOff x="3600" y="624"/>
            <a:chExt cx="2163" cy="576"/>
          </a:xfrm>
        </p:grpSpPr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3932" y="624"/>
              <a:ext cx="1831" cy="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Long-Running Compute</a:t>
              </a:r>
              <a:b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Tasks Demoted to </a:t>
              </a:r>
              <a:b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Low Priority</a:t>
              </a:r>
            </a:p>
          </p:txBody>
        </p:sp>
        <p:sp>
          <p:nvSpPr>
            <p:cNvPr id="19" name="Line 11"/>
            <p:cNvSpPr>
              <a:spLocks noChangeShapeType="1"/>
            </p:cNvSpPr>
            <p:nvPr/>
          </p:nvSpPr>
          <p:spPr bwMode="auto">
            <a:xfrm flipH="1" flipV="1">
              <a:off x="3600" y="720"/>
              <a:ext cx="511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20" name="Line 12"/>
            <p:cNvSpPr>
              <a:spLocks noChangeShapeType="1"/>
            </p:cNvSpPr>
            <p:nvPr/>
          </p:nvSpPr>
          <p:spPr bwMode="auto">
            <a:xfrm flipH="1">
              <a:off x="3600" y="960"/>
              <a:ext cx="511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721222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73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Linux O(1) Scheduler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11506200" cy="50140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Priority-based scheduler: 140 priorities</a:t>
            </a:r>
          </a:p>
          <a:p>
            <a:pPr lvl="1"/>
            <a:r>
              <a:rPr lang="en-US" dirty="0" smtClean="0"/>
              <a:t>40 for “user tasks” (set by “nice”), 100 for “</a:t>
            </a:r>
            <a:r>
              <a:rPr lang="en-US" dirty="0" err="1" smtClean="0"/>
              <a:t>Realtime</a:t>
            </a:r>
            <a:r>
              <a:rPr lang="en-US" dirty="0" smtClean="0"/>
              <a:t>/Kernel”</a:t>
            </a:r>
          </a:p>
          <a:p>
            <a:pPr lvl="1"/>
            <a:r>
              <a:rPr lang="en-US" dirty="0" smtClean="0"/>
              <a:t>Lower priority value </a:t>
            </a:r>
            <a:r>
              <a:rPr lang="en-US" dirty="0" smtClean="0">
                <a:sym typeface="Symbol"/>
              </a:rPr>
              <a:t> higher priority (for </a:t>
            </a:r>
            <a:r>
              <a:rPr lang="en-US" dirty="0" err="1" smtClean="0">
                <a:sym typeface="Symbol"/>
              </a:rPr>
              <a:t>realtime</a:t>
            </a:r>
            <a:r>
              <a:rPr lang="en-US" dirty="0" smtClean="0">
                <a:sym typeface="Symbol"/>
              </a:rPr>
              <a:t> values)</a:t>
            </a:r>
          </a:p>
          <a:p>
            <a:pPr lvl="1"/>
            <a:r>
              <a:rPr lang="en-US" dirty="0" smtClean="0">
                <a:sym typeface="Symbol"/>
              </a:rPr>
              <a:t>Highest priority value </a:t>
            </a:r>
            <a:r>
              <a:rPr lang="en-US" dirty="0">
                <a:sym typeface="Symbol"/>
              </a:rPr>
              <a:t> </a:t>
            </a:r>
            <a:r>
              <a:rPr lang="en-US" dirty="0" smtClean="0">
                <a:sym typeface="Symbol"/>
              </a:rPr>
              <a:t>Lower priority </a:t>
            </a:r>
            <a:r>
              <a:rPr lang="en-US" dirty="0">
                <a:sym typeface="Symbol"/>
              </a:rPr>
              <a:t>(for </a:t>
            </a:r>
            <a:r>
              <a:rPr lang="en-US" dirty="0" smtClean="0">
                <a:sym typeface="Symbol"/>
              </a:rPr>
              <a:t>nice values</a:t>
            </a:r>
            <a:r>
              <a:rPr lang="en-US" dirty="0">
                <a:sym typeface="Symbol"/>
              </a:rPr>
              <a:t>)</a:t>
            </a:r>
            <a:endParaRPr lang="en-US" dirty="0" smtClean="0">
              <a:sym typeface="Symbol"/>
            </a:endParaRPr>
          </a:p>
          <a:p>
            <a:pPr lvl="1"/>
            <a:r>
              <a:rPr lang="en-US" dirty="0" smtClean="0">
                <a:sym typeface="Symbol"/>
              </a:rPr>
              <a:t>All algorithms O(1)</a:t>
            </a:r>
          </a:p>
          <a:p>
            <a:pPr lvl="2"/>
            <a:r>
              <a:rPr lang="en-US" dirty="0" err="1" smtClean="0">
                <a:sym typeface="Symbol"/>
              </a:rPr>
              <a:t>Timeslices</a:t>
            </a:r>
            <a:r>
              <a:rPr lang="en-US" dirty="0" smtClean="0">
                <a:sym typeface="Symbol"/>
              </a:rPr>
              <a:t>/priorities/interactivity credits all computed when job finishes time slice</a:t>
            </a:r>
          </a:p>
          <a:p>
            <a:pPr lvl="2"/>
            <a:r>
              <a:rPr lang="en-US" dirty="0" smtClean="0">
                <a:sym typeface="Symbol"/>
              </a:rPr>
              <a:t>140-bit bit mask indicates presence or absence of job at given priority level</a:t>
            </a:r>
          </a:p>
          <a:p>
            <a:r>
              <a:rPr lang="en-US" dirty="0" smtClean="0">
                <a:sym typeface="Symbol"/>
              </a:rPr>
              <a:t>Two separate priority queues: “active” and “expired”</a:t>
            </a:r>
          </a:p>
          <a:p>
            <a:pPr lvl="1"/>
            <a:r>
              <a:rPr lang="en-US" dirty="0" smtClean="0">
                <a:sym typeface="Symbol"/>
              </a:rPr>
              <a:t>All tasks in the active queue use up their </a:t>
            </a:r>
            <a:r>
              <a:rPr lang="en-US" dirty="0" err="1" smtClean="0">
                <a:sym typeface="Symbol"/>
              </a:rPr>
              <a:t>timeslices</a:t>
            </a:r>
            <a:r>
              <a:rPr lang="en-US" dirty="0" smtClean="0">
                <a:sym typeface="Symbol"/>
              </a:rPr>
              <a:t> and get placed on the expired queue, after which queues swapped</a:t>
            </a:r>
          </a:p>
          <a:p>
            <a:r>
              <a:rPr lang="en-US" dirty="0" err="1" smtClean="0">
                <a:sym typeface="Symbol"/>
              </a:rPr>
              <a:t>Timeslice</a:t>
            </a:r>
            <a:r>
              <a:rPr lang="en-US" dirty="0" smtClean="0">
                <a:sym typeface="Symbol"/>
              </a:rPr>
              <a:t> depends on priority – linearly mapped onto </a:t>
            </a:r>
            <a:r>
              <a:rPr lang="en-US" dirty="0" err="1" smtClean="0">
                <a:sym typeface="Symbol"/>
              </a:rPr>
              <a:t>timeslice</a:t>
            </a:r>
            <a:r>
              <a:rPr lang="en-US" dirty="0" smtClean="0">
                <a:sym typeface="Symbol"/>
              </a:rPr>
              <a:t> range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sym typeface="Symbol"/>
              </a:rPr>
              <a:t>Like a multi-level queue (one queue per priority) with different </a:t>
            </a:r>
            <a:r>
              <a:rPr lang="en-US" dirty="0" err="1" smtClean="0">
                <a:solidFill>
                  <a:srgbClr val="FF0000"/>
                </a:solidFill>
                <a:sym typeface="Symbol"/>
              </a:rPr>
              <a:t>timeslice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 at each level</a:t>
            </a:r>
          </a:p>
          <a:p>
            <a:pPr lvl="1"/>
            <a:r>
              <a:rPr lang="en-US" dirty="0">
                <a:sym typeface="Symbol"/>
              </a:rPr>
              <a:t>Execution split into “</a:t>
            </a:r>
            <a:r>
              <a:rPr lang="en-US" dirty="0" err="1">
                <a:sym typeface="Symbol"/>
              </a:rPr>
              <a:t>Timeslice</a:t>
            </a:r>
            <a:r>
              <a:rPr lang="en-US" dirty="0">
                <a:sym typeface="Symbol"/>
              </a:rPr>
              <a:t> Granularity” chunks – round robin through priority</a:t>
            </a:r>
          </a:p>
          <a:p>
            <a:pPr lvl="1"/>
            <a:endParaRPr lang="en-US" dirty="0" smtClean="0">
              <a:sym typeface="Symbol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3657600" y="773668"/>
            <a:ext cx="3581400" cy="533400"/>
          </a:xfrm>
          <a:prstGeom prst="rect">
            <a:avLst/>
          </a:prstGeom>
          <a:solidFill>
            <a:srgbClr val="FFC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Comic Sans MS" pitchFamily="66" charset="0"/>
              </a:rPr>
              <a:t>Kernel/</a:t>
            </a:r>
            <a:r>
              <a:rPr lang="en-US" dirty="0" err="1">
                <a:latin typeface="Comic Sans MS" pitchFamily="66" charset="0"/>
              </a:rPr>
              <a:t>Realtim</a:t>
            </a:r>
            <a:r>
              <a:rPr lang="en-US" dirty="0" err="1" smtClean="0"/>
              <a:t>e</a:t>
            </a:r>
            <a:r>
              <a:rPr lang="en-US" dirty="0" smtClean="0"/>
              <a:t> Tasks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7239000" y="773668"/>
            <a:ext cx="1600200" cy="533400"/>
          </a:xfrm>
          <a:prstGeom prst="rect">
            <a:avLst/>
          </a:prstGeom>
          <a:solidFill>
            <a:srgbClr val="92D05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latin typeface="Comic Sans MS" pitchFamily="66" charset="0"/>
              </a:rPr>
              <a:t>User Tasks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5200" y="138326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924607" y="1383268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382001" y="1383268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8302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7AF70-696E-417F-8843-A6CDCD38A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O(1) Scheduler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1A4BF-B365-4E14-BA6E-8FD0EB192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4201" y="1447800"/>
            <a:ext cx="4901294" cy="4275138"/>
          </a:xfrm>
        </p:spPr>
        <p:txBody>
          <a:bodyPr/>
          <a:lstStyle/>
          <a:p>
            <a:r>
              <a:rPr lang="en-US" sz="3200" dirty="0"/>
              <a:t>Lots of ad-hoc heuristics</a:t>
            </a:r>
          </a:p>
          <a:p>
            <a:pPr lvl="1"/>
            <a:r>
              <a:rPr lang="en-US" sz="2800" dirty="0"/>
              <a:t>Try to boost priority of I/O-bound tasks</a:t>
            </a:r>
          </a:p>
          <a:p>
            <a:pPr lvl="1"/>
            <a:r>
              <a:rPr lang="en-US" sz="2800" dirty="0"/>
              <a:t>Try to boost priority of starved tasks</a:t>
            </a:r>
          </a:p>
          <a:p>
            <a:endParaRPr lang="en-US" sz="2000" dirty="0"/>
          </a:p>
        </p:txBody>
      </p:sp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20F01E48-6C9D-4A41-9A2F-C055E8220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066800"/>
            <a:ext cx="6428605" cy="406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757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O(1) Scheduler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62000"/>
            <a:ext cx="11277600" cy="5867400"/>
          </a:xfrm>
        </p:spPr>
        <p:txBody>
          <a:bodyPr>
            <a:normAutofit fontScale="92500" lnSpcReduction="10000"/>
          </a:bodyPr>
          <a:lstStyle/>
          <a:p>
            <a:r>
              <a:rPr lang="en-US" smtClean="0">
                <a:sym typeface="Symbol"/>
              </a:rPr>
              <a:t>Heuristics </a:t>
            </a:r>
            <a:endParaRPr lang="en-US" smtClean="0"/>
          </a:p>
          <a:p>
            <a:pPr lvl="1"/>
            <a:r>
              <a:rPr lang="en-US" smtClean="0"/>
              <a:t>User-task priority adjusted ±5 based on heuristics</a:t>
            </a:r>
          </a:p>
          <a:p>
            <a:pPr lvl="2"/>
            <a:r>
              <a:rPr lang="en-US" smtClean="0"/>
              <a:t>p-&gt;sleep_avg = sleep_time – run_time</a:t>
            </a:r>
          </a:p>
          <a:p>
            <a:pPr lvl="2"/>
            <a:r>
              <a:rPr lang="en-US" smtClean="0"/>
              <a:t>Higher sleep_avg </a:t>
            </a:r>
            <a:r>
              <a:rPr lang="en-US" smtClean="0">
                <a:sym typeface="Symbol"/>
              </a:rPr>
              <a:t> more I/O bound the task, more reward (and vice versa)</a:t>
            </a:r>
          </a:p>
          <a:p>
            <a:pPr lvl="1"/>
            <a:r>
              <a:rPr lang="en-US" smtClean="0">
                <a:sym typeface="Symbol"/>
              </a:rPr>
              <a:t>Interactive Credit</a:t>
            </a:r>
          </a:p>
          <a:p>
            <a:pPr lvl="2"/>
            <a:r>
              <a:rPr lang="en-US" smtClean="0">
                <a:sym typeface="Symbol"/>
              </a:rPr>
              <a:t>Earned when a task sleeps for a “long” time</a:t>
            </a:r>
          </a:p>
          <a:p>
            <a:pPr lvl="2"/>
            <a:r>
              <a:rPr lang="en-US" smtClean="0">
                <a:sym typeface="Symbol"/>
              </a:rPr>
              <a:t>Spend when a task runs for a “long” time</a:t>
            </a:r>
          </a:p>
          <a:p>
            <a:pPr lvl="2"/>
            <a:r>
              <a:rPr lang="en-US" smtClean="0">
                <a:sym typeface="Symbol"/>
              </a:rPr>
              <a:t>IC is used to provide hysteresis to avoid changing interactivity for temporary changes in behavior</a:t>
            </a:r>
          </a:p>
          <a:p>
            <a:pPr lvl="1"/>
            <a:r>
              <a:rPr lang="en-US" smtClean="0">
                <a:sym typeface="Symbol"/>
              </a:rPr>
              <a:t>However, “interactive tasks” get special dispensation</a:t>
            </a:r>
          </a:p>
          <a:p>
            <a:pPr lvl="2"/>
            <a:r>
              <a:rPr lang="en-US" smtClean="0">
                <a:sym typeface="Symbol"/>
              </a:rPr>
              <a:t>To try to maintain interactivity</a:t>
            </a:r>
          </a:p>
          <a:p>
            <a:pPr lvl="2"/>
            <a:r>
              <a:rPr lang="en-US" smtClean="0">
                <a:sym typeface="Symbol"/>
              </a:rPr>
              <a:t>Placed back into active queue, unless some other task has been starved for too long…</a:t>
            </a:r>
          </a:p>
          <a:p>
            <a:r>
              <a:rPr lang="en-US" smtClean="0">
                <a:sym typeface="Symbol"/>
              </a:rPr>
              <a:t>Real-Time Tasks</a:t>
            </a:r>
          </a:p>
          <a:p>
            <a:pPr lvl="1"/>
            <a:r>
              <a:rPr lang="en-US" smtClean="0">
                <a:sym typeface="Symbol"/>
              </a:rPr>
              <a:t>Always preempt non-RT tasks</a:t>
            </a:r>
          </a:p>
          <a:p>
            <a:pPr lvl="1"/>
            <a:r>
              <a:rPr lang="en-US" smtClean="0">
                <a:sym typeface="Symbol"/>
              </a:rPr>
              <a:t>No dynamic adjustment of priorities</a:t>
            </a:r>
          </a:p>
          <a:p>
            <a:pPr lvl="1"/>
            <a:r>
              <a:rPr lang="en-US" smtClean="0">
                <a:sym typeface="Symbol"/>
              </a:rPr>
              <a:t>Scheduling schemes:</a:t>
            </a:r>
          </a:p>
          <a:p>
            <a:pPr lvl="2"/>
            <a:r>
              <a:rPr lang="en-US" smtClean="0">
                <a:sym typeface="Symbol"/>
              </a:rPr>
              <a:t>SCHED_FIFO: preempts other tasks, no timeslice limit</a:t>
            </a:r>
          </a:p>
          <a:p>
            <a:pPr lvl="2"/>
            <a:r>
              <a:rPr lang="en-US" smtClean="0">
                <a:sym typeface="Symbol"/>
              </a:rPr>
              <a:t>SCHED_RR: preempts normal tasks, RR scheduling amongst tasks of same priority</a:t>
            </a:r>
            <a:endParaRPr lang="en-US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980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08FEA-0761-4830-ABC5-18E6C5CB3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Does the OS Schedule Processes or Threads?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9450F-6497-4476-A479-00A8FFAC7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14400"/>
            <a:ext cx="11125200" cy="5105400"/>
          </a:xfrm>
        </p:spPr>
        <p:txBody>
          <a:bodyPr/>
          <a:lstStyle/>
          <a:p>
            <a:r>
              <a:rPr lang="en-US" dirty="0"/>
              <a:t>Many textbooks use the “old model”—one thread per process</a:t>
            </a:r>
          </a:p>
          <a:p>
            <a:r>
              <a:rPr lang="en-US" dirty="0"/>
              <a:t>Usually it's really: </a:t>
            </a:r>
            <a:r>
              <a:rPr lang="en-US" b="1" dirty="0"/>
              <a:t>threads</a:t>
            </a:r>
            <a:r>
              <a:rPr lang="en-US" dirty="0"/>
              <a:t> (e.g., in Linux</a:t>
            </a:r>
            <a:r>
              <a:rPr lang="en-US" dirty="0" smtClean="0"/>
              <a:t>) but can be </a:t>
            </a:r>
            <a:r>
              <a:rPr lang="en-US" b="1" dirty="0" smtClean="0"/>
              <a:t>task groups </a:t>
            </a:r>
            <a:r>
              <a:rPr lang="en-US" dirty="0" smtClean="0"/>
              <a:t>(also Linux)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Note: </a:t>
            </a:r>
            <a:r>
              <a:rPr lang="en-US" dirty="0"/>
              <a:t>switching threads vs. switching processes incurs different costs:</a:t>
            </a:r>
          </a:p>
          <a:p>
            <a:pPr lvl="1"/>
            <a:r>
              <a:rPr lang="en-US" dirty="0"/>
              <a:t>Switch threads: Save/restore registers</a:t>
            </a:r>
          </a:p>
          <a:p>
            <a:pPr lvl="1"/>
            <a:r>
              <a:rPr lang="en-US" dirty="0"/>
              <a:t>Switch processes: Change active address space too!</a:t>
            </a:r>
          </a:p>
          <a:p>
            <a:pPr lvl="2"/>
            <a:r>
              <a:rPr lang="en-US" dirty="0"/>
              <a:t>Expensive</a:t>
            </a:r>
          </a:p>
          <a:p>
            <a:pPr lvl="2"/>
            <a:r>
              <a:rPr lang="en-US" dirty="0"/>
              <a:t>Disrupts </a:t>
            </a:r>
            <a:r>
              <a:rPr lang="en-US" dirty="0" smtClean="0"/>
              <a:t>caching</a:t>
            </a:r>
          </a:p>
          <a:p>
            <a:pPr lvl="2"/>
            <a:endParaRPr lang="en-US" dirty="0"/>
          </a:p>
          <a:p>
            <a:r>
              <a:rPr lang="en-US" dirty="0" smtClean="0"/>
              <a:t>Recall, However: Simultaneous Multithreading (or “</a:t>
            </a:r>
            <a:r>
              <a:rPr lang="en-US" dirty="0" err="1" smtClean="0"/>
              <a:t>Hyperthreading</a:t>
            </a:r>
            <a:r>
              <a:rPr lang="en-US" dirty="0" smtClean="0"/>
              <a:t>”)</a:t>
            </a:r>
          </a:p>
          <a:p>
            <a:pPr lvl="1"/>
            <a:r>
              <a:rPr lang="en-US" dirty="0" smtClean="0"/>
              <a:t>Different threads interleaved on a cycle-by-cycle basis and can be in different processes (have different address spaces)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2392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1800"/>
            <a:ext cx="11353800" cy="3657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Midterm 1 results: Mean: 52.4, </a:t>
            </a:r>
            <a:r>
              <a:rPr lang="en-US" dirty="0" err="1" smtClean="0">
                <a:solidFill>
                  <a:srgbClr val="FF0000"/>
                </a:solidFill>
              </a:rPr>
              <a:t>StdDev</a:t>
            </a:r>
            <a:r>
              <a:rPr lang="en-US" dirty="0" smtClean="0">
                <a:solidFill>
                  <a:srgbClr val="FF0000"/>
                </a:solidFill>
              </a:rPr>
              <a:t>: 15.0, Min: 9.6, Max: 93.2!</a:t>
            </a:r>
          </a:p>
          <a:p>
            <a:r>
              <a:rPr lang="en-US" dirty="0" smtClean="0"/>
              <a:t>Project 1 due tomorrow (Wednesday, 2/28)</a:t>
            </a:r>
          </a:p>
          <a:p>
            <a:pPr lvl="1"/>
            <a:r>
              <a:rPr lang="en-US" dirty="0" smtClean="0"/>
              <a:t>Code and final report</a:t>
            </a:r>
          </a:p>
          <a:p>
            <a:r>
              <a:rPr lang="en-US" dirty="0"/>
              <a:t>Also due </a:t>
            </a:r>
            <a:r>
              <a:rPr lang="en-US" dirty="0" smtClean="0"/>
              <a:t>Tomorrow: </a:t>
            </a:r>
            <a:r>
              <a:rPr lang="en-US" dirty="0"/>
              <a:t>Peer evaluations</a:t>
            </a:r>
          </a:p>
          <a:p>
            <a:pPr lvl="1"/>
            <a:r>
              <a:rPr lang="en-US" dirty="0"/>
              <a:t>These a</a:t>
            </a:r>
            <a:r>
              <a:rPr lang="en-US" dirty="0" smtClean="0"/>
              <a:t>re </a:t>
            </a:r>
            <a:r>
              <a:rPr lang="en-US" dirty="0"/>
              <a:t>a required mechanism for evaluating group dynamics</a:t>
            </a:r>
          </a:p>
          <a:p>
            <a:pPr lvl="1"/>
            <a:r>
              <a:rPr lang="en-US" dirty="0"/>
              <a:t>Project scores are a zero-sum game</a:t>
            </a:r>
          </a:p>
          <a:p>
            <a:pPr lvl="2"/>
            <a:r>
              <a:rPr lang="en-US" dirty="0"/>
              <a:t>In the normal/best case, all partners get the same grade</a:t>
            </a:r>
          </a:p>
          <a:p>
            <a:pPr lvl="2"/>
            <a:r>
              <a:rPr lang="en-US" dirty="0"/>
              <a:t>In groups with issues, we may take points from non-participating group members and give them to participating group members!</a:t>
            </a:r>
            <a:endParaRPr lang="en-US" dirty="0" smtClean="0"/>
          </a:p>
          <a:p>
            <a:r>
              <a:rPr lang="en-US" dirty="0" smtClean="0"/>
              <a:t>Homework 3:</a:t>
            </a:r>
          </a:p>
          <a:p>
            <a:pPr lvl="1"/>
            <a:r>
              <a:rPr lang="en-US" dirty="0" smtClean="0"/>
              <a:t>Due Tuesday 3/5</a:t>
            </a:r>
          </a:p>
          <a:p>
            <a:pPr lvl="1"/>
            <a:r>
              <a:rPr lang="en-US" dirty="0" smtClean="0"/>
              <a:t>Can be done in Rust (if you want!)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62000" y="762000"/>
            <a:ext cx="10591800" cy="2133600"/>
            <a:chOff x="762000" y="762000"/>
            <a:chExt cx="10591800" cy="21336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762000"/>
              <a:ext cx="10109200" cy="205740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 bwMode="auto">
            <a:xfrm>
              <a:off x="838200" y="2514600"/>
              <a:ext cx="10515600" cy="3810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62000" y="2438400"/>
              <a:ext cx="105080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Gill Sans Light"/>
                </a:rPr>
                <a:t>0            10            20            30            40           50            60           70            80           90            100</a:t>
              </a:r>
              <a:endParaRPr lang="en-US" i="1" dirty="0">
                <a:latin typeface="Gill Sans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89775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E9AD2-370C-4F19-B43C-EC3AA7620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Multi-Core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1EE0B-0D86-4BE6-BF2F-BC4A32FFD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685800"/>
            <a:ext cx="10922000" cy="5105400"/>
          </a:xfrm>
        </p:spPr>
        <p:txBody>
          <a:bodyPr>
            <a:normAutofit/>
          </a:bodyPr>
          <a:lstStyle/>
          <a:p>
            <a:r>
              <a:rPr lang="en-US" dirty="0"/>
              <a:t>Algorithmically, not a huge difference from single-core scheduling</a:t>
            </a:r>
          </a:p>
          <a:p>
            <a:endParaRPr lang="en-US" dirty="0"/>
          </a:p>
          <a:p>
            <a:r>
              <a:rPr lang="en-US" dirty="0"/>
              <a:t>Implementation-wise, helpful to have </a:t>
            </a:r>
            <a:r>
              <a:rPr lang="en-US" i="1" dirty="0"/>
              <a:t>per-core</a:t>
            </a:r>
            <a:r>
              <a:rPr lang="en-US" dirty="0"/>
              <a:t> scheduling data structures</a:t>
            </a:r>
          </a:p>
          <a:p>
            <a:pPr lvl="1"/>
            <a:r>
              <a:rPr lang="en-US" dirty="0"/>
              <a:t>Cache coherence</a:t>
            </a:r>
          </a:p>
          <a:p>
            <a:pPr lvl="1"/>
            <a:endParaRPr lang="en-US" i="1" dirty="0"/>
          </a:p>
          <a:p>
            <a:r>
              <a:rPr lang="en-US" i="1" dirty="0"/>
              <a:t>Affinity scheduling</a:t>
            </a:r>
            <a:r>
              <a:rPr lang="en-US" dirty="0"/>
              <a:t>: once a thread is scheduled on a CPU, OS tries to reschedule it on the same CPU</a:t>
            </a:r>
          </a:p>
          <a:p>
            <a:pPr lvl="1"/>
            <a:r>
              <a:rPr lang="en-US" dirty="0"/>
              <a:t>Cache </a:t>
            </a:r>
            <a:r>
              <a:rPr lang="en-US" dirty="0" smtClean="0"/>
              <a:t>reuse, branch prediction</a:t>
            </a:r>
          </a:p>
          <a:p>
            <a:pPr lvl="1"/>
            <a:r>
              <a:rPr lang="en-US" dirty="0" smtClean="0"/>
              <a:t>Example for O(1) scheduler: 1 set of queues/core with background rebalancing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6067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E8F80-B910-45FA-B535-D3B785B53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</a:t>
            </a:r>
            <a:r>
              <a:rPr lang="en-US" i="1" dirty="0" smtClean="0"/>
              <a:t>Spinlocks for multiprocessing</a:t>
            </a:r>
            <a:endParaRPr lang="en-US" i="1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C4A25-1BB0-40AB-B5B3-5F37098BB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685800"/>
            <a:ext cx="11582400" cy="6172200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Spinlock implementation</a:t>
            </a:r>
            <a:r>
              <a:rPr lang="en-US" altLang="ko-KR" sz="2000" dirty="0" smtClean="0">
                <a:ea typeface="굴림" panose="020B0600000101010101" pitchFamily="34" charset="-127"/>
              </a:rPr>
              <a:t>:</a:t>
            </a:r>
            <a:endParaRPr lang="en-US" altLang="ko-KR" sz="2000" dirty="0">
              <a:ea typeface="굴림" panose="020B0600000101010101" pitchFamily="34" charset="-127"/>
            </a:endParaRPr>
          </a:p>
          <a:p>
            <a:pPr>
              <a:spcBef>
                <a:spcPts val="0"/>
              </a:spcBef>
              <a:buFontTx/>
              <a:buNone/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>
                <a:solidFill>
                  <a:srgbClr val="233AE1"/>
                </a:solidFill>
                <a:ea typeface="굴림" panose="020B0600000101010101" pitchFamily="34" charset="-127"/>
              </a:rPr>
              <a:t>	</a:t>
            </a:r>
            <a:r>
              <a:rPr lang="en-US" altLang="ko-KR" sz="2000" dirty="0">
                <a:solidFill>
                  <a:srgbClr val="233AE1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int value = 0; // Free</a:t>
            </a:r>
          </a:p>
          <a:p>
            <a:pPr>
              <a:spcBef>
                <a:spcPts val="0"/>
              </a:spcBef>
              <a:buFontTx/>
              <a:buNone/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	Acquire() {</a:t>
            </a:r>
            <a:b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	while (</a:t>
            </a:r>
            <a:r>
              <a:rPr lang="en-US" altLang="ko-KR" sz="1800" dirty="0" err="1">
                <a:latin typeface="Consolas" charset="0"/>
                <a:ea typeface="Consolas" charset="0"/>
                <a:cs typeface="Consolas" charset="0"/>
              </a:rPr>
              <a:t>test&amp;set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(&amp;value</a:t>
            </a: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)) {}; // spin while busy</a:t>
            </a:r>
            <a:b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}</a:t>
            </a:r>
          </a:p>
          <a:p>
            <a:pPr>
              <a:spcBef>
                <a:spcPts val="0"/>
              </a:spcBef>
              <a:buFontTx/>
              <a:buNone/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	Release() {</a:t>
            </a:r>
            <a:b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	value = 0;                  // atomic store</a:t>
            </a:r>
            <a:b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}</a:t>
            </a:r>
          </a:p>
          <a:p>
            <a:pPr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Spinlock doesn’t put the calling thread to sleep—it just busy waits</a:t>
            </a:r>
          </a:p>
          <a:p>
            <a:pPr lvl="1"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When might this be preferable</a:t>
            </a:r>
            <a:r>
              <a:rPr lang="en-US" altLang="ko-KR" sz="2000" dirty="0" smtClean="0">
                <a:ea typeface="굴림" panose="020B0600000101010101" pitchFamily="34" charset="-127"/>
              </a:rPr>
              <a:t>? </a:t>
            </a:r>
          </a:p>
          <a:p>
            <a:pPr lvl="2"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1800" dirty="0" smtClean="0">
                <a:ea typeface="굴림" panose="020B0600000101010101" pitchFamily="34" charset="-127"/>
              </a:rPr>
              <a:t>Waiting for limited number of threads at a barrier in a multiprocessing (multicore) program</a:t>
            </a:r>
          </a:p>
          <a:p>
            <a:pPr lvl="2"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1800" dirty="0" smtClean="0">
                <a:ea typeface="굴림" panose="020B0600000101010101" pitchFamily="34" charset="-127"/>
              </a:rPr>
              <a:t>Wait time at barrier would be greatly increased if threads must be woken inside kernel</a:t>
            </a:r>
            <a:endParaRPr lang="en-US" altLang="ko-KR" sz="1800" dirty="0">
              <a:ea typeface="굴림" panose="020B0600000101010101" pitchFamily="34" charset="-127"/>
            </a:endParaRPr>
          </a:p>
          <a:p>
            <a:pPr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 smtClean="0">
                <a:ea typeface="굴림" panose="020B0600000101010101" pitchFamily="34" charset="-127"/>
              </a:rPr>
              <a:t>Every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test&amp;set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() </a:t>
            </a:r>
            <a:r>
              <a:rPr lang="en-US" altLang="ko-KR" sz="2000" dirty="0">
                <a:ea typeface="굴림" panose="020B0600000101010101" pitchFamily="34" charset="-127"/>
              </a:rPr>
              <a:t>is a write, which makes value ping-pong around </a:t>
            </a:r>
            <a:r>
              <a:rPr lang="en-US" altLang="ko-KR" sz="2000" dirty="0" smtClean="0">
                <a:ea typeface="굴림" panose="020B0600000101010101" pitchFamily="34" charset="-127"/>
              </a:rPr>
              <a:t>between core-local caches </a:t>
            </a:r>
            <a:r>
              <a:rPr lang="en-US" altLang="ko-KR" sz="2000" dirty="0">
                <a:ea typeface="굴림" panose="020B0600000101010101" pitchFamily="34" charset="-127"/>
              </a:rPr>
              <a:t>(using lots of </a:t>
            </a:r>
            <a:r>
              <a:rPr lang="en-US" altLang="ko-KR" sz="2000" dirty="0" smtClean="0">
                <a:ea typeface="굴림" panose="020B0600000101010101" pitchFamily="34" charset="-127"/>
              </a:rPr>
              <a:t>memory!)</a:t>
            </a:r>
          </a:p>
          <a:p>
            <a:pPr lvl="1"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 smtClean="0">
                <a:ea typeface="굴림" panose="020B0600000101010101" pitchFamily="34" charset="-127"/>
              </a:rPr>
              <a:t>So – really want to use 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test&amp;test&amp;set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() </a:t>
            </a:r>
            <a:r>
              <a:rPr lang="en-US" altLang="ko-KR" sz="2000" dirty="0" smtClean="0">
                <a:ea typeface="굴림" panose="020B0600000101010101" pitchFamily="34" charset="-127"/>
              </a:rPr>
              <a:t>!</a:t>
            </a:r>
          </a:p>
          <a:p>
            <a:pPr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200" dirty="0" smtClean="0">
                <a:ea typeface="굴림" panose="020B0600000101010101" pitchFamily="34" charset="-127"/>
              </a:rPr>
              <a:t>As we discussed in Lecture 8, the extra read eliminates the ping-ponging issues:</a:t>
            </a:r>
          </a:p>
          <a:p>
            <a:pPr marL="457200" lvl="1" indent="0">
              <a:buNone/>
              <a:tabLst>
                <a:tab pos="1027113" algn="l"/>
                <a:tab pos="1377950" algn="l"/>
                <a:tab pos="1716088" algn="l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// Implementation of </a:t>
            </a:r>
            <a:r>
              <a:rPr lang="en-US" altLang="ko-KR" sz="2000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test&amp;test&amp;set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():</a:t>
            </a:r>
            <a:b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Acquire</a:t>
            </a: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() 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{</a:t>
            </a:r>
            <a:b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		do {</a:t>
            </a:r>
            <a:b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			while(value);		  // wait until might be free</a:t>
            </a: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} while (</a:t>
            </a:r>
            <a:r>
              <a:rPr lang="en-US" altLang="ko-KR" sz="1800" dirty="0" err="1" smtClean="0">
                <a:latin typeface="Consolas" charset="0"/>
                <a:ea typeface="Consolas" charset="0"/>
                <a:cs typeface="Consolas" charset="0"/>
              </a:rPr>
              <a:t>test&amp;set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(&amp;value)); </a:t>
            </a: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// </a:t>
            </a:r>
            <a: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  <a:t>exit if acquire lock</a:t>
            </a:r>
            <a:br>
              <a:rPr lang="en-US" altLang="ko-KR" sz="1800" dirty="0" smtClean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}</a:t>
            </a:r>
          </a:p>
          <a:p>
            <a:pPr lvl="1">
              <a:tabLst>
                <a:tab pos="1027113" algn="l"/>
                <a:tab pos="1377950" algn="l"/>
                <a:tab pos="1716088" algn="l"/>
              </a:tabLst>
            </a:pPr>
            <a:endParaRPr lang="en-US" altLang="ko-KR" sz="2000" dirty="0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82124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D36F5-3803-4F7F-9C85-20E3CBD3C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Gang Scheduling and Parallel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28187-AB78-47A7-988A-DECFC7B1F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914400"/>
            <a:ext cx="8459662" cy="5105400"/>
          </a:xfrm>
        </p:spPr>
        <p:txBody>
          <a:bodyPr/>
          <a:lstStyle/>
          <a:p>
            <a:r>
              <a:rPr lang="en-US" dirty="0"/>
              <a:t>When multiple threads work together on a multi-core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system</a:t>
            </a:r>
            <a:r>
              <a:rPr lang="en-US" dirty="0"/>
              <a:t>, try to schedule them together</a:t>
            </a:r>
          </a:p>
          <a:p>
            <a:pPr lvl="1"/>
            <a:r>
              <a:rPr lang="en-US" dirty="0"/>
              <a:t>Makes spin-waiting more efficient (inefficient to </a:t>
            </a:r>
            <a:r>
              <a:rPr lang="en-US" dirty="0" smtClean="0"/>
              <a:t>spin-wait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/>
              <a:t>for a thread that’s suspended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Multiple phases of parallel and serial execution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 smtClean="0"/>
              <a:t>Additionally: </a:t>
            </a:r>
            <a:r>
              <a:rPr lang="en-US" dirty="0"/>
              <a:t>OS informs a parallel program how many processors its threads are scheduled on (</a:t>
            </a:r>
            <a:r>
              <a:rPr lang="en-US" i="1" dirty="0"/>
              <a:t>Scheduler Activations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Application adapts to number of cores that it has scheduled</a:t>
            </a:r>
          </a:p>
          <a:p>
            <a:pPr lvl="1"/>
            <a:r>
              <a:rPr lang="en-US" dirty="0"/>
              <a:t>“Space sharing” with other parallel programs can be more efficient, because parallel speedup is often sublinear with the number of cores</a:t>
            </a:r>
          </a:p>
        </p:txBody>
      </p:sp>
      <p:grpSp>
        <p:nvGrpSpPr>
          <p:cNvPr id="4" name="Group 3"/>
          <p:cNvGrpSpPr/>
          <p:nvPr/>
        </p:nvGrpSpPr>
        <p:grpSpPr>
          <a:xfrm rot="16200000">
            <a:off x="7462898" y="1057152"/>
            <a:ext cx="3902358" cy="3588151"/>
            <a:chOff x="4213183" y="1025267"/>
            <a:chExt cx="3902358" cy="3588151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A6B1BD2-2AD8-4483-B54A-9D90FF825C9A}"/>
                </a:ext>
              </a:extLst>
            </p:cNvPr>
            <p:cNvSpPr/>
            <p:nvPr/>
          </p:nvSpPr>
          <p:spPr>
            <a:xfrm>
              <a:off x="5947456" y="1025267"/>
              <a:ext cx="219919" cy="1088020"/>
            </a:xfrm>
            <a:custGeom>
              <a:avLst/>
              <a:gdLst>
                <a:gd name="connsiteX0" fmla="*/ 115747 w 219919"/>
                <a:gd name="connsiteY0" fmla="*/ 0 h 1088020"/>
                <a:gd name="connsiteX1" fmla="*/ 127322 w 219919"/>
                <a:gd name="connsiteY1" fmla="*/ 162046 h 1088020"/>
                <a:gd name="connsiteX2" fmla="*/ 11575 w 219919"/>
                <a:gd name="connsiteY2" fmla="*/ 266218 h 1088020"/>
                <a:gd name="connsiteX3" fmla="*/ 185195 w 219919"/>
                <a:gd name="connsiteY3" fmla="*/ 381965 h 1088020"/>
                <a:gd name="connsiteX4" fmla="*/ 0 w 219919"/>
                <a:gd name="connsiteY4" fmla="*/ 590309 h 1088020"/>
                <a:gd name="connsiteX5" fmla="*/ 219919 w 219919"/>
                <a:gd name="connsiteY5" fmla="*/ 717630 h 1088020"/>
                <a:gd name="connsiteX6" fmla="*/ 115747 w 219919"/>
                <a:gd name="connsiteY6" fmla="*/ 902825 h 1088020"/>
                <a:gd name="connsiteX7" fmla="*/ 115747 w 219919"/>
                <a:gd name="connsiteY7" fmla="*/ 1088020 h 108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919" h="1088020">
                  <a:moveTo>
                    <a:pt x="115747" y="0"/>
                  </a:moveTo>
                  <a:lnTo>
                    <a:pt x="127322" y="162046"/>
                  </a:lnTo>
                  <a:lnTo>
                    <a:pt x="11575" y="266218"/>
                  </a:lnTo>
                  <a:lnTo>
                    <a:pt x="185195" y="381965"/>
                  </a:lnTo>
                  <a:lnTo>
                    <a:pt x="0" y="590309"/>
                  </a:lnTo>
                  <a:lnTo>
                    <a:pt x="219919" y="717630"/>
                  </a:lnTo>
                  <a:lnTo>
                    <a:pt x="115747" y="902825"/>
                  </a:lnTo>
                  <a:lnTo>
                    <a:pt x="115747" y="1088020"/>
                  </a:lnTo>
                </a:path>
              </a:pathLst>
            </a:custGeom>
            <a:noFill/>
            <a:ln w="22225">
              <a:solidFill>
                <a:srgbClr val="FF0000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73EA0930-2616-4B1F-8AAC-FDC09B1A33FD}"/>
                </a:ext>
              </a:extLst>
            </p:cNvPr>
            <p:cNvSpPr/>
            <p:nvPr/>
          </p:nvSpPr>
          <p:spPr>
            <a:xfrm>
              <a:off x="4213183" y="2393009"/>
              <a:ext cx="219919" cy="1088020"/>
            </a:xfrm>
            <a:custGeom>
              <a:avLst/>
              <a:gdLst>
                <a:gd name="connsiteX0" fmla="*/ 115747 w 219919"/>
                <a:gd name="connsiteY0" fmla="*/ 0 h 1088020"/>
                <a:gd name="connsiteX1" fmla="*/ 127322 w 219919"/>
                <a:gd name="connsiteY1" fmla="*/ 162046 h 1088020"/>
                <a:gd name="connsiteX2" fmla="*/ 11575 w 219919"/>
                <a:gd name="connsiteY2" fmla="*/ 266218 h 1088020"/>
                <a:gd name="connsiteX3" fmla="*/ 185195 w 219919"/>
                <a:gd name="connsiteY3" fmla="*/ 381965 h 1088020"/>
                <a:gd name="connsiteX4" fmla="*/ 0 w 219919"/>
                <a:gd name="connsiteY4" fmla="*/ 590309 h 1088020"/>
                <a:gd name="connsiteX5" fmla="*/ 219919 w 219919"/>
                <a:gd name="connsiteY5" fmla="*/ 717630 h 1088020"/>
                <a:gd name="connsiteX6" fmla="*/ 115747 w 219919"/>
                <a:gd name="connsiteY6" fmla="*/ 902825 h 1088020"/>
                <a:gd name="connsiteX7" fmla="*/ 115747 w 219919"/>
                <a:gd name="connsiteY7" fmla="*/ 1088020 h 108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919" h="1088020">
                  <a:moveTo>
                    <a:pt x="115747" y="0"/>
                  </a:moveTo>
                  <a:lnTo>
                    <a:pt x="127322" y="162046"/>
                  </a:lnTo>
                  <a:lnTo>
                    <a:pt x="11575" y="266218"/>
                  </a:lnTo>
                  <a:lnTo>
                    <a:pt x="185195" y="381965"/>
                  </a:lnTo>
                  <a:lnTo>
                    <a:pt x="0" y="590309"/>
                  </a:lnTo>
                  <a:lnTo>
                    <a:pt x="219919" y="717630"/>
                  </a:lnTo>
                  <a:lnTo>
                    <a:pt x="115747" y="902825"/>
                  </a:lnTo>
                  <a:lnTo>
                    <a:pt x="115747" y="1088020"/>
                  </a:lnTo>
                </a:path>
              </a:pathLst>
            </a:custGeom>
            <a:noFill/>
            <a:ln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FF903AE-20AF-4443-8C99-9FD2DFB399A9}"/>
                </a:ext>
              </a:extLst>
            </p:cNvPr>
            <p:cNvSpPr/>
            <p:nvPr/>
          </p:nvSpPr>
          <p:spPr>
            <a:xfrm>
              <a:off x="5029439" y="2393009"/>
              <a:ext cx="219919" cy="857491"/>
            </a:xfrm>
            <a:custGeom>
              <a:avLst/>
              <a:gdLst>
                <a:gd name="connsiteX0" fmla="*/ 115747 w 219919"/>
                <a:gd name="connsiteY0" fmla="*/ 0 h 1088020"/>
                <a:gd name="connsiteX1" fmla="*/ 127322 w 219919"/>
                <a:gd name="connsiteY1" fmla="*/ 162046 h 1088020"/>
                <a:gd name="connsiteX2" fmla="*/ 11575 w 219919"/>
                <a:gd name="connsiteY2" fmla="*/ 266218 h 1088020"/>
                <a:gd name="connsiteX3" fmla="*/ 185195 w 219919"/>
                <a:gd name="connsiteY3" fmla="*/ 381965 h 1088020"/>
                <a:gd name="connsiteX4" fmla="*/ 0 w 219919"/>
                <a:gd name="connsiteY4" fmla="*/ 590309 h 1088020"/>
                <a:gd name="connsiteX5" fmla="*/ 219919 w 219919"/>
                <a:gd name="connsiteY5" fmla="*/ 717630 h 1088020"/>
                <a:gd name="connsiteX6" fmla="*/ 115747 w 219919"/>
                <a:gd name="connsiteY6" fmla="*/ 902825 h 1088020"/>
                <a:gd name="connsiteX7" fmla="*/ 115747 w 219919"/>
                <a:gd name="connsiteY7" fmla="*/ 1088020 h 108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919" h="1088020">
                  <a:moveTo>
                    <a:pt x="115747" y="0"/>
                  </a:moveTo>
                  <a:lnTo>
                    <a:pt x="127322" y="162046"/>
                  </a:lnTo>
                  <a:lnTo>
                    <a:pt x="11575" y="266218"/>
                  </a:lnTo>
                  <a:lnTo>
                    <a:pt x="185195" y="381965"/>
                  </a:lnTo>
                  <a:lnTo>
                    <a:pt x="0" y="590309"/>
                  </a:lnTo>
                  <a:lnTo>
                    <a:pt x="219919" y="717630"/>
                  </a:lnTo>
                  <a:lnTo>
                    <a:pt x="115747" y="902825"/>
                  </a:lnTo>
                  <a:lnTo>
                    <a:pt x="115747" y="1088020"/>
                  </a:lnTo>
                </a:path>
              </a:pathLst>
            </a:custGeom>
            <a:noFill/>
            <a:ln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B1CE74F-1B67-472A-9192-B62745DF8558}"/>
                </a:ext>
              </a:extLst>
            </p:cNvPr>
            <p:cNvSpPr/>
            <p:nvPr/>
          </p:nvSpPr>
          <p:spPr>
            <a:xfrm>
              <a:off x="6669185" y="2475920"/>
              <a:ext cx="219919" cy="857491"/>
            </a:xfrm>
            <a:custGeom>
              <a:avLst/>
              <a:gdLst>
                <a:gd name="connsiteX0" fmla="*/ 115747 w 219919"/>
                <a:gd name="connsiteY0" fmla="*/ 0 h 1088020"/>
                <a:gd name="connsiteX1" fmla="*/ 127322 w 219919"/>
                <a:gd name="connsiteY1" fmla="*/ 162046 h 1088020"/>
                <a:gd name="connsiteX2" fmla="*/ 11575 w 219919"/>
                <a:gd name="connsiteY2" fmla="*/ 266218 h 1088020"/>
                <a:gd name="connsiteX3" fmla="*/ 185195 w 219919"/>
                <a:gd name="connsiteY3" fmla="*/ 381965 h 1088020"/>
                <a:gd name="connsiteX4" fmla="*/ 0 w 219919"/>
                <a:gd name="connsiteY4" fmla="*/ 590309 h 1088020"/>
                <a:gd name="connsiteX5" fmla="*/ 219919 w 219919"/>
                <a:gd name="connsiteY5" fmla="*/ 717630 h 1088020"/>
                <a:gd name="connsiteX6" fmla="*/ 115747 w 219919"/>
                <a:gd name="connsiteY6" fmla="*/ 902825 h 1088020"/>
                <a:gd name="connsiteX7" fmla="*/ 115747 w 219919"/>
                <a:gd name="connsiteY7" fmla="*/ 1088020 h 108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919" h="1088020">
                  <a:moveTo>
                    <a:pt x="115747" y="0"/>
                  </a:moveTo>
                  <a:lnTo>
                    <a:pt x="127322" y="162046"/>
                  </a:lnTo>
                  <a:lnTo>
                    <a:pt x="11575" y="266218"/>
                  </a:lnTo>
                  <a:lnTo>
                    <a:pt x="185195" y="381965"/>
                  </a:lnTo>
                  <a:lnTo>
                    <a:pt x="0" y="590309"/>
                  </a:lnTo>
                  <a:lnTo>
                    <a:pt x="219919" y="717630"/>
                  </a:lnTo>
                  <a:lnTo>
                    <a:pt x="115747" y="902825"/>
                  </a:lnTo>
                  <a:lnTo>
                    <a:pt x="115747" y="1088020"/>
                  </a:lnTo>
                </a:path>
              </a:pathLst>
            </a:custGeom>
            <a:noFill/>
            <a:ln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F8780E5C-3432-499C-993E-E2F3FA13E64D}"/>
                </a:ext>
              </a:extLst>
            </p:cNvPr>
            <p:cNvSpPr/>
            <p:nvPr/>
          </p:nvSpPr>
          <p:spPr>
            <a:xfrm>
              <a:off x="7895622" y="2393009"/>
              <a:ext cx="219919" cy="857491"/>
            </a:xfrm>
            <a:custGeom>
              <a:avLst/>
              <a:gdLst>
                <a:gd name="connsiteX0" fmla="*/ 115747 w 219919"/>
                <a:gd name="connsiteY0" fmla="*/ 0 h 1088020"/>
                <a:gd name="connsiteX1" fmla="*/ 127322 w 219919"/>
                <a:gd name="connsiteY1" fmla="*/ 162046 h 1088020"/>
                <a:gd name="connsiteX2" fmla="*/ 11575 w 219919"/>
                <a:gd name="connsiteY2" fmla="*/ 266218 h 1088020"/>
                <a:gd name="connsiteX3" fmla="*/ 185195 w 219919"/>
                <a:gd name="connsiteY3" fmla="*/ 381965 h 1088020"/>
                <a:gd name="connsiteX4" fmla="*/ 0 w 219919"/>
                <a:gd name="connsiteY4" fmla="*/ 590309 h 1088020"/>
                <a:gd name="connsiteX5" fmla="*/ 219919 w 219919"/>
                <a:gd name="connsiteY5" fmla="*/ 717630 h 1088020"/>
                <a:gd name="connsiteX6" fmla="*/ 115747 w 219919"/>
                <a:gd name="connsiteY6" fmla="*/ 902825 h 1088020"/>
                <a:gd name="connsiteX7" fmla="*/ 115747 w 219919"/>
                <a:gd name="connsiteY7" fmla="*/ 1088020 h 108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919" h="1088020">
                  <a:moveTo>
                    <a:pt x="115747" y="0"/>
                  </a:moveTo>
                  <a:lnTo>
                    <a:pt x="127322" y="162046"/>
                  </a:lnTo>
                  <a:lnTo>
                    <a:pt x="11575" y="266218"/>
                  </a:lnTo>
                  <a:lnTo>
                    <a:pt x="185195" y="381965"/>
                  </a:lnTo>
                  <a:lnTo>
                    <a:pt x="0" y="590309"/>
                  </a:lnTo>
                  <a:lnTo>
                    <a:pt x="219919" y="717630"/>
                  </a:lnTo>
                  <a:lnTo>
                    <a:pt x="115747" y="902825"/>
                  </a:lnTo>
                  <a:lnTo>
                    <a:pt x="115747" y="1088020"/>
                  </a:lnTo>
                </a:path>
              </a:pathLst>
            </a:custGeom>
            <a:noFill/>
            <a:ln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3F8E1E19-FA63-4629-8387-C3BF55A5A11A}"/>
                </a:ext>
              </a:extLst>
            </p:cNvPr>
            <p:cNvSpPr/>
            <p:nvPr/>
          </p:nvSpPr>
          <p:spPr>
            <a:xfrm>
              <a:off x="5837496" y="3641146"/>
              <a:ext cx="219919" cy="972272"/>
            </a:xfrm>
            <a:custGeom>
              <a:avLst/>
              <a:gdLst>
                <a:gd name="connsiteX0" fmla="*/ 115747 w 219919"/>
                <a:gd name="connsiteY0" fmla="*/ 0 h 1088020"/>
                <a:gd name="connsiteX1" fmla="*/ 127322 w 219919"/>
                <a:gd name="connsiteY1" fmla="*/ 162046 h 1088020"/>
                <a:gd name="connsiteX2" fmla="*/ 11575 w 219919"/>
                <a:gd name="connsiteY2" fmla="*/ 266218 h 1088020"/>
                <a:gd name="connsiteX3" fmla="*/ 185195 w 219919"/>
                <a:gd name="connsiteY3" fmla="*/ 381965 h 1088020"/>
                <a:gd name="connsiteX4" fmla="*/ 0 w 219919"/>
                <a:gd name="connsiteY4" fmla="*/ 590309 h 1088020"/>
                <a:gd name="connsiteX5" fmla="*/ 219919 w 219919"/>
                <a:gd name="connsiteY5" fmla="*/ 717630 h 1088020"/>
                <a:gd name="connsiteX6" fmla="*/ 115747 w 219919"/>
                <a:gd name="connsiteY6" fmla="*/ 902825 h 1088020"/>
                <a:gd name="connsiteX7" fmla="*/ 115747 w 219919"/>
                <a:gd name="connsiteY7" fmla="*/ 1088020 h 108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919" h="1088020">
                  <a:moveTo>
                    <a:pt x="115747" y="0"/>
                  </a:moveTo>
                  <a:lnTo>
                    <a:pt x="127322" y="162046"/>
                  </a:lnTo>
                  <a:lnTo>
                    <a:pt x="11575" y="266218"/>
                  </a:lnTo>
                  <a:lnTo>
                    <a:pt x="185195" y="381965"/>
                  </a:lnTo>
                  <a:lnTo>
                    <a:pt x="0" y="590309"/>
                  </a:lnTo>
                  <a:lnTo>
                    <a:pt x="219919" y="717630"/>
                  </a:lnTo>
                  <a:lnTo>
                    <a:pt x="115747" y="902825"/>
                  </a:lnTo>
                  <a:lnTo>
                    <a:pt x="115747" y="1088020"/>
                  </a:lnTo>
                </a:path>
              </a:pathLst>
            </a:custGeom>
            <a:noFill/>
            <a:ln w="22225">
              <a:solidFill>
                <a:srgbClr val="FF0000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B4E3D38-9DD9-489F-B103-2F0DD86EFB26}"/>
                </a:ext>
              </a:extLst>
            </p:cNvPr>
            <p:cNvCxnSpPr>
              <a:cxnSpLocks/>
              <a:stCxn id="5" idx="7"/>
              <a:endCxn id="6" idx="0"/>
            </p:cNvCxnSpPr>
            <p:nvPr/>
          </p:nvCxnSpPr>
          <p:spPr>
            <a:xfrm flipH="1">
              <a:off x="4328930" y="2113287"/>
              <a:ext cx="1734273" cy="27972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8E8A54E-0C07-4D31-B05A-A9D340B8BC03}"/>
                </a:ext>
              </a:extLst>
            </p:cNvPr>
            <p:cNvCxnSpPr>
              <a:cxnSpLocks/>
              <a:stCxn id="5" idx="7"/>
            </p:cNvCxnSpPr>
            <p:nvPr/>
          </p:nvCxnSpPr>
          <p:spPr>
            <a:xfrm flipH="1">
              <a:off x="5126621" y="2113287"/>
              <a:ext cx="936582" cy="27972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E17C48B-6541-47F2-A099-4F89B19366A9}"/>
                </a:ext>
              </a:extLst>
            </p:cNvPr>
            <p:cNvCxnSpPr>
              <a:cxnSpLocks/>
            </p:cNvCxnSpPr>
            <p:nvPr/>
          </p:nvCxnSpPr>
          <p:spPr>
            <a:xfrm>
              <a:off x="6070193" y="2106492"/>
              <a:ext cx="709673" cy="362633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C39C107-10C3-463B-9E6B-D51265C723D3}"/>
                </a:ext>
              </a:extLst>
            </p:cNvPr>
            <p:cNvCxnSpPr>
              <a:cxnSpLocks/>
            </p:cNvCxnSpPr>
            <p:nvPr/>
          </p:nvCxnSpPr>
          <p:spPr>
            <a:xfrm>
              <a:off x="6057415" y="2120038"/>
              <a:ext cx="1976860" cy="27972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52F4E48-ECDE-4A42-B65D-FF9E5920C5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15066" y="3479100"/>
              <a:ext cx="1632391" cy="18131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88726C0-E122-493B-8821-A65BA0CA00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39398" y="3250500"/>
              <a:ext cx="808058" cy="40991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1A5BF28-F92C-4F64-B7E8-BD892B0DD031}"/>
                </a:ext>
              </a:extLst>
            </p:cNvPr>
            <p:cNvCxnSpPr>
              <a:cxnSpLocks/>
              <a:endCxn id="8" idx="7"/>
            </p:cNvCxnSpPr>
            <p:nvPr/>
          </p:nvCxnSpPr>
          <p:spPr>
            <a:xfrm flipV="1">
              <a:off x="5931302" y="3333411"/>
              <a:ext cx="853630" cy="32700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B209A5C-AB5A-4077-801F-B586C00295F2}"/>
                </a:ext>
              </a:extLst>
            </p:cNvPr>
            <p:cNvCxnSpPr>
              <a:cxnSpLocks/>
              <a:endCxn id="9" idx="7"/>
            </p:cNvCxnSpPr>
            <p:nvPr/>
          </p:nvCxnSpPr>
          <p:spPr>
            <a:xfrm flipV="1">
              <a:off x="5939379" y="3250500"/>
              <a:ext cx="2071990" cy="40991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33">
              <a:extLst>
                <a:ext uri="{FF2B5EF4-FFF2-40B4-BE49-F238E27FC236}">
                  <a16:creationId xmlns:a16="http://schemas.microsoft.com/office/drawing/2014/main" id="{A70AB7C1-F6A6-4E71-A1A3-18FDD644C8CA}"/>
                </a:ext>
              </a:extLst>
            </p:cNvPr>
            <p:cNvSpPr/>
            <p:nvPr/>
          </p:nvSpPr>
          <p:spPr>
            <a:xfrm rot="420449">
              <a:off x="5881318" y="2149917"/>
              <a:ext cx="281958" cy="1459398"/>
            </a:xfrm>
            <a:custGeom>
              <a:avLst/>
              <a:gdLst>
                <a:gd name="connsiteX0" fmla="*/ 148399 w 281958"/>
                <a:gd name="connsiteY0" fmla="*/ 0 h 1459398"/>
                <a:gd name="connsiteX1" fmla="*/ 163239 w 281958"/>
                <a:gd name="connsiteY1" fmla="*/ 217357 h 1459398"/>
                <a:gd name="connsiteX2" fmla="*/ 14840 w 281958"/>
                <a:gd name="connsiteY2" fmla="*/ 357087 h 1459398"/>
                <a:gd name="connsiteX3" fmla="*/ 237438 w 281958"/>
                <a:gd name="connsiteY3" fmla="*/ 512342 h 1459398"/>
                <a:gd name="connsiteX4" fmla="*/ 0 w 281958"/>
                <a:gd name="connsiteY4" fmla="*/ 791801 h 1459398"/>
                <a:gd name="connsiteX5" fmla="*/ 281958 w 281958"/>
                <a:gd name="connsiteY5" fmla="*/ 962581 h 1459398"/>
                <a:gd name="connsiteX6" fmla="*/ 148399 w 281958"/>
                <a:gd name="connsiteY6" fmla="*/ 1210989 h 1459398"/>
                <a:gd name="connsiteX7" fmla="*/ 148399 w 281958"/>
                <a:gd name="connsiteY7" fmla="*/ 1459398 h 145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1958" h="1459398" extrusionOk="0">
                  <a:moveTo>
                    <a:pt x="148399" y="0"/>
                  </a:moveTo>
                  <a:cubicBezTo>
                    <a:pt x="173017" y="70156"/>
                    <a:pt x="137121" y="144851"/>
                    <a:pt x="163239" y="217357"/>
                  </a:cubicBezTo>
                  <a:cubicBezTo>
                    <a:pt x="119787" y="267662"/>
                    <a:pt x="50046" y="313039"/>
                    <a:pt x="14840" y="357087"/>
                  </a:cubicBezTo>
                  <a:cubicBezTo>
                    <a:pt x="109958" y="416154"/>
                    <a:pt x="135524" y="463125"/>
                    <a:pt x="237438" y="512342"/>
                  </a:cubicBezTo>
                  <a:cubicBezTo>
                    <a:pt x="208509" y="584400"/>
                    <a:pt x="17565" y="703213"/>
                    <a:pt x="0" y="791801"/>
                  </a:cubicBezTo>
                  <a:cubicBezTo>
                    <a:pt x="66019" y="820834"/>
                    <a:pt x="170720" y="900913"/>
                    <a:pt x="281958" y="962581"/>
                  </a:cubicBezTo>
                  <a:cubicBezTo>
                    <a:pt x="241098" y="1078627"/>
                    <a:pt x="174778" y="1115224"/>
                    <a:pt x="148399" y="1210989"/>
                  </a:cubicBezTo>
                  <a:cubicBezTo>
                    <a:pt x="174551" y="1327098"/>
                    <a:pt x="131765" y="1392723"/>
                    <a:pt x="148399" y="1459398"/>
                  </a:cubicBezTo>
                </a:path>
              </a:pathLst>
            </a:custGeom>
            <a:noFill/>
            <a:ln w="22225">
              <a:solidFill>
                <a:srgbClr val="FF0000"/>
              </a:solidFill>
              <a:prstDash val="dashDot"/>
              <a:tailEnd type="triangle" w="lg" len="lg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115747 w 219919"/>
                        <a:gd name="connsiteY0" fmla="*/ 0 h 1088020"/>
                        <a:gd name="connsiteX1" fmla="*/ 127322 w 219919"/>
                        <a:gd name="connsiteY1" fmla="*/ 162046 h 1088020"/>
                        <a:gd name="connsiteX2" fmla="*/ 11575 w 219919"/>
                        <a:gd name="connsiteY2" fmla="*/ 266218 h 1088020"/>
                        <a:gd name="connsiteX3" fmla="*/ 185195 w 219919"/>
                        <a:gd name="connsiteY3" fmla="*/ 381965 h 1088020"/>
                        <a:gd name="connsiteX4" fmla="*/ 0 w 219919"/>
                        <a:gd name="connsiteY4" fmla="*/ 590309 h 1088020"/>
                        <a:gd name="connsiteX5" fmla="*/ 219919 w 219919"/>
                        <a:gd name="connsiteY5" fmla="*/ 717630 h 1088020"/>
                        <a:gd name="connsiteX6" fmla="*/ 115747 w 219919"/>
                        <a:gd name="connsiteY6" fmla="*/ 902825 h 1088020"/>
                        <a:gd name="connsiteX7" fmla="*/ 115747 w 219919"/>
                        <a:gd name="connsiteY7" fmla="*/ 1088020 h 10880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19919" h="1088020">
                          <a:moveTo>
                            <a:pt x="115747" y="0"/>
                          </a:moveTo>
                          <a:lnTo>
                            <a:pt x="127322" y="162046"/>
                          </a:lnTo>
                          <a:lnTo>
                            <a:pt x="11575" y="266218"/>
                          </a:lnTo>
                          <a:lnTo>
                            <a:pt x="185195" y="381965"/>
                          </a:lnTo>
                          <a:lnTo>
                            <a:pt x="0" y="590309"/>
                          </a:lnTo>
                          <a:lnTo>
                            <a:pt x="219919" y="717630"/>
                          </a:lnTo>
                          <a:lnTo>
                            <a:pt x="115747" y="902825"/>
                          </a:lnTo>
                          <a:lnTo>
                            <a:pt x="115747" y="108802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A70DEBD-0D53-49C3-9EB0-72FAE60ECA33}"/>
                </a:ext>
              </a:extLst>
            </p:cNvPr>
            <p:cNvSpPr txBox="1"/>
            <p:nvPr/>
          </p:nvSpPr>
          <p:spPr>
            <a:xfrm>
              <a:off x="6131380" y="3578012"/>
              <a:ext cx="9845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Barrier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654185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14EE4-765E-4932-8D22-11284CE5A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Real-Time Scheduling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DBD45-2448-4E19-B08D-AFC309517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691662"/>
            <a:ext cx="11201400" cy="5257800"/>
          </a:xfrm>
        </p:spPr>
        <p:txBody>
          <a:bodyPr/>
          <a:lstStyle/>
          <a:p>
            <a:r>
              <a:rPr lang="en-US" dirty="0" smtClean="0"/>
              <a:t>Goal: </a:t>
            </a:r>
            <a:r>
              <a:rPr lang="en-US" dirty="0" smtClean="0">
                <a:solidFill>
                  <a:srgbClr val="FF0000"/>
                </a:solidFill>
              </a:rPr>
              <a:t>Predictability</a:t>
            </a:r>
            <a:r>
              <a:rPr lang="en-US" dirty="0" smtClean="0"/>
              <a:t> of Performance!</a:t>
            </a:r>
          </a:p>
          <a:p>
            <a:pPr lvl="1"/>
            <a:r>
              <a:rPr lang="en-US" dirty="0" smtClean="0"/>
              <a:t>We need to predict with confidence worst case response times for systems!</a:t>
            </a:r>
          </a:p>
          <a:p>
            <a:pPr lvl="1"/>
            <a:r>
              <a:rPr lang="en-US" dirty="0" smtClean="0"/>
              <a:t>In </a:t>
            </a:r>
            <a:r>
              <a:rPr lang="en-US" dirty="0"/>
              <a:t>RTS, performance guarantees are:</a:t>
            </a:r>
          </a:p>
          <a:p>
            <a:pPr lvl="2"/>
            <a:r>
              <a:rPr lang="en-US" dirty="0"/>
              <a:t>Task- and/or class centric and often ensured a priori</a:t>
            </a:r>
          </a:p>
          <a:p>
            <a:pPr lvl="1"/>
            <a:r>
              <a:rPr lang="en-US" dirty="0"/>
              <a:t>In conventional systems, performance is:</a:t>
            </a:r>
          </a:p>
          <a:p>
            <a:pPr lvl="2"/>
            <a:r>
              <a:rPr lang="en-US" dirty="0"/>
              <a:t>System/throughput oriented with post-processing (… wait and see …)</a:t>
            </a:r>
          </a:p>
          <a:p>
            <a:pPr lvl="1"/>
            <a:r>
              <a:rPr lang="en-US" dirty="0" smtClean="0"/>
              <a:t>Real-time is about enforcing predictability, and does not equal fast computing!!!</a:t>
            </a:r>
          </a:p>
          <a:p>
            <a:r>
              <a:rPr lang="en-US" dirty="0" smtClean="0"/>
              <a:t>Hard real-time: for time-critical safety-oriented systems</a:t>
            </a:r>
          </a:p>
          <a:p>
            <a:pPr lvl="1"/>
            <a:r>
              <a:rPr lang="en-US" dirty="0" smtClean="0"/>
              <a:t>Meet all deadlines (if at all possible)</a:t>
            </a:r>
          </a:p>
          <a:p>
            <a:pPr lvl="1"/>
            <a:r>
              <a:rPr lang="en-US" dirty="0" smtClean="0"/>
              <a:t>Ideally: determine in advance if this is possible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Earliest Deadline First (EDF), Least Laxity First (LLF),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Rate-</a:t>
            </a:r>
            <a:r>
              <a:rPr lang="en-US" dirty="0" err="1" smtClean="0">
                <a:solidFill>
                  <a:srgbClr val="FF0000"/>
                </a:solidFill>
              </a:rPr>
              <a:t>Monitonic</a:t>
            </a:r>
            <a:r>
              <a:rPr lang="en-US" dirty="0" smtClean="0">
                <a:solidFill>
                  <a:srgbClr val="FF0000"/>
                </a:solidFill>
              </a:rPr>
              <a:t> Scheduling (RMS), Deadline Monotonic Scheduling (DM)</a:t>
            </a:r>
            <a:endParaRPr lang="en-US" dirty="0" smtClean="0"/>
          </a:p>
          <a:p>
            <a:r>
              <a:rPr lang="en-US" dirty="0" smtClean="0"/>
              <a:t>Soft real-time: for multimedia</a:t>
            </a:r>
          </a:p>
          <a:p>
            <a:pPr lvl="1"/>
            <a:r>
              <a:rPr lang="en-US" dirty="0" smtClean="0"/>
              <a:t>Attempt to meet deadlines with high probability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Constant Bandwidth Server (CBS)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4808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Example: Workload Characteristics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4006" y="863600"/>
            <a:ext cx="10894594" cy="4927600"/>
          </a:xfrm>
        </p:spPr>
        <p:txBody>
          <a:bodyPr/>
          <a:lstStyle/>
          <a:p>
            <a:r>
              <a:rPr lang="en-US" dirty="0" smtClean="0"/>
              <a:t>Tasks are </a:t>
            </a:r>
            <a:r>
              <a:rPr lang="en-US" dirty="0" err="1" smtClean="0"/>
              <a:t>preemptable</a:t>
            </a:r>
            <a:r>
              <a:rPr lang="en-US" dirty="0" smtClean="0"/>
              <a:t>, independent with arbitrary arrival (=release) times</a:t>
            </a:r>
          </a:p>
          <a:p>
            <a:r>
              <a:rPr lang="en-US" dirty="0" smtClean="0"/>
              <a:t>Tasks have deadlines (D) and known computation times (C) </a:t>
            </a:r>
          </a:p>
          <a:p>
            <a:r>
              <a:rPr lang="en-US" dirty="0" smtClean="0"/>
              <a:t>Example Setup:</a:t>
            </a:r>
          </a:p>
        </p:txBody>
      </p:sp>
      <p:pic>
        <p:nvPicPr>
          <p:cNvPr id="3687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616200"/>
            <a:ext cx="73533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51794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258010"/>
            <a:ext cx="9220200" cy="427790"/>
          </a:xfrm>
        </p:spPr>
        <p:txBody>
          <a:bodyPr/>
          <a:lstStyle/>
          <a:p>
            <a:r>
              <a:rPr lang="en-US" dirty="0" smtClean="0"/>
              <a:t>Example: Round-Robin Scheduling Doesn’t Work</a:t>
            </a:r>
          </a:p>
        </p:txBody>
      </p:sp>
      <p:pic>
        <p:nvPicPr>
          <p:cNvPr id="3891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219200"/>
            <a:ext cx="7392565" cy="3171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00137" y="4724401"/>
            <a:ext cx="1193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0" dirty="0">
                <a:latin typeface="Gill Sans" charset="0"/>
                <a:ea typeface="Gill Sans" charset="0"/>
                <a:cs typeface="Gill Sans" charset="0"/>
              </a:rPr>
              <a:t>Time</a:t>
            </a:r>
          </a:p>
        </p:txBody>
      </p:sp>
      <p:cxnSp>
        <p:nvCxnSpPr>
          <p:cNvPr id="4" name="Straight Arrow Connector 3"/>
          <p:cNvCxnSpPr>
            <a:stCxn id="2" idx="3"/>
          </p:cNvCxnSpPr>
          <p:nvPr/>
        </p:nvCxnSpPr>
        <p:spPr bwMode="auto">
          <a:xfrm flipV="1">
            <a:off x="4241797" y="5029200"/>
            <a:ext cx="5030541" cy="18366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619535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444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1" y="685800"/>
                <a:ext cx="11049000" cy="586740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Tasks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periodic</a:t>
                </a:r>
                <a:r>
                  <a:rPr lang="en-US" dirty="0" smtClean="0"/>
                  <a:t> with period P and computation C in each period: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) for each task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i="1" dirty="0" smtClean="0"/>
              </a:p>
              <a:p>
                <a:r>
                  <a:rPr lang="en-US" dirty="0" smtClean="0"/>
                  <a:t>Preemptive priority-based dynamic scheduling:</a:t>
                </a:r>
              </a:p>
              <a:p>
                <a:pPr lvl="1"/>
                <a:r>
                  <a:rPr lang="en-US" dirty="0" smtClean="0"/>
                  <a:t>Each task is assigned a (current) priority based on how close the absolute deadline is (i.e.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for each task!)</a:t>
                </a:r>
              </a:p>
              <a:p>
                <a:pPr lvl="1"/>
                <a:r>
                  <a:rPr lang="en-US" dirty="0" smtClean="0">
                    <a:solidFill>
                      <a:srgbClr val="FF0000"/>
                    </a:solidFill>
                  </a:rPr>
                  <a:t>The scheduler always schedules the active task with the closest absolute deadline</a:t>
                </a:r>
              </a:p>
              <a:p>
                <a:pPr lvl="1"/>
                <a:endParaRPr lang="en-US" dirty="0" smtClean="0">
                  <a:solidFill>
                    <a:srgbClr val="FF0000"/>
                  </a:solidFill>
                </a:endParaRPr>
              </a:p>
              <a:p>
                <a:pPr lvl="1"/>
                <a:endParaRPr lang="en-US" dirty="0" smtClean="0"/>
              </a:p>
              <a:p>
                <a:pPr lvl="1"/>
                <a:endParaRPr lang="en-US" dirty="0"/>
              </a:p>
              <a:p>
                <a:pPr lvl="1"/>
                <a:endParaRPr lang="en-US" dirty="0" smtClean="0"/>
              </a:p>
              <a:p>
                <a:pPr lvl="1"/>
                <a:endParaRPr lang="en-US" dirty="0"/>
              </a:p>
              <a:p>
                <a:pPr lvl="1"/>
                <a:endParaRPr lang="en-US" dirty="0" smtClean="0"/>
              </a:p>
              <a:p>
                <a:pPr lvl="1"/>
                <a:endParaRPr lang="en-US" dirty="0" smtClean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1844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1" y="685800"/>
                <a:ext cx="11049000" cy="5867400"/>
              </a:xfrm>
              <a:blipFill>
                <a:blip r:embed="rId3"/>
                <a:stretch>
                  <a:fillRect l="-772" t="-1455" r="-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08" name="Rectangle 108"/>
          <p:cNvSpPr>
            <a:spLocks noChangeArrowheads="1"/>
          </p:cNvSpPr>
          <p:nvPr/>
        </p:nvSpPr>
        <p:spPr bwMode="auto">
          <a:xfrm>
            <a:off x="6019800" y="3443287"/>
            <a:ext cx="381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Earliest Deadline First (EDF)</a:t>
            </a:r>
          </a:p>
        </p:txBody>
      </p:sp>
      <p:sp>
        <p:nvSpPr>
          <p:cNvPr id="102408" name="Rectangle 8"/>
          <p:cNvSpPr>
            <a:spLocks noChangeArrowheads="1"/>
          </p:cNvSpPr>
          <p:nvPr/>
        </p:nvSpPr>
        <p:spPr bwMode="auto">
          <a:xfrm>
            <a:off x="2971800" y="3448050"/>
            <a:ext cx="381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04" name="Rectangle 104"/>
          <p:cNvSpPr>
            <a:spLocks noChangeArrowheads="1"/>
          </p:cNvSpPr>
          <p:nvPr/>
        </p:nvSpPr>
        <p:spPr bwMode="auto">
          <a:xfrm>
            <a:off x="7924800" y="3443287"/>
            <a:ext cx="381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1847850" y="3371850"/>
            <a:ext cx="8058150" cy="2343150"/>
            <a:chOff x="323850" y="3371850"/>
            <a:chExt cx="8058150" cy="2343150"/>
          </a:xfrm>
        </p:grpSpPr>
        <p:sp>
          <p:nvSpPr>
            <p:cNvPr id="18448" name="Line 9"/>
            <p:cNvSpPr>
              <a:spLocks noChangeShapeType="1"/>
            </p:cNvSpPr>
            <p:nvPr/>
          </p:nvSpPr>
          <p:spPr bwMode="auto">
            <a:xfrm>
              <a:off x="1447800" y="3752850"/>
              <a:ext cx="6934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0" name="Line 11"/>
            <p:cNvSpPr>
              <a:spLocks noChangeShapeType="1"/>
            </p:cNvSpPr>
            <p:nvPr/>
          </p:nvSpPr>
          <p:spPr bwMode="auto">
            <a:xfrm>
              <a:off x="1828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1" name="Line 12"/>
            <p:cNvSpPr>
              <a:spLocks noChangeShapeType="1"/>
            </p:cNvSpPr>
            <p:nvPr/>
          </p:nvSpPr>
          <p:spPr bwMode="auto">
            <a:xfrm>
              <a:off x="2209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2" name="Line 13"/>
            <p:cNvSpPr>
              <a:spLocks noChangeShapeType="1"/>
            </p:cNvSpPr>
            <p:nvPr/>
          </p:nvSpPr>
          <p:spPr bwMode="auto">
            <a:xfrm>
              <a:off x="2590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3" name="Line 14"/>
            <p:cNvSpPr>
              <a:spLocks noChangeShapeType="1"/>
            </p:cNvSpPr>
            <p:nvPr/>
          </p:nvSpPr>
          <p:spPr bwMode="auto">
            <a:xfrm>
              <a:off x="2971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4" name="Line 15"/>
            <p:cNvSpPr>
              <a:spLocks noChangeShapeType="1"/>
            </p:cNvSpPr>
            <p:nvPr/>
          </p:nvSpPr>
          <p:spPr bwMode="auto">
            <a:xfrm>
              <a:off x="3352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5" name="Line 16"/>
            <p:cNvSpPr>
              <a:spLocks noChangeShapeType="1"/>
            </p:cNvSpPr>
            <p:nvPr/>
          </p:nvSpPr>
          <p:spPr bwMode="auto">
            <a:xfrm>
              <a:off x="3733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6" name="Line 17"/>
            <p:cNvSpPr>
              <a:spLocks noChangeShapeType="1"/>
            </p:cNvSpPr>
            <p:nvPr/>
          </p:nvSpPr>
          <p:spPr bwMode="auto">
            <a:xfrm>
              <a:off x="4114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7" name="Line 18"/>
            <p:cNvSpPr>
              <a:spLocks noChangeShapeType="1"/>
            </p:cNvSpPr>
            <p:nvPr/>
          </p:nvSpPr>
          <p:spPr bwMode="auto">
            <a:xfrm>
              <a:off x="4495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8" name="Line 19"/>
            <p:cNvSpPr>
              <a:spLocks noChangeShapeType="1"/>
            </p:cNvSpPr>
            <p:nvPr/>
          </p:nvSpPr>
          <p:spPr bwMode="auto">
            <a:xfrm>
              <a:off x="4876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9" name="Line 20"/>
            <p:cNvSpPr>
              <a:spLocks noChangeShapeType="1"/>
            </p:cNvSpPr>
            <p:nvPr/>
          </p:nvSpPr>
          <p:spPr bwMode="auto">
            <a:xfrm>
              <a:off x="5257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0" name="Line 21"/>
            <p:cNvSpPr>
              <a:spLocks noChangeShapeType="1"/>
            </p:cNvSpPr>
            <p:nvPr/>
          </p:nvSpPr>
          <p:spPr bwMode="auto">
            <a:xfrm>
              <a:off x="5638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1" name="Line 22"/>
            <p:cNvSpPr>
              <a:spLocks noChangeShapeType="1"/>
            </p:cNvSpPr>
            <p:nvPr/>
          </p:nvSpPr>
          <p:spPr bwMode="auto">
            <a:xfrm>
              <a:off x="6019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2" name="Line 23"/>
            <p:cNvSpPr>
              <a:spLocks noChangeShapeType="1"/>
            </p:cNvSpPr>
            <p:nvPr/>
          </p:nvSpPr>
          <p:spPr bwMode="auto">
            <a:xfrm>
              <a:off x="6400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3" name="Line 24"/>
            <p:cNvSpPr>
              <a:spLocks noChangeShapeType="1"/>
            </p:cNvSpPr>
            <p:nvPr/>
          </p:nvSpPr>
          <p:spPr bwMode="auto">
            <a:xfrm>
              <a:off x="6781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4" name="Line 25"/>
            <p:cNvSpPr>
              <a:spLocks noChangeShapeType="1"/>
            </p:cNvSpPr>
            <p:nvPr/>
          </p:nvSpPr>
          <p:spPr bwMode="auto">
            <a:xfrm>
              <a:off x="7162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5" name="Line 26"/>
            <p:cNvSpPr>
              <a:spLocks noChangeShapeType="1"/>
            </p:cNvSpPr>
            <p:nvPr/>
          </p:nvSpPr>
          <p:spPr bwMode="auto">
            <a:xfrm>
              <a:off x="7543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6" name="Line 27"/>
            <p:cNvSpPr>
              <a:spLocks noChangeShapeType="1"/>
            </p:cNvSpPr>
            <p:nvPr/>
          </p:nvSpPr>
          <p:spPr bwMode="auto">
            <a:xfrm>
              <a:off x="6781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7" name="Line 28"/>
            <p:cNvSpPr>
              <a:spLocks noChangeShapeType="1"/>
            </p:cNvSpPr>
            <p:nvPr/>
          </p:nvSpPr>
          <p:spPr bwMode="auto">
            <a:xfrm>
              <a:off x="7162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8" name="Line 29"/>
            <p:cNvSpPr>
              <a:spLocks noChangeShapeType="1"/>
            </p:cNvSpPr>
            <p:nvPr/>
          </p:nvSpPr>
          <p:spPr bwMode="auto">
            <a:xfrm>
              <a:off x="7543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9" name="Line 30"/>
            <p:cNvSpPr>
              <a:spLocks noChangeShapeType="1"/>
            </p:cNvSpPr>
            <p:nvPr/>
          </p:nvSpPr>
          <p:spPr bwMode="auto">
            <a:xfrm>
              <a:off x="7924800" y="3676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0" name="Line 31"/>
            <p:cNvSpPr>
              <a:spLocks noChangeShapeType="1"/>
            </p:cNvSpPr>
            <p:nvPr/>
          </p:nvSpPr>
          <p:spPr bwMode="auto">
            <a:xfrm>
              <a:off x="1447800" y="4514850"/>
              <a:ext cx="6934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72" name="Line 33"/>
            <p:cNvSpPr>
              <a:spLocks noChangeShapeType="1"/>
            </p:cNvSpPr>
            <p:nvPr/>
          </p:nvSpPr>
          <p:spPr bwMode="auto">
            <a:xfrm>
              <a:off x="1828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73" name="Line 34"/>
            <p:cNvSpPr>
              <a:spLocks noChangeShapeType="1"/>
            </p:cNvSpPr>
            <p:nvPr/>
          </p:nvSpPr>
          <p:spPr bwMode="auto">
            <a:xfrm>
              <a:off x="2209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74" name="Line 35"/>
            <p:cNvSpPr>
              <a:spLocks noChangeShapeType="1"/>
            </p:cNvSpPr>
            <p:nvPr/>
          </p:nvSpPr>
          <p:spPr bwMode="auto">
            <a:xfrm>
              <a:off x="2590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75" name="Line 36"/>
            <p:cNvSpPr>
              <a:spLocks noChangeShapeType="1"/>
            </p:cNvSpPr>
            <p:nvPr/>
          </p:nvSpPr>
          <p:spPr bwMode="auto">
            <a:xfrm>
              <a:off x="2971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76" name="Line 37"/>
            <p:cNvSpPr>
              <a:spLocks noChangeShapeType="1"/>
            </p:cNvSpPr>
            <p:nvPr/>
          </p:nvSpPr>
          <p:spPr bwMode="auto">
            <a:xfrm>
              <a:off x="3352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77" name="Line 38"/>
            <p:cNvSpPr>
              <a:spLocks noChangeShapeType="1"/>
            </p:cNvSpPr>
            <p:nvPr/>
          </p:nvSpPr>
          <p:spPr bwMode="auto">
            <a:xfrm>
              <a:off x="3733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78" name="Line 39"/>
            <p:cNvSpPr>
              <a:spLocks noChangeShapeType="1"/>
            </p:cNvSpPr>
            <p:nvPr/>
          </p:nvSpPr>
          <p:spPr bwMode="auto">
            <a:xfrm>
              <a:off x="4114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79" name="Line 40"/>
            <p:cNvSpPr>
              <a:spLocks noChangeShapeType="1"/>
            </p:cNvSpPr>
            <p:nvPr/>
          </p:nvSpPr>
          <p:spPr bwMode="auto">
            <a:xfrm>
              <a:off x="4495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80" name="Line 41"/>
            <p:cNvSpPr>
              <a:spLocks noChangeShapeType="1"/>
            </p:cNvSpPr>
            <p:nvPr/>
          </p:nvSpPr>
          <p:spPr bwMode="auto">
            <a:xfrm>
              <a:off x="4876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81" name="Line 42"/>
            <p:cNvSpPr>
              <a:spLocks noChangeShapeType="1"/>
            </p:cNvSpPr>
            <p:nvPr/>
          </p:nvSpPr>
          <p:spPr bwMode="auto">
            <a:xfrm>
              <a:off x="5257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82" name="Line 43"/>
            <p:cNvSpPr>
              <a:spLocks noChangeShapeType="1"/>
            </p:cNvSpPr>
            <p:nvPr/>
          </p:nvSpPr>
          <p:spPr bwMode="auto">
            <a:xfrm>
              <a:off x="5638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83" name="Line 44"/>
            <p:cNvSpPr>
              <a:spLocks noChangeShapeType="1"/>
            </p:cNvSpPr>
            <p:nvPr/>
          </p:nvSpPr>
          <p:spPr bwMode="auto">
            <a:xfrm>
              <a:off x="6019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84" name="Line 45"/>
            <p:cNvSpPr>
              <a:spLocks noChangeShapeType="1"/>
            </p:cNvSpPr>
            <p:nvPr/>
          </p:nvSpPr>
          <p:spPr bwMode="auto">
            <a:xfrm>
              <a:off x="6400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85" name="Line 46"/>
            <p:cNvSpPr>
              <a:spLocks noChangeShapeType="1"/>
            </p:cNvSpPr>
            <p:nvPr/>
          </p:nvSpPr>
          <p:spPr bwMode="auto">
            <a:xfrm>
              <a:off x="6781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86" name="Line 47"/>
            <p:cNvSpPr>
              <a:spLocks noChangeShapeType="1"/>
            </p:cNvSpPr>
            <p:nvPr/>
          </p:nvSpPr>
          <p:spPr bwMode="auto">
            <a:xfrm>
              <a:off x="7162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87" name="Line 48"/>
            <p:cNvSpPr>
              <a:spLocks noChangeShapeType="1"/>
            </p:cNvSpPr>
            <p:nvPr/>
          </p:nvSpPr>
          <p:spPr bwMode="auto">
            <a:xfrm>
              <a:off x="7543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88" name="Line 49"/>
            <p:cNvSpPr>
              <a:spLocks noChangeShapeType="1"/>
            </p:cNvSpPr>
            <p:nvPr/>
          </p:nvSpPr>
          <p:spPr bwMode="auto">
            <a:xfrm>
              <a:off x="6781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89" name="Line 50"/>
            <p:cNvSpPr>
              <a:spLocks noChangeShapeType="1"/>
            </p:cNvSpPr>
            <p:nvPr/>
          </p:nvSpPr>
          <p:spPr bwMode="auto">
            <a:xfrm>
              <a:off x="7162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90" name="Line 51"/>
            <p:cNvSpPr>
              <a:spLocks noChangeShapeType="1"/>
            </p:cNvSpPr>
            <p:nvPr/>
          </p:nvSpPr>
          <p:spPr bwMode="auto">
            <a:xfrm>
              <a:off x="7543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91" name="Line 52"/>
            <p:cNvSpPr>
              <a:spLocks noChangeShapeType="1"/>
            </p:cNvSpPr>
            <p:nvPr/>
          </p:nvSpPr>
          <p:spPr bwMode="auto">
            <a:xfrm>
              <a:off x="7924800" y="4438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92" name="Line 53"/>
            <p:cNvSpPr>
              <a:spLocks noChangeShapeType="1"/>
            </p:cNvSpPr>
            <p:nvPr/>
          </p:nvSpPr>
          <p:spPr bwMode="auto">
            <a:xfrm>
              <a:off x="1447800" y="5276850"/>
              <a:ext cx="6934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94" name="Line 55"/>
            <p:cNvSpPr>
              <a:spLocks noChangeShapeType="1"/>
            </p:cNvSpPr>
            <p:nvPr/>
          </p:nvSpPr>
          <p:spPr bwMode="auto">
            <a:xfrm>
              <a:off x="1828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95" name="Line 56"/>
            <p:cNvSpPr>
              <a:spLocks noChangeShapeType="1"/>
            </p:cNvSpPr>
            <p:nvPr/>
          </p:nvSpPr>
          <p:spPr bwMode="auto">
            <a:xfrm>
              <a:off x="2209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96" name="Line 57"/>
            <p:cNvSpPr>
              <a:spLocks noChangeShapeType="1"/>
            </p:cNvSpPr>
            <p:nvPr/>
          </p:nvSpPr>
          <p:spPr bwMode="auto">
            <a:xfrm>
              <a:off x="2590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97" name="Line 58"/>
            <p:cNvSpPr>
              <a:spLocks noChangeShapeType="1"/>
            </p:cNvSpPr>
            <p:nvPr/>
          </p:nvSpPr>
          <p:spPr bwMode="auto">
            <a:xfrm>
              <a:off x="2971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98" name="Line 59"/>
            <p:cNvSpPr>
              <a:spLocks noChangeShapeType="1"/>
            </p:cNvSpPr>
            <p:nvPr/>
          </p:nvSpPr>
          <p:spPr bwMode="auto">
            <a:xfrm>
              <a:off x="3352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499" name="Line 60"/>
            <p:cNvSpPr>
              <a:spLocks noChangeShapeType="1"/>
            </p:cNvSpPr>
            <p:nvPr/>
          </p:nvSpPr>
          <p:spPr bwMode="auto">
            <a:xfrm>
              <a:off x="3733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500" name="Line 61"/>
            <p:cNvSpPr>
              <a:spLocks noChangeShapeType="1"/>
            </p:cNvSpPr>
            <p:nvPr/>
          </p:nvSpPr>
          <p:spPr bwMode="auto">
            <a:xfrm>
              <a:off x="4114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501" name="Line 62"/>
            <p:cNvSpPr>
              <a:spLocks noChangeShapeType="1"/>
            </p:cNvSpPr>
            <p:nvPr/>
          </p:nvSpPr>
          <p:spPr bwMode="auto">
            <a:xfrm>
              <a:off x="4495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502" name="Line 63"/>
            <p:cNvSpPr>
              <a:spLocks noChangeShapeType="1"/>
            </p:cNvSpPr>
            <p:nvPr/>
          </p:nvSpPr>
          <p:spPr bwMode="auto">
            <a:xfrm>
              <a:off x="4876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503" name="Line 64"/>
            <p:cNvSpPr>
              <a:spLocks noChangeShapeType="1"/>
            </p:cNvSpPr>
            <p:nvPr/>
          </p:nvSpPr>
          <p:spPr bwMode="auto">
            <a:xfrm>
              <a:off x="5257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504" name="Line 65"/>
            <p:cNvSpPr>
              <a:spLocks noChangeShapeType="1"/>
            </p:cNvSpPr>
            <p:nvPr/>
          </p:nvSpPr>
          <p:spPr bwMode="auto">
            <a:xfrm>
              <a:off x="5638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505" name="Line 66"/>
            <p:cNvSpPr>
              <a:spLocks noChangeShapeType="1"/>
            </p:cNvSpPr>
            <p:nvPr/>
          </p:nvSpPr>
          <p:spPr bwMode="auto">
            <a:xfrm>
              <a:off x="6019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506" name="Line 67"/>
            <p:cNvSpPr>
              <a:spLocks noChangeShapeType="1"/>
            </p:cNvSpPr>
            <p:nvPr/>
          </p:nvSpPr>
          <p:spPr bwMode="auto">
            <a:xfrm>
              <a:off x="6400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507" name="Line 68"/>
            <p:cNvSpPr>
              <a:spLocks noChangeShapeType="1"/>
            </p:cNvSpPr>
            <p:nvPr/>
          </p:nvSpPr>
          <p:spPr bwMode="auto">
            <a:xfrm>
              <a:off x="6781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508" name="Line 69"/>
            <p:cNvSpPr>
              <a:spLocks noChangeShapeType="1"/>
            </p:cNvSpPr>
            <p:nvPr/>
          </p:nvSpPr>
          <p:spPr bwMode="auto">
            <a:xfrm>
              <a:off x="7162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509" name="Line 70"/>
            <p:cNvSpPr>
              <a:spLocks noChangeShapeType="1"/>
            </p:cNvSpPr>
            <p:nvPr/>
          </p:nvSpPr>
          <p:spPr bwMode="auto">
            <a:xfrm>
              <a:off x="7543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510" name="Line 71"/>
            <p:cNvSpPr>
              <a:spLocks noChangeShapeType="1"/>
            </p:cNvSpPr>
            <p:nvPr/>
          </p:nvSpPr>
          <p:spPr bwMode="auto">
            <a:xfrm>
              <a:off x="6781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511" name="Line 72"/>
            <p:cNvSpPr>
              <a:spLocks noChangeShapeType="1"/>
            </p:cNvSpPr>
            <p:nvPr/>
          </p:nvSpPr>
          <p:spPr bwMode="auto">
            <a:xfrm>
              <a:off x="7162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512" name="Line 73"/>
            <p:cNvSpPr>
              <a:spLocks noChangeShapeType="1"/>
            </p:cNvSpPr>
            <p:nvPr/>
          </p:nvSpPr>
          <p:spPr bwMode="auto">
            <a:xfrm>
              <a:off x="7543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513" name="Line 74"/>
            <p:cNvSpPr>
              <a:spLocks noChangeShapeType="1"/>
            </p:cNvSpPr>
            <p:nvPr/>
          </p:nvSpPr>
          <p:spPr bwMode="auto">
            <a:xfrm>
              <a:off x="7924800" y="52006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514" name="Text Box 75"/>
            <p:cNvSpPr txBox="1">
              <a:spLocks noChangeArrowheads="1"/>
            </p:cNvSpPr>
            <p:nvPr/>
          </p:nvSpPr>
          <p:spPr bwMode="auto">
            <a:xfrm>
              <a:off x="1295400" y="5329237"/>
              <a:ext cx="6096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b="0" u="none" dirty="0">
                  <a:latin typeface="Gill Sans" charset="0"/>
                  <a:ea typeface="Gill Sans" charset="0"/>
                  <a:cs typeface="Gill Sans" charset="0"/>
                </a:rPr>
                <a:t>0</a:t>
              </a:r>
            </a:p>
          </p:txBody>
        </p:sp>
        <p:sp>
          <p:nvSpPr>
            <p:cNvPr id="18515" name="Text Box 76"/>
            <p:cNvSpPr txBox="1">
              <a:spLocks noChangeArrowheads="1"/>
            </p:cNvSpPr>
            <p:nvPr/>
          </p:nvSpPr>
          <p:spPr bwMode="auto">
            <a:xfrm>
              <a:off x="3200400" y="5334000"/>
              <a:ext cx="6096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b="0" u="none">
                  <a:latin typeface="Gill Sans" charset="0"/>
                  <a:ea typeface="Gill Sans" charset="0"/>
                  <a:cs typeface="Gill Sans" charset="0"/>
                </a:rPr>
                <a:t>5</a:t>
              </a:r>
            </a:p>
          </p:txBody>
        </p:sp>
        <p:sp>
          <p:nvSpPr>
            <p:cNvPr id="18516" name="Text Box 77"/>
            <p:cNvSpPr txBox="1">
              <a:spLocks noChangeArrowheads="1"/>
            </p:cNvSpPr>
            <p:nvPr/>
          </p:nvSpPr>
          <p:spPr bwMode="auto">
            <a:xfrm>
              <a:off x="5029200" y="5334000"/>
              <a:ext cx="6096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b="0" u="none">
                  <a:latin typeface="Gill Sans" charset="0"/>
                  <a:ea typeface="Gill Sans" charset="0"/>
                  <a:cs typeface="Gill Sans" charset="0"/>
                </a:rPr>
                <a:t>10</a:t>
              </a:r>
            </a:p>
          </p:txBody>
        </p:sp>
        <p:sp>
          <p:nvSpPr>
            <p:cNvPr id="18517" name="Text Box 78"/>
            <p:cNvSpPr txBox="1">
              <a:spLocks noChangeArrowheads="1"/>
            </p:cNvSpPr>
            <p:nvPr/>
          </p:nvSpPr>
          <p:spPr bwMode="auto">
            <a:xfrm>
              <a:off x="6934200" y="5348287"/>
              <a:ext cx="6096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b="0" u="none">
                  <a:latin typeface="Gill Sans" charset="0"/>
                  <a:ea typeface="Gill Sans" charset="0"/>
                  <a:cs typeface="Gill Sans" charset="0"/>
                </a:rPr>
                <a:t>15</a:t>
              </a:r>
            </a:p>
          </p:txBody>
        </p:sp>
        <p:graphicFrame>
          <p:nvGraphicFramePr>
            <p:cNvPr id="18434" name="Object 79"/>
            <p:cNvGraphicFramePr>
              <a:graphicFrameLocks noChangeAspect="1"/>
            </p:cNvGraphicFramePr>
            <p:nvPr>
              <p:extLst/>
            </p:nvPr>
          </p:nvGraphicFramePr>
          <p:xfrm>
            <a:off x="339725" y="3430587"/>
            <a:ext cx="966788" cy="357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7" name="Equation" r:id="rId4" imgW="583920" imgH="215640" progId="Equation.3">
                    <p:embed/>
                  </p:oleObj>
                </mc:Choice>
                <mc:Fallback>
                  <p:oleObj name="Equation" r:id="rId4" imgW="583920" imgH="215640" progId="Equation.3">
                    <p:embed/>
                    <p:pic>
                      <p:nvPicPr>
                        <p:cNvPr id="18434" name="Object 7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9725" y="3430587"/>
                          <a:ext cx="966788" cy="357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35" name="Object 80"/>
            <p:cNvGraphicFramePr>
              <a:graphicFrameLocks noChangeAspect="1"/>
            </p:cNvGraphicFramePr>
            <p:nvPr>
              <p:extLst/>
            </p:nvPr>
          </p:nvGraphicFramePr>
          <p:xfrm>
            <a:off x="323850" y="4221162"/>
            <a:ext cx="1030288" cy="358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8" name="Equation" r:id="rId6" imgW="622080" imgH="215640" progId="Equation.3">
                    <p:embed/>
                  </p:oleObj>
                </mc:Choice>
                <mc:Fallback>
                  <p:oleObj name="Equation" r:id="rId6" imgW="622080" imgH="215640" progId="Equation.3">
                    <p:embed/>
                    <p:pic>
                      <p:nvPicPr>
                        <p:cNvPr id="18435" name="Object 8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3850" y="4221162"/>
                          <a:ext cx="1030288" cy="358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36" name="Object 81"/>
            <p:cNvGraphicFramePr>
              <a:graphicFrameLocks noChangeAspect="1"/>
            </p:cNvGraphicFramePr>
            <p:nvPr>
              <p:extLst/>
            </p:nvPr>
          </p:nvGraphicFramePr>
          <p:xfrm>
            <a:off x="352425" y="4924425"/>
            <a:ext cx="1030288" cy="3794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9" name="Equation" r:id="rId8" imgW="622080" imgH="228600" progId="Equation.3">
                    <p:embed/>
                  </p:oleObj>
                </mc:Choice>
                <mc:Fallback>
                  <p:oleObj name="Equation" r:id="rId8" imgW="622080" imgH="228600" progId="Equation.3">
                    <p:embed/>
                    <p:pic>
                      <p:nvPicPr>
                        <p:cNvPr id="18436" name="Object 8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2425" y="4924425"/>
                          <a:ext cx="1030288" cy="3794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518" name="Line 82"/>
            <p:cNvSpPr>
              <a:spLocks noChangeShapeType="1"/>
            </p:cNvSpPr>
            <p:nvPr/>
          </p:nvSpPr>
          <p:spPr bwMode="auto">
            <a:xfrm flipV="1">
              <a:off x="1447800" y="33718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9" name="Line 83"/>
            <p:cNvSpPr>
              <a:spLocks noChangeShapeType="1"/>
            </p:cNvSpPr>
            <p:nvPr/>
          </p:nvSpPr>
          <p:spPr bwMode="auto">
            <a:xfrm flipV="1">
              <a:off x="1447800" y="41338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520" name="Line 84"/>
            <p:cNvSpPr>
              <a:spLocks noChangeShapeType="1"/>
            </p:cNvSpPr>
            <p:nvPr/>
          </p:nvSpPr>
          <p:spPr bwMode="auto">
            <a:xfrm flipV="1">
              <a:off x="1447800" y="48958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102510" name="Rectangle 110"/>
          <p:cNvSpPr>
            <a:spLocks noChangeArrowheads="1"/>
          </p:cNvSpPr>
          <p:nvPr/>
        </p:nvSpPr>
        <p:spPr bwMode="auto">
          <a:xfrm>
            <a:off x="9448800" y="3443287"/>
            <a:ext cx="381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85" name="Line 85"/>
          <p:cNvSpPr>
            <a:spLocks noChangeShapeType="1"/>
          </p:cNvSpPr>
          <p:nvPr/>
        </p:nvSpPr>
        <p:spPr bwMode="auto">
          <a:xfrm flipV="1">
            <a:off x="4495800" y="3371850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86" name="Line 86"/>
          <p:cNvSpPr>
            <a:spLocks noChangeShapeType="1"/>
          </p:cNvSpPr>
          <p:nvPr/>
        </p:nvSpPr>
        <p:spPr bwMode="auto">
          <a:xfrm flipV="1">
            <a:off x="4876800" y="4133850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2487" name="Line 87"/>
          <p:cNvSpPr>
            <a:spLocks noChangeShapeType="1"/>
          </p:cNvSpPr>
          <p:nvPr/>
        </p:nvSpPr>
        <p:spPr bwMode="auto">
          <a:xfrm flipV="1">
            <a:off x="5638800" y="4895850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2491" name="Line 91"/>
          <p:cNvSpPr>
            <a:spLocks noChangeShapeType="1"/>
          </p:cNvSpPr>
          <p:nvPr/>
        </p:nvSpPr>
        <p:spPr bwMode="auto">
          <a:xfrm flipV="1">
            <a:off x="6019800" y="3371850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2" name="Line 92"/>
          <p:cNvSpPr>
            <a:spLocks noChangeShapeType="1"/>
          </p:cNvSpPr>
          <p:nvPr/>
        </p:nvSpPr>
        <p:spPr bwMode="auto">
          <a:xfrm flipV="1">
            <a:off x="6781800" y="4133850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2497" name="Line 97"/>
          <p:cNvSpPr>
            <a:spLocks noChangeShapeType="1"/>
          </p:cNvSpPr>
          <p:nvPr/>
        </p:nvSpPr>
        <p:spPr bwMode="auto">
          <a:xfrm flipV="1">
            <a:off x="7543800" y="3367087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9" name="Line 99"/>
          <p:cNvSpPr>
            <a:spLocks noChangeShapeType="1"/>
          </p:cNvSpPr>
          <p:nvPr/>
        </p:nvSpPr>
        <p:spPr bwMode="auto">
          <a:xfrm flipV="1">
            <a:off x="9067800" y="3367087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06" name="Rectangle 6"/>
          <p:cNvSpPr>
            <a:spLocks noChangeArrowheads="1"/>
          </p:cNvSpPr>
          <p:nvPr/>
        </p:nvSpPr>
        <p:spPr bwMode="auto">
          <a:xfrm>
            <a:off x="3352800" y="4210050"/>
            <a:ext cx="762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2488" name="Rectangle 88"/>
          <p:cNvSpPr>
            <a:spLocks noChangeArrowheads="1"/>
          </p:cNvSpPr>
          <p:nvPr/>
        </p:nvSpPr>
        <p:spPr bwMode="auto">
          <a:xfrm>
            <a:off x="4114800" y="4972050"/>
            <a:ext cx="762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2407" name="Rectangle 7"/>
          <p:cNvSpPr>
            <a:spLocks noChangeArrowheads="1"/>
          </p:cNvSpPr>
          <p:nvPr/>
        </p:nvSpPr>
        <p:spPr bwMode="auto">
          <a:xfrm>
            <a:off x="4876800" y="3448050"/>
            <a:ext cx="381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00" name="Rectangle 100"/>
          <p:cNvSpPr>
            <a:spLocks noChangeArrowheads="1"/>
          </p:cNvSpPr>
          <p:nvPr/>
        </p:nvSpPr>
        <p:spPr bwMode="auto">
          <a:xfrm>
            <a:off x="5257800" y="4205287"/>
            <a:ext cx="762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2502" name="Rectangle 102"/>
          <p:cNvSpPr>
            <a:spLocks noChangeArrowheads="1"/>
          </p:cNvSpPr>
          <p:nvPr/>
        </p:nvSpPr>
        <p:spPr bwMode="auto">
          <a:xfrm>
            <a:off x="6400800" y="4967287"/>
            <a:ext cx="762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2503" name="Rectangle 103"/>
          <p:cNvSpPr>
            <a:spLocks noChangeArrowheads="1"/>
          </p:cNvSpPr>
          <p:nvPr/>
        </p:nvSpPr>
        <p:spPr bwMode="auto">
          <a:xfrm>
            <a:off x="7162800" y="4205287"/>
            <a:ext cx="762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2509" name="Rectangle 109"/>
          <p:cNvSpPr>
            <a:spLocks noChangeArrowheads="1"/>
          </p:cNvSpPr>
          <p:nvPr/>
        </p:nvSpPr>
        <p:spPr bwMode="auto">
          <a:xfrm>
            <a:off x="8686800" y="4205287"/>
            <a:ext cx="762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2507" name="Rectangle 107"/>
          <p:cNvSpPr>
            <a:spLocks noChangeArrowheads="1"/>
          </p:cNvSpPr>
          <p:nvPr/>
        </p:nvSpPr>
        <p:spPr bwMode="auto">
          <a:xfrm>
            <a:off x="8305800" y="4953001"/>
            <a:ext cx="381000" cy="31908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2498" name="Line 98"/>
          <p:cNvSpPr>
            <a:spLocks noChangeShapeType="1"/>
          </p:cNvSpPr>
          <p:nvPr/>
        </p:nvSpPr>
        <p:spPr bwMode="auto">
          <a:xfrm flipV="1">
            <a:off x="8686800" y="4129087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2493" name="Line 93"/>
          <p:cNvSpPr>
            <a:spLocks noChangeShapeType="1"/>
          </p:cNvSpPr>
          <p:nvPr/>
        </p:nvSpPr>
        <p:spPr bwMode="auto">
          <a:xfrm flipV="1">
            <a:off x="8305800" y="4895850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4068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4" grpId="0" uiExpand="1" build="p"/>
      <p:bldP spid="102508" grpId="0" animBg="1"/>
      <p:bldP spid="102408" grpId="0" animBg="1"/>
      <p:bldP spid="102504" grpId="0" animBg="1"/>
      <p:bldP spid="102510" grpId="0" animBg="1"/>
      <p:bldP spid="102485" grpId="0" animBg="1"/>
      <p:bldP spid="102486" grpId="0" animBg="1"/>
      <p:bldP spid="102487" grpId="0" animBg="1"/>
      <p:bldP spid="102491" grpId="0" animBg="1"/>
      <p:bldP spid="102492" grpId="0" animBg="1"/>
      <p:bldP spid="102497" grpId="0" animBg="1"/>
      <p:bldP spid="102499" grpId="0" animBg="1"/>
      <p:bldP spid="102406" grpId="0" animBg="1"/>
      <p:bldP spid="102488" grpId="0" animBg="1"/>
      <p:bldP spid="102407" grpId="0" animBg="1"/>
      <p:bldP spid="102500" grpId="0" animBg="1"/>
      <p:bldP spid="102502" grpId="0" animBg="1"/>
      <p:bldP spid="102503" grpId="0" animBg="1"/>
      <p:bldP spid="102509" grpId="0" animBg="1"/>
      <p:bldP spid="102507" grpId="0" animBg="1"/>
      <p:bldP spid="102498" grpId="0" animBg="1"/>
      <p:bldP spid="10249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3C54-1092-4E28-8458-7E7777A89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EDF Feasibility Testing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AD4095-6126-4210-8468-B142E91D6A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838200"/>
                <a:ext cx="10566400" cy="2819400"/>
              </a:xfrm>
            </p:spPr>
            <p:txBody>
              <a:bodyPr/>
              <a:lstStyle/>
              <a:p>
                <a:r>
                  <a:rPr lang="en-US" dirty="0"/>
                  <a:t>Even EDF won’t work if you have too many tasks</a:t>
                </a:r>
              </a:p>
              <a:p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tasks with computation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and deadline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, a feasible schedule exists if</a:t>
                </a:r>
                <a:r>
                  <a:rPr lang="en-US" dirty="0" smtClean="0"/>
                  <a:t>:</a:t>
                </a:r>
                <a:r>
                  <a:rPr lang="en-US" dirty="0"/>
                  <a:t/>
                </a:r>
                <a:br>
                  <a:rPr lang="en-US" dirty="0"/>
                </a:br>
                <a:endParaRPr lang="en-US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4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4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44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440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4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sz="4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440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4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en-US" sz="4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4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AD4095-6126-4210-8468-B142E91D6A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838200"/>
                <a:ext cx="10566400" cy="2819400"/>
              </a:xfrm>
              <a:blipFill>
                <a:blip r:embed="rId2"/>
                <a:stretch>
                  <a:fillRect l="-808" t="-3030" b="-12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4211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03335-7951-440E-96BB-F0855324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Ensuring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6614C-9273-4B5A-A722-4094495E8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838200"/>
            <a:ext cx="11430000" cy="5105400"/>
          </a:xfrm>
        </p:spPr>
        <p:txBody>
          <a:bodyPr/>
          <a:lstStyle/>
          <a:p>
            <a:r>
              <a:rPr lang="en-US" dirty="0"/>
              <a:t>Starvation: thread fails to make progress for an indefinite period of </a:t>
            </a:r>
            <a:r>
              <a:rPr lang="en-US" dirty="0" smtClean="0"/>
              <a:t>time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Starvation ≠ Deadlock because starvation </a:t>
            </a:r>
            <a:r>
              <a:rPr lang="en-US" i="1" dirty="0" smtClean="0"/>
              <a:t>could</a:t>
            </a:r>
            <a:r>
              <a:rPr lang="en-US" dirty="0" smtClean="0"/>
              <a:t> resolve under right circumstances</a:t>
            </a:r>
          </a:p>
          <a:p>
            <a:pPr lvl="1"/>
            <a:r>
              <a:rPr lang="en-US" dirty="0" smtClean="0"/>
              <a:t>Deadlocks are unresolvable, cyclic requests for resources</a:t>
            </a:r>
            <a:endParaRPr lang="en-US" dirty="0"/>
          </a:p>
          <a:p>
            <a:endParaRPr lang="en-US" dirty="0"/>
          </a:p>
          <a:p>
            <a:r>
              <a:rPr lang="en-US" dirty="0"/>
              <a:t>Causes of starvation:</a:t>
            </a:r>
          </a:p>
          <a:p>
            <a:pPr lvl="1"/>
            <a:r>
              <a:rPr lang="en-US" dirty="0"/>
              <a:t>Scheduling policy never runs a particular thread on the CPU</a:t>
            </a:r>
          </a:p>
          <a:p>
            <a:pPr lvl="1"/>
            <a:r>
              <a:rPr lang="en-US" dirty="0"/>
              <a:t>Threads wait for each other or are spinning in a way that will never be resolved</a:t>
            </a:r>
          </a:p>
          <a:p>
            <a:pPr lvl="1"/>
            <a:endParaRPr lang="en-US" dirty="0"/>
          </a:p>
          <a:p>
            <a:r>
              <a:rPr lang="en-US" dirty="0"/>
              <a:t>Let’s explore what sorts of problems we might </a:t>
            </a:r>
            <a:r>
              <a:rPr lang="en-US" dirty="0" smtClean="0"/>
              <a:t>encounter and </a:t>
            </a:r>
            <a:r>
              <a:rPr lang="en-US" dirty="0"/>
              <a:t>how to avoid them…</a:t>
            </a:r>
          </a:p>
        </p:txBody>
      </p:sp>
    </p:spTree>
    <p:extLst>
      <p:ext uri="{BB962C8B-B14F-4D97-AF65-F5344CB8AC3E}">
        <p14:creationId xmlns:p14="http://schemas.microsoft.com/office/powerpoint/2010/main" val="1158704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69587-350B-4EFA-BB86-387E39A31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Strawman: Non-Work-Conserving Scheduler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46AB1-EEF9-4D0F-8507-95AA1316A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i="1" dirty="0"/>
              <a:t>work-conserving</a:t>
            </a:r>
            <a:r>
              <a:rPr lang="en-US" dirty="0"/>
              <a:t> scheduler is one that does not leave the CPU idle when there is work to do</a:t>
            </a:r>
          </a:p>
          <a:p>
            <a:endParaRPr lang="en-US" dirty="0"/>
          </a:p>
          <a:p>
            <a:r>
              <a:rPr lang="en-US" dirty="0"/>
              <a:t>A non-work-conserving scheduler could trivially lead to starvation</a:t>
            </a:r>
          </a:p>
          <a:p>
            <a:endParaRPr lang="en-US" dirty="0"/>
          </a:p>
          <a:p>
            <a:r>
              <a:rPr lang="en-US" dirty="0"/>
              <a:t>In this class, we’ll assume that the scheduler is work-conserving (unless stated otherwise)</a:t>
            </a:r>
          </a:p>
        </p:txBody>
      </p:sp>
    </p:spTree>
    <p:extLst>
      <p:ext uri="{BB962C8B-B14F-4D97-AF65-F5344CB8AC3E}">
        <p14:creationId xmlns:p14="http://schemas.microsoft.com/office/powerpoint/2010/main" val="2865605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357E0-A44B-4EE4-8F3C-D6537C9C7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Strawman: Last-Come, First-Served (LCFS)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43AE5-817E-4E80-8DAF-B371F91EB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Stack (LIFO) as a scheduling data structure </a:t>
            </a:r>
          </a:p>
          <a:p>
            <a:pPr lvl="1"/>
            <a:r>
              <a:rPr lang="en-US" dirty="0" smtClean="0"/>
              <a:t>Late arrivals get fast service</a:t>
            </a:r>
          </a:p>
          <a:p>
            <a:pPr lvl="1"/>
            <a:r>
              <a:rPr lang="en-US" dirty="0" smtClean="0"/>
              <a:t>Early ones wait – extremely unfair</a:t>
            </a:r>
          </a:p>
          <a:p>
            <a:pPr lvl="1"/>
            <a:r>
              <a:rPr lang="en-US" dirty="0" smtClean="0"/>
              <a:t>In the worst case – </a:t>
            </a:r>
            <a:r>
              <a:rPr lang="en-US" i="1" dirty="0" smtClean="0"/>
              <a:t>starvation</a:t>
            </a:r>
          </a:p>
          <a:p>
            <a:r>
              <a:rPr lang="en-US" dirty="0" smtClean="0"/>
              <a:t>When would this occur?</a:t>
            </a:r>
          </a:p>
          <a:p>
            <a:pPr lvl="1"/>
            <a:r>
              <a:rPr lang="en-US" dirty="0" smtClean="0"/>
              <a:t>When arrival rate (offered load) exceeds service rate (delivered load)</a:t>
            </a:r>
          </a:p>
          <a:p>
            <a:pPr lvl="1"/>
            <a:r>
              <a:rPr lang="en-US" dirty="0" smtClean="0"/>
              <a:t>Queue builds up faster than it drains</a:t>
            </a:r>
          </a:p>
          <a:p>
            <a:r>
              <a:rPr lang="en-US" dirty="0" smtClean="0"/>
              <a:t>Queue can build in FIFO too, but “serviced in the order received”…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9101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18817-12AF-4589-B1B4-0D5E74F58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Is FCFS Prone to Starvation?</a:t>
            </a:r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F7A4A7E-A070-4727-9E98-B36EAC674A05}"/>
              </a:ext>
            </a:extLst>
          </p:cNvPr>
          <p:cNvCxnSpPr/>
          <p:nvPr/>
        </p:nvCxnSpPr>
        <p:spPr>
          <a:xfrm>
            <a:off x="2011491" y="1556449"/>
            <a:ext cx="78812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2020013-10E7-4F91-AA53-52179C1BAA94}"/>
              </a:ext>
            </a:extLst>
          </p:cNvPr>
          <p:cNvSpPr txBox="1"/>
          <p:nvPr/>
        </p:nvSpPr>
        <p:spPr>
          <a:xfrm>
            <a:off x="9291301" y="1568508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Gill Sans Light"/>
              </a:rPr>
              <a:t>time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448758-FCA3-4258-98EA-48DC3B500E35}"/>
              </a:ext>
            </a:extLst>
          </p:cNvPr>
          <p:cNvSpPr/>
          <p:nvPr/>
        </p:nvSpPr>
        <p:spPr>
          <a:xfrm>
            <a:off x="2019655" y="1316963"/>
            <a:ext cx="394607" cy="16328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EE1785-13EA-477E-8912-8A853C8612B0}"/>
              </a:ext>
            </a:extLst>
          </p:cNvPr>
          <p:cNvSpPr/>
          <p:nvPr/>
        </p:nvSpPr>
        <p:spPr>
          <a:xfrm>
            <a:off x="2414262" y="1316963"/>
            <a:ext cx="394607" cy="163286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824B44-5DC8-4BEF-8F3F-432C15C8563D}"/>
              </a:ext>
            </a:extLst>
          </p:cNvPr>
          <p:cNvSpPr/>
          <p:nvPr/>
        </p:nvSpPr>
        <p:spPr>
          <a:xfrm>
            <a:off x="2808869" y="1316963"/>
            <a:ext cx="394607" cy="1632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742DC8-0950-4C37-A4FC-47AA7C881CE9}"/>
              </a:ext>
            </a:extLst>
          </p:cNvPr>
          <p:cNvSpPr/>
          <p:nvPr/>
        </p:nvSpPr>
        <p:spPr>
          <a:xfrm>
            <a:off x="3203475" y="1316962"/>
            <a:ext cx="3388179" cy="163259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B9F6D6-C8F5-430D-94B5-BDCEC8E1D3E6}"/>
              </a:ext>
            </a:extLst>
          </p:cNvPr>
          <p:cNvSpPr txBox="1"/>
          <p:nvPr/>
        </p:nvSpPr>
        <p:spPr>
          <a:xfrm rot="16200000">
            <a:off x="237373" y="2272032"/>
            <a:ext cx="2882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ill Sans Light"/>
              </a:rPr>
              <a:t>Scheduling Queue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246C6E-7D8C-412D-BD56-0DC234004466}"/>
              </a:ext>
            </a:extLst>
          </p:cNvPr>
          <p:cNvGrpSpPr/>
          <p:nvPr/>
        </p:nvGrpSpPr>
        <p:grpSpPr>
          <a:xfrm>
            <a:off x="3621485" y="1937840"/>
            <a:ext cx="394607" cy="354984"/>
            <a:chOff x="2263137" y="2656505"/>
            <a:chExt cx="394607" cy="35498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527F713-5C4E-44C5-A998-A0EDA2724C21}"/>
                </a:ext>
              </a:extLst>
            </p:cNvPr>
            <p:cNvSpPr/>
            <p:nvPr/>
          </p:nvSpPr>
          <p:spPr>
            <a:xfrm>
              <a:off x="2263137" y="2848203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031F416-626E-4D63-AE70-003E6D3E41F0}"/>
                </a:ext>
              </a:extLst>
            </p:cNvPr>
            <p:cNvSpPr/>
            <p:nvPr/>
          </p:nvSpPr>
          <p:spPr>
            <a:xfrm>
              <a:off x="2263137" y="2656505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A506CED-C658-4765-A298-5E73CA69C96F}"/>
              </a:ext>
            </a:extLst>
          </p:cNvPr>
          <p:cNvGrpSpPr/>
          <p:nvPr/>
        </p:nvGrpSpPr>
        <p:grpSpPr>
          <a:xfrm>
            <a:off x="4052560" y="1937840"/>
            <a:ext cx="394607" cy="568062"/>
            <a:chOff x="2694212" y="2656505"/>
            <a:chExt cx="394607" cy="56806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329FA87-3396-4B62-8DAF-707E446329A0}"/>
                </a:ext>
              </a:extLst>
            </p:cNvPr>
            <p:cNvSpPr/>
            <p:nvPr/>
          </p:nvSpPr>
          <p:spPr>
            <a:xfrm>
              <a:off x="2694212" y="3061281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BC65B17-63BE-41CF-84C7-5274DA226B4D}"/>
                </a:ext>
              </a:extLst>
            </p:cNvPr>
            <p:cNvSpPr/>
            <p:nvPr/>
          </p:nvSpPr>
          <p:spPr>
            <a:xfrm>
              <a:off x="2694212" y="2848203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7F9314C-7DB8-4D01-95CB-ABEA895D3A23}"/>
                </a:ext>
              </a:extLst>
            </p:cNvPr>
            <p:cNvSpPr/>
            <p:nvPr/>
          </p:nvSpPr>
          <p:spPr>
            <a:xfrm>
              <a:off x="2694212" y="2656505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31108A4-E7A8-4043-B189-E44226F78D7E}"/>
              </a:ext>
            </a:extLst>
          </p:cNvPr>
          <p:cNvGrpSpPr/>
          <p:nvPr/>
        </p:nvGrpSpPr>
        <p:grpSpPr>
          <a:xfrm>
            <a:off x="4659364" y="1937840"/>
            <a:ext cx="394607" cy="774892"/>
            <a:chOff x="3301016" y="2656505"/>
            <a:chExt cx="394607" cy="77489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CADED9E-7149-4673-A7AB-C42B956612D7}"/>
                </a:ext>
              </a:extLst>
            </p:cNvPr>
            <p:cNvSpPr/>
            <p:nvPr/>
          </p:nvSpPr>
          <p:spPr>
            <a:xfrm>
              <a:off x="3301016" y="3268111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3BB60AA-4B91-4F46-868E-A2C91F1EC0A9}"/>
                </a:ext>
              </a:extLst>
            </p:cNvPr>
            <p:cNvSpPr/>
            <p:nvPr/>
          </p:nvSpPr>
          <p:spPr>
            <a:xfrm>
              <a:off x="3301016" y="3061281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26B3930-39DA-4356-98C5-189BD47C3F60}"/>
                </a:ext>
              </a:extLst>
            </p:cNvPr>
            <p:cNvSpPr/>
            <p:nvPr/>
          </p:nvSpPr>
          <p:spPr>
            <a:xfrm>
              <a:off x="3301016" y="2848203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6CAE0B9-A567-4DC5-82C9-08759F7F7B10}"/>
                </a:ext>
              </a:extLst>
            </p:cNvPr>
            <p:cNvSpPr/>
            <p:nvPr/>
          </p:nvSpPr>
          <p:spPr>
            <a:xfrm>
              <a:off x="3301016" y="2656505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B9A11F0-7FDA-4B1A-A206-51C47EF10FF6}"/>
              </a:ext>
            </a:extLst>
          </p:cNvPr>
          <p:cNvGrpSpPr/>
          <p:nvPr/>
        </p:nvGrpSpPr>
        <p:grpSpPr>
          <a:xfrm>
            <a:off x="5236230" y="1937840"/>
            <a:ext cx="394607" cy="966764"/>
            <a:chOff x="3877882" y="2656505"/>
            <a:chExt cx="394607" cy="96676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D1BB018-C4AD-4384-9570-F823A459554B}"/>
                </a:ext>
              </a:extLst>
            </p:cNvPr>
            <p:cNvSpPr/>
            <p:nvPr/>
          </p:nvSpPr>
          <p:spPr>
            <a:xfrm>
              <a:off x="3877882" y="3459983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C193ADF-A0B6-4207-B96E-6CD6D82BAA36}"/>
                </a:ext>
              </a:extLst>
            </p:cNvPr>
            <p:cNvSpPr/>
            <p:nvPr/>
          </p:nvSpPr>
          <p:spPr>
            <a:xfrm>
              <a:off x="3877882" y="3058244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796F2B0-4A57-4A89-A8E1-7658B7DA0D79}"/>
                </a:ext>
              </a:extLst>
            </p:cNvPr>
            <p:cNvSpPr/>
            <p:nvPr/>
          </p:nvSpPr>
          <p:spPr>
            <a:xfrm>
              <a:off x="3877882" y="2857375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07DDCAB-4BFD-4A57-BFC0-97824FF8ED8E}"/>
                </a:ext>
              </a:extLst>
            </p:cNvPr>
            <p:cNvSpPr/>
            <p:nvPr/>
          </p:nvSpPr>
          <p:spPr>
            <a:xfrm>
              <a:off x="3877882" y="2656505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31D842F-BF41-44B3-BEB2-7E9E28EFAA43}"/>
                </a:ext>
              </a:extLst>
            </p:cNvPr>
            <p:cNvSpPr/>
            <p:nvPr/>
          </p:nvSpPr>
          <p:spPr>
            <a:xfrm>
              <a:off x="3877882" y="3259113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A973323-AAB8-42E3-9EF4-F609A6166ADD}"/>
              </a:ext>
            </a:extLst>
          </p:cNvPr>
          <p:cNvGrpSpPr/>
          <p:nvPr/>
        </p:nvGrpSpPr>
        <p:grpSpPr>
          <a:xfrm>
            <a:off x="5793723" y="1937840"/>
            <a:ext cx="394607" cy="1167634"/>
            <a:chOff x="4435375" y="2656505"/>
            <a:chExt cx="394607" cy="1167634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D0F3A13-9C2C-4E8F-B206-58AC115C90F8}"/>
                </a:ext>
              </a:extLst>
            </p:cNvPr>
            <p:cNvSpPr/>
            <p:nvPr/>
          </p:nvSpPr>
          <p:spPr>
            <a:xfrm>
              <a:off x="4435375" y="3660853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787661D-68CC-4C29-90D4-5B934F35260A}"/>
                </a:ext>
              </a:extLst>
            </p:cNvPr>
            <p:cNvSpPr/>
            <p:nvPr/>
          </p:nvSpPr>
          <p:spPr>
            <a:xfrm>
              <a:off x="4435375" y="3459983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AC404EA-C6C9-4B84-9C02-7EC7D7139FE7}"/>
                </a:ext>
              </a:extLst>
            </p:cNvPr>
            <p:cNvSpPr/>
            <p:nvPr/>
          </p:nvSpPr>
          <p:spPr>
            <a:xfrm>
              <a:off x="4435375" y="3058244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A23306C-434D-4D44-B4C3-81AAD8EECFAA}"/>
                </a:ext>
              </a:extLst>
            </p:cNvPr>
            <p:cNvSpPr/>
            <p:nvPr/>
          </p:nvSpPr>
          <p:spPr>
            <a:xfrm>
              <a:off x="4435375" y="2857375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0BC38A1-04D8-4811-9BA9-2E137F327CF0}"/>
                </a:ext>
              </a:extLst>
            </p:cNvPr>
            <p:cNvSpPr/>
            <p:nvPr/>
          </p:nvSpPr>
          <p:spPr>
            <a:xfrm>
              <a:off x="4435375" y="2656505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6EED081-C272-4E46-B14A-74CF0E668148}"/>
                </a:ext>
              </a:extLst>
            </p:cNvPr>
            <p:cNvSpPr/>
            <p:nvPr/>
          </p:nvSpPr>
          <p:spPr>
            <a:xfrm>
              <a:off x="4435375" y="3259113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010117B-A2E9-44DC-892F-7484F87471E4}"/>
              </a:ext>
            </a:extLst>
          </p:cNvPr>
          <p:cNvGrpSpPr/>
          <p:nvPr/>
        </p:nvGrpSpPr>
        <p:grpSpPr>
          <a:xfrm>
            <a:off x="6591655" y="1316963"/>
            <a:ext cx="2722789" cy="1612392"/>
            <a:chOff x="5233307" y="2035628"/>
            <a:chExt cx="2722789" cy="1612392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A3A56C6-C30B-4186-98F4-74902360D9DE}"/>
                </a:ext>
              </a:extLst>
            </p:cNvPr>
            <p:cNvSpPr/>
            <p:nvPr/>
          </p:nvSpPr>
          <p:spPr>
            <a:xfrm>
              <a:off x="5233307" y="2035628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0493065-1DCF-483E-92A8-C451F1935A54}"/>
                </a:ext>
              </a:extLst>
            </p:cNvPr>
            <p:cNvSpPr/>
            <p:nvPr/>
          </p:nvSpPr>
          <p:spPr>
            <a:xfrm>
              <a:off x="5627914" y="2035628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BB266B0-CF41-4626-AEC1-56E8A2C95576}"/>
                </a:ext>
              </a:extLst>
            </p:cNvPr>
            <p:cNvSpPr/>
            <p:nvPr/>
          </p:nvSpPr>
          <p:spPr>
            <a:xfrm>
              <a:off x="6022521" y="2035628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2CB552F-DE60-4FEA-BA56-A8ED0CF1CB24}"/>
                </a:ext>
              </a:extLst>
            </p:cNvPr>
            <p:cNvSpPr/>
            <p:nvPr/>
          </p:nvSpPr>
          <p:spPr>
            <a:xfrm>
              <a:off x="6417128" y="2035628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03FA531-6156-485F-98A6-ACB6B930E08F}"/>
                </a:ext>
              </a:extLst>
            </p:cNvPr>
            <p:cNvSpPr/>
            <p:nvPr/>
          </p:nvSpPr>
          <p:spPr>
            <a:xfrm>
              <a:off x="6772275" y="2035989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A8536DA-E7A2-4E72-8A3A-56BFD9BDE057}"/>
                </a:ext>
              </a:extLst>
            </p:cNvPr>
            <p:cNvSpPr/>
            <p:nvPr/>
          </p:nvSpPr>
          <p:spPr>
            <a:xfrm>
              <a:off x="7166882" y="2035989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F33D085-3CA1-4688-84D7-F25A5881978A}"/>
                </a:ext>
              </a:extLst>
            </p:cNvPr>
            <p:cNvSpPr/>
            <p:nvPr/>
          </p:nvSpPr>
          <p:spPr>
            <a:xfrm>
              <a:off x="7561489" y="2035989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D6946D5-2DCC-443A-BB72-2145C0D4B2DF}"/>
                </a:ext>
              </a:extLst>
            </p:cNvPr>
            <p:cNvSpPr/>
            <p:nvPr/>
          </p:nvSpPr>
          <p:spPr>
            <a:xfrm>
              <a:off x="6069432" y="3296699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5D4038D-54E0-478F-99B2-C9DAAECA052D}"/>
                </a:ext>
              </a:extLst>
            </p:cNvPr>
            <p:cNvSpPr/>
            <p:nvPr/>
          </p:nvSpPr>
          <p:spPr>
            <a:xfrm>
              <a:off x="5240903" y="3484734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355DA59-E795-40EC-8718-983B25A55A6F}"/>
                </a:ext>
              </a:extLst>
            </p:cNvPr>
            <p:cNvSpPr/>
            <p:nvPr/>
          </p:nvSpPr>
          <p:spPr>
            <a:xfrm>
              <a:off x="5240903" y="3283864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D85D82E-F722-46B3-A0EB-0363946E82C9}"/>
                </a:ext>
              </a:extLst>
            </p:cNvPr>
            <p:cNvSpPr/>
            <p:nvPr/>
          </p:nvSpPr>
          <p:spPr>
            <a:xfrm>
              <a:off x="5240903" y="2882125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37C2D36-B85F-4F0B-BFFD-6035C143F9AD}"/>
                </a:ext>
              </a:extLst>
            </p:cNvPr>
            <p:cNvSpPr/>
            <p:nvPr/>
          </p:nvSpPr>
          <p:spPr>
            <a:xfrm>
              <a:off x="5240903" y="2681256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8D0B33B-61B1-47F3-A198-A98B79F2D967}"/>
                </a:ext>
              </a:extLst>
            </p:cNvPr>
            <p:cNvSpPr/>
            <p:nvPr/>
          </p:nvSpPr>
          <p:spPr>
            <a:xfrm>
              <a:off x="5240903" y="3082994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C010FED-9CC5-4611-A2AC-14AD3BEDCBD9}"/>
                </a:ext>
              </a:extLst>
            </p:cNvPr>
            <p:cNvSpPr/>
            <p:nvPr/>
          </p:nvSpPr>
          <p:spPr>
            <a:xfrm>
              <a:off x="5655275" y="3282440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87307A4-D04C-4846-9EEC-4A4D6676AE8E}"/>
                </a:ext>
              </a:extLst>
            </p:cNvPr>
            <p:cNvSpPr/>
            <p:nvPr/>
          </p:nvSpPr>
          <p:spPr>
            <a:xfrm>
              <a:off x="5655275" y="308157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4AE5525-C4D1-44B4-B94E-4834A4FAA55E}"/>
                </a:ext>
              </a:extLst>
            </p:cNvPr>
            <p:cNvSpPr/>
            <p:nvPr/>
          </p:nvSpPr>
          <p:spPr>
            <a:xfrm>
              <a:off x="5655275" y="2679831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357219A8-263E-4767-9358-CFAD675964AB}"/>
                </a:ext>
              </a:extLst>
            </p:cNvPr>
            <p:cNvSpPr/>
            <p:nvPr/>
          </p:nvSpPr>
          <p:spPr>
            <a:xfrm>
              <a:off x="5655275" y="2880700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D341039-311E-48EF-8164-14EDEB47EFEA}"/>
                </a:ext>
              </a:extLst>
            </p:cNvPr>
            <p:cNvSpPr/>
            <p:nvPr/>
          </p:nvSpPr>
          <p:spPr>
            <a:xfrm>
              <a:off x="6069432" y="3095829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02E9F42-6A23-4D92-B5C3-A756B0964761}"/>
                </a:ext>
              </a:extLst>
            </p:cNvPr>
            <p:cNvSpPr/>
            <p:nvPr/>
          </p:nvSpPr>
          <p:spPr>
            <a:xfrm>
              <a:off x="6069432" y="2894959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3FED3C1-3757-4434-ABE1-F54C1AA5E9DC}"/>
                </a:ext>
              </a:extLst>
            </p:cNvPr>
            <p:cNvSpPr/>
            <p:nvPr/>
          </p:nvSpPr>
          <p:spPr>
            <a:xfrm>
              <a:off x="6069432" y="2694089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241656DE-1E53-4905-A912-13C86B3E5ADD}"/>
                </a:ext>
              </a:extLst>
            </p:cNvPr>
            <p:cNvSpPr/>
            <p:nvPr/>
          </p:nvSpPr>
          <p:spPr>
            <a:xfrm>
              <a:off x="6483589" y="3095829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1A39047-DA81-4956-994F-9A7BAD1AD8B9}"/>
                </a:ext>
              </a:extLst>
            </p:cNvPr>
            <p:cNvSpPr/>
            <p:nvPr/>
          </p:nvSpPr>
          <p:spPr>
            <a:xfrm>
              <a:off x="6483589" y="2894959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04A61BD-59D1-46B6-B4EB-700A239D9614}"/>
                </a:ext>
              </a:extLst>
            </p:cNvPr>
            <p:cNvSpPr/>
            <p:nvPr/>
          </p:nvSpPr>
          <p:spPr>
            <a:xfrm>
              <a:off x="6483589" y="2694089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CEEA450-94B0-4A61-B4CF-092C1E206B16}"/>
                </a:ext>
              </a:extLst>
            </p:cNvPr>
            <p:cNvSpPr/>
            <p:nvPr/>
          </p:nvSpPr>
          <p:spPr>
            <a:xfrm>
              <a:off x="6881721" y="2880701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D94969F9-F252-48FE-9586-A83582D8C23E}"/>
                </a:ext>
              </a:extLst>
            </p:cNvPr>
            <p:cNvSpPr/>
            <p:nvPr/>
          </p:nvSpPr>
          <p:spPr>
            <a:xfrm>
              <a:off x="6881721" y="2679831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565239DE-605E-45CF-AA08-8BDE9E6F7A84}"/>
                </a:ext>
              </a:extLst>
            </p:cNvPr>
            <p:cNvSpPr/>
            <p:nvPr/>
          </p:nvSpPr>
          <p:spPr>
            <a:xfrm>
              <a:off x="7295878" y="2689043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6A84A87B-C623-4D89-9EC4-0FCFB0A5A5DD}"/>
              </a:ext>
            </a:extLst>
          </p:cNvPr>
          <p:cNvSpPr txBox="1"/>
          <p:nvPr/>
        </p:nvSpPr>
        <p:spPr>
          <a:xfrm>
            <a:off x="2019655" y="892421"/>
            <a:ext cx="50862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ill Sans Light"/>
              </a:rPr>
              <a:t>Scheduled Task (process, thread)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CE7D811-5445-42F6-AB44-C2E24DC709BB}"/>
              </a:ext>
            </a:extLst>
          </p:cNvPr>
          <p:cNvGrpSpPr/>
          <p:nvPr/>
        </p:nvGrpSpPr>
        <p:grpSpPr>
          <a:xfrm>
            <a:off x="2216958" y="1568508"/>
            <a:ext cx="394607" cy="532618"/>
            <a:chOff x="858610" y="2287173"/>
            <a:chExt cx="394607" cy="532618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F07E8A4F-8894-474B-95DC-A14C024ED347}"/>
                </a:ext>
              </a:extLst>
            </p:cNvPr>
            <p:cNvSpPr/>
            <p:nvPr/>
          </p:nvSpPr>
          <p:spPr>
            <a:xfrm>
              <a:off x="858610" y="2656505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75F43B9D-80CF-4E36-80EB-665955C001FF}"/>
                </a:ext>
              </a:extLst>
            </p:cNvPr>
            <p:cNvCxnSpPr/>
            <p:nvPr/>
          </p:nvCxnSpPr>
          <p:spPr>
            <a:xfrm flipV="1">
              <a:off x="894277" y="2287173"/>
              <a:ext cx="0" cy="3693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CFE34EB-EBC3-449A-A71B-BD77D238D921}"/>
              </a:ext>
            </a:extLst>
          </p:cNvPr>
          <p:cNvGrpSpPr/>
          <p:nvPr/>
        </p:nvGrpSpPr>
        <p:grpSpPr>
          <a:xfrm>
            <a:off x="2414262" y="1568508"/>
            <a:ext cx="394607" cy="738664"/>
            <a:chOff x="1055914" y="2287173"/>
            <a:chExt cx="394607" cy="738664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CC032BD2-E704-40EC-B68A-7661C8216207}"/>
                </a:ext>
              </a:extLst>
            </p:cNvPr>
            <p:cNvSpPr/>
            <p:nvPr/>
          </p:nvSpPr>
          <p:spPr>
            <a:xfrm>
              <a:off x="1055914" y="2862551"/>
              <a:ext cx="394607" cy="1632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Gill Sans Light"/>
              </a:endParaRPr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D88A5BB1-6D8E-4C2D-9A5D-623372F522A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55914" y="2287173"/>
              <a:ext cx="12534" cy="64174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6DFEDC3-5A43-467E-97CC-4D1A799286D6}"/>
              </a:ext>
            </a:extLst>
          </p:cNvPr>
          <p:cNvGrpSpPr/>
          <p:nvPr/>
        </p:nvGrpSpPr>
        <p:grpSpPr>
          <a:xfrm>
            <a:off x="2909562" y="1579394"/>
            <a:ext cx="394608" cy="521342"/>
            <a:chOff x="1551214" y="2298059"/>
            <a:chExt cx="394608" cy="521342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C89326E-193F-430F-8E3E-A64EC975917A}"/>
                </a:ext>
              </a:extLst>
            </p:cNvPr>
            <p:cNvSpPr/>
            <p:nvPr/>
          </p:nvSpPr>
          <p:spPr>
            <a:xfrm>
              <a:off x="1551214" y="2656533"/>
              <a:ext cx="394608" cy="162868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EFBA4539-E08B-4665-8C28-E620A64822B5}"/>
                </a:ext>
              </a:extLst>
            </p:cNvPr>
            <p:cNvCxnSpPr/>
            <p:nvPr/>
          </p:nvCxnSpPr>
          <p:spPr>
            <a:xfrm flipV="1">
              <a:off x="1558308" y="2298059"/>
              <a:ext cx="0" cy="3693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989182CE-AD38-439B-A2AB-2F130153459C}"/>
              </a:ext>
            </a:extLst>
          </p:cNvPr>
          <p:cNvSpPr txBox="1"/>
          <p:nvPr/>
        </p:nvSpPr>
        <p:spPr>
          <a:xfrm>
            <a:off x="2186118" y="2379109"/>
            <a:ext cx="1281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ill Sans Light"/>
              </a:rPr>
              <a:t>arrivals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45EB1C1-7219-4304-BA66-4335C0C73651}"/>
              </a:ext>
            </a:extLst>
          </p:cNvPr>
          <p:cNvGrpSpPr/>
          <p:nvPr/>
        </p:nvGrpSpPr>
        <p:grpSpPr>
          <a:xfrm>
            <a:off x="3177485" y="1579394"/>
            <a:ext cx="396927" cy="727778"/>
            <a:chOff x="1819137" y="2298059"/>
            <a:chExt cx="396927" cy="727778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60729D27-0530-4238-9EF8-9A3E72EFBDF3}"/>
                </a:ext>
              </a:extLst>
            </p:cNvPr>
            <p:cNvSpPr/>
            <p:nvPr/>
          </p:nvSpPr>
          <p:spPr>
            <a:xfrm>
              <a:off x="1821457" y="2862551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</a:endParaRPr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9473550A-87BB-46FD-A866-45FE9BBB97E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19137" y="2298059"/>
              <a:ext cx="12534" cy="64174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7E543AE5-817E-4E80-8DAF-B371F91EBC67}"/>
              </a:ext>
            </a:extLst>
          </p:cNvPr>
          <p:cNvSpPr txBox="1">
            <a:spLocks/>
          </p:cNvSpPr>
          <p:nvPr/>
        </p:nvSpPr>
        <p:spPr>
          <a:xfrm>
            <a:off x="812800" y="4170546"/>
            <a:ext cx="10566400" cy="2075675"/>
          </a:xfrm>
          <a:prstGeom prst="rect">
            <a:avLst/>
          </a:prstGeom>
        </p:spPr>
        <p:txBody>
          <a:bodyPr/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Gill Sans" charset="0"/>
                <a:ea typeface="ＭＳ Ｐゴシック" charset="0"/>
                <a:cs typeface="Gill Sans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Gill Sans" charset="0"/>
                <a:ea typeface="Gill Sans" charset="0"/>
                <a:cs typeface="Gill Sans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Gill Sans" charset="0"/>
                <a:ea typeface="Gill Sans" charset="0"/>
                <a:cs typeface="Gill Sans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Gill Sans" charset="0"/>
                <a:ea typeface="Gill Sans" charset="0"/>
                <a:cs typeface="Gill Sans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Gill Sans" charset="0"/>
                <a:ea typeface="Gill Sans" charset="0"/>
                <a:cs typeface="Gill Sans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b="0" dirty="0">
                <a:latin typeface="Gill Sans Light"/>
              </a:rPr>
              <a:t>If a task never yields (e.g., goes into an infinite loop), then other tasks don’t get to run</a:t>
            </a:r>
          </a:p>
          <a:p>
            <a:r>
              <a:rPr lang="en-US" b="0" dirty="0">
                <a:latin typeface="Gill Sans Light"/>
              </a:rPr>
              <a:t>Problem with all non-preemptive schedulers…</a:t>
            </a:r>
          </a:p>
          <a:p>
            <a:pPr lvl="1"/>
            <a:r>
              <a:rPr lang="en-US" b="0" dirty="0">
                <a:latin typeface="Gill Sans Light"/>
              </a:rPr>
              <a:t>And early personal OSes such as original </a:t>
            </a:r>
            <a:r>
              <a:rPr lang="en-US" b="0" dirty="0" err="1">
                <a:latin typeface="Gill Sans Light"/>
              </a:rPr>
              <a:t>MacOS</a:t>
            </a:r>
            <a:r>
              <a:rPr lang="en-US" b="0" dirty="0">
                <a:latin typeface="Gill Sans Light"/>
              </a:rPr>
              <a:t>, Windows 3.1, </a:t>
            </a:r>
            <a:r>
              <a:rPr lang="en-US" b="0" dirty="0" err="1">
                <a:latin typeface="Gill Sans Light"/>
              </a:rPr>
              <a:t>etc</a:t>
            </a:r>
            <a:endParaRPr lang="en-US" b="0" dirty="0">
              <a:latin typeface="Gill Sans Light"/>
            </a:endParaRPr>
          </a:p>
          <a:p>
            <a:pPr marL="0" indent="0">
              <a:buNone/>
            </a:pPr>
            <a:endParaRPr lang="en-US" b="0" kern="0" dirty="0"/>
          </a:p>
        </p:txBody>
      </p:sp>
    </p:spTree>
    <p:extLst>
      <p:ext uri="{BB962C8B-B14F-4D97-AF65-F5344CB8AC3E}">
        <p14:creationId xmlns:p14="http://schemas.microsoft.com/office/powerpoint/2010/main" val="27312747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7B172-3BB2-478F-A685-7DCB1291F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Round Robin (RR) Prone to Starvation?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876D8-8BCE-4023-ADF8-CB3EA8246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of </a:t>
            </a:r>
            <a:r>
              <a:rPr lang="en-US" i="1" dirty="0"/>
              <a:t>N</a:t>
            </a:r>
            <a:r>
              <a:rPr lang="en-US" dirty="0"/>
              <a:t> processes gets ~1/</a:t>
            </a:r>
            <a:r>
              <a:rPr lang="en-US" i="1" dirty="0"/>
              <a:t>N</a:t>
            </a:r>
            <a:r>
              <a:rPr lang="en-US" dirty="0"/>
              <a:t> of CPU (in window)</a:t>
            </a:r>
          </a:p>
          <a:p>
            <a:pPr lvl="1"/>
            <a:r>
              <a:rPr lang="en-US" dirty="0"/>
              <a:t>With quantum length </a:t>
            </a:r>
            <a:r>
              <a:rPr lang="en-US" i="1" dirty="0"/>
              <a:t>Q </a:t>
            </a:r>
            <a:r>
              <a:rPr lang="en-US" dirty="0" err="1"/>
              <a:t>ms</a:t>
            </a:r>
            <a:r>
              <a:rPr lang="en-US" dirty="0"/>
              <a:t>, process waits at </a:t>
            </a:r>
            <a:r>
              <a:rPr lang="en-US" dirty="0" smtClean="0"/>
              <a:t>most </a:t>
            </a:r>
            <a:r>
              <a:rPr lang="en-US" i="1" dirty="0" smtClean="0"/>
              <a:t>(N-1</a:t>
            </a:r>
            <a:r>
              <a:rPr lang="en-US" i="1" dirty="0"/>
              <a:t>)*Q</a:t>
            </a:r>
            <a:r>
              <a:rPr lang="en-US" dirty="0"/>
              <a:t> </a:t>
            </a:r>
            <a:r>
              <a:rPr lang="en-US" dirty="0" err="1"/>
              <a:t>ms</a:t>
            </a:r>
            <a:r>
              <a:rPr lang="en-US" dirty="0"/>
              <a:t> to run again</a:t>
            </a:r>
          </a:p>
          <a:p>
            <a:pPr lvl="1"/>
            <a:r>
              <a:rPr lang="en-US" dirty="0"/>
              <a:t>So a process can’t be kept waiting indefinitely</a:t>
            </a:r>
          </a:p>
          <a:p>
            <a:endParaRPr lang="en-US" dirty="0"/>
          </a:p>
          <a:p>
            <a:r>
              <a:rPr lang="en-US" dirty="0"/>
              <a:t>So RR is fair in terms of </a:t>
            </a:r>
            <a:r>
              <a:rPr lang="en-US" i="1" dirty="0"/>
              <a:t>waiting time</a:t>
            </a:r>
          </a:p>
          <a:p>
            <a:pPr lvl="1"/>
            <a:r>
              <a:rPr lang="en-US" dirty="0"/>
              <a:t>Not necessarily in terms of throughput</a:t>
            </a:r>
            <a:r>
              <a:rPr lang="en-US" dirty="0" smtClean="0"/>
              <a:t>… (if you give up your time slot early, you don’t get the time back!)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3573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42C20-A926-44D9-9A3F-B886BD3E2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Priority Scheduling Prone to Starvation?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E4D10-7492-40A0-88F9-911C8B698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077" y="804985"/>
            <a:ext cx="10566400" cy="5105400"/>
          </a:xfrm>
        </p:spPr>
        <p:txBody>
          <a:bodyPr/>
          <a:lstStyle/>
          <a:p>
            <a:r>
              <a:rPr lang="en-US" dirty="0" smtClean="0"/>
              <a:t>Recall: Priority Scheduler always runs the</a:t>
            </a:r>
            <a:br>
              <a:rPr lang="en-US" dirty="0" smtClean="0"/>
            </a:br>
            <a:r>
              <a:rPr lang="en-US" dirty="0" smtClean="0"/>
              <a:t>thread </a:t>
            </a:r>
            <a:r>
              <a:rPr lang="en-US" dirty="0"/>
              <a:t>with highest </a:t>
            </a:r>
            <a:r>
              <a:rPr lang="en-US" dirty="0" smtClean="0"/>
              <a:t>priority</a:t>
            </a:r>
            <a:endParaRPr lang="en-US" dirty="0"/>
          </a:p>
          <a:p>
            <a:pPr lvl="1"/>
            <a:r>
              <a:rPr lang="en-US" dirty="0"/>
              <a:t>Low priority thread might never run!</a:t>
            </a:r>
          </a:p>
          <a:p>
            <a:pPr lvl="1"/>
            <a:r>
              <a:rPr lang="en-US" dirty="0" smtClean="0"/>
              <a:t>Starvation…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But there are more serious problems as well…</a:t>
            </a:r>
          </a:p>
          <a:p>
            <a:pPr lvl="1"/>
            <a:r>
              <a:rPr lang="en-US" dirty="0"/>
              <a:t>Priority inversion: even high priority threads might become starved</a:t>
            </a:r>
          </a:p>
        </p:txBody>
      </p:sp>
      <p:cxnSp>
        <p:nvCxnSpPr>
          <p:cNvPr id="7" name="Straight Arrow Connector 6"/>
          <p:cNvCxnSpPr>
            <a:endCxn id="21" idx="1"/>
          </p:cNvCxnSpPr>
          <p:nvPr/>
        </p:nvCxnSpPr>
        <p:spPr bwMode="auto">
          <a:xfrm>
            <a:off x="10693400" y="1028700"/>
            <a:ext cx="43180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>
            <a:endCxn id="22" idx="1"/>
          </p:cNvCxnSpPr>
          <p:nvPr/>
        </p:nvCxnSpPr>
        <p:spPr bwMode="auto">
          <a:xfrm>
            <a:off x="10693400" y="2171700"/>
            <a:ext cx="43180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Rectangle 8"/>
          <p:cNvSpPr/>
          <p:nvPr/>
        </p:nvSpPr>
        <p:spPr bwMode="auto">
          <a:xfrm>
            <a:off x="6578600" y="838200"/>
            <a:ext cx="13716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Priority 3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6578600" y="1219200"/>
            <a:ext cx="13716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Priority 2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6578600" y="1600200"/>
            <a:ext cx="13716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Priority 1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6578600" y="1981200"/>
            <a:ext cx="13716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Priority 0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8483600" y="1981200"/>
            <a:ext cx="9144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Job 5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9817100" y="1981200"/>
            <a:ext cx="9144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Job 6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8483600" y="838200"/>
            <a:ext cx="9144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Job 1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9817100" y="850900"/>
            <a:ext cx="9144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Job 2</a:t>
            </a:r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7937500" y="2159000"/>
            <a:ext cx="54610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7950200" y="1041400"/>
            <a:ext cx="54610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/>
          <p:cNvCxnSpPr>
            <a:endCxn id="16" idx="1"/>
          </p:cNvCxnSpPr>
          <p:nvPr/>
        </p:nvCxnSpPr>
        <p:spPr bwMode="auto">
          <a:xfrm>
            <a:off x="9385300" y="1041400"/>
            <a:ext cx="43180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9366250" y="2171700"/>
            <a:ext cx="46990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Rectangle 20"/>
          <p:cNvSpPr/>
          <p:nvPr/>
        </p:nvSpPr>
        <p:spPr bwMode="auto">
          <a:xfrm>
            <a:off x="11125200" y="838200"/>
            <a:ext cx="9144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Job 3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11125200" y="1981200"/>
            <a:ext cx="9144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Job 7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8483600" y="1219200"/>
            <a:ext cx="9144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Job 4</a:t>
            </a:r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7950200" y="1422400"/>
            <a:ext cx="54610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27072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4696A-A205-4AF6-AB66-00D9938AE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Priority Inversion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55129-9C8F-4C27-B612-47F35C6A2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78446"/>
            <a:ext cx="10515600" cy="1267472"/>
          </a:xfrm>
        </p:spPr>
        <p:txBody>
          <a:bodyPr/>
          <a:lstStyle/>
          <a:p>
            <a:r>
              <a:rPr lang="en-US" b="1" dirty="0">
                <a:latin typeface="Gill Sans Light"/>
              </a:rPr>
              <a:t>At this point, which job does the scheduler choose?</a:t>
            </a:r>
          </a:p>
          <a:p>
            <a:r>
              <a:rPr lang="en-US" dirty="0">
                <a:latin typeface="Gill Sans Light"/>
              </a:rPr>
              <a:t>Job 3 (Highest priority)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D5287A-C04C-074E-95C9-17924C7B1AE2}"/>
              </a:ext>
            </a:extLst>
          </p:cNvPr>
          <p:cNvSpPr/>
          <p:nvPr/>
        </p:nvSpPr>
        <p:spPr bwMode="auto">
          <a:xfrm>
            <a:off x="2644775" y="1828800"/>
            <a:ext cx="1486432" cy="46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Priority 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D2E4FE-D3B2-D846-A4C3-EC3FF0932DC4}"/>
              </a:ext>
            </a:extLst>
          </p:cNvPr>
          <p:cNvSpPr/>
          <p:nvPr/>
        </p:nvSpPr>
        <p:spPr bwMode="auto">
          <a:xfrm>
            <a:off x="2644775" y="2296716"/>
            <a:ext cx="1486432" cy="46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Priority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867781-8C9E-0E40-9F71-351F84D2FC83}"/>
              </a:ext>
            </a:extLst>
          </p:cNvPr>
          <p:cNvSpPr/>
          <p:nvPr/>
        </p:nvSpPr>
        <p:spPr bwMode="auto">
          <a:xfrm>
            <a:off x="2644775" y="2764632"/>
            <a:ext cx="1486432" cy="46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Priority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A947B8-8C9F-A94B-8E92-8D3F7A52A54D}"/>
              </a:ext>
            </a:extLst>
          </p:cNvPr>
          <p:cNvSpPr/>
          <p:nvPr/>
        </p:nvSpPr>
        <p:spPr bwMode="auto">
          <a:xfrm>
            <a:off x="4709263" y="2761597"/>
            <a:ext cx="990954" cy="467916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ill Sans Light"/>
                <a:ea typeface="Gill Sans" charset="0"/>
                <a:cs typeface="Gill Sans" charset="0"/>
              </a:rPr>
              <a:t>Job </a:t>
            </a:r>
            <a:r>
              <a:rPr lang="en-US" sz="200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1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D89F03-A643-FE4F-ABAA-B9A9E1E5AFE7}"/>
              </a:ext>
            </a:extLst>
          </p:cNvPr>
          <p:cNvSpPr/>
          <p:nvPr/>
        </p:nvSpPr>
        <p:spPr bwMode="auto">
          <a:xfrm>
            <a:off x="4709263" y="1828800"/>
            <a:ext cx="990954" cy="467916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ill Sans Light"/>
                <a:ea typeface="Gill Sans" charset="0"/>
                <a:cs typeface="Gill Sans" charset="0"/>
              </a:rPr>
              <a:t>Job </a:t>
            </a:r>
            <a:r>
              <a:rPr lang="en-US" sz="200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3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 Light"/>
              <a:ea typeface="Gill Sans" charset="0"/>
              <a:cs typeface="Gill Sans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EFF8A62-78B8-8445-AE99-4C182AFF9155}"/>
              </a:ext>
            </a:extLst>
          </p:cNvPr>
          <p:cNvCxnSpPr/>
          <p:nvPr/>
        </p:nvCxnSpPr>
        <p:spPr bwMode="auto">
          <a:xfrm>
            <a:off x="4117443" y="2998590"/>
            <a:ext cx="59182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802C119-FEAD-5543-8C4B-8A3011A862F2}"/>
              </a:ext>
            </a:extLst>
          </p:cNvPr>
          <p:cNvCxnSpPr/>
          <p:nvPr/>
        </p:nvCxnSpPr>
        <p:spPr bwMode="auto">
          <a:xfrm>
            <a:off x="4131207" y="2078355"/>
            <a:ext cx="59182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70759398-9AB8-8B4C-AE33-59FCBEBFA82F}"/>
              </a:ext>
            </a:extLst>
          </p:cNvPr>
          <p:cNvSpPr/>
          <p:nvPr/>
        </p:nvSpPr>
        <p:spPr bwMode="auto">
          <a:xfrm>
            <a:off x="4709263" y="2296716"/>
            <a:ext cx="990954" cy="467916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ill Sans Light"/>
                <a:ea typeface="Gill Sans" charset="0"/>
                <a:cs typeface="Gill Sans" charset="0"/>
              </a:rPr>
              <a:t>Job </a:t>
            </a:r>
            <a:r>
              <a:rPr lang="en-US" sz="200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2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 Light"/>
              <a:ea typeface="Gill Sans" charset="0"/>
              <a:cs typeface="Gill Sans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7D57896-697D-BC4B-83B6-027D7633BFD4}"/>
              </a:ext>
            </a:extLst>
          </p:cNvPr>
          <p:cNvCxnSpPr/>
          <p:nvPr/>
        </p:nvCxnSpPr>
        <p:spPr bwMode="auto">
          <a:xfrm>
            <a:off x="4131207" y="2546271"/>
            <a:ext cx="59182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" name="Graphic 23" descr="Lock">
            <a:extLst>
              <a:ext uri="{FF2B5EF4-FFF2-40B4-BE49-F238E27FC236}">
                <a16:creationId xmlns:a16="http://schemas.microsoft.com/office/drawing/2014/main" id="{F0367F1B-1B90-AC4B-837B-194A6BF20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229104" y="2248990"/>
            <a:ext cx="1318121" cy="1318121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7BF0AB5-93BD-D248-A396-F150268C86DE}"/>
              </a:ext>
            </a:extLst>
          </p:cNvPr>
          <p:cNvCxnSpPr>
            <a:stCxn id="10" idx="3"/>
            <a:endCxn id="16" idx="1"/>
          </p:cNvCxnSpPr>
          <p:nvPr/>
        </p:nvCxnSpPr>
        <p:spPr>
          <a:xfrm flipV="1">
            <a:off x="5700217" y="2908051"/>
            <a:ext cx="2528887" cy="87504"/>
          </a:xfrm>
          <a:prstGeom prst="straightConnector1">
            <a:avLst/>
          </a:prstGeom>
          <a:ln w="38100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26">
            <a:extLst>
              <a:ext uri="{FF2B5EF4-FFF2-40B4-BE49-F238E27FC236}">
                <a16:creationId xmlns:a16="http://schemas.microsoft.com/office/drawing/2014/main" id="{C27FFE68-F528-0D40-ABDA-59332FF3FF94}"/>
              </a:ext>
            </a:extLst>
          </p:cNvPr>
          <p:cNvSpPr txBox="1"/>
          <p:nvPr/>
        </p:nvSpPr>
        <p:spPr>
          <a:xfrm>
            <a:off x="6219579" y="3093362"/>
            <a:ext cx="1535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Gill Sans Light"/>
                <a:cs typeface="Consolas" panose="020B0609020204030204" pitchFamily="49" charset="0"/>
              </a:rPr>
              <a:t>Acquire()</a:t>
            </a:r>
          </a:p>
        </p:txBody>
      </p:sp>
    </p:spTree>
    <p:extLst>
      <p:ext uri="{BB962C8B-B14F-4D97-AF65-F5344CB8AC3E}">
        <p14:creationId xmlns:p14="http://schemas.microsoft.com/office/powerpoint/2010/main" val="31795849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5BDB5-B520-4343-B73D-4B98FB54A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Priority Inversion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5ACE7-222B-42C8-B197-0283E9259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19338"/>
            <a:ext cx="10515600" cy="1722005"/>
          </a:xfrm>
        </p:spPr>
        <p:txBody>
          <a:bodyPr/>
          <a:lstStyle/>
          <a:p>
            <a:r>
              <a:rPr lang="en-US" dirty="0">
                <a:latin typeface="Gill Sans Light"/>
              </a:rPr>
              <a:t>Job 3 attempts to acquire lock held by Job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D5287A-C04C-074E-95C9-17924C7B1AE2}"/>
              </a:ext>
            </a:extLst>
          </p:cNvPr>
          <p:cNvSpPr/>
          <p:nvPr/>
        </p:nvSpPr>
        <p:spPr bwMode="auto">
          <a:xfrm>
            <a:off x="2644775" y="1822701"/>
            <a:ext cx="1486432" cy="46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Priority 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D2E4FE-D3B2-D846-A4C3-EC3FF0932DC4}"/>
              </a:ext>
            </a:extLst>
          </p:cNvPr>
          <p:cNvSpPr/>
          <p:nvPr/>
        </p:nvSpPr>
        <p:spPr bwMode="auto">
          <a:xfrm>
            <a:off x="2644775" y="2290617"/>
            <a:ext cx="1486432" cy="46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Priority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867781-8C9E-0E40-9F71-351F84D2FC83}"/>
              </a:ext>
            </a:extLst>
          </p:cNvPr>
          <p:cNvSpPr/>
          <p:nvPr/>
        </p:nvSpPr>
        <p:spPr bwMode="auto">
          <a:xfrm>
            <a:off x="2644775" y="2758533"/>
            <a:ext cx="1486432" cy="46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Priority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A947B8-8C9F-A94B-8E92-8D3F7A52A54D}"/>
              </a:ext>
            </a:extLst>
          </p:cNvPr>
          <p:cNvSpPr/>
          <p:nvPr/>
        </p:nvSpPr>
        <p:spPr bwMode="auto">
          <a:xfrm>
            <a:off x="4709263" y="2755498"/>
            <a:ext cx="990954" cy="467916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ill Sans Light"/>
                <a:ea typeface="Gill Sans" charset="0"/>
                <a:cs typeface="Gill Sans" charset="0"/>
              </a:rPr>
              <a:t>Job </a:t>
            </a:r>
            <a:r>
              <a:rPr lang="en-US" sz="200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1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D89F03-A643-FE4F-ABAA-B9A9E1E5AFE7}"/>
              </a:ext>
            </a:extLst>
          </p:cNvPr>
          <p:cNvSpPr/>
          <p:nvPr/>
        </p:nvSpPr>
        <p:spPr bwMode="auto">
          <a:xfrm>
            <a:off x="4709263" y="1822701"/>
            <a:ext cx="990954" cy="467916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ill Sans Light"/>
                <a:ea typeface="Gill Sans" charset="0"/>
                <a:cs typeface="Gill Sans" charset="0"/>
              </a:rPr>
              <a:t>Job </a:t>
            </a:r>
            <a:r>
              <a:rPr lang="en-US" sz="200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3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 Light"/>
              <a:ea typeface="Gill Sans" charset="0"/>
              <a:cs typeface="Gill Sans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EFF8A62-78B8-8445-AE99-4C182AFF9155}"/>
              </a:ext>
            </a:extLst>
          </p:cNvPr>
          <p:cNvCxnSpPr/>
          <p:nvPr/>
        </p:nvCxnSpPr>
        <p:spPr bwMode="auto">
          <a:xfrm>
            <a:off x="4117443" y="2992491"/>
            <a:ext cx="59182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802C119-FEAD-5543-8C4B-8A3011A862F2}"/>
              </a:ext>
            </a:extLst>
          </p:cNvPr>
          <p:cNvCxnSpPr/>
          <p:nvPr/>
        </p:nvCxnSpPr>
        <p:spPr bwMode="auto">
          <a:xfrm>
            <a:off x="4131207" y="2072256"/>
            <a:ext cx="59182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70759398-9AB8-8B4C-AE33-59FCBEBFA82F}"/>
              </a:ext>
            </a:extLst>
          </p:cNvPr>
          <p:cNvSpPr/>
          <p:nvPr/>
        </p:nvSpPr>
        <p:spPr bwMode="auto">
          <a:xfrm>
            <a:off x="4709263" y="2290617"/>
            <a:ext cx="990954" cy="467916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ill Sans Light"/>
                <a:ea typeface="Gill Sans" charset="0"/>
                <a:cs typeface="Gill Sans" charset="0"/>
              </a:rPr>
              <a:t>Job </a:t>
            </a:r>
            <a:r>
              <a:rPr lang="en-US" sz="200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2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 Light"/>
              <a:ea typeface="Gill Sans" charset="0"/>
              <a:cs typeface="Gill Sans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7D57896-697D-BC4B-83B6-027D7633BFD4}"/>
              </a:ext>
            </a:extLst>
          </p:cNvPr>
          <p:cNvCxnSpPr/>
          <p:nvPr/>
        </p:nvCxnSpPr>
        <p:spPr bwMode="auto">
          <a:xfrm>
            <a:off x="4131207" y="2540172"/>
            <a:ext cx="59182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" name="Graphic 23" descr="Lock">
            <a:extLst>
              <a:ext uri="{FF2B5EF4-FFF2-40B4-BE49-F238E27FC236}">
                <a16:creationId xmlns:a16="http://schemas.microsoft.com/office/drawing/2014/main" id="{F0367F1B-1B90-AC4B-837B-194A6BF20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229104" y="2242891"/>
            <a:ext cx="1318121" cy="1318121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7BF0AB5-93BD-D248-A396-F150268C86DE}"/>
              </a:ext>
            </a:extLst>
          </p:cNvPr>
          <p:cNvCxnSpPr>
            <a:stCxn id="10" idx="3"/>
            <a:endCxn id="16" idx="1"/>
          </p:cNvCxnSpPr>
          <p:nvPr/>
        </p:nvCxnSpPr>
        <p:spPr>
          <a:xfrm flipV="1">
            <a:off x="5700217" y="2901952"/>
            <a:ext cx="2528887" cy="87504"/>
          </a:xfrm>
          <a:prstGeom prst="straightConnector1">
            <a:avLst/>
          </a:prstGeom>
          <a:ln w="38100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F2A6456-9E69-8044-83DE-128CC5B42A35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5700217" y="2056659"/>
            <a:ext cx="2646858" cy="641634"/>
          </a:xfrm>
          <a:prstGeom prst="straightConnector1">
            <a:avLst/>
          </a:prstGeom>
          <a:ln w="38100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650C8F4-A9D0-3348-9E79-7DD60E769C5D}"/>
              </a:ext>
            </a:extLst>
          </p:cNvPr>
          <p:cNvSpPr txBox="1"/>
          <p:nvPr/>
        </p:nvSpPr>
        <p:spPr>
          <a:xfrm>
            <a:off x="6308776" y="1752600"/>
            <a:ext cx="1535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Gill Sans Light"/>
                <a:cs typeface="Consolas" panose="020B0609020204030204" pitchFamily="49" charset="0"/>
              </a:rPr>
              <a:t>Acquire()</a:t>
            </a:r>
          </a:p>
        </p:txBody>
      </p:sp>
    </p:spTree>
    <p:extLst>
      <p:ext uri="{BB962C8B-B14F-4D97-AF65-F5344CB8AC3E}">
        <p14:creationId xmlns:p14="http://schemas.microsoft.com/office/powerpoint/2010/main" val="10796012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00D3E-D1D8-4CC1-8AFD-2BD591F0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Priority Inversion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AAF1C-858E-4CA7-8FD9-79A0C4DD3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12856"/>
            <a:ext cx="10515600" cy="1604963"/>
          </a:xfrm>
        </p:spPr>
        <p:txBody>
          <a:bodyPr/>
          <a:lstStyle/>
          <a:p>
            <a:r>
              <a:rPr lang="en-US" b="1" dirty="0">
                <a:latin typeface="Gill Sans Light"/>
              </a:rPr>
              <a:t>At this point, which job does the scheduler choose?</a:t>
            </a:r>
          </a:p>
          <a:p>
            <a:r>
              <a:rPr lang="en-US" dirty="0">
                <a:latin typeface="Gill Sans Light"/>
              </a:rPr>
              <a:t>Job 2 (Medium Priority)</a:t>
            </a:r>
          </a:p>
          <a:p>
            <a:r>
              <a:rPr lang="en-US" dirty="0">
                <a:solidFill>
                  <a:srgbClr val="FF0000"/>
                </a:solidFill>
                <a:latin typeface="Gill Sans Light"/>
              </a:rPr>
              <a:t>Priority Inversion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D5287A-C04C-074E-95C9-17924C7B1AE2}"/>
              </a:ext>
            </a:extLst>
          </p:cNvPr>
          <p:cNvSpPr/>
          <p:nvPr/>
        </p:nvSpPr>
        <p:spPr bwMode="auto">
          <a:xfrm>
            <a:off x="2644775" y="1799433"/>
            <a:ext cx="1486432" cy="46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Priority 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D2E4FE-D3B2-D846-A4C3-EC3FF0932DC4}"/>
              </a:ext>
            </a:extLst>
          </p:cNvPr>
          <p:cNvSpPr/>
          <p:nvPr/>
        </p:nvSpPr>
        <p:spPr bwMode="auto">
          <a:xfrm>
            <a:off x="2644775" y="2267349"/>
            <a:ext cx="1486432" cy="46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Priority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867781-8C9E-0E40-9F71-351F84D2FC83}"/>
              </a:ext>
            </a:extLst>
          </p:cNvPr>
          <p:cNvSpPr/>
          <p:nvPr/>
        </p:nvSpPr>
        <p:spPr bwMode="auto">
          <a:xfrm>
            <a:off x="2644775" y="2735265"/>
            <a:ext cx="1486432" cy="46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Priority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A947B8-8C9F-A94B-8E92-8D3F7A52A54D}"/>
              </a:ext>
            </a:extLst>
          </p:cNvPr>
          <p:cNvSpPr/>
          <p:nvPr/>
        </p:nvSpPr>
        <p:spPr bwMode="auto">
          <a:xfrm>
            <a:off x="4709263" y="2732230"/>
            <a:ext cx="990954" cy="467916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ill Sans Light"/>
                <a:ea typeface="Gill Sans" charset="0"/>
                <a:cs typeface="Gill Sans" charset="0"/>
              </a:rPr>
              <a:t>Job </a:t>
            </a:r>
            <a:r>
              <a:rPr lang="en-US" sz="200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1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D89F03-A643-FE4F-ABAA-B9A9E1E5AFE7}"/>
              </a:ext>
            </a:extLst>
          </p:cNvPr>
          <p:cNvSpPr/>
          <p:nvPr/>
        </p:nvSpPr>
        <p:spPr bwMode="auto">
          <a:xfrm>
            <a:off x="5294136" y="1555099"/>
            <a:ext cx="990954" cy="467916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ill Sans Light"/>
                <a:ea typeface="Gill Sans" charset="0"/>
                <a:cs typeface="Gill Sans" charset="0"/>
              </a:rPr>
              <a:t>Job </a:t>
            </a:r>
            <a:r>
              <a:rPr lang="en-US" sz="200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3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 Light"/>
              <a:ea typeface="Gill Sans" charset="0"/>
              <a:cs typeface="Gill Sans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EFF8A62-78B8-8445-AE99-4C182AFF9155}"/>
              </a:ext>
            </a:extLst>
          </p:cNvPr>
          <p:cNvCxnSpPr/>
          <p:nvPr/>
        </p:nvCxnSpPr>
        <p:spPr bwMode="auto">
          <a:xfrm>
            <a:off x="4117443" y="2969223"/>
            <a:ext cx="59182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70759398-9AB8-8B4C-AE33-59FCBEBFA82F}"/>
              </a:ext>
            </a:extLst>
          </p:cNvPr>
          <p:cNvSpPr/>
          <p:nvPr/>
        </p:nvSpPr>
        <p:spPr bwMode="auto">
          <a:xfrm>
            <a:off x="4709263" y="2267349"/>
            <a:ext cx="990954" cy="467916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ill Sans Light"/>
                <a:ea typeface="Gill Sans" charset="0"/>
                <a:cs typeface="Gill Sans" charset="0"/>
              </a:rPr>
              <a:t>Job </a:t>
            </a:r>
            <a:r>
              <a:rPr lang="en-US" sz="200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2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 Light"/>
              <a:ea typeface="Gill Sans" charset="0"/>
              <a:cs typeface="Gill Sans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7D57896-697D-BC4B-83B6-027D7633BFD4}"/>
              </a:ext>
            </a:extLst>
          </p:cNvPr>
          <p:cNvCxnSpPr/>
          <p:nvPr/>
        </p:nvCxnSpPr>
        <p:spPr bwMode="auto">
          <a:xfrm>
            <a:off x="4131207" y="2516904"/>
            <a:ext cx="59182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Graphic 23" descr="Lock">
            <a:extLst>
              <a:ext uri="{FF2B5EF4-FFF2-40B4-BE49-F238E27FC236}">
                <a16:creationId xmlns:a16="http://schemas.microsoft.com/office/drawing/2014/main" id="{F0367F1B-1B90-AC4B-837B-194A6BF20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229104" y="2219623"/>
            <a:ext cx="1318121" cy="1318121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7BF0AB5-93BD-D248-A396-F150268C86DE}"/>
              </a:ext>
            </a:extLst>
          </p:cNvPr>
          <p:cNvCxnSpPr>
            <a:stCxn id="10" idx="3"/>
            <a:endCxn id="15" idx="1"/>
          </p:cNvCxnSpPr>
          <p:nvPr/>
        </p:nvCxnSpPr>
        <p:spPr>
          <a:xfrm flipV="1">
            <a:off x="5700217" y="2878684"/>
            <a:ext cx="2528887" cy="87504"/>
          </a:xfrm>
          <a:prstGeom prst="straightConnector1">
            <a:avLst/>
          </a:prstGeom>
          <a:ln w="38100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2">
            <a:extLst>
              <a:ext uri="{FF2B5EF4-FFF2-40B4-BE49-F238E27FC236}">
                <a16:creationId xmlns:a16="http://schemas.microsoft.com/office/drawing/2014/main" id="{CC0E3752-6C65-AC45-A3E2-83B063187D63}"/>
              </a:ext>
            </a:extLst>
          </p:cNvPr>
          <p:cNvSpPr txBox="1"/>
          <p:nvPr/>
        </p:nvSpPr>
        <p:spPr>
          <a:xfrm>
            <a:off x="6280084" y="1524000"/>
            <a:ext cx="30618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Gill Sans Light"/>
              </a:rPr>
              <a:t>Blocked on Acquire</a:t>
            </a:r>
          </a:p>
        </p:txBody>
      </p:sp>
    </p:spTree>
    <p:extLst>
      <p:ext uri="{BB962C8B-B14F-4D97-AF65-F5344CB8AC3E}">
        <p14:creationId xmlns:p14="http://schemas.microsoft.com/office/powerpoint/2010/main" val="551846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E48C1-C4A9-4923-BB4D-A895E66E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Priority Inversion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0E8E4-2213-418F-A604-FF1C4DECF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6800"/>
            <a:ext cx="10515600" cy="2578125"/>
          </a:xfrm>
        </p:spPr>
        <p:txBody>
          <a:bodyPr/>
          <a:lstStyle/>
          <a:p>
            <a:r>
              <a:rPr lang="en-US" dirty="0"/>
              <a:t>Where high priority task is blocked waiting on low priority task</a:t>
            </a:r>
          </a:p>
          <a:p>
            <a:r>
              <a:rPr lang="en-US" dirty="0"/>
              <a:t>Low priority one </a:t>
            </a:r>
            <a:r>
              <a:rPr lang="en-US" b="1" i="1" dirty="0"/>
              <a:t>must</a:t>
            </a:r>
            <a:r>
              <a:rPr lang="en-US" dirty="0"/>
              <a:t> run for high priority to make progress</a:t>
            </a:r>
          </a:p>
          <a:p>
            <a:r>
              <a:rPr lang="en-US" dirty="0"/>
              <a:t>Medium priority task can starve a high priority one</a:t>
            </a:r>
          </a:p>
          <a:p>
            <a:endParaRPr lang="en-US" dirty="0"/>
          </a:p>
          <a:p>
            <a:r>
              <a:rPr lang="en-US" dirty="0"/>
              <a:t>When else might priority lead to starvation or “live lock”?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EBFA2A-EF84-1147-89AC-A6CA781DEACA}"/>
              </a:ext>
            </a:extLst>
          </p:cNvPr>
          <p:cNvGrpSpPr/>
          <p:nvPr/>
        </p:nvGrpSpPr>
        <p:grpSpPr>
          <a:xfrm>
            <a:off x="6592796" y="3779862"/>
            <a:ext cx="3231816" cy="1578683"/>
            <a:chOff x="5219981" y="4520217"/>
            <a:chExt cx="3231816" cy="1578683"/>
          </a:xfrm>
        </p:grpSpPr>
        <p:sp>
          <p:nvSpPr>
            <p:cNvPr id="20" name="TextBox 4">
              <a:extLst>
                <a:ext uri="{FF2B5EF4-FFF2-40B4-BE49-F238E27FC236}">
                  <a16:creationId xmlns:a16="http://schemas.microsoft.com/office/drawing/2014/main" id="{1FCD314D-DC33-534F-B540-734718D9672B}"/>
                </a:ext>
              </a:extLst>
            </p:cNvPr>
            <p:cNvSpPr txBox="1"/>
            <p:nvPr/>
          </p:nvSpPr>
          <p:spPr>
            <a:xfrm>
              <a:off x="5606144" y="4898571"/>
              <a:ext cx="2084225" cy="120032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err="1">
                  <a:latin typeface="Consolas" panose="020B0609020204030204" pitchFamily="49" charset="0"/>
                </a:rPr>
                <a:t>lock.acquire</a:t>
              </a:r>
              <a:r>
                <a:rPr lang="en-US" dirty="0">
                  <a:latin typeface="Consolas" panose="020B0609020204030204" pitchFamily="49" charset="0"/>
                </a:rPr>
                <a:t>(…)</a:t>
              </a:r>
            </a:p>
            <a:p>
              <a:r>
                <a:rPr lang="en-US" dirty="0">
                  <a:latin typeface="Consolas" panose="020B0609020204030204" pitchFamily="49" charset="0"/>
                </a:rPr>
                <a:t>…</a:t>
              </a:r>
            </a:p>
            <a:p>
              <a:r>
                <a:rPr lang="en-US" dirty="0" err="1">
                  <a:latin typeface="Consolas" panose="020B0609020204030204" pitchFamily="49" charset="0"/>
                </a:rPr>
                <a:t>lock.release</a:t>
              </a:r>
              <a:r>
                <a:rPr lang="en-US" dirty="0">
                  <a:latin typeface="Consolas" panose="020B0609020204030204" pitchFamily="49" charset="0"/>
                </a:rPr>
                <a:t>(…)</a:t>
              </a:r>
            </a:p>
            <a:p>
              <a:endParaRPr lang="en-US" dirty="0">
                <a:latin typeface="Consolas" panose="020B0609020204030204" pitchFamily="49" charset="0"/>
              </a:endParaRPr>
            </a:p>
          </p:txBody>
        </p:sp>
        <p:sp>
          <p:nvSpPr>
            <p:cNvPr id="21" name="TextBox 5">
              <a:extLst>
                <a:ext uri="{FF2B5EF4-FFF2-40B4-BE49-F238E27FC236}">
                  <a16:creationId xmlns:a16="http://schemas.microsoft.com/office/drawing/2014/main" id="{50870BE5-9099-024D-8B03-C9A4EF646C88}"/>
                </a:ext>
              </a:extLst>
            </p:cNvPr>
            <p:cNvSpPr txBox="1"/>
            <p:nvPr/>
          </p:nvSpPr>
          <p:spPr>
            <a:xfrm>
              <a:off x="5219981" y="4520217"/>
              <a:ext cx="16642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>
                  <a:latin typeface="Gill Sans Light"/>
                </a:rPr>
                <a:t>Low Priority</a:t>
              </a:r>
            </a:p>
          </p:txBody>
        </p:sp>
        <p:sp>
          <p:nvSpPr>
            <p:cNvPr id="22" name="Left Arrow 7">
              <a:extLst>
                <a:ext uri="{FF2B5EF4-FFF2-40B4-BE49-F238E27FC236}">
                  <a16:creationId xmlns:a16="http://schemas.microsoft.com/office/drawing/2014/main" id="{A50FAB5F-98F4-6F40-B93F-AA691DA55C75}"/>
                </a:ext>
              </a:extLst>
            </p:cNvPr>
            <p:cNvSpPr/>
            <p:nvPr/>
          </p:nvSpPr>
          <p:spPr>
            <a:xfrm>
              <a:off x="7668025" y="5190217"/>
              <a:ext cx="783772" cy="33745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09D5AB-7BEC-A94A-A407-6EAB4820319E}"/>
              </a:ext>
            </a:extLst>
          </p:cNvPr>
          <p:cNvGrpSpPr/>
          <p:nvPr/>
        </p:nvGrpSpPr>
        <p:grpSpPr>
          <a:xfrm>
            <a:off x="1928475" y="3845177"/>
            <a:ext cx="3269191" cy="1334341"/>
            <a:chOff x="555660" y="4585532"/>
            <a:chExt cx="3269191" cy="1334341"/>
          </a:xfrm>
        </p:grpSpPr>
        <p:sp>
          <p:nvSpPr>
            <p:cNvPr id="17" name="TextBox 3">
              <a:extLst>
                <a:ext uri="{FF2B5EF4-FFF2-40B4-BE49-F238E27FC236}">
                  <a16:creationId xmlns:a16="http://schemas.microsoft.com/office/drawing/2014/main" id="{69816CED-7EDA-C74C-9182-3E0963F7F7EF}"/>
                </a:ext>
              </a:extLst>
            </p:cNvPr>
            <p:cNvSpPr txBox="1"/>
            <p:nvPr/>
          </p:nvSpPr>
          <p:spPr>
            <a:xfrm>
              <a:off x="1360715" y="4996543"/>
              <a:ext cx="2464136" cy="92333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latin typeface="Consolas" panose="020B0609020204030204" pitchFamily="49" charset="0"/>
                </a:rPr>
                <a:t>while (</a:t>
              </a:r>
              <a:r>
                <a:rPr lang="en-US" dirty="0" err="1">
                  <a:latin typeface="Consolas" panose="020B0609020204030204" pitchFamily="49" charset="0"/>
                </a:rPr>
                <a:t>try_lock</a:t>
              </a:r>
              <a:r>
                <a:rPr lang="en-US" dirty="0">
                  <a:latin typeface="Consolas" panose="020B0609020204030204" pitchFamily="49" charset="0"/>
                </a:rPr>
                <a:t>) {</a:t>
              </a:r>
            </a:p>
            <a:p>
              <a:r>
                <a:rPr lang="en-US" dirty="0">
                  <a:latin typeface="Consolas" panose="020B0609020204030204" pitchFamily="49" charset="0"/>
                </a:rPr>
                <a:t>…</a:t>
              </a:r>
            </a:p>
            <a:p>
              <a:r>
                <a:rPr lang="en-US" dirty="0">
                  <a:latin typeface="Consolas" panose="020B0609020204030204" pitchFamily="49" charset="0"/>
                </a:rPr>
                <a:t>}</a:t>
              </a:r>
            </a:p>
          </p:txBody>
        </p:sp>
        <p:sp>
          <p:nvSpPr>
            <p:cNvPr id="18" name="TextBox 6">
              <a:extLst>
                <a:ext uri="{FF2B5EF4-FFF2-40B4-BE49-F238E27FC236}">
                  <a16:creationId xmlns:a16="http://schemas.microsoft.com/office/drawing/2014/main" id="{7BBF97DB-E4D8-2740-AC58-969DD01DF627}"/>
                </a:ext>
              </a:extLst>
            </p:cNvPr>
            <p:cNvSpPr txBox="1"/>
            <p:nvPr/>
          </p:nvSpPr>
          <p:spPr>
            <a:xfrm>
              <a:off x="947842" y="4585532"/>
              <a:ext cx="17219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>
                  <a:latin typeface="Gill Sans Light"/>
                </a:rPr>
                <a:t>High Priority</a:t>
              </a:r>
            </a:p>
          </p:txBody>
        </p:sp>
        <p:sp>
          <p:nvSpPr>
            <p:cNvPr id="19" name="U-Turn Arrow 8">
              <a:extLst>
                <a:ext uri="{FF2B5EF4-FFF2-40B4-BE49-F238E27FC236}">
                  <a16:creationId xmlns:a16="http://schemas.microsoft.com/office/drawing/2014/main" id="{C396E400-D909-B94D-B157-2F077371C767}"/>
                </a:ext>
              </a:extLst>
            </p:cNvPr>
            <p:cNvSpPr/>
            <p:nvPr/>
          </p:nvSpPr>
          <p:spPr>
            <a:xfrm rot="16200000">
              <a:off x="619996" y="4973481"/>
              <a:ext cx="600983" cy="729656"/>
            </a:xfrm>
            <a:prstGeom prst="utur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62656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98C90-408E-4289-8465-84C82B175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One Solution: Priority </a:t>
            </a:r>
            <a:r>
              <a:rPr lang="en-US" dirty="0" smtClean="0">
                <a:latin typeface="Gill Sans Light"/>
              </a:rPr>
              <a:t>Donation/Inheritance</a:t>
            </a:r>
            <a:endParaRPr lang="en-US" dirty="0">
              <a:latin typeface="Gill Sans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D7EE2-8944-43A1-986E-E7A9CCEE2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04772"/>
            <a:ext cx="10515600" cy="1536571"/>
          </a:xfrm>
        </p:spPr>
        <p:txBody>
          <a:bodyPr/>
          <a:lstStyle/>
          <a:p>
            <a:r>
              <a:rPr lang="en-US" dirty="0">
                <a:latin typeface="Gill Sans Light"/>
              </a:rPr>
              <a:t>Job 3 temporarily grants Job 1 its “high priority” to run on its behalf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36C0AE-0482-40A4-AD27-B206CE9D826E}"/>
              </a:ext>
            </a:extLst>
          </p:cNvPr>
          <p:cNvSpPr/>
          <p:nvPr/>
        </p:nvSpPr>
        <p:spPr bwMode="auto">
          <a:xfrm>
            <a:off x="2644775" y="1822701"/>
            <a:ext cx="1486432" cy="46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Priority 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BFD28A-855E-43D0-8AE5-816B72B21EA3}"/>
              </a:ext>
            </a:extLst>
          </p:cNvPr>
          <p:cNvSpPr/>
          <p:nvPr/>
        </p:nvSpPr>
        <p:spPr bwMode="auto">
          <a:xfrm>
            <a:off x="2644775" y="2290617"/>
            <a:ext cx="1486432" cy="46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Priority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9A5F6B-E43C-4C6D-A908-94CC9277F812}"/>
              </a:ext>
            </a:extLst>
          </p:cNvPr>
          <p:cNvSpPr/>
          <p:nvPr/>
        </p:nvSpPr>
        <p:spPr bwMode="auto">
          <a:xfrm>
            <a:off x="2644775" y="2758533"/>
            <a:ext cx="1486432" cy="46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Priority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37B9A6-CBBA-438F-A8C1-0583D56BE981}"/>
              </a:ext>
            </a:extLst>
          </p:cNvPr>
          <p:cNvSpPr/>
          <p:nvPr/>
        </p:nvSpPr>
        <p:spPr bwMode="auto">
          <a:xfrm>
            <a:off x="4709263" y="2755498"/>
            <a:ext cx="990954" cy="467916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ill Sans Light"/>
                <a:ea typeface="Gill Sans" charset="0"/>
                <a:cs typeface="Gill Sans" charset="0"/>
              </a:rPr>
              <a:t>Job </a:t>
            </a:r>
            <a:r>
              <a:rPr lang="en-US" sz="200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1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5F85DE-8B27-495F-A964-DA7102916541}"/>
              </a:ext>
            </a:extLst>
          </p:cNvPr>
          <p:cNvSpPr/>
          <p:nvPr/>
        </p:nvSpPr>
        <p:spPr bwMode="auto">
          <a:xfrm>
            <a:off x="4709263" y="1822701"/>
            <a:ext cx="990954" cy="467916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ill Sans Light"/>
                <a:ea typeface="Gill Sans" charset="0"/>
                <a:cs typeface="Gill Sans" charset="0"/>
              </a:rPr>
              <a:t>Job </a:t>
            </a:r>
            <a:r>
              <a:rPr lang="en-US" sz="200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3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 Light"/>
              <a:ea typeface="Gill Sans" charset="0"/>
              <a:cs typeface="Gill Sans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CF5F037-E975-43D7-BF7F-A302E5A3F4B5}"/>
              </a:ext>
            </a:extLst>
          </p:cNvPr>
          <p:cNvCxnSpPr/>
          <p:nvPr/>
        </p:nvCxnSpPr>
        <p:spPr bwMode="auto">
          <a:xfrm>
            <a:off x="4117443" y="2992491"/>
            <a:ext cx="59182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6EC9A7F-B52C-4F7A-93B7-9A1931449AE1}"/>
              </a:ext>
            </a:extLst>
          </p:cNvPr>
          <p:cNvCxnSpPr/>
          <p:nvPr/>
        </p:nvCxnSpPr>
        <p:spPr bwMode="auto">
          <a:xfrm>
            <a:off x="4131207" y="2072256"/>
            <a:ext cx="59182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2F1FEF3-D4AE-406F-87DF-B647F38600AE}"/>
              </a:ext>
            </a:extLst>
          </p:cNvPr>
          <p:cNvSpPr/>
          <p:nvPr/>
        </p:nvSpPr>
        <p:spPr bwMode="auto">
          <a:xfrm>
            <a:off x="4709263" y="2290617"/>
            <a:ext cx="990954" cy="467916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ill Sans Light"/>
                <a:ea typeface="Gill Sans" charset="0"/>
                <a:cs typeface="Gill Sans" charset="0"/>
              </a:rPr>
              <a:t>Job </a:t>
            </a:r>
            <a:r>
              <a:rPr lang="en-US" sz="200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2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 Light"/>
              <a:ea typeface="Gill Sans" charset="0"/>
              <a:cs typeface="Gill Sans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07D7B02-CAD7-4726-9B30-55B78825DB31}"/>
              </a:ext>
            </a:extLst>
          </p:cNvPr>
          <p:cNvCxnSpPr/>
          <p:nvPr/>
        </p:nvCxnSpPr>
        <p:spPr bwMode="auto">
          <a:xfrm>
            <a:off x="4131207" y="2540172"/>
            <a:ext cx="59182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" name="Graphic 23" descr="Lock">
            <a:extLst>
              <a:ext uri="{FF2B5EF4-FFF2-40B4-BE49-F238E27FC236}">
                <a16:creationId xmlns:a16="http://schemas.microsoft.com/office/drawing/2014/main" id="{15275D84-8F84-4C9F-BEF1-559125360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229104" y="2242891"/>
            <a:ext cx="1318121" cy="1318121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F1155EE-3E70-4E7E-B88F-339D0FDD2C61}"/>
              </a:ext>
            </a:extLst>
          </p:cNvPr>
          <p:cNvCxnSpPr>
            <a:stCxn id="10" idx="3"/>
            <a:endCxn id="16" idx="1"/>
          </p:cNvCxnSpPr>
          <p:nvPr/>
        </p:nvCxnSpPr>
        <p:spPr>
          <a:xfrm flipV="1">
            <a:off x="5700217" y="2901952"/>
            <a:ext cx="2528887" cy="87504"/>
          </a:xfrm>
          <a:prstGeom prst="straightConnector1">
            <a:avLst/>
          </a:prstGeom>
          <a:ln w="38100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00E8C16-F323-4B83-8184-612F49806987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5700217" y="2056659"/>
            <a:ext cx="2646858" cy="641634"/>
          </a:xfrm>
          <a:prstGeom prst="straightConnector1">
            <a:avLst/>
          </a:prstGeom>
          <a:ln w="38100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DA3BDD9-8A77-4C26-8127-CC942A6066F6}"/>
              </a:ext>
            </a:extLst>
          </p:cNvPr>
          <p:cNvSpPr txBox="1"/>
          <p:nvPr/>
        </p:nvSpPr>
        <p:spPr>
          <a:xfrm>
            <a:off x="6308776" y="1752600"/>
            <a:ext cx="1535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Gill Sans Light"/>
                <a:cs typeface="Consolas" panose="020B0609020204030204" pitchFamily="49" charset="0"/>
              </a:rPr>
              <a:t>Acquire()</a:t>
            </a:r>
          </a:p>
        </p:txBody>
      </p:sp>
    </p:spTree>
    <p:extLst>
      <p:ext uri="{BB962C8B-B14F-4D97-AF65-F5344CB8AC3E}">
        <p14:creationId xmlns:p14="http://schemas.microsoft.com/office/powerpoint/2010/main" val="17126029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98C90-408E-4289-8465-84C82B175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Light"/>
              </a:rPr>
              <a:t>One Solution: Priority </a:t>
            </a:r>
            <a:r>
              <a:rPr lang="en-US" dirty="0" smtClean="0">
                <a:latin typeface="Gill Sans Light"/>
              </a:rPr>
              <a:t>Donation/Inheritance</a:t>
            </a:r>
            <a:endParaRPr lang="en-US" dirty="0">
              <a:latin typeface="Gill Sans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D7EE2-8944-43A1-986E-E7A9CCEE2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98947"/>
            <a:ext cx="10515600" cy="1464340"/>
          </a:xfrm>
        </p:spPr>
        <p:txBody>
          <a:bodyPr/>
          <a:lstStyle/>
          <a:p>
            <a:r>
              <a:rPr lang="en-US" dirty="0">
                <a:latin typeface="Gill Sans Light"/>
              </a:rPr>
              <a:t>Job 3 temporarily grants Job 1 its “high priority” to run on its behalf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36C0AE-0482-40A4-AD27-B206CE9D826E}"/>
              </a:ext>
            </a:extLst>
          </p:cNvPr>
          <p:cNvSpPr/>
          <p:nvPr/>
        </p:nvSpPr>
        <p:spPr bwMode="auto">
          <a:xfrm>
            <a:off x="2644775" y="1844644"/>
            <a:ext cx="1486432" cy="46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Priority 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BFD28A-855E-43D0-8AE5-816B72B21EA3}"/>
              </a:ext>
            </a:extLst>
          </p:cNvPr>
          <p:cNvSpPr/>
          <p:nvPr/>
        </p:nvSpPr>
        <p:spPr bwMode="auto">
          <a:xfrm>
            <a:off x="2644775" y="2312560"/>
            <a:ext cx="1486432" cy="46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Priority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9A5F6B-E43C-4C6D-A908-94CC9277F812}"/>
              </a:ext>
            </a:extLst>
          </p:cNvPr>
          <p:cNvSpPr/>
          <p:nvPr/>
        </p:nvSpPr>
        <p:spPr bwMode="auto">
          <a:xfrm>
            <a:off x="2644775" y="2780476"/>
            <a:ext cx="1486432" cy="46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Priority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37B9A6-CBBA-438F-A8C1-0583D56BE981}"/>
              </a:ext>
            </a:extLst>
          </p:cNvPr>
          <p:cNvSpPr/>
          <p:nvPr/>
        </p:nvSpPr>
        <p:spPr bwMode="auto">
          <a:xfrm>
            <a:off x="4709263" y="1841193"/>
            <a:ext cx="990954" cy="467916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ill Sans Light"/>
                <a:ea typeface="Gill Sans" charset="0"/>
                <a:cs typeface="Gill Sans" charset="0"/>
              </a:rPr>
              <a:t>Job </a:t>
            </a:r>
            <a:r>
              <a:rPr lang="en-US" sz="200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1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5F85DE-8B27-495F-A964-DA7102916541}"/>
              </a:ext>
            </a:extLst>
          </p:cNvPr>
          <p:cNvSpPr/>
          <p:nvPr/>
        </p:nvSpPr>
        <p:spPr bwMode="auto">
          <a:xfrm>
            <a:off x="5700217" y="1154917"/>
            <a:ext cx="990954" cy="467916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ill Sans Light"/>
                <a:ea typeface="Gill Sans" charset="0"/>
                <a:cs typeface="Gill Sans" charset="0"/>
              </a:rPr>
              <a:t>Job </a:t>
            </a:r>
            <a:r>
              <a:rPr lang="en-US" sz="200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3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 Light"/>
              <a:ea typeface="Gill Sans" charset="0"/>
              <a:cs typeface="Gill Sans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6EC9A7F-B52C-4F7A-93B7-9A1931449AE1}"/>
              </a:ext>
            </a:extLst>
          </p:cNvPr>
          <p:cNvCxnSpPr/>
          <p:nvPr/>
        </p:nvCxnSpPr>
        <p:spPr bwMode="auto">
          <a:xfrm>
            <a:off x="4131207" y="2094199"/>
            <a:ext cx="59182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2F1FEF3-D4AE-406F-87DF-B647F38600AE}"/>
              </a:ext>
            </a:extLst>
          </p:cNvPr>
          <p:cNvSpPr/>
          <p:nvPr/>
        </p:nvSpPr>
        <p:spPr bwMode="auto">
          <a:xfrm>
            <a:off x="4709263" y="2312560"/>
            <a:ext cx="990954" cy="467916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ill Sans Light"/>
                <a:ea typeface="Gill Sans" charset="0"/>
                <a:cs typeface="Gill Sans" charset="0"/>
              </a:rPr>
              <a:t>Job </a:t>
            </a:r>
            <a:r>
              <a:rPr lang="en-US" sz="200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2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 Light"/>
              <a:ea typeface="Gill Sans" charset="0"/>
              <a:cs typeface="Gill Sans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07D7B02-CAD7-4726-9B30-55B78825DB31}"/>
              </a:ext>
            </a:extLst>
          </p:cNvPr>
          <p:cNvCxnSpPr/>
          <p:nvPr/>
        </p:nvCxnSpPr>
        <p:spPr bwMode="auto">
          <a:xfrm>
            <a:off x="4131207" y="2562115"/>
            <a:ext cx="59182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" name="Graphic 23" descr="Lock">
            <a:extLst>
              <a:ext uri="{FF2B5EF4-FFF2-40B4-BE49-F238E27FC236}">
                <a16:creationId xmlns:a16="http://schemas.microsoft.com/office/drawing/2014/main" id="{15275D84-8F84-4C9F-BEF1-559125360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229104" y="2264834"/>
            <a:ext cx="1318121" cy="1318121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F1155EE-3E70-4E7E-B88F-339D0FDD2C61}"/>
              </a:ext>
            </a:extLst>
          </p:cNvPr>
          <p:cNvCxnSpPr>
            <a:stCxn id="10" idx="3"/>
            <a:endCxn id="16" idx="1"/>
          </p:cNvCxnSpPr>
          <p:nvPr/>
        </p:nvCxnSpPr>
        <p:spPr>
          <a:xfrm>
            <a:off x="5700217" y="2075151"/>
            <a:ext cx="2528887" cy="848744"/>
          </a:xfrm>
          <a:prstGeom prst="straightConnector1">
            <a:avLst/>
          </a:prstGeom>
          <a:ln w="38100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">
            <a:extLst>
              <a:ext uri="{FF2B5EF4-FFF2-40B4-BE49-F238E27FC236}">
                <a16:creationId xmlns:a16="http://schemas.microsoft.com/office/drawing/2014/main" id="{4D51F80C-9395-46A6-81DA-EE51ECDD812F}"/>
              </a:ext>
            </a:extLst>
          </p:cNvPr>
          <p:cNvSpPr txBox="1"/>
          <p:nvPr/>
        </p:nvSpPr>
        <p:spPr>
          <a:xfrm>
            <a:off x="6740941" y="1143000"/>
            <a:ext cx="30618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Gill Sans Light"/>
              </a:rPr>
              <a:t>Blocked on Acquire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75EF137-23FA-4B00-86F2-D92AB1EC95E0}"/>
              </a:ext>
            </a:extLst>
          </p:cNvPr>
          <p:cNvSpPr txBox="1"/>
          <p:nvPr/>
        </p:nvSpPr>
        <p:spPr>
          <a:xfrm>
            <a:off x="6515173" y="1901638"/>
            <a:ext cx="155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Gill Sans Light"/>
                <a:cs typeface="Consolas" panose="020B0609020204030204" pitchFamily="49" charset="0"/>
              </a:rPr>
              <a:t>Release()</a:t>
            </a:r>
          </a:p>
        </p:txBody>
      </p:sp>
    </p:spTree>
    <p:extLst>
      <p:ext uri="{BB962C8B-B14F-4D97-AF65-F5344CB8AC3E}">
        <p14:creationId xmlns:p14="http://schemas.microsoft.com/office/powerpoint/2010/main" val="2031719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98C90-408E-4289-8465-84C82B175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Solution: Priority </a:t>
            </a:r>
            <a:r>
              <a:rPr lang="en-US" dirty="0" smtClean="0"/>
              <a:t>Donation/Inheritance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D7EE2-8944-43A1-986E-E7A9CCEE2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04772"/>
            <a:ext cx="10515600" cy="1536571"/>
          </a:xfrm>
        </p:spPr>
        <p:txBody>
          <a:bodyPr/>
          <a:lstStyle/>
          <a:p>
            <a:r>
              <a:rPr lang="en-US" dirty="0">
                <a:latin typeface="Gill Sans Light"/>
              </a:rPr>
              <a:t>Job 1 completes critical section and releases lock</a:t>
            </a:r>
          </a:p>
          <a:p>
            <a:r>
              <a:rPr lang="en-US" dirty="0">
                <a:latin typeface="Gill Sans Light"/>
              </a:rPr>
              <a:t>Job 3 acquires lock, runs again</a:t>
            </a:r>
          </a:p>
          <a:p>
            <a:r>
              <a:rPr lang="en-US" dirty="0">
                <a:latin typeface="Gill Sans Light"/>
              </a:rPr>
              <a:t>How does the scheduler know?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36C0AE-0482-40A4-AD27-B206CE9D826E}"/>
              </a:ext>
            </a:extLst>
          </p:cNvPr>
          <p:cNvSpPr/>
          <p:nvPr/>
        </p:nvSpPr>
        <p:spPr bwMode="auto">
          <a:xfrm>
            <a:off x="2644775" y="1822701"/>
            <a:ext cx="1486432" cy="46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Priority 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BFD28A-855E-43D0-8AE5-816B72B21EA3}"/>
              </a:ext>
            </a:extLst>
          </p:cNvPr>
          <p:cNvSpPr/>
          <p:nvPr/>
        </p:nvSpPr>
        <p:spPr bwMode="auto">
          <a:xfrm>
            <a:off x="2644775" y="2290617"/>
            <a:ext cx="1486432" cy="46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Priority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9A5F6B-E43C-4C6D-A908-94CC9277F812}"/>
              </a:ext>
            </a:extLst>
          </p:cNvPr>
          <p:cNvSpPr/>
          <p:nvPr/>
        </p:nvSpPr>
        <p:spPr bwMode="auto">
          <a:xfrm>
            <a:off x="2644775" y="2758533"/>
            <a:ext cx="1486432" cy="46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0" dirty="0">
                <a:latin typeface="Gill Sans Light"/>
                <a:ea typeface="Gill Sans" charset="0"/>
                <a:cs typeface="Gill Sans" charset="0"/>
              </a:rPr>
              <a:t>Priority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37B9A6-CBBA-438F-A8C1-0583D56BE981}"/>
              </a:ext>
            </a:extLst>
          </p:cNvPr>
          <p:cNvSpPr/>
          <p:nvPr/>
        </p:nvSpPr>
        <p:spPr bwMode="auto">
          <a:xfrm>
            <a:off x="4709263" y="2755498"/>
            <a:ext cx="990954" cy="467916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ill Sans Light"/>
                <a:ea typeface="Gill Sans" charset="0"/>
                <a:cs typeface="Gill Sans" charset="0"/>
              </a:rPr>
              <a:t>Job </a:t>
            </a:r>
            <a:r>
              <a:rPr lang="en-US" sz="200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1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5F85DE-8B27-495F-A964-DA7102916541}"/>
              </a:ext>
            </a:extLst>
          </p:cNvPr>
          <p:cNvSpPr/>
          <p:nvPr/>
        </p:nvSpPr>
        <p:spPr bwMode="auto">
          <a:xfrm>
            <a:off x="4709263" y="1822701"/>
            <a:ext cx="990954" cy="467916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ill Sans Light"/>
                <a:ea typeface="Gill Sans" charset="0"/>
                <a:cs typeface="Gill Sans" charset="0"/>
              </a:rPr>
              <a:t>Job </a:t>
            </a:r>
            <a:r>
              <a:rPr lang="en-US" sz="200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3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 Light"/>
              <a:ea typeface="Gill Sans" charset="0"/>
              <a:cs typeface="Gill Sans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CF5F037-E975-43D7-BF7F-A302E5A3F4B5}"/>
              </a:ext>
            </a:extLst>
          </p:cNvPr>
          <p:cNvCxnSpPr/>
          <p:nvPr/>
        </p:nvCxnSpPr>
        <p:spPr bwMode="auto">
          <a:xfrm>
            <a:off x="4117443" y="2992491"/>
            <a:ext cx="59182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6EC9A7F-B52C-4F7A-93B7-9A1931449AE1}"/>
              </a:ext>
            </a:extLst>
          </p:cNvPr>
          <p:cNvCxnSpPr/>
          <p:nvPr/>
        </p:nvCxnSpPr>
        <p:spPr bwMode="auto">
          <a:xfrm>
            <a:off x="4131207" y="2072256"/>
            <a:ext cx="59182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2F1FEF3-D4AE-406F-87DF-B647F38600AE}"/>
              </a:ext>
            </a:extLst>
          </p:cNvPr>
          <p:cNvSpPr/>
          <p:nvPr/>
        </p:nvSpPr>
        <p:spPr bwMode="auto">
          <a:xfrm>
            <a:off x="4709263" y="2290617"/>
            <a:ext cx="990954" cy="467916"/>
          </a:xfrm>
          <a:prstGeom prst="rect">
            <a:avLst/>
          </a:prstGeom>
          <a:solidFill>
            <a:srgbClr val="C0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ill Sans Light"/>
                <a:ea typeface="Gill Sans" charset="0"/>
                <a:cs typeface="Gill Sans" charset="0"/>
              </a:rPr>
              <a:t>Job </a:t>
            </a:r>
            <a:r>
              <a:rPr lang="en-US" sz="2000" dirty="0">
                <a:solidFill>
                  <a:schemeClr val="bg1"/>
                </a:solidFill>
                <a:latin typeface="Gill Sans Light"/>
                <a:ea typeface="Gill Sans" charset="0"/>
                <a:cs typeface="Gill Sans" charset="0"/>
              </a:rPr>
              <a:t>2</a:t>
            </a:r>
            <a:endParaRPr kumimoji="0" 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 Light"/>
              <a:ea typeface="Gill Sans" charset="0"/>
              <a:cs typeface="Gill Sans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07D7B02-CAD7-4726-9B30-55B78825DB31}"/>
              </a:ext>
            </a:extLst>
          </p:cNvPr>
          <p:cNvCxnSpPr/>
          <p:nvPr/>
        </p:nvCxnSpPr>
        <p:spPr bwMode="auto">
          <a:xfrm>
            <a:off x="4131207" y="2540172"/>
            <a:ext cx="591820" cy="0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" name="Graphic 23" descr="Lock">
            <a:extLst>
              <a:ext uri="{FF2B5EF4-FFF2-40B4-BE49-F238E27FC236}">
                <a16:creationId xmlns:a16="http://schemas.microsoft.com/office/drawing/2014/main" id="{15275D84-8F84-4C9F-BEF1-559125360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229104" y="2242891"/>
            <a:ext cx="1318121" cy="1318121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00E8C16-F323-4B83-8184-612F49806987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5700217" y="2056659"/>
            <a:ext cx="2646858" cy="641634"/>
          </a:xfrm>
          <a:prstGeom prst="straightConnector1">
            <a:avLst/>
          </a:prstGeom>
          <a:ln w="38100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DA3BDD9-8A77-4C26-8127-CC942A6066F6}"/>
              </a:ext>
            </a:extLst>
          </p:cNvPr>
          <p:cNvSpPr txBox="1"/>
          <p:nvPr/>
        </p:nvSpPr>
        <p:spPr>
          <a:xfrm>
            <a:off x="6308776" y="1752600"/>
            <a:ext cx="1535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Gill Sans Light"/>
                <a:cs typeface="Consolas" panose="020B0609020204030204" pitchFamily="49" charset="0"/>
              </a:rPr>
              <a:t>Acquire()</a:t>
            </a:r>
          </a:p>
        </p:txBody>
      </p:sp>
      <p:sp>
        <p:nvSpPr>
          <p:cNvPr id="20" name="Explosion: 14 Points 19">
            <a:extLst>
              <a:ext uri="{FF2B5EF4-FFF2-40B4-BE49-F238E27FC236}">
                <a16:creationId xmlns:a16="http://schemas.microsoft.com/office/drawing/2014/main" id="{CADBF77E-1FE8-4DB5-AC46-B72B02AFF2ED}"/>
              </a:ext>
            </a:extLst>
          </p:cNvPr>
          <p:cNvSpPr/>
          <p:nvPr/>
        </p:nvSpPr>
        <p:spPr>
          <a:xfrm>
            <a:off x="7964576" y="3561012"/>
            <a:ext cx="4035247" cy="228965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ill Sans Light"/>
              </a:rPr>
              <a:t>Project 2: Scheduling</a:t>
            </a:r>
          </a:p>
        </p:txBody>
      </p:sp>
    </p:spTree>
    <p:extLst>
      <p:ext uri="{BB962C8B-B14F-4D97-AF65-F5344CB8AC3E}">
        <p14:creationId xmlns:p14="http://schemas.microsoft.com/office/powerpoint/2010/main" val="5882557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600" y="720969"/>
            <a:ext cx="11455400" cy="6137031"/>
          </a:xfrm>
        </p:spPr>
        <p:txBody>
          <a:bodyPr>
            <a:normAutofit/>
          </a:bodyPr>
          <a:lstStyle/>
          <a:p>
            <a:r>
              <a:rPr lang="en-US" dirty="0" smtClean="0"/>
              <a:t>July 4, 1997 – Pathfinder lands on Mars</a:t>
            </a:r>
          </a:p>
          <a:p>
            <a:pPr lvl="1"/>
            <a:r>
              <a:rPr lang="en-US" dirty="0" smtClean="0"/>
              <a:t>First US Mars landing since Vikings in 1976; first rover</a:t>
            </a:r>
          </a:p>
          <a:p>
            <a:pPr lvl="1"/>
            <a:r>
              <a:rPr lang="en-US" dirty="0" smtClean="0"/>
              <a:t>Novel delivery mechanism: inside air-filled balloons </a:t>
            </a:r>
            <a:br>
              <a:rPr lang="en-US" dirty="0" smtClean="0"/>
            </a:br>
            <a:r>
              <a:rPr lang="en-US" dirty="0" smtClean="0"/>
              <a:t>bounced to stop on the surface from orbit!</a:t>
            </a:r>
          </a:p>
          <a:p>
            <a:r>
              <a:rPr lang="en-US" dirty="0" smtClean="0"/>
              <a:t>And then…a few days into mission…:</a:t>
            </a:r>
          </a:p>
          <a:p>
            <a:pPr lvl="1"/>
            <a:r>
              <a:rPr lang="en-US" dirty="0" smtClean="0"/>
              <a:t>Multiple system resets occur to </a:t>
            </a:r>
            <a:r>
              <a:rPr lang="en-US" dirty="0" err="1" smtClean="0"/>
              <a:t>realtime</a:t>
            </a:r>
            <a:r>
              <a:rPr lang="en-US" dirty="0" smtClean="0"/>
              <a:t> OS (</a:t>
            </a:r>
            <a:r>
              <a:rPr lang="en-US" dirty="0" err="1" smtClean="0"/>
              <a:t>VxWorks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System would reboot randomly, losing valuable time and progress</a:t>
            </a:r>
          </a:p>
          <a:p>
            <a:r>
              <a:rPr lang="en-US" dirty="0" smtClean="0"/>
              <a:t>Problem? Priority Inversion!</a:t>
            </a:r>
          </a:p>
          <a:p>
            <a:pPr lvl="1"/>
            <a:r>
              <a:rPr lang="en-US" dirty="0" smtClean="0"/>
              <a:t>Low priority task grabs </a:t>
            </a:r>
            <a:r>
              <a:rPr lang="en-US" dirty="0" err="1" smtClean="0"/>
              <a:t>mutex</a:t>
            </a:r>
            <a:r>
              <a:rPr lang="en-US" dirty="0" smtClean="0"/>
              <a:t> trying to </a:t>
            </a:r>
            <a:br>
              <a:rPr lang="en-US" dirty="0" smtClean="0"/>
            </a:br>
            <a:r>
              <a:rPr lang="en-US" dirty="0" smtClean="0"/>
              <a:t>communicate with high priority task:</a:t>
            </a:r>
          </a:p>
          <a:p>
            <a:pPr lvl="1"/>
            <a:r>
              <a:rPr lang="en-US" dirty="0" err="1" smtClean="0"/>
              <a:t>Realtime</a:t>
            </a:r>
            <a:r>
              <a:rPr lang="en-US" dirty="0" smtClean="0"/>
              <a:t> watchdog detected lack of forward progress and invoked reset to safe state</a:t>
            </a:r>
          </a:p>
          <a:p>
            <a:pPr lvl="2"/>
            <a:r>
              <a:rPr lang="en-US" dirty="0" smtClean="0"/>
              <a:t>High-priority data distribution task was supposed to complete with regular deadline</a:t>
            </a:r>
          </a:p>
          <a:p>
            <a:r>
              <a:rPr lang="en-US" dirty="0"/>
              <a:t>Solution: Turn priority donation back on and upload fixes!</a:t>
            </a:r>
          </a:p>
          <a:p>
            <a:r>
              <a:rPr lang="en-US" dirty="0" smtClean="0"/>
              <a:t>Original </a:t>
            </a:r>
            <a:r>
              <a:rPr lang="en-US" dirty="0"/>
              <a:t>developers turned off priority </a:t>
            </a:r>
            <a:r>
              <a:rPr lang="en-US" dirty="0" smtClean="0"/>
              <a:t>donation </a:t>
            </a:r>
            <a:r>
              <a:rPr lang="en-US" dirty="0"/>
              <a:t>(also called priority inheritance)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Worried about </a:t>
            </a:r>
            <a:r>
              <a:rPr lang="en-US" dirty="0" smtClean="0">
                <a:solidFill>
                  <a:srgbClr val="FF0000"/>
                </a:solidFill>
              </a:rPr>
              <a:t>performance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costs of donating priority!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Martian Pathfinder Rover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9"/>
          <a:stretch/>
        </p:blipFill>
        <p:spPr>
          <a:xfrm>
            <a:off x="8229600" y="777018"/>
            <a:ext cx="2363418" cy="1966182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5" name="Group 14"/>
          <p:cNvGrpSpPr/>
          <p:nvPr/>
        </p:nvGrpSpPr>
        <p:grpSpPr>
          <a:xfrm>
            <a:off x="6324600" y="3581400"/>
            <a:ext cx="5257800" cy="990600"/>
            <a:chOff x="5702300" y="4686300"/>
            <a:chExt cx="6248400" cy="1169377"/>
          </a:xfrm>
        </p:grpSpPr>
        <p:sp>
          <p:nvSpPr>
            <p:cNvPr id="6" name="Rectangle 5"/>
            <p:cNvSpPr/>
            <p:nvPr/>
          </p:nvSpPr>
          <p:spPr bwMode="auto">
            <a:xfrm>
              <a:off x="5702300" y="4686300"/>
              <a:ext cx="1371600" cy="3810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Priority 2</a:t>
              </a: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5702300" y="5067300"/>
              <a:ext cx="1371600" cy="3810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Priority 1</a:t>
              </a: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5702300" y="5448300"/>
              <a:ext cx="1371600" cy="3810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Priority 0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>
              <a:off x="7073900" y="5676900"/>
              <a:ext cx="546100" cy="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/>
            <p:cNvCxnSpPr/>
            <p:nvPr/>
          </p:nvCxnSpPr>
          <p:spPr bwMode="auto">
            <a:xfrm>
              <a:off x="7073900" y="4914900"/>
              <a:ext cx="546100" cy="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/>
            <p:cNvCxnSpPr/>
            <p:nvPr/>
          </p:nvCxnSpPr>
          <p:spPr bwMode="auto">
            <a:xfrm>
              <a:off x="7073900" y="5295900"/>
              <a:ext cx="546100" cy="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 11"/>
            <p:cNvSpPr/>
            <p:nvPr/>
          </p:nvSpPr>
          <p:spPr bwMode="auto">
            <a:xfrm>
              <a:off x="7620000" y="5474677"/>
              <a:ext cx="4330700" cy="381000"/>
            </a:xfrm>
            <a:prstGeom prst="rect">
              <a:avLst/>
            </a:prstGeom>
            <a:solidFill>
              <a:srgbClr val="92D05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smtClean="0">
                  <a:latin typeface="Gill Sans Light"/>
                </a:rPr>
                <a:t>ASI/MET collector</a:t>
              </a:r>
              <a:r>
                <a:rPr kumimoji="0" lang="en-US" sz="16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/>
                </a:rPr>
                <a:t>: grab lock</a:t>
              </a:r>
              <a:endPara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7620000" y="5093676"/>
              <a:ext cx="4330700" cy="381000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/>
                </a:rPr>
                <a:t>Lots of random medium stuff</a:t>
              </a: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7620000" y="4724400"/>
              <a:ext cx="4330700" cy="381000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/>
                </a:rPr>
                <a:t>Data Distribution Task: needs lock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08509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85660-DB25-46DB-A561-76802D1B6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SRTF and MLFQ Prone to Starvation?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51C61-A6EC-4256-8400-8B99E188E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0946"/>
            <a:ext cx="10515600" cy="1771650"/>
          </a:xfrm>
        </p:spPr>
        <p:txBody>
          <a:bodyPr/>
          <a:lstStyle/>
          <a:p>
            <a:r>
              <a:rPr lang="en-US" dirty="0"/>
              <a:t>In SRTF, long jobs are starved in favor of short ones</a:t>
            </a:r>
          </a:p>
          <a:p>
            <a:pPr lvl="1"/>
            <a:r>
              <a:rPr lang="en-US" dirty="0"/>
              <a:t>Same fundamental problem as priority scheduling</a:t>
            </a:r>
          </a:p>
          <a:p>
            <a:r>
              <a:rPr lang="en-US" dirty="0"/>
              <a:t>MLFQ is an approximation of SRTF, so it suffers from the same problem</a:t>
            </a:r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B0A0CBF3-7574-4B20-BB94-99B7152D443E}"/>
              </a:ext>
            </a:extLst>
          </p:cNvPr>
          <p:cNvGrpSpPr>
            <a:grpSpLocks/>
          </p:cNvGrpSpPr>
          <p:nvPr/>
        </p:nvGrpSpPr>
        <p:grpSpPr bwMode="auto">
          <a:xfrm>
            <a:off x="2256597" y="914400"/>
            <a:ext cx="3657600" cy="2381267"/>
            <a:chOff x="1872" y="1392"/>
            <a:chExt cx="2016" cy="1233"/>
          </a:xfrm>
        </p:grpSpPr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6C43219A-09C9-48FD-8345-D9707BB70C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" t="10027" r="1016" b="9756"/>
            <a:stretch>
              <a:fillRect/>
            </a:stretch>
          </p:blipFill>
          <p:spPr bwMode="auto">
            <a:xfrm>
              <a:off x="1872" y="1392"/>
              <a:ext cx="2016" cy="1233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AB267772-DB2A-4ACB-97E1-3582ED7A1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6" y="1536"/>
              <a:ext cx="1440" cy="492"/>
            </a:xfrm>
            <a:custGeom>
              <a:avLst/>
              <a:gdLst>
                <a:gd name="T0" fmla="*/ 1200 w 1440"/>
                <a:gd name="T1" fmla="*/ 0 h 492"/>
                <a:gd name="T2" fmla="*/ 1440 w 1440"/>
                <a:gd name="T3" fmla="*/ 0 h 492"/>
                <a:gd name="T4" fmla="*/ 1440 w 1440"/>
                <a:gd name="T5" fmla="*/ 197 h 492"/>
                <a:gd name="T6" fmla="*/ 0 w 1440"/>
                <a:gd name="T7" fmla="*/ 197 h 492"/>
                <a:gd name="T8" fmla="*/ 0 w 1440"/>
                <a:gd name="T9" fmla="*/ 492 h 492"/>
                <a:gd name="T10" fmla="*/ 201 w 1440"/>
                <a:gd name="T11" fmla="*/ 492 h 4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40" h="492">
                  <a:moveTo>
                    <a:pt x="1200" y="0"/>
                  </a:moveTo>
                  <a:lnTo>
                    <a:pt x="1440" y="0"/>
                  </a:lnTo>
                  <a:lnTo>
                    <a:pt x="1440" y="197"/>
                  </a:lnTo>
                  <a:lnTo>
                    <a:pt x="0" y="197"/>
                  </a:lnTo>
                  <a:lnTo>
                    <a:pt x="0" y="492"/>
                  </a:lnTo>
                  <a:lnTo>
                    <a:pt x="201" y="492"/>
                  </a:ln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091526F2-AA20-4F8A-A790-4A793084D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7" y="2031"/>
              <a:ext cx="1443" cy="513"/>
            </a:xfrm>
            <a:custGeom>
              <a:avLst/>
              <a:gdLst>
                <a:gd name="T0" fmla="*/ 1203 w 1443"/>
                <a:gd name="T1" fmla="*/ 0 h 513"/>
                <a:gd name="T2" fmla="*/ 1443 w 1443"/>
                <a:gd name="T3" fmla="*/ 0 h 513"/>
                <a:gd name="T4" fmla="*/ 1440 w 1443"/>
                <a:gd name="T5" fmla="*/ 225 h 513"/>
                <a:gd name="T6" fmla="*/ 0 w 1443"/>
                <a:gd name="T7" fmla="*/ 222 h 513"/>
                <a:gd name="T8" fmla="*/ 3 w 1443"/>
                <a:gd name="T9" fmla="*/ 513 h 513"/>
                <a:gd name="T10" fmla="*/ 210 w 1443"/>
                <a:gd name="T11" fmla="*/ 513 h 5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43" h="513">
                  <a:moveTo>
                    <a:pt x="1203" y="0"/>
                  </a:moveTo>
                  <a:lnTo>
                    <a:pt x="1443" y="0"/>
                  </a:lnTo>
                  <a:lnTo>
                    <a:pt x="1440" y="225"/>
                  </a:lnTo>
                  <a:lnTo>
                    <a:pt x="0" y="222"/>
                  </a:lnTo>
                  <a:lnTo>
                    <a:pt x="3" y="513"/>
                  </a:lnTo>
                  <a:lnTo>
                    <a:pt x="210" y="513"/>
                  </a:ln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  <p:grpSp>
        <p:nvGrpSpPr>
          <p:cNvPr id="11" name="Group 13">
            <a:extLst>
              <a:ext uri="{FF2B5EF4-FFF2-40B4-BE49-F238E27FC236}">
                <a16:creationId xmlns:a16="http://schemas.microsoft.com/office/drawing/2014/main" id="{4E5D1D2E-D7DB-4822-8B91-08C9B84724F4}"/>
              </a:ext>
            </a:extLst>
          </p:cNvPr>
          <p:cNvGrpSpPr>
            <a:grpSpLocks/>
          </p:cNvGrpSpPr>
          <p:nvPr/>
        </p:nvGrpSpPr>
        <p:grpSpPr bwMode="auto">
          <a:xfrm>
            <a:off x="5380797" y="1334517"/>
            <a:ext cx="3308350" cy="914400"/>
            <a:chOff x="3600" y="624"/>
            <a:chExt cx="2084" cy="576"/>
          </a:xfrm>
        </p:grpSpPr>
        <p:sp>
          <p:nvSpPr>
            <p:cNvPr id="12" name="Text Box 10">
              <a:extLst>
                <a:ext uri="{FF2B5EF4-FFF2-40B4-BE49-F238E27FC236}">
                  <a16:creationId xmlns:a16="http://schemas.microsoft.com/office/drawing/2014/main" id="{828C7191-3B13-41C1-9AF6-D75A258C95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0" y="624"/>
              <a:ext cx="1674" cy="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Long-Running Compute</a:t>
              </a:r>
              <a:b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Tasks Demoted to </a:t>
              </a:r>
              <a:b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Low Priority</a:t>
              </a:r>
            </a:p>
          </p:txBody>
        </p:sp>
        <p:sp>
          <p:nvSpPr>
            <p:cNvPr id="13" name="Line 11">
              <a:extLst>
                <a:ext uri="{FF2B5EF4-FFF2-40B4-BE49-F238E27FC236}">
                  <a16:creationId xmlns:a16="http://schemas.microsoft.com/office/drawing/2014/main" id="{395CB6F2-F151-4E13-956F-775C56EDE9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00" y="720"/>
              <a:ext cx="511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sp>
          <p:nvSpPr>
            <p:cNvPr id="14" name="Line 12">
              <a:extLst>
                <a:ext uri="{FF2B5EF4-FFF2-40B4-BE49-F238E27FC236}">
                  <a16:creationId xmlns:a16="http://schemas.microsoft.com/office/drawing/2014/main" id="{1F75C0B1-CA2C-4E83-A317-92194C8518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00" y="960"/>
              <a:ext cx="511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300424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83C99-3B8E-4BCE-8C81-ADDC86577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 for Starvation: Priorities?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3196D-903B-4E8F-A37B-1EDA39BDB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policies we’ve studied so far:</a:t>
            </a:r>
          </a:p>
          <a:p>
            <a:pPr lvl="1"/>
            <a:r>
              <a:rPr lang="en-US" b="1" dirty="0"/>
              <a:t>Always prefer to give the CPU to a prioritized job</a:t>
            </a:r>
            <a:endParaRPr lang="en-US" dirty="0"/>
          </a:p>
          <a:p>
            <a:pPr lvl="1"/>
            <a:r>
              <a:rPr lang="en-US" dirty="0"/>
              <a:t>Non-prioritized jobs may never get to run</a:t>
            </a:r>
          </a:p>
          <a:p>
            <a:pPr lvl="1"/>
            <a:endParaRPr lang="en-US" dirty="0"/>
          </a:p>
          <a:p>
            <a:r>
              <a:rPr lang="en-US" dirty="0"/>
              <a:t>But priorities were a means, not an end</a:t>
            </a:r>
          </a:p>
          <a:p>
            <a:r>
              <a:rPr lang="en-US" dirty="0"/>
              <a:t>Our end goal was to serve a mix of CPU-bound, I/O bound, and Interactive jobs effectively on common hardware</a:t>
            </a:r>
          </a:p>
          <a:p>
            <a:pPr lvl="1"/>
            <a:r>
              <a:rPr lang="en-US" dirty="0"/>
              <a:t>Give the I/O bound ones enough CPU to issue their next file operation and wait (on those slow discs)</a:t>
            </a:r>
          </a:p>
          <a:p>
            <a:pPr lvl="1"/>
            <a:r>
              <a:rPr lang="en-US" dirty="0"/>
              <a:t>Give the interactive ones enough CPU to respond to an input and wait (on those slow humans)</a:t>
            </a:r>
          </a:p>
          <a:p>
            <a:pPr lvl="1"/>
            <a:r>
              <a:rPr lang="en-US" dirty="0"/>
              <a:t>Let the CPU bound ones grind away without too much disturbance</a:t>
            </a:r>
          </a:p>
        </p:txBody>
      </p:sp>
    </p:spTree>
    <p:extLst>
      <p:ext uri="{BB962C8B-B14F-4D97-AF65-F5344CB8AC3E}">
        <p14:creationId xmlns:p14="http://schemas.microsoft.com/office/powerpoint/2010/main" val="23151751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D0A0F-6604-43EA-9CB9-26A71ADEA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Light"/>
              </a:rPr>
              <a:t>Recall: Changing </a:t>
            </a:r>
            <a:r>
              <a:rPr lang="en-US" dirty="0">
                <a:latin typeface="Gill Sans Light"/>
              </a:rPr>
              <a:t>Landscape…</a:t>
            </a:r>
          </a:p>
        </p:txBody>
      </p:sp>
      <p:grpSp>
        <p:nvGrpSpPr>
          <p:cNvPr id="8" name="Group 10">
            <a:extLst>
              <a:ext uri="{FF2B5EF4-FFF2-40B4-BE49-F238E27FC236}">
                <a16:creationId xmlns:a16="http://schemas.microsoft.com/office/drawing/2014/main" id="{5D10F813-79BD-4A45-BAB8-EB342759AE6F}"/>
              </a:ext>
            </a:extLst>
          </p:cNvPr>
          <p:cNvGrpSpPr>
            <a:grpSpLocks/>
          </p:cNvGrpSpPr>
          <p:nvPr/>
        </p:nvGrpSpPr>
        <p:grpSpPr bwMode="auto">
          <a:xfrm>
            <a:off x="2721344" y="873229"/>
            <a:ext cx="5893843" cy="4883647"/>
            <a:chOff x="2767" y="1426"/>
            <a:chExt cx="2710" cy="2189"/>
          </a:xfrm>
          <a:noFill/>
        </p:grpSpPr>
        <p:sp>
          <p:nvSpPr>
            <p:cNvPr id="9" name="Text Box 11">
              <a:extLst>
                <a:ext uri="{FF2B5EF4-FFF2-40B4-BE49-F238E27FC236}">
                  <a16:creationId xmlns:a16="http://schemas.microsoft.com/office/drawing/2014/main" id="{9A3C0744-85EC-4ABE-B26A-D7A4A3E1B4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6" y="3436"/>
              <a:ext cx="466" cy="179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2000" b="1" dirty="0">
                  <a:latin typeface="Gill Sans Light"/>
                </a:rPr>
                <a:t>years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472C6D60-7735-4384-821D-DA7F7CB193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7" y="1426"/>
              <a:ext cx="792" cy="31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b="1" dirty="0">
                  <a:latin typeface="Gill Sans Light"/>
                </a:rPr>
                <a:t>Computers</a:t>
              </a:r>
            </a:p>
            <a:p>
              <a:pPr eaLnBrk="0" hangingPunct="0"/>
              <a:r>
                <a:rPr lang="en-US" sz="2000" b="1" dirty="0">
                  <a:latin typeface="Gill Sans Light"/>
                </a:rPr>
                <a:t>Per Person</a:t>
              </a:r>
            </a:p>
          </p:txBody>
        </p:sp>
        <p:sp>
          <p:nvSpPr>
            <p:cNvPr id="11" name="Text Box 13">
              <a:extLst>
                <a:ext uri="{FF2B5EF4-FFF2-40B4-BE49-F238E27FC236}">
                  <a16:creationId xmlns:a16="http://schemas.microsoft.com/office/drawing/2014/main" id="{5B27FFE7-23EE-4D47-BD91-B642FD63CD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3" y="3155"/>
              <a:ext cx="421" cy="17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b="1">
                  <a:latin typeface="Gill Sans Light"/>
                </a:rPr>
                <a:t>10</a:t>
              </a:r>
              <a:r>
                <a:rPr lang="en-US" sz="2000" b="1" baseline="30000">
                  <a:latin typeface="Gill Sans Light"/>
                </a:rPr>
                <a:t>3</a:t>
              </a:r>
              <a:r>
                <a:rPr lang="en-US" sz="2000" b="1">
                  <a:latin typeface="Gill Sans Light"/>
                </a:rPr>
                <a:t>:1</a:t>
              </a:r>
            </a:p>
          </p:txBody>
        </p:sp>
        <p:sp>
          <p:nvSpPr>
            <p:cNvPr id="12" name="Text Box 14">
              <a:extLst>
                <a:ext uri="{FF2B5EF4-FFF2-40B4-BE49-F238E27FC236}">
                  <a16:creationId xmlns:a16="http://schemas.microsoft.com/office/drawing/2014/main" id="{F7BBCF28-807A-4A09-93E1-A36FEF37FE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3" y="1824"/>
              <a:ext cx="421" cy="17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b="1" dirty="0">
                  <a:latin typeface="Gill Sans Light"/>
                </a:rPr>
                <a:t>1:10</a:t>
              </a:r>
              <a:r>
                <a:rPr lang="en-US" sz="2000" b="1" baseline="30000" dirty="0">
                  <a:latin typeface="Gill Sans Light"/>
                </a:rPr>
                <a:t>6</a:t>
              </a:r>
            </a:p>
          </p:txBody>
        </p:sp>
        <p:sp>
          <p:nvSpPr>
            <p:cNvPr id="13" name="Text Box 15">
              <a:extLst>
                <a:ext uri="{FF2B5EF4-FFF2-40B4-BE49-F238E27FC236}">
                  <a16:creationId xmlns:a16="http://schemas.microsoft.com/office/drawing/2014/main" id="{3BD8810E-0392-437B-B9E5-5B4A64D9B4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0" y="2640"/>
              <a:ext cx="677" cy="166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Gill Sans Light"/>
                </a:rPr>
                <a:t>Laptop</a:t>
              </a:r>
            </a:p>
          </p:txBody>
        </p:sp>
        <p:sp>
          <p:nvSpPr>
            <p:cNvPr id="14" name="Text Box 16">
              <a:extLst>
                <a:ext uri="{FF2B5EF4-FFF2-40B4-BE49-F238E27FC236}">
                  <a16:creationId xmlns:a16="http://schemas.microsoft.com/office/drawing/2014/main" id="{CE58D283-2279-4B60-A808-35810433D7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8" y="2814"/>
              <a:ext cx="394" cy="166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Gill Sans Light"/>
                </a:rPr>
                <a:t>PDA</a:t>
              </a:r>
            </a:p>
          </p:txBody>
        </p:sp>
        <p:sp>
          <p:nvSpPr>
            <p:cNvPr id="15" name="Line 17">
              <a:extLst>
                <a:ext uri="{FF2B5EF4-FFF2-40B4-BE49-F238E27FC236}">
                  <a16:creationId xmlns:a16="http://schemas.microsoft.com/office/drawing/2014/main" id="{09C3DDC5-C7DF-4AB7-A622-418D57B84F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8" y="3385"/>
              <a:ext cx="1978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sp>
          <p:nvSpPr>
            <p:cNvPr id="16" name="Line 18">
              <a:extLst>
                <a:ext uri="{FF2B5EF4-FFF2-40B4-BE49-F238E27FC236}">
                  <a16:creationId xmlns:a16="http://schemas.microsoft.com/office/drawing/2014/main" id="{46AEC945-A569-410E-8F23-F28CB2CA9B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62" y="1715"/>
              <a:ext cx="0" cy="1661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Gill Sans Light"/>
              </a:endParaRPr>
            </a:p>
          </p:txBody>
        </p:sp>
        <p:pic>
          <p:nvPicPr>
            <p:cNvPr id="17" name="Picture 16" descr="whirlwind-computer">
              <a:extLst>
                <a:ext uri="{FF2B5EF4-FFF2-40B4-BE49-F238E27FC236}">
                  <a16:creationId xmlns:a16="http://schemas.microsoft.com/office/drawing/2014/main" id="{389B4B18-20AD-45EC-8DDD-B70146E4AC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486" y="1777"/>
              <a:ext cx="486" cy="348"/>
            </a:xfrm>
            <a:prstGeom prst="rect">
              <a:avLst/>
            </a:prstGeom>
            <a:grpFill/>
          </p:spPr>
        </p:pic>
        <p:pic>
          <p:nvPicPr>
            <p:cNvPr id="18" name="Picture 17" descr="360-67">
              <a:extLst>
                <a:ext uri="{FF2B5EF4-FFF2-40B4-BE49-F238E27FC236}">
                  <a16:creationId xmlns:a16="http://schemas.microsoft.com/office/drawing/2014/main" id="{49ED183E-F816-451C-8FE1-75D66BF126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36" y="2070"/>
              <a:ext cx="442" cy="327"/>
            </a:xfrm>
            <a:prstGeom prst="rect">
              <a:avLst/>
            </a:prstGeom>
            <a:grpFill/>
          </p:spPr>
        </p:pic>
        <p:sp>
          <p:nvSpPr>
            <p:cNvPr id="19" name="Text Box 21">
              <a:extLst>
                <a:ext uri="{FF2B5EF4-FFF2-40B4-BE49-F238E27FC236}">
                  <a16:creationId xmlns:a16="http://schemas.microsoft.com/office/drawing/2014/main" id="{92088DE2-AB62-4F8F-B164-71303D7DE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4" y="1968"/>
              <a:ext cx="862" cy="166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dirty="0">
                  <a:latin typeface="Gill Sans Light"/>
                </a:rPr>
                <a:t>Mainframe</a:t>
              </a:r>
            </a:p>
          </p:txBody>
        </p:sp>
        <p:pic>
          <p:nvPicPr>
            <p:cNvPr id="20" name="Picture 19" descr="vax11-780">
              <a:extLst>
                <a:ext uri="{FF2B5EF4-FFF2-40B4-BE49-F238E27FC236}">
                  <a16:creationId xmlns:a16="http://schemas.microsoft.com/office/drawing/2014/main" id="{3E8F486C-83A3-40E7-9A1D-01E45EF216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108" y="2307"/>
              <a:ext cx="272" cy="296"/>
            </a:xfrm>
            <a:prstGeom prst="rect">
              <a:avLst/>
            </a:prstGeom>
            <a:grpFill/>
          </p:spPr>
        </p:pic>
        <p:sp>
          <p:nvSpPr>
            <p:cNvPr id="21" name="Text Box 23">
              <a:extLst>
                <a:ext uri="{FF2B5EF4-FFF2-40B4-BE49-F238E27FC236}">
                  <a16:creationId xmlns:a16="http://schemas.microsoft.com/office/drawing/2014/main" id="{D5611B7C-AE1C-475B-B191-136AFEFE07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6" y="2216"/>
              <a:ext cx="468" cy="166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Gill Sans Light"/>
                </a:rPr>
                <a:t>Mini</a:t>
              </a:r>
            </a:p>
          </p:txBody>
        </p:sp>
        <p:pic>
          <p:nvPicPr>
            <p:cNvPr id="22" name="Picture 21" descr="sun3+3d">
              <a:extLst>
                <a:ext uri="{FF2B5EF4-FFF2-40B4-BE49-F238E27FC236}">
                  <a16:creationId xmlns:a16="http://schemas.microsoft.com/office/drawing/2014/main" id="{D7ABBD37-0D2E-4DAA-B748-916F6944F8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284" y="2488"/>
              <a:ext cx="303" cy="259"/>
            </a:xfrm>
            <a:prstGeom prst="rect">
              <a:avLst/>
            </a:prstGeom>
            <a:grpFill/>
          </p:spPr>
        </p:pic>
        <p:sp>
          <p:nvSpPr>
            <p:cNvPr id="23" name="Text Box 25">
              <a:extLst>
                <a:ext uri="{FF2B5EF4-FFF2-40B4-BE49-F238E27FC236}">
                  <a16:creationId xmlns:a16="http://schemas.microsoft.com/office/drawing/2014/main" id="{914490FE-600D-47A1-A328-35242F69CE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7" y="2397"/>
              <a:ext cx="829" cy="166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dirty="0">
                  <a:latin typeface="Gill Sans Light"/>
                </a:rPr>
                <a:t>Workstation</a:t>
              </a:r>
            </a:p>
          </p:txBody>
        </p:sp>
        <p:sp>
          <p:nvSpPr>
            <p:cNvPr id="24" name="Text Box 26">
              <a:extLst>
                <a:ext uri="{FF2B5EF4-FFF2-40B4-BE49-F238E27FC236}">
                  <a16:creationId xmlns:a16="http://schemas.microsoft.com/office/drawing/2014/main" id="{C1F18156-0600-4254-8697-88ED2A773D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4" y="2544"/>
              <a:ext cx="309" cy="166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Gill Sans Light"/>
                </a:rPr>
                <a:t>PC</a:t>
              </a:r>
            </a:p>
          </p:txBody>
        </p:sp>
        <p:pic>
          <p:nvPicPr>
            <p:cNvPr id="25" name="Picture 24" descr="IBM_ThinkPad@ThinkPad_A_Series">
              <a:extLst>
                <a:ext uri="{FF2B5EF4-FFF2-40B4-BE49-F238E27FC236}">
                  <a16:creationId xmlns:a16="http://schemas.microsoft.com/office/drawing/2014/main" id="{0C6AD6F4-597F-45D7-914B-B9DEC408D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635" y="2760"/>
              <a:ext cx="233" cy="227"/>
            </a:xfrm>
            <a:prstGeom prst="rect">
              <a:avLst/>
            </a:prstGeom>
            <a:grpFill/>
          </p:spPr>
        </p:pic>
        <p:pic>
          <p:nvPicPr>
            <p:cNvPr id="26" name="Picture 28" descr="cell-phone-nokia">
              <a:hlinkClick r:id="rId7"/>
              <a:extLst>
                <a:ext uri="{FF2B5EF4-FFF2-40B4-BE49-F238E27FC236}">
                  <a16:creationId xmlns:a16="http://schemas.microsoft.com/office/drawing/2014/main" id="{E15804DA-0E95-4FB2-9E94-A5F0624515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031" y="3078"/>
              <a:ext cx="175" cy="133"/>
            </a:xfrm>
            <a:prstGeom prst="rect">
              <a:avLst/>
            </a:prstGeom>
            <a:grpFill/>
          </p:spPr>
        </p:pic>
        <p:pic>
          <p:nvPicPr>
            <p:cNvPr id="27" name="Picture 29" descr="pcsm">
              <a:extLst>
                <a:ext uri="{FF2B5EF4-FFF2-40B4-BE49-F238E27FC236}">
                  <a16:creationId xmlns:a16="http://schemas.microsoft.com/office/drawing/2014/main" id="{F28C2F90-436C-4EEB-91D7-EFF4422FFC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503" y="2624"/>
              <a:ext cx="157" cy="221"/>
            </a:xfrm>
            <a:prstGeom prst="rect">
              <a:avLst/>
            </a:prstGeom>
            <a:grpFill/>
          </p:spPr>
        </p:pic>
        <p:pic>
          <p:nvPicPr>
            <p:cNvPr id="28" name="Picture 30" descr="palm">
              <a:extLst>
                <a:ext uri="{FF2B5EF4-FFF2-40B4-BE49-F238E27FC236}">
                  <a16:creationId xmlns:a16="http://schemas.microsoft.com/office/drawing/2014/main" id="{ED3CE635-00B4-4DE1-BF18-AE68189123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803" y="2984"/>
              <a:ext cx="126" cy="1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Rectangle 31">
              <a:extLst>
                <a:ext uri="{FF2B5EF4-FFF2-40B4-BE49-F238E27FC236}">
                  <a16:creationId xmlns:a16="http://schemas.microsoft.com/office/drawing/2014/main" id="{8044E0CE-C901-4427-8A49-ABA3B25149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4" y="2934"/>
              <a:ext cx="322" cy="16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Gill Sans Light"/>
                </a:rPr>
                <a:t>Cell</a:t>
              </a:r>
            </a:p>
          </p:txBody>
        </p:sp>
        <p:sp>
          <p:nvSpPr>
            <p:cNvPr id="30" name="Text Box 32">
              <a:extLst>
                <a:ext uri="{FF2B5EF4-FFF2-40B4-BE49-F238E27FC236}">
                  <a16:creationId xmlns:a16="http://schemas.microsoft.com/office/drawing/2014/main" id="{1388A05D-FB32-414D-ABFF-D92BED86D7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3" y="2712"/>
              <a:ext cx="301" cy="17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b="1">
                  <a:latin typeface="Gill Sans Light"/>
                </a:rPr>
                <a:t>1:1</a:t>
              </a:r>
            </a:p>
          </p:txBody>
        </p:sp>
        <p:sp>
          <p:nvSpPr>
            <p:cNvPr id="31" name="Text Box 33">
              <a:extLst>
                <a:ext uri="{FF2B5EF4-FFF2-40B4-BE49-F238E27FC236}">
                  <a16:creationId xmlns:a16="http://schemas.microsoft.com/office/drawing/2014/main" id="{E8D5CEE8-3D12-407E-BEDD-DA44CFD680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3" y="2304"/>
              <a:ext cx="421" cy="17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b="1">
                  <a:latin typeface="Gill Sans Light"/>
                </a:rPr>
                <a:t>1:10</a:t>
              </a:r>
              <a:r>
                <a:rPr lang="en-US" sz="2000" b="1" baseline="30000">
                  <a:latin typeface="Gill Sans Light"/>
                </a:rPr>
                <a:t>3</a:t>
              </a:r>
            </a:p>
          </p:txBody>
        </p:sp>
      </p:grpSp>
      <p:grpSp>
        <p:nvGrpSpPr>
          <p:cNvPr id="32" name="Group 7">
            <a:extLst>
              <a:ext uri="{FF2B5EF4-FFF2-40B4-BE49-F238E27FC236}">
                <a16:creationId xmlns:a16="http://schemas.microsoft.com/office/drawing/2014/main" id="{1699EAD4-1C3F-4139-A113-A84FC1B4547B}"/>
              </a:ext>
            </a:extLst>
          </p:cNvPr>
          <p:cNvGrpSpPr>
            <a:grpSpLocks/>
          </p:cNvGrpSpPr>
          <p:nvPr/>
        </p:nvGrpSpPr>
        <p:grpSpPr bwMode="auto">
          <a:xfrm>
            <a:off x="7803014" y="4811671"/>
            <a:ext cx="781050" cy="1096963"/>
            <a:chOff x="4992" y="3124"/>
            <a:chExt cx="492" cy="691"/>
          </a:xfrm>
        </p:grpSpPr>
        <p:sp>
          <p:nvSpPr>
            <p:cNvPr id="33" name="Text Box 8">
              <a:extLst>
                <a:ext uri="{FF2B5EF4-FFF2-40B4-BE49-F238E27FC236}">
                  <a16:creationId xmlns:a16="http://schemas.microsoft.com/office/drawing/2014/main" id="{BF058DE4-9103-4F29-8EC2-917A7FCFE9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2" y="3408"/>
              <a:ext cx="492" cy="40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b="1" i="1" dirty="0">
                  <a:latin typeface="Gill Sans Light"/>
                </a:rPr>
                <a:t>Mote!</a:t>
              </a:r>
            </a:p>
          </p:txBody>
        </p:sp>
        <p:pic>
          <p:nvPicPr>
            <p:cNvPr id="34" name="Picture 9" descr="dots">
              <a:extLst>
                <a:ext uri="{FF2B5EF4-FFF2-40B4-BE49-F238E27FC236}">
                  <a16:creationId xmlns:a16="http://schemas.microsoft.com/office/drawing/2014/main" id="{D207A8E7-360F-42AA-9F04-75157D11A2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5206" y="3124"/>
              <a:ext cx="211" cy="260"/>
            </a:xfrm>
            <a:prstGeom prst="rect">
              <a:avLst/>
            </a:prstGeom>
            <a:noFill/>
          </p:spPr>
        </p:pic>
      </p:grpSp>
      <p:pic>
        <p:nvPicPr>
          <p:cNvPr id="35" name="Picture 3">
            <a:extLst>
              <a:ext uri="{FF2B5EF4-FFF2-40B4-BE49-F238E27FC236}">
                <a16:creationId xmlns:a16="http://schemas.microsoft.com/office/drawing/2014/main" id="{FE365BF6-594A-48A9-B078-E751D65F771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251781" y="1120612"/>
            <a:ext cx="1252243" cy="76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810018B-C7FD-47F0-9242-43E0008A966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41993" y="4069229"/>
            <a:ext cx="467971" cy="49361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1929489-B9F1-47A2-B557-29F9AC3BC37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07032" y="1588995"/>
            <a:ext cx="1333500" cy="9525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AAB8D1F-E62B-494A-B5B1-6BAE3DB8D6E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98978" y="2469404"/>
            <a:ext cx="864217" cy="82288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EB786B3-DE01-48A3-86E8-C9B1EDCB14C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67431" y="3295925"/>
            <a:ext cx="583453" cy="57570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5C60093-309B-4D0E-A03A-7D5CA888A1F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54619" y="3665819"/>
            <a:ext cx="540718" cy="485962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C884FD5-35B5-48B3-88FA-5EA73C48FF56}"/>
              </a:ext>
            </a:extLst>
          </p:cNvPr>
          <p:cNvCxnSpPr/>
          <p:nvPr/>
        </p:nvCxnSpPr>
        <p:spPr>
          <a:xfrm>
            <a:off x="6086020" y="1947583"/>
            <a:ext cx="1419411" cy="29883"/>
          </a:xfrm>
          <a:prstGeom prst="line">
            <a:avLst/>
          </a:prstGeom>
          <a:ln w="28575" cap="flat" cmpd="sng" algn="ctr">
            <a:solidFill>
              <a:schemeClr val="accent4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45A1874-FC17-4583-85C5-CBD37EE466A0}"/>
              </a:ext>
            </a:extLst>
          </p:cNvPr>
          <p:cNvCxnSpPr/>
          <p:nvPr/>
        </p:nvCxnSpPr>
        <p:spPr>
          <a:xfrm>
            <a:off x="6387832" y="2607983"/>
            <a:ext cx="1419411" cy="29883"/>
          </a:xfrm>
          <a:prstGeom prst="line">
            <a:avLst/>
          </a:prstGeom>
          <a:ln w="28575" cap="flat" cmpd="sng" algn="ctr">
            <a:solidFill>
              <a:schemeClr val="accent4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C5DD88E-FB99-4306-862F-57817C6E44E4}"/>
              </a:ext>
            </a:extLst>
          </p:cNvPr>
          <p:cNvCxnSpPr/>
          <p:nvPr/>
        </p:nvCxnSpPr>
        <p:spPr>
          <a:xfrm flipV="1">
            <a:off x="7391878" y="3456642"/>
            <a:ext cx="696259" cy="5977"/>
          </a:xfrm>
          <a:prstGeom prst="line">
            <a:avLst/>
          </a:prstGeom>
          <a:ln w="28575" cap="flat" cmpd="sng" algn="ctr">
            <a:solidFill>
              <a:schemeClr val="accent4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loud 43">
            <a:extLst>
              <a:ext uri="{FF2B5EF4-FFF2-40B4-BE49-F238E27FC236}">
                <a16:creationId xmlns:a16="http://schemas.microsoft.com/office/drawing/2014/main" id="{F975EE18-8172-42FB-8A4B-407C5EEF78DF}"/>
              </a:ext>
            </a:extLst>
          </p:cNvPr>
          <p:cNvSpPr/>
          <p:nvPr/>
        </p:nvSpPr>
        <p:spPr>
          <a:xfrm>
            <a:off x="7999722" y="838200"/>
            <a:ext cx="1722481" cy="1677147"/>
          </a:xfrm>
          <a:prstGeom prst="cloud">
            <a:avLst/>
          </a:prstGeom>
          <a:solidFill>
            <a:schemeClr val="accent1">
              <a:lumMod val="75000"/>
              <a:alpha val="16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EE8D38D-8988-4BF4-B113-F4066EA71965}"/>
              </a:ext>
            </a:extLst>
          </p:cNvPr>
          <p:cNvSpPr txBox="1"/>
          <p:nvPr/>
        </p:nvSpPr>
        <p:spPr>
          <a:xfrm>
            <a:off x="258417" y="2400190"/>
            <a:ext cx="28978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Gill Sans Light"/>
              </a:rPr>
              <a:t>Bell’s Law: New computer class every 10 years</a:t>
            </a:r>
          </a:p>
        </p:txBody>
      </p:sp>
      <p:sp>
        <p:nvSpPr>
          <p:cNvPr id="46" name="Rounded Rectangular Callout 52">
            <a:extLst>
              <a:ext uri="{FF2B5EF4-FFF2-40B4-BE49-F238E27FC236}">
                <a16:creationId xmlns:a16="http://schemas.microsoft.com/office/drawing/2014/main" id="{2DEE9904-AB45-4909-8510-B053CB1C9135}"/>
              </a:ext>
            </a:extLst>
          </p:cNvPr>
          <p:cNvSpPr/>
          <p:nvPr/>
        </p:nvSpPr>
        <p:spPr bwMode="auto">
          <a:xfrm>
            <a:off x="8446305" y="5477319"/>
            <a:ext cx="1905000" cy="838200"/>
          </a:xfrm>
          <a:prstGeom prst="wedgeRoundRectCallout">
            <a:avLst>
              <a:gd name="adj1" fmla="val -45887"/>
              <a:gd name="adj2" fmla="val -90962"/>
              <a:gd name="adj3" fmla="val 16667"/>
            </a:avLst>
          </a:prstGeom>
          <a:solidFill>
            <a:srgbClr val="92D050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000" b="0" dirty="0">
                <a:latin typeface="Gill Sans Light"/>
                <a:cs typeface="Helvetica"/>
              </a:rPr>
              <a:t>The Internet of Things!</a:t>
            </a:r>
          </a:p>
        </p:txBody>
      </p:sp>
      <p:sp>
        <p:nvSpPr>
          <p:cNvPr id="47" name="Right Brace 46">
            <a:extLst>
              <a:ext uri="{FF2B5EF4-FFF2-40B4-BE49-F238E27FC236}">
                <a16:creationId xmlns:a16="http://schemas.microsoft.com/office/drawing/2014/main" id="{D866AA47-AD38-4181-8F28-47576C3FA3F0}"/>
              </a:ext>
            </a:extLst>
          </p:cNvPr>
          <p:cNvSpPr/>
          <p:nvPr/>
        </p:nvSpPr>
        <p:spPr bwMode="auto">
          <a:xfrm>
            <a:off x="9712332" y="1426016"/>
            <a:ext cx="304800" cy="1447800"/>
          </a:xfrm>
          <a:prstGeom prst="rightBrace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48" name="Right Brace 47">
            <a:extLst>
              <a:ext uri="{FF2B5EF4-FFF2-40B4-BE49-F238E27FC236}">
                <a16:creationId xmlns:a16="http://schemas.microsoft.com/office/drawing/2014/main" id="{5C6571E8-ABFD-4D7F-AA3E-002D9B71F3B0}"/>
              </a:ext>
            </a:extLst>
          </p:cNvPr>
          <p:cNvSpPr/>
          <p:nvPr/>
        </p:nvSpPr>
        <p:spPr bwMode="auto">
          <a:xfrm>
            <a:off x="9940932" y="2797616"/>
            <a:ext cx="304800" cy="1447800"/>
          </a:xfrm>
          <a:prstGeom prst="rightBrace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49" name="Right Brace 48">
            <a:extLst>
              <a:ext uri="{FF2B5EF4-FFF2-40B4-BE49-F238E27FC236}">
                <a16:creationId xmlns:a16="http://schemas.microsoft.com/office/drawing/2014/main" id="{E1E06743-1856-47F4-85E1-278B5FEDD8AB}"/>
              </a:ext>
            </a:extLst>
          </p:cNvPr>
          <p:cNvSpPr/>
          <p:nvPr/>
        </p:nvSpPr>
        <p:spPr bwMode="auto">
          <a:xfrm>
            <a:off x="9712332" y="4245416"/>
            <a:ext cx="304800" cy="990600"/>
          </a:xfrm>
          <a:prstGeom prst="rightBrace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2B033B4-770B-42ED-8B06-711C0FDF0552}"/>
              </a:ext>
            </a:extLst>
          </p:cNvPr>
          <p:cNvSpPr txBox="1"/>
          <p:nvPr/>
        </p:nvSpPr>
        <p:spPr>
          <a:xfrm>
            <a:off x="10093332" y="1273616"/>
            <a:ext cx="152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Number crunching, Data Storage, Massive </a:t>
            </a:r>
            <a:r>
              <a:rPr lang="en-US" sz="1600" dirty="0" err="1">
                <a:latin typeface="Gill Sans Light"/>
              </a:rPr>
              <a:t>Inet</a:t>
            </a:r>
            <a:r>
              <a:rPr lang="en-US" sz="1600" dirty="0">
                <a:latin typeface="Gill Sans Light"/>
              </a:rPr>
              <a:t> Services,</a:t>
            </a:r>
          </a:p>
          <a:p>
            <a:r>
              <a:rPr lang="en-US" sz="1600" dirty="0">
                <a:latin typeface="Gill Sans Light"/>
              </a:rPr>
              <a:t>ML, …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E73C902-DDAF-4836-8AD9-191C2D444E1F}"/>
              </a:ext>
            </a:extLst>
          </p:cNvPr>
          <p:cNvSpPr txBox="1"/>
          <p:nvPr/>
        </p:nvSpPr>
        <p:spPr>
          <a:xfrm>
            <a:off x="10245732" y="3178616"/>
            <a:ext cx="152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Productivity,</a:t>
            </a:r>
          </a:p>
          <a:p>
            <a:r>
              <a:rPr lang="en-US" sz="1600" dirty="0">
                <a:latin typeface="Gill Sans Light"/>
              </a:rPr>
              <a:t>Interactive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B3FD829-0C79-42AC-AFD1-B73328F45500}"/>
              </a:ext>
            </a:extLst>
          </p:cNvPr>
          <p:cNvSpPr txBox="1"/>
          <p:nvPr/>
        </p:nvSpPr>
        <p:spPr>
          <a:xfrm>
            <a:off x="10080632" y="4321616"/>
            <a:ext cx="152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/>
              </a:rPr>
              <a:t>Streaming from/to the physical world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6EB86084-5FD0-474B-A0B4-FB0B5C7D9D6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30347" y="4593143"/>
            <a:ext cx="540718" cy="45650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C0DE51F8-E1EF-4652-B930-7D51C1E58FB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877902" y="4974074"/>
            <a:ext cx="328530" cy="32853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F7E81C6-0856-44D2-AD1C-CDED770A9B2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132038" y="4737114"/>
            <a:ext cx="351694" cy="351694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E19C7A9-1FFA-4024-9134-63308BAAEA0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841748" y="4410316"/>
            <a:ext cx="463487" cy="46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788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A8328-59A7-410F-BEB5-2428D34AC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Landscape of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A1A8C-B0B1-4AC4-A049-1137EAB25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Priority-based scheduling rooted in “time-sharing”</a:t>
            </a:r>
          </a:p>
          <a:p>
            <a:pPr lvl="1"/>
            <a:r>
              <a:rPr lang="en-US" dirty="0"/>
              <a:t>Allocating precious, limited resources across a diverse workload</a:t>
            </a:r>
          </a:p>
          <a:p>
            <a:pPr lvl="2"/>
            <a:r>
              <a:rPr lang="en-US" dirty="0"/>
              <a:t>CPU bound, vs interactive, vs I/O bound</a:t>
            </a:r>
          </a:p>
          <a:p>
            <a:r>
              <a:rPr lang="en-US" dirty="0"/>
              <a:t>80’s brought about personal computers, workstations, and servers on networks</a:t>
            </a:r>
          </a:p>
          <a:p>
            <a:pPr lvl="1"/>
            <a:r>
              <a:rPr lang="en-US" dirty="0"/>
              <a:t>Different machines of different types for different purposes</a:t>
            </a:r>
          </a:p>
          <a:p>
            <a:pPr lvl="1"/>
            <a:r>
              <a:rPr lang="en-US" dirty="0"/>
              <a:t>Shift to fairness and avoiding extremes (starvation)</a:t>
            </a:r>
          </a:p>
          <a:p>
            <a:r>
              <a:rPr lang="en-US" dirty="0"/>
              <a:t>90’s emergence of the web, rise of internet-based services, the data-center-is-the-computer</a:t>
            </a:r>
          </a:p>
          <a:p>
            <a:pPr lvl="1"/>
            <a:r>
              <a:rPr lang="en-US" dirty="0"/>
              <a:t>Server consolidation, massive clustered services, huge </a:t>
            </a:r>
            <a:r>
              <a:rPr lang="en-US" dirty="0" err="1"/>
              <a:t>flashcrowds</a:t>
            </a:r>
            <a:endParaRPr lang="en-US" dirty="0"/>
          </a:p>
          <a:p>
            <a:pPr lvl="1"/>
            <a:r>
              <a:rPr lang="en-US" dirty="0"/>
              <a:t>It’s about predictability, 95</a:t>
            </a:r>
            <a:r>
              <a:rPr lang="en-US" baseline="30000" dirty="0"/>
              <a:t>th</a:t>
            </a:r>
            <a:r>
              <a:rPr lang="en-US" dirty="0"/>
              <a:t> percentile performance guarantees</a:t>
            </a:r>
          </a:p>
        </p:txBody>
      </p:sp>
    </p:spTree>
    <p:extLst>
      <p:ext uri="{BB962C8B-B14F-4D97-AF65-F5344CB8AC3E}">
        <p14:creationId xmlns:p14="http://schemas.microsoft.com/office/powerpoint/2010/main" val="33840360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F9688-D63A-4E6B-B68C-09D8A0FEB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Idea: Proportional-Share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1ACC2-4E16-49F1-A34B-D3B01A18EA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policies we’ve studied so far:</a:t>
            </a:r>
          </a:p>
          <a:p>
            <a:pPr lvl="1"/>
            <a:r>
              <a:rPr lang="en-US" b="1" dirty="0"/>
              <a:t>Always prefer to give the CPU to a prioritized job</a:t>
            </a:r>
            <a:endParaRPr lang="en-US" dirty="0"/>
          </a:p>
          <a:p>
            <a:pPr lvl="1"/>
            <a:r>
              <a:rPr lang="en-US" dirty="0"/>
              <a:t>Non-prioritized jobs may never get to run</a:t>
            </a:r>
          </a:p>
          <a:p>
            <a:pPr lvl="1"/>
            <a:endParaRPr lang="en-US" dirty="0"/>
          </a:p>
          <a:p>
            <a:r>
              <a:rPr lang="en-US" dirty="0"/>
              <a:t>Instead, we can share the CPU </a:t>
            </a:r>
            <a:r>
              <a:rPr lang="en-US" i="1" dirty="0"/>
              <a:t>proportionally</a:t>
            </a:r>
            <a:endParaRPr lang="en-US" dirty="0"/>
          </a:p>
          <a:p>
            <a:pPr lvl="1"/>
            <a:r>
              <a:rPr lang="en-US" dirty="0"/>
              <a:t>Give each job a share of the CPU according to its priority</a:t>
            </a:r>
          </a:p>
          <a:p>
            <a:pPr lvl="1"/>
            <a:r>
              <a:rPr lang="en-US" dirty="0"/>
              <a:t>Low-priority jobs get to run less often</a:t>
            </a:r>
          </a:p>
          <a:p>
            <a:pPr lvl="1"/>
            <a:r>
              <a:rPr lang="en-US" dirty="0"/>
              <a:t>But all jobs can at least make progress (no starvation)</a:t>
            </a:r>
          </a:p>
        </p:txBody>
      </p:sp>
    </p:spTree>
    <p:extLst>
      <p:ext uri="{BB962C8B-B14F-4D97-AF65-F5344CB8AC3E}">
        <p14:creationId xmlns:p14="http://schemas.microsoft.com/office/powerpoint/2010/main" val="2869089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81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4487" y="838200"/>
            <a:ext cx="1357313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charset="-127"/>
              </a:rPr>
              <a:t>Lottery Scheduling</a:t>
            </a:r>
          </a:p>
        </p:txBody>
      </p:sp>
      <p:sp>
        <p:nvSpPr>
          <p:cNvPr id="6318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11582400" cy="5105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charset="-127"/>
              </a:rPr>
              <a:t>Simple Idea:</a:t>
            </a:r>
            <a:endParaRPr lang="en-US" altLang="ko-KR" dirty="0" smtClean="0">
              <a:ea typeface="굴림" charset="-127"/>
            </a:endParaRP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Give each job some number of lottery tickets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On each time slice, randomly pick a winning ticket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On average, CPU time is proportional to number of tickets </a:t>
            </a:r>
            <a:r>
              <a:rPr lang="en-US" altLang="ko-KR" sz="2400" dirty="0" smtClean="0">
                <a:ea typeface="굴림" charset="-127"/>
              </a:rPr>
              <a:t/>
            </a:r>
            <a:br>
              <a:rPr lang="en-US" altLang="ko-KR" sz="2400" dirty="0" smtClean="0">
                <a:ea typeface="굴림" charset="-127"/>
              </a:rPr>
            </a:br>
            <a:r>
              <a:rPr lang="en-US" altLang="ko-KR" sz="2400" dirty="0" smtClean="0">
                <a:ea typeface="굴림" charset="-127"/>
              </a:rPr>
              <a:t>given </a:t>
            </a:r>
            <a:r>
              <a:rPr lang="en-US" altLang="ko-KR" sz="2400" dirty="0">
                <a:ea typeface="굴림" charset="-127"/>
              </a:rPr>
              <a:t>to each job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charset="-127"/>
              </a:rPr>
              <a:t>How to assign tickets?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To approximate SRTF, short running jobs get more, long running jobs get fewer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To avoid starvation, every job gets at least one ticket (everyone makes progress)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charset="-127"/>
              </a:rPr>
              <a:t>Advantage over strict priority scheduling: behaves gracefully as load changes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Adding or deleting a job affects all jobs proportionally, independent of how many tickets each job possesses</a:t>
            </a:r>
          </a:p>
        </p:txBody>
      </p:sp>
    </p:spTree>
    <p:extLst>
      <p:ext uri="{BB962C8B-B14F-4D97-AF65-F5344CB8AC3E}">
        <p14:creationId xmlns:p14="http://schemas.microsoft.com/office/powerpoint/2010/main" val="20218536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1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1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812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charset="-127"/>
              </a:rPr>
              <a:t>Lottery Scheduling Example (Cont.)</a:t>
            </a:r>
          </a:p>
        </p:txBody>
      </p:sp>
      <p:sp>
        <p:nvSpPr>
          <p:cNvPr id="632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6000" y="838200"/>
            <a:ext cx="10414000" cy="56388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ko-KR" sz="2800" dirty="0">
                <a:ea typeface="굴림" charset="-127"/>
              </a:rPr>
              <a:t>Lottery Scheduling Example</a:t>
            </a: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Assume short jobs get 10 tickets, long jobs get 1 ticket</a:t>
            </a: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endParaRPr lang="en-US" altLang="ko-KR" sz="2400" dirty="0">
              <a:ea typeface="굴림" charset="-127"/>
            </a:endParaRPr>
          </a:p>
          <a:p>
            <a:pPr lvl="1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What if too many short jobs to give reasonable </a:t>
            </a:r>
            <a:r>
              <a:rPr lang="en-US" altLang="ko-KR" sz="2400" dirty="0" smtClean="0">
                <a:ea typeface="굴림" charset="-127"/>
              </a:rPr>
              <a:t>response </a:t>
            </a:r>
            <a:r>
              <a:rPr lang="en-US" altLang="ko-KR" sz="2400" dirty="0">
                <a:ea typeface="굴림" charset="-127"/>
              </a:rPr>
              <a:t>time?  </a:t>
            </a:r>
          </a:p>
          <a:p>
            <a:pPr lvl="2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If load average is 100, hard to make progress</a:t>
            </a:r>
          </a:p>
          <a:p>
            <a:pPr lvl="2">
              <a:lnSpc>
                <a:spcPct val="80000"/>
              </a:lnSpc>
            </a:pPr>
            <a:r>
              <a:rPr lang="en-US" altLang="ko-KR" sz="2400" dirty="0">
                <a:ea typeface="굴림" charset="-127"/>
              </a:rPr>
              <a:t>One approach: log some user out</a:t>
            </a:r>
          </a:p>
        </p:txBody>
      </p:sp>
      <p:graphicFrame>
        <p:nvGraphicFramePr>
          <p:cNvPr id="632836" name="Group 4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2667000" y="1752600"/>
          <a:ext cx="6934200" cy="2947356"/>
        </p:xfrm>
        <a:graphic>
          <a:graphicData uri="http://schemas.openxmlformats.org/drawingml/2006/table">
            <a:tbl>
              <a:tblPr/>
              <a:tblGrid>
                <a:gridCol w="233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6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89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# short jobs/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# long jobs</a:t>
                      </a:r>
                    </a:p>
                  </a:txBody>
                  <a:tcPr marL="90478" marR="90478" marT="44445" marB="444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% of CPU each short jobs gets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% of CPU each long jobs gets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1/1</a:t>
                      </a:r>
                    </a:p>
                  </a:txBody>
                  <a:tcPr marL="90478" marR="90478" marT="44445" marB="444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91%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9%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0/2</a:t>
                      </a:r>
                    </a:p>
                  </a:txBody>
                  <a:tcPr marL="90478" marR="90478" marT="44445" marB="444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N/A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50%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2/0</a:t>
                      </a:r>
                    </a:p>
                  </a:txBody>
                  <a:tcPr marL="90478" marR="90478" marT="44445" marB="444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50%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N/A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10/1</a:t>
                      </a:r>
                    </a:p>
                  </a:txBody>
                  <a:tcPr marL="90478" marR="90478" marT="44445" marB="444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9.9%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0.99%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2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1/10</a:t>
                      </a:r>
                    </a:p>
                  </a:txBody>
                  <a:tcPr marL="90478" marR="90478" marT="44445" marB="444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50%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</a:rPr>
                        <a:t>5%</a:t>
                      </a:r>
                    </a:p>
                  </a:txBody>
                  <a:tcPr marL="90478" marR="90478" marT="44445" marB="44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3403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32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2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2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2835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DD06F-34BC-4EDF-8007-F615E2A57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Lottery Scheduling: Simple Mechanism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0B7097-7E0D-40B8-AD8C-A2AEF69055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79098" y="1825625"/>
                <a:ext cx="6174702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baseline="-25000">
                        <a:latin typeface="Cambria Math" panose="02040503050406030204" pitchFamily="18" charset="0"/>
                      </a:rPr>
                      <m:t>𝑡𝑖𝑐𝑘𝑒𝑡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  <m:r>
                          <m:rPr>
                            <m:sty m:val="p"/>
                          </m:rPr>
                          <a:rPr lang="en-US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</m:t>
                        </m:r>
                      </m:e>
                    </m:nary>
                  </m:oMath>
                </a14:m>
                <a:endParaRPr lang="en-US" baseline="-25000" dirty="0"/>
              </a:p>
              <a:p>
                <a:r>
                  <a:rPr lang="en-US" dirty="0"/>
                  <a:t>Pick a number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in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1  ..  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i="1" baseline="-25000">
                        <a:latin typeface="Cambria Math" panose="02040503050406030204" pitchFamily="18" charset="0"/>
                      </a:rPr>
                      <m:t>𝑡𝑖𝑐𝑘𝑒𝑡</m:t>
                    </m:r>
                  </m:oMath>
                </a14:m>
                <a:r>
                  <a:rPr lang="en-US" sz="2400" dirty="0">
                    <a:latin typeface="Courier" pitchFamily="2" charset="0"/>
                  </a:rPr>
                  <a:t> </a:t>
                </a:r>
                <a:r>
                  <a:rPr lang="en-US" dirty="0"/>
                  <a:t>as the random “dart”</a:t>
                </a:r>
              </a:p>
              <a:p>
                <a:r>
                  <a:rPr lang="en-US" dirty="0"/>
                  <a:t>Jobs record their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m:rPr>
                        <m:sty m:val="p"/>
                      </m:rPr>
                      <a:rPr lang="en-US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</m:t>
                    </m:r>
                  </m:oMath>
                </a14:m>
                <a:r>
                  <a:rPr lang="en-US" dirty="0"/>
                  <a:t> of allocated tickets</a:t>
                </a:r>
              </a:p>
              <a:p>
                <a:r>
                  <a:rPr lang="en-US" dirty="0"/>
                  <a:t>Order them by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m:rPr>
                        <m:sty m:val="p"/>
                      </m:rPr>
                      <a:rPr lang="en-US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Select the first j such that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  <m:r>
                          <m:rPr>
                            <m:sty m:val="p"/>
                          </m:rPr>
                          <a:rPr lang="en-US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</m:t>
                        </m:r>
                      </m:e>
                    </m:nary>
                  </m:oMath>
                </a14:m>
                <a:r>
                  <a:rPr lang="en-US" dirty="0"/>
                  <a:t> up to j exceeds </a:t>
                </a:r>
                <a:r>
                  <a:rPr lang="en-US" i="1" dirty="0"/>
                  <a:t>d.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0B7097-7E0D-40B8-AD8C-A2AEF69055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79098" y="1825625"/>
                <a:ext cx="6174702" cy="4351338"/>
              </a:xfrm>
              <a:blipFill>
                <a:blip r:embed="rId2"/>
                <a:stretch>
                  <a:fillRect l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A53DA1AD-F160-4AA4-903F-5FEC2A85922D}"/>
              </a:ext>
            </a:extLst>
          </p:cNvPr>
          <p:cNvSpPr/>
          <p:nvPr/>
        </p:nvSpPr>
        <p:spPr>
          <a:xfrm>
            <a:off x="3478245" y="3692075"/>
            <a:ext cx="468085" cy="26125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EF428B-BEE3-46DF-944E-B5143ABCD17E}"/>
              </a:ext>
            </a:extLst>
          </p:cNvPr>
          <p:cNvSpPr/>
          <p:nvPr/>
        </p:nvSpPr>
        <p:spPr>
          <a:xfrm>
            <a:off x="3478245" y="4030937"/>
            <a:ext cx="468085" cy="26125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B3E16D-052C-4200-8936-FCB04B17E548}"/>
              </a:ext>
            </a:extLst>
          </p:cNvPr>
          <p:cNvSpPr/>
          <p:nvPr/>
        </p:nvSpPr>
        <p:spPr>
          <a:xfrm>
            <a:off x="3478245" y="4369799"/>
            <a:ext cx="468085" cy="26125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49B70E-58D3-4BFD-BDAF-DC982A339775}"/>
              </a:ext>
            </a:extLst>
          </p:cNvPr>
          <p:cNvSpPr/>
          <p:nvPr/>
        </p:nvSpPr>
        <p:spPr>
          <a:xfrm>
            <a:off x="3478245" y="4708661"/>
            <a:ext cx="468085" cy="26125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915D98-02E4-4936-9B52-DC38C6B77829}"/>
              </a:ext>
            </a:extLst>
          </p:cNvPr>
          <p:cNvSpPr/>
          <p:nvPr/>
        </p:nvSpPr>
        <p:spPr>
          <a:xfrm>
            <a:off x="3478245" y="5047519"/>
            <a:ext cx="468085" cy="26125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E7BEC7-B23B-46C2-81C9-3A4AD6CF0C91}"/>
              </a:ext>
            </a:extLst>
          </p:cNvPr>
          <p:cNvSpPr/>
          <p:nvPr/>
        </p:nvSpPr>
        <p:spPr>
          <a:xfrm>
            <a:off x="3478245" y="2675489"/>
            <a:ext cx="468085" cy="26125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F452CC-C17D-4C5D-806C-4146B71DDF46}"/>
              </a:ext>
            </a:extLst>
          </p:cNvPr>
          <p:cNvSpPr/>
          <p:nvPr/>
        </p:nvSpPr>
        <p:spPr>
          <a:xfrm>
            <a:off x="3478245" y="3014351"/>
            <a:ext cx="468085" cy="26125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BA45B5-E5BD-4712-9E05-63667E6AA498}"/>
              </a:ext>
            </a:extLst>
          </p:cNvPr>
          <p:cNvSpPr/>
          <p:nvPr/>
        </p:nvSpPr>
        <p:spPr>
          <a:xfrm>
            <a:off x="3478245" y="3353213"/>
            <a:ext cx="468085" cy="26125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D69F69-0F8F-4158-9B82-0E4BC1B4F659}"/>
              </a:ext>
            </a:extLst>
          </p:cNvPr>
          <p:cNvSpPr/>
          <p:nvPr/>
        </p:nvSpPr>
        <p:spPr>
          <a:xfrm>
            <a:off x="3478245" y="1997765"/>
            <a:ext cx="468085" cy="2612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895582-EFBA-4AC9-A1FF-95B5E7550B55}"/>
              </a:ext>
            </a:extLst>
          </p:cNvPr>
          <p:cNvSpPr/>
          <p:nvPr/>
        </p:nvSpPr>
        <p:spPr>
          <a:xfrm>
            <a:off x="3478245" y="2336627"/>
            <a:ext cx="468085" cy="2612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813185-84CC-48D3-86EF-AF74ADF46DC3}"/>
              </a:ext>
            </a:extLst>
          </p:cNvPr>
          <p:cNvSpPr txBox="1"/>
          <p:nvPr/>
        </p:nvSpPr>
        <p:spPr>
          <a:xfrm>
            <a:off x="4050691" y="5036051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AD3884-BACD-44DA-93D8-0BB2D55CAE13}"/>
              </a:ext>
            </a:extLst>
          </p:cNvPr>
          <p:cNvSpPr txBox="1"/>
          <p:nvPr/>
        </p:nvSpPr>
        <p:spPr>
          <a:xfrm>
            <a:off x="3963830" y="17568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10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820945A-C6DC-4F23-AECB-A4061870C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16356" y="3096519"/>
            <a:ext cx="1422400" cy="142240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E7C4940-F899-4C25-AA5B-E9950354CCA8}"/>
              </a:ext>
            </a:extLst>
          </p:cNvPr>
          <p:cNvCxnSpPr/>
          <p:nvPr/>
        </p:nvCxnSpPr>
        <p:spPr>
          <a:xfrm flipV="1">
            <a:off x="2025100" y="2094573"/>
            <a:ext cx="1324428" cy="11810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08AADD8-9A86-4522-822B-3231451CDEA5}"/>
              </a:ext>
            </a:extLst>
          </p:cNvPr>
          <p:cNvCxnSpPr>
            <a:cxnSpLocks/>
          </p:cNvCxnSpPr>
          <p:nvPr/>
        </p:nvCxnSpPr>
        <p:spPr>
          <a:xfrm>
            <a:off x="2038024" y="3668545"/>
            <a:ext cx="1224418" cy="15096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9228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7D230-0DAA-4754-B409-DE1E21287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Unfairness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024D0-2256-4993-A6FA-E48DD0C77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8848" y="1825625"/>
            <a:ext cx="6854951" cy="4351338"/>
          </a:xfrm>
        </p:spPr>
        <p:txBody>
          <a:bodyPr/>
          <a:lstStyle/>
          <a:p>
            <a:r>
              <a:rPr lang="en-US" dirty="0"/>
              <a:t>E.g., Given two jobs A and B of same run time (# Qs) that are each supposed to receive 50%, </a:t>
            </a:r>
          </a:p>
          <a:p>
            <a:pPr marL="0" indent="0">
              <a:buNone/>
            </a:pPr>
            <a:r>
              <a:rPr lang="en-US" dirty="0"/>
              <a:t>      U = finish time of first / finish time of last</a:t>
            </a:r>
          </a:p>
          <a:p>
            <a:r>
              <a:rPr lang="en-US" dirty="0"/>
              <a:t>As a function of run time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B61D7C-75FC-4E39-B97B-C7ECDF8E9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42" y="1825625"/>
            <a:ext cx="3519715" cy="329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5527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B1CC2-9115-43C1-A794-0438E669D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Stride Scheduling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AFA3B6-6B5A-4D49-92A8-6A479E8E5A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Achieve proportional share scheduling without resorting to randomness, and overcome the “law of small numbers” problem.</a:t>
                </a:r>
              </a:p>
              <a:p>
                <a:r>
                  <a:rPr lang="en-US" dirty="0"/>
                  <a:t>“Stride” of each job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𝑏𝑖𝑔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larger your share of tickets, the smaller your stride</a:t>
                </a:r>
              </a:p>
              <a:p>
                <a:pPr lvl="1"/>
                <a:r>
                  <a:rPr lang="en-US" dirty="0"/>
                  <a:t>Ex: W = 10,000,  A=100 tickets, B=50, C=250</a:t>
                </a:r>
              </a:p>
              <a:p>
                <a:pPr lvl="1"/>
                <a:r>
                  <a:rPr lang="en-US" dirty="0"/>
                  <a:t>A stride: 100, B: 200, C: 40</a:t>
                </a:r>
              </a:p>
              <a:p>
                <a:r>
                  <a:rPr lang="en-US" dirty="0"/>
                  <a:t>Each job has a “pass” counter </a:t>
                </a:r>
              </a:p>
              <a:p>
                <a:r>
                  <a:rPr lang="en-US" dirty="0"/>
                  <a:t>Scheduler: pick job with lowest </a:t>
                </a:r>
                <a:r>
                  <a:rPr lang="en-US" i="1" dirty="0"/>
                  <a:t>pass</a:t>
                </a:r>
                <a:r>
                  <a:rPr lang="en-US" dirty="0"/>
                  <a:t>, runs it, add its </a:t>
                </a:r>
                <a:r>
                  <a:rPr lang="en-US" i="1" dirty="0"/>
                  <a:t>stride</a:t>
                </a:r>
                <a:r>
                  <a:rPr lang="en-US" dirty="0"/>
                  <a:t> to its </a:t>
                </a:r>
                <a:r>
                  <a:rPr lang="en-US" i="1" dirty="0"/>
                  <a:t>pass</a:t>
                </a:r>
              </a:p>
              <a:p>
                <a:r>
                  <a:rPr lang="en-US" dirty="0"/>
                  <a:t>Low-stride jobs (lots of tickets) run more often</a:t>
                </a:r>
              </a:p>
              <a:p>
                <a:pPr lvl="1"/>
                <a:r>
                  <a:rPr lang="en-US" dirty="0"/>
                  <a:t>Job with twice the tickets gets to run twice as often</a:t>
                </a:r>
              </a:p>
              <a:p>
                <a:r>
                  <a:rPr lang="en-US" dirty="0"/>
                  <a:t>Some messiness of counter wrap-around, new jobs, …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AFA3B6-6B5A-4D49-92A8-6A479E8E5A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19" t="-1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75850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Conclusion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11430000" cy="5486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Multi-Level Feedback Scheduling: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Multiple queues of different priorities and scheduling algorithms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Automatic promotion/demotion of process priority in order to approximate SJF/SRTF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Realtime</a:t>
            </a:r>
            <a:r>
              <a:rPr lang="en-US" dirty="0" smtClean="0">
                <a:solidFill>
                  <a:srgbClr val="FF0000"/>
                </a:solidFill>
              </a:rPr>
              <a:t> Schedulers such as EDF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G</a:t>
            </a:r>
            <a:r>
              <a:rPr lang="en-US" dirty="0" smtClean="0"/>
              <a:t>uaranteed </a:t>
            </a:r>
            <a:r>
              <a:rPr lang="en-US" dirty="0"/>
              <a:t>behavior by meeting </a:t>
            </a:r>
            <a:r>
              <a:rPr lang="en-US" dirty="0" smtClean="0"/>
              <a:t>deadlines</a:t>
            </a:r>
          </a:p>
          <a:p>
            <a:pPr lvl="1"/>
            <a:r>
              <a:rPr lang="en-US" dirty="0" err="1" smtClean="0"/>
              <a:t>Realtime</a:t>
            </a:r>
            <a:r>
              <a:rPr lang="en-US" dirty="0" smtClean="0"/>
              <a:t> </a:t>
            </a:r>
            <a:r>
              <a:rPr lang="en-US" dirty="0"/>
              <a:t>tasks defined by tuple of compute time and period</a:t>
            </a:r>
          </a:p>
          <a:p>
            <a:pPr lvl="1"/>
            <a:r>
              <a:rPr lang="en-US" dirty="0" err="1"/>
              <a:t>Schedulability</a:t>
            </a:r>
            <a:r>
              <a:rPr lang="en-US" dirty="0"/>
              <a:t> test: is it possible to meet deadlines with proposed set of processes</a:t>
            </a:r>
            <a:r>
              <a:rPr lang="en-US" dirty="0" smtClean="0"/>
              <a:t>?</a:t>
            </a:r>
            <a:endParaRPr lang="en-US" altLang="ko-KR" dirty="0" smtClean="0">
              <a:ea typeface="굴림" panose="020B0600000101010101" pitchFamily="34" charset="-127"/>
              <a:sym typeface="Symbol" panose="05050102010706020507" pitchFamily="18" charset="2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rgbClr val="FF0000"/>
                </a:solidFill>
                <a:ea typeface="굴림" charset="-127"/>
              </a:rPr>
              <a:t>Priority Inversion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charset="-127"/>
              </a:rPr>
              <a:t>A</a:t>
            </a:r>
            <a:r>
              <a:rPr lang="en-US" altLang="ko-KR" dirty="0" smtClean="0">
                <a:ea typeface="굴림" charset="-127"/>
              </a:rPr>
              <a:t> higher-priority task is prevented from running by a lower-priority task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charset="-127"/>
              </a:rPr>
              <a:t>Often caused by locks and through the intervention of a middle-priority task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Proportional Share Scheduling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Give each job a share of the CPU according to its priority</a:t>
            </a:r>
          </a:p>
          <a:p>
            <a:pPr lvl="1"/>
            <a:r>
              <a:rPr lang="en-US" dirty="0"/>
              <a:t>Low-priority jobs get to run less often</a:t>
            </a:r>
          </a:p>
          <a:p>
            <a:pPr lvl="1"/>
            <a:r>
              <a:rPr lang="en-US" dirty="0"/>
              <a:t>But all jobs can at least make progress (no starvation</a:t>
            </a:r>
            <a:r>
              <a:rPr lang="en-US" dirty="0" smtClean="0"/>
              <a:t>)</a:t>
            </a: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None/>
            </a:pPr>
            <a:endParaRPr lang="en-US" altLang="ko-KR" dirty="0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322660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</p:bld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87416</TotalTime>
  <Pages>60</Pages>
  <Words>3812</Words>
  <Application>Microsoft Office PowerPoint</Application>
  <PresentationFormat>Widescreen</PresentationFormat>
  <Paragraphs>546</Paragraphs>
  <Slides>46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9" baseType="lpstr">
      <vt:lpstr>ＭＳ Ｐゴシック</vt:lpstr>
      <vt:lpstr>Arial</vt:lpstr>
      <vt:lpstr>Cambria Math</vt:lpstr>
      <vt:lpstr>Comic Sans MS</vt:lpstr>
      <vt:lpstr>Consolas</vt:lpstr>
      <vt:lpstr>Courier</vt:lpstr>
      <vt:lpstr>Gill Sans</vt:lpstr>
      <vt:lpstr>Gill Sans Light</vt:lpstr>
      <vt:lpstr>굴림</vt:lpstr>
      <vt:lpstr>Helvetica</vt:lpstr>
      <vt:lpstr>Symbol</vt:lpstr>
      <vt:lpstr>Office</vt:lpstr>
      <vt:lpstr>Equation</vt:lpstr>
      <vt:lpstr>CS162 Operating Systems and Systems Programming Lecture 12  Scheduling 2:  Classic Policies (Con’t), Case Studies,  Realtime, Starvation </vt:lpstr>
      <vt:lpstr>Recall: SRTF Example continued:</vt:lpstr>
      <vt:lpstr>SRTF Further discussion</vt:lpstr>
      <vt:lpstr>Predicting the Length of the Next CPU Burst</vt:lpstr>
      <vt:lpstr>How to Handle Simultaneous Mix of Diff Types of Apps?</vt:lpstr>
      <vt:lpstr>Multi-Level Feedback Scheduling</vt:lpstr>
      <vt:lpstr>Scheduling Details</vt:lpstr>
      <vt:lpstr>Scheduling Details</vt:lpstr>
      <vt:lpstr>Case Study: Linux O(1) Scheduler</vt:lpstr>
      <vt:lpstr>Linux O(1) Scheduler</vt:lpstr>
      <vt:lpstr>O(1) Scheduler Continued</vt:lpstr>
      <vt:lpstr>So, Does the OS Schedule Processes or Threads?</vt:lpstr>
      <vt:lpstr>Administrivia</vt:lpstr>
      <vt:lpstr>Multi-Core Scheduling</vt:lpstr>
      <vt:lpstr>Recall: Spinlocks for multiprocessing</vt:lpstr>
      <vt:lpstr>Gang Scheduling and Parallel Applications</vt:lpstr>
      <vt:lpstr>Real-Time Scheduling</vt:lpstr>
      <vt:lpstr>Example: Workload Characteristics</vt:lpstr>
      <vt:lpstr>Example: Round-Robin Scheduling Doesn’t Work</vt:lpstr>
      <vt:lpstr>Earliest Deadline First (EDF)</vt:lpstr>
      <vt:lpstr>EDF Feasibility Testing</vt:lpstr>
      <vt:lpstr>Ensuring Progress</vt:lpstr>
      <vt:lpstr>Strawman: Non-Work-Conserving Scheduler</vt:lpstr>
      <vt:lpstr>Strawman: Last-Come, First-Served (LCFS)</vt:lpstr>
      <vt:lpstr>Is FCFS Prone to Starvation?</vt:lpstr>
      <vt:lpstr>Is Round Robin (RR) Prone to Starvation?</vt:lpstr>
      <vt:lpstr>Is Priority Scheduling Prone to Starvation?</vt:lpstr>
      <vt:lpstr>Priority Inversion</vt:lpstr>
      <vt:lpstr>Priority Inversion</vt:lpstr>
      <vt:lpstr>Priority Inversion</vt:lpstr>
      <vt:lpstr>Priority Inversion</vt:lpstr>
      <vt:lpstr>One Solution: Priority Donation/Inheritance</vt:lpstr>
      <vt:lpstr>One Solution: Priority Donation/Inheritance</vt:lpstr>
      <vt:lpstr>One Solution: Priority Donation/Inheritance</vt:lpstr>
      <vt:lpstr>Case Study: Martian Pathfinder Rover</vt:lpstr>
      <vt:lpstr>Are SRTF and MLFQ Prone to Starvation?</vt:lpstr>
      <vt:lpstr>Cause for Starvation: Priorities?</vt:lpstr>
      <vt:lpstr>Recall: Changing Landscape…</vt:lpstr>
      <vt:lpstr>Changing Landscape of Scheduling</vt:lpstr>
      <vt:lpstr>Key Idea: Proportional-Share Scheduling</vt:lpstr>
      <vt:lpstr>Lottery Scheduling</vt:lpstr>
      <vt:lpstr>Lottery Scheduling Example (Cont.)</vt:lpstr>
      <vt:lpstr>Lottery Scheduling: Simple Mechanism</vt:lpstr>
      <vt:lpstr>Unfairness</vt:lpstr>
      <vt:lpstr>Stride Scheduling</vt:lpstr>
      <vt:lpstr>Conclusion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kubitron</cp:lastModifiedBy>
  <cp:revision>984</cp:revision>
  <cp:lastPrinted>2024-02-28T20:36:07Z</cp:lastPrinted>
  <dcterms:created xsi:type="dcterms:W3CDTF">1995-08-12T11:37:26Z</dcterms:created>
  <dcterms:modified xsi:type="dcterms:W3CDTF">2024-02-28T20:37:19Z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