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5143500" cx="9144000"/>
  <p:notesSz cx="6858000" cy="9144000"/>
  <p:embeddedFontLst>
    <p:embeddedFont>
      <p:font typeface="Lato"/>
      <p:regular r:id="rId53"/>
      <p:bold r:id="rId54"/>
      <p:italic r:id="rId55"/>
      <p:boldItalic r:id="rId56"/>
    </p:embeddedFont>
    <p:embeddedFont>
      <p:font typeface="Source Code Pro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C631D1-601B-4737-AC12-7CB27A98C6C5}">
  <a:tblStyle styleId="{82C631D1-601B-4737-AC12-7CB27A98C6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SourceCodePro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Lato-regular.fntdata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Lato-italic.fntdata"/><Relationship Id="rId10" Type="http://schemas.openxmlformats.org/officeDocument/2006/relationships/slide" Target="slides/slide4.xml"/><Relationship Id="rId54" Type="http://schemas.openxmlformats.org/officeDocument/2006/relationships/font" Target="fonts/Lato-bold.fntdata"/><Relationship Id="rId13" Type="http://schemas.openxmlformats.org/officeDocument/2006/relationships/slide" Target="slides/slide7.xml"/><Relationship Id="rId57" Type="http://schemas.openxmlformats.org/officeDocument/2006/relationships/font" Target="fonts/SourceCodePro-regular.fntdata"/><Relationship Id="rId12" Type="http://schemas.openxmlformats.org/officeDocument/2006/relationships/slide" Target="slides/slide6.xml"/><Relationship Id="rId56" Type="http://schemas.openxmlformats.org/officeDocument/2006/relationships/font" Target="fonts/Lato-boldItalic.fntdata"/><Relationship Id="rId15" Type="http://schemas.openxmlformats.org/officeDocument/2006/relationships/slide" Target="slides/slide9.xml"/><Relationship Id="rId59" Type="http://schemas.openxmlformats.org/officeDocument/2006/relationships/font" Target="fonts/SourceCodePro-italic.fntdata"/><Relationship Id="rId14" Type="http://schemas.openxmlformats.org/officeDocument/2006/relationships/slide" Target="slides/slide8.xml"/><Relationship Id="rId58" Type="http://schemas.openxmlformats.org/officeDocument/2006/relationships/font" Target="fonts/SourceCodePro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0e7a9b619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10e7a9b619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bcfd8d0b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2bcfd8d0b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800d0ae71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800d0ae71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bcfd8d0b2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bcfd8d0b2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bcfd8d0b2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bcfd8d0b2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bcfd8d0b2b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bcfd8d0b2b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bcfd8d0b2b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bcfd8d0b2b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cfd8d0b2b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bcfd8d0b2b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800d0ae71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800d0ae71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bcfd8d0b2b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bcfd8d0b2b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800d0ae71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800d0ae71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cfd8d0b2b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bcfd8d0b2b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cfd8d0b2b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cfd8d0b2b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cfd8d0b2b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bcfd8d0b2b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cfd8d0b2b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bcfd8d0b2b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cfd8d0b2b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bcfd8d0b2b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bcfd8d0b2b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bcfd8d0b2b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cfd8d0b2b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bcfd8d0b2b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bcfd8d0b2b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bcfd8d0b2b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bcfd8d0b2b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bcfd8d0b2b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bcfd8d0b2b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bcfd8d0b2b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bcfd8d0b2b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bcfd8d0b2b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cfd8d0b2b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bcfd8d0b2b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bcfd8d0b2b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bcfd8d0b2b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bcfd8d0b2b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bcfd8d0b2b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bcfd8d0b2b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bcfd8d0b2b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cfd8d0b2b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bcfd8d0b2b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bcfd8d0b2b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bcfd8d0b2b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bcfd8d0b2b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bcfd8d0b2b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bcfd8d0b2b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bcfd8d0b2b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bcfd8d0b2b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bcfd8d0b2b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bcfd8d0b2b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bcfd8d0b2b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bcfd8d0b2b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bcfd8d0b2b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bcfd8d0b2b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2bcfd8d0b2b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bcfd8d0b2b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bcfd8d0b2b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bcfd8d0b2b_0_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bcfd8d0b2b_0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bcfd8d0b2b_0_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bcfd8d0b2b_0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bcfd8d0b2b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bcfd8d0b2b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bcfd8d0b2b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bcfd8d0b2b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bcfd8d0b2b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bcfd8d0b2b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bcfd8d0b2b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bcfd8d0b2b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bcfd8d0b2b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bcfd8d0b2b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bcfd8d0b2b_0_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bcfd8d0b2b_0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bcfd8d0b2b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bcfd8d0b2b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bcfd8d0b2b_0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bcfd8d0b2b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bcfd8d0b2b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bcfd8d0b2b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Google Shape;15;p2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" name="Google Shape;30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5</a:t>
            </a:r>
            <a:endParaRPr/>
          </a:p>
        </p:txBody>
      </p:sp>
      <p:sp>
        <p:nvSpPr>
          <p:cNvPr id="46" name="Google Shape;46;p10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Starvation</a:t>
            </a:r>
            <a:endParaRPr/>
          </a:p>
        </p:txBody>
      </p:sp>
      <p:sp>
        <p:nvSpPr>
          <p:cNvPr id="47" name="Google Shape;47;p10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03/01/24</a:t>
            </a:r>
            <a:endParaRPr/>
          </a:p>
        </p:txBody>
      </p:sp>
      <p:sp>
        <p:nvSpPr>
          <p:cNvPr id="48" name="Google Shape;48;p10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Staff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182850" y="3641746"/>
            <a:ext cx="8778300" cy="1388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graphicFrame>
        <p:nvGraphicFramePr>
          <p:cNvPr id="55" name="Google Shape;55;p11"/>
          <p:cNvGraphicFramePr/>
          <p:nvPr/>
        </p:nvGraphicFramePr>
        <p:xfrm>
          <a:off x="182825" y="82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54050"/>
                <a:gridCol w="1254050"/>
                <a:gridCol w="1254050"/>
                <a:gridCol w="1254050"/>
                <a:gridCol w="1254050"/>
                <a:gridCol w="1254050"/>
                <a:gridCol w="12540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Sunday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Tuesday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Wednesday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Thursday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Friday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Saturday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2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3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4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2 Design Doc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Starvation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to prevent </a:t>
            </a:r>
            <a:r>
              <a:rPr b="1" lang="en"/>
              <a:t>starvation</a:t>
            </a:r>
            <a:r>
              <a:rPr lang="en"/>
              <a:t>, a situation where a thread fails to make progress for an indefinite period of time.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Scheduling policy never runs a particular thread on the CPU.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Threads wait for each other or are spinning in a way that will never be resolved.</a:t>
            </a:r>
            <a:endParaRPr/>
          </a:p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Starvation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Schedules task with highest priority.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Tasks with same priority can be scheduled in some other fashion (e.g. RR, FCFS)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Ensures important tasks get to run first.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</a:rPr>
              <a:t>Can suffer from starvation for lower priority threads.</a:t>
            </a:r>
            <a:endParaRPr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Priority inversion </a:t>
            </a:r>
            <a:r>
              <a:rPr lang="en">
                <a:solidFill>
                  <a:srgbClr val="000000"/>
                </a:solidFill>
              </a:rPr>
              <a:t>can occur where a higher priority task is blocked waiting on a lower priority task.</a:t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en">
                <a:solidFill>
                  <a:srgbClr val="000000"/>
                </a:solidFill>
              </a:rPr>
              <a:t>Medium priority task (in between higher and lower) will run (i.e. medium priority starves higher priority).</a:t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en">
                <a:solidFill>
                  <a:srgbClr val="000000"/>
                </a:solidFill>
              </a:rPr>
              <a:t>Fix with </a:t>
            </a:r>
            <a:r>
              <a:rPr b="1" lang="en">
                <a:solidFill>
                  <a:srgbClr val="000000"/>
                </a:solidFill>
              </a:rPr>
              <a:t>priority donation</a:t>
            </a:r>
            <a:r>
              <a:rPr lang="en">
                <a:solidFill>
                  <a:srgbClr val="000000"/>
                </a:solidFill>
              </a:rPr>
              <a:t> where lower priority task is </a:t>
            </a:r>
            <a:r>
              <a:rPr i="1" lang="en">
                <a:solidFill>
                  <a:srgbClr val="000000"/>
                </a:solidFill>
              </a:rPr>
              <a:t>temporarily</a:t>
            </a:r>
            <a:r>
              <a:rPr lang="en">
                <a:solidFill>
                  <a:srgbClr val="000000"/>
                </a:solidFill>
              </a:rPr>
              <a:t> granted same priority as higher task.</a:t>
            </a:r>
            <a:endParaRPr>
              <a:solidFill>
                <a:srgbClr val="00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</a:pPr>
            <a:r>
              <a:rPr lang="en">
                <a:solidFill>
                  <a:srgbClr val="000000"/>
                </a:solidFill>
              </a:rPr>
              <a:t>Gives lower priority task the same </a:t>
            </a:r>
            <a:r>
              <a:rPr b="1" lang="en">
                <a:solidFill>
                  <a:srgbClr val="000000"/>
                </a:solidFill>
              </a:rPr>
              <a:t>effective priority </a:t>
            </a:r>
            <a:r>
              <a:rPr lang="en">
                <a:solidFill>
                  <a:srgbClr val="000000"/>
                </a:solidFill>
              </a:rPr>
              <a:t>as the higher priority task.</a:t>
            </a:r>
            <a:endParaRPr>
              <a:solidFill>
                <a:srgbClr val="00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</a:pPr>
            <a:r>
              <a:rPr lang="en">
                <a:solidFill>
                  <a:srgbClr val="000000"/>
                </a:solidFill>
              </a:rPr>
              <a:t>Once lower priority task is no longer blocking the higher priority task, the lower priority task returns to its </a:t>
            </a:r>
            <a:r>
              <a:rPr b="1" lang="en">
                <a:solidFill>
                  <a:srgbClr val="000000"/>
                </a:solidFill>
              </a:rPr>
              <a:t>base priority</a:t>
            </a:r>
            <a:r>
              <a:rPr lang="en">
                <a:solidFill>
                  <a:srgbClr val="000000"/>
                </a:solidFill>
              </a:rPr>
              <a:t>.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3" name="Google Shape;73;p1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Strict Priority</a:t>
            </a:r>
            <a:endParaRPr/>
          </a:p>
        </p:txBody>
      </p:sp>
      <p:graphicFrame>
        <p:nvGraphicFramePr>
          <p:cNvPr id="75" name="Google Shape;75;p14"/>
          <p:cNvGraphicFramePr/>
          <p:nvPr/>
        </p:nvGraphicFramePr>
        <p:xfrm>
          <a:off x="4663325" y="24385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965500"/>
                <a:gridCol w="965500"/>
              </a:tblGrid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Task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Priority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6525" y="2378813"/>
            <a:ext cx="1094625" cy="1094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Google Shape;77;p14"/>
          <p:cNvCxnSpPr>
            <a:endCxn id="76" idx="1"/>
          </p:cNvCxnSpPr>
          <p:nvPr/>
        </p:nvCxnSpPr>
        <p:spPr>
          <a:xfrm flipH="1" rot="10800000">
            <a:off x="6601725" y="2926125"/>
            <a:ext cx="1264800" cy="37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4"/>
          <p:cNvSpPr txBox="1"/>
          <p:nvPr/>
        </p:nvSpPr>
        <p:spPr>
          <a:xfrm>
            <a:off x="6777000" y="3216525"/>
            <a:ext cx="103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Owns lock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9" name="Google Shape;79;p14"/>
          <p:cNvCxnSpPr>
            <a:endCxn id="76" idx="1"/>
          </p:cNvCxnSpPr>
          <p:nvPr/>
        </p:nvCxnSpPr>
        <p:spPr>
          <a:xfrm>
            <a:off x="6608925" y="2777025"/>
            <a:ext cx="1257600" cy="14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80" name="Google Shape;80;p14"/>
          <p:cNvSpPr txBox="1"/>
          <p:nvPr/>
        </p:nvSpPr>
        <p:spPr>
          <a:xfrm>
            <a:off x="6777000" y="2378825"/>
            <a:ext cx="1030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Tries to acquire lock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Gives each task some number of lottery tickets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At each time slice a random ticket is drawn. The task holding that ticket is granted the resource.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On expectation, each task uses the resource for a time proportional to the number of tickets it holds.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 ticket numbers in a variety of schemes.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Approximate SRTF by giving more tickets to shorter jobs and fewer tickets to longer jobs (i.e. use tickets as a measure of priority).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Make sure every job gets at least one ticket to avoid starvation.</a:t>
            </a:r>
            <a:endParaRPr/>
          </a:p>
        </p:txBody>
      </p:sp>
      <p:sp>
        <p:nvSpPr>
          <p:cNvPr id="86" name="Google Shape;86;p1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Lottery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Deterministic version of a lottery scheduler.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Each task given some number of tickets n</a:t>
            </a:r>
            <a:r>
              <a:rPr baseline="-25000" lang="en"/>
              <a:t>i</a:t>
            </a:r>
            <a:r>
              <a:rPr lang="en"/>
              <a:t>.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Stride</a:t>
            </a:r>
            <a:r>
              <a:rPr lang="en"/>
              <a:t> is a number inversely proportional to the number of tickets, typically calculated as W/n</a:t>
            </a:r>
            <a:r>
              <a:rPr baseline="-25000" lang="en"/>
              <a:t>i</a:t>
            </a:r>
            <a:r>
              <a:rPr lang="en"/>
              <a:t> where W is a large number.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every time slice, task with the lowest </a:t>
            </a:r>
            <a:r>
              <a:rPr b="1" lang="en"/>
              <a:t>pass</a:t>
            </a:r>
            <a:r>
              <a:rPr lang="en"/>
              <a:t> is chosen.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Pass is initialized to min(existing tasks’ pass values) when the task starts.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When a task is chosen, pass += stride.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Smaller stride → task runs more often.</a:t>
            </a:r>
            <a:endParaRPr/>
          </a:p>
        </p:txBody>
      </p:sp>
      <p:sp>
        <p:nvSpPr>
          <p:cNvPr id="93" name="Google Shape;93;p1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Stride</a:t>
            </a:r>
            <a:endParaRPr/>
          </a:p>
        </p:txBody>
      </p:sp>
      <p:graphicFrame>
        <p:nvGraphicFramePr>
          <p:cNvPr id="95" name="Google Shape;95;p16"/>
          <p:cNvGraphicFramePr/>
          <p:nvPr/>
        </p:nvGraphicFramePr>
        <p:xfrm>
          <a:off x="4663325" y="9548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432600"/>
                <a:gridCol w="1432600"/>
                <a:gridCol w="1432600"/>
              </a:tblGrid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Task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Tickets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Stride (W = 10000)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250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6" name="Google Shape;96;p16"/>
          <p:cNvGraphicFramePr/>
          <p:nvPr/>
        </p:nvGraphicFramePr>
        <p:xfrm>
          <a:off x="4663325" y="24593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432600"/>
                <a:gridCol w="1432600"/>
                <a:gridCol w="1432600"/>
              </a:tblGrid>
              <a:tr h="1088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Pass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08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160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Aims to give each task an equal share of the CPU.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Gives illusion that each task executes simultaneously on 1/n of the CPU.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Hardware limitations of giving out CPU in full time slices → scheduler tracks CPU time per task and schedules task to match </a:t>
            </a:r>
            <a:r>
              <a:rPr i="1" lang="en"/>
              <a:t>average </a:t>
            </a:r>
            <a:r>
              <a:rPr lang="en"/>
              <a:t>rate of execution.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When choosing a task to run, choose the one with minimum CPU time.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Efficiently do this using a heap like structure (logarithmic with respect to number of tasks).</a:t>
            </a:r>
            <a:endParaRPr/>
          </a:p>
        </p:txBody>
      </p:sp>
      <p:sp>
        <p:nvSpPr>
          <p:cNvPr id="102" name="Google Shape;102;p1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Linux Completely Fair Scheduler (CFS)</a:t>
            </a: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3300" y="1050337"/>
            <a:ext cx="2317851" cy="172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3300" y="3033713"/>
            <a:ext cx="2317851" cy="1768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/>
              <a:t>Deadlock </a:t>
            </a:r>
            <a:r>
              <a:rPr lang="en" sz="1150"/>
              <a:t>is a situation where there is a cycle of waiting among a set of threads, where each thread waits for some other thread in the cycle to take some action.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lang="en" sz="1150"/>
              <a:t>Special form of starvation (stronger condition).</a:t>
            </a:r>
            <a:endParaRPr sz="11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Necessary but </a:t>
            </a:r>
            <a:r>
              <a:rPr i="1" lang="en" sz="1150"/>
              <a:t>not sufficient</a:t>
            </a:r>
            <a:r>
              <a:rPr lang="en" sz="1150"/>
              <a:t> conditions for deadlock.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b="1" lang="en" sz="1150"/>
              <a:t>Mutual exclusion and bounded resources</a:t>
            </a:r>
            <a:r>
              <a:rPr lang="en" sz="1150"/>
              <a:t>: finite number of threads (usually one) can simultaneously use a resource.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b="1" lang="en" sz="1150"/>
              <a:t>Hold and wait</a:t>
            </a:r>
            <a:r>
              <a:rPr lang="en" sz="1150"/>
              <a:t>: thread holds one resource while waiting to acquire additional resources held by other threads.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b="1" lang="en" sz="1150"/>
              <a:t>No preemption</a:t>
            </a:r>
            <a:r>
              <a:rPr lang="en" sz="1150"/>
              <a:t>: once a thread acquires a resource, its ownership cannot be revoked until the thread acts to release it.</a:t>
            </a:r>
            <a:endParaRPr sz="1150"/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SzPts val="1150"/>
              <a:buChar char="●"/>
            </a:pPr>
            <a:r>
              <a:rPr b="1" lang="en" sz="1150"/>
              <a:t>Circular waiting</a:t>
            </a:r>
            <a:r>
              <a:rPr lang="en" sz="1150"/>
              <a:t>: there exists a set of waiting threads such that each thread is waiting for a resource held by another.</a:t>
            </a:r>
            <a:endParaRPr sz="1150"/>
          </a:p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288" y="2115750"/>
            <a:ext cx="3671875" cy="16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182850" y="822975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</a:t>
            </a:r>
            <a:r>
              <a:rPr b="1" lang="en"/>
              <a:t> </a:t>
            </a:r>
            <a:r>
              <a:rPr lang="en"/>
              <a:t>algorithm.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Require: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available, array of how much of each resource is available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alloc, 2D array where the i-th element is how many of each resource thread i currently holds.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request, 2D array where the i-th element is the how many of each of resource thread i is requesting.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unfinished ← all threads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done ← false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r>
              <a:rPr b="1" lang="en"/>
              <a:t>while</a:t>
            </a:r>
            <a:r>
              <a:rPr lang="en"/>
              <a:t> done is false 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done ← true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</a:t>
            </a:r>
            <a:r>
              <a:rPr b="1" lang="en"/>
              <a:t>for</a:t>
            </a:r>
            <a:r>
              <a:rPr lang="en"/>
              <a:t> thread in unfinished 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</a:t>
            </a:r>
            <a:r>
              <a:rPr b="1" lang="en"/>
              <a:t>if</a:t>
            </a:r>
            <a:r>
              <a:rPr lang="en"/>
              <a:t> request[thread] ≤ available then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remove thread from unfinished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available ← available + alloc[thread]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        done ← false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        </a:t>
            </a:r>
            <a:r>
              <a:rPr lang="en"/>
              <a:t>    </a:t>
            </a:r>
            <a:r>
              <a:rPr b="1" lang="en"/>
              <a:t>end if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</a:t>
            </a:r>
            <a:r>
              <a:rPr b="1" lang="en"/>
              <a:t>end for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    end while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main ways to handle deadlock.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Denial</a:t>
            </a:r>
            <a:r>
              <a:rPr lang="en"/>
              <a:t>: pretend deadlock is not a problem (i.e. ostrich algorithm).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Prevention</a:t>
            </a:r>
            <a:r>
              <a:rPr lang="en"/>
              <a:t>: write systems that don’t result in deadlock.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Prevent one of the necessary conditions for deadlock.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Recovery</a:t>
            </a:r>
            <a:r>
              <a:rPr lang="en"/>
              <a:t>: let deadlock happen and recover from it afterwards.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Terminate a thread, forcing it to give up resources.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Roll back actions (danger of deadlocking in the same way)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Avoidance</a:t>
            </a:r>
            <a:r>
              <a:rPr lang="en"/>
              <a:t>: dynamically delay resource requests, so deadlock doesn’t happen.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Check if a resource would result in a deadlock when a thread requests a resource?</a:t>
            </a:r>
            <a:endParaRPr/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/>
              <a:t>Too late since thread might end up in a </a:t>
            </a:r>
            <a:r>
              <a:rPr b="1" lang="en"/>
              <a:t>unsafe state</a:t>
            </a:r>
            <a:r>
              <a:rPr lang="en"/>
              <a:t> where there isn’t a deadlock yet but there is potential for a pattern of resource requests that unavoidably leads to deadlock.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System must always remain in a </a:t>
            </a:r>
            <a:r>
              <a:rPr b="1" lang="en"/>
              <a:t>safe state</a:t>
            </a:r>
            <a:r>
              <a:rPr lang="en"/>
              <a:t> where the system can delay resource requests to prevent deadlock.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Check for </a:t>
            </a:r>
            <a:r>
              <a:rPr b="1" lang="en"/>
              <a:t>unsafe state</a:t>
            </a:r>
            <a:r>
              <a:rPr lang="en"/>
              <a:t> (not deadlock) on a request.</a:t>
            </a:r>
            <a:endParaRPr/>
          </a:p>
        </p:txBody>
      </p:sp>
      <p:sp>
        <p:nvSpPr>
          <p:cNvPr id="125" name="Google Shape;125;p2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675" y="2040650"/>
            <a:ext cx="2345099" cy="177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Banker’s algorithm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Require: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available, array of how much of each resource is available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alloc, 2D array where the i-th element is how many of each resource thread i currently holds.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max, 2D array where the i-th element is the max number of resources resource thread i is requesting.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unfinished ← all threads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done ← false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</a:t>
            </a:r>
            <a:r>
              <a:rPr b="1" lang="en"/>
              <a:t>while</a:t>
            </a:r>
            <a:r>
              <a:rPr lang="en"/>
              <a:t> done is false 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done ← true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</a:t>
            </a:r>
            <a:r>
              <a:rPr b="1" lang="en"/>
              <a:t>for</a:t>
            </a:r>
            <a:r>
              <a:rPr lang="en"/>
              <a:t> thread in unfinished 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    </a:t>
            </a:r>
            <a:r>
              <a:rPr b="1" lang="en"/>
              <a:t>if</a:t>
            </a:r>
            <a:r>
              <a:rPr lang="en"/>
              <a:t> max[thread] - alloc[thread] ≤ available then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        remove thread from unfinished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        available ← available + alloc[thread]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        done ← false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        </a:t>
            </a:r>
            <a:r>
              <a:rPr lang="en"/>
              <a:t>    </a:t>
            </a:r>
            <a:r>
              <a:rPr b="1" lang="en"/>
              <a:t>end if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    </a:t>
            </a:r>
            <a:r>
              <a:rPr b="1" lang="en"/>
              <a:t>end for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    end while</a:t>
            </a:r>
            <a:endParaRPr/>
          </a:p>
        </p:txBody>
      </p:sp>
      <p:sp>
        <p:nvSpPr>
          <p:cNvPr id="133" name="Google Shape;133;p2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141" name="Google Shape;141;p22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2" name="Google Shape;142;p22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3" name="Google Shape;143;p22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4" name="Google Shape;144;p22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5" name="Google Shape;145;p22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Request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46" name="Google Shape;146;p22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154" name="Google Shape;154;p23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55" name="Google Shape;155;p23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56" name="Google Shape;156;p23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57" name="Google Shape;157;p23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58" name="Google Shape;158;p23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Request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sp>
        <p:nvSpPr>
          <p:cNvPr id="159" name="Google Shape;159;p23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T2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168" name="Google Shape;168;p24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69" name="Google Shape;169;p24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70" name="Google Shape;170;p24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71" name="Google Shape;171;p24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72" name="Google Shape;172;p24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Request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3" name="Google Shape;173;p24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T2 is allocated all the resources it needs to run 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182" name="Google Shape;182;p25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3" name="Google Shape;183;p25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4" name="Google Shape;184;p25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5" name="Google Shape;185;p25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6" name="Google Shape;186;p25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Request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7" name="Google Shape;187;p25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T2’s resources when it finishes 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196" name="Google Shape;196;p26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97" name="Google Shape;197;p26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8" name="Google Shape;198;p26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99" name="Google Shape;199;p26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00" name="Google Shape;200;p26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01" name="Google Shape;201;p26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T1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210" name="Google Shape;210;p27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11" name="Google Shape;211;p27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2" name="Google Shape;212;p27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13" name="Google Shape;213;p27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4" name="Google Shape;214;p27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15" name="Google Shape;215;p27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T1 is allocated all the resources it needs to run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224" name="Google Shape;224;p28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25" name="Google Shape;225;p28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6" name="Google Shape;226;p28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27" name="Google Shape;227;p28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8" name="Google Shape;228;p28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29" name="Google Shape;229;p28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0" name="Google Shape;230;p28"/>
          <p:cNvSpPr txBox="1"/>
          <p:nvPr/>
        </p:nvSpPr>
        <p:spPr>
          <a:xfrm>
            <a:off x="4663325" y="2512425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Release T1’s resources when it finishes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238" name="Google Shape;238;p29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39" name="Google Shape;239;p29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40" name="Google Shape;240;p29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41" name="Google Shape;241;p29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42" name="Google Shape;242;p29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b="1"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3" name="Google Shape;243;p29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4663325" y="2281575"/>
            <a:ext cx="4297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What if T2 needed 2 amounts of R1 instead of just 1?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Deadlock</a:t>
            </a:r>
            <a:endParaRPr/>
          </a:p>
        </p:txBody>
      </p:sp>
      <p:graphicFrame>
        <p:nvGraphicFramePr>
          <p:cNvPr id="252" name="Google Shape;252;p30"/>
          <p:cNvGraphicFramePr/>
          <p:nvPr/>
        </p:nvGraphicFramePr>
        <p:xfrm>
          <a:off x="1095300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3" name="Google Shape;253;p30"/>
          <p:cNvGraphicFramePr/>
          <p:nvPr/>
        </p:nvGraphicFramePr>
        <p:xfrm>
          <a:off x="1828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4" name="Google Shape;254;p30"/>
          <p:cNvGraphicFramePr/>
          <p:nvPr/>
        </p:nvGraphicFramePr>
        <p:xfrm>
          <a:off x="33355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5" name="Google Shape;255;p30"/>
          <p:cNvGraphicFramePr/>
          <p:nvPr/>
        </p:nvGraphicFramePr>
        <p:xfrm>
          <a:off x="5575775" y="82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1236450"/>
                <a:gridCol w="123645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 = Total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6" name="Google Shape;256;p30"/>
          <p:cNvGraphicFramePr/>
          <p:nvPr/>
        </p:nvGraphicFramePr>
        <p:xfrm>
          <a:off x="6488250" y="3505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824300"/>
                <a:gridCol w="824300"/>
                <a:gridCol w="824300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 =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Request</a:t>
                      </a: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 - Allocated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R1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  <p:sp>
        <p:nvSpPr>
          <p:cNvPr id="257" name="Google Shape;257;p30"/>
          <p:cNvSpPr txBox="1"/>
          <p:nvPr/>
        </p:nvSpPr>
        <p:spPr>
          <a:xfrm>
            <a:off x="182850" y="2050725"/>
            <a:ext cx="4297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Is this a safe state?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30"/>
          <p:cNvSpPr txBox="1"/>
          <p:nvPr/>
        </p:nvSpPr>
        <p:spPr>
          <a:xfrm>
            <a:off x="4663325" y="2281575"/>
            <a:ext cx="4297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What if T2 needed 2 amounts of R1 instead of just 1?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System is in an unsafe state!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In what sense is Linux CFS completely fair?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can you easily implement lottery scheduling?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stride scheduling prone to starvation?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stride scheduling, if a task is more urgent, should it be assigned a larger stride or a smaller stride?</a:t>
            </a:r>
            <a:br>
              <a:rPr lang="en"/>
            </a:br>
            <a:endParaRPr/>
          </a:p>
        </p:txBody>
      </p:sp>
      <p:sp>
        <p:nvSpPr>
          <p:cNvPr id="264" name="Google Shape;264;p3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In what sense is Linux CFS completely fair?</a:t>
            </a:r>
            <a:br>
              <a:rPr lang="en"/>
            </a:br>
            <a:r>
              <a:rPr lang="en"/>
              <a:t>Give all tasks equal access to the CPU.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can you easily implement lottery scheduling?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stride scheduling prone to starvation?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stride scheduling, if a task is more urgent, should it be assigned a larger stride or a smaller stride?</a:t>
            </a:r>
            <a:br>
              <a:rPr lang="en"/>
            </a:br>
            <a:endParaRPr/>
          </a:p>
        </p:txBody>
      </p:sp>
      <p:sp>
        <p:nvSpPr>
          <p:cNvPr id="270" name="Google Shape;270;p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In what sense is Linux CFS completely fair?</a:t>
            </a:r>
            <a:br>
              <a:rPr lang="en"/>
            </a:br>
            <a:r>
              <a:rPr lang="en"/>
              <a:t>Give all tasks equal access to the CPU.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can you easily implement lottery scheduling?</a:t>
            </a:r>
            <a:br>
              <a:rPr lang="en"/>
            </a:br>
            <a:r>
              <a:rPr lang="en"/>
              <a:t>Select a random number from 1 to N, where N is the total number of tickets.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stride scheduling prone to starvation?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stride scheduling, if a task is more urgent, should it be assigned a larger stride or a smaller stride?</a:t>
            </a:r>
            <a:br>
              <a:rPr lang="en"/>
            </a:br>
            <a:endParaRPr/>
          </a:p>
        </p:txBody>
      </p:sp>
      <p:sp>
        <p:nvSpPr>
          <p:cNvPr id="276" name="Google Shape;276;p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In what sense is Linux CFS completely fair?</a:t>
            </a:r>
            <a:br>
              <a:rPr lang="en"/>
            </a:br>
            <a:r>
              <a:rPr lang="en"/>
              <a:t>Give all tasks equal access to the CPU.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can you easily implement lottery scheduling?</a:t>
            </a:r>
            <a:br>
              <a:rPr lang="en"/>
            </a:br>
            <a:r>
              <a:rPr lang="en"/>
              <a:t>Select a random number from 1 to N, where N is the total number of tickets.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stride scheduling prone to starvation?</a:t>
            </a:r>
            <a:br>
              <a:rPr lang="en"/>
            </a:br>
            <a:r>
              <a:rPr lang="en"/>
              <a:t>No. All threads will deterministically run.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stride scheduling, if a task is more urgent, should it be assigned a larger stride or a smaller stride?</a:t>
            </a:r>
            <a:br>
              <a:rPr lang="en"/>
            </a:br>
            <a:endParaRPr/>
          </a:p>
        </p:txBody>
      </p:sp>
      <p:sp>
        <p:nvSpPr>
          <p:cNvPr id="282" name="Google Shape;282;p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In what sense is Linux CFS completely fair?</a:t>
            </a:r>
            <a:br>
              <a:rPr lang="en"/>
            </a:br>
            <a:r>
              <a:rPr lang="en"/>
              <a:t>Give all tasks equal access to the CPU.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How can you easily implement lottery scheduling?</a:t>
            </a:r>
            <a:br>
              <a:rPr lang="en"/>
            </a:br>
            <a:r>
              <a:rPr lang="en"/>
              <a:t>Select a random number from 1 to N, where N is the total number of tickets.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stride scheduling prone to starvation?</a:t>
            </a:r>
            <a:br>
              <a:rPr lang="en"/>
            </a:br>
            <a:r>
              <a:rPr lang="en"/>
              <a:t>No. All threads will deterministically run.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stride scheduling, if a task is more urgent, should it be assigned a larger stride or a smaller stride?</a:t>
            </a:r>
            <a:br>
              <a:rPr lang="en"/>
            </a:br>
            <a:r>
              <a:rPr lang="en"/>
              <a:t>Smaller stride.</a:t>
            </a:r>
            <a:endParaRPr/>
          </a:p>
        </p:txBody>
      </p:sp>
      <p:sp>
        <p:nvSpPr>
          <p:cNvPr id="288" name="Google Shape;288;p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(__________)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____________________;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Complete the blanks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thread_unblock</a:t>
            </a:r>
            <a:r>
              <a:rPr lang="en"/>
              <a:t> to implement SPS. </a:t>
            </a:r>
            <a:endParaRPr/>
          </a:p>
        </p:txBody>
      </p:sp>
      <p:sp>
        <p:nvSpPr>
          <p:cNvPr id="295" name="Google Shape;295;p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t-&gt;priority == 1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list_push_front(&amp;ready_list, &amp;t-&gt;elem)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b="1" lang="en" sz="800">
                <a:latin typeface="Source Code Pro"/>
                <a:ea typeface="Source Code Pro"/>
                <a:cs typeface="Source Code Pro"/>
                <a:sym typeface="Source Code Pro"/>
              </a:rPr>
              <a:t>list_push_back(&amp;ready_list, &amp;t-&gt;elem)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Complete the blanks of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thread_unblock</a:t>
            </a:r>
            <a:r>
              <a:rPr lang="en"/>
              <a:t> to implement SPS. </a:t>
            </a:r>
            <a:endParaRPr/>
          </a:p>
        </p:txBody>
      </p:sp>
      <p:sp>
        <p:nvSpPr>
          <p:cNvPr id="302" name="Google Shape;302;p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(t-&gt;priority == 1)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list_push_front(&amp;ready_list,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list_push_back(&amp;ready_list,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In order for this scheduler to be “fair”, briefly describe when you would make a thread high priority and when you would make a thread low priority.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we let the user set priorities of this scheduler with set_priority, why might this scheduler be preferable to the normal Pintos priority scheduler?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How can we trade off between the coarse granularity of SPS and the super fine granularity of normal priority scheduling? Assume we still want a fast insert.</a:t>
            </a:r>
            <a:br>
              <a:rPr lang="en"/>
            </a:br>
            <a:endParaRPr/>
          </a:p>
        </p:txBody>
      </p:sp>
      <p:sp>
        <p:nvSpPr>
          <p:cNvPr id="309" name="Google Shape;309;p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(t-&gt;priority == 1)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list_push_front(&amp;ready_list,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list_push_back(&amp;ready_list,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In order for this scheduler to be “fair”, briefly describe when you would make a thread high priority and when you would make a thread low priority.</a:t>
            </a:r>
            <a:br>
              <a:rPr lang="en"/>
            </a:br>
            <a:r>
              <a:rPr lang="en"/>
              <a:t>Downgrade priority when thread uses up its quanta, upgrade priority when it voluntarily yields/gets blocked.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we let the user set priorities of this scheduler with set_priority, why might this scheduler be preferable to the normal Pintos priority scheduler?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How can we trade off between the coarse granularity of SPS and the super fine granularity of normal priority scheduling? Assume we still want a fast insert.</a:t>
            </a:r>
            <a:br>
              <a:rPr lang="en"/>
            </a:br>
            <a:endParaRPr/>
          </a:p>
        </p:txBody>
      </p:sp>
      <p:sp>
        <p:nvSpPr>
          <p:cNvPr id="316" name="Google Shape;316;p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(t-&gt;priority == 1)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list_push_front(&amp;ready_list,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list_push_back(&amp;ready_list,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In order for this scheduler to be “fair”, briefly describe when you would make a thread high priority and when you would make a thread low priority.</a:t>
            </a:r>
            <a:br>
              <a:rPr lang="en"/>
            </a:br>
            <a:r>
              <a:rPr lang="en"/>
              <a:t>Downgrade priority when thread uses up its quanta, upgrade priority when it voluntarily yields/gets blocked.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we let the user set priorities of this scheduler with set_priority, why might this scheduler be preferable to the normal Pintos priority scheduler?</a:t>
            </a:r>
            <a:br>
              <a:rPr lang="en"/>
            </a:br>
            <a:r>
              <a:rPr lang="en"/>
              <a:t>Insert operations are cheaper, good approximation to priority scheduling.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How can we trade off between the coarse granularity of SPS and the super fine granularity of normal priority scheduling? Assume we still want a fast insert.</a:t>
            </a:r>
            <a:br>
              <a:rPr lang="en"/>
            </a:br>
            <a:endParaRPr/>
          </a:p>
        </p:txBody>
      </p:sp>
      <p:sp>
        <p:nvSpPr>
          <p:cNvPr id="323" name="Google Shape;323;p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implement a new scheduler in Pintos called the simple priority scheduler (SPS). We will just split threads into two priorities: high (1) and low (0). High priority threads should always be scheduled before low priority threads. Turns out we can do this without expensive list operations.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priority;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list_elem elem;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...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list ready_list;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thread_unblock (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struct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thread *t) 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ASSERT(is_thread(t));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enum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intr_level old_level;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old_level = intr_disable();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ASSERT(t-&gt;status == THREAD_BLOCKED);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(t-&gt;priority == 1)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list_push_front(&amp;ready_list,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 </a:t>
            </a:r>
            <a:r>
              <a:rPr lang="en" sz="800">
                <a:solidFill>
                  <a:srgbClr val="000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{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  list_push_back(&amp;ready_list, &amp;t-&gt;elem);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t-&gt;status = THREAD_READY;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  intr_set_level(old_level);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In order for this scheduler to be “fair”, briefly describe when you would make a thread high priority and when you would make a thread low priority.</a:t>
            </a:r>
            <a:br>
              <a:rPr lang="en"/>
            </a:br>
            <a:r>
              <a:rPr lang="en"/>
              <a:t>Downgrade priority when thread uses up its quanta, upgrade priority when it voluntarily yields/gets blocked.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we let the user set priorities of this scheduler with set_priority, why might this scheduler be preferable to the normal Pintos priority scheduler?</a:t>
            </a:r>
            <a:br>
              <a:rPr lang="en"/>
            </a:br>
            <a:r>
              <a:rPr lang="en"/>
              <a:t>Insert operations are cheaper, good approximation.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How can we trade off between the coarse granularity of SPS and the super fine granularity of normal priority scheduling? Assume we still want a fast insert.</a:t>
            </a:r>
            <a:br>
              <a:rPr lang="en"/>
            </a:br>
            <a:r>
              <a:rPr lang="en"/>
              <a:t>Have a fixed number of priorities and a queue for each priority.</a:t>
            </a:r>
            <a:endParaRPr/>
          </a:p>
        </p:txBody>
      </p:sp>
      <p:sp>
        <p:nvSpPr>
          <p:cNvPr id="330" name="Google Shape;330;p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Priority Scheduler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endParaRPr/>
          </a:p>
        </p:txBody>
      </p:sp>
      <p:sp>
        <p:nvSpPr>
          <p:cNvPr id="336" name="Google Shape;336;p4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38" name="Google Shape;338;p42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339" name="Google Shape;339;p42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r>
              <a:rPr lang="en"/>
              <a:t>Fill out available and needed tables.</a:t>
            </a:r>
            <a:endParaRPr/>
          </a:p>
        </p:txBody>
      </p:sp>
      <p:sp>
        <p:nvSpPr>
          <p:cNvPr id="345" name="Google Shape;345;p4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47" name="Google Shape;347;p43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8" name="Google Shape;348;p43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354" name="Google Shape;354;p4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56" name="Google Shape;356;p44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357" name="Google Shape;357;p44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358" name="Google Shape;358;p44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9" name="Google Shape;359;p44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365" name="Google Shape;365;p4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67" name="Google Shape;367;p45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8" name="Google Shape;368;p45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369" name="Google Shape;369;p45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0" name="Google Shape;370;p45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376" name="Google Shape;376;p4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78" name="Google Shape;378;p46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379" name="Google Shape;379;p46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  <p:sp>
        <p:nvSpPr>
          <p:cNvPr id="380" name="Google Shape;380;p46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1" name="Google Shape;381;p46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7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387" name="Google Shape;387;p47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389" name="Google Shape;389;p47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93C47D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" name="Google Shape;390;p47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391" name="Google Shape;391;p47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2" name="Google Shape;392;p47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8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398" name="Google Shape;398;p48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00" name="Google Shape;400;p48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401" name="Google Shape;401;p48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  <p:sp>
        <p:nvSpPr>
          <p:cNvPr id="402" name="Google Shape;402;p48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3" name="Google Shape;403;p48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T3, T1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409" name="Google Shape;409;p4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11" name="Google Shape;411;p49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2" name="Google Shape;412;p49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413" name="Google Shape;413;p49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49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T3, T1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420" name="Google Shape;420;p5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22" name="Google Shape;422;p50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3" name="Google Shape;423;p50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  <p:sp>
        <p:nvSpPr>
          <p:cNvPr id="424" name="Google Shape;424;p50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5" name="Google Shape;425;p50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T3, T1, T4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431" name="Google Shape;431;p5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5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33" name="Google Shape;433;p51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4" name="Google Shape;434;p51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435" name="Google Shape;435;p51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6" name="Google Shape;436;p51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T3, T1, T4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Is the system in a safe state? If so, show a non-blocking sequence of thread executions.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</p:txBody>
      </p:sp>
      <p:sp>
        <p:nvSpPr>
          <p:cNvPr id="442" name="Google Shape;442;p5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5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44" name="Google Shape;444;p52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5" name="Google Shape;445;p52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446" name="Google Shape;446;p52"/>
          <p:cNvSpPr txBox="1"/>
          <p:nvPr/>
        </p:nvSpPr>
        <p:spPr>
          <a:xfrm>
            <a:off x="182900" y="2607575"/>
            <a:ext cx="42978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Schedule threads where needed[thread] ≤ available.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Release resources when thread is finished.</a:t>
            </a:r>
            <a:br>
              <a:rPr lang="en" sz="1000">
                <a:latin typeface="Lato"/>
                <a:ea typeface="Lato"/>
                <a:cs typeface="Lato"/>
                <a:sym typeface="Lato"/>
              </a:rPr>
            </a:br>
            <a:r>
              <a:rPr lang="en" sz="1000">
                <a:latin typeface="Lato"/>
                <a:ea typeface="Lato"/>
                <a:cs typeface="Lato"/>
                <a:sym typeface="Lato"/>
              </a:rPr>
              <a:t>available += allocated[thread]</a:t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ato"/>
              <a:buAutoNum type="arabicPeriod"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Repeat.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52"/>
          <p:cNvSpPr txBox="1"/>
          <p:nvPr/>
        </p:nvSpPr>
        <p:spPr>
          <a:xfrm>
            <a:off x="4663300" y="2525000"/>
            <a:ext cx="429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Execution Order: T3, T1, T4, T2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the total number of C instances is 8 instead of 9, is the system still in a safe state?</a:t>
            </a:r>
            <a:endParaRPr/>
          </a:p>
        </p:txBody>
      </p:sp>
      <p:sp>
        <p:nvSpPr>
          <p:cNvPr id="453" name="Google Shape;453;p5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5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55" name="Google Shape;455;p53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56" name="Google Shape;456;p53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the total number of C instances is 8 instead of 9, is the system still in a safe state?</a:t>
            </a:r>
            <a:endParaRPr/>
          </a:p>
        </p:txBody>
      </p:sp>
      <p:sp>
        <p:nvSpPr>
          <p:cNvPr id="462" name="Google Shape;462;p5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5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64" name="Google Shape;464;p54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65" name="Google Shape;465;p54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we have the following resources: A, B, C and threads T1, T2, T3 and T4. The total number of each resource as well as the current/max allocations for each thread are as follows.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the total number of C instances is 8 instead of 9, is the system still in a safe state?</a:t>
            </a:r>
            <a:br>
              <a:rPr lang="en"/>
            </a:br>
            <a:r>
              <a:rPr lang="en"/>
              <a:t>Unsafe state since no thread is able to run.</a:t>
            </a:r>
            <a:endParaRPr/>
          </a:p>
        </p:txBody>
      </p:sp>
      <p:sp>
        <p:nvSpPr>
          <p:cNvPr id="471" name="Google Shape;471;p5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5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Banker’s Algorithm</a:t>
            </a:r>
            <a:endParaRPr/>
          </a:p>
        </p:txBody>
      </p:sp>
      <p:graphicFrame>
        <p:nvGraphicFramePr>
          <p:cNvPr id="473" name="Google Shape;473;p55"/>
          <p:cNvGraphicFramePr/>
          <p:nvPr/>
        </p:nvGraphicFramePr>
        <p:xfrm>
          <a:off x="4663350" y="3125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414100"/>
                <a:gridCol w="414100"/>
                <a:gridCol w="440225"/>
                <a:gridCol w="440225"/>
                <a:gridCol w="414100"/>
                <a:gridCol w="440225"/>
                <a:gridCol w="440225"/>
                <a:gridCol w="414100"/>
                <a:gridCol w="440225"/>
                <a:gridCol w="4402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Current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Max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Needed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 hMerge="1"/>
                <a:tc hMerge="1"/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4" name="Google Shape;474;p55"/>
          <p:cNvGraphicFramePr/>
          <p:nvPr/>
        </p:nvGraphicFramePr>
        <p:xfrm>
          <a:off x="5656350" y="1568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{82C631D1-601B-4737-AC12-7CB27A98C6C5}</a:tableStyleId>
              </a:tblPr>
              <a:tblGrid>
                <a:gridCol w="577925"/>
                <a:gridCol w="577925"/>
                <a:gridCol w="577925"/>
                <a:gridCol w="577925"/>
              </a:tblGrid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Total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/>
                </a:tc>
              </a:tr>
              <a:tr h="23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Available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 anchor="ctr">
                    <a:solidFill>
                      <a:srgbClr val="6FA8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