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56" r:id="rId2"/>
    <p:sldId id="1759" r:id="rId3"/>
    <p:sldId id="1762" r:id="rId4"/>
    <p:sldId id="1763" r:id="rId5"/>
    <p:sldId id="1751" r:id="rId6"/>
    <p:sldId id="1752" r:id="rId7"/>
    <p:sldId id="1753" r:id="rId8"/>
    <p:sldId id="1711" r:id="rId9"/>
    <p:sldId id="1712" r:id="rId10"/>
    <p:sldId id="1713" r:id="rId11"/>
    <p:sldId id="1714" r:id="rId12"/>
    <p:sldId id="1744" r:id="rId13"/>
    <p:sldId id="1745" r:id="rId14"/>
    <p:sldId id="1754" r:id="rId15"/>
    <p:sldId id="1755" r:id="rId16"/>
    <p:sldId id="1756" r:id="rId17"/>
    <p:sldId id="1757" r:id="rId18"/>
    <p:sldId id="1758" r:id="rId19"/>
    <p:sldId id="1760" r:id="rId20"/>
    <p:sldId id="1761" r:id="rId21"/>
    <p:sldId id="1746" r:id="rId22"/>
    <p:sldId id="1747" r:id="rId23"/>
    <p:sldId id="1728" r:id="rId24"/>
    <p:sldId id="1729" r:id="rId25"/>
    <p:sldId id="1730" r:id="rId26"/>
    <p:sldId id="1731" r:id="rId27"/>
    <p:sldId id="1732" r:id="rId28"/>
    <p:sldId id="1733" r:id="rId29"/>
    <p:sldId id="1734" r:id="rId30"/>
    <p:sldId id="1735" r:id="rId31"/>
    <p:sldId id="1736" r:id="rId32"/>
    <p:sldId id="1737" r:id="rId33"/>
    <p:sldId id="1738" r:id="rId34"/>
    <p:sldId id="1739" r:id="rId35"/>
    <p:sldId id="1740" r:id="rId36"/>
    <p:sldId id="1741" r:id="rId37"/>
    <p:sldId id="1742" r:id="rId38"/>
    <p:sldId id="1597" r:id="rId39"/>
    <p:sldId id="1598" r:id="rId40"/>
    <p:sldId id="1623" r:id="rId41"/>
    <p:sldId id="1624" r:id="rId42"/>
    <p:sldId id="1704" r:id="rId43"/>
    <p:sldId id="1705" r:id="rId44"/>
    <p:sldId id="1706" r:id="rId45"/>
    <p:sldId id="1707" r:id="rId46"/>
    <p:sldId id="1708" r:id="rId47"/>
    <p:sldId id="1709" r:id="rId48"/>
    <p:sldId id="1631" r:id="rId49"/>
    <p:sldId id="1632" r:id="rId50"/>
    <p:sldId id="1633" r:id="rId51"/>
    <p:sldId id="1743" r:id="rId52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69"/>
    <p:restoredTop sz="95005" autoAdjust="0"/>
  </p:normalViewPr>
  <p:slideViewPr>
    <p:cSldViewPr>
      <p:cViewPr varScale="1">
        <p:scale>
          <a:sx n="90" d="100"/>
          <a:sy n="90" d="100"/>
        </p:scale>
        <p:origin x="41" y="34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6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75" tIns="46978" rIns="92275" bIns="46978">
            <a:spAutoFit/>
          </a:bodyPr>
          <a:lstStyle/>
          <a:p>
            <a:pPr algn="ctr" defTabSz="917177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77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3" y="6956426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75" tIns="46978" rIns="92275" bIns="46978">
            <a:spAutoFit/>
          </a:bodyPr>
          <a:lstStyle/>
          <a:p>
            <a:pPr algn="ctr" defTabSz="917177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77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2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9" tIns="46978" rIns="95629" bIns="469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6800" cy="2744787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omic Sans MS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5117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5971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Now we're going to talk about other ways we can virtualize resources.</a:t>
            </a:r>
          </a:p>
          <a:p>
            <a:r>
              <a:rPr lang="en-US" altLang="ko-KR" dirty="0">
                <a:ea typeface="굴림" panose="020B0600000101010101" pitchFamily="34" charset="-127"/>
              </a:rPr>
              <a:t>Seen: virtualizing CPU by multiplexing many processes and threads onto it (scheduling)</a:t>
            </a:r>
          </a:p>
          <a:p>
            <a:r>
              <a:rPr lang="en-US" altLang="ko-KR" dirty="0">
                <a:ea typeface="굴림" panose="020B0600000101010101" pitchFamily="34" charset="-127"/>
              </a:rPr>
              <a:t>Now: memory</a:t>
            </a:r>
          </a:p>
        </p:txBody>
      </p:sp>
    </p:spTree>
    <p:extLst>
      <p:ext uri="{BB962C8B-B14F-4D97-AF65-F5344CB8AC3E}">
        <p14:creationId xmlns:p14="http://schemas.microsoft.com/office/powerpoint/2010/main" val="1506734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36875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17186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Comic Sans MS" panose="030F0702030302020204" pitchFamily="66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974050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Comic Sans MS" panose="030F0702030302020204" pitchFamily="66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20550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Comic Sans MS" panose="030F0702030302020204" pitchFamily="66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74725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Comic Sans MS" panose="030F0702030302020204" pitchFamily="66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94305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5885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3705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5725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06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4192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3883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65451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96693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15575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32598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1265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9890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9158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400"/>
              <a:t>What is virtual address 0x6? 1|10 = 3|2 = 0xE</a:t>
            </a:r>
          </a:p>
          <a:p>
            <a:r>
              <a:rPr lang="en-US" altLang="en-US" sz="1400"/>
              <a:t>What is virtual address 0x9? 10|01 = 1|1 = 0x5</a:t>
            </a:r>
          </a:p>
        </p:txBody>
      </p:sp>
    </p:spTree>
    <p:extLst>
      <p:ext uri="{BB962C8B-B14F-4D97-AF65-F5344CB8AC3E}">
        <p14:creationId xmlns:p14="http://schemas.microsoft.com/office/powerpoint/2010/main" val="7227050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48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b="0" i="0">
                <a:latin typeface="Gill Sans Light" charset="0"/>
                <a:ea typeface="Gill Sans Light" charset="0"/>
                <a:cs typeface="Gill Sans Light" charset="0"/>
              </a:defRPr>
            </a:lvl1pPr>
            <a:lvl2pPr>
              <a:defRPr b="0" i="0">
                <a:latin typeface="Gill Sans Light" charset="0"/>
                <a:ea typeface="Gill Sans Light" charset="0"/>
                <a:cs typeface="Gill Sans Light" charset="0"/>
              </a:defRPr>
            </a:lvl2pPr>
            <a:lvl3pPr>
              <a:defRPr b="0" i="0">
                <a:latin typeface="Gill Sans Light" charset="0"/>
                <a:ea typeface="Gill Sans Light" charset="0"/>
                <a:cs typeface="Gill Sans Light" charset="0"/>
              </a:defRPr>
            </a:lvl3pPr>
            <a:lvl4pPr>
              <a:defRPr b="0" i="0">
                <a:latin typeface="Gill Sans Light" charset="0"/>
                <a:ea typeface="Gill Sans Light" charset="0"/>
                <a:cs typeface="Gill Sans Light" charset="0"/>
              </a:defRPr>
            </a:lvl4pPr>
            <a:lvl5pPr>
              <a:defRPr b="0" i="0">
                <a:latin typeface="Gill Sans Light" charset="0"/>
                <a:ea typeface="Gill Sans Light" charset="0"/>
                <a:cs typeface="Gill Sans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12800" y="914400"/>
            <a:ext cx="10566400" cy="51054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959634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4447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10761661" y="6551613"/>
            <a:ext cx="987431" cy="30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/>
          <a:p>
            <a:pPr algn="ctr"/>
            <a:r>
              <a:rPr lang="en-US" sz="1400" b="0" dirty="0" err="1">
                <a:solidFill>
                  <a:srgbClr val="2A40E2"/>
                </a:solidFill>
                <a:latin typeface="Gill Sans" charset="0"/>
                <a:cs typeface="Gill Sans" charset="0"/>
              </a:rPr>
              <a:t>Lec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 14.</a:t>
            </a:r>
            <a:fld id="{8B82DB86-37F9-954E-8F10-00623E1FD261}" type="slidenum">
              <a:rPr lang="en-US" sz="1400" b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pPr algn="ctr"/>
              <a:t>‹#›</a:t>
            </a:fld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" y="6550025"/>
            <a:ext cx="880347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1400" b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3/5/2024</a:t>
            </a:r>
            <a:endParaRPr lang="en-US" sz="1400" b="0" dirty="0">
              <a:solidFill>
                <a:srgbClr val="2A40E2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4412698" y="6552072"/>
            <a:ext cx="3366605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ＭＳ Ｐゴシック" charset="0"/>
                <a:cs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1400" b="0" dirty="0" err="1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Kubiatowicz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CS162 © UCB Spring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2024</a:t>
            </a:r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CS162</a:t>
            </a:r>
            <a:br>
              <a:rPr lang="en-US" sz="3000" dirty="0"/>
            </a:br>
            <a:r>
              <a:rPr lang="en-US" sz="3000" dirty="0"/>
              <a:t>Operating Systems and</a:t>
            </a:r>
            <a:br>
              <a:rPr lang="en-US" sz="3000" dirty="0"/>
            </a:br>
            <a:r>
              <a:rPr lang="en-US" sz="3000" dirty="0"/>
              <a:t>Systems Programming</a:t>
            </a:r>
            <a:br>
              <a:rPr lang="en-US" sz="3000" dirty="0"/>
            </a:br>
            <a:r>
              <a:rPr lang="en-US" sz="3000" dirty="0"/>
              <a:t>Lecture 14</a:t>
            </a:r>
            <a:br>
              <a:rPr lang="en-US" sz="3000" dirty="0"/>
            </a:b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/>
              <a:t>Memory </a:t>
            </a:r>
            <a:r>
              <a:rPr lang="en-US" sz="3000" dirty="0" smtClean="0"/>
              <a:t>1: </a:t>
            </a:r>
            <a:r>
              <a:rPr lang="en-US" sz="3000" dirty="0"/>
              <a:t>Virtual </a:t>
            </a:r>
            <a:r>
              <a:rPr lang="en-US" sz="3000" dirty="0" smtClean="0"/>
              <a:t>Memory, </a:t>
            </a:r>
            <a:br>
              <a:rPr lang="en-US" sz="3000" dirty="0" smtClean="0"/>
            </a:br>
            <a:r>
              <a:rPr lang="en-US" sz="3000" dirty="0" smtClean="0"/>
              <a:t>Segments and Page Tables</a:t>
            </a:r>
            <a:endParaRPr lang="en-US" sz="3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March 5</a:t>
            </a:r>
            <a:r>
              <a:rPr lang="en-US" altLang="en-US" baseline="30000" dirty="0" smtClean="0">
                <a:ea typeface="Gill Sans" charset="0"/>
              </a:rPr>
              <a:t>th</a:t>
            </a:r>
            <a:r>
              <a:rPr lang="en-US" altLang="en-US" dirty="0">
                <a:ea typeface="Gill Sans" charset="0"/>
              </a:rPr>
              <a:t>, </a:t>
            </a:r>
            <a:r>
              <a:rPr lang="en-US" altLang="en-US" dirty="0" smtClean="0">
                <a:ea typeface="Gill Sans" charset="0"/>
              </a:rPr>
              <a:t>2024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Prof. </a:t>
            </a:r>
            <a:r>
              <a:rPr lang="en-US" altLang="en-US" dirty="0" smtClean="0">
                <a:ea typeface="Gill Sans" charset="0"/>
              </a:rPr>
              <a:t>John </a:t>
            </a:r>
            <a:r>
              <a:rPr lang="en-US" altLang="en-US" dirty="0" err="1">
                <a:ea typeface="Gill Sans" charset="0"/>
              </a:rPr>
              <a:t>Kubiatowicz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http://cs162.eecs.Berkeley.edu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9906000" cy="533400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Recall: Four </a:t>
            </a:r>
            <a:r>
              <a:rPr lang="en-US" altLang="ko-KR" dirty="0">
                <a:ea typeface="굴림" panose="020B0600000101010101" pitchFamily="34" charset="-127"/>
              </a:rPr>
              <a:t>requirements for occurrence of Deadlock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762000"/>
            <a:ext cx="10591800" cy="5943600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altLang="ko-KR" sz="2800" dirty="0">
                <a:solidFill>
                  <a:schemeClr val="hlink"/>
                </a:solidFill>
                <a:ea typeface="굴림" panose="020B0600000101010101" pitchFamily="34" charset="-127"/>
              </a:rPr>
              <a:t>Mutual exclusion</a:t>
            </a:r>
          </a:p>
          <a:p>
            <a:pPr lvl="1"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Only one thread at a time can use a resource.</a:t>
            </a:r>
          </a:p>
          <a:p>
            <a:pPr>
              <a:spcBef>
                <a:spcPct val="20000"/>
              </a:spcBef>
            </a:pPr>
            <a:r>
              <a:rPr lang="en-US" altLang="ko-KR" sz="2800" dirty="0">
                <a:solidFill>
                  <a:schemeClr val="hlink"/>
                </a:solidFill>
                <a:ea typeface="굴림" panose="020B0600000101010101" pitchFamily="34" charset="-127"/>
              </a:rPr>
              <a:t>Hold and wait</a:t>
            </a:r>
          </a:p>
          <a:p>
            <a:pPr lvl="1"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Thread holding at least one resource is waiting to acquire additional resources held by other threads</a:t>
            </a:r>
          </a:p>
          <a:p>
            <a:pPr>
              <a:spcBef>
                <a:spcPct val="20000"/>
              </a:spcBef>
            </a:pPr>
            <a:r>
              <a:rPr lang="en-US" altLang="ko-KR" sz="2800" dirty="0">
                <a:solidFill>
                  <a:schemeClr val="hlink"/>
                </a:solidFill>
                <a:ea typeface="굴림" panose="020B0600000101010101" pitchFamily="34" charset="-127"/>
              </a:rPr>
              <a:t>No preemption</a:t>
            </a:r>
          </a:p>
          <a:p>
            <a:pPr lvl="1"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Resources are released only voluntarily by the thread holding the resource, after thread is finished with it</a:t>
            </a:r>
          </a:p>
          <a:p>
            <a:pPr>
              <a:spcBef>
                <a:spcPct val="20000"/>
              </a:spcBef>
            </a:pPr>
            <a:r>
              <a:rPr lang="en-US" altLang="ko-KR" sz="2800" dirty="0">
                <a:solidFill>
                  <a:schemeClr val="hlink"/>
                </a:solidFill>
                <a:ea typeface="굴림" panose="020B0600000101010101" pitchFamily="34" charset="-127"/>
              </a:rPr>
              <a:t>Circular wait</a:t>
            </a:r>
          </a:p>
          <a:p>
            <a:pPr lvl="1"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There exists a set {</a:t>
            </a:r>
            <a:r>
              <a:rPr lang="en-US" altLang="ko-KR" sz="2400" i="1" dirty="0">
                <a:ea typeface="굴림" panose="020B0600000101010101" pitchFamily="34" charset="-127"/>
              </a:rPr>
              <a:t>T</a:t>
            </a:r>
            <a:r>
              <a:rPr lang="en-US" altLang="ko-KR" sz="2400" baseline="-25000" dirty="0">
                <a:ea typeface="굴림" panose="020B0600000101010101" pitchFamily="34" charset="-127"/>
              </a:rPr>
              <a:t>1</a:t>
            </a:r>
            <a:r>
              <a:rPr lang="en-US" altLang="ko-KR" sz="2400" dirty="0">
                <a:ea typeface="굴림" panose="020B0600000101010101" pitchFamily="34" charset="-127"/>
              </a:rPr>
              <a:t>, …, </a:t>
            </a:r>
            <a:r>
              <a:rPr lang="en-US" altLang="ko-KR" sz="2400" i="1" dirty="0" err="1">
                <a:ea typeface="굴림" panose="020B0600000101010101" pitchFamily="34" charset="-127"/>
              </a:rPr>
              <a:t>T</a:t>
            </a:r>
            <a:r>
              <a:rPr lang="en-US" altLang="ko-KR" sz="2400" baseline="-25000" dirty="0" err="1">
                <a:ea typeface="굴림" panose="020B0600000101010101" pitchFamily="34" charset="-127"/>
              </a:rPr>
              <a:t>n</a:t>
            </a:r>
            <a:r>
              <a:rPr lang="en-US" altLang="ko-KR" sz="2400" dirty="0">
                <a:ea typeface="굴림" panose="020B0600000101010101" pitchFamily="34" charset="-127"/>
              </a:rPr>
              <a:t>} of waiting threads</a:t>
            </a:r>
          </a:p>
          <a:p>
            <a:pPr lvl="2">
              <a:spcBef>
                <a:spcPct val="20000"/>
              </a:spcBef>
            </a:pPr>
            <a:r>
              <a:rPr lang="en-US" altLang="ko-KR" sz="2400" i="1" dirty="0">
                <a:ea typeface="굴림" panose="020B0600000101010101" pitchFamily="34" charset="-127"/>
              </a:rPr>
              <a:t>T</a:t>
            </a:r>
            <a:r>
              <a:rPr lang="en-US" altLang="ko-KR" sz="2400" baseline="-25000" dirty="0">
                <a:ea typeface="굴림" panose="020B0600000101010101" pitchFamily="34" charset="-127"/>
              </a:rPr>
              <a:t>1 </a:t>
            </a:r>
            <a:r>
              <a:rPr lang="en-US" altLang="ko-KR" sz="2400" dirty="0">
                <a:ea typeface="굴림" panose="020B0600000101010101" pitchFamily="34" charset="-127"/>
              </a:rPr>
              <a:t>is waiting for a resource that is held by </a:t>
            </a:r>
            <a:r>
              <a:rPr lang="en-US" altLang="ko-KR" sz="2400" i="1" dirty="0">
                <a:ea typeface="굴림" panose="020B0600000101010101" pitchFamily="34" charset="-127"/>
              </a:rPr>
              <a:t>T</a:t>
            </a:r>
            <a:r>
              <a:rPr lang="en-US" altLang="ko-KR" sz="2400" baseline="-25000" dirty="0">
                <a:ea typeface="굴림" panose="020B0600000101010101" pitchFamily="34" charset="-127"/>
              </a:rPr>
              <a:t>2</a:t>
            </a:r>
            <a:endParaRPr lang="en-US" altLang="ko-KR" sz="2400" dirty="0">
              <a:ea typeface="굴림" panose="020B0600000101010101" pitchFamily="34" charset="-127"/>
            </a:endParaRPr>
          </a:p>
          <a:p>
            <a:pPr lvl="2">
              <a:spcBef>
                <a:spcPct val="20000"/>
              </a:spcBef>
            </a:pPr>
            <a:r>
              <a:rPr lang="en-US" altLang="ko-KR" sz="2400" i="1" dirty="0">
                <a:ea typeface="굴림" panose="020B0600000101010101" pitchFamily="34" charset="-127"/>
              </a:rPr>
              <a:t>T</a:t>
            </a:r>
            <a:r>
              <a:rPr lang="en-US" altLang="ko-KR" sz="2400" baseline="-25000" dirty="0">
                <a:ea typeface="굴림" panose="020B0600000101010101" pitchFamily="34" charset="-127"/>
              </a:rPr>
              <a:t>2</a:t>
            </a:r>
            <a:r>
              <a:rPr lang="en-US" altLang="ko-KR" sz="2400" dirty="0">
                <a:ea typeface="굴림" panose="020B0600000101010101" pitchFamily="34" charset="-127"/>
              </a:rPr>
              <a:t> is waiting for a resource that is held by </a:t>
            </a:r>
            <a:r>
              <a:rPr lang="en-US" altLang="ko-KR" sz="2400" i="1" dirty="0">
                <a:ea typeface="굴림" panose="020B0600000101010101" pitchFamily="34" charset="-127"/>
              </a:rPr>
              <a:t>T</a:t>
            </a:r>
            <a:r>
              <a:rPr lang="en-US" altLang="ko-KR" sz="2400" baseline="-25000" dirty="0">
                <a:ea typeface="굴림" panose="020B0600000101010101" pitchFamily="34" charset="-127"/>
              </a:rPr>
              <a:t>3</a:t>
            </a:r>
            <a:endParaRPr lang="en-US" altLang="ko-KR" sz="2400" dirty="0">
              <a:ea typeface="굴림" panose="020B0600000101010101" pitchFamily="34" charset="-127"/>
            </a:endParaRPr>
          </a:p>
          <a:p>
            <a:pPr lvl="2"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…</a:t>
            </a:r>
          </a:p>
          <a:p>
            <a:pPr lvl="2">
              <a:spcBef>
                <a:spcPct val="20000"/>
              </a:spcBef>
            </a:pPr>
            <a:r>
              <a:rPr lang="en-US" altLang="ko-KR" sz="2400" i="1" dirty="0" err="1">
                <a:ea typeface="굴림" panose="020B0600000101010101" pitchFamily="34" charset="-127"/>
              </a:rPr>
              <a:t>T</a:t>
            </a:r>
            <a:r>
              <a:rPr lang="en-US" altLang="ko-KR" sz="2400" i="1" baseline="-25000" dirty="0" err="1">
                <a:ea typeface="굴림" panose="020B0600000101010101" pitchFamily="34" charset="-127"/>
              </a:rPr>
              <a:t>n</a:t>
            </a:r>
            <a:r>
              <a:rPr lang="en-US" altLang="ko-KR" sz="2400" dirty="0">
                <a:ea typeface="굴림" panose="020B0600000101010101" pitchFamily="34" charset="-127"/>
              </a:rPr>
              <a:t> is waiting for a resource that is held by </a:t>
            </a:r>
            <a:r>
              <a:rPr lang="en-US" altLang="ko-KR" sz="2400" i="1" dirty="0">
                <a:ea typeface="굴림" panose="020B0600000101010101" pitchFamily="34" charset="-127"/>
              </a:rPr>
              <a:t>T</a:t>
            </a:r>
            <a:r>
              <a:rPr lang="en-US" altLang="ko-KR" sz="2400" baseline="-25000" dirty="0">
                <a:ea typeface="굴림" panose="020B0600000101010101" pitchFamily="34" charset="-127"/>
              </a:rPr>
              <a:t>1</a:t>
            </a:r>
            <a:endParaRPr lang="en-US" altLang="ko-KR" sz="2400" dirty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519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E5E77-1539-40FD-AB5D-1C289686D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Recall: Banker’s </a:t>
            </a:r>
            <a:r>
              <a:rPr lang="en-US" dirty="0"/>
              <a:t>Algorithm for Avoiding Deadlock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D4B2D-8D54-42F2-A5B6-114626319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762000"/>
            <a:ext cx="11353800" cy="5791200"/>
          </a:xfrm>
        </p:spPr>
        <p:txBody>
          <a:bodyPr>
            <a:normAutofit lnSpcReduction="10000"/>
          </a:bodyPr>
          <a:lstStyle/>
          <a:p>
            <a:pPr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Toward right idea: 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State maximum (max) resource needs in advance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Allow particular thread to proceed if:</a:t>
            </a:r>
          </a:p>
          <a:p>
            <a:pPr lvl="2">
              <a:lnSpc>
                <a:spcPct val="85000"/>
              </a:lnSpc>
              <a:spcBef>
                <a:spcPct val="20000"/>
              </a:spcBef>
              <a:buFontTx/>
              <a:buNone/>
            </a:pPr>
            <a:r>
              <a:rPr lang="en-US" altLang="ko-KR" dirty="0">
                <a:ea typeface="굴림" panose="020B0600000101010101" pitchFamily="34" charset="-127"/>
              </a:rPr>
              <a:t>	(available resources - #requested)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 max </a:t>
            </a:r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remaining that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might be needed by any </a:t>
            </a:r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thread</a:t>
            </a:r>
          </a:p>
          <a:p>
            <a:pPr lvl="2">
              <a:lnSpc>
                <a:spcPct val="85000"/>
              </a:lnSpc>
              <a:spcBef>
                <a:spcPct val="20000"/>
              </a:spcBef>
              <a:buFontTx/>
              <a:buNone/>
            </a:pPr>
            <a:endParaRPr lang="en-US" altLang="ko-KR" dirty="0">
              <a:ea typeface="굴림" panose="020B0600000101010101" pitchFamily="34" charset="-127"/>
              <a:sym typeface="Symbol" panose="05050102010706020507" pitchFamily="18" charset="2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Banker’s </a:t>
            </a:r>
            <a:r>
              <a:rPr lang="en-US" altLang="ko-KR" dirty="0">
                <a:ea typeface="굴림" panose="020B0600000101010101" pitchFamily="34" charset="-127"/>
              </a:rPr>
              <a:t>algorithm (less conservative):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Allocate resources dynamically</a:t>
            </a:r>
          </a:p>
          <a:p>
            <a:pPr lvl="2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Evaluate each request and grant if some 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ordering of threads is still deadlock free afterward </a:t>
            </a:r>
          </a:p>
          <a:p>
            <a:pPr lvl="2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Technique: pretend each request is granted, then run deadlock </a:t>
            </a:r>
            <a:r>
              <a:rPr lang="en-US" altLang="ko-KR" dirty="0" smtClean="0">
                <a:ea typeface="굴림" panose="020B0600000101010101" pitchFamily="34" charset="-127"/>
              </a:rPr>
              <a:t/>
            </a:r>
            <a:br>
              <a:rPr lang="en-US" altLang="ko-KR" dirty="0" smtClean="0">
                <a:ea typeface="굴림" panose="020B0600000101010101" pitchFamily="34" charset="-127"/>
              </a:rPr>
            </a:br>
            <a:r>
              <a:rPr lang="en-US" altLang="ko-KR" dirty="0" smtClean="0">
                <a:ea typeface="굴림" panose="020B0600000101010101" pitchFamily="34" charset="-127"/>
              </a:rPr>
              <a:t>detection algorithm</a:t>
            </a:r>
            <a:r>
              <a:rPr lang="en-US" altLang="ko-KR" dirty="0">
                <a:ea typeface="굴림" panose="020B0600000101010101" pitchFamily="34" charset="-127"/>
              </a:rPr>
              <a:t>, substituting: </a:t>
            </a:r>
            <a:r>
              <a:rPr lang="en-US" altLang="ko-KR" dirty="0" smtClean="0">
                <a:ea typeface="굴림" panose="020B0600000101010101" pitchFamily="34" charset="-127"/>
              </a:rPr>
              <a:t/>
            </a:r>
            <a:br>
              <a:rPr lang="en-US" altLang="ko-KR" dirty="0" smtClean="0">
                <a:ea typeface="굴림" panose="020B0600000101010101" pitchFamily="34" charset="-127"/>
              </a:rPr>
            </a:b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/>
            </a:r>
            <a:b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</a:b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	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([</a:t>
            </a:r>
            <a:r>
              <a:rPr lang="en-US" altLang="ko-KR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Max</a:t>
            </a:r>
            <a:r>
              <a:rPr lang="en-US" altLang="ko-KR" baseline="-25000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node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]-[</a:t>
            </a:r>
            <a:r>
              <a:rPr lang="en-US" altLang="ko-KR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Alloc</a:t>
            </a:r>
            <a:r>
              <a:rPr lang="en-US" altLang="ko-KR" baseline="-25000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node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] &lt;= [Avail]) for ([</a:t>
            </a:r>
            <a:r>
              <a:rPr lang="en-US" altLang="ko-KR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Request</a:t>
            </a:r>
            <a:r>
              <a:rPr lang="en-US" altLang="ko-KR" baseline="-25000" dirty="0" err="1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node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] &lt;= [Avail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rPr>
              <a:t>])</a:t>
            </a:r>
            <a:endParaRPr lang="en-US" altLang="ko-KR" dirty="0">
              <a:solidFill>
                <a:schemeClr val="accent1">
                  <a:lumMod val="75000"/>
                </a:schemeClr>
              </a:solidFill>
              <a:ea typeface="굴림" panose="020B0600000101010101" pitchFamily="34" charset="-127"/>
              <a:cs typeface="Gill Sans Light" panose="020B0302020104020203" pitchFamily="34" charset="-79"/>
            </a:endParaRPr>
          </a:p>
          <a:p>
            <a:pPr lvl="2">
              <a:lnSpc>
                <a:spcPct val="85000"/>
              </a:lnSpc>
              <a:spcBef>
                <a:spcPct val="20000"/>
              </a:spcBef>
            </a:pPr>
            <a:endParaRPr lang="en-US" altLang="ko-KR" dirty="0" smtClean="0">
              <a:ea typeface="굴림" panose="020B0600000101010101" pitchFamily="34" charset="-127"/>
            </a:endParaRP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Grant </a:t>
            </a:r>
            <a:r>
              <a:rPr lang="en-US" altLang="ko-KR" dirty="0">
                <a:ea typeface="굴림" panose="020B0600000101010101" pitchFamily="34" charset="-127"/>
              </a:rPr>
              <a:t>request if </a:t>
            </a:r>
            <a:r>
              <a:rPr lang="en-US" altLang="ko-KR" dirty="0" smtClean="0">
                <a:ea typeface="굴림" panose="020B0600000101010101" pitchFamily="34" charset="-127"/>
              </a:rPr>
              <a:t>won’t prevent some thread from allocating its maximum and </a:t>
            </a:r>
            <a:r>
              <a:rPr lang="en-US" altLang="ko-KR" dirty="0" err="1" smtClean="0">
                <a:ea typeface="굴림" panose="020B0600000101010101" pitchFamily="34" charset="-127"/>
              </a:rPr>
              <a:t>finshing</a:t>
            </a:r>
            <a:endParaRPr lang="en-US" altLang="ko-KR" dirty="0" smtClean="0">
              <a:ea typeface="굴림" panose="020B0600000101010101" pitchFamily="34" charset="-127"/>
            </a:endParaRPr>
          </a:p>
          <a:p>
            <a:pPr marL="914400" lvl="2" indent="0">
              <a:lnSpc>
                <a:spcPct val="85000"/>
              </a:lnSpc>
              <a:spcBef>
                <a:spcPct val="20000"/>
              </a:spcBef>
              <a:buNone/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Keeps system in a “SAFE” state: </a:t>
            </a:r>
            <a:endParaRPr lang="en-US" altLang="ko-KR" dirty="0" smtClean="0">
              <a:ea typeface="굴림" panose="020B0600000101010101" pitchFamily="34" charset="-127"/>
            </a:endParaRP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There </a:t>
            </a:r>
            <a:r>
              <a:rPr lang="en-US" altLang="ko-KR" dirty="0">
                <a:ea typeface="굴림" panose="020B0600000101010101" pitchFamily="34" charset="-127"/>
              </a:rPr>
              <a:t>exists a sequence {T</a:t>
            </a:r>
            <a:r>
              <a:rPr lang="en-US" altLang="ko-KR" baseline="-25000" dirty="0">
                <a:ea typeface="굴림" panose="020B0600000101010101" pitchFamily="34" charset="-127"/>
              </a:rPr>
              <a:t>1</a:t>
            </a:r>
            <a:r>
              <a:rPr lang="en-US" altLang="ko-KR" dirty="0">
                <a:ea typeface="굴림" panose="020B0600000101010101" pitchFamily="34" charset="-127"/>
              </a:rPr>
              <a:t>, T</a:t>
            </a:r>
            <a:r>
              <a:rPr lang="en-US" altLang="ko-KR" baseline="-25000" dirty="0">
                <a:ea typeface="굴림" panose="020B0600000101010101" pitchFamily="34" charset="-127"/>
              </a:rPr>
              <a:t>2</a:t>
            </a:r>
            <a:r>
              <a:rPr lang="en-US" altLang="ko-KR" dirty="0">
                <a:ea typeface="굴림" panose="020B0600000101010101" pitchFamily="34" charset="-127"/>
              </a:rPr>
              <a:t>, … </a:t>
            </a:r>
            <a:r>
              <a:rPr lang="en-US" altLang="ko-KR" dirty="0" err="1">
                <a:ea typeface="굴림" panose="020B0600000101010101" pitchFamily="34" charset="-127"/>
              </a:rPr>
              <a:t>T</a:t>
            </a:r>
            <a:r>
              <a:rPr lang="en-US" altLang="ko-KR" baseline="-25000" dirty="0" err="1">
                <a:ea typeface="굴림" panose="020B0600000101010101" pitchFamily="34" charset="-127"/>
              </a:rPr>
              <a:t>n</a:t>
            </a:r>
            <a:r>
              <a:rPr lang="en-US" altLang="ko-KR" dirty="0">
                <a:ea typeface="굴림" panose="020B0600000101010101" pitchFamily="34" charset="-127"/>
              </a:rPr>
              <a:t>} with T</a:t>
            </a:r>
            <a:r>
              <a:rPr lang="en-US" altLang="ko-KR" baseline="-25000" dirty="0">
                <a:ea typeface="굴림" panose="020B0600000101010101" pitchFamily="34" charset="-127"/>
              </a:rPr>
              <a:t>1</a:t>
            </a:r>
            <a:r>
              <a:rPr lang="en-US" altLang="ko-KR" dirty="0">
                <a:ea typeface="굴림" panose="020B0600000101010101" pitchFamily="34" charset="-127"/>
              </a:rPr>
              <a:t> requesting all remaining resources, finishing, then T</a:t>
            </a:r>
            <a:r>
              <a:rPr lang="en-US" altLang="ko-KR" baseline="-25000" dirty="0">
                <a:ea typeface="굴림" panose="020B0600000101010101" pitchFamily="34" charset="-127"/>
              </a:rPr>
              <a:t>2</a:t>
            </a:r>
            <a:r>
              <a:rPr lang="en-US" altLang="ko-KR" dirty="0">
                <a:ea typeface="굴림" panose="020B0600000101010101" pitchFamily="34" charset="-127"/>
              </a:rPr>
              <a:t> requesting all remaining resources, etc..</a:t>
            </a:r>
          </a:p>
          <a:p>
            <a:pPr marL="914400" lvl="2" indent="0">
              <a:lnSpc>
                <a:spcPct val="85000"/>
              </a:lnSpc>
              <a:spcBef>
                <a:spcPct val="20000"/>
              </a:spcBef>
              <a:buNone/>
            </a:pPr>
            <a:endParaRPr lang="en-US" altLang="ko-KR" dirty="0">
              <a:ea typeface="굴림" panose="020B0600000101010101" pitchFamily="34" charset="-127"/>
            </a:endParaRPr>
          </a:p>
          <a:p>
            <a:pPr lvl="2">
              <a:lnSpc>
                <a:spcPct val="85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D8D0139C-9104-40A2-A88B-065BBA852A32}"/>
              </a:ext>
            </a:extLst>
          </p:cNvPr>
          <p:cNvGrpSpPr>
            <a:grpSpLocks/>
          </p:cNvGrpSpPr>
          <p:nvPr/>
        </p:nvGrpSpPr>
        <p:grpSpPr bwMode="auto">
          <a:xfrm>
            <a:off x="9372600" y="2514600"/>
            <a:ext cx="1597025" cy="2109788"/>
            <a:chOff x="4669" y="5"/>
            <a:chExt cx="1006" cy="1329"/>
          </a:xfrm>
        </p:grpSpPr>
        <p:grpSp>
          <p:nvGrpSpPr>
            <p:cNvPr id="8" name="Group 3">
              <a:extLst>
                <a:ext uri="{FF2B5EF4-FFF2-40B4-BE49-F238E27FC236}">
                  <a16:creationId xmlns:a16="http://schemas.microsoft.com/office/drawing/2014/main" id="{8C4A3177-C8D1-4841-ABB1-C6C3925DD0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"/>
              <a:ext cx="1006" cy="1329"/>
              <a:chOff x="4669" y="5"/>
              <a:chExt cx="1006" cy="1329"/>
            </a:xfrm>
          </p:grpSpPr>
          <p:sp>
            <p:nvSpPr>
              <p:cNvPr id="38" name="Freeform 4">
                <a:extLst>
                  <a:ext uri="{FF2B5EF4-FFF2-40B4-BE49-F238E27FC236}">
                    <a16:creationId xmlns:a16="http://schemas.microsoft.com/office/drawing/2014/main" id="{7F508002-5D62-4F01-890F-B3025043FC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7" y="618"/>
                <a:ext cx="929" cy="419"/>
              </a:xfrm>
              <a:custGeom>
                <a:avLst/>
                <a:gdLst>
                  <a:gd name="T0" fmla="*/ 0 w 3716"/>
                  <a:gd name="T1" fmla="*/ 252 h 1679"/>
                  <a:gd name="T2" fmla="*/ 231 w 3716"/>
                  <a:gd name="T3" fmla="*/ 130 h 1679"/>
                  <a:gd name="T4" fmla="*/ 392 w 3716"/>
                  <a:gd name="T5" fmla="*/ 42 h 1679"/>
                  <a:gd name="T6" fmla="*/ 467 w 3716"/>
                  <a:gd name="T7" fmla="*/ 0 h 1679"/>
                  <a:gd name="T8" fmla="*/ 929 w 3716"/>
                  <a:gd name="T9" fmla="*/ 113 h 1679"/>
                  <a:gd name="T10" fmla="*/ 910 w 3716"/>
                  <a:gd name="T11" fmla="*/ 148 h 1679"/>
                  <a:gd name="T12" fmla="*/ 436 w 3716"/>
                  <a:gd name="T13" fmla="*/ 419 h 1679"/>
                  <a:gd name="T14" fmla="*/ 5 w 3716"/>
                  <a:gd name="T15" fmla="*/ 276 h 1679"/>
                  <a:gd name="T16" fmla="*/ 0 w 3716"/>
                  <a:gd name="T17" fmla="*/ 252 h 167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716" h="1679">
                    <a:moveTo>
                      <a:pt x="0" y="1009"/>
                    </a:moveTo>
                    <a:lnTo>
                      <a:pt x="925" y="520"/>
                    </a:lnTo>
                    <a:lnTo>
                      <a:pt x="1566" y="170"/>
                    </a:lnTo>
                    <a:lnTo>
                      <a:pt x="1868" y="0"/>
                    </a:lnTo>
                    <a:lnTo>
                      <a:pt x="3716" y="453"/>
                    </a:lnTo>
                    <a:lnTo>
                      <a:pt x="3641" y="595"/>
                    </a:lnTo>
                    <a:lnTo>
                      <a:pt x="1745" y="1679"/>
                    </a:lnTo>
                    <a:lnTo>
                      <a:pt x="19" y="1104"/>
                    </a:lnTo>
                    <a:lnTo>
                      <a:pt x="0" y="1009"/>
                    </a:lnTo>
                    <a:close/>
                  </a:path>
                </a:pathLst>
              </a:custGeom>
              <a:solidFill>
                <a:srgbClr val="814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5">
                <a:extLst>
                  <a:ext uri="{FF2B5EF4-FFF2-40B4-BE49-F238E27FC236}">
                    <a16:creationId xmlns:a16="http://schemas.microsoft.com/office/drawing/2014/main" id="{DD6E006A-000D-46C5-BDFF-686FB34BA0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2" y="618"/>
                <a:ext cx="943" cy="716"/>
              </a:xfrm>
              <a:custGeom>
                <a:avLst/>
                <a:gdLst>
                  <a:gd name="T0" fmla="*/ 179 w 3772"/>
                  <a:gd name="T1" fmla="*/ 153 h 2867"/>
                  <a:gd name="T2" fmla="*/ 448 w 3772"/>
                  <a:gd name="T3" fmla="*/ 16 h 2867"/>
                  <a:gd name="T4" fmla="*/ 460 w 3772"/>
                  <a:gd name="T5" fmla="*/ 7 h 2867"/>
                  <a:gd name="T6" fmla="*/ 476 w 3772"/>
                  <a:gd name="T7" fmla="*/ 0 h 2867"/>
                  <a:gd name="T8" fmla="*/ 505 w 3772"/>
                  <a:gd name="T9" fmla="*/ 12 h 2867"/>
                  <a:gd name="T10" fmla="*/ 476 w 3772"/>
                  <a:gd name="T11" fmla="*/ 5 h 2867"/>
                  <a:gd name="T12" fmla="*/ 474 w 3772"/>
                  <a:gd name="T13" fmla="*/ 10 h 2867"/>
                  <a:gd name="T14" fmla="*/ 450 w 3772"/>
                  <a:gd name="T15" fmla="*/ 19 h 2867"/>
                  <a:gd name="T16" fmla="*/ 427 w 3772"/>
                  <a:gd name="T17" fmla="*/ 31 h 2867"/>
                  <a:gd name="T18" fmla="*/ 424 w 3772"/>
                  <a:gd name="T19" fmla="*/ 31 h 2867"/>
                  <a:gd name="T20" fmla="*/ 219 w 3772"/>
                  <a:gd name="T21" fmla="*/ 137 h 2867"/>
                  <a:gd name="T22" fmla="*/ 33 w 3772"/>
                  <a:gd name="T23" fmla="*/ 238 h 2867"/>
                  <a:gd name="T24" fmla="*/ 9 w 3772"/>
                  <a:gd name="T25" fmla="*/ 254 h 2867"/>
                  <a:gd name="T26" fmla="*/ 31 w 3772"/>
                  <a:gd name="T27" fmla="*/ 261 h 2867"/>
                  <a:gd name="T28" fmla="*/ 78 w 3772"/>
                  <a:gd name="T29" fmla="*/ 273 h 2867"/>
                  <a:gd name="T30" fmla="*/ 101 w 3772"/>
                  <a:gd name="T31" fmla="*/ 283 h 2867"/>
                  <a:gd name="T32" fmla="*/ 108 w 3772"/>
                  <a:gd name="T33" fmla="*/ 283 h 2867"/>
                  <a:gd name="T34" fmla="*/ 217 w 3772"/>
                  <a:gd name="T35" fmla="*/ 325 h 2867"/>
                  <a:gd name="T36" fmla="*/ 325 w 3772"/>
                  <a:gd name="T37" fmla="*/ 358 h 2867"/>
                  <a:gd name="T38" fmla="*/ 344 w 3772"/>
                  <a:gd name="T39" fmla="*/ 365 h 2867"/>
                  <a:gd name="T40" fmla="*/ 368 w 3772"/>
                  <a:gd name="T41" fmla="*/ 370 h 2867"/>
                  <a:gd name="T42" fmla="*/ 427 w 3772"/>
                  <a:gd name="T43" fmla="*/ 389 h 2867"/>
                  <a:gd name="T44" fmla="*/ 472 w 3772"/>
                  <a:gd name="T45" fmla="*/ 379 h 2867"/>
                  <a:gd name="T46" fmla="*/ 545 w 3772"/>
                  <a:gd name="T47" fmla="*/ 339 h 2867"/>
                  <a:gd name="T48" fmla="*/ 556 w 3772"/>
                  <a:gd name="T49" fmla="*/ 332 h 2867"/>
                  <a:gd name="T50" fmla="*/ 710 w 3772"/>
                  <a:gd name="T51" fmla="*/ 243 h 2867"/>
                  <a:gd name="T52" fmla="*/ 738 w 3772"/>
                  <a:gd name="T53" fmla="*/ 224 h 2867"/>
                  <a:gd name="T54" fmla="*/ 865 w 3772"/>
                  <a:gd name="T55" fmla="*/ 153 h 2867"/>
                  <a:gd name="T56" fmla="*/ 913 w 3772"/>
                  <a:gd name="T57" fmla="*/ 125 h 2867"/>
                  <a:gd name="T58" fmla="*/ 922 w 3772"/>
                  <a:gd name="T59" fmla="*/ 116 h 2867"/>
                  <a:gd name="T60" fmla="*/ 901 w 3772"/>
                  <a:gd name="T61" fmla="*/ 111 h 2867"/>
                  <a:gd name="T62" fmla="*/ 875 w 3772"/>
                  <a:gd name="T63" fmla="*/ 104 h 2867"/>
                  <a:gd name="T64" fmla="*/ 910 w 3772"/>
                  <a:gd name="T65" fmla="*/ 101 h 2867"/>
                  <a:gd name="T66" fmla="*/ 943 w 3772"/>
                  <a:gd name="T67" fmla="*/ 113 h 2867"/>
                  <a:gd name="T68" fmla="*/ 936 w 3772"/>
                  <a:gd name="T69" fmla="*/ 127 h 2867"/>
                  <a:gd name="T70" fmla="*/ 929 w 3772"/>
                  <a:gd name="T71" fmla="*/ 156 h 2867"/>
                  <a:gd name="T72" fmla="*/ 920 w 3772"/>
                  <a:gd name="T73" fmla="*/ 170 h 2867"/>
                  <a:gd name="T74" fmla="*/ 898 w 3772"/>
                  <a:gd name="T75" fmla="*/ 179 h 2867"/>
                  <a:gd name="T76" fmla="*/ 872 w 3772"/>
                  <a:gd name="T77" fmla="*/ 198 h 2867"/>
                  <a:gd name="T78" fmla="*/ 868 w 3772"/>
                  <a:gd name="T79" fmla="*/ 210 h 2867"/>
                  <a:gd name="T80" fmla="*/ 797 w 3772"/>
                  <a:gd name="T81" fmla="*/ 427 h 2867"/>
                  <a:gd name="T82" fmla="*/ 792 w 3772"/>
                  <a:gd name="T83" fmla="*/ 445 h 2867"/>
                  <a:gd name="T84" fmla="*/ 787 w 3772"/>
                  <a:gd name="T85" fmla="*/ 459 h 2867"/>
                  <a:gd name="T86" fmla="*/ 773 w 3772"/>
                  <a:gd name="T87" fmla="*/ 471 h 2867"/>
                  <a:gd name="T88" fmla="*/ 740 w 3772"/>
                  <a:gd name="T89" fmla="*/ 494 h 2867"/>
                  <a:gd name="T90" fmla="*/ 695 w 3772"/>
                  <a:gd name="T91" fmla="*/ 525 h 2867"/>
                  <a:gd name="T92" fmla="*/ 469 w 3772"/>
                  <a:gd name="T93" fmla="*/ 674 h 2867"/>
                  <a:gd name="T94" fmla="*/ 420 w 3772"/>
                  <a:gd name="T95" fmla="*/ 707 h 2867"/>
                  <a:gd name="T96" fmla="*/ 323 w 3772"/>
                  <a:gd name="T97" fmla="*/ 690 h 2867"/>
                  <a:gd name="T98" fmla="*/ 214 w 3772"/>
                  <a:gd name="T99" fmla="*/ 652 h 2867"/>
                  <a:gd name="T100" fmla="*/ 156 w 3772"/>
                  <a:gd name="T101" fmla="*/ 634 h 2867"/>
                  <a:gd name="T102" fmla="*/ 104 w 3772"/>
                  <a:gd name="T103" fmla="*/ 617 h 2867"/>
                  <a:gd name="T104" fmla="*/ 82 w 3772"/>
                  <a:gd name="T105" fmla="*/ 608 h 2867"/>
                  <a:gd name="T106" fmla="*/ 78 w 3772"/>
                  <a:gd name="T107" fmla="*/ 584 h 2867"/>
                  <a:gd name="T108" fmla="*/ 54 w 3772"/>
                  <a:gd name="T109" fmla="*/ 438 h 2867"/>
                  <a:gd name="T110" fmla="*/ 43 w 3772"/>
                  <a:gd name="T111" fmla="*/ 365 h 2867"/>
                  <a:gd name="T112" fmla="*/ 38 w 3772"/>
                  <a:gd name="T113" fmla="*/ 339 h 2867"/>
                  <a:gd name="T114" fmla="*/ 33 w 3772"/>
                  <a:gd name="T115" fmla="*/ 311 h 2867"/>
                  <a:gd name="T116" fmla="*/ 2 w 3772"/>
                  <a:gd name="T117" fmla="*/ 301 h 2867"/>
                  <a:gd name="T118" fmla="*/ 0 w 3772"/>
                  <a:gd name="T119" fmla="*/ 297 h 2867"/>
                  <a:gd name="T120" fmla="*/ 0 w 3772"/>
                  <a:gd name="T121" fmla="*/ 290 h 2867"/>
                  <a:gd name="T122" fmla="*/ 87 w 3772"/>
                  <a:gd name="T123" fmla="*/ 203 h 2867"/>
                  <a:gd name="T124" fmla="*/ 179 w 3772"/>
                  <a:gd name="T125" fmla="*/ 156 h 2867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3772" h="2867">
                    <a:moveTo>
                      <a:pt x="716" y="623"/>
                    </a:moveTo>
                    <a:lnTo>
                      <a:pt x="716" y="614"/>
                    </a:lnTo>
                    <a:lnTo>
                      <a:pt x="1254" y="340"/>
                    </a:lnTo>
                    <a:lnTo>
                      <a:pt x="1791" y="66"/>
                    </a:lnTo>
                    <a:lnTo>
                      <a:pt x="1820" y="48"/>
                    </a:lnTo>
                    <a:lnTo>
                      <a:pt x="1838" y="29"/>
                    </a:lnTo>
                    <a:lnTo>
                      <a:pt x="1867" y="10"/>
                    </a:lnTo>
                    <a:lnTo>
                      <a:pt x="1904" y="0"/>
                    </a:lnTo>
                    <a:lnTo>
                      <a:pt x="2027" y="29"/>
                    </a:lnTo>
                    <a:lnTo>
                      <a:pt x="2018" y="48"/>
                    </a:lnTo>
                    <a:lnTo>
                      <a:pt x="1971" y="39"/>
                    </a:lnTo>
                    <a:lnTo>
                      <a:pt x="1904" y="19"/>
                    </a:lnTo>
                    <a:lnTo>
                      <a:pt x="1904" y="29"/>
                    </a:lnTo>
                    <a:lnTo>
                      <a:pt x="1895" y="39"/>
                    </a:lnTo>
                    <a:lnTo>
                      <a:pt x="1886" y="29"/>
                    </a:lnTo>
                    <a:lnTo>
                      <a:pt x="1801" y="76"/>
                    </a:lnTo>
                    <a:lnTo>
                      <a:pt x="1754" y="104"/>
                    </a:lnTo>
                    <a:lnTo>
                      <a:pt x="1707" y="123"/>
                    </a:lnTo>
                    <a:lnTo>
                      <a:pt x="1707" y="133"/>
                    </a:lnTo>
                    <a:lnTo>
                      <a:pt x="1697" y="123"/>
                    </a:lnTo>
                    <a:lnTo>
                      <a:pt x="1292" y="340"/>
                    </a:lnTo>
                    <a:lnTo>
                      <a:pt x="877" y="547"/>
                    </a:lnTo>
                    <a:lnTo>
                      <a:pt x="170" y="935"/>
                    </a:lnTo>
                    <a:lnTo>
                      <a:pt x="131" y="953"/>
                    </a:lnTo>
                    <a:lnTo>
                      <a:pt x="103" y="972"/>
                    </a:lnTo>
                    <a:lnTo>
                      <a:pt x="37" y="1019"/>
                    </a:lnTo>
                    <a:lnTo>
                      <a:pt x="75" y="1038"/>
                    </a:lnTo>
                    <a:lnTo>
                      <a:pt x="122" y="1047"/>
                    </a:lnTo>
                    <a:lnTo>
                      <a:pt x="217" y="1066"/>
                    </a:lnTo>
                    <a:lnTo>
                      <a:pt x="311" y="1094"/>
                    </a:lnTo>
                    <a:lnTo>
                      <a:pt x="395" y="1123"/>
                    </a:lnTo>
                    <a:lnTo>
                      <a:pt x="405" y="1132"/>
                    </a:lnTo>
                    <a:lnTo>
                      <a:pt x="415" y="1132"/>
                    </a:lnTo>
                    <a:lnTo>
                      <a:pt x="433" y="1132"/>
                    </a:lnTo>
                    <a:lnTo>
                      <a:pt x="442" y="1142"/>
                    </a:lnTo>
                    <a:lnTo>
                      <a:pt x="867" y="1301"/>
                    </a:lnTo>
                    <a:lnTo>
                      <a:pt x="1075" y="1377"/>
                    </a:lnTo>
                    <a:lnTo>
                      <a:pt x="1301" y="1434"/>
                    </a:lnTo>
                    <a:lnTo>
                      <a:pt x="1339" y="1453"/>
                    </a:lnTo>
                    <a:lnTo>
                      <a:pt x="1376" y="1462"/>
                    </a:lnTo>
                    <a:lnTo>
                      <a:pt x="1423" y="1471"/>
                    </a:lnTo>
                    <a:lnTo>
                      <a:pt x="1471" y="1481"/>
                    </a:lnTo>
                    <a:lnTo>
                      <a:pt x="1622" y="1538"/>
                    </a:lnTo>
                    <a:lnTo>
                      <a:pt x="1707" y="1557"/>
                    </a:lnTo>
                    <a:lnTo>
                      <a:pt x="1783" y="1565"/>
                    </a:lnTo>
                    <a:lnTo>
                      <a:pt x="1886" y="1518"/>
                    </a:lnTo>
                    <a:lnTo>
                      <a:pt x="1990" y="1471"/>
                    </a:lnTo>
                    <a:lnTo>
                      <a:pt x="2178" y="1358"/>
                    </a:lnTo>
                    <a:lnTo>
                      <a:pt x="2178" y="1349"/>
                    </a:lnTo>
                    <a:lnTo>
                      <a:pt x="2225" y="1330"/>
                    </a:lnTo>
                    <a:lnTo>
                      <a:pt x="2801" y="982"/>
                    </a:lnTo>
                    <a:lnTo>
                      <a:pt x="2838" y="972"/>
                    </a:lnTo>
                    <a:lnTo>
                      <a:pt x="2877" y="943"/>
                    </a:lnTo>
                    <a:lnTo>
                      <a:pt x="2951" y="896"/>
                    </a:lnTo>
                    <a:lnTo>
                      <a:pt x="3292" y="708"/>
                    </a:lnTo>
                    <a:lnTo>
                      <a:pt x="3461" y="614"/>
                    </a:lnTo>
                    <a:lnTo>
                      <a:pt x="3621" y="510"/>
                    </a:lnTo>
                    <a:lnTo>
                      <a:pt x="3650" y="500"/>
                    </a:lnTo>
                    <a:lnTo>
                      <a:pt x="3668" y="481"/>
                    </a:lnTo>
                    <a:lnTo>
                      <a:pt x="3687" y="463"/>
                    </a:lnTo>
                    <a:lnTo>
                      <a:pt x="3715" y="453"/>
                    </a:lnTo>
                    <a:lnTo>
                      <a:pt x="3603" y="444"/>
                    </a:lnTo>
                    <a:lnTo>
                      <a:pt x="3556" y="434"/>
                    </a:lnTo>
                    <a:lnTo>
                      <a:pt x="3499" y="416"/>
                    </a:lnTo>
                    <a:lnTo>
                      <a:pt x="3508" y="377"/>
                    </a:lnTo>
                    <a:lnTo>
                      <a:pt x="3640" y="406"/>
                    </a:lnTo>
                    <a:lnTo>
                      <a:pt x="3772" y="434"/>
                    </a:lnTo>
                    <a:lnTo>
                      <a:pt x="3772" y="453"/>
                    </a:lnTo>
                    <a:lnTo>
                      <a:pt x="3763" y="472"/>
                    </a:lnTo>
                    <a:lnTo>
                      <a:pt x="3744" y="510"/>
                    </a:lnTo>
                    <a:lnTo>
                      <a:pt x="3734" y="567"/>
                    </a:lnTo>
                    <a:lnTo>
                      <a:pt x="3715" y="623"/>
                    </a:lnTo>
                    <a:lnTo>
                      <a:pt x="3697" y="661"/>
                    </a:lnTo>
                    <a:lnTo>
                      <a:pt x="3678" y="679"/>
                    </a:lnTo>
                    <a:lnTo>
                      <a:pt x="3650" y="689"/>
                    </a:lnTo>
                    <a:lnTo>
                      <a:pt x="3593" y="718"/>
                    </a:lnTo>
                    <a:lnTo>
                      <a:pt x="3536" y="755"/>
                    </a:lnTo>
                    <a:lnTo>
                      <a:pt x="3489" y="792"/>
                    </a:lnTo>
                    <a:lnTo>
                      <a:pt x="3480" y="812"/>
                    </a:lnTo>
                    <a:lnTo>
                      <a:pt x="3470" y="839"/>
                    </a:lnTo>
                    <a:lnTo>
                      <a:pt x="3329" y="1274"/>
                    </a:lnTo>
                    <a:lnTo>
                      <a:pt x="3188" y="1708"/>
                    </a:lnTo>
                    <a:lnTo>
                      <a:pt x="3178" y="1745"/>
                    </a:lnTo>
                    <a:lnTo>
                      <a:pt x="3169" y="1783"/>
                    </a:lnTo>
                    <a:lnTo>
                      <a:pt x="3159" y="1820"/>
                    </a:lnTo>
                    <a:lnTo>
                      <a:pt x="3149" y="1839"/>
                    </a:lnTo>
                    <a:lnTo>
                      <a:pt x="3140" y="1849"/>
                    </a:lnTo>
                    <a:lnTo>
                      <a:pt x="3093" y="1886"/>
                    </a:lnTo>
                    <a:lnTo>
                      <a:pt x="3055" y="1924"/>
                    </a:lnTo>
                    <a:lnTo>
                      <a:pt x="2961" y="1980"/>
                    </a:lnTo>
                    <a:lnTo>
                      <a:pt x="2867" y="2037"/>
                    </a:lnTo>
                    <a:lnTo>
                      <a:pt x="2781" y="2103"/>
                    </a:lnTo>
                    <a:lnTo>
                      <a:pt x="2329" y="2405"/>
                    </a:lnTo>
                    <a:lnTo>
                      <a:pt x="1877" y="2698"/>
                    </a:lnTo>
                    <a:lnTo>
                      <a:pt x="1744" y="2782"/>
                    </a:lnTo>
                    <a:lnTo>
                      <a:pt x="1679" y="2829"/>
                    </a:lnTo>
                    <a:lnTo>
                      <a:pt x="1603" y="2867"/>
                    </a:lnTo>
                    <a:lnTo>
                      <a:pt x="1292" y="2763"/>
                    </a:lnTo>
                    <a:lnTo>
                      <a:pt x="971" y="2651"/>
                    </a:lnTo>
                    <a:lnTo>
                      <a:pt x="857" y="2612"/>
                    </a:lnTo>
                    <a:lnTo>
                      <a:pt x="736" y="2575"/>
                    </a:lnTo>
                    <a:lnTo>
                      <a:pt x="622" y="2537"/>
                    </a:lnTo>
                    <a:lnTo>
                      <a:pt x="509" y="2490"/>
                    </a:lnTo>
                    <a:lnTo>
                      <a:pt x="415" y="2471"/>
                    </a:lnTo>
                    <a:lnTo>
                      <a:pt x="368" y="2452"/>
                    </a:lnTo>
                    <a:lnTo>
                      <a:pt x="329" y="2434"/>
                    </a:lnTo>
                    <a:lnTo>
                      <a:pt x="321" y="2387"/>
                    </a:lnTo>
                    <a:lnTo>
                      <a:pt x="311" y="2340"/>
                    </a:lnTo>
                    <a:lnTo>
                      <a:pt x="264" y="2047"/>
                    </a:lnTo>
                    <a:lnTo>
                      <a:pt x="217" y="1755"/>
                    </a:lnTo>
                    <a:lnTo>
                      <a:pt x="188" y="1604"/>
                    </a:lnTo>
                    <a:lnTo>
                      <a:pt x="170" y="1462"/>
                    </a:lnTo>
                    <a:lnTo>
                      <a:pt x="160" y="1415"/>
                    </a:lnTo>
                    <a:lnTo>
                      <a:pt x="151" y="1358"/>
                    </a:lnTo>
                    <a:lnTo>
                      <a:pt x="151" y="1301"/>
                    </a:lnTo>
                    <a:lnTo>
                      <a:pt x="131" y="1246"/>
                    </a:lnTo>
                    <a:lnTo>
                      <a:pt x="75" y="1226"/>
                    </a:lnTo>
                    <a:lnTo>
                      <a:pt x="9" y="1207"/>
                    </a:lnTo>
                    <a:lnTo>
                      <a:pt x="0" y="1198"/>
                    </a:lnTo>
                    <a:lnTo>
                      <a:pt x="0" y="1189"/>
                    </a:lnTo>
                    <a:lnTo>
                      <a:pt x="0" y="1179"/>
                    </a:lnTo>
                    <a:lnTo>
                      <a:pt x="0" y="1160"/>
                    </a:lnTo>
                    <a:lnTo>
                      <a:pt x="0" y="1009"/>
                    </a:lnTo>
                    <a:lnTo>
                      <a:pt x="348" y="812"/>
                    </a:lnTo>
                    <a:lnTo>
                      <a:pt x="528" y="718"/>
                    </a:lnTo>
                    <a:lnTo>
                      <a:pt x="716" y="6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6">
                <a:extLst>
                  <a:ext uri="{FF2B5EF4-FFF2-40B4-BE49-F238E27FC236}">
                    <a16:creationId xmlns:a16="http://schemas.microsoft.com/office/drawing/2014/main" id="{1C4F85EA-4EDC-46C2-8AE3-34EA0BB1DE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7" y="879"/>
                <a:ext cx="434" cy="175"/>
              </a:xfrm>
              <a:custGeom>
                <a:avLst/>
                <a:gdLst>
                  <a:gd name="T0" fmla="*/ 5 w 1736"/>
                  <a:gd name="T1" fmla="*/ 0 h 698"/>
                  <a:gd name="T2" fmla="*/ 31 w 1736"/>
                  <a:gd name="T3" fmla="*/ 7 h 698"/>
                  <a:gd name="T4" fmla="*/ 59 w 1736"/>
                  <a:gd name="T5" fmla="*/ 14 h 698"/>
                  <a:gd name="T6" fmla="*/ 85 w 1736"/>
                  <a:gd name="T7" fmla="*/ 21 h 698"/>
                  <a:gd name="T8" fmla="*/ 111 w 1736"/>
                  <a:gd name="T9" fmla="*/ 33 h 698"/>
                  <a:gd name="T10" fmla="*/ 144 w 1736"/>
                  <a:gd name="T11" fmla="*/ 43 h 698"/>
                  <a:gd name="T12" fmla="*/ 175 w 1736"/>
                  <a:gd name="T13" fmla="*/ 57 h 698"/>
                  <a:gd name="T14" fmla="*/ 205 w 1736"/>
                  <a:gd name="T15" fmla="*/ 69 h 698"/>
                  <a:gd name="T16" fmla="*/ 238 w 1736"/>
                  <a:gd name="T17" fmla="*/ 78 h 698"/>
                  <a:gd name="T18" fmla="*/ 314 w 1736"/>
                  <a:gd name="T19" fmla="*/ 102 h 698"/>
                  <a:gd name="T20" fmla="*/ 392 w 1736"/>
                  <a:gd name="T21" fmla="*/ 125 h 698"/>
                  <a:gd name="T22" fmla="*/ 401 w 1736"/>
                  <a:gd name="T23" fmla="*/ 128 h 698"/>
                  <a:gd name="T24" fmla="*/ 413 w 1736"/>
                  <a:gd name="T25" fmla="*/ 130 h 698"/>
                  <a:gd name="T26" fmla="*/ 434 w 1736"/>
                  <a:gd name="T27" fmla="*/ 137 h 698"/>
                  <a:gd name="T28" fmla="*/ 434 w 1736"/>
                  <a:gd name="T29" fmla="*/ 140 h 698"/>
                  <a:gd name="T30" fmla="*/ 434 w 1736"/>
                  <a:gd name="T31" fmla="*/ 158 h 698"/>
                  <a:gd name="T32" fmla="*/ 432 w 1736"/>
                  <a:gd name="T33" fmla="*/ 175 h 698"/>
                  <a:gd name="T34" fmla="*/ 385 w 1736"/>
                  <a:gd name="T35" fmla="*/ 161 h 698"/>
                  <a:gd name="T36" fmla="*/ 338 w 1736"/>
                  <a:gd name="T37" fmla="*/ 144 h 698"/>
                  <a:gd name="T38" fmla="*/ 234 w 1736"/>
                  <a:gd name="T39" fmla="*/ 109 h 698"/>
                  <a:gd name="T40" fmla="*/ 130 w 1736"/>
                  <a:gd name="T41" fmla="*/ 78 h 698"/>
                  <a:gd name="T42" fmla="*/ 116 w 1736"/>
                  <a:gd name="T43" fmla="*/ 71 h 698"/>
                  <a:gd name="T44" fmla="*/ 104 w 1736"/>
                  <a:gd name="T45" fmla="*/ 66 h 698"/>
                  <a:gd name="T46" fmla="*/ 73 w 1736"/>
                  <a:gd name="T47" fmla="*/ 59 h 698"/>
                  <a:gd name="T48" fmla="*/ 45 w 1736"/>
                  <a:gd name="T49" fmla="*/ 50 h 698"/>
                  <a:gd name="T50" fmla="*/ 31 w 1736"/>
                  <a:gd name="T51" fmla="*/ 45 h 698"/>
                  <a:gd name="T52" fmla="*/ 17 w 1736"/>
                  <a:gd name="T53" fmla="*/ 40 h 698"/>
                  <a:gd name="T54" fmla="*/ 3 w 1736"/>
                  <a:gd name="T55" fmla="*/ 36 h 698"/>
                  <a:gd name="T56" fmla="*/ 0 w 1736"/>
                  <a:gd name="T57" fmla="*/ 26 h 698"/>
                  <a:gd name="T58" fmla="*/ 3 w 1736"/>
                  <a:gd name="T59" fmla="*/ 17 h 698"/>
                  <a:gd name="T60" fmla="*/ 5 w 1736"/>
                  <a:gd name="T61" fmla="*/ 0 h 698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1736" h="698">
                    <a:moveTo>
                      <a:pt x="19" y="0"/>
                    </a:moveTo>
                    <a:lnTo>
                      <a:pt x="123" y="29"/>
                    </a:lnTo>
                    <a:lnTo>
                      <a:pt x="236" y="57"/>
                    </a:lnTo>
                    <a:lnTo>
                      <a:pt x="340" y="85"/>
                    </a:lnTo>
                    <a:lnTo>
                      <a:pt x="444" y="132"/>
                    </a:lnTo>
                    <a:lnTo>
                      <a:pt x="575" y="170"/>
                    </a:lnTo>
                    <a:lnTo>
                      <a:pt x="698" y="227"/>
                    </a:lnTo>
                    <a:lnTo>
                      <a:pt x="821" y="274"/>
                    </a:lnTo>
                    <a:lnTo>
                      <a:pt x="953" y="311"/>
                    </a:lnTo>
                    <a:lnTo>
                      <a:pt x="1254" y="406"/>
                    </a:lnTo>
                    <a:lnTo>
                      <a:pt x="1566" y="500"/>
                    </a:lnTo>
                    <a:lnTo>
                      <a:pt x="1604" y="510"/>
                    </a:lnTo>
                    <a:lnTo>
                      <a:pt x="1651" y="518"/>
                    </a:lnTo>
                    <a:lnTo>
                      <a:pt x="1736" y="547"/>
                    </a:lnTo>
                    <a:lnTo>
                      <a:pt x="1736" y="557"/>
                    </a:lnTo>
                    <a:lnTo>
                      <a:pt x="1736" y="632"/>
                    </a:lnTo>
                    <a:lnTo>
                      <a:pt x="1726" y="698"/>
                    </a:lnTo>
                    <a:lnTo>
                      <a:pt x="1538" y="641"/>
                    </a:lnTo>
                    <a:lnTo>
                      <a:pt x="1350" y="575"/>
                    </a:lnTo>
                    <a:lnTo>
                      <a:pt x="934" y="434"/>
                    </a:lnTo>
                    <a:lnTo>
                      <a:pt x="519" y="311"/>
                    </a:lnTo>
                    <a:lnTo>
                      <a:pt x="463" y="283"/>
                    </a:lnTo>
                    <a:lnTo>
                      <a:pt x="415" y="264"/>
                    </a:lnTo>
                    <a:lnTo>
                      <a:pt x="293" y="236"/>
                    </a:lnTo>
                    <a:lnTo>
                      <a:pt x="180" y="199"/>
                    </a:lnTo>
                    <a:lnTo>
                      <a:pt x="123" y="179"/>
                    </a:lnTo>
                    <a:lnTo>
                      <a:pt x="66" y="160"/>
                    </a:lnTo>
                    <a:lnTo>
                      <a:pt x="10" y="142"/>
                    </a:lnTo>
                    <a:lnTo>
                      <a:pt x="0" y="104"/>
                    </a:lnTo>
                    <a:lnTo>
                      <a:pt x="10" y="66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CA71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7">
                <a:extLst>
                  <a:ext uri="{FF2B5EF4-FFF2-40B4-BE49-F238E27FC236}">
                    <a16:creationId xmlns:a16="http://schemas.microsoft.com/office/drawing/2014/main" id="{6234A87D-808B-4E97-8A8F-04F54F8748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2" y="933"/>
                <a:ext cx="370" cy="394"/>
              </a:xfrm>
              <a:custGeom>
                <a:avLst/>
                <a:gdLst>
                  <a:gd name="T0" fmla="*/ 191 w 1480"/>
                  <a:gd name="T1" fmla="*/ 59 h 1575"/>
                  <a:gd name="T2" fmla="*/ 212 w 1480"/>
                  <a:gd name="T3" fmla="*/ 69 h 1575"/>
                  <a:gd name="T4" fmla="*/ 236 w 1480"/>
                  <a:gd name="T5" fmla="*/ 73 h 1575"/>
                  <a:gd name="T6" fmla="*/ 260 w 1480"/>
                  <a:gd name="T7" fmla="*/ 80 h 1575"/>
                  <a:gd name="T8" fmla="*/ 271 w 1480"/>
                  <a:gd name="T9" fmla="*/ 85 h 1575"/>
                  <a:gd name="T10" fmla="*/ 281 w 1480"/>
                  <a:gd name="T11" fmla="*/ 92 h 1575"/>
                  <a:gd name="T12" fmla="*/ 304 w 1480"/>
                  <a:gd name="T13" fmla="*/ 99 h 1575"/>
                  <a:gd name="T14" fmla="*/ 326 w 1480"/>
                  <a:gd name="T15" fmla="*/ 106 h 1575"/>
                  <a:gd name="T16" fmla="*/ 370 w 1480"/>
                  <a:gd name="T17" fmla="*/ 120 h 1575"/>
                  <a:gd name="T18" fmla="*/ 368 w 1480"/>
                  <a:gd name="T19" fmla="*/ 123 h 1575"/>
                  <a:gd name="T20" fmla="*/ 370 w 1480"/>
                  <a:gd name="T21" fmla="*/ 127 h 1575"/>
                  <a:gd name="T22" fmla="*/ 368 w 1480"/>
                  <a:gd name="T23" fmla="*/ 132 h 1575"/>
                  <a:gd name="T24" fmla="*/ 368 w 1480"/>
                  <a:gd name="T25" fmla="*/ 139 h 1575"/>
                  <a:gd name="T26" fmla="*/ 368 w 1480"/>
                  <a:gd name="T27" fmla="*/ 144 h 1575"/>
                  <a:gd name="T28" fmla="*/ 366 w 1480"/>
                  <a:gd name="T29" fmla="*/ 205 h 1575"/>
                  <a:gd name="T30" fmla="*/ 363 w 1480"/>
                  <a:gd name="T31" fmla="*/ 264 h 1575"/>
                  <a:gd name="T32" fmla="*/ 363 w 1480"/>
                  <a:gd name="T33" fmla="*/ 382 h 1575"/>
                  <a:gd name="T34" fmla="*/ 361 w 1480"/>
                  <a:gd name="T35" fmla="*/ 394 h 1575"/>
                  <a:gd name="T36" fmla="*/ 330 w 1480"/>
                  <a:gd name="T37" fmla="*/ 387 h 1575"/>
                  <a:gd name="T38" fmla="*/ 302 w 1480"/>
                  <a:gd name="T39" fmla="*/ 377 h 1575"/>
                  <a:gd name="T40" fmla="*/ 248 w 1480"/>
                  <a:gd name="T41" fmla="*/ 359 h 1575"/>
                  <a:gd name="T42" fmla="*/ 191 w 1480"/>
                  <a:gd name="T43" fmla="*/ 337 h 1575"/>
                  <a:gd name="T44" fmla="*/ 163 w 1480"/>
                  <a:gd name="T45" fmla="*/ 328 h 1575"/>
                  <a:gd name="T46" fmla="*/ 134 w 1480"/>
                  <a:gd name="T47" fmla="*/ 321 h 1575"/>
                  <a:gd name="T48" fmla="*/ 130 w 1480"/>
                  <a:gd name="T49" fmla="*/ 316 h 1575"/>
                  <a:gd name="T50" fmla="*/ 125 w 1480"/>
                  <a:gd name="T51" fmla="*/ 314 h 1575"/>
                  <a:gd name="T52" fmla="*/ 113 w 1480"/>
                  <a:gd name="T53" fmla="*/ 311 h 1575"/>
                  <a:gd name="T54" fmla="*/ 101 w 1480"/>
                  <a:gd name="T55" fmla="*/ 309 h 1575"/>
                  <a:gd name="T56" fmla="*/ 97 w 1480"/>
                  <a:gd name="T57" fmla="*/ 307 h 1575"/>
                  <a:gd name="T58" fmla="*/ 94 w 1480"/>
                  <a:gd name="T59" fmla="*/ 304 h 1575"/>
                  <a:gd name="T60" fmla="*/ 78 w 1480"/>
                  <a:gd name="T61" fmla="*/ 299 h 1575"/>
                  <a:gd name="T62" fmla="*/ 64 w 1480"/>
                  <a:gd name="T63" fmla="*/ 295 h 1575"/>
                  <a:gd name="T64" fmla="*/ 57 w 1480"/>
                  <a:gd name="T65" fmla="*/ 293 h 1575"/>
                  <a:gd name="T66" fmla="*/ 52 w 1480"/>
                  <a:gd name="T67" fmla="*/ 290 h 1575"/>
                  <a:gd name="T68" fmla="*/ 47 w 1480"/>
                  <a:gd name="T69" fmla="*/ 283 h 1575"/>
                  <a:gd name="T70" fmla="*/ 45 w 1480"/>
                  <a:gd name="T71" fmla="*/ 276 h 1575"/>
                  <a:gd name="T72" fmla="*/ 31 w 1480"/>
                  <a:gd name="T73" fmla="*/ 184 h 1575"/>
                  <a:gd name="T74" fmla="*/ 14 w 1480"/>
                  <a:gd name="T75" fmla="*/ 92 h 1575"/>
                  <a:gd name="T76" fmla="*/ 12 w 1480"/>
                  <a:gd name="T77" fmla="*/ 73 h 1575"/>
                  <a:gd name="T78" fmla="*/ 7 w 1480"/>
                  <a:gd name="T79" fmla="*/ 52 h 1575"/>
                  <a:gd name="T80" fmla="*/ 7 w 1480"/>
                  <a:gd name="T81" fmla="*/ 40 h 1575"/>
                  <a:gd name="T82" fmla="*/ 5 w 1480"/>
                  <a:gd name="T83" fmla="*/ 26 h 1575"/>
                  <a:gd name="T84" fmla="*/ 0 w 1480"/>
                  <a:gd name="T85" fmla="*/ 0 h 1575"/>
                  <a:gd name="T86" fmla="*/ 47 w 1480"/>
                  <a:gd name="T87" fmla="*/ 14 h 1575"/>
                  <a:gd name="T88" fmla="*/ 94 w 1480"/>
                  <a:gd name="T89" fmla="*/ 28 h 1575"/>
                  <a:gd name="T90" fmla="*/ 142 w 1480"/>
                  <a:gd name="T91" fmla="*/ 45 h 1575"/>
                  <a:gd name="T92" fmla="*/ 191 w 1480"/>
                  <a:gd name="T93" fmla="*/ 59 h 1575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1480" h="1575">
                    <a:moveTo>
                      <a:pt x="764" y="236"/>
                    </a:moveTo>
                    <a:lnTo>
                      <a:pt x="848" y="274"/>
                    </a:lnTo>
                    <a:lnTo>
                      <a:pt x="943" y="293"/>
                    </a:lnTo>
                    <a:lnTo>
                      <a:pt x="1038" y="321"/>
                    </a:lnTo>
                    <a:lnTo>
                      <a:pt x="1085" y="340"/>
                    </a:lnTo>
                    <a:lnTo>
                      <a:pt x="1122" y="368"/>
                    </a:lnTo>
                    <a:lnTo>
                      <a:pt x="1216" y="397"/>
                    </a:lnTo>
                    <a:lnTo>
                      <a:pt x="1302" y="424"/>
                    </a:lnTo>
                    <a:lnTo>
                      <a:pt x="1480" y="481"/>
                    </a:lnTo>
                    <a:lnTo>
                      <a:pt x="1471" y="491"/>
                    </a:lnTo>
                    <a:lnTo>
                      <a:pt x="1480" y="509"/>
                    </a:lnTo>
                    <a:lnTo>
                      <a:pt x="1471" y="528"/>
                    </a:lnTo>
                    <a:lnTo>
                      <a:pt x="1471" y="556"/>
                    </a:lnTo>
                    <a:lnTo>
                      <a:pt x="1471" y="575"/>
                    </a:lnTo>
                    <a:lnTo>
                      <a:pt x="1462" y="820"/>
                    </a:lnTo>
                    <a:lnTo>
                      <a:pt x="1452" y="1056"/>
                    </a:lnTo>
                    <a:lnTo>
                      <a:pt x="1452" y="1528"/>
                    </a:lnTo>
                    <a:lnTo>
                      <a:pt x="1443" y="1575"/>
                    </a:lnTo>
                    <a:lnTo>
                      <a:pt x="1320" y="1546"/>
                    </a:lnTo>
                    <a:lnTo>
                      <a:pt x="1208" y="1509"/>
                    </a:lnTo>
                    <a:lnTo>
                      <a:pt x="990" y="1434"/>
                    </a:lnTo>
                    <a:lnTo>
                      <a:pt x="764" y="1348"/>
                    </a:lnTo>
                    <a:lnTo>
                      <a:pt x="650" y="1311"/>
                    </a:lnTo>
                    <a:lnTo>
                      <a:pt x="537" y="1283"/>
                    </a:lnTo>
                    <a:lnTo>
                      <a:pt x="519" y="1264"/>
                    </a:lnTo>
                    <a:lnTo>
                      <a:pt x="500" y="1254"/>
                    </a:lnTo>
                    <a:lnTo>
                      <a:pt x="453" y="1245"/>
                    </a:lnTo>
                    <a:lnTo>
                      <a:pt x="405" y="1235"/>
                    </a:lnTo>
                    <a:lnTo>
                      <a:pt x="386" y="1226"/>
                    </a:lnTo>
                    <a:lnTo>
                      <a:pt x="377" y="1217"/>
                    </a:lnTo>
                    <a:lnTo>
                      <a:pt x="311" y="1197"/>
                    </a:lnTo>
                    <a:lnTo>
                      <a:pt x="255" y="1179"/>
                    </a:lnTo>
                    <a:lnTo>
                      <a:pt x="226" y="1170"/>
                    </a:lnTo>
                    <a:lnTo>
                      <a:pt x="208" y="1160"/>
                    </a:lnTo>
                    <a:lnTo>
                      <a:pt x="188" y="1131"/>
                    </a:lnTo>
                    <a:lnTo>
                      <a:pt x="179" y="1103"/>
                    </a:lnTo>
                    <a:lnTo>
                      <a:pt x="122" y="736"/>
                    </a:lnTo>
                    <a:lnTo>
                      <a:pt x="57" y="368"/>
                    </a:lnTo>
                    <a:lnTo>
                      <a:pt x="47" y="293"/>
                    </a:lnTo>
                    <a:lnTo>
                      <a:pt x="28" y="207"/>
                    </a:lnTo>
                    <a:lnTo>
                      <a:pt x="28" y="160"/>
                    </a:lnTo>
                    <a:lnTo>
                      <a:pt x="18" y="104"/>
                    </a:lnTo>
                    <a:lnTo>
                      <a:pt x="0" y="0"/>
                    </a:lnTo>
                    <a:lnTo>
                      <a:pt x="188" y="57"/>
                    </a:lnTo>
                    <a:lnTo>
                      <a:pt x="377" y="113"/>
                    </a:lnTo>
                    <a:lnTo>
                      <a:pt x="566" y="180"/>
                    </a:lnTo>
                    <a:lnTo>
                      <a:pt x="764" y="236"/>
                    </a:lnTo>
                    <a:close/>
                  </a:path>
                </a:pathLst>
              </a:custGeom>
              <a:solidFill>
                <a:srgbClr val="CA71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8">
                <a:extLst>
                  <a:ext uri="{FF2B5EF4-FFF2-40B4-BE49-F238E27FC236}">
                    <a16:creationId xmlns:a16="http://schemas.microsoft.com/office/drawing/2014/main" id="{FCEBE438-2D73-493C-9F2C-326169EAC7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1" y="462"/>
                <a:ext cx="769" cy="505"/>
              </a:xfrm>
              <a:custGeom>
                <a:avLst/>
                <a:gdLst>
                  <a:gd name="T0" fmla="*/ 43 w 3075"/>
                  <a:gd name="T1" fmla="*/ 356 h 2018"/>
                  <a:gd name="T2" fmla="*/ 113 w 3075"/>
                  <a:gd name="T3" fmla="*/ 319 h 2018"/>
                  <a:gd name="T4" fmla="*/ 193 w 3075"/>
                  <a:gd name="T5" fmla="*/ 276 h 2018"/>
                  <a:gd name="T6" fmla="*/ 281 w 3075"/>
                  <a:gd name="T7" fmla="*/ 234 h 2018"/>
                  <a:gd name="T8" fmla="*/ 337 w 3075"/>
                  <a:gd name="T9" fmla="*/ 208 h 2018"/>
                  <a:gd name="T10" fmla="*/ 359 w 3075"/>
                  <a:gd name="T11" fmla="*/ 215 h 2018"/>
                  <a:gd name="T12" fmla="*/ 375 w 3075"/>
                  <a:gd name="T13" fmla="*/ 179 h 2018"/>
                  <a:gd name="T14" fmla="*/ 380 w 3075"/>
                  <a:gd name="T15" fmla="*/ 104 h 2018"/>
                  <a:gd name="T16" fmla="*/ 387 w 3075"/>
                  <a:gd name="T17" fmla="*/ 66 h 2018"/>
                  <a:gd name="T18" fmla="*/ 427 w 3075"/>
                  <a:gd name="T19" fmla="*/ 47 h 2018"/>
                  <a:gd name="T20" fmla="*/ 552 w 3075"/>
                  <a:gd name="T21" fmla="*/ 5 h 2018"/>
                  <a:gd name="T22" fmla="*/ 566 w 3075"/>
                  <a:gd name="T23" fmla="*/ 0 h 2018"/>
                  <a:gd name="T24" fmla="*/ 601 w 3075"/>
                  <a:gd name="T25" fmla="*/ 7 h 2018"/>
                  <a:gd name="T26" fmla="*/ 623 w 3075"/>
                  <a:gd name="T27" fmla="*/ 14 h 2018"/>
                  <a:gd name="T28" fmla="*/ 625 w 3075"/>
                  <a:gd name="T29" fmla="*/ 26 h 2018"/>
                  <a:gd name="T30" fmla="*/ 623 w 3075"/>
                  <a:gd name="T31" fmla="*/ 31 h 2018"/>
                  <a:gd name="T32" fmla="*/ 658 w 3075"/>
                  <a:gd name="T33" fmla="*/ 47 h 2018"/>
                  <a:gd name="T34" fmla="*/ 766 w 3075"/>
                  <a:gd name="T35" fmla="*/ 97 h 2018"/>
                  <a:gd name="T36" fmla="*/ 769 w 3075"/>
                  <a:gd name="T37" fmla="*/ 111 h 2018"/>
                  <a:gd name="T38" fmla="*/ 762 w 3075"/>
                  <a:gd name="T39" fmla="*/ 142 h 2018"/>
                  <a:gd name="T40" fmla="*/ 743 w 3075"/>
                  <a:gd name="T41" fmla="*/ 212 h 2018"/>
                  <a:gd name="T42" fmla="*/ 724 w 3075"/>
                  <a:gd name="T43" fmla="*/ 267 h 2018"/>
                  <a:gd name="T44" fmla="*/ 696 w 3075"/>
                  <a:gd name="T45" fmla="*/ 281 h 2018"/>
                  <a:gd name="T46" fmla="*/ 667 w 3075"/>
                  <a:gd name="T47" fmla="*/ 300 h 2018"/>
                  <a:gd name="T48" fmla="*/ 672 w 3075"/>
                  <a:gd name="T49" fmla="*/ 305 h 2018"/>
                  <a:gd name="T50" fmla="*/ 616 w 3075"/>
                  <a:gd name="T51" fmla="*/ 340 h 2018"/>
                  <a:gd name="T52" fmla="*/ 564 w 3075"/>
                  <a:gd name="T53" fmla="*/ 366 h 2018"/>
                  <a:gd name="T54" fmla="*/ 554 w 3075"/>
                  <a:gd name="T55" fmla="*/ 373 h 2018"/>
                  <a:gd name="T56" fmla="*/ 542 w 3075"/>
                  <a:gd name="T57" fmla="*/ 371 h 2018"/>
                  <a:gd name="T58" fmla="*/ 519 w 3075"/>
                  <a:gd name="T59" fmla="*/ 366 h 2018"/>
                  <a:gd name="T60" fmla="*/ 465 w 3075"/>
                  <a:gd name="T61" fmla="*/ 352 h 2018"/>
                  <a:gd name="T62" fmla="*/ 446 w 3075"/>
                  <a:gd name="T63" fmla="*/ 345 h 2018"/>
                  <a:gd name="T64" fmla="*/ 441 w 3075"/>
                  <a:gd name="T65" fmla="*/ 352 h 2018"/>
                  <a:gd name="T66" fmla="*/ 434 w 3075"/>
                  <a:gd name="T67" fmla="*/ 359 h 2018"/>
                  <a:gd name="T68" fmla="*/ 420 w 3075"/>
                  <a:gd name="T69" fmla="*/ 377 h 2018"/>
                  <a:gd name="T70" fmla="*/ 441 w 3075"/>
                  <a:gd name="T71" fmla="*/ 382 h 2018"/>
                  <a:gd name="T72" fmla="*/ 453 w 3075"/>
                  <a:gd name="T73" fmla="*/ 387 h 2018"/>
                  <a:gd name="T74" fmla="*/ 455 w 3075"/>
                  <a:gd name="T75" fmla="*/ 399 h 2018"/>
                  <a:gd name="T76" fmla="*/ 472 w 3075"/>
                  <a:gd name="T77" fmla="*/ 390 h 2018"/>
                  <a:gd name="T78" fmla="*/ 490 w 3075"/>
                  <a:gd name="T79" fmla="*/ 377 h 2018"/>
                  <a:gd name="T80" fmla="*/ 479 w 3075"/>
                  <a:gd name="T81" fmla="*/ 387 h 2018"/>
                  <a:gd name="T82" fmla="*/ 467 w 3075"/>
                  <a:gd name="T83" fmla="*/ 396 h 2018"/>
                  <a:gd name="T84" fmla="*/ 425 w 3075"/>
                  <a:gd name="T85" fmla="*/ 422 h 2018"/>
                  <a:gd name="T86" fmla="*/ 385 w 3075"/>
                  <a:gd name="T87" fmla="*/ 453 h 2018"/>
                  <a:gd name="T88" fmla="*/ 359 w 3075"/>
                  <a:gd name="T89" fmla="*/ 472 h 2018"/>
                  <a:gd name="T90" fmla="*/ 248 w 3075"/>
                  <a:gd name="T91" fmla="*/ 481 h 2018"/>
                  <a:gd name="T92" fmla="*/ 83 w 3075"/>
                  <a:gd name="T93" fmla="*/ 420 h 2018"/>
                  <a:gd name="T94" fmla="*/ 40 w 3075"/>
                  <a:gd name="T95" fmla="*/ 403 h 2018"/>
                  <a:gd name="T96" fmla="*/ 0 w 3075"/>
                  <a:gd name="T97" fmla="*/ 380 h 2018"/>
                  <a:gd name="T98" fmla="*/ 9 w 3075"/>
                  <a:gd name="T99" fmla="*/ 377 h 2018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3075" h="2018">
                    <a:moveTo>
                      <a:pt x="37" y="1508"/>
                    </a:moveTo>
                    <a:lnTo>
                      <a:pt x="170" y="1424"/>
                    </a:lnTo>
                    <a:lnTo>
                      <a:pt x="311" y="1349"/>
                    </a:lnTo>
                    <a:lnTo>
                      <a:pt x="452" y="1273"/>
                    </a:lnTo>
                    <a:lnTo>
                      <a:pt x="604" y="1197"/>
                    </a:lnTo>
                    <a:lnTo>
                      <a:pt x="773" y="1103"/>
                    </a:lnTo>
                    <a:lnTo>
                      <a:pt x="943" y="1019"/>
                    </a:lnTo>
                    <a:lnTo>
                      <a:pt x="1123" y="934"/>
                    </a:lnTo>
                    <a:lnTo>
                      <a:pt x="1301" y="831"/>
                    </a:lnTo>
                    <a:lnTo>
                      <a:pt x="1348" y="831"/>
                    </a:lnTo>
                    <a:lnTo>
                      <a:pt x="1386" y="849"/>
                    </a:lnTo>
                    <a:lnTo>
                      <a:pt x="1434" y="858"/>
                    </a:lnTo>
                    <a:lnTo>
                      <a:pt x="1481" y="868"/>
                    </a:lnTo>
                    <a:lnTo>
                      <a:pt x="1499" y="717"/>
                    </a:lnTo>
                    <a:lnTo>
                      <a:pt x="1499" y="566"/>
                    </a:lnTo>
                    <a:lnTo>
                      <a:pt x="1519" y="415"/>
                    </a:lnTo>
                    <a:lnTo>
                      <a:pt x="1528" y="340"/>
                    </a:lnTo>
                    <a:lnTo>
                      <a:pt x="1546" y="264"/>
                    </a:lnTo>
                    <a:lnTo>
                      <a:pt x="1622" y="217"/>
                    </a:lnTo>
                    <a:lnTo>
                      <a:pt x="1707" y="189"/>
                    </a:lnTo>
                    <a:lnTo>
                      <a:pt x="1867" y="123"/>
                    </a:lnTo>
                    <a:lnTo>
                      <a:pt x="2207" y="19"/>
                    </a:lnTo>
                    <a:lnTo>
                      <a:pt x="2235" y="9"/>
                    </a:lnTo>
                    <a:lnTo>
                      <a:pt x="2264" y="0"/>
                    </a:lnTo>
                    <a:lnTo>
                      <a:pt x="2339" y="9"/>
                    </a:lnTo>
                    <a:lnTo>
                      <a:pt x="2405" y="29"/>
                    </a:lnTo>
                    <a:lnTo>
                      <a:pt x="2480" y="48"/>
                    </a:lnTo>
                    <a:lnTo>
                      <a:pt x="2490" y="56"/>
                    </a:lnTo>
                    <a:lnTo>
                      <a:pt x="2499" y="66"/>
                    </a:lnTo>
                    <a:lnTo>
                      <a:pt x="2499" y="103"/>
                    </a:lnTo>
                    <a:lnTo>
                      <a:pt x="2490" y="113"/>
                    </a:lnTo>
                    <a:lnTo>
                      <a:pt x="2490" y="123"/>
                    </a:lnTo>
                    <a:lnTo>
                      <a:pt x="2480" y="132"/>
                    </a:lnTo>
                    <a:lnTo>
                      <a:pt x="2632" y="189"/>
                    </a:lnTo>
                    <a:lnTo>
                      <a:pt x="2773" y="255"/>
                    </a:lnTo>
                    <a:lnTo>
                      <a:pt x="3065" y="387"/>
                    </a:lnTo>
                    <a:lnTo>
                      <a:pt x="3075" y="415"/>
                    </a:lnTo>
                    <a:lnTo>
                      <a:pt x="3075" y="443"/>
                    </a:lnTo>
                    <a:lnTo>
                      <a:pt x="3065" y="510"/>
                    </a:lnTo>
                    <a:lnTo>
                      <a:pt x="3047" y="566"/>
                    </a:lnTo>
                    <a:lnTo>
                      <a:pt x="3037" y="632"/>
                    </a:lnTo>
                    <a:lnTo>
                      <a:pt x="2971" y="849"/>
                    </a:lnTo>
                    <a:lnTo>
                      <a:pt x="2905" y="1066"/>
                    </a:lnTo>
                    <a:lnTo>
                      <a:pt x="2896" y="1066"/>
                    </a:lnTo>
                    <a:lnTo>
                      <a:pt x="2839" y="1094"/>
                    </a:lnTo>
                    <a:lnTo>
                      <a:pt x="2783" y="1122"/>
                    </a:lnTo>
                    <a:lnTo>
                      <a:pt x="2669" y="1179"/>
                    </a:lnTo>
                    <a:lnTo>
                      <a:pt x="2669" y="1197"/>
                    </a:lnTo>
                    <a:lnTo>
                      <a:pt x="2679" y="1207"/>
                    </a:lnTo>
                    <a:lnTo>
                      <a:pt x="2689" y="1217"/>
                    </a:lnTo>
                    <a:lnTo>
                      <a:pt x="2679" y="1236"/>
                    </a:lnTo>
                    <a:lnTo>
                      <a:pt x="2462" y="1358"/>
                    </a:lnTo>
                    <a:lnTo>
                      <a:pt x="2358" y="1414"/>
                    </a:lnTo>
                    <a:lnTo>
                      <a:pt x="2254" y="1461"/>
                    </a:lnTo>
                    <a:lnTo>
                      <a:pt x="2235" y="1481"/>
                    </a:lnTo>
                    <a:lnTo>
                      <a:pt x="2217" y="1490"/>
                    </a:lnTo>
                    <a:lnTo>
                      <a:pt x="2188" y="1490"/>
                    </a:lnTo>
                    <a:lnTo>
                      <a:pt x="2169" y="1481"/>
                    </a:lnTo>
                    <a:lnTo>
                      <a:pt x="2122" y="1471"/>
                    </a:lnTo>
                    <a:lnTo>
                      <a:pt x="2075" y="1461"/>
                    </a:lnTo>
                    <a:lnTo>
                      <a:pt x="1933" y="1414"/>
                    </a:lnTo>
                    <a:lnTo>
                      <a:pt x="1858" y="1405"/>
                    </a:lnTo>
                    <a:lnTo>
                      <a:pt x="1792" y="1396"/>
                    </a:lnTo>
                    <a:lnTo>
                      <a:pt x="1783" y="1377"/>
                    </a:lnTo>
                    <a:lnTo>
                      <a:pt x="1763" y="1387"/>
                    </a:lnTo>
                    <a:lnTo>
                      <a:pt x="1763" y="1405"/>
                    </a:lnTo>
                    <a:lnTo>
                      <a:pt x="1754" y="1424"/>
                    </a:lnTo>
                    <a:lnTo>
                      <a:pt x="1736" y="1434"/>
                    </a:lnTo>
                    <a:lnTo>
                      <a:pt x="1707" y="1471"/>
                    </a:lnTo>
                    <a:lnTo>
                      <a:pt x="1679" y="1508"/>
                    </a:lnTo>
                    <a:lnTo>
                      <a:pt x="1716" y="1518"/>
                    </a:lnTo>
                    <a:lnTo>
                      <a:pt x="1763" y="1528"/>
                    </a:lnTo>
                    <a:lnTo>
                      <a:pt x="1792" y="1537"/>
                    </a:lnTo>
                    <a:lnTo>
                      <a:pt x="1810" y="1547"/>
                    </a:lnTo>
                    <a:lnTo>
                      <a:pt x="1820" y="1565"/>
                    </a:lnTo>
                    <a:lnTo>
                      <a:pt x="1820" y="1594"/>
                    </a:lnTo>
                    <a:lnTo>
                      <a:pt x="1858" y="1575"/>
                    </a:lnTo>
                    <a:lnTo>
                      <a:pt x="1886" y="1557"/>
                    </a:lnTo>
                    <a:lnTo>
                      <a:pt x="1943" y="1508"/>
                    </a:lnTo>
                    <a:lnTo>
                      <a:pt x="1961" y="1508"/>
                    </a:lnTo>
                    <a:lnTo>
                      <a:pt x="1943" y="1528"/>
                    </a:lnTo>
                    <a:lnTo>
                      <a:pt x="1914" y="1547"/>
                    </a:lnTo>
                    <a:lnTo>
                      <a:pt x="1886" y="1565"/>
                    </a:lnTo>
                    <a:lnTo>
                      <a:pt x="1867" y="1584"/>
                    </a:lnTo>
                    <a:lnTo>
                      <a:pt x="1783" y="1641"/>
                    </a:lnTo>
                    <a:lnTo>
                      <a:pt x="1698" y="1688"/>
                    </a:lnTo>
                    <a:lnTo>
                      <a:pt x="1613" y="1745"/>
                    </a:lnTo>
                    <a:lnTo>
                      <a:pt x="1538" y="1811"/>
                    </a:lnTo>
                    <a:lnTo>
                      <a:pt x="1481" y="1848"/>
                    </a:lnTo>
                    <a:lnTo>
                      <a:pt x="1434" y="1886"/>
                    </a:lnTo>
                    <a:lnTo>
                      <a:pt x="1235" y="2018"/>
                    </a:lnTo>
                    <a:lnTo>
                      <a:pt x="990" y="1923"/>
                    </a:lnTo>
                    <a:lnTo>
                      <a:pt x="745" y="1829"/>
                    </a:lnTo>
                    <a:lnTo>
                      <a:pt x="330" y="1678"/>
                    </a:lnTo>
                    <a:lnTo>
                      <a:pt x="236" y="1641"/>
                    </a:lnTo>
                    <a:lnTo>
                      <a:pt x="160" y="1612"/>
                    </a:lnTo>
                    <a:lnTo>
                      <a:pt x="0" y="1528"/>
                    </a:lnTo>
                    <a:lnTo>
                      <a:pt x="0" y="1518"/>
                    </a:lnTo>
                    <a:lnTo>
                      <a:pt x="9" y="1508"/>
                    </a:lnTo>
                    <a:lnTo>
                      <a:pt x="37" y="150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34340297-F96A-4B25-B7FA-AB76B03CF4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1" y="825"/>
                <a:ext cx="30" cy="33"/>
              </a:xfrm>
              <a:custGeom>
                <a:avLst/>
                <a:gdLst>
                  <a:gd name="T0" fmla="*/ 28 w 123"/>
                  <a:gd name="T1" fmla="*/ 0 h 131"/>
                  <a:gd name="T2" fmla="*/ 30 w 123"/>
                  <a:gd name="T3" fmla="*/ 9 h 131"/>
                  <a:gd name="T4" fmla="*/ 30 w 123"/>
                  <a:gd name="T5" fmla="*/ 16 h 131"/>
                  <a:gd name="T6" fmla="*/ 30 w 123"/>
                  <a:gd name="T7" fmla="*/ 26 h 131"/>
                  <a:gd name="T8" fmla="*/ 30 w 123"/>
                  <a:gd name="T9" fmla="*/ 33 h 131"/>
                  <a:gd name="T10" fmla="*/ 14 w 123"/>
                  <a:gd name="T11" fmla="*/ 28 h 131"/>
                  <a:gd name="T12" fmla="*/ 0 w 123"/>
                  <a:gd name="T13" fmla="*/ 19 h 131"/>
                  <a:gd name="T14" fmla="*/ 14 w 123"/>
                  <a:gd name="T15" fmla="*/ 9 h 131"/>
                  <a:gd name="T16" fmla="*/ 28 w 123"/>
                  <a:gd name="T17" fmla="*/ 0 h 13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23" h="131">
                    <a:moveTo>
                      <a:pt x="114" y="0"/>
                    </a:moveTo>
                    <a:lnTo>
                      <a:pt x="123" y="37"/>
                    </a:lnTo>
                    <a:lnTo>
                      <a:pt x="123" y="65"/>
                    </a:lnTo>
                    <a:lnTo>
                      <a:pt x="123" y="104"/>
                    </a:lnTo>
                    <a:lnTo>
                      <a:pt x="123" y="131"/>
                    </a:lnTo>
                    <a:lnTo>
                      <a:pt x="57" y="112"/>
                    </a:lnTo>
                    <a:lnTo>
                      <a:pt x="0" y="75"/>
                    </a:lnTo>
                    <a:lnTo>
                      <a:pt x="57" y="37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A7BD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10">
                <a:extLst>
                  <a:ext uri="{FF2B5EF4-FFF2-40B4-BE49-F238E27FC236}">
                    <a16:creationId xmlns:a16="http://schemas.microsoft.com/office/drawing/2014/main" id="{8C0AF0F5-AB57-4F0F-AE78-F2852BF4DC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6" y="686"/>
                <a:ext cx="351" cy="259"/>
              </a:xfrm>
              <a:custGeom>
                <a:avLst/>
                <a:gdLst>
                  <a:gd name="T0" fmla="*/ 33 w 1405"/>
                  <a:gd name="T1" fmla="*/ 118 h 1037"/>
                  <a:gd name="T2" fmla="*/ 101 w 1405"/>
                  <a:gd name="T3" fmla="*/ 82 h 1037"/>
                  <a:gd name="T4" fmla="*/ 172 w 1405"/>
                  <a:gd name="T5" fmla="*/ 45 h 1037"/>
                  <a:gd name="T6" fmla="*/ 191 w 1405"/>
                  <a:gd name="T7" fmla="*/ 38 h 1037"/>
                  <a:gd name="T8" fmla="*/ 210 w 1405"/>
                  <a:gd name="T9" fmla="*/ 28 h 1037"/>
                  <a:gd name="T10" fmla="*/ 245 w 1405"/>
                  <a:gd name="T11" fmla="*/ 7 h 1037"/>
                  <a:gd name="T12" fmla="*/ 316 w 1405"/>
                  <a:gd name="T13" fmla="*/ 2 h 1037"/>
                  <a:gd name="T14" fmla="*/ 318 w 1405"/>
                  <a:gd name="T15" fmla="*/ 0 h 1037"/>
                  <a:gd name="T16" fmla="*/ 320 w 1405"/>
                  <a:gd name="T17" fmla="*/ 0 h 1037"/>
                  <a:gd name="T18" fmla="*/ 325 w 1405"/>
                  <a:gd name="T19" fmla="*/ 2 h 1037"/>
                  <a:gd name="T20" fmla="*/ 325 w 1405"/>
                  <a:gd name="T21" fmla="*/ 19 h 1037"/>
                  <a:gd name="T22" fmla="*/ 327 w 1405"/>
                  <a:gd name="T23" fmla="*/ 33 h 1037"/>
                  <a:gd name="T24" fmla="*/ 332 w 1405"/>
                  <a:gd name="T25" fmla="*/ 49 h 1037"/>
                  <a:gd name="T26" fmla="*/ 332 w 1405"/>
                  <a:gd name="T27" fmla="*/ 66 h 1037"/>
                  <a:gd name="T28" fmla="*/ 337 w 1405"/>
                  <a:gd name="T29" fmla="*/ 85 h 1037"/>
                  <a:gd name="T30" fmla="*/ 341 w 1405"/>
                  <a:gd name="T31" fmla="*/ 94 h 1037"/>
                  <a:gd name="T32" fmla="*/ 346 w 1405"/>
                  <a:gd name="T33" fmla="*/ 104 h 1037"/>
                  <a:gd name="T34" fmla="*/ 351 w 1405"/>
                  <a:gd name="T35" fmla="*/ 104 h 1037"/>
                  <a:gd name="T36" fmla="*/ 306 w 1405"/>
                  <a:gd name="T37" fmla="*/ 167 h 1037"/>
                  <a:gd name="T38" fmla="*/ 287 w 1405"/>
                  <a:gd name="T39" fmla="*/ 179 h 1037"/>
                  <a:gd name="T40" fmla="*/ 266 w 1405"/>
                  <a:gd name="T41" fmla="*/ 191 h 1037"/>
                  <a:gd name="T42" fmla="*/ 264 w 1405"/>
                  <a:gd name="T43" fmla="*/ 198 h 1037"/>
                  <a:gd name="T44" fmla="*/ 262 w 1405"/>
                  <a:gd name="T45" fmla="*/ 203 h 1037"/>
                  <a:gd name="T46" fmla="*/ 259 w 1405"/>
                  <a:gd name="T47" fmla="*/ 207 h 1037"/>
                  <a:gd name="T48" fmla="*/ 262 w 1405"/>
                  <a:gd name="T49" fmla="*/ 212 h 1037"/>
                  <a:gd name="T50" fmla="*/ 278 w 1405"/>
                  <a:gd name="T51" fmla="*/ 214 h 1037"/>
                  <a:gd name="T52" fmla="*/ 294 w 1405"/>
                  <a:gd name="T53" fmla="*/ 219 h 1037"/>
                  <a:gd name="T54" fmla="*/ 311 w 1405"/>
                  <a:gd name="T55" fmla="*/ 221 h 1037"/>
                  <a:gd name="T56" fmla="*/ 318 w 1405"/>
                  <a:gd name="T57" fmla="*/ 226 h 1037"/>
                  <a:gd name="T58" fmla="*/ 325 w 1405"/>
                  <a:gd name="T59" fmla="*/ 231 h 1037"/>
                  <a:gd name="T60" fmla="*/ 309 w 1405"/>
                  <a:gd name="T61" fmla="*/ 245 h 1037"/>
                  <a:gd name="T62" fmla="*/ 290 w 1405"/>
                  <a:gd name="T63" fmla="*/ 245 h 1037"/>
                  <a:gd name="T64" fmla="*/ 268 w 1405"/>
                  <a:gd name="T65" fmla="*/ 247 h 1037"/>
                  <a:gd name="T66" fmla="*/ 231 w 1405"/>
                  <a:gd name="T67" fmla="*/ 255 h 1037"/>
                  <a:gd name="T68" fmla="*/ 224 w 1405"/>
                  <a:gd name="T69" fmla="*/ 259 h 1037"/>
                  <a:gd name="T70" fmla="*/ 4 w 1405"/>
                  <a:gd name="T71" fmla="*/ 177 h 1037"/>
                  <a:gd name="T72" fmla="*/ 0 w 1405"/>
                  <a:gd name="T73" fmla="*/ 170 h 1037"/>
                  <a:gd name="T74" fmla="*/ 2 w 1405"/>
                  <a:gd name="T75" fmla="*/ 155 h 1037"/>
                  <a:gd name="T76" fmla="*/ 0 w 1405"/>
                  <a:gd name="T77" fmla="*/ 139 h 1037"/>
                  <a:gd name="T78" fmla="*/ 7 w 1405"/>
                  <a:gd name="T79" fmla="*/ 132 h 1037"/>
                  <a:gd name="T80" fmla="*/ 14 w 1405"/>
                  <a:gd name="T81" fmla="*/ 127 h 1037"/>
                  <a:gd name="T82" fmla="*/ 23 w 1405"/>
                  <a:gd name="T83" fmla="*/ 125 h 1037"/>
                  <a:gd name="T84" fmla="*/ 33 w 1405"/>
                  <a:gd name="T85" fmla="*/ 118 h 103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405" h="1037">
                    <a:moveTo>
                      <a:pt x="131" y="471"/>
                    </a:moveTo>
                    <a:lnTo>
                      <a:pt x="405" y="330"/>
                    </a:lnTo>
                    <a:lnTo>
                      <a:pt x="687" y="179"/>
                    </a:lnTo>
                    <a:lnTo>
                      <a:pt x="763" y="151"/>
                    </a:lnTo>
                    <a:lnTo>
                      <a:pt x="839" y="113"/>
                    </a:lnTo>
                    <a:lnTo>
                      <a:pt x="980" y="29"/>
                    </a:lnTo>
                    <a:lnTo>
                      <a:pt x="1263" y="9"/>
                    </a:lnTo>
                    <a:lnTo>
                      <a:pt x="1272" y="0"/>
                    </a:lnTo>
                    <a:lnTo>
                      <a:pt x="1282" y="0"/>
                    </a:lnTo>
                    <a:lnTo>
                      <a:pt x="1301" y="9"/>
                    </a:lnTo>
                    <a:lnTo>
                      <a:pt x="1301" y="76"/>
                    </a:lnTo>
                    <a:lnTo>
                      <a:pt x="1310" y="132"/>
                    </a:lnTo>
                    <a:lnTo>
                      <a:pt x="1329" y="198"/>
                    </a:lnTo>
                    <a:lnTo>
                      <a:pt x="1329" y="264"/>
                    </a:lnTo>
                    <a:lnTo>
                      <a:pt x="1348" y="340"/>
                    </a:lnTo>
                    <a:lnTo>
                      <a:pt x="1366" y="377"/>
                    </a:lnTo>
                    <a:lnTo>
                      <a:pt x="1386" y="415"/>
                    </a:lnTo>
                    <a:lnTo>
                      <a:pt x="1405" y="415"/>
                    </a:lnTo>
                    <a:lnTo>
                      <a:pt x="1225" y="669"/>
                    </a:lnTo>
                    <a:lnTo>
                      <a:pt x="1150" y="716"/>
                    </a:lnTo>
                    <a:lnTo>
                      <a:pt x="1065" y="764"/>
                    </a:lnTo>
                    <a:lnTo>
                      <a:pt x="1055" y="792"/>
                    </a:lnTo>
                    <a:lnTo>
                      <a:pt x="1047" y="811"/>
                    </a:lnTo>
                    <a:lnTo>
                      <a:pt x="1037" y="830"/>
                    </a:lnTo>
                    <a:lnTo>
                      <a:pt x="1047" y="849"/>
                    </a:lnTo>
                    <a:lnTo>
                      <a:pt x="1112" y="858"/>
                    </a:lnTo>
                    <a:lnTo>
                      <a:pt x="1178" y="877"/>
                    </a:lnTo>
                    <a:lnTo>
                      <a:pt x="1244" y="886"/>
                    </a:lnTo>
                    <a:lnTo>
                      <a:pt x="1272" y="905"/>
                    </a:lnTo>
                    <a:lnTo>
                      <a:pt x="1301" y="924"/>
                    </a:lnTo>
                    <a:lnTo>
                      <a:pt x="1235" y="980"/>
                    </a:lnTo>
                    <a:lnTo>
                      <a:pt x="1159" y="980"/>
                    </a:lnTo>
                    <a:lnTo>
                      <a:pt x="1074" y="990"/>
                    </a:lnTo>
                    <a:lnTo>
                      <a:pt x="924" y="1019"/>
                    </a:lnTo>
                    <a:lnTo>
                      <a:pt x="895" y="1037"/>
                    </a:lnTo>
                    <a:lnTo>
                      <a:pt x="18" y="708"/>
                    </a:lnTo>
                    <a:lnTo>
                      <a:pt x="0" y="679"/>
                    </a:lnTo>
                    <a:lnTo>
                      <a:pt x="8" y="622"/>
                    </a:lnTo>
                    <a:lnTo>
                      <a:pt x="0" y="557"/>
                    </a:lnTo>
                    <a:lnTo>
                      <a:pt x="27" y="528"/>
                    </a:lnTo>
                    <a:lnTo>
                      <a:pt x="56" y="509"/>
                    </a:lnTo>
                    <a:lnTo>
                      <a:pt x="94" y="500"/>
                    </a:lnTo>
                    <a:lnTo>
                      <a:pt x="131" y="471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11">
                <a:extLst>
                  <a:ext uri="{FF2B5EF4-FFF2-40B4-BE49-F238E27FC236}">
                    <a16:creationId xmlns:a16="http://schemas.microsoft.com/office/drawing/2014/main" id="{F6BBEAAD-1A86-4CE9-9C4D-DC4DC23D37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0" y="733"/>
                <a:ext cx="252" cy="130"/>
              </a:xfrm>
              <a:custGeom>
                <a:avLst/>
                <a:gdLst>
                  <a:gd name="T0" fmla="*/ 23 w 1009"/>
                  <a:gd name="T1" fmla="*/ 59 h 519"/>
                  <a:gd name="T2" fmla="*/ 82 w 1009"/>
                  <a:gd name="T3" fmla="*/ 31 h 519"/>
                  <a:gd name="T4" fmla="*/ 111 w 1009"/>
                  <a:gd name="T5" fmla="*/ 16 h 519"/>
                  <a:gd name="T6" fmla="*/ 137 w 1009"/>
                  <a:gd name="T7" fmla="*/ 0 h 519"/>
                  <a:gd name="T8" fmla="*/ 193 w 1009"/>
                  <a:gd name="T9" fmla="*/ 5 h 519"/>
                  <a:gd name="T10" fmla="*/ 252 w 1009"/>
                  <a:gd name="T11" fmla="*/ 7 h 519"/>
                  <a:gd name="T12" fmla="*/ 250 w 1009"/>
                  <a:gd name="T13" fmla="*/ 16 h 519"/>
                  <a:gd name="T14" fmla="*/ 245 w 1009"/>
                  <a:gd name="T15" fmla="*/ 26 h 519"/>
                  <a:gd name="T16" fmla="*/ 243 w 1009"/>
                  <a:gd name="T17" fmla="*/ 35 h 519"/>
                  <a:gd name="T18" fmla="*/ 240 w 1009"/>
                  <a:gd name="T19" fmla="*/ 47 h 519"/>
                  <a:gd name="T20" fmla="*/ 207 w 1009"/>
                  <a:gd name="T21" fmla="*/ 61 h 519"/>
                  <a:gd name="T22" fmla="*/ 113 w 1009"/>
                  <a:gd name="T23" fmla="*/ 120 h 519"/>
                  <a:gd name="T24" fmla="*/ 111 w 1009"/>
                  <a:gd name="T25" fmla="*/ 125 h 519"/>
                  <a:gd name="T26" fmla="*/ 108 w 1009"/>
                  <a:gd name="T27" fmla="*/ 125 h 519"/>
                  <a:gd name="T28" fmla="*/ 106 w 1009"/>
                  <a:gd name="T29" fmla="*/ 125 h 519"/>
                  <a:gd name="T30" fmla="*/ 101 w 1009"/>
                  <a:gd name="T31" fmla="*/ 130 h 519"/>
                  <a:gd name="T32" fmla="*/ 52 w 1009"/>
                  <a:gd name="T33" fmla="*/ 111 h 519"/>
                  <a:gd name="T34" fmla="*/ 26 w 1009"/>
                  <a:gd name="T35" fmla="*/ 104 h 519"/>
                  <a:gd name="T36" fmla="*/ 0 w 1009"/>
                  <a:gd name="T37" fmla="*/ 92 h 519"/>
                  <a:gd name="T38" fmla="*/ 0 w 1009"/>
                  <a:gd name="T39" fmla="*/ 82 h 519"/>
                  <a:gd name="T40" fmla="*/ 0 w 1009"/>
                  <a:gd name="T41" fmla="*/ 73 h 519"/>
                  <a:gd name="T42" fmla="*/ 12 w 1009"/>
                  <a:gd name="T43" fmla="*/ 64 h 519"/>
                  <a:gd name="T44" fmla="*/ 23 w 1009"/>
                  <a:gd name="T45" fmla="*/ 59 h 51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009" h="519">
                    <a:moveTo>
                      <a:pt x="94" y="235"/>
                    </a:moveTo>
                    <a:lnTo>
                      <a:pt x="329" y="122"/>
                    </a:lnTo>
                    <a:lnTo>
                      <a:pt x="443" y="65"/>
                    </a:lnTo>
                    <a:lnTo>
                      <a:pt x="547" y="0"/>
                    </a:lnTo>
                    <a:lnTo>
                      <a:pt x="773" y="18"/>
                    </a:lnTo>
                    <a:lnTo>
                      <a:pt x="1009" y="28"/>
                    </a:lnTo>
                    <a:lnTo>
                      <a:pt x="1000" y="65"/>
                    </a:lnTo>
                    <a:lnTo>
                      <a:pt x="981" y="104"/>
                    </a:lnTo>
                    <a:lnTo>
                      <a:pt x="971" y="141"/>
                    </a:lnTo>
                    <a:lnTo>
                      <a:pt x="962" y="188"/>
                    </a:lnTo>
                    <a:lnTo>
                      <a:pt x="830" y="245"/>
                    </a:lnTo>
                    <a:lnTo>
                      <a:pt x="452" y="480"/>
                    </a:lnTo>
                    <a:lnTo>
                      <a:pt x="443" y="499"/>
                    </a:lnTo>
                    <a:lnTo>
                      <a:pt x="433" y="499"/>
                    </a:lnTo>
                    <a:lnTo>
                      <a:pt x="425" y="499"/>
                    </a:lnTo>
                    <a:lnTo>
                      <a:pt x="405" y="519"/>
                    </a:lnTo>
                    <a:lnTo>
                      <a:pt x="208" y="443"/>
                    </a:lnTo>
                    <a:lnTo>
                      <a:pt x="104" y="415"/>
                    </a:lnTo>
                    <a:lnTo>
                      <a:pt x="0" y="368"/>
                    </a:lnTo>
                    <a:lnTo>
                      <a:pt x="0" y="329"/>
                    </a:lnTo>
                    <a:lnTo>
                      <a:pt x="0" y="292"/>
                    </a:lnTo>
                    <a:lnTo>
                      <a:pt x="47" y="255"/>
                    </a:lnTo>
                    <a:lnTo>
                      <a:pt x="94" y="23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12">
                <a:extLst>
                  <a:ext uri="{FF2B5EF4-FFF2-40B4-BE49-F238E27FC236}">
                    <a16:creationId xmlns:a16="http://schemas.microsoft.com/office/drawing/2014/main" id="{F6EA1173-E1A4-492E-9585-C7E519A6B5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8" y="5"/>
                <a:ext cx="287" cy="292"/>
              </a:xfrm>
              <a:custGeom>
                <a:avLst/>
                <a:gdLst>
                  <a:gd name="T0" fmla="*/ 30 w 1149"/>
                  <a:gd name="T1" fmla="*/ 64 h 1169"/>
                  <a:gd name="T2" fmla="*/ 40 w 1149"/>
                  <a:gd name="T3" fmla="*/ 52 h 1169"/>
                  <a:gd name="T4" fmla="*/ 52 w 1149"/>
                  <a:gd name="T5" fmla="*/ 40 h 1169"/>
                  <a:gd name="T6" fmla="*/ 63 w 1149"/>
                  <a:gd name="T7" fmla="*/ 30 h 1169"/>
                  <a:gd name="T8" fmla="*/ 78 w 1149"/>
                  <a:gd name="T9" fmla="*/ 21 h 1169"/>
                  <a:gd name="T10" fmla="*/ 92 w 1149"/>
                  <a:gd name="T11" fmla="*/ 14 h 1169"/>
                  <a:gd name="T12" fmla="*/ 106 w 1149"/>
                  <a:gd name="T13" fmla="*/ 7 h 1169"/>
                  <a:gd name="T14" fmla="*/ 122 w 1149"/>
                  <a:gd name="T15" fmla="*/ 4 h 1169"/>
                  <a:gd name="T16" fmla="*/ 139 w 1149"/>
                  <a:gd name="T17" fmla="*/ 0 h 1169"/>
                  <a:gd name="T18" fmla="*/ 165 w 1149"/>
                  <a:gd name="T19" fmla="*/ 2 h 1169"/>
                  <a:gd name="T20" fmla="*/ 191 w 1149"/>
                  <a:gd name="T21" fmla="*/ 7 h 1169"/>
                  <a:gd name="T22" fmla="*/ 205 w 1149"/>
                  <a:gd name="T23" fmla="*/ 12 h 1169"/>
                  <a:gd name="T24" fmla="*/ 217 w 1149"/>
                  <a:gd name="T25" fmla="*/ 19 h 1169"/>
                  <a:gd name="T26" fmla="*/ 228 w 1149"/>
                  <a:gd name="T27" fmla="*/ 28 h 1169"/>
                  <a:gd name="T28" fmla="*/ 240 w 1149"/>
                  <a:gd name="T29" fmla="*/ 35 h 1169"/>
                  <a:gd name="T30" fmla="*/ 252 w 1149"/>
                  <a:gd name="T31" fmla="*/ 45 h 1169"/>
                  <a:gd name="T32" fmla="*/ 261 w 1149"/>
                  <a:gd name="T33" fmla="*/ 54 h 1169"/>
                  <a:gd name="T34" fmla="*/ 268 w 1149"/>
                  <a:gd name="T35" fmla="*/ 66 h 1169"/>
                  <a:gd name="T36" fmla="*/ 273 w 1149"/>
                  <a:gd name="T37" fmla="*/ 78 h 1169"/>
                  <a:gd name="T38" fmla="*/ 283 w 1149"/>
                  <a:gd name="T39" fmla="*/ 104 h 1169"/>
                  <a:gd name="T40" fmla="*/ 287 w 1149"/>
                  <a:gd name="T41" fmla="*/ 130 h 1169"/>
                  <a:gd name="T42" fmla="*/ 287 w 1149"/>
                  <a:gd name="T43" fmla="*/ 141 h 1169"/>
                  <a:gd name="T44" fmla="*/ 285 w 1149"/>
                  <a:gd name="T45" fmla="*/ 151 h 1169"/>
                  <a:gd name="T46" fmla="*/ 283 w 1149"/>
                  <a:gd name="T47" fmla="*/ 177 h 1169"/>
                  <a:gd name="T48" fmla="*/ 275 w 1149"/>
                  <a:gd name="T49" fmla="*/ 200 h 1169"/>
                  <a:gd name="T50" fmla="*/ 266 w 1149"/>
                  <a:gd name="T51" fmla="*/ 222 h 1169"/>
                  <a:gd name="T52" fmla="*/ 252 w 1149"/>
                  <a:gd name="T53" fmla="*/ 240 h 1169"/>
                  <a:gd name="T54" fmla="*/ 240 w 1149"/>
                  <a:gd name="T55" fmla="*/ 254 h 1169"/>
                  <a:gd name="T56" fmla="*/ 224 w 1149"/>
                  <a:gd name="T57" fmla="*/ 269 h 1169"/>
                  <a:gd name="T58" fmla="*/ 207 w 1149"/>
                  <a:gd name="T59" fmla="*/ 280 h 1169"/>
                  <a:gd name="T60" fmla="*/ 186 w 1149"/>
                  <a:gd name="T61" fmla="*/ 288 h 1169"/>
                  <a:gd name="T62" fmla="*/ 170 w 1149"/>
                  <a:gd name="T63" fmla="*/ 292 h 1169"/>
                  <a:gd name="T64" fmla="*/ 148 w 1149"/>
                  <a:gd name="T65" fmla="*/ 292 h 1169"/>
                  <a:gd name="T66" fmla="*/ 110 w 1149"/>
                  <a:gd name="T67" fmla="*/ 290 h 1169"/>
                  <a:gd name="T68" fmla="*/ 96 w 1149"/>
                  <a:gd name="T69" fmla="*/ 288 h 1169"/>
                  <a:gd name="T70" fmla="*/ 82 w 1149"/>
                  <a:gd name="T71" fmla="*/ 283 h 1169"/>
                  <a:gd name="T72" fmla="*/ 70 w 1149"/>
                  <a:gd name="T73" fmla="*/ 276 h 1169"/>
                  <a:gd name="T74" fmla="*/ 59 w 1149"/>
                  <a:gd name="T75" fmla="*/ 271 h 1169"/>
                  <a:gd name="T76" fmla="*/ 33 w 1149"/>
                  <a:gd name="T77" fmla="*/ 250 h 1169"/>
                  <a:gd name="T78" fmla="*/ 23 w 1149"/>
                  <a:gd name="T79" fmla="*/ 238 h 1169"/>
                  <a:gd name="T80" fmla="*/ 16 w 1149"/>
                  <a:gd name="T81" fmla="*/ 224 h 1169"/>
                  <a:gd name="T82" fmla="*/ 9 w 1149"/>
                  <a:gd name="T83" fmla="*/ 217 h 1169"/>
                  <a:gd name="T84" fmla="*/ 7 w 1149"/>
                  <a:gd name="T85" fmla="*/ 207 h 1169"/>
                  <a:gd name="T86" fmla="*/ 7 w 1149"/>
                  <a:gd name="T87" fmla="*/ 198 h 1169"/>
                  <a:gd name="T88" fmla="*/ 2 w 1149"/>
                  <a:gd name="T89" fmla="*/ 191 h 1169"/>
                  <a:gd name="T90" fmla="*/ 0 w 1149"/>
                  <a:gd name="T91" fmla="*/ 158 h 1169"/>
                  <a:gd name="T92" fmla="*/ 0 w 1149"/>
                  <a:gd name="T93" fmla="*/ 139 h 1169"/>
                  <a:gd name="T94" fmla="*/ 2 w 1149"/>
                  <a:gd name="T95" fmla="*/ 122 h 1169"/>
                  <a:gd name="T96" fmla="*/ 7 w 1149"/>
                  <a:gd name="T97" fmla="*/ 106 h 1169"/>
                  <a:gd name="T98" fmla="*/ 12 w 1149"/>
                  <a:gd name="T99" fmla="*/ 89 h 1169"/>
                  <a:gd name="T100" fmla="*/ 21 w 1149"/>
                  <a:gd name="T101" fmla="*/ 75 h 1169"/>
                  <a:gd name="T102" fmla="*/ 30 w 1149"/>
                  <a:gd name="T103" fmla="*/ 64 h 116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49" h="1169">
                    <a:moveTo>
                      <a:pt x="121" y="255"/>
                    </a:moveTo>
                    <a:lnTo>
                      <a:pt x="159" y="208"/>
                    </a:lnTo>
                    <a:lnTo>
                      <a:pt x="207" y="161"/>
                    </a:lnTo>
                    <a:lnTo>
                      <a:pt x="254" y="122"/>
                    </a:lnTo>
                    <a:lnTo>
                      <a:pt x="311" y="85"/>
                    </a:lnTo>
                    <a:lnTo>
                      <a:pt x="367" y="57"/>
                    </a:lnTo>
                    <a:lnTo>
                      <a:pt x="423" y="28"/>
                    </a:lnTo>
                    <a:lnTo>
                      <a:pt x="489" y="18"/>
                    </a:lnTo>
                    <a:lnTo>
                      <a:pt x="556" y="0"/>
                    </a:lnTo>
                    <a:lnTo>
                      <a:pt x="659" y="9"/>
                    </a:lnTo>
                    <a:lnTo>
                      <a:pt x="763" y="28"/>
                    </a:lnTo>
                    <a:lnTo>
                      <a:pt x="820" y="47"/>
                    </a:lnTo>
                    <a:lnTo>
                      <a:pt x="867" y="75"/>
                    </a:lnTo>
                    <a:lnTo>
                      <a:pt x="914" y="113"/>
                    </a:lnTo>
                    <a:lnTo>
                      <a:pt x="961" y="141"/>
                    </a:lnTo>
                    <a:lnTo>
                      <a:pt x="1008" y="179"/>
                    </a:lnTo>
                    <a:lnTo>
                      <a:pt x="1045" y="216"/>
                    </a:lnTo>
                    <a:lnTo>
                      <a:pt x="1074" y="264"/>
                    </a:lnTo>
                    <a:lnTo>
                      <a:pt x="1094" y="311"/>
                    </a:lnTo>
                    <a:lnTo>
                      <a:pt x="1131" y="415"/>
                    </a:lnTo>
                    <a:lnTo>
                      <a:pt x="1149" y="519"/>
                    </a:lnTo>
                    <a:lnTo>
                      <a:pt x="1149" y="566"/>
                    </a:lnTo>
                    <a:lnTo>
                      <a:pt x="1141" y="603"/>
                    </a:lnTo>
                    <a:lnTo>
                      <a:pt x="1131" y="707"/>
                    </a:lnTo>
                    <a:lnTo>
                      <a:pt x="1102" y="801"/>
                    </a:lnTo>
                    <a:lnTo>
                      <a:pt x="1065" y="887"/>
                    </a:lnTo>
                    <a:lnTo>
                      <a:pt x="1008" y="962"/>
                    </a:lnTo>
                    <a:lnTo>
                      <a:pt x="961" y="1018"/>
                    </a:lnTo>
                    <a:lnTo>
                      <a:pt x="895" y="1075"/>
                    </a:lnTo>
                    <a:lnTo>
                      <a:pt x="829" y="1122"/>
                    </a:lnTo>
                    <a:lnTo>
                      <a:pt x="744" y="1151"/>
                    </a:lnTo>
                    <a:lnTo>
                      <a:pt x="679" y="1169"/>
                    </a:lnTo>
                    <a:lnTo>
                      <a:pt x="593" y="1169"/>
                    </a:lnTo>
                    <a:lnTo>
                      <a:pt x="442" y="1159"/>
                    </a:lnTo>
                    <a:lnTo>
                      <a:pt x="386" y="1151"/>
                    </a:lnTo>
                    <a:lnTo>
                      <a:pt x="329" y="1132"/>
                    </a:lnTo>
                    <a:lnTo>
                      <a:pt x="282" y="1103"/>
                    </a:lnTo>
                    <a:lnTo>
                      <a:pt x="235" y="1084"/>
                    </a:lnTo>
                    <a:lnTo>
                      <a:pt x="131" y="999"/>
                    </a:lnTo>
                    <a:lnTo>
                      <a:pt x="94" y="952"/>
                    </a:lnTo>
                    <a:lnTo>
                      <a:pt x="65" y="895"/>
                    </a:lnTo>
                    <a:lnTo>
                      <a:pt x="37" y="867"/>
                    </a:lnTo>
                    <a:lnTo>
                      <a:pt x="27" y="830"/>
                    </a:lnTo>
                    <a:lnTo>
                      <a:pt x="27" y="792"/>
                    </a:lnTo>
                    <a:lnTo>
                      <a:pt x="8" y="764"/>
                    </a:lnTo>
                    <a:lnTo>
                      <a:pt x="0" y="631"/>
                    </a:lnTo>
                    <a:lnTo>
                      <a:pt x="0" y="556"/>
                    </a:lnTo>
                    <a:lnTo>
                      <a:pt x="8" y="490"/>
                    </a:lnTo>
                    <a:lnTo>
                      <a:pt x="27" y="424"/>
                    </a:lnTo>
                    <a:lnTo>
                      <a:pt x="47" y="358"/>
                    </a:lnTo>
                    <a:lnTo>
                      <a:pt x="84" y="302"/>
                    </a:lnTo>
                    <a:lnTo>
                      <a:pt x="121" y="2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13">
                <a:extLst>
                  <a:ext uri="{FF2B5EF4-FFF2-40B4-BE49-F238E27FC236}">
                    <a16:creationId xmlns:a16="http://schemas.microsoft.com/office/drawing/2014/main" id="{5674D938-3750-45CE-8FC3-E3459884B7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4" y="813"/>
                <a:ext cx="109" cy="40"/>
              </a:xfrm>
              <a:custGeom>
                <a:avLst/>
                <a:gdLst>
                  <a:gd name="T0" fmla="*/ 0 w 434"/>
                  <a:gd name="T1" fmla="*/ 0 h 160"/>
                  <a:gd name="T2" fmla="*/ 52 w 434"/>
                  <a:gd name="T3" fmla="*/ 10 h 160"/>
                  <a:gd name="T4" fmla="*/ 81 w 434"/>
                  <a:gd name="T5" fmla="*/ 12 h 160"/>
                  <a:gd name="T6" fmla="*/ 109 w 434"/>
                  <a:gd name="T7" fmla="*/ 14 h 160"/>
                  <a:gd name="T8" fmla="*/ 109 w 434"/>
                  <a:gd name="T9" fmla="*/ 21 h 160"/>
                  <a:gd name="T10" fmla="*/ 107 w 434"/>
                  <a:gd name="T11" fmla="*/ 28 h 160"/>
                  <a:gd name="T12" fmla="*/ 102 w 434"/>
                  <a:gd name="T13" fmla="*/ 40 h 160"/>
                  <a:gd name="T14" fmla="*/ 50 w 434"/>
                  <a:gd name="T15" fmla="*/ 26 h 160"/>
                  <a:gd name="T16" fmla="*/ 3 w 434"/>
                  <a:gd name="T17" fmla="*/ 7 h 160"/>
                  <a:gd name="T18" fmla="*/ 3 w 434"/>
                  <a:gd name="T19" fmla="*/ 5 h 160"/>
                  <a:gd name="T20" fmla="*/ 0 w 434"/>
                  <a:gd name="T21" fmla="*/ 2 h 160"/>
                  <a:gd name="T22" fmla="*/ 0 w 434"/>
                  <a:gd name="T23" fmla="*/ 0 h 16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34" h="160">
                    <a:moveTo>
                      <a:pt x="0" y="0"/>
                    </a:moveTo>
                    <a:lnTo>
                      <a:pt x="208" y="38"/>
                    </a:lnTo>
                    <a:lnTo>
                      <a:pt x="321" y="48"/>
                    </a:lnTo>
                    <a:lnTo>
                      <a:pt x="434" y="56"/>
                    </a:lnTo>
                    <a:lnTo>
                      <a:pt x="434" y="85"/>
                    </a:lnTo>
                    <a:lnTo>
                      <a:pt x="425" y="113"/>
                    </a:lnTo>
                    <a:lnTo>
                      <a:pt x="407" y="160"/>
                    </a:lnTo>
                    <a:lnTo>
                      <a:pt x="199" y="103"/>
                    </a:lnTo>
                    <a:lnTo>
                      <a:pt x="10" y="29"/>
                    </a:lnTo>
                    <a:lnTo>
                      <a:pt x="10" y="19"/>
                    </a:lnTo>
                    <a:lnTo>
                      <a:pt x="0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14">
                <a:extLst>
                  <a:ext uri="{FF2B5EF4-FFF2-40B4-BE49-F238E27FC236}">
                    <a16:creationId xmlns:a16="http://schemas.microsoft.com/office/drawing/2014/main" id="{F9B5DAFD-6576-442B-8367-40D0070434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7" y="740"/>
                <a:ext cx="229" cy="80"/>
              </a:xfrm>
              <a:custGeom>
                <a:avLst/>
                <a:gdLst>
                  <a:gd name="T0" fmla="*/ 130 w 915"/>
                  <a:gd name="T1" fmla="*/ 0 h 321"/>
                  <a:gd name="T2" fmla="*/ 156 w 915"/>
                  <a:gd name="T3" fmla="*/ 2 h 321"/>
                  <a:gd name="T4" fmla="*/ 179 w 915"/>
                  <a:gd name="T5" fmla="*/ 2 h 321"/>
                  <a:gd name="T6" fmla="*/ 205 w 915"/>
                  <a:gd name="T7" fmla="*/ 2 h 321"/>
                  <a:gd name="T8" fmla="*/ 229 w 915"/>
                  <a:gd name="T9" fmla="*/ 5 h 321"/>
                  <a:gd name="T10" fmla="*/ 215 w 915"/>
                  <a:gd name="T11" fmla="*/ 16 h 321"/>
                  <a:gd name="T12" fmla="*/ 198 w 915"/>
                  <a:gd name="T13" fmla="*/ 26 h 321"/>
                  <a:gd name="T14" fmla="*/ 184 w 915"/>
                  <a:gd name="T15" fmla="*/ 35 h 321"/>
                  <a:gd name="T16" fmla="*/ 170 w 915"/>
                  <a:gd name="T17" fmla="*/ 45 h 321"/>
                  <a:gd name="T18" fmla="*/ 165 w 915"/>
                  <a:gd name="T19" fmla="*/ 47 h 321"/>
                  <a:gd name="T20" fmla="*/ 161 w 915"/>
                  <a:gd name="T21" fmla="*/ 52 h 321"/>
                  <a:gd name="T22" fmla="*/ 149 w 915"/>
                  <a:gd name="T23" fmla="*/ 57 h 321"/>
                  <a:gd name="T24" fmla="*/ 139 w 915"/>
                  <a:gd name="T25" fmla="*/ 63 h 321"/>
                  <a:gd name="T26" fmla="*/ 130 w 915"/>
                  <a:gd name="T27" fmla="*/ 71 h 321"/>
                  <a:gd name="T28" fmla="*/ 118 w 915"/>
                  <a:gd name="T29" fmla="*/ 75 h 321"/>
                  <a:gd name="T30" fmla="*/ 109 w 915"/>
                  <a:gd name="T31" fmla="*/ 80 h 321"/>
                  <a:gd name="T32" fmla="*/ 83 w 915"/>
                  <a:gd name="T33" fmla="*/ 78 h 321"/>
                  <a:gd name="T34" fmla="*/ 54 w 915"/>
                  <a:gd name="T35" fmla="*/ 75 h 321"/>
                  <a:gd name="T36" fmla="*/ 0 w 915"/>
                  <a:gd name="T37" fmla="*/ 66 h 321"/>
                  <a:gd name="T38" fmla="*/ 64 w 915"/>
                  <a:gd name="T39" fmla="*/ 35 h 321"/>
                  <a:gd name="T40" fmla="*/ 130 w 915"/>
                  <a:gd name="T41" fmla="*/ 0 h 32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915" h="321">
                    <a:moveTo>
                      <a:pt x="519" y="0"/>
                    </a:moveTo>
                    <a:lnTo>
                      <a:pt x="622" y="9"/>
                    </a:lnTo>
                    <a:lnTo>
                      <a:pt x="716" y="9"/>
                    </a:lnTo>
                    <a:lnTo>
                      <a:pt x="820" y="9"/>
                    </a:lnTo>
                    <a:lnTo>
                      <a:pt x="915" y="19"/>
                    </a:lnTo>
                    <a:lnTo>
                      <a:pt x="859" y="66"/>
                    </a:lnTo>
                    <a:lnTo>
                      <a:pt x="792" y="104"/>
                    </a:lnTo>
                    <a:lnTo>
                      <a:pt x="736" y="141"/>
                    </a:lnTo>
                    <a:lnTo>
                      <a:pt x="679" y="179"/>
                    </a:lnTo>
                    <a:lnTo>
                      <a:pt x="661" y="188"/>
                    </a:lnTo>
                    <a:lnTo>
                      <a:pt x="642" y="207"/>
                    </a:lnTo>
                    <a:lnTo>
                      <a:pt x="594" y="227"/>
                    </a:lnTo>
                    <a:lnTo>
                      <a:pt x="557" y="254"/>
                    </a:lnTo>
                    <a:lnTo>
                      <a:pt x="519" y="283"/>
                    </a:lnTo>
                    <a:lnTo>
                      <a:pt x="472" y="301"/>
                    </a:lnTo>
                    <a:lnTo>
                      <a:pt x="434" y="321"/>
                    </a:lnTo>
                    <a:lnTo>
                      <a:pt x="330" y="311"/>
                    </a:lnTo>
                    <a:lnTo>
                      <a:pt x="217" y="301"/>
                    </a:lnTo>
                    <a:lnTo>
                      <a:pt x="0" y="264"/>
                    </a:lnTo>
                    <a:lnTo>
                      <a:pt x="254" y="141"/>
                    </a:lnTo>
                    <a:lnTo>
                      <a:pt x="519" y="0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15">
                <a:extLst>
                  <a:ext uri="{FF2B5EF4-FFF2-40B4-BE49-F238E27FC236}">
                    <a16:creationId xmlns:a16="http://schemas.microsoft.com/office/drawing/2014/main" id="{E2396332-AB75-45C1-A08C-B42D953B67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2" y="12"/>
                <a:ext cx="276" cy="280"/>
              </a:xfrm>
              <a:custGeom>
                <a:avLst/>
                <a:gdLst>
                  <a:gd name="T0" fmla="*/ 33 w 1103"/>
                  <a:gd name="T1" fmla="*/ 54 h 1123"/>
                  <a:gd name="T2" fmla="*/ 45 w 1103"/>
                  <a:gd name="T3" fmla="*/ 42 h 1123"/>
                  <a:gd name="T4" fmla="*/ 57 w 1103"/>
                  <a:gd name="T5" fmla="*/ 31 h 1123"/>
                  <a:gd name="T6" fmla="*/ 61 w 1103"/>
                  <a:gd name="T7" fmla="*/ 31 h 1123"/>
                  <a:gd name="T8" fmla="*/ 64 w 1103"/>
                  <a:gd name="T9" fmla="*/ 31 h 1123"/>
                  <a:gd name="T10" fmla="*/ 73 w 1103"/>
                  <a:gd name="T11" fmla="*/ 21 h 1123"/>
                  <a:gd name="T12" fmla="*/ 85 w 1103"/>
                  <a:gd name="T13" fmla="*/ 14 h 1123"/>
                  <a:gd name="T14" fmla="*/ 99 w 1103"/>
                  <a:gd name="T15" fmla="*/ 9 h 1123"/>
                  <a:gd name="T16" fmla="*/ 113 w 1103"/>
                  <a:gd name="T17" fmla="*/ 5 h 1123"/>
                  <a:gd name="T18" fmla="*/ 125 w 1103"/>
                  <a:gd name="T19" fmla="*/ 2 h 1123"/>
                  <a:gd name="T20" fmla="*/ 135 w 1103"/>
                  <a:gd name="T21" fmla="*/ 0 h 1123"/>
                  <a:gd name="T22" fmla="*/ 156 w 1103"/>
                  <a:gd name="T23" fmla="*/ 2 h 1123"/>
                  <a:gd name="T24" fmla="*/ 177 w 1103"/>
                  <a:gd name="T25" fmla="*/ 5 h 1123"/>
                  <a:gd name="T26" fmla="*/ 196 w 1103"/>
                  <a:gd name="T27" fmla="*/ 9 h 1123"/>
                  <a:gd name="T28" fmla="*/ 208 w 1103"/>
                  <a:gd name="T29" fmla="*/ 16 h 1123"/>
                  <a:gd name="T30" fmla="*/ 217 w 1103"/>
                  <a:gd name="T31" fmla="*/ 21 h 1123"/>
                  <a:gd name="T32" fmla="*/ 236 w 1103"/>
                  <a:gd name="T33" fmla="*/ 38 h 1123"/>
                  <a:gd name="T34" fmla="*/ 248 w 1103"/>
                  <a:gd name="T35" fmla="*/ 47 h 1123"/>
                  <a:gd name="T36" fmla="*/ 257 w 1103"/>
                  <a:gd name="T37" fmla="*/ 59 h 1123"/>
                  <a:gd name="T38" fmla="*/ 264 w 1103"/>
                  <a:gd name="T39" fmla="*/ 71 h 1123"/>
                  <a:gd name="T40" fmla="*/ 271 w 1103"/>
                  <a:gd name="T41" fmla="*/ 85 h 1123"/>
                  <a:gd name="T42" fmla="*/ 274 w 1103"/>
                  <a:gd name="T43" fmla="*/ 101 h 1123"/>
                  <a:gd name="T44" fmla="*/ 276 w 1103"/>
                  <a:gd name="T45" fmla="*/ 115 h 1123"/>
                  <a:gd name="T46" fmla="*/ 276 w 1103"/>
                  <a:gd name="T47" fmla="*/ 132 h 1123"/>
                  <a:gd name="T48" fmla="*/ 276 w 1103"/>
                  <a:gd name="T49" fmla="*/ 146 h 1123"/>
                  <a:gd name="T50" fmla="*/ 274 w 1103"/>
                  <a:gd name="T51" fmla="*/ 165 h 1123"/>
                  <a:gd name="T52" fmla="*/ 271 w 1103"/>
                  <a:gd name="T53" fmla="*/ 181 h 1123"/>
                  <a:gd name="T54" fmla="*/ 257 w 1103"/>
                  <a:gd name="T55" fmla="*/ 214 h 1123"/>
                  <a:gd name="T56" fmla="*/ 238 w 1103"/>
                  <a:gd name="T57" fmla="*/ 240 h 1123"/>
                  <a:gd name="T58" fmla="*/ 229 w 1103"/>
                  <a:gd name="T59" fmla="*/ 245 h 1123"/>
                  <a:gd name="T60" fmla="*/ 219 w 1103"/>
                  <a:gd name="T61" fmla="*/ 254 h 1123"/>
                  <a:gd name="T62" fmla="*/ 212 w 1103"/>
                  <a:gd name="T63" fmla="*/ 261 h 1123"/>
                  <a:gd name="T64" fmla="*/ 203 w 1103"/>
                  <a:gd name="T65" fmla="*/ 268 h 1123"/>
                  <a:gd name="T66" fmla="*/ 182 w 1103"/>
                  <a:gd name="T67" fmla="*/ 275 h 1123"/>
                  <a:gd name="T68" fmla="*/ 158 w 1103"/>
                  <a:gd name="T69" fmla="*/ 278 h 1123"/>
                  <a:gd name="T70" fmla="*/ 137 w 1103"/>
                  <a:gd name="T71" fmla="*/ 280 h 1123"/>
                  <a:gd name="T72" fmla="*/ 125 w 1103"/>
                  <a:gd name="T73" fmla="*/ 278 h 1123"/>
                  <a:gd name="T74" fmla="*/ 111 w 1103"/>
                  <a:gd name="T75" fmla="*/ 278 h 1123"/>
                  <a:gd name="T76" fmla="*/ 83 w 1103"/>
                  <a:gd name="T77" fmla="*/ 268 h 1123"/>
                  <a:gd name="T78" fmla="*/ 69 w 1103"/>
                  <a:gd name="T79" fmla="*/ 263 h 1123"/>
                  <a:gd name="T80" fmla="*/ 57 w 1103"/>
                  <a:gd name="T81" fmla="*/ 256 h 1123"/>
                  <a:gd name="T82" fmla="*/ 45 w 1103"/>
                  <a:gd name="T83" fmla="*/ 247 h 1123"/>
                  <a:gd name="T84" fmla="*/ 33 w 1103"/>
                  <a:gd name="T85" fmla="*/ 238 h 1123"/>
                  <a:gd name="T86" fmla="*/ 24 w 1103"/>
                  <a:gd name="T87" fmla="*/ 226 h 1123"/>
                  <a:gd name="T88" fmla="*/ 17 w 1103"/>
                  <a:gd name="T89" fmla="*/ 212 h 1123"/>
                  <a:gd name="T90" fmla="*/ 9 w 1103"/>
                  <a:gd name="T91" fmla="*/ 202 h 1123"/>
                  <a:gd name="T92" fmla="*/ 7 w 1103"/>
                  <a:gd name="T93" fmla="*/ 193 h 1123"/>
                  <a:gd name="T94" fmla="*/ 5 w 1103"/>
                  <a:gd name="T95" fmla="*/ 181 h 1123"/>
                  <a:gd name="T96" fmla="*/ 2 w 1103"/>
                  <a:gd name="T97" fmla="*/ 172 h 1123"/>
                  <a:gd name="T98" fmla="*/ 0 w 1103"/>
                  <a:gd name="T99" fmla="*/ 139 h 1123"/>
                  <a:gd name="T100" fmla="*/ 2 w 1103"/>
                  <a:gd name="T101" fmla="*/ 122 h 1123"/>
                  <a:gd name="T102" fmla="*/ 5 w 1103"/>
                  <a:gd name="T103" fmla="*/ 108 h 1123"/>
                  <a:gd name="T104" fmla="*/ 9 w 1103"/>
                  <a:gd name="T105" fmla="*/ 92 h 1123"/>
                  <a:gd name="T106" fmla="*/ 17 w 1103"/>
                  <a:gd name="T107" fmla="*/ 78 h 1123"/>
                  <a:gd name="T108" fmla="*/ 24 w 1103"/>
                  <a:gd name="T109" fmla="*/ 66 h 1123"/>
                  <a:gd name="T110" fmla="*/ 33 w 1103"/>
                  <a:gd name="T111" fmla="*/ 54 h 112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1103" h="1123">
                    <a:moveTo>
                      <a:pt x="132" y="217"/>
                    </a:moveTo>
                    <a:lnTo>
                      <a:pt x="179" y="170"/>
                    </a:lnTo>
                    <a:lnTo>
                      <a:pt x="226" y="123"/>
                    </a:lnTo>
                    <a:lnTo>
                      <a:pt x="245" y="123"/>
                    </a:lnTo>
                    <a:lnTo>
                      <a:pt x="254" y="123"/>
                    </a:lnTo>
                    <a:lnTo>
                      <a:pt x="293" y="85"/>
                    </a:lnTo>
                    <a:lnTo>
                      <a:pt x="340" y="57"/>
                    </a:lnTo>
                    <a:lnTo>
                      <a:pt x="396" y="37"/>
                    </a:lnTo>
                    <a:lnTo>
                      <a:pt x="453" y="19"/>
                    </a:lnTo>
                    <a:lnTo>
                      <a:pt x="500" y="10"/>
                    </a:lnTo>
                    <a:lnTo>
                      <a:pt x="538" y="0"/>
                    </a:lnTo>
                    <a:lnTo>
                      <a:pt x="622" y="10"/>
                    </a:lnTo>
                    <a:lnTo>
                      <a:pt x="708" y="19"/>
                    </a:lnTo>
                    <a:lnTo>
                      <a:pt x="783" y="37"/>
                    </a:lnTo>
                    <a:lnTo>
                      <a:pt x="830" y="66"/>
                    </a:lnTo>
                    <a:lnTo>
                      <a:pt x="868" y="85"/>
                    </a:lnTo>
                    <a:lnTo>
                      <a:pt x="943" y="151"/>
                    </a:lnTo>
                    <a:lnTo>
                      <a:pt x="990" y="188"/>
                    </a:lnTo>
                    <a:lnTo>
                      <a:pt x="1027" y="236"/>
                    </a:lnTo>
                    <a:lnTo>
                      <a:pt x="1056" y="283"/>
                    </a:lnTo>
                    <a:lnTo>
                      <a:pt x="1084" y="340"/>
                    </a:lnTo>
                    <a:lnTo>
                      <a:pt x="1094" y="405"/>
                    </a:lnTo>
                    <a:lnTo>
                      <a:pt x="1103" y="462"/>
                    </a:lnTo>
                    <a:lnTo>
                      <a:pt x="1103" y="528"/>
                    </a:lnTo>
                    <a:lnTo>
                      <a:pt x="1103" y="585"/>
                    </a:lnTo>
                    <a:lnTo>
                      <a:pt x="1094" y="660"/>
                    </a:lnTo>
                    <a:lnTo>
                      <a:pt x="1084" y="726"/>
                    </a:lnTo>
                    <a:lnTo>
                      <a:pt x="1027" y="859"/>
                    </a:lnTo>
                    <a:lnTo>
                      <a:pt x="953" y="962"/>
                    </a:lnTo>
                    <a:lnTo>
                      <a:pt x="915" y="981"/>
                    </a:lnTo>
                    <a:lnTo>
                      <a:pt x="877" y="1019"/>
                    </a:lnTo>
                    <a:lnTo>
                      <a:pt x="849" y="1047"/>
                    </a:lnTo>
                    <a:lnTo>
                      <a:pt x="811" y="1075"/>
                    </a:lnTo>
                    <a:lnTo>
                      <a:pt x="726" y="1104"/>
                    </a:lnTo>
                    <a:lnTo>
                      <a:pt x="632" y="1113"/>
                    </a:lnTo>
                    <a:lnTo>
                      <a:pt x="547" y="1123"/>
                    </a:lnTo>
                    <a:lnTo>
                      <a:pt x="500" y="1113"/>
                    </a:lnTo>
                    <a:lnTo>
                      <a:pt x="444" y="1113"/>
                    </a:lnTo>
                    <a:lnTo>
                      <a:pt x="330" y="1075"/>
                    </a:lnTo>
                    <a:lnTo>
                      <a:pt x="274" y="1056"/>
                    </a:lnTo>
                    <a:lnTo>
                      <a:pt x="226" y="1028"/>
                    </a:lnTo>
                    <a:lnTo>
                      <a:pt x="179" y="990"/>
                    </a:lnTo>
                    <a:lnTo>
                      <a:pt x="132" y="953"/>
                    </a:lnTo>
                    <a:lnTo>
                      <a:pt x="94" y="906"/>
                    </a:lnTo>
                    <a:lnTo>
                      <a:pt x="66" y="849"/>
                    </a:lnTo>
                    <a:lnTo>
                      <a:pt x="37" y="811"/>
                    </a:lnTo>
                    <a:lnTo>
                      <a:pt x="29" y="773"/>
                    </a:lnTo>
                    <a:lnTo>
                      <a:pt x="19" y="726"/>
                    </a:lnTo>
                    <a:lnTo>
                      <a:pt x="9" y="689"/>
                    </a:lnTo>
                    <a:lnTo>
                      <a:pt x="0" y="556"/>
                    </a:lnTo>
                    <a:lnTo>
                      <a:pt x="9" y="491"/>
                    </a:lnTo>
                    <a:lnTo>
                      <a:pt x="19" y="434"/>
                    </a:lnTo>
                    <a:lnTo>
                      <a:pt x="37" y="368"/>
                    </a:lnTo>
                    <a:lnTo>
                      <a:pt x="66" y="311"/>
                    </a:lnTo>
                    <a:lnTo>
                      <a:pt x="94" y="264"/>
                    </a:lnTo>
                    <a:lnTo>
                      <a:pt x="132" y="217"/>
                    </a:lnTo>
                    <a:close/>
                  </a:path>
                </a:pathLst>
              </a:custGeom>
              <a:solidFill>
                <a:srgbClr val="598A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16">
                <a:extLst>
                  <a:ext uri="{FF2B5EF4-FFF2-40B4-BE49-F238E27FC236}">
                    <a16:creationId xmlns:a16="http://schemas.microsoft.com/office/drawing/2014/main" id="{9822DCC6-EFEA-407F-9FF8-170129504B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8" y="35"/>
                <a:ext cx="229" cy="236"/>
              </a:xfrm>
              <a:custGeom>
                <a:avLst/>
                <a:gdLst>
                  <a:gd name="T0" fmla="*/ 33 w 916"/>
                  <a:gd name="T1" fmla="*/ 43 h 943"/>
                  <a:gd name="T2" fmla="*/ 52 w 916"/>
                  <a:gd name="T3" fmla="*/ 24 h 943"/>
                  <a:gd name="T4" fmla="*/ 73 w 916"/>
                  <a:gd name="T5" fmla="*/ 10 h 943"/>
                  <a:gd name="T6" fmla="*/ 85 w 916"/>
                  <a:gd name="T7" fmla="*/ 5 h 943"/>
                  <a:gd name="T8" fmla="*/ 97 w 916"/>
                  <a:gd name="T9" fmla="*/ 3 h 943"/>
                  <a:gd name="T10" fmla="*/ 123 w 916"/>
                  <a:gd name="T11" fmla="*/ 0 h 943"/>
                  <a:gd name="T12" fmla="*/ 140 w 916"/>
                  <a:gd name="T13" fmla="*/ 5 h 943"/>
                  <a:gd name="T14" fmla="*/ 156 w 916"/>
                  <a:gd name="T15" fmla="*/ 12 h 943"/>
                  <a:gd name="T16" fmla="*/ 170 w 916"/>
                  <a:gd name="T17" fmla="*/ 17 h 943"/>
                  <a:gd name="T18" fmla="*/ 177 w 916"/>
                  <a:gd name="T19" fmla="*/ 24 h 943"/>
                  <a:gd name="T20" fmla="*/ 184 w 916"/>
                  <a:gd name="T21" fmla="*/ 28 h 943"/>
                  <a:gd name="T22" fmla="*/ 196 w 916"/>
                  <a:gd name="T23" fmla="*/ 38 h 943"/>
                  <a:gd name="T24" fmla="*/ 205 w 916"/>
                  <a:gd name="T25" fmla="*/ 47 h 943"/>
                  <a:gd name="T26" fmla="*/ 213 w 916"/>
                  <a:gd name="T27" fmla="*/ 59 h 943"/>
                  <a:gd name="T28" fmla="*/ 219 w 916"/>
                  <a:gd name="T29" fmla="*/ 73 h 943"/>
                  <a:gd name="T30" fmla="*/ 227 w 916"/>
                  <a:gd name="T31" fmla="*/ 85 h 943"/>
                  <a:gd name="T32" fmla="*/ 229 w 916"/>
                  <a:gd name="T33" fmla="*/ 99 h 943"/>
                  <a:gd name="T34" fmla="*/ 229 w 916"/>
                  <a:gd name="T35" fmla="*/ 116 h 943"/>
                  <a:gd name="T36" fmla="*/ 227 w 916"/>
                  <a:gd name="T37" fmla="*/ 130 h 943"/>
                  <a:gd name="T38" fmla="*/ 224 w 916"/>
                  <a:gd name="T39" fmla="*/ 146 h 943"/>
                  <a:gd name="T40" fmla="*/ 219 w 916"/>
                  <a:gd name="T41" fmla="*/ 161 h 943"/>
                  <a:gd name="T42" fmla="*/ 210 w 916"/>
                  <a:gd name="T43" fmla="*/ 177 h 943"/>
                  <a:gd name="T44" fmla="*/ 203 w 916"/>
                  <a:gd name="T45" fmla="*/ 191 h 943"/>
                  <a:gd name="T46" fmla="*/ 191 w 916"/>
                  <a:gd name="T47" fmla="*/ 203 h 943"/>
                  <a:gd name="T48" fmla="*/ 179 w 916"/>
                  <a:gd name="T49" fmla="*/ 215 h 943"/>
                  <a:gd name="T50" fmla="*/ 165 w 916"/>
                  <a:gd name="T51" fmla="*/ 224 h 943"/>
                  <a:gd name="T52" fmla="*/ 151 w 916"/>
                  <a:gd name="T53" fmla="*/ 231 h 943"/>
                  <a:gd name="T54" fmla="*/ 135 w 916"/>
                  <a:gd name="T55" fmla="*/ 234 h 943"/>
                  <a:gd name="T56" fmla="*/ 116 w 916"/>
                  <a:gd name="T57" fmla="*/ 236 h 943"/>
                  <a:gd name="T58" fmla="*/ 99 w 916"/>
                  <a:gd name="T59" fmla="*/ 234 h 943"/>
                  <a:gd name="T60" fmla="*/ 83 w 916"/>
                  <a:gd name="T61" fmla="*/ 229 h 943"/>
                  <a:gd name="T62" fmla="*/ 69 w 916"/>
                  <a:gd name="T63" fmla="*/ 224 h 943"/>
                  <a:gd name="T64" fmla="*/ 55 w 916"/>
                  <a:gd name="T65" fmla="*/ 215 h 943"/>
                  <a:gd name="T66" fmla="*/ 40 w 916"/>
                  <a:gd name="T67" fmla="*/ 205 h 943"/>
                  <a:gd name="T68" fmla="*/ 29 w 916"/>
                  <a:gd name="T69" fmla="*/ 196 h 943"/>
                  <a:gd name="T70" fmla="*/ 24 w 916"/>
                  <a:gd name="T71" fmla="*/ 191 h 943"/>
                  <a:gd name="T72" fmla="*/ 19 w 916"/>
                  <a:gd name="T73" fmla="*/ 184 h 943"/>
                  <a:gd name="T74" fmla="*/ 12 w 916"/>
                  <a:gd name="T75" fmla="*/ 170 h 943"/>
                  <a:gd name="T76" fmla="*/ 7 w 916"/>
                  <a:gd name="T77" fmla="*/ 153 h 943"/>
                  <a:gd name="T78" fmla="*/ 0 w 916"/>
                  <a:gd name="T79" fmla="*/ 139 h 943"/>
                  <a:gd name="T80" fmla="*/ 3 w 916"/>
                  <a:gd name="T81" fmla="*/ 111 h 943"/>
                  <a:gd name="T82" fmla="*/ 7 w 916"/>
                  <a:gd name="T83" fmla="*/ 88 h 943"/>
                  <a:gd name="T84" fmla="*/ 19 w 916"/>
                  <a:gd name="T85" fmla="*/ 64 h 943"/>
                  <a:gd name="T86" fmla="*/ 26 w 916"/>
                  <a:gd name="T87" fmla="*/ 52 h 943"/>
                  <a:gd name="T88" fmla="*/ 33 w 916"/>
                  <a:gd name="T89" fmla="*/ 43 h 94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916" h="943">
                    <a:moveTo>
                      <a:pt x="133" y="170"/>
                    </a:moveTo>
                    <a:lnTo>
                      <a:pt x="208" y="94"/>
                    </a:lnTo>
                    <a:lnTo>
                      <a:pt x="293" y="39"/>
                    </a:lnTo>
                    <a:lnTo>
                      <a:pt x="341" y="19"/>
                    </a:lnTo>
                    <a:lnTo>
                      <a:pt x="388" y="10"/>
                    </a:lnTo>
                    <a:lnTo>
                      <a:pt x="491" y="0"/>
                    </a:lnTo>
                    <a:lnTo>
                      <a:pt x="558" y="19"/>
                    </a:lnTo>
                    <a:lnTo>
                      <a:pt x="623" y="47"/>
                    </a:lnTo>
                    <a:lnTo>
                      <a:pt x="680" y="66"/>
                    </a:lnTo>
                    <a:lnTo>
                      <a:pt x="708" y="94"/>
                    </a:lnTo>
                    <a:lnTo>
                      <a:pt x="736" y="113"/>
                    </a:lnTo>
                    <a:lnTo>
                      <a:pt x="783" y="151"/>
                    </a:lnTo>
                    <a:lnTo>
                      <a:pt x="821" y="189"/>
                    </a:lnTo>
                    <a:lnTo>
                      <a:pt x="850" y="236"/>
                    </a:lnTo>
                    <a:lnTo>
                      <a:pt x="877" y="293"/>
                    </a:lnTo>
                    <a:lnTo>
                      <a:pt x="906" y="340"/>
                    </a:lnTo>
                    <a:lnTo>
                      <a:pt x="916" y="397"/>
                    </a:lnTo>
                    <a:lnTo>
                      <a:pt x="916" y="462"/>
                    </a:lnTo>
                    <a:lnTo>
                      <a:pt x="906" y="519"/>
                    </a:lnTo>
                    <a:lnTo>
                      <a:pt x="897" y="585"/>
                    </a:lnTo>
                    <a:lnTo>
                      <a:pt x="877" y="642"/>
                    </a:lnTo>
                    <a:lnTo>
                      <a:pt x="840" y="708"/>
                    </a:lnTo>
                    <a:lnTo>
                      <a:pt x="812" y="765"/>
                    </a:lnTo>
                    <a:lnTo>
                      <a:pt x="765" y="812"/>
                    </a:lnTo>
                    <a:lnTo>
                      <a:pt x="717" y="859"/>
                    </a:lnTo>
                    <a:lnTo>
                      <a:pt x="661" y="896"/>
                    </a:lnTo>
                    <a:lnTo>
                      <a:pt x="605" y="925"/>
                    </a:lnTo>
                    <a:lnTo>
                      <a:pt x="538" y="934"/>
                    </a:lnTo>
                    <a:lnTo>
                      <a:pt x="462" y="943"/>
                    </a:lnTo>
                    <a:lnTo>
                      <a:pt x="397" y="934"/>
                    </a:lnTo>
                    <a:lnTo>
                      <a:pt x="331" y="915"/>
                    </a:lnTo>
                    <a:lnTo>
                      <a:pt x="274" y="896"/>
                    </a:lnTo>
                    <a:lnTo>
                      <a:pt x="218" y="859"/>
                    </a:lnTo>
                    <a:lnTo>
                      <a:pt x="161" y="821"/>
                    </a:lnTo>
                    <a:lnTo>
                      <a:pt x="114" y="783"/>
                    </a:lnTo>
                    <a:lnTo>
                      <a:pt x="95" y="765"/>
                    </a:lnTo>
                    <a:lnTo>
                      <a:pt x="76" y="736"/>
                    </a:lnTo>
                    <a:lnTo>
                      <a:pt x="48" y="679"/>
                    </a:lnTo>
                    <a:lnTo>
                      <a:pt x="29" y="613"/>
                    </a:lnTo>
                    <a:lnTo>
                      <a:pt x="0" y="557"/>
                    </a:lnTo>
                    <a:lnTo>
                      <a:pt x="10" y="444"/>
                    </a:lnTo>
                    <a:lnTo>
                      <a:pt x="29" y="350"/>
                    </a:lnTo>
                    <a:lnTo>
                      <a:pt x="76" y="255"/>
                    </a:lnTo>
                    <a:lnTo>
                      <a:pt x="104" y="208"/>
                    </a:lnTo>
                    <a:lnTo>
                      <a:pt x="133" y="17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17">
                <a:extLst>
                  <a:ext uri="{FF2B5EF4-FFF2-40B4-BE49-F238E27FC236}">
                    <a16:creationId xmlns:a16="http://schemas.microsoft.com/office/drawing/2014/main" id="{C967262C-9011-4889-8960-E4CC974CFC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3" y="43"/>
                <a:ext cx="217" cy="221"/>
              </a:xfrm>
              <a:custGeom>
                <a:avLst/>
                <a:gdLst>
                  <a:gd name="T0" fmla="*/ 9 w 867"/>
                  <a:gd name="T1" fmla="*/ 73 h 886"/>
                  <a:gd name="T2" fmla="*/ 19 w 867"/>
                  <a:gd name="T3" fmla="*/ 59 h 886"/>
                  <a:gd name="T4" fmla="*/ 31 w 867"/>
                  <a:gd name="T5" fmla="*/ 42 h 886"/>
                  <a:gd name="T6" fmla="*/ 43 w 867"/>
                  <a:gd name="T7" fmla="*/ 28 h 886"/>
                  <a:gd name="T8" fmla="*/ 59 w 867"/>
                  <a:gd name="T9" fmla="*/ 19 h 886"/>
                  <a:gd name="T10" fmla="*/ 66 w 867"/>
                  <a:gd name="T11" fmla="*/ 12 h 886"/>
                  <a:gd name="T12" fmla="*/ 75 w 867"/>
                  <a:gd name="T13" fmla="*/ 7 h 886"/>
                  <a:gd name="T14" fmla="*/ 94 w 867"/>
                  <a:gd name="T15" fmla="*/ 0 h 886"/>
                  <a:gd name="T16" fmla="*/ 118 w 867"/>
                  <a:gd name="T17" fmla="*/ 0 h 886"/>
                  <a:gd name="T18" fmla="*/ 141 w 867"/>
                  <a:gd name="T19" fmla="*/ 4 h 886"/>
                  <a:gd name="T20" fmla="*/ 163 w 867"/>
                  <a:gd name="T21" fmla="*/ 16 h 886"/>
                  <a:gd name="T22" fmla="*/ 182 w 867"/>
                  <a:gd name="T23" fmla="*/ 30 h 886"/>
                  <a:gd name="T24" fmla="*/ 191 w 867"/>
                  <a:gd name="T25" fmla="*/ 40 h 886"/>
                  <a:gd name="T26" fmla="*/ 200 w 867"/>
                  <a:gd name="T27" fmla="*/ 52 h 886"/>
                  <a:gd name="T28" fmla="*/ 208 w 867"/>
                  <a:gd name="T29" fmla="*/ 64 h 886"/>
                  <a:gd name="T30" fmla="*/ 212 w 867"/>
                  <a:gd name="T31" fmla="*/ 78 h 886"/>
                  <a:gd name="T32" fmla="*/ 217 w 867"/>
                  <a:gd name="T33" fmla="*/ 92 h 886"/>
                  <a:gd name="T34" fmla="*/ 217 w 867"/>
                  <a:gd name="T35" fmla="*/ 106 h 886"/>
                  <a:gd name="T36" fmla="*/ 217 w 867"/>
                  <a:gd name="T37" fmla="*/ 120 h 886"/>
                  <a:gd name="T38" fmla="*/ 212 w 867"/>
                  <a:gd name="T39" fmla="*/ 134 h 886"/>
                  <a:gd name="T40" fmla="*/ 205 w 867"/>
                  <a:gd name="T41" fmla="*/ 160 h 886"/>
                  <a:gd name="T42" fmla="*/ 198 w 867"/>
                  <a:gd name="T43" fmla="*/ 172 h 886"/>
                  <a:gd name="T44" fmla="*/ 191 w 867"/>
                  <a:gd name="T45" fmla="*/ 184 h 886"/>
                  <a:gd name="T46" fmla="*/ 182 w 867"/>
                  <a:gd name="T47" fmla="*/ 193 h 886"/>
                  <a:gd name="T48" fmla="*/ 172 w 867"/>
                  <a:gd name="T49" fmla="*/ 202 h 886"/>
                  <a:gd name="T50" fmla="*/ 160 w 867"/>
                  <a:gd name="T51" fmla="*/ 209 h 886"/>
                  <a:gd name="T52" fmla="*/ 148 w 867"/>
                  <a:gd name="T53" fmla="*/ 214 h 886"/>
                  <a:gd name="T54" fmla="*/ 132 w 867"/>
                  <a:gd name="T55" fmla="*/ 219 h 886"/>
                  <a:gd name="T56" fmla="*/ 116 w 867"/>
                  <a:gd name="T57" fmla="*/ 221 h 886"/>
                  <a:gd name="T58" fmla="*/ 99 w 867"/>
                  <a:gd name="T59" fmla="*/ 221 h 886"/>
                  <a:gd name="T60" fmla="*/ 83 w 867"/>
                  <a:gd name="T61" fmla="*/ 219 h 886"/>
                  <a:gd name="T62" fmla="*/ 61 w 867"/>
                  <a:gd name="T63" fmla="*/ 209 h 886"/>
                  <a:gd name="T64" fmla="*/ 40 w 867"/>
                  <a:gd name="T65" fmla="*/ 195 h 886"/>
                  <a:gd name="T66" fmla="*/ 31 w 867"/>
                  <a:gd name="T67" fmla="*/ 188 h 886"/>
                  <a:gd name="T68" fmla="*/ 24 w 867"/>
                  <a:gd name="T69" fmla="*/ 179 h 886"/>
                  <a:gd name="T70" fmla="*/ 17 w 867"/>
                  <a:gd name="T71" fmla="*/ 169 h 886"/>
                  <a:gd name="T72" fmla="*/ 12 w 867"/>
                  <a:gd name="T73" fmla="*/ 158 h 886"/>
                  <a:gd name="T74" fmla="*/ 5 w 867"/>
                  <a:gd name="T75" fmla="*/ 143 h 886"/>
                  <a:gd name="T76" fmla="*/ 2 w 867"/>
                  <a:gd name="T77" fmla="*/ 129 h 886"/>
                  <a:gd name="T78" fmla="*/ 0 w 867"/>
                  <a:gd name="T79" fmla="*/ 115 h 886"/>
                  <a:gd name="T80" fmla="*/ 5 w 867"/>
                  <a:gd name="T81" fmla="*/ 101 h 886"/>
                  <a:gd name="T82" fmla="*/ 5 w 867"/>
                  <a:gd name="T83" fmla="*/ 87 h 886"/>
                  <a:gd name="T84" fmla="*/ 7 w 867"/>
                  <a:gd name="T85" fmla="*/ 80 h 886"/>
                  <a:gd name="T86" fmla="*/ 9 w 867"/>
                  <a:gd name="T87" fmla="*/ 73 h 8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867" h="886">
                    <a:moveTo>
                      <a:pt x="37" y="292"/>
                    </a:moveTo>
                    <a:lnTo>
                      <a:pt x="75" y="235"/>
                    </a:lnTo>
                    <a:lnTo>
                      <a:pt x="122" y="169"/>
                    </a:lnTo>
                    <a:lnTo>
                      <a:pt x="170" y="113"/>
                    </a:lnTo>
                    <a:lnTo>
                      <a:pt x="235" y="75"/>
                    </a:lnTo>
                    <a:lnTo>
                      <a:pt x="264" y="47"/>
                    </a:lnTo>
                    <a:lnTo>
                      <a:pt x="301" y="28"/>
                    </a:lnTo>
                    <a:lnTo>
                      <a:pt x="377" y="0"/>
                    </a:lnTo>
                    <a:lnTo>
                      <a:pt x="471" y="0"/>
                    </a:lnTo>
                    <a:lnTo>
                      <a:pt x="565" y="18"/>
                    </a:lnTo>
                    <a:lnTo>
                      <a:pt x="650" y="65"/>
                    </a:lnTo>
                    <a:lnTo>
                      <a:pt x="726" y="122"/>
                    </a:lnTo>
                    <a:lnTo>
                      <a:pt x="763" y="160"/>
                    </a:lnTo>
                    <a:lnTo>
                      <a:pt x="801" y="207"/>
                    </a:lnTo>
                    <a:lnTo>
                      <a:pt x="830" y="255"/>
                    </a:lnTo>
                    <a:lnTo>
                      <a:pt x="849" y="311"/>
                    </a:lnTo>
                    <a:lnTo>
                      <a:pt x="867" y="368"/>
                    </a:lnTo>
                    <a:lnTo>
                      <a:pt x="867" y="425"/>
                    </a:lnTo>
                    <a:lnTo>
                      <a:pt x="867" y="480"/>
                    </a:lnTo>
                    <a:lnTo>
                      <a:pt x="849" y="537"/>
                    </a:lnTo>
                    <a:lnTo>
                      <a:pt x="820" y="641"/>
                    </a:lnTo>
                    <a:lnTo>
                      <a:pt x="792" y="688"/>
                    </a:lnTo>
                    <a:lnTo>
                      <a:pt x="763" y="736"/>
                    </a:lnTo>
                    <a:lnTo>
                      <a:pt x="726" y="773"/>
                    </a:lnTo>
                    <a:lnTo>
                      <a:pt x="688" y="811"/>
                    </a:lnTo>
                    <a:lnTo>
                      <a:pt x="641" y="839"/>
                    </a:lnTo>
                    <a:lnTo>
                      <a:pt x="593" y="858"/>
                    </a:lnTo>
                    <a:lnTo>
                      <a:pt x="528" y="877"/>
                    </a:lnTo>
                    <a:lnTo>
                      <a:pt x="462" y="886"/>
                    </a:lnTo>
                    <a:lnTo>
                      <a:pt x="395" y="886"/>
                    </a:lnTo>
                    <a:lnTo>
                      <a:pt x="330" y="877"/>
                    </a:lnTo>
                    <a:lnTo>
                      <a:pt x="245" y="839"/>
                    </a:lnTo>
                    <a:lnTo>
                      <a:pt x="160" y="783"/>
                    </a:lnTo>
                    <a:lnTo>
                      <a:pt x="122" y="754"/>
                    </a:lnTo>
                    <a:lnTo>
                      <a:pt x="94" y="716"/>
                    </a:lnTo>
                    <a:lnTo>
                      <a:pt x="66" y="679"/>
                    </a:lnTo>
                    <a:lnTo>
                      <a:pt x="47" y="632"/>
                    </a:lnTo>
                    <a:lnTo>
                      <a:pt x="18" y="575"/>
                    </a:lnTo>
                    <a:lnTo>
                      <a:pt x="9" y="519"/>
                    </a:lnTo>
                    <a:lnTo>
                      <a:pt x="0" y="462"/>
                    </a:lnTo>
                    <a:lnTo>
                      <a:pt x="18" y="405"/>
                    </a:lnTo>
                    <a:lnTo>
                      <a:pt x="18" y="349"/>
                    </a:lnTo>
                    <a:lnTo>
                      <a:pt x="28" y="321"/>
                    </a:lnTo>
                    <a:lnTo>
                      <a:pt x="37" y="292"/>
                    </a:lnTo>
                    <a:close/>
                  </a:path>
                </a:pathLst>
              </a:custGeom>
              <a:solidFill>
                <a:srgbClr val="D29F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18">
                <a:extLst>
                  <a:ext uri="{FF2B5EF4-FFF2-40B4-BE49-F238E27FC236}">
                    <a16:creationId xmlns:a16="http://schemas.microsoft.com/office/drawing/2014/main" id="{D9108357-D3CF-4B5F-BCEF-176844CAB0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6" y="153"/>
                <a:ext cx="18" cy="19"/>
              </a:xfrm>
              <a:custGeom>
                <a:avLst/>
                <a:gdLst>
                  <a:gd name="T0" fmla="*/ 9 w 75"/>
                  <a:gd name="T1" fmla="*/ 2 h 76"/>
                  <a:gd name="T2" fmla="*/ 11 w 75"/>
                  <a:gd name="T3" fmla="*/ 0 h 76"/>
                  <a:gd name="T4" fmla="*/ 14 w 75"/>
                  <a:gd name="T5" fmla="*/ 2 h 76"/>
                  <a:gd name="T6" fmla="*/ 14 w 75"/>
                  <a:gd name="T7" fmla="*/ 5 h 76"/>
                  <a:gd name="T8" fmla="*/ 16 w 75"/>
                  <a:gd name="T9" fmla="*/ 5 h 76"/>
                  <a:gd name="T10" fmla="*/ 18 w 75"/>
                  <a:gd name="T11" fmla="*/ 14 h 76"/>
                  <a:gd name="T12" fmla="*/ 16 w 75"/>
                  <a:gd name="T13" fmla="*/ 17 h 76"/>
                  <a:gd name="T14" fmla="*/ 14 w 75"/>
                  <a:gd name="T15" fmla="*/ 19 h 76"/>
                  <a:gd name="T16" fmla="*/ 7 w 75"/>
                  <a:gd name="T17" fmla="*/ 19 h 76"/>
                  <a:gd name="T18" fmla="*/ 0 w 75"/>
                  <a:gd name="T19" fmla="*/ 17 h 76"/>
                  <a:gd name="T20" fmla="*/ 0 w 75"/>
                  <a:gd name="T21" fmla="*/ 12 h 76"/>
                  <a:gd name="T22" fmla="*/ 2 w 75"/>
                  <a:gd name="T23" fmla="*/ 9 h 76"/>
                  <a:gd name="T24" fmla="*/ 9 w 75"/>
                  <a:gd name="T25" fmla="*/ 2 h 7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5" h="76">
                    <a:moveTo>
                      <a:pt x="38" y="9"/>
                    </a:moveTo>
                    <a:lnTo>
                      <a:pt x="47" y="0"/>
                    </a:lnTo>
                    <a:lnTo>
                      <a:pt x="57" y="9"/>
                    </a:lnTo>
                    <a:lnTo>
                      <a:pt x="57" y="19"/>
                    </a:lnTo>
                    <a:lnTo>
                      <a:pt x="66" y="19"/>
                    </a:lnTo>
                    <a:lnTo>
                      <a:pt x="75" y="56"/>
                    </a:lnTo>
                    <a:lnTo>
                      <a:pt x="66" y="66"/>
                    </a:lnTo>
                    <a:lnTo>
                      <a:pt x="57" y="76"/>
                    </a:lnTo>
                    <a:lnTo>
                      <a:pt x="28" y="76"/>
                    </a:lnTo>
                    <a:lnTo>
                      <a:pt x="0" y="66"/>
                    </a:lnTo>
                    <a:lnTo>
                      <a:pt x="0" y="47"/>
                    </a:lnTo>
                    <a:lnTo>
                      <a:pt x="9" y="37"/>
                    </a:lnTo>
                    <a:lnTo>
                      <a:pt x="38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19">
                <a:extLst>
                  <a:ext uri="{FF2B5EF4-FFF2-40B4-BE49-F238E27FC236}">
                    <a16:creationId xmlns:a16="http://schemas.microsoft.com/office/drawing/2014/main" id="{4E661BDB-D73A-46E4-B8A9-A3EEBF68C0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7" y="787"/>
                <a:ext cx="28" cy="22"/>
              </a:xfrm>
              <a:custGeom>
                <a:avLst/>
                <a:gdLst>
                  <a:gd name="T0" fmla="*/ 19 w 114"/>
                  <a:gd name="T1" fmla="*/ 0 h 86"/>
                  <a:gd name="T2" fmla="*/ 26 w 114"/>
                  <a:gd name="T3" fmla="*/ 0 h 86"/>
                  <a:gd name="T4" fmla="*/ 28 w 114"/>
                  <a:gd name="T5" fmla="*/ 5 h 86"/>
                  <a:gd name="T6" fmla="*/ 28 w 114"/>
                  <a:gd name="T7" fmla="*/ 10 h 86"/>
                  <a:gd name="T8" fmla="*/ 23 w 114"/>
                  <a:gd name="T9" fmla="*/ 15 h 86"/>
                  <a:gd name="T10" fmla="*/ 12 w 114"/>
                  <a:gd name="T11" fmla="*/ 22 h 86"/>
                  <a:gd name="T12" fmla="*/ 7 w 114"/>
                  <a:gd name="T13" fmla="*/ 22 h 86"/>
                  <a:gd name="T14" fmla="*/ 5 w 114"/>
                  <a:gd name="T15" fmla="*/ 19 h 86"/>
                  <a:gd name="T16" fmla="*/ 0 w 114"/>
                  <a:gd name="T17" fmla="*/ 12 h 86"/>
                  <a:gd name="T18" fmla="*/ 5 w 114"/>
                  <a:gd name="T19" fmla="*/ 7 h 86"/>
                  <a:gd name="T20" fmla="*/ 7 w 114"/>
                  <a:gd name="T21" fmla="*/ 5 h 86"/>
                  <a:gd name="T22" fmla="*/ 14 w 114"/>
                  <a:gd name="T23" fmla="*/ 0 h 86"/>
                  <a:gd name="T24" fmla="*/ 19 w 114"/>
                  <a:gd name="T25" fmla="*/ 0 h 8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4" h="86">
                    <a:moveTo>
                      <a:pt x="76" y="0"/>
                    </a:moveTo>
                    <a:lnTo>
                      <a:pt x="104" y="0"/>
                    </a:lnTo>
                    <a:lnTo>
                      <a:pt x="114" y="19"/>
                    </a:lnTo>
                    <a:lnTo>
                      <a:pt x="114" y="39"/>
                    </a:lnTo>
                    <a:lnTo>
                      <a:pt x="94" y="57"/>
                    </a:lnTo>
                    <a:lnTo>
                      <a:pt x="47" y="86"/>
                    </a:lnTo>
                    <a:lnTo>
                      <a:pt x="29" y="86"/>
                    </a:lnTo>
                    <a:lnTo>
                      <a:pt x="20" y="76"/>
                    </a:lnTo>
                    <a:lnTo>
                      <a:pt x="0" y="48"/>
                    </a:lnTo>
                    <a:lnTo>
                      <a:pt x="20" y="29"/>
                    </a:lnTo>
                    <a:lnTo>
                      <a:pt x="29" y="19"/>
                    </a:lnTo>
                    <a:lnTo>
                      <a:pt x="57" y="0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 20">
                <a:extLst>
                  <a:ext uri="{FF2B5EF4-FFF2-40B4-BE49-F238E27FC236}">
                    <a16:creationId xmlns:a16="http://schemas.microsoft.com/office/drawing/2014/main" id="{51FC8EBB-A76D-4A44-8286-3ED8CF3017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3" y="163"/>
                <a:ext cx="7" cy="4"/>
              </a:xfrm>
              <a:custGeom>
                <a:avLst/>
                <a:gdLst>
                  <a:gd name="T0" fmla="*/ 2 w 29"/>
                  <a:gd name="T1" fmla="*/ 0 h 19"/>
                  <a:gd name="T2" fmla="*/ 5 w 29"/>
                  <a:gd name="T3" fmla="*/ 0 h 19"/>
                  <a:gd name="T4" fmla="*/ 7 w 29"/>
                  <a:gd name="T5" fmla="*/ 0 h 19"/>
                  <a:gd name="T6" fmla="*/ 7 w 29"/>
                  <a:gd name="T7" fmla="*/ 2 h 19"/>
                  <a:gd name="T8" fmla="*/ 5 w 29"/>
                  <a:gd name="T9" fmla="*/ 4 h 19"/>
                  <a:gd name="T10" fmla="*/ 0 w 29"/>
                  <a:gd name="T11" fmla="*/ 4 h 19"/>
                  <a:gd name="T12" fmla="*/ 0 w 29"/>
                  <a:gd name="T13" fmla="*/ 2 h 19"/>
                  <a:gd name="T14" fmla="*/ 2 w 29"/>
                  <a:gd name="T15" fmla="*/ 0 h 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9" h="19">
                    <a:moveTo>
                      <a:pt x="10" y="0"/>
                    </a:moveTo>
                    <a:lnTo>
                      <a:pt x="19" y="0"/>
                    </a:lnTo>
                    <a:lnTo>
                      <a:pt x="29" y="0"/>
                    </a:lnTo>
                    <a:lnTo>
                      <a:pt x="29" y="10"/>
                    </a:lnTo>
                    <a:lnTo>
                      <a:pt x="19" y="19"/>
                    </a:lnTo>
                    <a:lnTo>
                      <a:pt x="0" y="19"/>
                    </a:lnTo>
                    <a:lnTo>
                      <a:pt x="0" y="1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91A4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 21">
                <a:extLst>
                  <a:ext uri="{FF2B5EF4-FFF2-40B4-BE49-F238E27FC236}">
                    <a16:creationId xmlns:a16="http://schemas.microsoft.com/office/drawing/2014/main" id="{3C6D4FF1-525B-4972-9210-388B96349D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4" y="792"/>
                <a:ext cx="14" cy="12"/>
              </a:xfrm>
              <a:custGeom>
                <a:avLst/>
                <a:gdLst>
                  <a:gd name="T0" fmla="*/ 12 w 57"/>
                  <a:gd name="T1" fmla="*/ 0 h 47"/>
                  <a:gd name="T2" fmla="*/ 14 w 57"/>
                  <a:gd name="T3" fmla="*/ 5 h 47"/>
                  <a:gd name="T4" fmla="*/ 9 w 57"/>
                  <a:gd name="T5" fmla="*/ 7 h 47"/>
                  <a:gd name="T6" fmla="*/ 4 w 57"/>
                  <a:gd name="T7" fmla="*/ 12 h 47"/>
                  <a:gd name="T8" fmla="*/ 0 w 57"/>
                  <a:gd name="T9" fmla="*/ 10 h 47"/>
                  <a:gd name="T10" fmla="*/ 4 w 57"/>
                  <a:gd name="T11" fmla="*/ 5 h 47"/>
                  <a:gd name="T12" fmla="*/ 12 w 57"/>
                  <a:gd name="T13" fmla="*/ 0 h 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" h="47">
                    <a:moveTo>
                      <a:pt x="47" y="0"/>
                    </a:moveTo>
                    <a:lnTo>
                      <a:pt x="57" y="20"/>
                    </a:lnTo>
                    <a:lnTo>
                      <a:pt x="38" y="29"/>
                    </a:lnTo>
                    <a:lnTo>
                      <a:pt x="18" y="47"/>
                    </a:lnTo>
                    <a:lnTo>
                      <a:pt x="0" y="38"/>
                    </a:lnTo>
                    <a:lnTo>
                      <a:pt x="18" y="2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22">
                <a:extLst>
                  <a:ext uri="{FF2B5EF4-FFF2-40B4-BE49-F238E27FC236}">
                    <a16:creationId xmlns:a16="http://schemas.microsoft.com/office/drawing/2014/main" id="{79277632-BE8A-4BB0-B981-717723DBD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2" y="54"/>
                <a:ext cx="98" cy="123"/>
              </a:xfrm>
              <a:custGeom>
                <a:avLst/>
                <a:gdLst>
                  <a:gd name="T0" fmla="*/ 21 w 396"/>
                  <a:gd name="T1" fmla="*/ 88 h 490"/>
                  <a:gd name="T2" fmla="*/ 26 w 396"/>
                  <a:gd name="T3" fmla="*/ 104 h 490"/>
                  <a:gd name="T4" fmla="*/ 40 w 396"/>
                  <a:gd name="T5" fmla="*/ 102 h 490"/>
                  <a:gd name="T6" fmla="*/ 54 w 396"/>
                  <a:gd name="T7" fmla="*/ 102 h 490"/>
                  <a:gd name="T8" fmla="*/ 68 w 396"/>
                  <a:gd name="T9" fmla="*/ 99 h 490"/>
                  <a:gd name="T10" fmla="*/ 75 w 396"/>
                  <a:gd name="T11" fmla="*/ 95 h 490"/>
                  <a:gd name="T12" fmla="*/ 79 w 396"/>
                  <a:gd name="T13" fmla="*/ 90 h 490"/>
                  <a:gd name="T14" fmla="*/ 79 w 396"/>
                  <a:gd name="T15" fmla="*/ 73 h 490"/>
                  <a:gd name="T16" fmla="*/ 79 w 396"/>
                  <a:gd name="T17" fmla="*/ 59 h 490"/>
                  <a:gd name="T18" fmla="*/ 77 w 396"/>
                  <a:gd name="T19" fmla="*/ 45 h 490"/>
                  <a:gd name="T20" fmla="*/ 77 w 396"/>
                  <a:gd name="T21" fmla="*/ 28 h 490"/>
                  <a:gd name="T22" fmla="*/ 75 w 396"/>
                  <a:gd name="T23" fmla="*/ 28 h 490"/>
                  <a:gd name="T24" fmla="*/ 70 w 396"/>
                  <a:gd name="T25" fmla="*/ 28 h 490"/>
                  <a:gd name="T26" fmla="*/ 63 w 396"/>
                  <a:gd name="T27" fmla="*/ 24 h 490"/>
                  <a:gd name="T28" fmla="*/ 65 w 396"/>
                  <a:gd name="T29" fmla="*/ 17 h 490"/>
                  <a:gd name="T30" fmla="*/ 68 w 396"/>
                  <a:gd name="T31" fmla="*/ 12 h 490"/>
                  <a:gd name="T32" fmla="*/ 77 w 396"/>
                  <a:gd name="T33" fmla="*/ 0 h 490"/>
                  <a:gd name="T34" fmla="*/ 86 w 396"/>
                  <a:gd name="T35" fmla="*/ 12 h 490"/>
                  <a:gd name="T36" fmla="*/ 89 w 396"/>
                  <a:gd name="T37" fmla="*/ 19 h 490"/>
                  <a:gd name="T38" fmla="*/ 91 w 396"/>
                  <a:gd name="T39" fmla="*/ 26 h 490"/>
                  <a:gd name="T40" fmla="*/ 84 w 396"/>
                  <a:gd name="T41" fmla="*/ 26 h 490"/>
                  <a:gd name="T42" fmla="*/ 81 w 396"/>
                  <a:gd name="T43" fmla="*/ 28 h 490"/>
                  <a:gd name="T44" fmla="*/ 81 w 396"/>
                  <a:gd name="T45" fmla="*/ 31 h 490"/>
                  <a:gd name="T46" fmla="*/ 84 w 396"/>
                  <a:gd name="T47" fmla="*/ 88 h 490"/>
                  <a:gd name="T48" fmla="*/ 89 w 396"/>
                  <a:gd name="T49" fmla="*/ 88 h 490"/>
                  <a:gd name="T50" fmla="*/ 93 w 396"/>
                  <a:gd name="T51" fmla="*/ 90 h 490"/>
                  <a:gd name="T52" fmla="*/ 98 w 396"/>
                  <a:gd name="T53" fmla="*/ 102 h 490"/>
                  <a:gd name="T54" fmla="*/ 98 w 396"/>
                  <a:gd name="T55" fmla="*/ 104 h 490"/>
                  <a:gd name="T56" fmla="*/ 96 w 396"/>
                  <a:gd name="T57" fmla="*/ 107 h 490"/>
                  <a:gd name="T58" fmla="*/ 91 w 396"/>
                  <a:gd name="T59" fmla="*/ 109 h 490"/>
                  <a:gd name="T60" fmla="*/ 79 w 396"/>
                  <a:gd name="T61" fmla="*/ 109 h 490"/>
                  <a:gd name="T62" fmla="*/ 68 w 396"/>
                  <a:gd name="T63" fmla="*/ 109 h 490"/>
                  <a:gd name="T64" fmla="*/ 54 w 396"/>
                  <a:gd name="T65" fmla="*/ 107 h 490"/>
                  <a:gd name="T66" fmla="*/ 42 w 396"/>
                  <a:gd name="T67" fmla="*/ 107 h 490"/>
                  <a:gd name="T68" fmla="*/ 35 w 396"/>
                  <a:gd name="T69" fmla="*/ 109 h 490"/>
                  <a:gd name="T70" fmla="*/ 28 w 396"/>
                  <a:gd name="T71" fmla="*/ 109 h 490"/>
                  <a:gd name="T72" fmla="*/ 23 w 396"/>
                  <a:gd name="T73" fmla="*/ 113 h 490"/>
                  <a:gd name="T74" fmla="*/ 26 w 396"/>
                  <a:gd name="T75" fmla="*/ 121 h 490"/>
                  <a:gd name="T76" fmla="*/ 23 w 396"/>
                  <a:gd name="T77" fmla="*/ 123 h 490"/>
                  <a:gd name="T78" fmla="*/ 19 w 396"/>
                  <a:gd name="T79" fmla="*/ 123 h 490"/>
                  <a:gd name="T80" fmla="*/ 7 w 396"/>
                  <a:gd name="T81" fmla="*/ 118 h 490"/>
                  <a:gd name="T82" fmla="*/ 2 w 396"/>
                  <a:gd name="T83" fmla="*/ 116 h 490"/>
                  <a:gd name="T84" fmla="*/ 0 w 396"/>
                  <a:gd name="T85" fmla="*/ 109 h 490"/>
                  <a:gd name="T86" fmla="*/ 9 w 396"/>
                  <a:gd name="T87" fmla="*/ 97 h 490"/>
                  <a:gd name="T88" fmla="*/ 14 w 396"/>
                  <a:gd name="T89" fmla="*/ 92 h 490"/>
                  <a:gd name="T90" fmla="*/ 21 w 396"/>
                  <a:gd name="T91" fmla="*/ 88 h 49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396" h="490">
                    <a:moveTo>
                      <a:pt x="85" y="349"/>
                    </a:moveTo>
                    <a:lnTo>
                      <a:pt x="104" y="415"/>
                    </a:lnTo>
                    <a:lnTo>
                      <a:pt x="160" y="405"/>
                    </a:lnTo>
                    <a:lnTo>
                      <a:pt x="217" y="405"/>
                    </a:lnTo>
                    <a:lnTo>
                      <a:pt x="273" y="396"/>
                    </a:lnTo>
                    <a:lnTo>
                      <a:pt x="302" y="378"/>
                    </a:lnTo>
                    <a:lnTo>
                      <a:pt x="321" y="358"/>
                    </a:lnTo>
                    <a:lnTo>
                      <a:pt x="321" y="292"/>
                    </a:lnTo>
                    <a:lnTo>
                      <a:pt x="321" y="235"/>
                    </a:lnTo>
                    <a:lnTo>
                      <a:pt x="311" y="179"/>
                    </a:lnTo>
                    <a:lnTo>
                      <a:pt x="311" y="113"/>
                    </a:lnTo>
                    <a:lnTo>
                      <a:pt x="302" y="113"/>
                    </a:lnTo>
                    <a:lnTo>
                      <a:pt x="282" y="113"/>
                    </a:lnTo>
                    <a:lnTo>
                      <a:pt x="255" y="94"/>
                    </a:lnTo>
                    <a:lnTo>
                      <a:pt x="264" y="66"/>
                    </a:lnTo>
                    <a:lnTo>
                      <a:pt x="273" y="47"/>
                    </a:lnTo>
                    <a:lnTo>
                      <a:pt x="311" y="0"/>
                    </a:lnTo>
                    <a:lnTo>
                      <a:pt x="349" y="47"/>
                    </a:lnTo>
                    <a:lnTo>
                      <a:pt x="358" y="75"/>
                    </a:lnTo>
                    <a:lnTo>
                      <a:pt x="368" y="104"/>
                    </a:lnTo>
                    <a:lnTo>
                      <a:pt x="339" y="104"/>
                    </a:lnTo>
                    <a:lnTo>
                      <a:pt x="329" y="113"/>
                    </a:lnTo>
                    <a:lnTo>
                      <a:pt x="329" y="122"/>
                    </a:lnTo>
                    <a:lnTo>
                      <a:pt x="339" y="349"/>
                    </a:lnTo>
                    <a:lnTo>
                      <a:pt x="358" y="349"/>
                    </a:lnTo>
                    <a:lnTo>
                      <a:pt x="377" y="358"/>
                    </a:lnTo>
                    <a:lnTo>
                      <a:pt x="396" y="405"/>
                    </a:lnTo>
                    <a:lnTo>
                      <a:pt x="396" y="415"/>
                    </a:lnTo>
                    <a:lnTo>
                      <a:pt x="386" y="425"/>
                    </a:lnTo>
                    <a:lnTo>
                      <a:pt x="368" y="433"/>
                    </a:lnTo>
                    <a:lnTo>
                      <a:pt x="321" y="433"/>
                    </a:lnTo>
                    <a:lnTo>
                      <a:pt x="273" y="433"/>
                    </a:lnTo>
                    <a:lnTo>
                      <a:pt x="217" y="425"/>
                    </a:lnTo>
                    <a:lnTo>
                      <a:pt x="169" y="425"/>
                    </a:lnTo>
                    <a:lnTo>
                      <a:pt x="141" y="433"/>
                    </a:lnTo>
                    <a:lnTo>
                      <a:pt x="113" y="433"/>
                    </a:lnTo>
                    <a:lnTo>
                      <a:pt x="94" y="452"/>
                    </a:lnTo>
                    <a:lnTo>
                      <a:pt x="104" y="481"/>
                    </a:lnTo>
                    <a:lnTo>
                      <a:pt x="94" y="490"/>
                    </a:lnTo>
                    <a:lnTo>
                      <a:pt x="75" y="490"/>
                    </a:lnTo>
                    <a:lnTo>
                      <a:pt x="28" y="472"/>
                    </a:lnTo>
                    <a:lnTo>
                      <a:pt x="9" y="462"/>
                    </a:lnTo>
                    <a:lnTo>
                      <a:pt x="0" y="433"/>
                    </a:lnTo>
                    <a:lnTo>
                      <a:pt x="38" y="386"/>
                    </a:lnTo>
                    <a:lnTo>
                      <a:pt x="57" y="368"/>
                    </a:lnTo>
                    <a:lnTo>
                      <a:pt x="85" y="34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Freeform 23">
                <a:extLst>
                  <a:ext uri="{FF2B5EF4-FFF2-40B4-BE49-F238E27FC236}">
                    <a16:creationId xmlns:a16="http://schemas.microsoft.com/office/drawing/2014/main" id="{DC7E42FD-FBB0-4E60-BAFE-57EBFA323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2" y="771"/>
                <a:ext cx="31" cy="19"/>
              </a:xfrm>
              <a:custGeom>
                <a:avLst/>
                <a:gdLst>
                  <a:gd name="T0" fmla="*/ 12 w 123"/>
                  <a:gd name="T1" fmla="*/ 0 h 75"/>
                  <a:gd name="T2" fmla="*/ 22 w 123"/>
                  <a:gd name="T3" fmla="*/ 0 h 75"/>
                  <a:gd name="T4" fmla="*/ 26 w 123"/>
                  <a:gd name="T5" fmla="*/ 0 h 75"/>
                  <a:gd name="T6" fmla="*/ 31 w 123"/>
                  <a:gd name="T7" fmla="*/ 5 h 75"/>
                  <a:gd name="T8" fmla="*/ 24 w 123"/>
                  <a:gd name="T9" fmla="*/ 14 h 75"/>
                  <a:gd name="T10" fmla="*/ 14 w 123"/>
                  <a:gd name="T11" fmla="*/ 19 h 75"/>
                  <a:gd name="T12" fmla="*/ 5 w 123"/>
                  <a:gd name="T13" fmla="*/ 16 h 75"/>
                  <a:gd name="T14" fmla="*/ 3 w 123"/>
                  <a:gd name="T15" fmla="*/ 16 h 75"/>
                  <a:gd name="T16" fmla="*/ 0 w 123"/>
                  <a:gd name="T17" fmla="*/ 12 h 75"/>
                  <a:gd name="T18" fmla="*/ 5 w 123"/>
                  <a:gd name="T19" fmla="*/ 5 h 75"/>
                  <a:gd name="T20" fmla="*/ 7 w 123"/>
                  <a:gd name="T21" fmla="*/ 2 h 75"/>
                  <a:gd name="T22" fmla="*/ 12 w 123"/>
                  <a:gd name="T23" fmla="*/ 0 h 7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3" h="75">
                    <a:moveTo>
                      <a:pt x="49" y="0"/>
                    </a:moveTo>
                    <a:lnTo>
                      <a:pt x="86" y="0"/>
                    </a:lnTo>
                    <a:lnTo>
                      <a:pt x="104" y="0"/>
                    </a:lnTo>
                    <a:lnTo>
                      <a:pt x="123" y="18"/>
                    </a:lnTo>
                    <a:lnTo>
                      <a:pt x="96" y="56"/>
                    </a:lnTo>
                    <a:lnTo>
                      <a:pt x="57" y="75"/>
                    </a:lnTo>
                    <a:lnTo>
                      <a:pt x="20" y="65"/>
                    </a:lnTo>
                    <a:lnTo>
                      <a:pt x="10" y="65"/>
                    </a:lnTo>
                    <a:lnTo>
                      <a:pt x="0" y="47"/>
                    </a:lnTo>
                    <a:lnTo>
                      <a:pt x="20" y="18"/>
                    </a:lnTo>
                    <a:lnTo>
                      <a:pt x="29" y="9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Freeform 24">
                <a:extLst>
                  <a:ext uri="{FF2B5EF4-FFF2-40B4-BE49-F238E27FC236}">
                    <a16:creationId xmlns:a16="http://schemas.microsoft.com/office/drawing/2014/main" id="{62D41B43-CD54-4C86-9CFF-0F035905D4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8" y="153"/>
                <a:ext cx="12" cy="17"/>
              </a:xfrm>
              <a:custGeom>
                <a:avLst/>
                <a:gdLst>
                  <a:gd name="T0" fmla="*/ 9 w 47"/>
                  <a:gd name="T1" fmla="*/ 0 h 66"/>
                  <a:gd name="T2" fmla="*/ 12 w 47"/>
                  <a:gd name="T3" fmla="*/ 17 h 66"/>
                  <a:gd name="T4" fmla="*/ 0 w 47"/>
                  <a:gd name="T5" fmla="*/ 12 h 66"/>
                  <a:gd name="T6" fmla="*/ 3 w 47"/>
                  <a:gd name="T7" fmla="*/ 10 h 66"/>
                  <a:gd name="T8" fmla="*/ 3 w 47"/>
                  <a:gd name="T9" fmla="*/ 5 h 66"/>
                  <a:gd name="T10" fmla="*/ 9 w 4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66">
                    <a:moveTo>
                      <a:pt x="37" y="0"/>
                    </a:moveTo>
                    <a:lnTo>
                      <a:pt x="47" y="66"/>
                    </a:lnTo>
                    <a:lnTo>
                      <a:pt x="0" y="47"/>
                    </a:lnTo>
                    <a:lnTo>
                      <a:pt x="10" y="37"/>
                    </a:lnTo>
                    <a:lnTo>
                      <a:pt x="10" y="1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33A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25">
                <a:extLst>
                  <a:ext uri="{FF2B5EF4-FFF2-40B4-BE49-F238E27FC236}">
                    <a16:creationId xmlns:a16="http://schemas.microsoft.com/office/drawing/2014/main" id="{B998AC8A-DD91-4D00-B0A1-65430C854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9" y="775"/>
                <a:ext cx="17" cy="10"/>
              </a:xfrm>
              <a:custGeom>
                <a:avLst/>
                <a:gdLst>
                  <a:gd name="T0" fmla="*/ 12 w 67"/>
                  <a:gd name="T1" fmla="*/ 0 h 38"/>
                  <a:gd name="T2" fmla="*/ 17 w 67"/>
                  <a:gd name="T3" fmla="*/ 3 h 38"/>
                  <a:gd name="T4" fmla="*/ 12 w 67"/>
                  <a:gd name="T5" fmla="*/ 5 h 38"/>
                  <a:gd name="T6" fmla="*/ 5 w 67"/>
                  <a:gd name="T7" fmla="*/ 10 h 38"/>
                  <a:gd name="T8" fmla="*/ 0 w 67"/>
                  <a:gd name="T9" fmla="*/ 10 h 38"/>
                  <a:gd name="T10" fmla="*/ 0 w 67"/>
                  <a:gd name="T11" fmla="*/ 8 h 38"/>
                  <a:gd name="T12" fmla="*/ 0 w 67"/>
                  <a:gd name="T13" fmla="*/ 5 h 38"/>
                  <a:gd name="T14" fmla="*/ 3 w 67"/>
                  <a:gd name="T15" fmla="*/ 5 h 38"/>
                  <a:gd name="T16" fmla="*/ 7 w 67"/>
                  <a:gd name="T17" fmla="*/ 3 h 38"/>
                  <a:gd name="T18" fmla="*/ 12 w 67"/>
                  <a:gd name="T19" fmla="*/ 0 h 3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7" h="38">
                    <a:moveTo>
                      <a:pt x="47" y="0"/>
                    </a:moveTo>
                    <a:lnTo>
                      <a:pt x="67" y="10"/>
                    </a:lnTo>
                    <a:lnTo>
                      <a:pt x="47" y="19"/>
                    </a:lnTo>
                    <a:lnTo>
                      <a:pt x="20" y="38"/>
                    </a:lnTo>
                    <a:lnTo>
                      <a:pt x="0" y="38"/>
                    </a:lnTo>
                    <a:lnTo>
                      <a:pt x="0" y="29"/>
                    </a:lnTo>
                    <a:lnTo>
                      <a:pt x="0" y="19"/>
                    </a:lnTo>
                    <a:lnTo>
                      <a:pt x="10" y="19"/>
                    </a:lnTo>
                    <a:lnTo>
                      <a:pt x="28" y="1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Freeform 26">
                <a:extLst>
                  <a:ext uri="{FF2B5EF4-FFF2-40B4-BE49-F238E27FC236}">
                    <a16:creationId xmlns:a16="http://schemas.microsoft.com/office/drawing/2014/main" id="{5573BC4B-75E9-4087-A768-12713E61F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9" y="794"/>
                <a:ext cx="28" cy="22"/>
              </a:xfrm>
              <a:custGeom>
                <a:avLst/>
                <a:gdLst>
                  <a:gd name="T0" fmla="*/ 9 w 113"/>
                  <a:gd name="T1" fmla="*/ 0 h 84"/>
                  <a:gd name="T2" fmla="*/ 21 w 113"/>
                  <a:gd name="T3" fmla="*/ 3 h 84"/>
                  <a:gd name="T4" fmla="*/ 23 w 113"/>
                  <a:gd name="T5" fmla="*/ 3 h 84"/>
                  <a:gd name="T6" fmla="*/ 28 w 113"/>
                  <a:gd name="T7" fmla="*/ 7 h 84"/>
                  <a:gd name="T8" fmla="*/ 23 w 113"/>
                  <a:gd name="T9" fmla="*/ 12 h 84"/>
                  <a:gd name="T10" fmla="*/ 21 w 113"/>
                  <a:gd name="T11" fmla="*/ 17 h 84"/>
                  <a:gd name="T12" fmla="*/ 9 w 113"/>
                  <a:gd name="T13" fmla="*/ 22 h 84"/>
                  <a:gd name="T14" fmla="*/ 7 w 113"/>
                  <a:gd name="T15" fmla="*/ 22 h 84"/>
                  <a:gd name="T16" fmla="*/ 5 w 113"/>
                  <a:gd name="T17" fmla="*/ 20 h 84"/>
                  <a:gd name="T18" fmla="*/ 0 w 113"/>
                  <a:gd name="T19" fmla="*/ 15 h 84"/>
                  <a:gd name="T20" fmla="*/ 0 w 113"/>
                  <a:gd name="T21" fmla="*/ 10 h 84"/>
                  <a:gd name="T22" fmla="*/ 2 w 113"/>
                  <a:gd name="T23" fmla="*/ 7 h 84"/>
                  <a:gd name="T24" fmla="*/ 9 w 113"/>
                  <a:gd name="T25" fmla="*/ 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3" h="84">
                    <a:moveTo>
                      <a:pt x="37" y="0"/>
                    </a:moveTo>
                    <a:lnTo>
                      <a:pt x="85" y="10"/>
                    </a:lnTo>
                    <a:lnTo>
                      <a:pt x="94" y="10"/>
                    </a:lnTo>
                    <a:lnTo>
                      <a:pt x="113" y="28"/>
                    </a:lnTo>
                    <a:lnTo>
                      <a:pt x="94" y="47"/>
                    </a:lnTo>
                    <a:lnTo>
                      <a:pt x="85" y="66"/>
                    </a:lnTo>
                    <a:lnTo>
                      <a:pt x="37" y="84"/>
                    </a:lnTo>
                    <a:lnTo>
                      <a:pt x="29" y="84"/>
                    </a:lnTo>
                    <a:lnTo>
                      <a:pt x="19" y="75"/>
                    </a:lnTo>
                    <a:lnTo>
                      <a:pt x="0" y="57"/>
                    </a:lnTo>
                    <a:lnTo>
                      <a:pt x="0" y="37"/>
                    </a:lnTo>
                    <a:lnTo>
                      <a:pt x="9" y="28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Freeform 27">
                <a:extLst>
                  <a:ext uri="{FF2B5EF4-FFF2-40B4-BE49-F238E27FC236}">
                    <a16:creationId xmlns:a16="http://schemas.microsoft.com/office/drawing/2014/main" id="{DFFB24BB-BBDD-428F-850A-F4E541179F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4" y="801"/>
                <a:ext cx="16" cy="10"/>
              </a:xfrm>
              <a:custGeom>
                <a:avLst/>
                <a:gdLst>
                  <a:gd name="T0" fmla="*/ 9 w 66"/>
                  <a:gd name="T1" fmla="*/ 0 h 38"/>
                  <a:gd name="T2" fmla="*/ 11 w 66"/>
                  <a:gd name="T3" fmla="*/ 0 h 38"/>
                  <a:gd name="T4" fmla="*/ 14 w 66"/>
                  <a:gd name="T5" fmla="*/ 0 h 38"/>
                  <a:gd name="T6" fmla="*/ 16 w 66"/>
                  <a:gd name="T7" fmla="*/ 0 h 38"/>
                  <a:gd name="T8" fmla="*/ 16 w 66"/>
                  <a:gd name="T9" fmla="*/ 2 h 38"/>
                  <a:gd name="T10" fmla="*/ 7 w 66"/>
                  <a:gd name="T11" fmla="*/ 8 h 38"/>
                  <a:gd name="T12" fmla="*/ 4 w 66"/>
                  <a:gd name="T13" fmla="*/ 10 h 38"/>
                  <a:gd name="T14" fmla="*/ 0 w 66"/>
                  <a:gd name="T15" fmla="*/ 5 h 38"/>
                  <a:gd name="T16" fmla="*/ 2 w 66"/>
                  <a:gd name="T17" fmla="*/ 0 h 38"/>
                  <a:gd name="T18" fmla="*/ 4 w 66"/>
                  <a:gd name="T19" fmla="*/ 0 h 38"/>
                  <a:gd name="T20" fmla="*/ 9 w 66"/>
                  <a:gd name="T21" fmla="*/ 0 h 3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6" h="38">
                    <a:moveTo>
                      <a:pt x="37" y="0"/>
                    </a:moveTo>
                    <a:lnTo>
                      <a:pt x="47" y="0"/>
                    </a:lnTo>
                    <a:lnTo>
                      <a:pt x="57" y="0"/>
                    </a:lnTo>
                    <a:lnTo>
                      <a:pt x="66" y="0"/>
                    </a:lnTo>
                    <a:lnTo>
                      <a:pt x="66" y="9"/>
                    </a:lnTo>
                    <a:lnTo>
                      <a:pt x="28" y="29"/>
                    </a:lnTo>
                    <a:lnTo>
                      <a:pt x="18" y="38"/>
                    </a:lnTo>
                    <a:lnTo>
                      <a:pt x="0" y="19"/>
                    </a:lnTo>
                    <a:lnTo>
                      <a:pt x="10" y="0"/>
                    </a:lnTo>
                    <a:lnTo>
                      <a:pt x="18" y="0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Freeform 28">
                <a:extLst>
                  <a:ext uri="{FF2B5EF4-FFF2-40B4-BE49-F238E27FC236}">
                    <a16:creationId xmlns:a16="http://schemas.microsoft.com/office/drawing/2014/main" id="{86B457E3-0F53-4958-A4D3-7C02E377AC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" y="750"/>
                <a:ext cx="26" cy="16"/>
              </a:xfrm>
              <a:custGeom>
                <a:avLst/>
                <a:gdLst>
                  <a:gd name="T0" fmla="*/ 10 w 104"/>
                  <a:gd name="T1" fmla="*/ 2 h 67"/>
                  <a:gd name="T2" fmla="*/ 17 w 104"/>
                  <a:gd name="T3" fmla="*/ 0 h 67"/>
                  <a:gd name="T4" fmla="*/ 24 w 104"/>
                  <a:gd name="T5" fmla="*/ 0 h 67"/>
                  <a:gd name="T6" fmla="*/ 26 w 104"/>
                  <a:gd name="T7" fmla="*/ 5 h 67"/>
                  <a:gd name="T8" fmla="*/ 24 w 104"/>
                  <a:gd name="T9" fmla="*/ 9 h 67"/>
                  <a:gd name="T10" fmla="*/ 17 w 104"/>
                  <a:gd name="T11" fmla="*/ 14 h 67"/>
                  <a:gd name="T12" fmla="*/ 7 w 104"/>
                  <a:gd name="T13" fmla="*/ 16 h 67"/>
                  <a:gd name="T14" fmla="*/ 3 w 104"/>
                  <a:gd name="T15" fmla="*/ 16 h 67"/>
                  <a:gd name="T16" fmla="*/ 0 w 104"/>
                  <a:gd name="T17" fmla="*/ 14 h 67"/>
                  <a:gd name="T18" fmla="*/ 0 w 104"/>
                  <a:gd name="T19" fmla="*/ 9 h 67"/>
                  <a:gd name="T20" fmla="*/ 5 w 104"/>
                  <a:gd name="T21" fmla="*/ 5 h 67"/>
                  <a:gd name="T22" fmla="*/ 10 w 104"/>
                  <a:gd name="T23" fmla="*/ 2 h 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4" h="67">
                    <a:moveTo>
                      <a:pt x="38" y="10"/>
                    </a:moveTo>
                    <a:lnTo>
                      <a:pt x="66" y="0"/>
                    </a:lnTo>
                    <a:lnTo>
                      <a:pt x="95" y="0"/>
                    </a:lnTo>
                    <a:lnTo>
                      <a:pt x="104" y="19"/>
                    </a:lnTo>
                    <a:lnTo>
                      <a:pt x="95" y="39"/>
                    </a:lnTo>
                    <a:lnTo>
                      <a:pt x="66" y="57"/>
                    </a:lnTo>
                    <a:lnTo>
                      <a:pt x="29" y="67"/>
                    </a:lnTo>
                    <a:lnTo>
                      <a:pt x="10" y="67"/>
                    </a:lnTo>
                    <a:lnTo>
                      <a:pt x="0" y="57"/>
                    </a:lnTo>
                    <a:lnTo>
                      <a:pt x="0" y="39"/>
                    </a:lnTo>
                    <a:lnTo>
                      <a:pt x="19" y="19"/>
                    </a:lnTo>
                    <a:lnTo>
                      <a:pt x="38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Freeform 29">
                <a:extLst>
                  <a:ext uri="{FF2B5EF4-FFF2-40B4-BE49-F238E27FC236}">
                    <a16:creationId xmlns:a16="http://schemas.microsoft.com/office/drawing/2014/main" id="{E7C15C3C-4FF1-4D1C-8401-E2358EBD3D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7" y="757"/>
                <a:ext cx="17" cy="4"/>
              </a:xfrm>
              <a:custGeom>
                <a:avLst/>
                <a:gdLst>
                  <a:gd name="T0" fmla="*/ 17 w 66"/>
                  <a:gd name="T1" fmla="*/ 0 h 18"/>
                  <a:gd name="T2" fmla="*/ 10 w 66"/>
                  <a:gd name="T3" fmla="*/ 4 h 18"/>
                  <a:gd name="T4" fmla="*/ 5 w 66"/>
                  <a:gd name="T5" fmla="*/ 4 h 18"/>
                  <a:gd name="T6" fmla="*/ 0 w 66"/>
                  <a:gd name="T7" fmla="*/ 4 h 18"/>
                  <a:gd name="T8" fmla="*/ 3 w 66"/>
                  <a:gd name="T9" fmla="*/ 2 h 18"/>
                  <a:gd name="T10" fmla="*/ 7 w 66"/>
                  <a:gd name="T11" fmla="*/ 0 h 18"/>
                  <a:gd name="T12" fmla="*/ 17 w 66"/>
                  <a:gd name="T13" fmla="*/ 0 h 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6" h="18">
                    <a:moveTo>
                      <a:pt x="66" y="0"/>
                    </a:moveTo>
                    <a:lnTo>
                      <a:pt x="38" y="18"/>
                    </a:lnTo>
                    <a:lnTo>
                      <a:pt x="19" y="18"/>
                    </a:lnTo>
                    <a:lnTo>
                      <a:pt x="0" y="18"/>
                    </a:lnTo>
                    <a:lnTo>
                      <a:pt x="10" y="10"/>
                    </a:lnTo>
                    <a:lnTo>
                      <a:pt x="28" y="0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Freeform 30">
                <a:extLst>
                  <a:ext uri="{FF2B5EF4-FFF2-40B4-BE49-F238E27FC236}">
                    <a16:creationId xmlns:a16="http://schemas.microsoft.com/office/drawing/2014/main" id="{89486A04-172F-40E7-B4AD-6D6B04CA9A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8" y="750"/>
                <a:ext cx="125" cy="94"/>
              </a:xfrm>
              <a:custGeom>
                <a:avLst/>
                <a:gdLst>
                  <a:gd name="T0" fmla="*/ 16 w 499"/>
                  <a:gd name="T1" fmla="*/ 68 h 378"/>
                  <a:gd name="T2" fmla="*/ 45 w 499"/>
                  <a:gd name="T3" fmla="*/ 52 h 378"/>
                  <a:gd name="T4" fmla="*/ 71 w 499"/>
                  <a:gd name="T5" fmla="*/ 35 h 378"/>
                  <a:gd name="T6" fmla="*/ 125 w 499"/>
                  <a:gd name="T7" fmla="*/ 0 h 378"/>
                  <a:gd name="T8" fmla="*/ 123 w 499"/>
                  <a:gd name="T9" fmla="*/ 7 h 378"/>
                  <a:gd name="T10" fmla="*/ 120 w 499"/>
                  <a:gd name="T11" fmla="*/ 12 h 378"/>
                  <a:gd name="T12" fmla="*/ 118 w 499"/>
                  <a:gd name="T13" fmla="*/ 19 h 378"/>
                  <a:gd name="T14" fmla="*/ 116 w 499"/>
                  <a:gd name="T15" fmla="*/ 26 h 378"/>
                  <a:gd name="T16" fmla="*/ 99 w 499"/>
                  <a:gd name="T17" fmla="*/ 35 h 378"/>
                  <a:gd name="T18" fmla="*/ 85 w 499"/>
                  <a:gd name="T19" fmla="*/ 42 h 378"/>
                  <a:gd name="T20" fmla="*/ 71 w 499"/>
                  <a:gd name="T21" fmla="*/ 52 h 378"/>
                  <a:gd name="T22" fmla="*/ 56 w 499"/>
                  <a:gd name="T23" fmla="*/ 59 h 378"/>
                  <a:gd name="T24" fmla="*/ 31 w 499"/>
                  <a:gd name="T25" fmla="*/ 77 h 378"/>
                  <a:gd name="T26" fmla="*/ 0 w 499"/>
                  <a:gd name="T27" fmla="*/ 94 h 378"/>
                  <a:gd name="T28" fmla="*/ 0 w 499"/>
                  <a:gd name="T29" fmla="*/ 92 h 378"/>
                  <a:gd name="T30" fmla="*/ 2 w 499"/>
                  <a:gd name="T31" fmla="*/ 87 h 378"/>
                  <a:gd name="T32" fmla="*/ 2 w 499"/>
                  <a:gd name="T33" fmla="*/ 80 h 378"/>
                  <a:gd name="T34" fmla="*/ 2 w 499"/>
                  <a:gd name="T35" fmla="*/ 75 h 378"/>
                  <a:gd name="T36" fmla="*/ 16 w 499"/>
                  <a:gd name="T37" fmla="*/ 68 h 37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99" h="378">
                    <a:moveTo>
                      <a:pt x="65" y="274"/>
                    </a:moveTo>
                    <a:lnTo>
                      <a:pt x="178" y="208"/>
                    </a:lnTo>
                    <a:lnTo>
                      <a:pt x="282" y="142"/>
                    </a:lnTo>
                    <a:lnTo>
                      <a:pt x="499" y="0"/>
                    </a:lnTo>
                    <a:lnTo>
                      <a:pt x="490" y="29"/>
                    </a:lnTo>
                    <a:lnTo>
                      <a:pt x="480" y="47"/>
                    </a:lnTo>
                    <a:lnTo>
                      <a:pt x="471" y="76"/>
                    </a:lnTo>
                    <a:lnTo>
                      <a:pt x="462" y="104"/>
                    </a:lnTo>
                    <a:lnTo>
                      <a:pt x="395" y="142"/>
                    </a:lnTo>
                    <a:lnTo>
                      <a:pt x="339" y="170"/>
                    </a:lnTo>
                    <a:lnTo>
                      <a:pt x="282" y="208"/>
                    </a:lnTo>
                    <a:lnTo>
                      <a:pt x="225" y="237"/>
                    </a:lnTo>
                    <a:lnTo>
                      <a:pt x="122" y="311"/>
                    </a:lnTo>
                    <a:lnTo>
                      <a:pt x="0" y="378"/>
                    </a:lnTo>
                    <a:lnTo>
                      <a:pt x="0" y="368"/>
                    </a:lnTo>
                    <a:lnTo>
                      <a:pt x="9" y="350"/>
                    </a:lnTo>
                    <a:lnTo>
                      <a:pt x="9" y="321"/>
                    </a:lnTo>
                    <a:lnTo>
                      <a:pt x="9" y="303"/>
                    </a:lnTo>
                    <a:lnTo>
                      <a:pt x="65" y="274"/>
                    </a:lnTo>
                    <a:close/>
                  </a:path>
                </a:pathLst>
              </a:custGeom>
              <a:solidFill>
                <a:srgbClr val="6379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31">
                <a:extLst>
                  <a:ext uri="{FF2B5EF4-FFF2-40B4-BE49-F238E27FC236}">
                    <a16:creationId xmlns:a16="http://schemas.microsoft.com/office/drawing/2014/main" id="{6FA5069A-350F-4696-8D24-3844F11CA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9" y="773"/>
                <a:ext cx="29" cy="21"/>
              </a:xfrm>
              <a:custGeom>
                <a:avLst/>
                <a:gdLst>
                  <a:gd name="T0" fmla="*/ 14 w 113"/>
                  <a:gd name="T1" fmla="*/ 0 h 85"/>
                  <a:gd name="T2" fmla="*/ 22 w 113"/>
                  <a:gd name="T3" fmla="*/ 2 h 85"/>
                  <a:gd name="T4" fmla="*/ 24 w 113"/>
                  <a:gd name="T5" fmla="*/ 2 h 85"/>
                  <a:gd name="T6" fmla="*/ 26 w 113"/>
                  <a:gd name="T7" fmla="*/ 7 h 85"/>
                  <a:gd name="T8" fmla="*/ 29 w 113"/>
                  <a:gd name="T9" fmla="*/ 9 h 85"/>
                  <a:gd name="T10" fmla="*/ 22 w 113"/>
                  <a:gd name="T11" fmla="*/ 16 h 85"/>
                  <a:gd name="T12" fmla="*/ 17 w 113"/>
                  <a:gd name="T13" fmla="*/ 19 h 85"/>
                  <a:gd name="T14" fmla="*/ 12 w 113"/>
                  <a:gd name="T15" fmla="*/ 21 h 85"/>
                  <a:gd name="T16" fmla="*/ 5 w 113"/>
                  <a:gd name="T17" fmla="*/ 19 h 85"/>
                  <a:gd name="T18" fmla="*/ 2 w 113"/>
                  <a:gd name="T19" fmla="*/ 16 h 85"/>
                  <a:gd name="T20" fmla="*/ 0 w 113"/>
                  <a:gd name="T21" fmla="*/ 14 h 85"/>
                  <a:gd name="T22" fmla="*/ 7 w 113"/>
                  <a:gd name="T23" fmla="*/ 7 h 85"/>
                  <a:gd name="T24" fmla="*/ 9 w 113"/>
                  <a:gd name="T25" fmla="*/ 2 h 85"/>
                  <a:gd name="T26" fmla="*/ 14 w 113"/>
                  <a:gd name="T27" fmla="*/ 0 h 8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13" h="85">
                    <a:moveTo>
                      <a:pt x="56" y="0"/>
                    </a:moveTo>
                    <a:lnTo>
                      <a:pt x="84" y="9"/>
                    </a:lnTo>
                    <a:lnTo>
                      <a:pt x="94" y="9"/>
                    </a:lnTo>
                    <a:lnTo>
                      <a:pt x="103" y="28"/>
                    </a:lnTo>
                    <a:lnTo>
                      <a:pt x="113" y="38"/>
                    </a:lnTo>
                    <a:lnTo>
                      <a:pt x="84" y="66"/>
                    </a:lnTo>
                    <a:lnTo>
                      <a:pt x="66" y="75"/>
                    </a:lnTo>
                    <a:lnTo>
                      <a:pt x="47" y="85"/>
                    </a:lnTo>
                    <a:lnTo>
                      <a:pt x="18" y="75"/>
                    </a:lnTo>
                    <a:lnTo>
                      <a:pt x="9" y="66"/>
                    </a:lnTo>
                    <a:lnTo>
                      <a:pt x="0" y="56"/>
                    </a:lnTo>
                    <a:lnTo>
                      <a:pt x="28" y="28"/>
                    </a:lnTo>
                    <a:lnTo>
                      <a:pt x="37" y="9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32">
                <a:extLst>
                  <a:ext uri="{FF2B5EF4-FFF2-40B4-BE49-F238E27FC236}">
                    <a16:creationId xmlns:a16="http://schemas.microsoft.com/office/drawing/2014/main" id="{D0F523BF-5223-4CFB-8CC9-3A9E26F4EB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6" y="780"/>
                <a:ext cx="17" cy="7"/>
              </a:xfrm>
              <a:custGeom>
                <a:avLst/>
                <a:gdLst>
                  <a:gd name="T0" fmla="*/ 14 w 66"/>
                  <a:gd name="T1" fmla="*/ 0 h 28"/>
                  <a:gd name="T2" fmla="*/ 17 w 66"/>
                  <a:gd name="T3" fmla="*/ 3 h 28"/>
                  <a:gd name="T4" fmla="*/ 14 w 66"/>
                  <a:gd name="T5" fmla="*/ 5 h 28"/>
                  <a:gd name="T6" fmla="*/ 7 w 66"/>
                  <a:gd name="T7" fmla="*/ 7 h 28"/>
                  <a:gd name="T8" fmla="*/ 0 w 66"/>
                  <a:gd name="T9" fmla="*/ 7 h 28"/>
                  <a:gd name="T10" fmla="*/ 2 w 66"/>
                  <a:gd name="T11" fmla="*/ 3 h 28"/>
                  <a:gd name="T12" fmla="*/ 5 w 66"/>
                  <a:gd name="T13" fmla="*/ 3 h 28"/>
                  <a:gd name="T14" fmla="*/ 14 w 66"/>
                  <a:gd name="T15" fmla="*/ 0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6" h="28">
                    <a:moveTo>
                      <a:pt x="56" y="0"/>
                    </a:moveTo>
                    <a:lnTo>
                      <a:pt x="66" y="10"/>
                    </a:lnTo>
                    <a:lnTo>
                      <a:pt x="56" y="19"/>
                    </a:lnTo>
                    <a:lnTo>
                      <a:pt x="28" y="28"/>
                    </a:lnTo>
                    <a:lnTo>
                      <a:pt x="0" y="28"/>
                    </a:lnTo>
                    <a:lnTo>
                      <a:pt x="9" y="10"/>
                    </a:lnTo>
                    <a:lnTo>
                      <a:pt x="19" y="1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33">
                <a:extLst>
                  <a:ext uri="{FF2B5EF4-FFF2-40B4-BE49-F238E27FC236}">
                    <a16:creationId xmlns:a16="http://schemas.microsoft.com/office/drawing/2014/main" id="{70A6A153-CD2D-4EE0-88B5-CD07B9704C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6" y="212"/>
                <a:ext cx="17" cy="36"/>
              </a:xfrm>
              <a:custGeom>
                <a:avLst/>
                <a:gdLst>
                  <a:gd name="T0" fmla="*/ 5 w 66"/>
                  <a:gd name="T1" fmla="*/ 0 h 141"/>
                  <a:gd name="T2" fmla="*/ 12 w 66"/>
                  <a:gd name="T3" fmla="*/ 0 h 141"/>
                  <a:gd name="T4" fmla="*/ 17 w 66"/>
                  <a:gd name="T5" fmla="*/ 17 h 141"/>
                  <a:gd name="T6" fmla="*/ 17 w 66"/>
                  <a:gd name="T7" fmla="*/ 31 h 141"/>
                  <a:gd name="T8" fmla="*/ 15 w 66"/>
                  <a:gd name="T9" fmla="*/ 34 h 141"/>
                  <a:gd name="T10" fmla="*/ 10 w 66"/>
                  <a:gd name="T11" fmla="*/ 36 h 141"/>
                  <a:gd name="T12" fmla="*/ 5 w 66"/>
                  <a:gd name="T13" fmla="*/ 36 h 141"/>
                  <a:gd name="T14" fmla="*/ 3 w 66"/>
                  <a:gd name="T15" fmla="*/ 36 h 141"/>
                  <a:gd name="T16" fmla="*/ 0 w 66"/>
                  <a:gd name="T17" fmla="*/ 24 h 141"/>
                  <a:gd name="T18" fmla="*/ 0 w 66"/>
                  <a:gd name="T19" fmla="*/ 15 h 141"/>
                  <a:gd name="T20" fmla="*/ 0 w 66"/>
                  <a:gd name="T21" fmla="*/ 7 h 141"/>
                  <a:gd name="T22" fmla="*/ 3 w 66"/>
                  <a:gd name="T23" fmla="*/ 2 h 141"/>
                  <a:gd name="T24" fmla="*/ 5 w 66"/>
                  <a:gd name="T25" fmla="*/ 0 h 14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66" h="141">
                    <a:moveTo>
                      <a:pt x="19" y="0"/>
                    </a:moveTo>
                    <a:lnTo>
                      <a:pt x="47" y="0"/>
                    </a:lnTo>
                    <a:lnTo>
                      <a:pt x="66" y="65"/>
                    </a:lnTo>
                    <a:lnTo>
                      <a:pt x="66" y="122"/>
                    </a:lnTo>
                    <a:lnTo>
                      <a:pt x="57" y="132"/>
                    </a:lnTo>
                    <a:lnTo>
                      <a:pt x="38" y="141"/>
                    </a:lnTo>
                    <a:lnTo>
                      <a:pt x="19" y="141"/>
                    </a:lnTo>
                    <a:lnTo>
                      <a:pt x="10" y="141"/>
                    </a:lnTo>
                    <a:lnTo>
                      <a:pt x="0" y="94"/>
                    </a:lnTo>
                    <a:lnTo>
                      <a:pt x="0" y="57"/>
                    </a:lnTo>
                    <a:lnTo>
                      <a:pt x="0" y="28"/>
                    </a:lnTo>
                    <a:lnTo>
                      <a:pt x="10" y="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34">
                <a:extLst>
                  <a:ext uri="{FF2B5EF4-FFF2-40B4-BE49-F238E27FC236}">
                    <a16:creationId xmlns:a16="http://schemas.microsoft.com/office/drawing/2014/main" id="{F358258E-1F31-4BC0-93C0-BF4417CF1D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2" y="146"/>
                <a:ext cx="11" cy="12"/>
              </a:xfrm>
              <a:custGeom>
                <a:avLst/>
                <a:gdLst>
                  <a:gd name="T0" fmla="*/ 2 w 47"/>
                  <a:gd name="T1" fmla="*/ 0 h 47"/>
                  <a:gd name="T2" fmla="*/ 7 w 47"/>
                  <a:gd name="T3" fmla="*/ 0 h 47"/>
                  <a:gd name="T4" fmla="*/ 9 w 47"/>
                  <a:gd name="T5" fmla="*/ 3 h 47"/>
                  <a:gd name="T6" fmla="*/ 11 w 47"/>
                  <a:gd name="T7" fmla="*/ 7 h 47"/>
                  <a:gd name="T8" fmla="*/ 11 w 47"/>
                  <a:gd name="T9" fmla="*/ 12 h 47"/>
                  <a:gd name="T10" fmla="*/ 4 w 47"/>
                  <a:gd name="T11" fmla="*/ 12 h 47"/>
                  <a:gd name="T12" fmla="*/ 0 w 47"/>
                  <a:gd name="T13" fmla="*/ 12 h 47"/>
                  <a:gd name="T14" fmla="*/ 0 w 47"/>
                  <a:gd name="T15" fmla="*/ 5 h 47"/>
                  <a:gd name="T16" fmla="*/ 2 w 47"/>
                  <a:gd name="T17" fmla="*/ 0 h 4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7" h="47">
                    <a:moveTo>
                      <a:pt x="8" y="0"/>
                    </a:moveTo>
                    <a:lnTo>
                      <a:pt x="28" y="0"/>
                    </a:lnTo>
                    <a:lnTo>
                      <a:pt x="37" y="10"/>
                    </a:lnTo>
                    <a:lnTo>
                      <a:pt x="47" y="28"/>
                    </a:lnTo>
                    <a:lnTo>
                      <a:pt x="47" y="47"/>
                    </a:lnTo>
                    <a:lnTo>
                      <a:pt x="18" y="47"/>
                    </a:lnTo>
                    <a:lnTo>
                      <a:pt x="0" y="47"/>
                    </a:lnTo>
                    <a:lnTo>
                      <a:pt x="0" y="1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33A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35">
                <a:extLst>
                  <a:ext uri="{FF2B5EF4-FFF2-40B4-BE49-F238E27FC236}">
                    <a16:creationId xmlns:a16="http://schemas.microsoft.com/office/drawing/2014/main" id="{389261CC-958C-4BF2-A988-D9D0F4167D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64"/>
                <a:ext cx="14" cy="14"/>
              </a:xfrm>
              <a:custGeom>
                <a:avLst/>
                <a:gdLst>
                  <a:gd name="T0" fmla="*/ 7 w 57"/>
                  <a:gd name="T1" fmla="*/ 0 h 57"/>
                  <a:gd name="T2" fmla="*/ 12 w 57"/>
                  <a:gd name="T3" fmla="*/ 5 h 57"/>
                  <a:gd name="T4" fmla="*/ 14 w 57"/>
                  <a:gd name="T5" fmla="*/ 12 h 57"/>
                  <a:gd name="T6" fmla="*/ 0 w 57"/>
                  <a:gd name="T7" fmla="*/ 14 h 57"/>
                  <a:gd name="T8" fmla="*/ 7 w 57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9" y="0"/>
                    </a:moveTo>
                    <a:lnTo>
                      <a:pt x="47" y="20"/>
                    </a:lnTo>
                    <a:lnTo>
                      <a:pt x="57" y="48"/>
                    </a:lnTo>
                    <a:lnTo>
                      <a:pt x="0" y="57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33A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Freeform 36">
                <a:extLst>
                  <a:ext uri="{FF2B5EF4-FFF2-40B4-BE49-F238E27FC236}">
                    <a16:creationId xmlns:a16="http://schemas.microsoft.com/office/drawing/2014/main" id="{C7DF474F-4F25-40D8-AF75-C26DD9F404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3" y="217"/>
                <a:ext cx="5" cy="24"/>
              </a:xfrm>
              <a:custGeom>
                <a:avLst/>
                <a:gdLst>
                  <a:gd name="T0" fmla="*/ 0 w 18"/>
                  <a:gd name="T1" fmla="*/ 0 h 95"/>
                  <a:gd name="T2" fmla="*/ 3 w 18"/>
                  <a:gd name="T3" fmla="*/ 0 h 95"/>
                  <a:gd name="T4" fmla="*/ 5 w 18"/>
                  <a:gd name="T5" fmla="*/ 24 h 95"/>
                  <a:gd name="T6" fmla="*/ 0 w 18"/>
                  <a:gd name="T7" fmla="*/ 24 h 95"/>
                  <a:gd name="T8" fmla="*/ 0 w 18"/>
                  <a:gd name="T9" fmla="*/ 12 h 95"/>
                  <a:gd name="T10" fmla="*/ 0 w 18"/>
                  <a:gd name="T11" fmla="*/ 0 h 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8" h="95">
                    <a:moveTo>
                      <a:pt x="0" y="0"/>
                    </a:moveTo>
                    <a:lnTo>
                      <a:pt x="9" y="0"/>
                    </a:lnTo>
                    <a:lnTo>
                      <a:pt x="18" y="95"/>
                    </a:lnTo>
                    <a:lnTo>
                      <a:pt x="0" y="95"/>
                    </a:lnTo>
                    <a:lnTo>
                      <a:pt x="0" y="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1A4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Freeform 37">
                <a:extLst>
                  <a:ext uri="{FF2B5EF4-FFF2-40B4-BE49-F238E27FC236}">
                    <a16:creationId xmlns:a16="http://schemas.microsoft.com/office/drawing/2014/main" id="{921A999D-DD79-4E6E-B34B-474887A849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0" y="750"/>
                <a:ext cx="28" cy="21"/>
              </a:xfrm>
              <a:custGeom>
                <a:avLst/>
                <a:gdLst>
                  <a:gd name="T0" fmla="*/ 14 w 114"/>
                  <a:gd name="T1" fmla="*/ 0 h 86"/>
                  <a:gd name="T2" fmla="*/ 23 w 114"/>
                  <a:gd name="T3" fmla="*/ 0 h 86"/>
                  <a:gd name="T4" fmla="*/ 28 w 114"/>
                  <a:gd name="T5" fmla="*/ 2 h 86"/>
                  <a:gd name="T6" fmla="*/ 28 w 114"/>
                  <a:gd name="T7" fmla="*/ 7 h 86"/>
                  <a:gd name="T8" fmla="*/ 28 w 114"/>
                  <a:gd name="T9" fmla="*/ 11 h 86"/>
                  <a:gd name="T10" fmla="*/ 23 w 114"/>
                  <a:gd name="T11" fmla="*/ 14 h 86"/>
                  <a:gd name="T12" fmla="*/ 12 w 114"/>
                  <a:gd name="T13" fmla="*/ 19 h 86"/>
                  <a:gd name="T14" fmla="*/ 9 w 114"/>
                  <a:gd name="T15" fmla="*/ 21 h 86"/>
                  <a:gd name="T16" fmla="*/ 4 w 114"/>
                  <a:gd name="T17" fmla="*/ 19 h 86"/>
                  <a:gd name="T18" fmla="*/ 0 w 114"/>
                  <a:gd name="T19" fmla="*/ 14 h 86"/>
                  <a:gd name="T20" fmla="*/ 0 w 114"/>
                  <a:gd name="T21" fmla="*/ 7 h 86"/>
                  <a:gd name="T22" fmla="*/ 4 w 114"/>
                  <a:gd name="T23" fmla="*/ 5 h 86"/>
                  <a:gd name="T24" fmla="*/ 14 w 114"/>
                  <a:gd name="T25" fmla="*/ 0 h 8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4" h="86">
                    <a:moveTo>
                      <a:pt x="57" y="0"/>
                    </a:moveTo>
                    <a:lnTo>
                      <a:pt x="94" y="0"/>
                    </a:lnTo>
                    <a:lnTo>
                      <a:pt x="114" y="10"/>
                    </a:lnTo>
                    <a:lnTo>
                      <a:pt x="114" y="29"/>
                    </a:lnTo>
                    <a:lnTo>
                      <a:pt x="114" y="47"/>
                    </a:lnTo>
                    <a:lnTo>
                      <a:pt x="94" y="57"/>
                    </a:lnTo>
                    <a:lnTo>
                      <a:pt x="47" y="76"/>
                    </a:lnTo>
                    <a:lnTo>
                      <a:pt x="38" y="86"/>
                    </a:lnTo>
                    <a:lnTo>
                      <a:pt x="18" y="76"/>
                    </a:lnTo>
                    <a:lnTo>
                      <a:pt x="0" y="57"/>
                    </a:lnTo>
                    <a:lnTo>
                      <a:pt x="0" y="29"/>
                    </a:lnTo>
                    <a:lnTo>
                      <a:pt x="18" y="19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Freeform 38">
                <a:extLst>
                  <a:ext uri="{FF2B5EF4-FFF2-40B4-BE49-F238E27FC236}">
                    <a16:creationId xmlns:a16="http://schemas.microsoft.com/office/drawing/2014/main" id="{CB1D8A7B-33C1-47FB-981E-556FFC4B2F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4" y="754"/>
                <a:ext cx="19" cy="12"/>
              </a:xfrm>
              <a:custGeom>
                <a:avLst/>
                <a:gdLst>
                  <a:gd name="T0" fmla="*/ 19 w 76"/>
                  <a:gd name="T1" fmla="*/ 3 h 48"/>
                  <a:gd name="T2" fmla="*/ 17 w 76"/>
                  <a:gd name="T3" fmla="*/ 5 h 48"/>
                  <a:gd name="T4" fmla="*/ 14 w 76"/>
                  <a:gd name="T5" fmla="*/ 7 h 48"/>
                  <a:gd name="T6" fmla="*/ 5 w 76"/>
                  <a:gd name="T7" fmla="*/ 12 h 48"/>
                  <a:gd name="T8" fmla="*/ 0 w 76"/>
                  <a:gd name="T9" fmla="*/ 7 h 48"/>
                  <a:gd name="T10" fmla="*/ 5 w 76"/>
                  <a:gd name="T11" fmla="*/ 5 h 48"/>
                  <a:gd name="T12" fmla="*/ 10 w 76"/>
                  <a:gd name="T13" fmla="*/ 0 h 48"/>
                  <a:gd name="T14" fmla="*/ 14 w 76"/>
                  <a:gd name="T15" fmla="*/ 0 h 48"/>
                  <a:gd name="T16" fmla="*/ 19 w 76"/>
                  <a:gd name="T17" fmla="*/ 3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6" h="48">
                    <a:moveTo>
                      <a:pt x="76" y="10"/>
                    </a:moveTo>
                    <a:lnTo>
                      <a:pt x="67" y="20"/>
                    </a:lnTo>
                    <a:lnTo>
                      <a:pt x="57" y="28"/>
                    </a:lnTo>
                    <a:lnTo>
                      <a:pt x="20" y="48"/>
                    </a:lnTo>
                    <a:lnTo>
                      <a:pt x="0" y="28"/>
                    </a:lnTo>
                    <a:lnTo>
                      <a:pt x="20" y="20"/>
                    </a:lnTo>
                    <a:lnTo>
                      <a:pt x="39" y="0"/>
                    </a:lnTo>
                    <a:lnTo>
                      <a:pt x="57" y="0"/>
                    </a:lnTo>
                    <a:lnTo>
                      <a:pt x="76" y="10"/>
                    </a:lnTo>
                    <a:close/>
                  </a:path>
                </a:pathLst>
              </a:custGeom>
              <a:solidFill>
                <a:srgbClr val="97AB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Freeform 39">
                <a:extLst>
                  <a:ext uri="{FF2B5EF4-FFF2-40B4-BE49-F238E27FC236}">
                    <a16:creationId xmlns:a16="http://schemas.microsoft.com/office/drawing/2014/main" id="{EC1D0CB5-F19C-4B0E-9A70-95C147B503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8" y="674"/>
                <a:ext cx="45" cy="12"/>
              </a:xfrm>
              <a:custGeom>
                <a:avLst/>
                <a:gdLst>
                  <a:gd name="T0" fmla="*/ 38 w 178"/>
                  <a:gd name="T1" fmla="*/ 5 h 47"/>
                  <a:gd name="T2" fmla="*/ 40 w 178"/>
                  <a:gd name="T3" fmla="*/ 7 h 47"/>
                  <a:gd name="T4" fmla="*/ 45 w 178"/>
                  <a:gd name="T5" fmla="*/ 7 h 47"/>
                  <a:gd name="T6" fmla="*/ 33 w 178"/>
                  <a:gd name="T7" fmla="*/ 9 h 47"/>
                  <a:gd name="T8" fmla="*/ 24 w 178"/>
                  <a:gd name="T9" fmla="*/ 9 h 47"/>
                  <a:gd name="T10" fmla="*/ 12 w 178"/>
                  <a:gd name="T11" fmla="*/ 9 h 47"/>
                  <a:gd name="T12" fmla="*/ 0 w 178"/>
                  <a:gd name="T13" fmla="*/ 12 h 47"/>
                  <a:gd name="T14" fmla="*/ 9 w 178"/>
                  <a:gd name="T15" fmla="*/ 7 h 47"/>
                  <a:gd name="T16" fmla="*/ 19 w 178"/>
                  <a:gd name="T17" fmla="*/ 2 h 47"/>
                  <a:gd name="T18" fmla="*/ 28 w 178"/>
                  <a:gd name="T19" fmla="*/ 0 h 47"/>
                  <a:gd name="T20" fmla="*/ 33 w 178"/>
                  <a:gd name="T21" fmla="*/ 2 h 47"/>
                  <a:gd name="T22" fmla="*/ 38 w 178"/>
                  <a:gd name="T23" fmla="*/ 5 h 4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78" h="47">
                    <a:moveTo>
                      <a:pt x="150" y="19"/>
                    </a:moveTo>
                    <a:lnTo>
                      <a:pt x="159" y="29"/>
                    </a:lnTo>
                    <a:lnTo>
                      <a:pt x="178" y="29"/>
                    </a:lnTo>
                    <a:lnTo>
                      <a:pt x="131" y="37"/>
                    </a:lnTo>
                    <a:lnTo>
                      <a:pt x="94" y="37"/>
                    </a:lnTo>
                    <a:lnTo>
                      <a:pt x="47" y="37"/>
                    </a:lnTo>
                    <a:lnTo>
                      <a:pt x="0" y="47"/>
                    </a:lnTo>
                    <a:lnTo>
                      <a:pt x="37" y="29"/>
                    </a:lnTo>
                    <a:lnTo>
                      <a:pt x="74" y="9"/>
                    </a:lnTo>
                    <a:lnTo>
                      <a:pt x="112" y="0"/>
                    </a:lnTo>
                    <a:lnTo>
                      <a:pt x="131" y="9"/>
                    </a:lnTo>
                    <a:lnTo>
                      <a:pt x="150" y="19"/>
                    </a:lnTo>
                    <a:close/>
                  </a:path>
                </a:pathLst>
              </a:custGeom>
              <a:solidFill>
                <a:srgbClr val="A7BD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40">
                <a:extLst>
                  <a:ext uri="{FF2B5EF4-FFF2-40B4-BE49-F238E27FC236}">
                    <a16:creationId xmlns:a16="http://schemas.microsoft.com/office/drawing/2014/main" id="{4A0BB2B0-1C6E-4C14-A0DE-578071176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0" y="936"/>
                <a:ext cx="66" cy="23"/>
              </a:xfrm>
              <a:custGeom>
                <a:avLst/>
                <a:gdLst>
                  <a:gd name="T0" fmla="*/ 14 w 264"/>
                  <a:gd name="T1" fmla="*/ 9 h 94"/>
                  <a:gd name="T2" fmla="*/ 42 w 264"/>
                  <a:gd name="T3" fmla="*/ 0 h 94"/>
                  <a:gd name="T4" fmla="*/ 57 w 264"/>
                  <a:gd name="T5" fmla="*/ 0 h 94"/>
                  <a:gd name="T6" fmla="*/ 61 w 264"/>
                  <a:gd name="T7" fmla="*/ 0 h 94"/>
                  <a:gd name="T8" fmla="*/ 66 w 264"/>
                  <a:gd name="T9" fmla="*/ 2 h 94"/>
                  <a:gd name="T10" fmla="*/ 61 w 264"/>
                  <a:gd name="T11" fmla="*/ 5 h 94"/>
                  <a:gd name="T12" fmla="*/ 54 w 264"/>
                  <a:gd name="T13" fmla="*/ 7 h 94"/>
                  <a:gd name="T14" fmla="*/ 42 w 264"/>
                  <a:gd name="T15" fmla="*/ 16 h 94"/>
                  <a:gd name="T16" fmla="*/ 38 w 264"/>
                  <a:gd name="T17" fmla="*/ 21 h 94"/>
                  <a:gd name="T18" fmla="*/ 31 w 264"/>
                  <a:gd name="T19" fmla="*/ 23 h 94"/>
                  <a:gd name="T20" fmla="*/ 24 w 264"/>
                  <a:gd name="T21" fmla="*/ 21 h 94"/>
                  <a:gd name="T22" fmla="*/ 16 w 264"/>
                  <a:gd name="T23" fmla="*/ 18 h 94"/>
                  <a:gd name="T24" fmla="*/ 0 w 264"/>
                  <a:gd name="T25" fmla="*/ 12 h 94"/>
                  <a:gd name="T26" fmla="*/ 7 w 264"/>
                  <a:gd name="T27" fmla="*/ 12 h 94"/>
                  <a:gd name="T28" fmla="*/ 14 w 264"/>
                  <a:gd name="T29" fmla="*/ 9 h 9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64" h="94">
                    <a:moveTo>
                      <a:pt x="57" y="37"/>
                    </a:moveTo>
                    <a:lnTo>
                      <a:pt x="169" y="0"/>
                    </a:lnTo>
                    <a:lnTo>
                      <a:pt x="226" y="0"/>
                    </a:lnTo>
                    <a:lnTo>
                      <a:pt x="245" y="0"/>
                    </a:lnTo>
                    <a:lnTo>
                      <a:pt x="264" y="9"/>
                    </a:lnTo>
                    <a:lnTo>
                      <a:pt x="245" y="19"/>
                    </a:lnTo>
                    <a:lnTo>
                      <a:pt x="217" y="27"/>
                    </a:lnTo>
                    <a:lnTo>
                      <a:pt x="169" y="66"/>
                    </a:lnTo>
                    <a:lnTo>
                      <a:pt x="151" y="84"/>
                    </a:lnTo>
                    <a:lnTo>
                      <a:pt x="122" y="94"/>
                    </a:lnTo>
                    <a:lnTo>
                      <a:pt x="94" y="84"/>
                    </a:lnTo>
                    <a:lnTo>
                      <a:pt x="65" y="75"/>
                    </a:lnTo>
                    <a:lnTo>
                      <a:pt x="0" y="47"/>
                    </a:lnTo>
                    <a:lnTo>
                      <a:pt x="28" y="47"/>
                    </a:lnTo>
                    <a:lnTo>
                      <a:pt x="57" y="37"/>
                    </a:lnTo>
                    <a:close/>
                  </a:path>
                </a:pathLst>
              </a:custGeom>
              <a:solidFill>
                <a:srgbClr val="A7BD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Freeform 41">
                <a:extLst>
                  <a:ext uri="{FF2B5EF4-FFF2-40B4-BE49-F238E27FC236}">
                    <a16:creationId xmlns:a16="http://schemas.microsoft.com/office/drawing/2014/main" id="{B1A97345-539F-465F-8AD3-9761E7D949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2" y="818"/>
                <a:ext cx="455" cy="504"/>
              </a:xfrm>
              <a:custGeom>
                <a:avLst/>
                <a:gdLst>
                  <a:gd name="T0" fmla="*/ 28 w 1821"/>
                  <a:gd name="T1" fmla="*/ 243 h 2018"/>
                  <a:gd name="T2" fmla="*/ 49 w 1821"/>
                  <a:gd name="T3" fmla="*/ 236 h 2018"/>
                  <a:gd name="T4" fmla="*/ 71 w 1821"/>
                  <a:gd name="T5" fmla="*/ 224 h 2018"/>
                  <a:gd name="T6" fmla="*/ 92 w 1821"/>
                  <a:gd name="T7" fmla="*/ 210 h 2018"/>
                  <a:gd name="T8" fmla="*/ 111 w 1821"/>
                  <a:gd name="T9" fmla="*/ 200 h 2018"/>
                  <a:gd name="T10" fmla="*/ 283 w 1821"/>
                  <a:gd name="T11" fmla="*/ 99 h 2018"/>
                  <a:gd name="T12" fmla="*/ 368 w 1821"/>
                  <a:gd name="T13" fmla="*/ 49 h 2018"/>
                  <a:gd name="T14" fmla="*/ 455 w 1821"/>
                  <a:gd name="T15" fmla="*/ 0 h 2018"/>
                  <a:gd name="T16" fmla="*/ 434 w 1821"/>
                  <a:gd name="T17" fmla="*/ 63 h 2018"/>
                  <a:gd name="T18" fmla="*/ 413 w 1821"/>
                  <a:gd name="T19" fmla="*/ 125 h 2018"/>
                  <a:gd name="T20" fmla="*/ 373 w 1821"/>
                  <a:gd name="T21" fmla="*/ 254 h 2018"/>
                  <a:gd name="T22" fmla="*/ 363 w 1821"/>
                  <a:gd name="T23" fmla="*/ 264 h 2018"/>
                  <a:gd name="T24" fmla="*/ 354 w 1821"/>
                  <a:gd name="T25" fmla="*/ 273 h 2018"/>
                  <a:gd name="T26" fmla="*/ 330 w 1821"/>
                  <a:gd name="T27" fmla="*/ 287 h 2018"/>
                  <a:gd name="T28" fmla="*/ 307 w 1821"/>
                  <a:gd name="T29" fmla="*/ 301 h 2018"/>
                  <a:gd name="T30" fmla="*/ 295 w 1821"/>
                  <a:gd name="T31" fmla="*/ 308 h 2018"/>
                  <a:gd name="T32" fmla="*/ 285 w 1821"/>
                  <a:gd name="T33" fmla="*/ 318 h 2018"/>
                  <a:gd name="T34" fmla="*/ 262 w 1821"/>
                  <a:gd name="T35" fmla="*/ 337 h 2018"/>
                  <a:gd name="T36" fmla="*/ 233 w 1821"/>
                  <a:gd name="T37" fmla="*/ 353 h 2018"/>
                  <a:gd name="T38" fmla="*/ 205 w 1821"/>
                  <a:gd name="T39" fmla="*/ 370 h 2018"/>
                  <a:gd name="T40" fmla="*/ 181 w 1821"/>
                  <a:gd name="T41" fmla="*/ 386 h 2018"/>
                  <a:gd name="T42" fmla="*/ 21 w 1821"/>
                  <a:gd name="T43" fmla="*/ 490 h 2018"/>
                  <a:gd name="T44" fmla="*/ 10 w 1821"/>
                  <a:gd name="T45" fmla="*/ 500 h 2018"/>
                  <a:gd name="T46" fmla="*/ 5 w 1821"/>
                  <a:gd name="T47" fmla="*/ 502 h 2018"/>
                  <a:gd name="T48" fmla="*/ 0 w 1821"/>
                  <a:gd name="T49" fmla="*/ 504 h 2018"/>
                  <a:gd name="T50" fmla="*/ 0 w 1821"/>
                  <a:gd name="T51" fmla="*/ 438 h 2018"/>
                  <a:gd name="T52" fmla="*/ 0 w 1821"/>
                  <a:gd name="T53" fmla="*/ 370 h 2018"/>
                  <a:gd name="T54" fmla="*/ 5 w 1821"/>
                  <a:gd name="T55" fmla="*/ 238 h 2018"/>
                  <a:gd name="T56" fmla="*/ 12 w 1821"/>
                  <a:gd name="T57" fmla="*/ 238 h 2018"/>
                  <a:gd name="T58" fmla="*/ 17 w 1821"/>
                  <a:gd name="T59" fmla="*/ 240 h 2018"/>
                  <a:gd name="T60" fmla="*/ 21 w 1821"/>
                  <a:gd name="T61" fmla="*/ 243 h 2018"/>
                  <a:gd name="T62" fmla="*/ 28 w 1821"/>
                  <a:gd name="T63" fmla="*/ 243 h 20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821" h="2018">
                    <a:moveTo>
                      <a:pt x="114" y="971"/>
                    </a:moveTo>
                    <a:lnTo>
                      <a:pt x="198" y="943"/>
                    </a:lnTo>
                    <a:lnTo>
                      <a:pt x="284" y="896"/>
                    </a:lnTo>
                    <a:lnTo>
                      <a:pt x="368" y="839"/>
                    </a:lnTo>
                    <a:lnTo>
                      <a:pt x="444" y="802"/>
                    </a:lnTo>
                    <a:lnTo>
                      <a:pt x="1133" y="396"/>
                    </a:lnTo>
                    <a:lnTo>
                      <a:pt x="1472" y="198"/>
                    </a:lnTo>
                    <a:lnTo>
                      <a:pt x="1821" y="0"/>
                    </a:lnTo>
                    <a:lnTo>
                      <a:pt x="1736" y="254"/>
                    </a:lnTo>
                    <a:lnTo>
                      <a:pt x="1652" y="499"/>
                    </a:lnTo>
                    <a:lnTo>
                      <a:pt x="1491" y="1018"/>
                    </a:lnTo>
                    <a:lnTo>
                      <a:pt x="1453" y="1056"/>
                    </a:lnTo>
                    <a:lnTo>
                      <a:pt x="1415" y="1094"/>
                    </a:lnTo>
                    <a:lnTo>
                      <a:pt x="1321" y="1151"/>
                    </a:lnTo>
                    <a:lnTo>
                      <a:pt x="1227" y="1207"/>
                    </a:lnTo>
                    <a:lnTo>
                      <a:pt x="1180" y="1235"/>
                    </a:lnTo>
                    <a:lnTo>
                      <a:pt x="1141" y="1273"/>
                    </a:lnTo>
                    <a:lnTo>
                      <a:pt x="1047" y="1348"/>
                    </a:lnTo>
                    <a:lnTo>
                      <a:pt x="934" y="1415"/>
                    </a:lnTo>
                    <a:lnTo>
                      <a:pt x="822" y="1481"/>
                    </a:lnTo>
                    <a:lnTo>
                      <a:pt x="726" y="1546"/>
                    </a:lnTo>
                    <a:lnTo>
                      <a:pt x="86" y="1961"/>
                    </a:lnTo>
                    <a:lnTo>
                      <a:pt x="39" y="2000"/>
                    </a:lnTo>
                    <a:lnTo>
                      <a:pt x="20" y="2008"/>
                    </a:lnTo>
                    <a:lnTo>
                      <a:pt x="0" y="2018"/>
                    </a:lnTo>
                    <a:lnTo>
                      <a:pt x="0" y="1754"/>
                    </a:lnTo>
                    <a:lnTo>
                      <a:pt x="0" y="1481"/>
                    </a:lnTo>
                    <a:lnTo>
                      <a:pt x="20" y="953"/>
                    </a:lnTo>
                    <a:lnTo>
                      <a:pt x="47" y="953"/>
                    </a:lnTo>
                    <a:lnTo>
                      <a:pt x="67" y="962"/>
                    </a:lnTo>
                    <a:lnTo>
                      <a:pt x="86" y="971"/>
                    </a:lnTo>
                    <a:lnTo>
                      <a:pt x="114" y="971"/>
                    </a:lnTo>
                    <a:close/>
                  </a:path>
                </a:pathLst>
              </a:custGeom>
              <a:solidFill>
                <a:srgbClr val="7E46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Freeform 42">
                <a:extLst>
                  <a:ext uri="{FF2B5EF4-FFF2-40B4-BE49-F238E27FC236}">
                    <a16:creationId xmlns:a16="http://schemas.microsoft.com/office/drawing/2014/main" id="{2D229F23-1FA2-4772-AB6D-0FC3D9B21B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2" y="886"/>
                <a:ext cx="57" cy="22"/>
              </a:xfrm>
              <a:custGeom>
                <a:avLst/>
                <a:gdLst>
                  <a:gd name="T0" fmla="*/ 5 w 226"/>
                  <a:gd name="T1" fmla="*/ 0 h 84"/>
                  <a:gd name="T2" fmla="*/ 19 w 226"/>
                  <a:gd name="T3" fmla="*/ 2 h 84"/>
                  <a:gd name="T4" fmla="*/ 31 w 226"/>
                  <a:gd name="T5" fmla="*/ 7 h 84"/>
                  <a:gd name="T6" fmla="*/ 43 w 226"/>
                  <a:gd name="T7" fmla="*/ 12 h 84"/>
                  <a:gd name="T8" fmla="*/ 57 w 226"/>
                  <a:gd name="T9" fmla="*/ 17 h 84"/>
                  <a:gd name="T10" fmla="*/ 57 w 226"/>
                  <a:gd name="T11" fmla="*/ 20 h 84"/>
                  <a:gd name="T12" fmla="*/ 57 w 226"/>
                  <a:gd name="T13" fmla="*/ 22 h 84"/>
                  <a:gd name="T14" fmla="*/ 45 w 226"/>
                  <a:gd name="T15" fmla="*/ 17 h 84"/>
                  <a:gd name="T16" fmla="*/ 29 w 226"/>
                  <a:gd name="T17" fmla="*/ 12 h 84"/>
                  <a:gd name="T18" fmla="*/ 14 w 226"/>
                  <a:gd name="T19" fmla="*/ 10 h 84"/>
                  <a:gd name="T20" fmla="*/ 0 w 226"/>
                  <a:gd name="T21" fmla="*/ 5 h 84"/>
                  <a:gd name="T22" fmla="*/ 2 w 226"/>
                  <a:gd name="T23" fmla="*/ 2 h 84"/>
                  <a:gd name="T24" fmla="*/ 5 w 226"/>
                  <a:gd name="T25" fmla="*/ 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26" h="84">
                    <a:moveTo>
                      <a:pt x="19" y="0"/>
                    </a:moveTo>
                    <a:lnTo>
                      <a:pt x="76" y="9"/>
                    </a:lnTo>
                    <a:lnTo>
                      <a:pt x="123" y="28"/>
                    </a:lnTo>
                    <a:lnTo>
                      <a:pt x="170" y="47"/>
                    </a:lnTo>
                    <a:lnTo>
                      <a:pt x="226" y="66"/>
                    </a:lnTo>
                    <a:lnTo>
                      <a:pt x="226" y="75"/>
                    </a:lnTo>
                    <a:lnTo>
                      <a:pt x="226" y="84"/>
                    </a:lnTo>
                    <a:lnTo>
                      <a:pt x="179" y="66"/>
                    </a:lnTo>
                    <a:lnTo>
                      <a:pt x="113" y="47"/>
                    </a:lnTo>
                    <a:lnTo>
                      <a:pt x="56" y="37"/>
                    </a:lnTo>
                    <a:lnTo>
                      <a:pt x="0" y="18"/>
                    </a:lnTo>
                    <a:lnTo>
                      <a:pt x="9" y="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8AA8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Freeform 43">
                <a:extLst>
                  <a:ext uri="{FF2B5EF4-FFF2-40B4-BE49-F238E27FC236}">
                    <a16:creationId xmlns:a16="http://schemas.microsoft.com/office/drawing/2014/main" id="{C33A5605-D0E5-4326-9105-7829181885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8" y="132"/>
                <a:ext cx="28" cy="26"/>
              </a:xfrm>
              <a:custGeom>
                <a:avLst/>
                <a:gdLst>
                  <a:gd name="T0" fmla="*/ 5 w 113"/>
                  <a:gd name="T1" fmla="*/ 3 h 104"/>
                  <a:gd name="T2" fmla="*/ 14 w 113"/>
                  <a:gd name="T3" fmla="*/ 0 h 104"/>
                  <a:gd name="T4" fmla="*/ 16 w 113"/>
                  <a:gd name="T5" fmla="*/ 0 h 104"/>
                  <a:gd name="T6" fmla="*/ 21 w 113"/>
                  <a:gd name="T7" fmla="*/ 0 h 104"/>
                  <a:gd name="T8" fmla="*/ 24 w 113"/>
                  <a:gd name="T9" fmla="*/ 5 h 104"/>
                  <a:gd name="T10" fmla="*/ 26 w 113"/>
                  <a:gd name="T11" fmla="*/ 10 h 104"/>
                  <a:gd name="T12" fmla="*/ 28 w 113"/>
                  <a:gd name="T13" fmla="*/ 14 h 104"/>
                  <a:gd name="T14" fmla="*/ 28 w 113"/>
                  <a:gd name="T15" fmla="*/ 19 h 104"/>
                  <a:gd name="T16" fmla="*/ 16 w 113"/>
                  <a:gd name="T17" fmla="*/ 21 h 104"/>
                  <a:gd name="T18" fmla="*/ 5 w 113"/>
                  <a:gd name="T19" fmla="*/ 26 h 104"/>
                  <a:gd name="T20" fmla="*/ 2 w 113"/>
                  <a:gd name="T21" fmla="*/ 24 h 104"/>
                  <a:gd name="T22" fmla="*/ 0 w 113"/>
                  <a:gd name="T23" fmla="*/ 17 h 104"/>
                  <a:gd name="T24" fmla="*/ 2 w 113"/>
                  <a:gd name="T25" fmla="*/ 12 h 104"/>
                  <a:gd name="T26" fmla="*/ 0 w 113"/>
                  <a:gd name="T27" fmla="*/ 5 h 104"/>
                  <a:gd name="T28" fmla="*/ 2 w 113"/>
                  <a:gd name="T29" fmla="*/ 3 h 104"/>
                  <a:gd name="T30" fmla="*/ 5 w 113"/>
                  <a:gd name="T31" fmla="*/ 3 h 10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13" h="104">
                    <a:moveTo>
                      <a:pt x="19" y="10"/>
                    </a:moveTo>
                    <a:lnTo>
                      <a:pt x="57" y="0"/>
                    </a:lnTo>
                    <a:lnTo>
                      <a:pt x="66" y="0"/>
                    </a:lnTo>
                    <a:lnTo>
                      <a:pt x="86" y="0"/>
                    </a:lnTo>
                    <a:lnTo>
                      <a:pt x="95" y="18"/>
                    </a:lnTo>
                    <a:lnTo>
                      <a:pt x="104" y="38"/>
                    </a:lnTo>
                    <a:lnTo>
                      <a:pt x="113" y="57"/>
                    </a:lnTo>
                    <a:lnTo>
                      <a:pt x="113" y="75"/>
                    </a:lnTo>
                    <a:lnTo>
                      <a:pt x="66" y="85"/>
                    </a:lnTo>
                    <a:lnTo>
                      <a:pt x="19" y="104"/>
                    </a:lnTo>
                    <a:lnTo>
                      <a:pt x="10" y="94"/>
                    </a:lnTo>
                    <a:lnTo>
                      <a:pt x="0" y="67"/>
                    </a:lnTo>
                    <a:lnTo>
                      <a:pt x="10" y="47"/>
                    </a:lnTo>
                    <a:lnTo>
                      <a:pt x="0" y="18"/>
                    </a:lnTo>
                    <a:lnTo>
                      <a:pt x="10" y="10"/>
                    </a:lnTo>
                    <a:lnTo>
                      <a:pt x="19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Freeform 44">
                <a:extLst>
                  <a:ext uri="{FF2B5EF4-FFF2-40B4-BE49-F238E27FC236}">
                    <a16:creationId xmlns:a16="http://schemas.microsoft.com/office/drawing/2014/main" id="{B451B68C-DED9-4082-B1C9-94EB0DC4C0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0" y="839"/>
                <a:ext cx="127" cy="59"/>
              </a:xfrm>
              <a:custGeom>
                <a:avLst/>
                <a:gdLst>
                  <a:gd name="T0" fmla="*/ 35 w 509"/>
                  <a:gd name="T1" fmla="*/ 21 h 237"/>
                  <a:gd name="T2" fmla="*/ 35 w 509"/>
                  <a:gd name="T3" fmla="*/ 24 h 237"/>
                  <a:gd name="T4" fmla="*/ 28 w 509"/>
                  <a:gd name="T5" fmla="*/ 28 h 237"/>
                  <a:gd name="T6" fmla="*/ 23 w 509"/>
                  <a:gd name="T7" fmla="*/ 36 h 237"/>
                  <a:gd name="T8" fmla="*/ 26 w 509"/>
                  <a:gd name="T9" fmla="*/ 42 h 237"/>
                  <a:gd name="T10" fmla="*/ 33 w 509"/>
                  <a:gd name="T11" fmla="*/ 45 h 237"/>
                  <a:gd name="T12" fmla="*/ 44 w 509"/>
                  <a:gd name="T13" fmla="*/ 45 h 237"/>
                  <a:gd name="T14" fmla="*/ 49 w 509"/>
                  <a:gd name="T15" fmla="*/ 40 h 237"/>
                  <a:gd name="T16" fmla="*/ 52 w 509"/>
                  <a:gd name="T17" fmla="*/ 33 h 237"/>
                  <a:gd name="T18" fmla="*/ 49 w 509"/>
                  <a:gd name="T19" fmla="*/ 28 h 237"/>
                  <a:gd name="T20" fmla="*/ 49 w 509"/>
                  <a:gd name="T21" fmla="*/ 26 h 237"/>
                  <a:gd name="T22" fmla="*/ 59 w 509"/>
                  <a:gd name="T23" fmla="*/ 12 h 237"/>
                  <a:gd name="T24" fmla="*/ 68 w 509"/>
                  <a:gd name="T25" fmla="*/ 0 h 237"/>
                  <a:gd name="T26" fmla="*/ 73 w 509"/>
                  <a:gd name="T27" fmla="*/ 0 h 237"/>
                  <a:gd name="T28" fmla="*/ 78 w 509"/>
                  <a:gd name="T29" fmla="*/ 2 h 237"/>
                  <a:gd name="T30" fmla="*/ 80 w 509"/>
                  <a:gd name="T31" fmla="*/ 2 h 237"/>
                  <a:gd name="T32" fmla="*/ 82 w 509"/>
                  <a:gd name="T33" fmla="*/ 2 h 237"/>
                  <a:gd name="T34" fmla="*/ 85 w 509"/>
                  <a:gd name="T35" fmla="*/ 2 h 237"/>
                  <a:gd name="T36" fmla="*/ 75 w 509"/>
                  <a:gd name="T37" fmla="*/ 5 h 237"/>
                  <a:gd name="T38" fmla="*/ 70 w 509"/>
                  <a:gd name="T39" fmla="*/ 10 h 237"/>
                  <a:gd name="T40" fmla="*/ 70 w 509"/>
                  <a:gd name="T41" fmla="*/ 14 h 237"/>
                  <a:gd name="T42" fmla="*/ 73 w 509"/>
                  <a:gd name="T43" fmla="*/ 19 h 237"/>
                  <a:gd name="T44" fmla="*/ 75 w 509"/>
                  <a:gd name="T45" fmla="*/ 21 h 237"/>
                  <a:gd name="T46" fmla="*/ 87 w 509"/>
                  <a:gd name="T47" fmla="*/ 21 h 237"/>
                  <a:gd name="T48" fmla="*/ 92 w 509"/>
                  <a:gd name="T49" fmla="*/ 19 h 237"/>
                  <a:gd name="T50" fmla="*/ 94 w 509"/>
                  <a:gd name="T51" fmla="*/ 17 h 237"/>
                  <a:gd name="T52" fmla="*/ 94 w 509"/>
                  <a:gd name="T53" fmla="*/ 12 h 237"/>
                  <a:gd name="T54" fmla="*/ 96 w 509"/>
                  <a:gd name="T55" fmla="*/ 7 h 237"/>
                  <a:gd name="T56" fmla="*/ 99 w 509"/>
                  <a:gd name="T57" fmla="*/ 5 h 237"/>
                  <a:gd name="T58" fmla="*/ 127 w 509"/>
                  <a:gd name="T59" fmla="*/ 14 h 237"/>
                  <a:gd name="T60" fmla="*/ 108 w 509"/>
                  <a:gd name="T61" fmla="*/ 24 h 237"/>
                  <a:gd name="T62" fmla="*/ 92 w 509"/>
                  <a:gd name="T63" fmla="*/ 36 h 237"/>
                  <a:gd name="T64" fmla="*/ 73 w 509"/>
                  <a:gd name="T65" fmla="*/ 47 h 237"/>
                  <a:gd name="T66" fmla="*/ 56 w 509"/>
                  <a:gd name="T67" fmla="*/ 59 h 237"/>
                  <a:gd name="T68" fmla="*/ 0 w 509"/>
                  <a:gd name="T69" fmla="*/ 40 h 237"/>
                  <a:gd name="T70" fmla="*/ 9 w 509"/>
                  <a:gd name="T71" fmla="*/ 36 h 237"/>
                  <a:gd name="T72" fmla="*/ 16 w 509"/>
                  <a:gd name="T73" fmla="*/ 31 h 237"/>
                  <a:gd name="T74" fmla="*/ 26 w 509"/>
                  <a:gd name="T75" fmla="*/ 26 h 237"/>
                  <a:gd name="T76" fmla="*/ 35 w 509"/>
                  <a:gd name="T77" fmla="*/ 21 h 237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509" h="237">
                    <a:moveTo>
                      <a:pt x="141" y="86"/>
                    </a:moveTo>
                    <a:lnTo>
                      <a:pt x="141" y="96"/>
                    </a:lnTo>
                    <a:lnTo>
                      <a:pt x="112" y="114"/>
                    </a:lnTo>
                    <a:lnTo>
                      <a:pt x="94" y="143"/>
                    </a:lnTo>
                    <a:lnTo>
                      <a:pt x="103" y="170"/>
                    </a:lnTo>
                    <a:lnTo>
                      <a:pt x="131" y="180"/>
                    </a:lnTo>
                    <a:lnTo>
                      <a:pt x="178" y="180"/>
                    </a:lnTo>
                    <a:lnTo>
                      <a:pt x="197" y="161"/>
                    </a:lnTo>
                    <a:lnTo>
                      <a:pt x="207" y="133"/>
                    </a:lnTo>
                    <a:lnTo>
                      <a:pt x="197" y="114"/>
                    </a:lnTo>
                    <a:lnTo>
                      <a:pt x="197" y="104"/>
                    </a:lnTo>
                    <a:lnTo>
                      <a:pt x="235" y="49"/>
                    </a:lnTo>
                    <a:lnTo>
                      <a:pt x="272" y="0"/>
                    </a:lnTo>
                    <a:lnTo>
                      <a:pt x="292" y="0"/>
                    </a:lnTo>
                    <a:lnTo>
                      <a:pt x="311" y="10"/>
                    </a:lnTo>
                    <a:lnTo>
                      <a:pt x="320" y="10"/>
                    </a:lnTo>
                    <a:lnTo>
                      <a:pt x="329" y="10"/>
                    </a:lnTo>
                    <a:lnTo>
                      <a:pt x="339" y="10"/>
                    </a:lnTo>
                    <a:lnTo>
                      <a:pt x="301" y="20"/>
                    </a:lnTo>
                    <a:lnTo>
                      <a:pt x="282" y="39"/>
                    </a:lnTo>
                    <a:lnTo>
                      <a:pt x="282" y="57"/>
                    </a:lnTo>
                    <a:lnTo>
                      <a:pt x="292" y="76"/>
                    </a:lnTo>
                    <a:lnTo>
                      <a:pt x="301" y="86"/>
                    </a:lnTo>
                    <a:lnTo>
                      <a:pt x="348" y="86"/>
                    </a:lnTo>
                    <a:lnTo>
                      <a:pt x="367" y="76"/>
                    </a:lnTo>
                    <a:lnTo>
                      <a:pt x="376" y="67"/>
                    </a:lnTo>
                    <a:lnTo>
                      <a:pt x="376" y="49"/>
                    </a:lnTo>
                    <a:lnTo>
                      <a:pt x="386" y="29"/>
                    </a:lnTo>
                    <a:lnTo>
                      <a:pt x="395" y="20"/>
                    </a:lnTo>
                    <a:lnTo>
                      <a:pt x="509" y="57"/>
                    </a:lnTo>
                    <a:lnTo>
                      <a:pt x="433" y="96"/>
                    </a:lnTo>
                    <a:lnTo>
                      <a:pt x="367" y="143"/>
                    </a:lnTo>
                    <a:lnTo>
                      <a:pt x="292" y="190"/>
                    </a:lnTo>
                    <a:lnTo>
                      <a:pt x="225" y="237"/>
                    </a:lnTo>
                    <a:lnTo>
                      <a:pt x="0" y="161"/>
                    </a:lnTo>
                    <a:lnTo>
                      <a:pt x="37" y="143"/>
                    </a:lnTo>
                    <a:lnTo>
                      <a:pt x="65" y="123"/>
                    </a:lnTo>
                    <a:lnTo>
                      <a:pt x="103" y="104"/>
                    </a:lnTo>
                    <a:lnTo>
                      <a:pt x="141" y="86"/>
                    </a:lnTo>
                    <a:close/>
                  </a:path>
                </a:pathLst>
              </a:custGeom>
              <a:solidFill>
                <a:srgbClr val="BDE6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 45">
                <a:extLst>
                  <a:ext uri="{FF2B5EF4-FFF2-40B4-BE49-F238E27FC236}">
                    <a16:creationId xmlns:a16="http://schemas.microsoft.com/office/drawing/2014/main" id="{BC57A0DE-BE5E-4254-A433-015C97A323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2" y="137"/>
                <a:ext cx="19" cy="14"/>
              </a:xfrm>
              <a:custGeom>
                <a:avLst/>
                <a:gdLst>
                  <a:gd name="T0" fmla="*/ 0 w 76"/>
                  <a:gd name="T1" fmla="*/ 5 h 57"/>
                  <a:gd name="T2" fmla="*/ 7 w 76"/>
                  <a:gd name="T3" fmla="*/ 2 h 57"/>
                  <a:gd name="T4" fmla="*/ 14 w 76"/>
                  <a:gd name="T5" fmla="*/ 0 h 57"/>
                  <a:gd name="T6" fmla="*/ 19 w 76"/>
                  <a:gd name="T7" fmla="*/ 10 h 57"/>
                  <a:gd name="T8" fmla="*/ 3 w 76"/>
                  <a:gd name="T9" fmla="*/ 14 h 57"/>
                  <a:gd name="T10" fmla="*/ 0 w 76"/>
                  <a:gd name="T11" fmla="*/ 5 h 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6" h="57">
                    <a:moveTo>
                      <a:pt x="0" y="20"/>
                    </a:moveTo>
                    <a:lnTo>
                      <a:pt x="29" y="10"/>
                    </a:lnTo>
                    <a:lnTo>
                      <a:pt x="57" y="0"/>
                    </a:lnTo>
                    <a:lnTo>
                      <a:pt x="76" y="39"/>
                    </a:lnTo>
                    <a:lnTo>
                      <a:pt x="10" y="57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91A4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Freeform 46">
                <a:extLst>
                  <a:ext uri="{FF2B5EF4-FFF2-40B4-BE49-F238E27FC236}">
                    <a16:creationId xmlns:a16="http://schemas.microsoft.com/office/drawing/2014/main" id="{2D14FA00-2A89-44C9-8773-0BCD1C083A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8" y="538"/>
                <a:ext cx="64" cy="247"/>
              </a:xfrm>
              <a:custGeom>
                <a:avLst/>
                <a:gdLst>
                  <a:gd name="T0" fmla="*/ 14 w 254"/>
                  <a:gd name="T1" fmla="*/ 0 h 990"/>
                  <a:gd name="T2" fmla="*/ 26 w 254"/>
                  <a:gd name="T3" fmla="*/ 0 h 990"/>
                  <a:gd name="T4" fmla="*/ 38 w 254"/>
                  <a:gd name="T5" fmla="*/ 2 h 990"/>
                  <a:gd name="T6" fmla="*/ 64 w 254"/>
                  <a:gd name="T7" fmla="*/ 9 h 990"/>
                  <a:gd name="T8" fmla="*/ 52 w 254"/>
                  <a:gd name="T9" fmla="*/ 75 h 990"/>
                  <a:gd name="T10" fmla="*/ 48 w 254"/>
                  <a:gd name="T11" fmla="*/ 108 h 990"/>
                  <a:gd name="T12" fmla="*/ 45 w 254"/>
                  <a:gd name="T13" fmla="*/ 139 h 990"/>
                  <a:gd name="T14" fmla="*/ 43 w 254"/>
                  <a:gd name="T15" fmla="*/ 193 h 990"/>
                  <a:gd name="T16" fmla="*/ 45 w 254"/>
                  <a:gd name="T17" fmla="*/ 221 h 990"/>
                  <a:gd name="T18" fmla="*/ 50 w 254"/>
                  <a:gd name="T19" fmla="*/ 247 h 990"/>
                  <a:gd name="T20" fmla="*/ 43 w 254"/>
                  <a:gd name="T21" fmla="*/ 240 h 990"/>
                  <a:gd name="T22" fmla="*/ 38 w 254"/>
                  <a:gd name="T23" fmla="*/ 238 h 990"/>
                  <a:gd name="T24" fmla="*/ 33 w 254"/>
                  <a:gd name="T25" fmla="*/ 238 h 990"/>
                  <a:gd name="T26" fmla="*/ 28 w 254"/>
                  <a:gd name="T27" fmla="*/ 242 h 990"/>
                  <a:gd name="T28" fmla="*/ 26 w 254"/>
                  <a:gd name="T29" fmla="*/ 245 h 990"/>
                  <a:gd name="T30" fmla="*/ 19 w 254"/>
                  <a:gd name="T31" fmla="*/ 245 h 990"/>
                  <a:gd name="T32" fmla="*/ 17 w 254"/>
                  <a:gd name="T33" fmla="*/ 242 h 990"/>
                  <a:gd name="T34" fmla="*/ 14 w 254"/>
                  <a:gd name="T35" fmla="*/ 238 h 990"/>
                  <a:gd name="T36" fmla="*/ 12 w 254"/>
                  <a:gd name="T37" fmla="*/ 233 h 990"/>
                  <a:gd name="T38" fmla="*/ 12 w 254"/>
                  <a:gd name="T39" fmla="*/ 226 h 990"/>
                  <a:gd name="T40" fmla="*/ 9 w 254"/>
                  <a:gd name="T41" fmla="*/ 219 h 990"/>
                  <a:gd name="T42" fmla="*/ 5 w 254"/>
                  <a:gd name="T43" fmla="*/ 198 h 990"/>
                  <a:gd name="T44" fmla="*/ 3 w 254"/>
                  <a:gd name="T45" fmla="*/ 176 h 990"/>
                  <a:gd name="T46" fmla="*/ 0 w 254"/>
                  <a:gd name="T47" fmla="*/ 132 h 990"/>
                  <a:gd name="T48" fmla="*/ 5 w 254"/>
                  <a:gd name="T49" fmla="*/ 45 h 990"/>
                  <a:gd name="T50" fmla="*/ 14 w 254"/>
                  <a:gd name="T51" fmla="*/ 0 h 99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54" h="990">
                    <a:moveTo>
                      <a:pt x="57" y="0"/>
                    </a:moveTo>
                    <a:lnTo>
                      <a:pt x="104" y="0"/>
                    </a:lnTo>
                    <a:lnTo>
                      <a:pt x="151" y="9"/>
                    </a:lnTo>
                    <a:lnTo>
                      <a:pt x="254" y="38"/>
                    </a:lnTo>
                    <a:lnTo>
                      <a:pt x="207" y="302"/>
                    </a:lnTo>
                    <a:lnTo>
                      <a:pt x="189" y="433"/>
                    </a:lnTo>
                    <a:lnTo>
                      <a:pt x="180" y="556"/>
                    </a:lnTo>
                    <a:lnTo>
                      <a:pt x="170" y="773"/>
                    </a:lnTo>
                    <a:lnTo>
                      <a:pt x="180" y="887"/>
                    </a:lnTo>
                    <a:lnTo>
                      <a:pt x="198" y="990"/>
                    </a:lnTo>
                    <a:lnTo>
                      <a:pt x="170" y="962"/>
                    </a:lnTo>
                    <a:lnTo>
                      <a:pt x="151" y="952"/>
                    </a:lnTo>
                    <a:lnTo>
                      <a:pt x="132" y="952"/>
                    </a:lnTo>
                    <a:lnTo>
                      <a:pt x="113" y="971"/>
                    </a:lnTo>
                    <a:lnTo>
                      <a:pt x="104" y="981"/>
                    </a:lnTo>
                    <a:lnTo>
                      <a:pt x="76" y="981"/>
                    </a:lnTo>
                    <a:lnTo>
                      <a:pt x="66" y="971"/>
                    </a:lnTo>
                    <a:lnTo>
                      <a:pt x="57" y="952"/>
                    </a:lnTo>
                    <a:lnTo>
                      <a:pt x="47" y="934"/>
                    </a:lnTo>
                    <a:lnTo>
                      <a:pt x="47" y="905"/>
                    </a:lnTo>
                    <a:lnTo>
                      <a:pt x="37" y="877"/>
                    </a:lnTo>
                    <a:lnTo>
                      <a:pt x="19" y="792"/>
                    </a:lnTo>
                    <a:lnTo>
                      <a:pt x="10" y="707"/>
                    </a:lnTo>
                    <a:lnTo>
                      <a:pt x="0" y="529"/>
                    </a:lnTo>
                    <a:lnTo>
                      <a:pt x="19" y="179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Freeform 47">
                <a:extLst>
                  <a:ext uri="{FF2B5EF4-FFF2-40B4-BE49-F238E27FC236}">
                    <a16:creationId xmlns:a16="http://schemas.microsoft.com/office/drawing/2014/main" id="{DDF432F9-2658-4A66-A223-FE9DD820DA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5" y="467"/>
                <a:ext cx="222" cy="78"/>
              </a:xfrm>
              <a:custGeom>
                <a:avLst/>
                <a:gdLst>
                  <a:gd name="T0" fmla="*/ 57 w 887"/>
                  <a:gd name="T1" fmla="*/ 38 h 311"/>
                  <a:gd name="T2" fmla="*/ 113 w 887"/>
                  <a:gd name="T3" fmla="*/ 19 h 311"/>
                  <a:gd name="T4" fmla="*/ 172 w 887"/>
                  <a:gd name="T5" fmla="*/ 0 h 311"/>
                  <a:gd name="T6" fmla="*/ 198 w 887"/>
                  <a:gd name="T7" fmla="*/ 5 h 311"/>
                  <a:gd name="T8" fmla="*/ 210 w 887"/>
                  <a:gd name="T9" fmla="*/ 9 h 311"/>
                  <a:gd name="T10" fmla="*/ 222 w 887"/>
                  <a:gd name="T11" fmla="*/ 12 h 311"/>
                  <a:gd name="T12" fmla="*/ 179 w 887"/>
                  <a:gd name="T13" fmla="*/ 28 h 311"/>
                  <a:gd name="T14" fmla="*/ 139 w 887"/>
                  <a:gd name="T15" fmla="*/ 47 h 311"/>
                  <a:gd name="T16" fmla="*/ 99 w 887"/>
                  <a:gd name="T17" fmla="*/ 64 h 311"/>
                  <a:gd name="T18" fmla="*/ 57 w 887"/>
                  <a:gd name="T19" fmla="*/ 78 h 311"/>
                  <a:gd name="T20" fmla="*/ 43 w 887"/>
                  <a:gd name="T21" fmla="*/ 73 h 311"/>
                  <a:gd name="T22" fmla="*/ 29 w 887"/>
                  <a:gd name="T23" fmla="*/ 69 h 311"/>
                  <a:gd name="T24" fmla="*/ 0 w 887"/>
                  <a:gd name="T25" fmla="*/ 64 h 311"/>
                  <a:gd name="T26" fmla="*/ 12 w 887"/>
                  <a:gd name="T27" fmla="*/ 54 h 311"/>
                  <a:gd name="T28" fmla="*/ 26 w 887"/>
                  <a:gd name="T29" fmla="*/ 47 h 311"/>
                  <a:gd name="T30" fmla="*/ 57 w 887"/>
                  <a:gd name="T31" fmla="*/ 38 h 31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887" h="311">
                    <a:moveTo>
                      <a:pt x="227" y="151"/>
                    </a:moveTo>
                    <a:lnTo>
                      <a:pt x="453" y="76"/>
                    </a:lnTo>
                    <a:lnTo>
                      <a:pt x="689" y="0"/>
                    </a:lnTo>
                    <a:lnTo>
                      <a:pt x="793" y="19"/>
                    </a:lnTo>
                    <a:lnTo>
                      <a:pt x="840" y="37"/>
                    </a:lnTo>
                    <a:lnTo>
                      <a:pt x="887" y="47"/>
                    </a:lnTo>
                    <a:lnTo>
                      <a:pt x="717" y="113"/>
                    </a:lnTo>
                    <a:lnTo>
                      <a:pt x="556" y="188"/>
                    </a:lnTo>
                    <a:lnTo>
                      <a:pt x="396" y="254"/>
                    </a:lnTo>
                    <a:lnTo>
                      <a:pt x="227" y="311"/>
                    </a:lnTo>
                    <a:lnTo>
                      <a:pt x="170" y="292"/>
                    </a:lnTo>
                    <a:lnTo>
                      <a:pt x="114" y="274"/>
                    </a:lnTo>
                    <a:lnTo>
                      <a:pt x="0" y="254"/>
                    </a:lnTo>
                    <a:lnTo>
                      <a:pt x="47" y="217"/>
                    </a:lnTo>
                    <a:lnTo>
                      <a:pt x="104" y="188"/>
                    </a:lnTo>
                    <a:lnTo>
                      <a:pt x="227" y="151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Freeform 48">
                <a:extLst>
                  <a:ext uri="{FF2B5EF4-FFF2-40B4-BE49-F238E27FC236}">
                    <a16:creationId xmlns:a16="http://schemas.microsoft.com/office/drawing/2014/main" id="{00424721-84BA-4C9D-933B-A822FCC69D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8" y="733"/>
                <a:ext cx="488" cy="318"/>
              </a:xfrm>
              <a:custGeom>
                <a:avLst/>
                <a:gdLst>
                  <a:gd name="T0" fmla="*/ 12 w 1951"/>
                  <a:gd name="T1" fmla="*/ 276 h 1272"/>
                  <a:gd name="T2" fmla="*/ 19 w 1951"/>
                  <a:gd name="T3" fmla="*/ 276 h 1272"/>
                  <a:gd name="T4" fmla="*/ 24 w 1951"/>
                  <a:gd name="T5" fmla="*/ 274 h 1272"/>
                  <a:gd name="T6" fmla="*/ 28 w 1951"/>
                  <a:gd name="T7" fmla="*/ 269 h 1272"/>
                  <a:gd name="T8" fmla="*/ 33 w 1951"/>
                  <a:gd name="T9" fmla="*/ 269 h 1272"/>
                  <a:gd name="T10" fmla="*/ 73 w 1951"/>
                  <a:gd name="T11" fmla="*/ 245 h 1272"/>
                  <a:gd name="T12" fmla="*/ 111 w 1951"/>
                  <a:gd name="T13" fmla="*/ 222 h 1272"/>
                  <a:gd name="T14" fmla="*/ 151 w 1951"/>
                  <a:gd name="T15" fmla="*/ 200 h 1272"/>
                  <a:gd name="T16" fmla="*/ 189 w 1951"/>
                  <a:gd name="T17" fmla="*/ 174 h 1272"/>
                  <a:gd name="T18" fmla="*/ 219 w 1951"/>
                  <a:gd name="T19" fmla="*/ 156 h 1272"/>
                  <a:gd name="T20" fmla="*/ 250 w 1951"/>
                  <a:gd name="T21" fmla="*/ 142 h 1272"/>
                  <a:gd name="T22" fmla="*/ 278 w 1951"/>
                  <a:gd name="T23" fmla="*/ 125 h 1272"/>
                  <a:gd name="T24" fmla="*/ 306 w 1951"/>
                  <a:gd name="T25" fmla="*/ 106 h 1272"/>
                  <a:gd name="T26" fmla="*/ 351 w 1951"/>
                  <a:gd name="T27" fmla="*/ 82 h 1272"/>
                  <a:gd name="T28" fmla="*/ 396 w 1951"/>
                  <a:gd name="T29" fmla="*/ 57 h 1272"/>
                  <a:gd name="T30" fmla="*/ 479 w 1951"/>
                  <a:gd name="T31" fmla="*/ 7 h 1272"/>
                  <a:gd name="T32" fmla="*/ 483 w 1951"/>
                  <a:gd name="T33" fmla="*/ 5 h 1272"/>
                  <a:gd name="T34" fmla="*/ 488 w 1951"/>
                  <a:gd name="T35" fmla="*/ 0 h 1272"/>
                  <a:gd name="T36" fmla="*/ 481 w 1951"/>
                  <a:gd name="T37" fmla="*/ 31 h 1272"/>
                  <a:gd name="T38" fmla="*/ 479 w 1951"/>
                  <a:gd name="T39" fmla="*/ 40 h 1272"/>
                  <a:gd name="T40" fmla="*/ 474 w 1951"/>
                  <a:gd name="T41" fmla="*/ 45 h 1272"/>
                  <a:gd name="T42" fmla="*/ 467 w 1951"/>
                  <a:gd name="T43" fmla="*/ 50 h 1272"/>
                  <a:gd name="T44" fmla="*/ 460 w 1951"/>
                  <a:gd name="T45" fmla="*/ 52 h 1272"/>
                  <a:gd name="T46" fmla="*/ 401 w 1951"/>
                  <a:gd name="T47" fmla="*/ 90 h 1272"/>
                  <a:gd name="T48" fmla="*/ 337 w 1951"/>
                  <a:gd name="T49" fmla="*/ 123 h 1272"/>
                  <a:gd name="T50" fmla="*/ 266 w 1951"/>
                  <a:gd name="T51" fmla="*/ 165 h 1272"/>
                  <a:gd name="T52" fmla="*/ 193 w 1951"/>
                  <a:gd name="T53" fmla="*/ 210 h 1272"/>
                  <a:gd name="T54" fmla="*/ 47 w 1951"/>
                  <a:gd name="T55" fmla="*/ 292 h 1272"/>
                  <a:gd name="T56" fmla="*/ 24 w 1951"/>
                  <a:gd name="T57" fmla="*/ 306 h 1272"/>
                  <a:gd name="T58" fmla="*/ 0 w 1951"/>
                  <a:gd name="T59" fmla="*/ 318 h 1272"/>
                  <a:gd name="T60" fmla="*/ 0 w 1951"/>
                  <a:gd name="T61" fmla="*/ 306 h 1272"/>
                  <a:gd name="T62" fmla="*/ 0 w 1951"/>
                  <a:gd name="T63" fmla="*/ 295 h 1272"/>
                  <a:gd name="T64" fmla="*/ 0 w 1951"/>
                  <a:gd name="T65" fmla="*/ 287 h 1272"/>
                  <a:gd name="T66" fmla="*/ 2 w 1951"/>
                  <a:gd name="T67" fmla="*/ 283 h 1272"/>
                  <a:gd name="T68" fmla="*/ 7 w 1951"/>
                  <a:gd name="T69" fmla="*/ 278 h 1272"/>
                  <a:gd name="T70" fmla="*/ 12 w 1951"/>
                  <a:gd name="T71" fmla="*/ 276 h 127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1951" h="1272">
                    <a:moveTo>
                      <a:pt x="47" y="1102"/>
                    </a:moveTo>
                    <a:lnTo>
                      <a:pt x="74" y="1102"/>
                    </a:lnTo>
                    <a:lnTo>
                      <a:pt x="94" y="1094"/>
                    </a:lnTo>
                    <a:lnTo>
                      <a:pt x="112" y="1075"/>
                    </a:lnTo>
                    <a:lnTo>
                      <a:pt x="131" y="1075"/>
                    </a:lnTo>
                    <a:lnTo>
                      <a:pt x="292" y="981"/>
                    </a:lnTo>
                    <a:lnTo>
                      <a:pt x="442" y="886"/>
                    </a:lnTo>
                    <a:lnTo>
                      <a:pt x="603" y="801"/>
                    </a:lnTo>
                    <a:lnTo>
                      <a:pt x="754" y="697"/>
                    </a:lnTo>
                    <a:lnTo>
                      <a:pt x="877" y="622"/>
                    </a:lnTo>
                    <a:lnTo>
                      <a:pt x="998" y="566"/>
                    </a:lnTo>
                    <a:lnTo>
                      <a:pt x="1112" y="499"/>
                    </a:lnTo>
                    <a:lnTo>
                      <a:pt x="1225" y="423"/>
                    </a:lnTo>
                    <a:lnTo>
                      <a:pt x="1405" y="329"/>
                    </a:lnTo>
                    <a:lnTo>
                      <a:pt x="1583" y="226"/>
                    </a:lnTo>
                    <a:lnTo>
                      <a:pt x="1914" y="28"/>
                    </a:lnTo>
                    <a:lnTo>
                      <a:pt x="1932" y="18"/>
                    </a:lnTo>
                    <a:lnTo>
                      <a:pt x="1951" y="0"/>
                    </a:lnTo>
                    <a:lnTo>
                      <a:pt x="1924" y="122"/>
                    </a:lnTo>
                    <a:lnTo>
                      <a:pt x="1914" y="160"/>
                    </a:lnTo>
                    <a:lnTo>
                      <a:pt x="1895" y="179"/>
                    </a:lnTo>
                    <a:lnTo>
                      <a:pt x="1867" y="198"/>
                    </a:lnTo>
                    <a:lnTo>
                      <a:pt x="1838" y="207"/>
                    </a:lnTo>
                    <a:lnTo>
                      <a:pt x="1603" y="358"/>
                    </a:lnTo>
                    <a:lnTo>
                      <a:pt x="1348" y="490"/>
                    </a:lnTo>
                    <a:lnTo>
                      <a:pt x="1065" y="660"/>
                    </a:lnTo>
                    <a:lnTo>
                      <a:pt x="773" y="838"/>
                    </a:lnTo>
                    <a:lnTo>
                      <a:pt x="188" y="1169"/>
                    </a:lnTo>
                    <a:lnTo>
                      <a:pt x="94" y="1225"/>
                    </a:lnTo>
                    <a:lnTo>
                      <a:pt x="0" y="1272"/>
                    </a:lnTo>
                    <a:lnTo>
                      <a:pt x="0" y="1225"/>
                    </a:lnTo>
                    <a:lnTo>
                      <a:pt x="0" y="1178"/>
                    </a:lnTo>
                    <a:lnTo>
                      <a:pt x="0" y="1149"/>
                    </a:lnTo>
                    <a:lnTo>
                      <a:pt x="8" y="1131"/>
                    </a:lnTo>
                    <a:lnTo>
                      <a:pt x="27" y="1112"/>
                    </a:lnTo>
                    <a:lnTo>
                      <a:pt x="47" y="1102"/>
                    </a:lnTo>
                    <a:close/>
                  </a:path>
                </a:pathLst>
              </a:custGeom>
              <a:solidFill>
                <a:srgbClr val="AB5F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Freeform 49">
                <a:extLst>
                  <a:ext uri="{FF2B5EF4-FFF2-40B4-BE49-F238E27FC236}">
                    <a16:creationId xmlns:a16="http://schemas.microsoft.com/office/drawing/2014/main" id="{0B771ADE-CA5E-483E-85E5-361BD11F02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0" y="867"/>
                <a:ext cx="14" cy="10"/>
              </a:xfrm>
              <a:custGeom>
                <a:avLst/>
                <a:gdLst>
                  <a:gd name="T0" fmla="*/ 10 w 56"/>
                  <a:gd name="T1" fmla="*/ 0 h 38"/>
                  <a:gd name="T2" fmla="*/ 10 w 56"/>
                  <a:gd name="T3" fmla="*/ 5 h 38"/>
                  <a:gd name="T4" fmla="*/ 12 w 56"/>
                  <a:gd name="T5" fmla="*/ 5 h 38"/>
                  <a:gd name="T6" fmla="*/ 14 w 56"/>
                  <a:gd name="T7" fmla="*/ 8 h 38"/>
                  <a:gd name="T8" fmla="*/ 12 w 56"/>
                  <a:gd name="T9" fmla="*/ 10 h 38"/>
                  <a:gd name="T10" fmla="*/ 0 w 56"/>
                  <a:gd name="T11" fmla="*/ 8 h 38"/>
                  <a:gd name="T12" fmla="*/ 2 w 56"/>
                  <a:gd name="T13" fmla="*/ 5 h 38"/>
                  <a:gd name="T14" fmla="*/ 5 w 56"/>
                  <a:gd name="T15" fmla="*/ 2 h 38"/>
                  <a:gd name="T16" fmla="*/ 10 w 56"/>
                  <a:gd name="T17" fmla="*/ 0 h 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6" h="38">
                    <a:moveTo>
                      <a:pt x="38" y="0"/>
                    </a:moveTo>
                    <a:lnTo>
                      <a:pt x="38" y="19"/>
                    </a:lnTo>
                    <a:lnTo>
                      <a:pt x="47" y="19"/>
                    </a:lnTo>
                    <a:lnTo>
                      <a:pt x="56" y="29"/>
                    </a:lnTo>
                    <a:lnTo>
                      <a:pt x="47" y="38"/>
                    </a:lnTo>
                    <a:lnTo>
                      <a:pt x="0" y="29"/>
                    </a:lnTo>
                    <a:lnTo>
                      <a:pt x="9" y="19"/>
                    </a:lnTo>
                    <a:lnTo>
                      <a:pt x="19" y="9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CCE7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Freeform 50">
                <a:extLst>
                  <a:ext uri="{FF2B5EF4-FFF2-40B4-BE49-F238E27FC236}">
                    <a16:creationId xmlns:a16="http://schemas.microsoft.com/office/drawing/2014/main" id="{F5B5882E-A2A7-40EE-943D-7C27C30E11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0" y="783"/>
                <a:ext cx="59" cy="77"/>
              </a:xfrm>
              <a:custGeom>
                <a:avLst/>
                <a:gdLst>
                  <a:gd name="T0" fmla="*/ 52 w 235"/>
                  <a:gd name="T1" fmla="*/ 2 h 311"/>
                  <a:gd name="T2" fmla="*/ 57 w 235"/>
                  <a:gd name="T3" fmla="*/ 0 h 311"/>
                  <a:gd name="T4" fmla="*/ 59 w 235"/>
                  <a:gd name="T5" fmla="*/ 2 h 311"/>
                  <a:gd name="T6" fmla="*/ 50 w 235"/>
                  <a:gd name="T7" fmla="*/ 16 h 311"/>
                  <a:gd name="T8" fmla="*/ 45 w 235"/>
                  <a:gd name="T9" fmla="*/ 23 h 311"/>
                  <a:gd name="T10" fmla="*/ 38 w 235"/>
                  <a:gd name="T11" fmla="*/ 30 h 311"/>
                  <a:gd name="T12" fmla="*/ 21 w 235"/>
                  <a:gd name="T13" fmla="*/ 54 h 311"/>
                  <a:gd name="T14" fmla="*/ 14 w 235"/>
                  <a:gd name="T15" fmla="*/ 65 h 311"/>
                  <a:gd name="T16" fmla="*/ 2 w 235"/>
                  <a:gd name="T17" fmla="*/ 77 h 311"/>
                  <a:gd name="T18" fmla="*/ 0 w 235"/>
                  <a:gd name="T19" fmla="*/ 75 h 311"/>
                  <a:gd name="T20" fmla="*/ 0 w 235"/>
                  <a:gd name="T21" fmla="*/ 72 h 311"/>
                  <a:gd name="T22" fmla="*/ 2 w 235"/>
                  <a:gd name="T23" fmla="*/ 68 h 311"/>
                  <a:gd name="T24" fmla="*/ 7 w 235"/>
                  <a:gd name="T25" fmla="*/ 63 h 311"/>
                  <a:gd name="T26" fmla="*/ 9 w 235"/>
                  <a:gd name="T27" fmla="*/ 58 h 311"/>
                  <a:gd name="T28" fmla="*/ 28 w 235"/>
                  <a:gd name="T29" fmla="*/ 32 h 311"/>
                  <a:gd name="T30" fmla="*/ 38 w 235"/>
                  <a:gd name="T31" fmla="*/ 21 h 311"/>
                  <a:gd name="T32" fmla="*/ 47 w 235"/>
                  <a:gd name="T33" fmla="*/ 9 h 311"/>
                  <a:gd name="T34" fmla="*/ 50 w 235"/>
                  <a:gd name="T35" fmla="*/ 4 h 311"/>
                  <a:gd name="T36" fmla="*/ 52 w 235"/>
                  <a:gd name="T37" fmla="*/ 2 h 3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35" h="311">
                    <a:moveTo>
                      <a:pt x="207" y="9"/>
                    </a:moveTo>
                    <a:lnTo>
                      <a:pt x="226" y="0"/>
                    </a:lnTo>
                    <a:lnTo>
                      <a:pt x="235" y="9"/>
                    </a:lnTo>
                    <a:lnTo>
                      <a:pt x="198" y="66"/>
                    </a:lnTo>
                    <a:lnTo>
                      <a:pt x="179" y="94"/>
                    </a:lnTo>
                    <a:lnTo>
                      <a:pt x="151" y="122"/>
                    </a:lnTo>
                    <a:lnTo>
                      <a:pt x="85" y="217"/>
                    </a:lnTo>
                    <a:lnTo>
                      <a:pt x="56" y="264"/>
                    </a:lnTo>
                    <a:lnTo>
                      <a:pt x="9" y="311"/>
                    </a:lnTo>
                    <a:lnTo>
                      <a:pt x="0" y="301"/>
                    </a:lnTo>
                    <a:lnTo>
                      <a:pt x="0" y="292"/>
                    </a:lnTo>
                    <a:lnTo>
                      <a:pt x="9" y="274"/>
                    </a:lnTo>
                    <a:lnTo>
                      <a:pt x="28" y="254"/>
                    </a:lnTo>
                    <a:lnTo>
                      <a:pt x="37" y="235"/>
                    </a:lnTo>
                    <a:lnTo>
                      <a:pt x="112" y="131"/>
                    </a:lnTo>
                    <a:lnTo>
                      <a:pt x="151" y="84"/>
                    </a:lnTo>
                    <a:lnTo>
                      <a:pt x="188" y="37"/>
                    </a:lnTo>
                    <a:lnTo>
                      <a:pt x="198" y="18"/>
                    </a:lnTo>
                    <a:lnTo>
                      <a:pt x="207" y="9"/>
                    </a:lnTo>
                    <a:close/>
                  </a:path>
                </a:pathLst>
              </a:custGeom>
              <a:solidFill>
                <a:srgbClr val="7686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Freeform 51">
                <a:extLst>
                  <a:ext uri="{FF2B5EF4-FFF2-40B4-BE49-F238E27FC236}">
                    <a16:creationId xmlns:a16="http://schemas.microsoft.com/office/drawing/2014/main" id="{3ECA3918-E3FD-49EC-80BB-9237D46EA8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6" y="858"/>
                <a:ext cx="76" cy="52"/>
              </a:xfrm>
              <a:custGeom>
                <a:avLst/>
                <a:gdLst>
                  <a:gd name="T0" fmla="*/ 64 w 303"/>
                  <a:gd name="T1" fmla="*/ 7 h 208"/>
                  <a:gd name="T2" fmla="*/ 69 w 303"/>
                  <a:gd name="T3" fmla="*/ 3 h 208"/>
                  <a:gd name="T4" fmla="*/ 71 w 303"/>
                  <a:gd name="T5" fmla="*/ 0 h 208"/>
                  <a:gd name="T6" fmla="*/ 76 w 303"/>
                  <a:gd name="T7" fmla="*/ 0 h 208"/>
                  <a:gd name="T8" fmla="*/ 76 w 303"/>
                  <a:gd name="T9" fmla="*/ 5 h 208"/>
                  <a:gd name="T10" fmla="*/ 40 w 303"/>
                  <a:gd name="T11" fmla="*/ 29 h 208"/>
                  <a:gd name="T12" fmla="*/ 7 w 303"/>
                  <a:gd name="T13" fmla="*/ 52 h 208"/>
                  <a:gd name="T14" fmla="*/ 5 w 303"/>
                  <a:gd name="T15" fmla="*/ 52 h 208"/>
                  <a:gd name="T16" fmla="*/ 3 w 303"/>
                  <a:gd name="T17" fmla="*/ 52 h 208"/>
                  <a:gd name="T18" fmla="*/ 0 w 303"/>
                  <a:gd name="T19" fmla="*/ 47 h 208"/>
                  <a:gd name="T20" fmla="*/ 31 w 303"/>
                  <a:gd name="T21" fmla="*/ 26 h 208"/>
                  <a:gd name="T22" fmla="*/ 64 w 303"/>
                  <a:gd name="T23" fmla="*/ 7 h 20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03" h="208">
                    <a:moveTo>
                      <a:pt x="255" y="28"/>
                    </a:moveTo>
                    <a:lnTo>
                      <a:pt x="274" y="10"/>
                    </a:lnTo>
                    <a:lnTo>
                      <a:pt x="284" y="0"/>
                    </a:lnTo>
                    <a:lnTo>
                      <a:pt x="303" y="0"/>
                    </a:lnTo>
                    <a:lnTo>
                      <a:pt x="303" y="20"/>
                    </a:lnTo>
                    <a:lnTo>
                      <a:pt x="161" y="114"/>
                    </a:lnTo>
                    <a:lnTo>
                      <a:pt x="29" y="208"/>
                    </a:lnTo>
                    <a:lnTo>
                      <a:pt x="20" y="208"/>
                    </a:lnTo>
                    <a:lnTo>
                      <a:pt x="10" y="208"/>
                    </a:lnTo>
                    <a:lnTo>
                      <a:pt x="0" y="189"/>
                    </a:lnTo>
                    <a:lnTo>
                      <a:pt x="123" y="104"/>
                    </a:lnTo>
                    <a:lnTo>
                      <a:pt x="255" y="28"/>
                    </a:lnTo>
                    <a:close/>
                  </a:path>
                </a:pathLst>
              </a:custGeom>
              <a:solidFill>
                <a:srgbClr val="8AA8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Freeform 52">
                <a:extLst>
                  <a:ext uri="{FF2B5EF4-FFF2-40B4-BE49-F238E27FC236}">
                    <a16:creationId xmlns:a16="http://schemas.microsoft.com/office/drawing/2014/main" id="{2CA936FC-532B-4C28-A445-A1C653F0E2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3" y="799"/>
                <a:ext cx="35" cy="36"/>
              </a:xfrm>
              <a:custGeom>
                <a:avLst/>
                <a:gdLst>
                  <a:gd name="T0" fmla="*/ 23 w 141"/>
                  <a:gd name="T1" fmla="*/ 2 h 141"/>
                  <a:gd name="T2" fmla="*/ 31 w 141"/>
                  <a:gd name="T3" fmla="*/ 0 h 141"/>
                  <a:gd name="T4" fmla="*/ 33 w 141"/>
                  <a:gd name="T5" fmla="*/ 0 h 141"/>
                  <a:gd name="T6" fmla="*/ 35 w 141"/>
                  <a:gd name="T7" fmla="*/ 2 h 141"/>
                  <a:gd name="T8" fmla="*/ 21 w 141"/>
                  <a:gd name="T9" fmla="*/ 19 h 141"/>
                  <a:gd name="T10" fmla="*/ 7 w 141"/>
                  <a:gd name="T11" fmla="*/ 36 h 141"/>
                  <a:gd name="T12" fmla="*/ 5 w 141"/>
                  <a:gd name="T13" fmla="*/ 34 h 141"/>
                  <a:gd name="T14" fmla="*/ 0 w 141"/>
                  <a:gd name="T15" fmla="*/ 34 h 141"/>
                  <a:gd name="T16" fmla="*/ 12 w 141"/>
                  <a:gd name="T17" fmla="*/ 17 h 141"/>
                  <a:gd name="T18" fmla="*/ 23 w 141"/>
                  <a:gd name="T19" fmla="*/ 2 h 14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41" h="141">
                    <a:moveTo>
                      <a:pt x="94" y="9"/>
                    </a:moveTo>
                    <a:lnTo>
                      <a:pt x="123" y="0"/>
                    </a:lnTo>
                    <a:lnTo>
                      <a:pt x="132" y="0"/>
                    </a:lnTo>
                    <a:lnTo>
                      <a:pt x="141" y="9"/>
                    </a:lnTo>
                    <a:lnTo>
                      <a:pt x="84" y="75"/>
                    </a:lnTo>
                    <a:lnTo>
                      <a:pt x="28" y="141"/>
                    </a:lnTo>
                    <a:lnTo>
                      <a:pt x="19" y="132"/>
                    </a:lnTo>
                    <a:lnTo>
                      <a:pt x="0" y="132"/>
                    </a:lnTo>
                    <a:lnTo>
                      <a:pt x="47" y="65"/>
                    </a:lnTo>
                    <a:lnTo>
                      <a:pt x="94" y="9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Freeform 53">
                <a:extLst>
                  <a:ext uri="{FF2B5EF4-FFF2-40B4-BE49-F238E27FC236}">
                    <a16:creationId xmlns:a16="http://schemas.microsoft.com/office/drawing/2014/main" id="{DEDF71E8-20DA-46E3-809A-81E1CE1807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0" y="566"/>
                <a:ext cx="201" cy="224"/>
              </a:xfrm>
              <a:custGeom>
                <a:avLst/>
                <a:gdLst>
                  <a:gd name="T0" fmla="*/ 17 w 802"/>
                  <a:gd name="T1" fmla="*/ 0 h 896"/>
                  <a:gd name="T2" fmla="*/ 90 w 802"/>
                  <a:gd name="T3" fmla="*/ 24 h 896"/>
                  <a:gd name="T4" fmla="*/ 128 w 802"/>
                  <a:gd name="T5" fmla="*/ 36 h 896"/>
                  <a:gd name="T6" fmla="*/ 163 w 802"/>
                  <a:gd name="T7" fmla="*/ 47 h 896"/>
                  <a:gd name="T8" fmla="*/ 173 w 802"/>
                  <a:gd name="T9" fmla="*/ 52 h 896"/>
                  <a:gd name="T10" fmla="*/ 182 w 802"/>
                  <a:gd name="T11" fmla="*/ 54 h 896"/>
                  <a:gd name="T12" fmla="*/ 191 w 802"/>
                  <a:gd name="T13" fmla="*/ 57 h 896"/>
                  <a:gd name="T14" fmla="*/ 201 w 802"/>
                  <a:gd name="T15" fmla="*/ 62 h 896"/>
                  <a:gd name="T16" fmla="*/ 194 w 802"/>
                  <a:gd name="T17" fmla="*/ 102 h 896"/>
                  <a:gd name="T18" fmla="*/ 182 w 802"/>
                  <a:gd name="T19" fmla="*/ 139 h 896"/>
                  <a:gd name="T20" fmla="*/ 170 w 802"/>
                  <a:gd name="T21" fmla="*/ 179 h 896"/>
                  <a:gd name="T22" fmla="*/ 161 w 802"/>
                  <a:gd name="T23" fmla="*/ 219 h 896"/>
                  <a:gd name="T24" fmla="*/ 139 w 802"/>
                  <a:gd name="T25" fmla="*/ 222 h 896"/>
                  <a:gd name="T26" fmla="*/ 121 w 802"/>
                  <a:gd name="T27" fmla="*/ 224 h 896"/>
                  <a:gd name="T28" fmla="*/ 78 w 802"/>
                  <a:gd name="T29" fmla="*/ 222 h 896"/>
                  <a:gd name="T30" fmla="*/ 57 w 802"/>
                  <a:gd name="T31" fmla="*/ 219 h 896"/>
                  <a:gd name="T32" fmla="*/ 36 w 802"/>
                  <a:gd name="T33" fmla="*/ 217 h 896"/>
                  <a:gd name="T34" fmla="*/ 36 w 802"/>
                  <a:gd name="T35" fmla="*/ 212 h 896"/>
                  <a:gd name="T36" fmla="*/ 33 w 802"/>
                  <a:gd name="T37" fmla="*/ 210 h 896"/>
                  <a:gd name="T38" fmla="*/ 26 w 802"/>
                  <a:gd name="T39" fmla="*/ 205 h 896"/>
                  <a:gd name="T40" fmla="*/ 22 w 802"/>
                  <a:gd name="T41" fmla="*/ 208 h 896"/>
                  <a:gd name="T42" fmla="*/ 17 w 802"/>
                  <a:gd name="T43" fmla="*/ 212 h 896"/>
                  <a:gd name="T44" fmla="*/ 12 w 802"/>
                  <a:gd name="T45" fmla="*/ 217 h 896"/>
                  <a:gd name="T46" fmla="*/ 10 w 802"/>
                  <a:gd name="T47" fmla="*/ 217 h 896"/>
                  <a:gd name="T48" fmla="*/ 5 w 802"/>
                  <a:gd name="T49" fmla="*/ 217 h 896"/>
                  <a:gd name="T50" fmla="*/ 3 w 802"/>
                  <a:gd name="T51" fmla="*/ 208 h 896"/>
                  <a:gd name="T52" fmla="*/ 0 w 802"/>
                  <a:gd name="T53" fmla="*/ 201 h 896"/>
                  <a:gd name="T54" fmla="*/ 3 w 802"/>
                  <a:gd name="T55" fmla="*/ 191 h 896"/>
                  <a:gd name="T56" fmla="*/ 0 w 802"/>
                  <a:gd name="T57" fmla="*/ 184 h 896"/>
                  <a:gd name="T58" fmla="*/ 0 w 802"/>
                  <a:gd name="T59" fmla="*/ 139 h 896"/>
                  <a:gd name="T60" fmla="*/ 0 w 802"/>
                  <a:gd name="T61" fmla="*/ 92 h 896"/>
                  <a:gd name="T62" fmla="*/ 5 w 802"/>
                  <a:gd name="T63" fmla="*/ 45 h 896"/>
                  <a:gd name="T64" fmla="*/ 10 w 802"/>
                  <a:gd name="T65" fmla="*/ 21 h 896"/>
                  <a:gd name="T66" fmla="*/ 17 w 802"/>
                  <a:gd name="T67" fmla="*/ 0 h 89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802" h="896">
                    <a:moveTo>
                      <a:pt x="67" y="0"/>
                    </a:moveTo>
                    <a:lnTo>
                      <a:pt x="359" y="95"/>
                    </a:lnTo>
                    <a:lnTo>
                      <a:pt x="509" y="142"/>
                    </a:lnTo>
                    <a:lnTo>
                      <a:pt x="652" y="189"/>
                    </a:lnTo>
                    <a:lnTo>
                      <a:pt x="689" y="207"/>
                    </a:lnTo>
                    <a:lnTo>
                      <a:pt x="727" y="217"/>
                    </a:lnTo>
                    <a:lnTo>
                      <a:pt x="764" y="226"/>
                    </a:lnTo>
                    <a:lnTo>
                      <a:pt x="802" y="246"/>
                    </a:lnTo>
                    <a:lnTo>
                      <a:pt x="774" y="406"/>
                    </a:lnTo>
                    <a:lnTo>
                      <a:pt x="727" y="557"/>
                    </a:lnTo>
                    <a:lnTo>
                      <a:pt x="679" y="717"/>
                    </a:lnTo>
                    <a:lnTo>
                      <a:pt x="642" y="877"/>
                    </a:lnTo>
                    <a:lnTo>
                      <a:pt x="556" y="886"/>
                    </a:lnTo>
                    <a:lnTo>
                      <a:pt x="482" y="896"/>
                    </a:lnTo>
                    <a:lnTo>
                      <a:pt x="312" y="886"/>
                    </a:lnTo>
                    <a:lnTo>
                      <a:pt x="227" y="877"/>
                    </a:lnTo>
                    <a:lnTo>
                      <a:pt x="142" y="868"/>
                    </a:lnTo>
                    <a:lnTo>
                      <a:pt x="142" y="849"/>
                    </a:lnTo>
                    <a:lnTo>
                      <a:pt x="133" y="839"/>
                    </a:lnTo>
                    <a:lnTo>
                      <a:pt x="104" y="821"/>
                    </a:lnTo>
                    <a:lnTo>
                      <a:pt x="86" y="830"/>
                    </a:lnTo>
                    <a:lnTo>
                      <a:pt x="67" y="849"/>
                    </a:lnTo>
                    <a:lnTo>
                      <a:pt x="47" y="868"/>
                    </a:lnTo>
                    <a:lnTo>
                      <a:pt x="38" y="868"/>
                    </a:lnTo>
                    <a:lnTo>
                      <a:pt x="20" y="868"/>
                    </a:lnTo>
                    <a:lnTo>
                      <a:pt x="10" y="830"/>
                    </a:lnTo>
                    <a:lnTo>
                      <a:pt x="0" y="802"/>
                    </a:lnTo>
                    <a:lnTo>
                      <a:pt x="10" y="764"/>
                    </a:lnTo>
                    <a:lnTo>
                      <a:pt x="0" y="735"/>
                    </a:lnTo>
                    <a:lnTo>
                      <a:pt x="0" y="557"/>
                    </a:lnTo>
                    <a:lnTo>
                      <a:pt x="0" y="367"/>
                    </a:lnTo>
                    <a:lnTo>
                      <a:pt x="20" y="179"/>
                    </a:lnTo>
                    <a:lnTo>
                      <a:pt x="38" y="85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Freeform 54">
                <a:extLst>
                  <a:ext uri="{FF2B5EF4-FFF2-40B4-BE49-F238E27FC236}">
                    <a16:creationId xmlns:a16="http://schemas.microsoft.com/office/drawing/2014/main" id="{89D66991-A9E1-4228-817C-372492D08A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7" y="488"/>
                <a:ext cx="170" cy="71"/>
              </a:xfrm>
              <a:custGeom>
                <a:avLst/>
                <a:gdLst>
                  <a:gd name="T0" fmla="*/ 2 w 679"/>
                  <a:gd name="T1" fmla="*/ 64 h 284"/>
                  <a:gd name="T2" fmla="*/ 64 w 679"/>
                  <a:gd name="T3" fmla="*/ 40 h 284"/>
                  <a:gd name="T4" fmla="*/ 125 w 679"/>
                  <a:gd name="T5" fmla="*/ 17 h 284"/>
                  <a:gd name="T6" fmla="*/ 139 w 679"/>
                  <a:gd name="T7" fmla="*/ 12 h 284"/>
                  <a:gd name="T8" fmla="*/ 156 w 679"/>
                  <a:gd name="T9" fmla="*/ 7 h 284"/>
                  <a:gd name="T10" fmla="*/ 158 w 679"/>
                  <a:gd name="T11" fmla="*/ 3 h 284"/>
                  <a:gd name="T12" fmla="*/ 163 w 679"/>
                  <a:gd name="T13" fmla="*/ 3 h 284"/>
                  <a:gd name="T14" fmla="*/ 167 w 679"/>
                  <a:gd name="T15" fmla="*/ 3 h 284"/>
                  <a:gd name="T16" fmla="*/ 170 w 679"/>
                  <a:gd name="T17" fmla="*/ 0 h 284"/>
                  <a:gd name="T18" fmla="*/ 170 w 679"/>
                  <a:gd name="T19" fmla="*/ 7 h 284"/>
                  <a:gd name="T20" fmla="*/ 163 w 679"/>
                  <a:gd name="T21" fmla="*/ 7 h 284"/>
                  <a:gd name="T22" fmla="*/ 160 w 679"/>
                  <a:gd name="T23" fmla="*/ 10 h 284"/>
                  <a:gd name="T24" fmla="*/ 156 w 679"/>
                  <a:gd name="T25" fmla="*/ 12 h 284"/>
                  <a:gd name="T26" fmla="*/ 151 w 679"/>
                  <a:gd name="T27" fmla="*/ 12 h 284"/>
                  <a:gd name="T28" fmla="*/ 113 w 679"/>
                  <a:gd name="T29" fmla="*/ 29 h 284"/>
                  <a:gd name="T30" fmla="*/ 75 w 679"/>
                  <a:gd name="T31" fmla="*/ 43 h 284"/>
                  <a:gd name="T32" fmla="*/ 57 w 679"/>
                  <a:gd name="T33" fmla="*/ 52 h 284"/>
                  <a:gd name="T34" fmla="*/ 38 w 679"/>
                  <a:gd name="T35" fmla="*/ 59 h 284"/>
                  <a:gd name="T36" fmla="*/ 0 w 679"/>
                  <a:gd name="T37" fmla="*/ 71 h 284"/>
                  <a:gd name="T38" fmla="*/ 2 w 679"/>
                  <a:gd name="T39" fmla="*/ 64 h 28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79" h="284">
                    <a:moveTo>
                      <a:pt x="9" y="256"/>
                    </a:moveTo>
                    <a:lnTo>
                      <a:pt x="254" y="161"/>
                    </a:lnTo>
                    <a:lnTo>
                      <a:pt x="499" y="67"/>
                    </a:lnTo>
                    <a:lnTo>
                      <a:pt x="556" y="49"/>
                    </a:lnTo>
                    <a:lnTo>
                      <a:pt x="622" y="29"/>
                    </a:lnTo>
                    <a:lnTo>
                      <a:pt x="632" y="10"/>
                    </a:lnTo>
                    <a:lnTo>
                      <a:pt x="650" y="10"/>
                    </a:lnTo>
                    <a:lnTo>
                      <a:pt x="669" y="10"/>
                    </a:lnTo>
                    <a:lnTo>
                      <a:pt x="679" y="0"/>
                    </a:lnTo>
                    <a:lnTo>
                      <a:pt x="679" y="29"/>
                    </a:lnTo>
                    <a:lnTo>
                      <a:pt x="650" y="29"/>
                    </a:lnTo>
                    <a:lnTo>
                      <a:pt x="641" y="39"/>
                    </a:lnTo>
                    <a:lnTo>
                      <a:pt x="622" y="49"/>
                    </a:lnTo>
                    <a:lnTo>
                      <a:pt x="603" y="49"/>
                    </a:lnTo>
                    <a:lnTo>
                      <a:pt x="452" y="114"/>
                    </a:lnTo>
                    <a:lnTo>
                      <a:pt x="301" y="170"/>
                    </a:lnTo>
                    <a:lnTo>
                      <a:pt x="226" y="208"/>
                    </a:lnTo>
                    <a:lnTo>
                      <a:pt x="150" y="237"/>
                    </a:lnTo>
                    <a:lnTo>
                      <a:pt x="0" y="284"/>
                    </a:lnTo>
                    <a:lnTo>
                      <a:pt x="9" y="256"/>
                    </a:lnTo>
                    <a:close/>
                  </a:path>
                </a:pathLst>
              </a:custGeom>
              <a:solidFill>
                <a:srgbClr val="7B82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Freeform 55">
                <a:extLst>
                  <a:ext uri="{FF2B5EF4-FFF2-40B4-BE49-F238E27FC236}">
                    <a16:creationId xmlns:a16="http://schemas.microsoft.com/office/drawing/2014/main" id="{67C506F8-0FC3-4F77-9BB5-52751E11F2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7" y="849"/>
                <a:ext cx="10" cy="7"/>
              </a:xfrm>
              <a:custGeom>
                <a:avLst/>
                <a:gdLst>
                  <a:gd name="T0" fmla="*/ 10 w 37"/>
                  <a:gd name="T1" fmla="*/ 3 h 28"/>
                  <a:gd name="T2" fmla="*/ 10 w 37"/>
                  <a:gd name="T3" fmla="*/ 5 h 28"/>
                  <a:gd name="T4" fmla="*/ 5 w 37"/>
                  <a:gd name="T5" fmla="*/ 7 h 28"/>
                  <a:gd name="T6" fmla="*/ 0 w 37"/>
                  <a:gd name="T7" fmla="*/ 7 h 28"/>
                  <a:gd name="T8" fmla="*/ 0 w 37"/>
                  <a:gd name="T9" fmla="*/ 3 h 28"/>
                  <a:gd name="T10" fmla="*/ 2 w 37"/>
                  <a:gd name="T11" fmla="*/ 0 h 28"/>
                  <a:gd name="T12" fmla="*/ 5 w 37"/>
                  <a:gd name="T13" fmla="*/ 0 h 28"/>
                  <a:gd name="T14" fmla="*/ 10 w 37"/>
                  <a:gd name="T15" fmla="*/ 3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7" h="28">
                    <a:moveTo>
                      <a:pt x="37" y="10"/>
                    </a:moveTo>
                    <a:lnTo>
                      <a:pt x="37" y="18"/>
                    </a:lnTo>
                    <a:lnTo>
                      <a:pt x="18" y="28"/>
                    </a:lnTo>
                    <a:lnTo>
                      <a:pt x="0" y="28"/>
                    </a:lnTo>
                    <a:lnTo>
                      <a:pt x="0" y="10"/>
                    </a:lnTo>
                    <a:lnTo>
                      <a:pt x="9" y="0"/>
                    </a:lnTo>
                    <a:lnTo>
                      <a:pt x="18" y="0"/>
                    </a:lnTo>
                    <a:lnTo>
                      <a:pt x="37" y="10"/>
                    </a:lnTo>
                    <a:close/>
                  </a:path>
                </a:pathLst>
              </a:custGeom>
              <a:solidFill>
                <a:srgbClr val="CCE7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Freeform 56">
                <a:extLst>
                  <a:ext uri="{FF2B5EF4-FFF2-40B4-BE49-F238E27FC236}">
                    <a16:creationId xmlns:a16="http://schemas.microsoft.com/office/drawing/2014/main" id="{7F3F5007-AD03-47C1-926E-F0D29EE99F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6" y="519"/>
                <a:ext cx="210" cy="103"/>
              </a:xfrm>
              <a:custGeom>
                <a:avLst/>
                <a:gdLst>
                  <a:gd name="T0" fmla="*/ 31 w 840"/>
                  <a:gd name="T1" fmla="*/ 35 h 415"/>
                  <a:gd name="T2" fmla="*/ 73 w 840"/>
                  <a:gd name="T3" fmla="*/ 17 h 415"/>
                  <a:gd name="T4" fmla="*/ 116 w 840"/>
                  <a:gd name="T5" fmla="*/ 0 h 415"/>
                  <a:gd name="T6" fmla="*/ 111 w 840"/>
                  <a:gd name="T7" fmla="*/ 9 h 415"/>
                  <a:gd name="T8" fmla="*/ 111 w 840"/>
                  <a:gd name="T9" fmla="*/ 19 h 415"/>
                  <a:gd name="T10" fmla="*/ 111 w 840"/>
                  <a:gd name="T11" fmla="*/ 28 h 415"/>
                  <a:gd name="T12" fmla="*/ 113 w 840"/>
                  <a:gd name="T13" fmla="*/ 37 h 415"/>
                  <a:gd name="T14" fmla="*/ 123 w 840"/>
                  <a:gd name="T15" fmla="*/ 52 h 415"/>
                  <a:gd name="T16" fmla="*/ 135 w 840"/>
                  <a:gd name="T17" fmla="*/ 61 h 415"/>
                  <a:gd name="T18" fmla="*/ 151 w 840"/>
                  <a:gd name="T19" fmla="*/ 70 h 415"/>
                  <a:gd name="T20" fmla="*/ 168 w 840"/>
                  <a:gd name="T21" fmla="*/ 77 h 415"/>
                  <a:gd name="T22" fmla="*/ 187 w 840"/>
                  <a:gd name="T23" fmla="*/ 84 h 415"/>
                  <a:gd name="T24" fmla="*/ 198 w 840"/>
                  <a:gd name="T25" fmla="*/ 87 h 415"/>
                  <a:gd name="T26" fmla="*/ 210 w 840"/>
                  <a:gd name="T27" fmla="*/ 87 h 415"/>
                  <a:gd name="T28" fmla="*/ 182 w 840"/>
                  <a:gd name="T29" fmla="*/ 103 h 415"/>
                  <a:gd name="T30" fmla="*/ 144 w 840"/>
                  <a:gd name="T31" fmla="*/ 89 h 415"/>
                  <a:gd name="T32" fmla="*/ 106 w 840"/>
                  <a:gd name="T33" fmla="*/ 77 h 415"/>
                  <a:gd name="T34" fmla="*/ 80 w 840"/>
                  <a:gd name="T35" fmla="*/ 66 h 415"/>
                  <a:gd name="T36" fmla="*/ 54 w 840"/>
                  <a:gd name="T37" fmla="*/ 59 h 415"/>
                  <a:gd name="T38" fmla="*/ 26 w 840"/>
                  <a:gd name="T39" fmla="*/ 52 h 415"/>
                  <a:gd name="T40" fmla="*/ 0 w 840"/>
                  <a:gd name="T41" fmla="*/ 42 h 415"/>
                  <a:gd name="T42" fmla="*/ 7 w 840"/>
                  <a:gd name="T43" fmla="*/ 42 h 415"/>
                  <a:gd name="T44" fmla="*/ 14 w 840"/>
                  <a:gd name="T45" fmla="*/ 37 h 415"/>
                  <a:gd name="T46" fmla="*/ 24 w 840"/>
                  <a:gd name="T47" fmla="*/ 35 h 415"/>
                  <a:gd name="T48" fmla="*/ 31 w 840"/>
                  <a:gd name="T49" fmla="*/ 35 h 41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840" h="415">
                    <a:moveTo>
                      <a:pt x="123" y="142"/>
                    </a:moveTo>
                    <a:lnTo>
                      <a:pt x="293" y="67"/>
                    </a:lnTo>
                    <a:lnTo>
                      <a:pt x="462" y="0"/>
                    </a:lnTo>
                    <a:lnTo>
                      <a:pt x="444" y="38"/>
                    </a:lnTo>
                    <a:lnTo>
                      <a:pt x="444" y="76"/>
                    </a:lnTo>
                    <a:lnTo>
                      <a:pt x="444" y="114"/>
                    </a:lnTo>
                    <a:lnTo>
                      <a:pt x="452" y="151"/>
                    </a:lnTo>
                    <a:lnTo>
                      <a:pt x="491" y="208"/>
                    </a:lnTo>
                    <a:lnTo>
                      <a:pt x="538" y="245"/>
                    </a:lnTo>
                    <a:lnTo>
                      <a:pt x="604" y="284"/>
                    </a:lnTo>
                    <a:lnTo>
                      <a:pt x="670" y="312"/>
                    </a:lnTo>
                    <a:lnTo>
                      <a:pt x="746" y="340"/>
                    </a:lnTo>
                    <a:lnTo>
                      <a:pt x="793" y="349"/>
                    </a:lnTo>
                    <a:lnTo>
                      <a:pt x="840" y="349"/>
                    </a:lnTo>
                    <a:lnTo>
                      <a:pt x="726" y="415"/>
                    </a:lnTo>
                    <a:lnTo>
                      <a:pt x="575" y="359"/>
                    </a:lnTo>
                    <a:lnTo>
                      <a:pt x="425" y="312"/>
                    </a:lnTo>
                    <a:lnTo>
                      <a:pt x="321" y="265"/>
                    </a:lnTo>
                    <a:lnTo>
                      <a:pt x="217" y="237"/>
                    </a:lnTo>
                    <a:lnTo>
                      <a:pt x="104" y="208"/>
                    </a:lnTo>
                    <a:lnTo>
                      <a:pt x="0" y="170"/>
                    </a:lnTo>
                    <a:lnTo>
                      <a:pt x="29" y="170"/>
                    </a:lnTo>
                    <a:lnTo>
                      <a:pt x="57" y="151"/>
                    </a:lnTo>
                    <a:lnTo>
                      <a:pt x="94" y="142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Freeform 57">
                <a:extLst>
                  <a:ext uri="{FF2B5EF4-FFF2-40B4-BE49-F238E27FC236}">
                    <a16:creationId xmlns:a16="http://schemas.microsoft.com/office/drawing/2014/main" id="{6875F71B-1EAB-4F1B-BE73-99C4E0D251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7" y="778"/>
                <a:ext cx="52" cy="61"/>
              </a:xfrm>
              <a:custGeom>
                <a:avLst/>
                <a:gdLst>
                  <a:gd name="T0" fmla="*/ 50 w 208"/>
                  <a:gd name="T1" fmla="*/ 0 h 244"/>
                  <a:gd name="T2" fmla="*/ 52 w 208"/>
                  <a:gd name="T3" fmla="*/ 2 h 244"/>
                  <a:gd name="T4" fmla="*/ 31 w 208"/>
                  <a:gd name="T5" fmla="*/ 33 h 244"/>
                  <a:gd name="T6" fmla="*/ 19 w 208"/>
                  <a:gd name="T7" fmla="*/ 47 h 244"/>
                  <a:gd name="T8" fmla="*/ 7 w 208"/>
                  <a:gd name="T9" fmla="*/ 61 h 244"/>
                  <a:gd name="T10" fmla="*/ 0 w 208"/>
                  <a:gd name="T11" fmla="*/ 59 h 244"/>
                  <a:gd name="T12" fmla="*/ 12 w 208"/>
                  <a:gd name="T13" fmla="*/ 43 h 244"/>
                  <a:gd name="T14" fmla="*/ 24 w 208"/>
                  <a:gd name="T15" fmla="*/ 28 h 244"/>
                  <a:gd name="T16" fmla="*/ 50 w 208"/>
                  <a:gd name="T17" fmla="*/ 0 h 2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08" h="244">
                    <a:moveTo>
                      <a:pt x="198" y="0"/>
                    </a:moveTo>
                    <a:lnTo>
                      <a:pt x="208" y="9"/>
                    </a:lnTo>
                    <a:lnTo>
                      <a:pt x="123" y="132"/>
                    </a:lnTo>
                    <a:lnTo>
                      <a:pt x="76" y="189"/>
                    </a:lnTo>
                    <a:lnTo>
                      <a:pt x="28" y="244"/>
                    </a:lnTo>
                    <a:lnTo>
                      <a:pt x="0" y="236"/>
                    </a:lnTo>
                    <a:lnTo>
                      <a:pt x="47" y="170"/>
                    </a:lnTo>
                    <a:lnTo>
                      <a:pt x="94" y="113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7686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Freeform 58">
                <a:extLst>
                  <a:ext uri="{FF2B5EF4-FFF2-40B4-BE49-F238E27FC236}">
                    <a16:creationId xmlns:a16="http://schemas.microsoft.com/office/drawing/2014/main" id="{1BD1CB7D-3DCF-499F-81FE-8E530DEDF6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3" y="787"/>
                <a:ext cx="15" cy="7"/>
              </a:xfrm>
              <a:custGeom>
                <a:avLst/>
                <a:gdLst>
                  <a:gd name="T0" fmla="*/ 7 w 56"/>
                  <a:gd name="T1" fmla="*/ 0 h 29"/>
                  <a:gd name="T2" fmla="*/ 15 w 56"/>
                  <a:gd name="T3" fmla="*/ 0 h 29"/>
                  <a:gd name="T4" fmla="*/ 10 w 56"/>
                  <a:gd name="T5" fmla="*/ 7 h 29"/>
                  <a:gd name="T6" fmla="*/ 5 w 56"/>
                  <a:gd name="T7" fmla="*/ 7 h 29"/>
                  <a:gd name="T8" fmla="*/ 0 w 56"/>
                  <a:gd name="T9" fmla="*/ 7 h 29"/>
                  <a:gd name="T10" fmla="*/ 2 w 56"/>
                  <a:gd name="T11" fmla="*/ 5 h 29"/>
                  <a:gd name="T12" fmla="*/ 5 w 56"/>
                  <a:gd name="T13" fmla="*/ 5 h 29"/>
                  <a:gd name="T14" fmla="*/ 5 w 56"/>
                  <a:gd name="T15" fmla="*/ 2 h 29"/>
                  <a:gd name="T16" fmla="*/ 7 w 56"/>
                  <a:gd name="T17" fmla="*/ 0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6" h="29">
                    <a:moveTo>
                      <a:pt x="27" y="0"/>
                    </a:moveTo>
                    <a:lnTo>
                      <a:pt x="56" y="0"/>
                    </a:lnTo>
                    <a:lnTo>
                      <a:pt x="37" y="29"/>
                    </a:lnTo>
                    <a:lnTo>
                      <a:pt x="18" y="29"/>
                    </a:lnTo>
                    <a:lnTo>
                      <a:pt x="0" y="29"/>
                    </a:lnTo>
                    <a:lnTo>
                      <a:pt x="9" y="19"/>
                    </a:lnTo>
                    <a:lnTo>
                      <a:pt x="18" y="19"/>
                    </a:lnTo>
                    <a:lnTo>
                      <a:pt x="18" y="1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1648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Freeform 59">
                <a:extLst>
                  <a:ext uri="{FF2B5EF4-FFF2-40B4-BE49-F238E27FC236}">
                    <a16:creationId xmlns:a16="http://schemas.microsoft.com/office/drawing/2014/main" id="{BC31E9C5-8DDD-4B9D-821E-90FA603AF6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9" y="787"/>
                <a:ext cx="87" cy="38"/>
              </a:xfrm>
              <a:custGeom>
                <a:avLst/>
                <a:gdLst>
                  <a:gd name="T0" fmla="*/ 14 w 349"/>
                  <a:gd name="T1" fmla="*/ 0 h 152"/>
                  <a:gd name="T2" fmla="*/ 21 w 349"/>
                  <a:gd name="T3" fmla="*/ 3 h 152"/>
                  <a:gd name="T4" fmla="*/ 30 w 349"/>
                  <a:gd name="T5" fmla="*/ 5 h 152"/>
                  <a:gd name="T6" fmla="*/ 47 w 349"/>
                  <a:gd name="T7" fmla="*/ 5 h 152"/>
                  <a:gd name="T8" fmla="*/ 56 w 349"/>
                  <a:gd name="T9" fmla="*/ 5 h 152"/>
                  <a:gd name="T10" fmla="*/ 61 w 349"/>
                  <a:gd name="T11" fmla="*/ 7 h 152"/>
                  <a:gd name="T12" fmla="*/ 68 w 349"/>
                  <a:gd name="T13" fmla="*/ 14 h 152"/>
                  <a:gd name="T14" fmla="*/ 71 w 349"/>
                  <a:gd name="T15" fmla="*/ 22 h 152"/>
                  <a:gd name="T16" fmla="*/ 80 w 349"/>
                  <a:gd name="T17" fmla="*/ 28 h 152"/>
                  <a:gd name="T18" fmla="*/ 87 w 349"/>
                  <a:gd name="T19" fmla="*/ 38 h 152"/>
                  <a:gd name="T20" fmla="*/ 45 w 349"/>
                  <a:gd name="T21" fmla="*/ 26 h 152"/>
                  <a:gd name="T22" fmla="*/ 21 w 349"/>
                  <a:gd name="T23" fmla="*/ 22 h 152"/>
                  <a:gd name="T24" fmla="*/ 0 w 349"/>
                  <a:gd name="T25" fmla="*/ 17 h 152"/>
                  <a:gd name="T26" fmla="*/ 4 w 349"/>
                  <a:gd name="T27" fmla="*/ 7 h 152"/>
                  <a:gd name="T28" fmla="*/ 14 w 349"/>
                  <a:gd name="T29" fmla="*/ 0 h 1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49" h="152">
                    <a:moveTo>
                      <a:pt x="57" y="0"/>
                    </a:moveTo>
                    <a:lnTo>
                      <a:pt x="85" y="10"/>
                    </a:lnTo>
                    <a:lnTo>
                      <a:pt x="122" y="19"/>
                    </a:lnTo>
                    <a:lnTo>
                      <a:pt x="189" y="19"/>
                    </a:lnTo>
                    <a:lnTo>
                      <a:pt x="226" y="19"/>
                    </a:lnTo>
                    <a:lnTo>
                      <a:pt x="245" y="29"/>
                    </a:lnTo>
                    <a:lnTo>
                      <a:pt x="273" y="57"/>
                    </a:lnTo>
                    <a:lnTo>
                      <a:pt x="283" y="86"/>
                    </a:lnTo>
                    <a:lnTo>
                      <a:pt x="321" y="113"/>
                    </a:lnTo>
                    <a:lnTo>
                      <a:pt x="349" y="152"/>
                    </a:lnTo>
                    <a:lnTo>
                      <a:pt x="179" y="104"/>
                    </a:lnTo>
                    <a:lnTo>
                      <a:pt x="85" y="86"/>
                    </a:lnTo>
                    <a:lnTo>
                      <a:pt x="0" y="66"/>
                    </a:lnTo>
                    <a:lnTo>
                      <a:pt x="18" y="29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1648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Freeform 60">
                <a:extLst>
                  <a:ext uri="{FF2B5EF4-FFF2-40B4-BE49-F238E27FC236}">
                    <a16:creationId xmlns:a16="http://schemas.microsoft.com/office/drawing/2014/main" id="{820E7C32-FA60-4296-8D17-61D93DB0B8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8" y="761"/>
                <a:ext cx="148" cy="66"/>
              </a:xfrm>
              <a:custGeom>
                <a:avLst/>
                <a:gdLst>
                  <a:gd name="T0" fmla="*/ 5 w 595"/>
                  <a:gd name="T1" fmla="*/ 31 h 264"/>
                  <a:gd name="T2" fmla="*/ 31 w 595"/>
                  <a:gd name="T3" fmla="*/ 33 h 264"/>
                  <a:gd name="T4" fmla="*/ 56 w 595"/>
                  <a:gd name="T5" fmla="*/ 33 h 264"/>
                  <a:gd name="T6" fmla="*/ 68 w 595"/>
                  <a:gd name="T7" fmla="*/ 33 h 264"/>
                  <a:gd name="T8" fmla="*/ 80 w 595"/>
                  <a:gd name="T9" fmla="*/ 31 h 264"/>
                  <a:gd name="T10" fmla="*/ 92 w 595"/>
                  <a:gd name="T11" fmla="*/ 26 h 264"/>
                  <a:gd name="T12" fmla="*/ 103 w 595"/>
                  <a:gd name="T13" fmla="*/ 19 h 264"/>
                  <a:gd name="T14" fmla="*/ 122 w 595"/>
                  <a:gd name="T15" fmla="*/ 12 h 264"/>
                  <a:gd name="T16" fmla="*/ 141 w 595"/>
                  <a:gd name="T17" fmla="*/ 0 h 264"/>
                  <a:gd name="T18" fmla="*/ 146 w 595"/>
                  <a:gd name="T19" fmla="*/ 3 h 264"/>
                  <a:gd name="T20" fmla="*/ 148 w 595"/>
                  <a:gd name="T21" fmla="*/ 5 h 264"/>
                  <a:gd name="T22" fmla="*/ 146 w 595"/>
                  <a:gd name="T23" fmla="*/ 7 h 264"/>
                  <a:gd name="T24" fmla="*/ 94 w 595"/>
                  <a:gd name="T25" fmla="*/ 38 h 264"/>
                  <a:gd name="T26" fmla="*/ 70 w 595"/>
                  <a:gd name="T27" fmla="*/ 50 h 264"/>
                  <a:gd name="T28" fmla="*/ 42 w 595"/>
                  <a:gd name="T29" fmla="*/ 59 h 264"/>
                  <a:gd name="T30" fmla="*/ 40 w 595"/>
                  <a:gd name="T31" fmla="*/ 64 h 264"/>
                  <a:gd name="T32" fmla="*/ 38 w 595"/>
                  <a:gd name="T33" fmla="*/ 66 h 264"/>
                  <a:gd name="T34" fmla="*/ 33 w 595"/>
                  <a:gd name="T35" fmla="*/ 66 h 264"/>
                  <a:gd name="T36" fmla="*/ 31 w 595"/>
                  <a:gd name="T37" fmla="*/ 64 h 264"/>
                  <a:gd name="T38" fmla="*/ 19 w 595"/>
                  <a:gd name="T39" fmla="*/ 52 h 264"/>
                  <a:gd name="T40" fmla="*/ 10 w 595"/>
                  <a:gd name="T41" fmla="*/ 43 h 264"/>
                  <a:gd name="T42" fmla="*/ 0 w 595"/>
                  <a:gd name="T43" fmla="*/ 33 h 264"/>
                  <a:gd name="T44" fmla="*/ 5 w 595"/>
                  <a:gd name="T45" fmla="*/ 31 h 26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595" h="264">
                    <a:moveTo>
                      <a:pt x="19" y="123"/>
                    </a:moveTo>
                    <a:lnTo>
                      <a:pt x="123" y="133"/>
                    </a:lnTo>
                    <a:lnTo>
                      <a:pt x="227" y="133"/>
                    </a:lnTo>
                    <a:lnTo>
                      <a:pt x="274" y="133"/>
                    </a:lnTo>
                    <a:lnTo>
                      <a:pt x="321" y="123"/>
                    </a:lnTo>
                    <a:lnTo>
                      <a:pt x="368" y="104"/>
                    </a:lnTo>
                    <a:lnTo>
                      <a:pt x="415" y="76"/>
                    </a:lnTo>
                    <a:lnTo>
                      <a:pt x="491" y="48"/>
                    </a:lnTo>
                    <a:lnTo>
                      <a:pt x="567" y="0"/>
                    </a:lnTo>
                    <a:lnTo>
                      <a:pt x="585" y="10"/>
                    </a:lnTo>
                    <a:lnTo>
                      <a:pt x="595" y="20"/>
                    </a:lnTo>
                    <a:lnTo>
                      <a:pt x="585" y="29"/>
                    </a:lnTo>
                    <a:lnTo>
                      <a:pt x="378" y="152"/>
                    </a:lnTo>
                    <a:lnTo>
                      <a:pt x="283" y="199"/>
                    </a:lnTo>
                    <a:lnTo>
                      <a:pt x="170" y="237"/>
                    </a:lnTo>
                    <a:lnTo>
                      <a:pt x="160" y="256"/>
                    </a:lnTo>
                    <a:lnTo>
                      <a:pt x="152" y="264"/>
                    </a:lnTo>
                    <a:lnTo>
                      <a:pt x="133" y="264"/>
                    </a:lnTo>
                    <a:lnTo>
                      <a:pt x="123" y="256"/>
                    </a:lnTo>
                    <a:lnTo>
                      <a:pt x="76" y="208"/>
                    </a:lnTo>
                    <a:lnTo>
                      <a:pt x="39" y="170"/>
                    </a:lnTo>
                    <a:lnTo>
                      <a:pt x="0" y="133"/>
                    </a:lnTo>
                    <a:lnTo>
                      <a:pt x="19" y="123"/>
                    </a:lnTo>
                    <a:close/>
                  </a:path>
                </a:pathLst>
              </a:custGeom>
              <a:solidFill>
                <a:srgbClr val="97A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Freeform 61">
                <a:extLst>
                  <a:ext uri="{FF2B5EF4-FFF2-40B4-BE49-F238E27FC236}">
                    <a16:creationId xmlns:a16="http://schemas.microsoft.com/office/drawing/2014/main" id="{81E114F7-83B4-48A7-9129-DE76637851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2" y="502"/>
                <a:ext cx="186" cy="97"/>
              </a:xfrm>
              <a:custGeom>
                <a:avLst/>
                <a:gdLst>
                  <a:gd name="T0" fmla="*/ 10 w 746"/>
                  <a:gd name="T1" fmla="*/ 14 h 387"/>
                  <a:gd name="T2" fmla="*/ 42 w 746"/>
                  <a:gd name="T3" fmla="*/ 0 h 387"/>
                  <a:gd name="T4" fmla="*/ 57 w 746"/>
                  <a:gd name="T5" fmla="*/ 3 h 387"/>
                  <a:gd name="T6" fmla="*/ 71 w 746"/>
                  <a:gd name="T7" fmla="*/ 7 h 387"/>
                  <a:gd name="T8" fmla="*/ 96 w 746"/>
                  <a:gd name="T9" fmla="*/ 19 h 387"/>
                  <a:gd name="T10" fmla="*/ 120 w 746"/>
                  <a:gd name="T11" fmla="*/ 28 h 387"/>
                  <a:gd name="T12" fmla="*/ 141 w 746"/>
                  <a:gd name="T13" fmla="*/ 38 h 387"/>
                  <a:gd name="T14" fmla="*/ 186 w 746"/>
                  <a:gd name="T15" fmla="*/ 59 h 387"/>
                  <a:gd name="T16" fmla="*/ 148 w 746"/>
                  <a:gd name="T17" fmla="*/ 78 h 387"/>
                  <a:gd name="T18" fmla="*/ 111 w 746"/>
                  <a:gd name="T19" fmla="*/ 97 h 387"/>
                  <a:gd name="T20" fmla="*/ 80 w 746"/>
                  <a:gd name="T21" fmla="*/ 95 h 387"/>
                  <a:gd name="T22" fmla="*/ 64 w 746"/>
                  <a:gd name="T23" fmla="*/ 92 h 387"/>
                  <a:gd name="T24" fmla="*/ 49 w 746"/>
                  <a:gd name="T25" fmla="*/ 88 h 387"/>
                  <a:gd name="T26" fmla="*/ 35 w 746"/>
                  <a:gd name="T27" fmla="*/ 80 h 387"/>
                  <a:gd name="T28" fmla="*/ 23 w 746"/>
                  <a:gd name="T29" fmla="*/ 73 h 387"/>
                  <a:gd name="T30" fmla="*/ 12 w 746"/>
                  <a:gd name="T31" fmla="*/ 64 h 387"/>
                  <a:gd name="T32" fmla="*/ 2 w 746"/>
                  <a:gd name="T33" fmla="*/ 52 h 387"/>
                  <a:gd name="T34" fmla="*/ 0 w 746"/>
                  <a:gd name="T35" fmla="*/ 43 h 387"/>
                  <a:gd name="T36" fmla="*/ 2 w 746"/>
                  <a:gd name="T37" fmla="*/ 33 h 387"/>
                  <a:gd name="T38" fmla="*/ 5 w 746"/>
                  <a:gd name="T39" fmla="*/ 24 h 387"/>
                  <a:gd name="T40" fmla="*/ 10 w 746"/>
                  <a:gd name="T41" fmla="*/ 17 h 387"/>
                  <a:gd name="T42" fmla="*/ 10 w 746"/>
                  <a:gd name="T43" fmla="*/ 14 h 3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746" h="387">
                    <a:moveTo>
                      <a:pt x="39" y="57"/>
                    </a:moveTo>
                    <a:lnTo>
                      <a:pt x="170" y="0"/>
                    </a:lnTo>
                    <a:lnTo>
                      <a:pt x="227" y="10"/>
                    </a:lnTo>
                    <a:lnTo>
                      <a:pt x="284" y="29"/>
                    </a:lnTo>
                    <a:lnTo>
                      <a:pt x="387" y="76"/>
                    </a:lnTo>
                    <a:lnTo>
                      <a:pt x="481" y="113"/>
                    </a:lnTo>
                    <a:lnTo>
                      <a:pt x="566" y="151"/>
                    </a:lnTo>
                    <a:lnTo>
                      <a:pt x="746" y="236"/>
                    </a:lnTo>
                    <a:lnTo>
                      <a:pt x="595" y="311"/>
                    </a:lnTo>
                    <a:lnTo>
                      <a:pt x="444" y="387"/>
                    </a:lnTo>
                    <a:lnTo>
                      <a:pt x="321" y="378"/>
                    </a:lnTo>
                    <a:lnTo>
                      <a:pt x="255" y="368"/>
                    </a:lnTo>
                    <a:lnTo>
                      <a:pt x="198" y="350"/>
                    </a:lnTo>
                    <a:lnTo>
                      <a:pt x="142" y="321"/>
                    </a:lnTo>
                    <a:lnTo>
                      <a:pt x="94" y="293"/>
                    </a:lnTo>
                    <a:lnTo>
                      <a:pt x="47" y="255"/>
                    </a:lnTo>
                    <a:lnTo>
                      <a:pt x="10" y="208"/>
                    </a:lnTo>
                    <a:lnTo>
                      <a:pt x="0" y="170"/>
                    </a:lnTo>
                    <a:lnTo>
                      <a:pt x="10" y="133"/>
                    </a:lnTo>
                    <a:lnTo>
                      <a:pt x="19" y="95"/>
                    </a:lnTo>
                    <a:lnTo>
                      <a:pt x="39" y="66"/>
                    </a:lnTo>
                    <a:lnTo>
                      <a:pt x="39" y="57"/>
                    </a:lnTo>
                    <a:close/>
                  </a:path>
                </a:pathLst>
              </a:custGeom>
              <a:solidFill>
                <a:srgbClr val="E6F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Freeform 62">
                <a:extLst>
                  <a:ext uri="{FF2B5EF4-FFF2-40B4-BE49-F238E27FC236}">
                    <a16:creationId xmlns:a16="http://schemas.microsoft.com/office/drawing/2014/main" id="{DB59869A-EDF2-4D14-849D-5175E37BCA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8" y="568"/>
                <a:ext cx="165" cy="217"/>
              </a:xfrm>
              <a:custGeom>
                <a:avLst/>
                <a:gdLst>
                  <a:gd name="T0" fmla="*/ 42 w 661"/>
                  <a:gd name="T1" fmla="*/ 62 h 868"/>
                  <a:gd name="T2" fmla="*/ 49 w 661"/>
                  <a:gd name="T3" fmla="*/ 54 h 868"/>
                  <a:gd name="T4" fmla="*/ 57 w 661"/>
                  <a:gd name="T5" fmla="*/ 52 h 868"/>
                  <a:gd name="T6" fmla="*/ 73 w 661"/>
                  <a:gd name="T7" fmla="*/ 45 h 868"/>
                  <a:gd name="T8" fmla="*/ 87 w 661"/>
                  <a:gd name="T9" fmla="*/ 40 h 868"/>
                  <a:gd name="T10" fmla="*/ 94 w 661"/>
                  <a:gd name="T11" fmla="*/ 36 h 868"/>
                  <a:gd name="T12" fmla="*/ 101 w 661"/>
                  <a:gd name="T13" fmla="*/ 31 h 868"/>
                  <a:gd name="T14" fmla="*/ 125 w 661"/>
                  <a:gd name="T15" fmla="*/ 19 h 868"/>
                  <a:gd name="T16" fmla="*/ 134 w 661"/>
                  <a:gd name="T17" fmla="*/ 14 h 868"/>
                  <a:gd name="T18" fmla="*/ 144 w 661"/>
                  <a:gd name="T19" fmla="*/ 10 h 868"/>
                  <a:gd name="T20" fmla="*/ 153 w 661"/>
                  <a:gd name="T21" fmla="*/ 3 h 868"/>
                  <a:gd name="T22" fmla="*/ 165 w 661"/>
                  <a:gd name="T23" fmla="*/ 0 h 868"/>
                  <a:gd name="T24" fmla="*/ 158 w 661"/>
                  <a:gd name="T25" fmla="*/ 40 h 868"/>
                  <a:gd name="T26" fmla="*/ 148 w 661"/>
                  <a:gd name="T27" fmla="*/ 80 h 868"/>
                  <a:gd name="T28" fmla="*/ 134 w 661"/>
                  <a:gd name="T29" fmla="*/ 120 h 868"/>
                  <a:gd name="T30" fmla="*/ 120 w 661"/>
                  <a:gd name="T31" fmla="*/ 158 h 868"/>
                  <a:gd name="T32" fmla="*/ 61 w 661"/>
                  <a:gd name="T33" fmla="*/ 189 h 868"/>
                  <a:gd name="T34" fmla="*/ 31 w 661"/>
                  <a:gd name="T35" fmla="*/ 203 h 868"/>
                  <a:gd name="T36" fmla="*/ 0 w 661"/>
                  <a:gd name="T37" fmla="*/ 217 h 868"/>
                  <a:gd name="T38" fmla="*/ 9 w 661"/>
                  <a:gd name="T39" fmla="*/ 177 h 868"/>
                  <a:gd name="T40" fmla="*/ 21 w 661"/>
                  <a:gd name="T41" fmla="*/ 139 h 868"/>
                  <a:gd name="T42" fmla="*/ 33 w 661"/>
                  <a:gd name="T43" fmla="*/ 102 h 868"/>
                  <a:gd name="T44" fmla="*/ 42 w 661"/>
                  <a:gd name="T45" fmla="*/ 62 h 86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661" h="868">
                    <a:moveTo>
                      <a:pt x="170" y="246"/>
                    </a:moveTo>
                    <a:lnTo>
                      <a:pt x="198" y="217"/>
                    </a:lnTo>
                    <a:lnTo>
                      <a:pt x="227" y="208"/>
                    </a:lnTo>
                    <a:lnTo>
                      <a:pt x="293" y="180"/>
                    </a:lnTo>
                    <a:lnTo>
                      <a:pt x="350" y="161"/>
                    </a:lnTo>
                    <a:lnTo>
                      <a:pt x="377" y="142"/>
                    </a:lnTo>
                    <a:lnTo>
                      <a:pt x="406" y="123"/>
                    </a:lnTo>
                    <a:lnTo>
                      <a:pt x="500" y="76"/>
                    </a:lnTo>
                    <a:lnTo>
                      <a:pt x="538" y="57"/>
                    </a:lnTo>
                    <a:lnTo>
                      <a:pt x="575" y="39"/>
                    </a:lnTo>
                    <a:lnTo>
                      <a:pt x="614" y="10"/>
                    </a:lnTo>
                    <a:lnTo>
                      <a:pt x="661" y="0"/>
                    </a:lnTo>
                    <a:lnTo>
                      <a:pt x="632" y="161"/>
                    </a:lnTo>
                    <a:lnTo>
                      <a:pt x="594" y="321"/>
                    </a:lnTo>
                    <a:lnTo>
                      <a:pt x="538" y="481"/>
                    </a:lnTo>
                    <a:lnTo>
                      <a:pt x="481" y="632"/>
                    </a:lnTo>
                    <a:lnTo>
                      <a:pt x="246" y="755"/>
                    </a:lnTo>
                    <a:lnTo>
                      <a:pt x="123" y="812"/>
                    </a:lnTo>
                    <a:lnTo>
                      <a:pt x="0" y="868"/>
                    </a:lnTo>
                    <a:lnTo>
                      <a:pt x="38" y="708"/>
                    </a:lnTo>
                    <a:lnTo>
                      <a:pt x="85" y="557"/>
                    </a:lnTo>
                    <a:lnTo>
                      <a:pt x="132" y="407"/>
                    </a:lnTo>
                    <a:lnTo>
                      <a:pt x="170" y="246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Freeform 63">
                <a:extLst>
                  <a:ext uri="{FF2B5EF4-FFF2-40B4-BE49-F238E27FC236}">
                    <a16:creationId xmlns:a16="http://schemas.microsoft.com/office/drawing/2014/main" id="{356AE75D-7390-4827-A147-7672D49553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0" y="615"/>
                <a:ext cx="95" cy="120"/>
              </a:xfrm>
              <a:custGeom>
                <a:avLst/>
                <a:gdLst>
                  <a:gd name="T0" fmla="*/ 40 w 377"/>
                  <a:gd name="T1" fmla="*/ 24 h 481"/>
                  <a:gd name="T2" fmla="*/ 95 w 377"/>
                  <a:gd name="T3" fmla="*/ 0 h 481"/>
                  <a:gd name="T4" fmla="*/ 93 w 377"/>
                  <a:gd name="T5" fmla="*/ 24 h 481"/>
                  <a:gd name="T6" fmla="*/ 86 w 377"/>
                  <a:gd name="T7" fmla="*/ 45 h 481"/>
                  <a:gd name="T8" fmla="*/ 78 w 377"/>
                  <a:gd name="T9" fmla="*/ 66 h 481"/>
                  <a:gd name="T10" fmla="*/ 74 w 377"/>
                  <a:gd name="T11" fmla="*/ 90 h 481"/>
                  <a:gd name="T12" fmla="*/ 64 w 377"/>
                  <a:gd name="T13" fmla="*/ 90 h 481"/>
                  <a:gd name="T14" fmla="*/ 59 w 377"/>
                  <a:gd name="T15" fmla="*/ 94 h 481"/>
                  <a:gd name="T16" fmla="*/ 55 w 377"/>
                  <a:gd name="T17" fmla="*/ 99 h 481"/>
                  <a:gd name="T18" fmla="*/ 47 w 377"/>
                  <a:gd name="T19" fmla="*/ 99 h 481"/>
                  <a:gd name="T20" fmla="*/ 45 w 377"/>
                  <a:gd name="T21" fmla="*/ 101 h 481"/>
                  <a:gd name="T22" fmla="*/ 24 w 377"/>
                  <a:gd name="T23" fmla="*/ 113 h 481"/>
                  <a:gd name="T24" fmla="*/ 0 w 377"/>
                  <a:gd name="T25" fmla="*/ 120 h 481"/>
                  <a:gd name="T26" fmla="*/ 5 w 377"/>
                  <a:gd name="T27" fmla="*/ 99 h 481"/>
                  <a:gd name="T28" fmla="*/ 7 w 377"/>
                  <a:gd name="T29" fmla="*/ 87 h 481"/>
                  <a:gd name="T30" fmla="*/ 7 w 377"/>
                  <a:gd name="T31" fmla="*/ 78 h 481"/>
                  <a:gd name="T32" fmla="*/ 9 w 377"/>
                  <a:gd name="T33" fmla="*/ 61 h 481"/>
                  <a:gd name="T34" fmla="*/ 14 w 377"/>
                  <a:gd name="T35" fmla="*/ 42 h 481"/>
                  <a:gd name="T36" fmla="*/ 17 w 377"/>
                  <a:gd name="T37" fmla="*/ 35 h 481"/>
                  <a:gd name="T38" fmla="*/ 21 w 377"/>
                  <a:gd name="T39" fmla="*/ 28 h 481"/>
                  <a:gd name="T40" fmla="*/ 31 w 377"/>
                  <a:gd name="T41" fmla="*/ 24 h 481"/>
                  <a:gd name="T42" fmla="*/ 40 w 377"/>
                  <a:gd name="T43" fmla="*/ 24 h 48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77" h="481">
                    <a:moveTo>
                      <a:pt x="160" y="95"/>
                    </a:moveTo>
                    <a:lnTo>
                      <a:pt x="377" y="0"/>
                    </a:lnTo>
                    <a:lnTo>
                      <a:pt x="368" y="95"/>
                    </a:lnTo>
                    <a:lnTo>
                      <a:pt x="340" y="179"/>
                    </a:lnTo>
                    <a:lnTo>
                      <a:pt x="311" y="265"/>
                    </a:lnTo>
                    <a:lnTo>
                      <a:pt x="292" y="359"/>
                    </a:lnTo>
                    <a:lnTo>
                      <a:pt x="254" y="359"/>
                    </a:lnTo>
                    <a:lnTo>
                      <a:pt x="236" y="377"/>
                    </a:lnTo>
                    <a:lnTo>
                      <a:pt x="217" y="396"/>
                    </a:lnTo>
                    <a:lnTo>
                      <a:pt x="188" y="396"/>
                    </a:lnTo>
                    <a:lnTo>
                      <a:pt x="180" y="406"/>
                    </a:lnTo>
                    <a:lnTo>
                      <a:pt x="94" y="453"/>
                    </a:lnTo>
                    <a:lnTo>
                      <a:pt x="0" y="481"/>
                    </a:lnTo>
                    <a:lnTo>
                      <a:pt x="19" y="396"/>
                    </a:lnTo>
                    <a:lnTo>
                      <a:pt x="28" y="349"/>
                    </a:lnTo>
                    <a:lnTo>
                      <a:pt x="28" y="312"/>
                    </a:lnTo>
                    <a:lnTo>
                      <a:pt x="37" y="245"/>
                    </a:lnTo>
                    <a:lnTo>
                      <a:pt x="57" y="169"/>
                    </a:lnTo>
                    <a:lnTo>
                      <a:pt x="66" y="142"/>
                    </a:lnTo>
                    <a:lnTo>
                      <a:pt x="84" y="113"/>
                    </a:lnTo>
                    <a:lnTo>
                      <a:pt x="123" y="95"/>
                    </a:lnTo>
                    <a:lnTo>
                      <a:pt x="160" y="9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Freeform 64">
                <a:extLst>
                  <a:ext uri="{FF2B5EF4-FFF2-40B4-BE49-F238E27FC236}">
                    <a16:creationId xmlns:a16="http://schemas.microsoft.com/office/drawing/2014/main" id="{F860D722-72F8-41F5-A645-06A4858E38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0" y="625"/>
                <a:ext cx="80" cy="103"/>
              </a:xfrm>
              <a:custGeom>
                <a:avLst/>
                <a:gdLst>
                  <a:gd name="T0" fmla="*/ 14 w 321"/>
                  <a:gd name="T1" fmla="*/ 28 h 415"/>
                  <a:gd name="T2" fmla="*/ 28 w 321"/>
                  <a:gd name="T3" fmla="*/ 21 h 415"/>
                  <a:gd name="T4" fmla="*/ 45 w 321"/>
                  <a:gd name="T5" fmla="*/ 12 h 415"/>
                  <a:gd name="T6" fmla="*/ 80 w 321"/>
                  <a:gd name="T7" fmla="*/ 0 h 415"/>
                  <a:gd name="T8" fmla="*/ 76 w 321"/>
                  <a:gd name="T9" fmla="*/ 19 h 415"/>
                  <a:gd name="T10" fmla="*/ 68 w 321"/>
                  <a:gd name="T11" fmla="*/ 37 h 415"/>
                  <a:gd name="T12" fmla="*/ 57 w 321"/>
                  <a:gd name="T13" fmla="*/ 72 h 415"/>
                  <a:gd name="T14" fmla="*/ 42 w 321"/>
                  <a:gd name="T15" fmla="*/ 82 h 415"/>
                  <a:gd name="T16" fmla="*/ 28 w 321"/>
                  <a:gd name="T17" fmla="*/ 89 h 415"/>
                  <a:gd name="T18" fmla="*/ 0 w 321"/>
                  <a:gd name="T19" fmla="*/ 103 h 415"/>
                  <a:gd name="T20" fmla="*/ 5 w 321"/>
                  <a:gd name="T21" fmla="*/ 66 h 415"/>
                  <a:gd name="T22" fmla="*/ 7 w 321"/>
                  <a:gd name="T23" fmla="*/ 47 h 415"/>
                  <a:gd name="T24" fmla="*/ 14 w 321"/>
                  <a:gd name="T25" fmla="*/ 28 h 4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21" h="415">
                    <a:moveTo>
                      <a:pt x="57" y="113"/>
                    </a:moveTo>
                    <a:lnTo>
                      <a:pt x="114" y="84"/>
                    </a:lnTo>
                    <a:lnTo>
                      <a:pt x="180" y="47"/>
                    </a:lnTo>
                    <a:lnTo>
                      <a:pt x="321" y="0"/>
                    </a:lnTo>
                    <a:lnTo>
                      <a:pt x="303" y="75"/>
                    </a:lnTo>
                    <a:lnTo>
                      <a:pt x="274" y="151"/>
                    </a:lnTo>
                    <a:lnTo>
                      <a:pt x="227" y="292"/>
                    </a:lnTo>
                    <a:lnTo>
                      <a:pt x="170" y="330"/>
                    </a:lnTo>
                    <a:lnTo>
                      <a:pt x="114" y="358"/>
                    </a:lnTo>
                    <a:lnTo>
                      <a:pt x="0" y="415"/>
                    </a:lnTo>
                    <a:lnTo>
                      <a:pt x="20" y="264"/>
                    </a:lnTo>
                    <a:lnTo>
                      <a:pt x="29" y="188"/>
                    </a:lnTo>
                    <a:lnTo>
                      <a:pt x="57" y="113"/>
                    </a:lnTo>
                    <a:close/>
                  </a:path>
                </a:pathLst>
              </a:custGeom>
              <a:solidFill>
                <a:srgbClr val="97BA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Freeform 65">
                <a:extLst>
                  <a:ext uri="{FF2B5EF4-FFF2-40B4-BE49-F238E27FC236}">
                    <a16:creationId xmlns:a16="http://schemas.microsoft.com/office/drawing/2014/main" id="{F4B4A837-A9E9-45BA-84B7-80D6918BD0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9" y="599"/>
                <a:ext cx="71" cy="94"/>
              </a:xfrm>
              <a:custGeom>
                <a:avLst/>
                <a:gdLst>
                  <a:gd name="T0" fmla="*/ 5 w 283"/>
                  <a:gd name="T1" fmla="*/ 0 h 378"/>
                  <a:gd name="T2" fmla="*/ 71 w 283"/>
                  <a:gd name="T3" fmla="*/ 14 h 378"/>
                  <a:gd name="T4" fmla="*/ 59 w 283"/>
                  <a:gd name="T5" fmla="*/ 19 h 378"/>
                  <a:gd name="T6" fmla="*/ 50 w 283"/>
                  <a:gd name="T7" fmla="*/ 23 h 378"/>
                  <a:gd name="T8" fmla="*/ 35 w 283"/>
                  <a:gd name="T9" fmla="*/ 33 h 378"/>
                  <a:gd name="T10" fmla="*/ 24 w 283"/>
                  <a:gd name="T11" fmla="*/ 45 h 378"/>
                  <a:gd name="T12" fmla="*/ 14 w 283"/>
                  <a:gd name="T13" fmla="*/ 56 h 378"/>
                  <a:gd name="T14" fmla="*/ 5 w 283"/>
                  <a:gd name="T15" fmla="*/ 75 h 378"/>
                  <a:gd name="T16" fmla="*/ 3 w 283"/>
                  <a:gd name="T17" fmla="*/ 84 h 378"/>
                  <a:gd name="T18" fmla="*/ 3 w 283"/>
                  <a:gd name="T19" fmla="*/ 94 h 378"/>
                  <a:gd name="T20" fmla="*/ 0 w 283"/>
                  <a:gd name="T21" fmla="*/ 61 h 378"/>
                  <a:gd name="T22" fmla="*/ 0 w 283"/>
                  <a:gd name="T23" fmla="*/ 28 h 378"/>
                  <a:gd name="T24" fmla="*/ 3 w 283"/>
                  <a:gd name="T25" fmla="*/ 14 h 378"/>
                  <a:gd name="T26" fmla="*/ 5 w 283"/>
                  <a:gd name="T27" fmla="*/ 0 h 3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83" h="378">
                    <a:moveTo>
                      <a:pt x="18" y="0"/>
                    </a:moveTo>
                    <a:lnTo>
                      <a:pt x="283" y="57"/>
                    </a:lnTo>
                    <a:lnTo>
                      <a:pt x="236" y="75"/>
                    </a:lnTo>
                    <a:lnTo>
                      <a:pt x="198" y="94"/>
                    </a:lnTo>
                    <a:lnTo>
                      <a:pt x="141" y="132"/>
                    </a:lnTo>
                    <a:lnTo>
                      <a:pt x="94" y="179"/>
                    </a:lnTo>
                    <a:lnTo>
                      <a:pt x="57" y="227"/>
                    </a:lnTo>
                    <a:lnTo>
                      <a:pt x="18" y="302"/>
                    </a:lnTo>
                    <a:lnTo>
                      <a:pt x="10" y="339"/>
                    </a:lnTo>
                    <a:lnTo>
                      <a:pt x="10" y="378"/>
                    </a:lnTo>
                    <a:lnTo>
                      <a:pt x="0" y="245"/>
                    </a:lnTo>
                    <a:lnTo>
                      <a:pt x="0" y="114"/>
                    </a:lnTo>
                    <a:lnTo>
                      <a:pt x="10" y="57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Freeform 66">
                <a:extLst>
                  <a:ext uri="{FF2B5EF4-FFF2-40B4-BE49-F238E27FC236}">
                    <a16:creationId xmlns:a16="http://schemas.microsoft.com/office/drawing/2014/main" id="{56E6673E-36FD-4189-99F4-F71E9B0E3B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9" y="321"/>
                <a:ext cx="584" cy="539"/>
              </a:xfrm>
              <a:custGeom>
                <a:avLst/>
                <a:gdLst>
                  <a:gd name="T0" fmla="*/ 68 w 2339"/>
                  <a:gd name="T1" fmla="*/ 252 h 2160"/>
                  <a:gd name="T2" fmla="*/ 144 w 2339"/>
                  <a:gd name="T3" fmla="*/ 245 h 2160"/>
                  <a:gd name="T4" fmla="*/ 233 w 2339"/>
                  <a:gd name="T5" fmla="*/ 226 h 2160"/>
                  <a:gd name="T6" fmla="*/ 233 w 2339"/>
                  <a:gd name="T7" fmla="*/ 217 h 2160"/>
                  <a:gd name="T8" fmla="*/ 223 w 2339"/>
                  <a:gd name="T9" fmla="*/ 203 h 2160"/>
                  <a:gd name="T10" fmla="*/ 210 w 2339"/>
                  <a:gd name="T11" fmla="*/ 203 h 2160"/>
                  <a:gd name="T12" fmla="*/ 200 w 2339"/>
                  <a:gd name="T13" fmla="*/ 203 h 2160"/>
                  <a:gd name="T14" fmla="*/ 193 w 2339"/>
                  <a:gd name="T15" fmla="*/ 205 h 2160"/>
                  <a:gd name="T16" fmla="*/ 181 w 2339"/>
                  <a:gd name="T17" fmla="*/ 219 h 2160"/>
                  <a:gd name="T18" fmla="*/ 172 w 2339"/>
                  <a:gd name="T19" fmla="*/ 203 h 2160"/>
                  <a:gd name="T20" fmla="*/ 144 w 2339"/>
                  <a:gd name="T21" fmla="*/ 203 h 2160"/>
                  <a:gd name="T22" fmla="*/ 141 w 2339"/>
                  <a:gd name="T23" fmla="*/ 188 h 2160"/>
                  <a:gd name="T24" fmla="*/ 132 w 2339"/>
                  <a:gd name="T25" fmla="*/ 177 h 2160"/>
                  <a:gd name="T26" fmla="*/ 165 w 2339"/>
                  <a:gd name="T27" fmla="*/ 158 h 2160"/>
                  <a:gd name="T28" fmla="*/ 156 w 2339"/>
                  <a:gd name="T29" fmla="*/ 134 h 2160"/>
                  <a:gd name="T30" fmla="*/ 174 w 2339"/>
                  <a:gd name="T31" fmla="*/ 130 h 2160"/>
                  <a:gd name="T32" fmla="*/ 186 w 2339"/>
                  <a:gd name="T33" fmla="*/ 127 h 2160"/>
                  <a:gd name="T34" fmla="*/ 186 w 2339"/>
                  <a:gd name="T35" fmla="*/ 104 h 2160"/>
                  <a:gd name="T36" fmla="*/ 202 w 2339"/>
                  <a:gd name="T37" fmla="*/ 97 h 2160"/>
                  <a:gd name="T38" fmla="*/ 219 w 2339"/>
                  <a:gd name="T39" fmla="*/ 108 h 2160"/>
                  <a:gd name="T40" fmla="*/ 235 w 2339"/>
                  <a:gd name="T41" fmla="*/ 92 h 2160"/>
                  <a:gd name="T42" fmla="*/ 261 w 2339"/>
                  <a:gd name="T43" fmla="*/ 87 h 2160"/>
                  <a:gd name="T44" fmla="*/ 320 w 2339"/>
                  <a:gd name="T45" fmla="*/ 33 h 2160"/>
                  <a:gd name="T46" fmla="*/ 351 w 2339"/>
                  <a:gd name="T47" fmla="*/ 14 h 2160"/>
                  <a:gd name="T48" fmla="*/ 372 w 2339"/>
                  <a:gd name="T49" fmla="*/ 0 h 2160"/>
                  <a:gd name="T50" fmla="*/ 365 w 2339"/>
                  <a:gd name="T51" fmla="*/ 7 h 2160"/>
                  <a:gd name="T52" fmla="*/ 358 w 2339"/>
                  <a:gd name="T53" fmla="*/ 16 h 2160"/>
                  <a:gd name="T54" fmla="*/ 379 w 2339"/>
                  <a:gd name="T55" fmla="*/ 12 h 2160"/>
                  <a:gd name="T56" fmla="*/ 471 w 2339"/>
                  <a:gd name="T57" fmla="*/ 7 h 2160"/>
                  <a:gd name="T58" fmla="*/ 521 w 2339"/>
                  <a:gd name="T59" fmla="*/ 0 h 2160"/>
                  <a:gd name="T60" fmla="*/ 509 w 2339"/>
                  <a:gd name="T61" fmla="*/ 7 h 2160"/>
                  <a:gd name="T62" fmla="*/ 521 w 2339"/>
                  <a:gd name="T63" fmla="*/ 21 h 2160"/>
                  <a:gd name="T64" fmla="*/ 546 w 2339"/>
                  <a:gd name="T65" fmla="*/ 40 h 2160"/>
                  <a:gd name="T66" fmla="*/ 565 w 2339"/>
                  <a:gd name="T67" fmla="*/ 42 h 2160"/>
                  <a:gd name="T68" fmla="*/ 584 w 2339"/>
                  <a:gd name="T69" fmla="*/ 64 h 2160"/>
                  <a:gd name="T70" fmla="*/ 577 w 2339"/>
                  <a:gd name="T71" fmla="*/ 87 h 2160"/>
                  <a:gd name="T72" fmla="*/ 570 w 2339"/>
                  <a:gd name="T73" fmla="*/ 115 h 2160"/>
                  <a:gd name="T74" fmla="*/ 577 w 2339"/>
                  <a:gd name="T75" fmla="*/ 172 h 2160"/>
                  <a:gd name="T76" fmla="*/ 563 w 2339"/>
                  <a:gd name="T77" fmla="*/ 184 h 2160"/>
                  <a:gd name="T78" fmla="*/ 544 w 2339"/>
                  <a:gd name="T79" fmla="*/ 207 h 2160"/>
                  <a:gd name="T80" fmla="*/ 553 w 2339"/>
                  <a:gd name="T81" fmla="*/ 235 h 2160"/>
                  <a:gd name="T82" fmla="*/ 565 w 2339"/>
                  <a:gd name="T83" fmla="*/ 332 h 2160"/>
                  <a:gd name="T84" fmla="*/ 549 w 2339"/>
                  <a:gd name="T85" fmla="*/ 346 h 2160"/>
                  <a:gd name="T86" fmla="*/ 487 w 2339"/>
                  <a:gd name="T87" fmla="*/ 358 h 2160"/>
                  <a:gd name="T88" fmla="*/ 447 w 2339"/>
                  <a:gd name="T89" fmla="*/ 379 h 2160"/>
                  <a:gd name="T90" fmla="*/ 433 w 2339"/>
                  <a:gd name="T91" fmla="*/ 424 h 2160"/>
                  <a:gd name="T92" fmla="*/ 414 w 2339"/>
                  <a:gd name="T93" fmla="*/ 457 h 2160"/>
                  <a:gd name="T94" fmla="*/ 384 w 2339"/>
                  <a:gd name="T95" fmla="*/ 473 h 2160"/>
                  <a:gd name="T96" fmla="*/ 360 w 2339"/>
                  <a:gd name="T97" fmla="*/ 476 h 2160"/>
                  <a:gd name="T98" fmla="*/ 318 w 2339"/>
                  <a:gd name="T99" fmla="*/ 461 h 2160"/>
                  <a:gd name="T100" fmla="*/ 101 w 2339"/>
                  <a:gd name="T101" fmla="*/ 532 h 2160"/>
                  <a:gd name="T102" fmla="*/ 85 w 2339"/>
                  <a:gd name="T103" fmla="*/ 520 h 2160"/>
                  <a:gd name="T104" fmla="*/ 64 w 2339"/>
                  <a:gd name="T105" fmla="*/ 513 h 2160"/>
                  <a:gd name="T106" fmla="*/ 40 w 2339"/>
                  <a:gd name="T107" fmla="*/ 508 h 2160"/>
                  <a:gd name="T108" fmla="*/ 9 w 2339"/>
                  <a:gd name="T109" fmla="*/ 398 h 2160"/>
                  <a:gd name="T110" fmla="*/ 0 w 2339"/>
                  <a:gd name="T111" fmla="*/ 308 h 2160"/>
                  <a:gd name="T112" fmla="*/ 9 w 2339"/>
                  <a:gd name="T113" fmla="*/ 264 h 216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339" h="2160">
                    <a:moveTo>
                      <a:pt x="94" y="1029"/>
                    </a:moveTo>
                    <a:lnTo>
                      <a:pt x="217" y="1009"/>
                    </a:lnTo>
                    <a:lnTo>
                      <a:pt x="273" y="1009"/>
                    </a:lnTo>
                    <a:lnTo>
                      <a:pt x="330" y="1009"/>
                    </a:lnTo>
                    <a:lnTo>
                      <a:pt x="453" y="990"/>
                    </a:lnTo>
                    <a:lnTo>
                      <a:pt x="576" y="981"/>
                    </a:lnTo>
                    <a:lnTo>
                      <a:pt x="840" y="981"/>
                    </a:lnTo>
                    <a:lnTo>
                      <a:pt x="905" y="934"/>
                    </a:lnTo>
                    <a:lnTo>
                      <a:pt x="934" y="906"/>
                    </a:lnTo>
                    <a:lnTo>
                      <a:pt x="971" y="886"/>
                    </a:lnTo>
                    <a:lnTo>
                      <a:pt x="952" y="877"/>
                    </a:lnTo>
                    <a:lnTo>
                      <a:pt x="934" y="868"/>
                    </a:lnTo>
                    <a:lnTo>
                      <a:pt x="905" y="849"/>
                    </a:lnTo>
                    <a:lnTo>
                      <a:pt x="895" y="830"/>
                    </a:lnTo>
                    <a:lnTo>
                      <a:pt x="895" y="812"/>
                    </a:lnTo>
                    <a:lnTo>
                      <a:pt x="877" y="802"/>
                    </a:lnTo>
                    <a:lnTo>
                      <a:pt x="840" y="802"/>
                    </a:lnTo>
                    <a:lnTo>
                      <a:pt x="840" y="812"/>
                    </a:lnTo>
                    <a:lnTo>
                      <a:pt x="830" y="812"/>
                    </a:lnTo>
                    <a:lnTo>
                      <a:pt x="820" y="812"/>
                    </a:lnTo>
                    <a:lnTo>
                      <a:pt x="801" y="812"/>
                    </a:lnTo>
                    <a:lnTo>
                      <a:pt x="792" y="802"/>
                    </a:lnTo>
                    <a:lnTo>
                      <a:pt x="783" y="773"/>
                    </a:lnTo>
                    <a:lnTo>
                      <a:pt x="773" y="821"/>
                    </a:lnTo>
                    <a:lnTo>
                      <a:pt x="764" y="839"/>
                    </a:lnTo>
                    <a:lnTo>
                      <a:pt x="754" y="859"/>
                    </a:lnTo>
                    <a:lnTo>
                      <a:pt x="726" y="877"/>
                    </a:lnTo>
                    <a:lnTo>
                      <a:pt x="707" y="877"/>
                    </a:lnTo>
                    <a:lnTo>
                      <a:pt x="688" y="868"/>
                    </a:lnTo>
                    <a:lnTo>
                      <a:pt x="688" y="812"/>
                    </a:lnTo>
                    <a:lnTo>
                      <a:pt x="641" y="821"/>
                    </a:lnTo>
                    <a:lnTo>
                      <a:pt x="584" y="821"/>
                    </a:lnTo>
                    <a:lnTo>
                      <a:pt x="576" y="812"/>
                    </a:lnTo>
                    <a:lnTo>
                      <a:pt x="594" y="792"/>
                    </a:lnTo>
                    <a:lnTo>
                      <a:pt x="603" y="765"/>
                    </a:lnTo>
                    <a:lnTo>
                      <a:pt x="566" y="755"/>
                    </a:lnTo>
                    <a:lnTo>
                      <a:pt x="529" y="745"/>
                    </a:lnTo>
                    <a:lnTo>
                      <a:pt x="529" y="726"/>
                    </a:lnTo>
                    <a:lnTo>
                      <a:pt x="529" y="708"/>
                    </a:lnTo>
                    <a:lnTo>
                      <a:pt x="537" y="689"/>
                    </a:lnTo>
                    <a:lnTo>
                      <a:pt x="584" y="651"/>
                    </a:lnTo>
                    <a:lnTo>
                      <a:pt x="660" y="632"/>
                    </a:lnTo>
                    <a:lnTo>
                      <a:pt x="632" y="585"/>
                    </a:lnTo>
                    <a:lnTo>
                      <a:pt x="623" y="557"/>
                    </a:lnTo>
                    <a:lnTo>
                      <a:pt x="623" y="538"/>
                    </a:lnTo>
                    <a:lnTo>
                      <a:pt x="632" y="528"/>
                    </a:lnTo>
                    <a:lnTo>
                      <a:pt x="660" y="519"/>
                    </a:lnTo>
                    <a:lnTo>
                      <a:pt x="697" y="519"/>
                    </a:lnTo>
                    <a:lnTo>
                      <a:pt x="717" y="519"/>
                    </a:lnTo>
                    <a:lnTo>
                      <a:pt x="745" y="538"/>
                    </a:lnTo>
                    <a:lnTo>
                      <a:pt x="745" y="510"/>
                    </a:lnTo>
                    <a:lnTo>
                      <a:pt x="736" y="481"/>
                    </a:lnTo>
                    <a:lnTo>
                      <a:pt x="736" y="453"/>
                    </a:lnTo>
                    <a:lnTo>
                      <a:pt x="745" y="415"/>
                    </a:lnTo>
                    <a:lnTo>
                      <a:pt x="764" y="397"/>
                    </a:lnTo>
                    <a:lnTo>
                      <a:pt x="783" y="387"/>
                    </a:lnTo>
                    <a:lnTo>
                      <a:pt x="811" y="387"/>
                    </a:lnTo>
                    <a:lnTo>
                      <a:pt x="840" y="397"/>
                    </a:lnTo>
                    <a:lnTo>
                      <a:pt x="868" y="425"/>
                    </a:lnTo>
                    <a:lnTo>
                      <a:pt x="877" y="434"/>
                    </a:lnTo>
                    <a:lnTo>
                      <a:pt x="895" y="434"/>
                    </a:lnTo>
                    <a:lnTo>
                      <a:pt x="915" y="406"/>
                    </a:lnTo>
                    <a:lnTo>
                      <a:pt x="943" y="368"/>
                    </a:lnTo>
                    <a:lnTo>
                      <a:pt x="981" y="350"/>
                    </a:lnTo>
                    <a:lnTo>
                      <a:pt x="1009" y="330"/>
                    </a:lnTo>
                    <a:lnTo>
                      <a:pt x="1047" y="350"/>
                    </a:lnTo>
                    <a:lnTo>
                      <a:pt x="1112" y="264"/>
                    </a:lnTo>
                    <a:lnTo>
                      <a:pt x="1188" y="189"/>
                    </a:lnTo>
                    <a:lnTo>
                      <a:pt x="1282" y="133"/>
                    </a:lnTo>
                    <a:lnTo>
                      <a:pt x="1330" y="104"/>
                    </a:lnTo>
                    <a:lnTo>
                      <a:pt x="1386" y="86"/>
                    </a:lnTo>
                    <a:lnTo>
                      <a:pt x="1405" y="57"/>
                    </a:lnTo>
                    <a:lnTo>
                      <a:pt x="1424" y="39"/>
                    </a:lnTo>
                    <a:lnTo>
                      <a:pt x="1462" y="19"/>
                    </a:lnTo>
                    <a:lnTo>
                      <a:pt x="1490" y="0"/>
                    </a:lnTo>
                    <a:lnTo>
                      <a:pt x="1490" y="19"/>
                    </a:lnTo>
                    <a:lnTo>
                      <a:pt x="1471" y="19"/>
                    </a:lnTo>
                    <a:lnTo>
                      <a:pt x="1462" y="29"/>
                    </a:lnTo>
                    <a:lnTo>
                      <a:pt x="1443" y="39"/>
                    </a:lnTo>
                    <a:lnTo>
                      <a:pt x="1424" y="66"/>
                    </a:lnTo>
                    <a:lnTo>
                      <a:pt x="1433" y="66"/>
                    </a:lnTo>
                    <a:lnTo>
                      <a:pt x="1443" y="66"/>
                    </a:lnTo>
                    <a:lnTo>
                      <a:pt x="1480" y="57"/>
                    </a:lnTo>
                    <a:lnTo>
                      <a:pt x="1519" y="47"/>
                    </a:lnTo>
                    <a:lnTo>
                      <a:pt x="1594" y="39"/>
                    </a:lnTo>
                    <a:lnTo>
                      <a:pt x="1792" y="29"/>
                    </a:lnTo>
                    <a:lnTo>
                      <a:pt x="1886" y="29"/>
                    </a:lnTo>
                    <a:lnTo>
                      <a:pt x="1981" y="47"/>
                    </a:lnTo>
                    <a:lnTo>
                      <a:pt x="2028" y="19"/>
                    </a:lnTo>
                    <a:lnTo>
                      <a:pt x="2085" y="0"/>
                    </a:lnTo>
                    <a:lnTo>
                      <a:pt x="2085" y="19"/>
                    </a:lnTo>
                    <a:lnTo>
                      <a:pt x="2056" y="19"/>
                    </a:lnTo>
                    <a:lnTo>
                      <a:pt x="2038" y="29"/>
                    </a:lnTo>
                    <a:lnTo>
                      <a:pt x="2009" y="57"/>
                    </a:lnTo>
                    <a:lnTo>
                      <a:pt x="2046" y="76"/>
                    </a:lnTo>
                    <a:lnTo>
                      <a:pt x="2085" y="86"/>
                    </a:lnTo>
                    <a:lnTo>
                      <a:pt x="2122" y="104"/>
                    </a:lnTo>
                    <a:lnTo>
                      <a:pt x="2159" y="133"/>
                    </a:lnTo>
                    <a:lnTo>
                      <a:pt x="2188" y="160"/>
                    </a:lnTo>
                    <a:lnTo>
                      <a:pt x="2226" y="189"/>
                    </a:lnTo>
                    <a:lnTo>
                      <a:pt x="2245" y="180"/>
                    </a:lnTo>
                    <a:lnTo>
                      <a:pt x="2263" y="170"/>
                    </a:lnTo>
                    <a:lnTo>
                      <a:pt x="2301" y="180"/>
                    </a:lnTo>
                    <a:lnTo>
                      <a:pt x="2320" y="217"/>
                    </a:lnTo>
                    <a:lnTo>
                      <a:pt x="2339" y="255"/>
                    </a:lnTo>
                    <a:lnTo>
                      <a:pt x="2339" y="293"/>
                    </a:lnTo>
                    <a:lnTo>
                      <a:pt x="2330" y="330"/>
                    </a:lnTo>
                    <a:lnTo>
                      <a:pt x="2310" y="350"/>
                    </a:lnTo>
                    <a:lnTo>
                      <a:pt x="2301" y="368"/>
                    </a:lnTo>
                    <a:lnTo>
                      <a:pt x="2292" y="415"/>
                    </a:lnTo>
                    <a:lnTo>
                      <a:pt x="2282" y="462"/>
                    </a:lnTo>
                    <a:lnTo>
                      <a:pt x="2273" y="510"/>
                    </a:lnTo>
                    <a:lnTo>
                      <a:pt x="2310" y="679"/>
                    </a:lnTo>
                    <a:lnTo>
                      <a:pt x="2310" y="689"/>
                    </a:lnTo>
                    <a:lnTo>
                      <a:pt x="2301" y="708"/>
                    </a:lnTo>
                    <a:lnTo>
                      <a:pt x="2282" y="726"/>
                    </a:lnTo>
                    <a:lnTo>
                      <a:pt x="2254" y="736"/>
                    </a:lnTo>
                    <a:lnTo>
                      <a:pt x="2226" y="755"/>
                    </a:lnTo>
                    <a:lnTo>
                      <a:pt x="2179" y="792"/>
                    </a:lnTo>
                    <a:lnTo>
                      <a:pt x="2179" y="830"/>
                    </a:lnTo>
                    <a:lnTo>
                      <a:pt x="2188" y="868"/>
                    </a:lnTo>
                    <a:lnTo>
                      <a:pt x="2197" y="906"/>
                    </a:lnTo>
                    <a:lnTo>
                      <a:pt x="2216" y="943"/>
                    </a:lnTo>
                    <a:lnTo>
                      <a:pt x="2235" y="1037"/>
                    </a:lnTo>
                    <a:lnTo>
                      <a:pt x="2245" y="1141"/>
                    </a:lnTo>
                    <a:lnTo>
                      <a:pt x="2263" y="1330"/>
                    </a:lnTo>
                    <a:lnTo>
                      <a:pt x="2245" y="1348"/>
                    </a:lnTo>
                    <a:lnTo>
                      <a:pt x="2235" y="1368"/>
                    </a:lnTo>
                    <a:lnTo>
                      <a:pt x="2197" y="1387"/>
                    </a:lnTo>
                    <a:lnTo>
                      <a:pt x="2150" y="1405"/>
                    </a:lnTo>
                    <a:lnTo>
                      <a:pt x="2093" y="1415"/>
                    </a:lnTo>
                    <a:lnTo>
                      <a:pt x="1952" y="1434"/>
                    </a:lnTo>
                    <a:lnTo>
                      <a:pt x="1886" y="1434"/>
                    </a:lnTo>
                    <a:lnTo>
                      <a:pt x="1811" y="1424"/>
                    </a:lnTo>
                    <a:lnTo>
                      <a:pt x="1792" y="1518"/>
                    </a:lnTo>
                    <a:lnTo>
                      <a:pt x="1782" y="1565"/>
                    </a:lnTo>
                    <a:lnTo>
                      <a:pt x="1764" y="1604"/>
                    </a:lnTo>
                    <a:lnTo>
                      <a:pt x="1735" y="1698"/>
                    </a:lnTo>
                    <a:lnTo>
                      <a:pt x="1717" y="1745"/>
                    </a:lnTo>
                    <a:lnTo>
                      <a:pt x="1688" y="1792"/>
                    </a:lnTo>
                    <a:lnTo>
                      <a:pt x="1660" y="1830"/>
                    </a:lnTo>
                    <a:lnTo>
                      <a:pt x="1623" y="1858"/>
                    </a:lnTo>
                    <a:lnTo>
                      <a:pt x="1584" y="1886"/>
                    </a:lnTo>
                    <a:lnTo>
                      <a:pt x="1537" y="1896"/>
                    </a:lnTo>
                    <a:lnTo>
                      <a:pt x="1509" y="1906"/>
                    </a:lnTo>
                    <a:lnTo>
                      <a:pt x="1480" y="1906"/>
                    </a:lnTo>
                    <a:lnTo>
                      <a:pt x="1443" y="1906"/>
                    </a:lnTo>
                    <a:lnTo>
                      <a:pt x="1424" y="1915"/>
                    </a:lnTo>
                    <a:lnTo>
                      <a:pt x="1339" y="1886"/>
                    </a:lnTo>
                    <a:lnTo>
                      <a:pt x="1273" y="1849"/>
                    </a:lnTo>
                    <a:lnTo>
                      <a:pt x="1198" y="1802"/>
                    </a:lnTo>
                    <a:lnTo>
                      <a:pt x="1141" y="1745"/>
                    </a:lnTo>
                    <a:lnTo>
                      <a:pt x="406" y="2131"/>
                    </a:lnTo>
                    <a:lnTo>
                      <a:pt x="358" y="2160"/>
                    </a:lnTo>
                    <a:lnTo>
                      <a:pt x="349" y="2113"/>
                    </a:lnTo>
                    <a:lnTo>
                      <a:pt x="339" y="2084"/>
                    </a:lnTo>
                    <a:lnTo>
                      <a:pt x="349" y="2056"/>
                    </a:lnTo>
                    <a:lnTo>
                      <a:pt x="302" y="2056"/>
                    </a:lnTo>
                    <a:lnTo>
                      <a:pt x="255" y="2056"/>
                    </a:lnTo>
                    <a:lnTo>
                      <a:pt x="208" y="2056"/>
                    </a:lnTo>
                    <a:lnTo>
                      <a:pt x="188" y="2047"/>
                    </a:lnTo>
                    <a:lnTo>
                      <a:pt x="161" y="2037"/>
                    </a:lnTo>
                    <a:lnTo>
                      <a:pt x="94" y="1820"/>
                    </a:lnTo>
                    <a:lnTo>
                      <a:pt x="57" y="1708"/>
                    </a:lnTo>
                    <a:lnTo>
                      <a:pt x="38" y="1594"/>
                    </a:lnTo>
                    <a:lnTo>
                      <a:pt x="18" y="1471"/>
                    </a:lnTo>
                    <a:lnTo>
                      <a:pt x="9" y="1358"/>
                    </a:lnTo>
                    <a:lnTo>
                      <a:pt x="0" y="1236"/>
                    </a:lnTo>
                    <a:lnTo>
                      <a:pt x="0" y="1113"/>
                    </a:lnTo>
                    <a:lnTo>
                      <a:pt x="9" y="1076"/>
                    </a:lnTo>
                    <a:lnTo>
                      <a:pt x="38" y="1057"/>
                    </a:lnTo>
                    <a:lnTo>
                      <a:pt x="94" y="102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Freeform 67">
                <a:extLst>
                  <a:ext uri="{FF2B5EF4-FFF2-40B4-BE49-F238E27FC236}">
                    <a16:creationId xmlns:a16="http://schemas.microsoft.com/office/drawing/2014/main" id="{F8F0264A-3A73-4F0F-BB37-C8E612352A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6" y="578"/>
                <a:ext cx="68" cy="249"/>
              </a:xfrm>
              <a:custGeom>
                <a:avLst/>
                <a:gdLst>
                  <a:gd name="T0" fmla="*/ 21 w 274"/>
                  <a:gd name="T1" fmla="*/ 4 h 998"/>
                  <a:gd name="T2" fmla="*/ 45 w 274"/>
                  <a:gd name="T3" fmla="*/ 2 h 998"/>
                  <a:gd name="T4" fmla="*/ 68 w 274"/>
                  <a:gd name="T5" fmla="*/ 0 h 998"/>
                  <a:gd name="T6" fmla="*/ 63 w 274"/>
                  <a:gd name="T7" fmla="*/ 52 h 998"/>
                  <a:gd name="T8" fmla="*/ 63 w 274"/>
                  <a:gd name="T9" fmla="*/ 106 h 998"/>
                  <a:gd name="T10" fmla="*/ 66 w 274"/>
                  <a:gd name="T11" fmla="*/ 237 h 998"/>
                  <a:gd name="T12" fmla="*/ 68 w 274"/>
                  <a:gd name="T13" fmla="*/ 245 h 998"/>
                  <a:gd name="T14" fmla="*/ 68 w 274"/>
                  <a:gd name="T15" fmla="*/ 249 h 998"/>
                  <a:gd name="T16" fmla="*/ 54 w 274"/>
                  <a:gd name="T17" fmla="*/ 249 h 998"/>
                  <a:gd name="T18" fmla="*/ 37 w 274"/>
                  <a:gd name="T19" fmla="*/ 247 h 998"/>
                  <a:gd name="T20" fmla="*/ 28 w 274"/>
                  <a:gd name="T21" fmla="*/ 219 h 998"/>
                  <a:gd name="T22" fmla="*/ 21 w 274"/>
                  <a:gd name="T23" fmla="*/ 190 h 998"/>
                  <a:gd name="T24" fmla="*/ 14 w 274"/>
                  <a:gd name="T25" fmla="*/ 162 h 998"/>
                  <a:gd name="T26" fmla="*/ 7 w 274"/>
                  <a:gd name="T27" fmla="*/ 134 h 998"/>
                  <a:gd name="T28" fmla="*/ 2 w 274"/>
                  <a:gd name="T29" fmla="*/ 87 h 998"/>
                  <a:gd name="T30" fmla="*/ 0 w 274"/>
                  <a:gd name="T31" fmla="*/ 42 h 998"/>
                  <a:gd name="T32" fmla="*/ 0 w 274"/>
                  <a:gd name="T33" fmla="*/ 30 h 998"/>
                  <a:gd name="T34" fmla="*/ 2 w 274"/>
                  <a:gd name="T35" fmla="*/ 16 h 998"/>
                  <a:gd name="T36" fmla="*/ 5 w 274"/>
                  <a:gd name="T37" fmla="*/ 12 h 998"/>
                  <a:gd name="T38" fmla="*/ 9 w 274"/>
                  <a:gd name="T39" fmla="*/ 7 h 998"/>
                  <a:gd name="T40" fmla="*/ 14 w 274"/>
                  <a:gd name="T41" fmla="*/ 4 h 998"/>
                  <a:gd name="T42" fmla="*/ 21 w 274"/>
                  <a:gd name="T43" fmla="*/ 4 h 99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274" h="998">
                    <a:moveTo>
                      <a:pt x="84" y="18"/>
                    </a:moveTo>
                    <a:lnTo>
                      <a:pt x="180" y="8"/>
                    </a:lnTo>
                    <a:lnTo>
                      <a:pt x="274" y="0"/>
                    </a:lnTo>
                    <a:lnTo>
                      <a:pt x="255" y="207"/>
                    </a:lnTo>
                    <a:lnTo>
                      <a:pt x="255" y="423"/>
                    </a:lnTo>
                    <a:lnTo>
                      <a:pt x="264" y="951"/>
                    </a:lnTo>
                    <a:lnTo>
                      <a:pt x="274" y="980"/>
                    </a:lnTo>
                    <a:lnTo>
                      <a:pt x="274" y="998"/>
                    </a:lnTo>
                    <a:lnTo>
                      <a:pt x="217" y="998"/>
                    </a:lnTo>
                    <a:lnTo>
                      <a:pt x="151" y="990"/>
                    </a:lnTo>
                    <a:lnTo>
                      <a:pt x="113" y="877"/>
                    </a:lnTo>
                    <a:lnTo>
                      <a:pt x="84" y="763"/>
                    </a:lnTo>
                    <a:lnTo>
                      <a:pt x="57" y="650"/>
                    </a:lnTo>
                    <a:lnTo>
                      <a:pt x="29" y="536"/>
                    </a:lnTo>
                    <a:lnTo>
                      <a:pt x="10" y="348"/>
                    </a:lnTo>
                    <a:lnTo>
                      <a:pt x="0" y="169"/>
                    </a:lnTo>
                    <a:lnTo>
                      <a:pt x="0" y="122"/>
                    </a:lnTo>
                    <a:lnTo>
                      <a:pt x="10" y="65"/>
                    </a:lnTo>
                    <a:lnTo>
                      <a:pt x="19" y="47"/>
                    </a:lnTo>
                    <a:lnTo>
                      <a:pt x="37" y="28"/>
                    </a:lnTo>
                    <a:lnTo>
                      <a:pt x="57" y="18"/>
                    </a:lnTo>
                    <a:lnTo>
                      <a:pt x="84" y="18"/>
                    </a:lnTo>
                    <a:close/>
                  </a:path>
                </a:pathLst>
              </a:custGeom>
              <a:solidFill>
                <a:srgbClr val="C56E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Freeform 68">
                <a:extLst>
                  <a:ext uri="{FF2B5EF4-FFF2-40B4-BE49-F238E27FC236}">
                    <a16:creationId xmlns:a16="http://schemas.microsoft.com/office/drawing/2014/main" id="{DC1700E6-9CE0-4D5B-85B2-A0155D1065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6" y="573"/>
                <a:ext cx="120" cy="257"/>
              </a:xfrm>
              <a:custGeom>
                <a:avLst/>
                <a:gdLst>
                  <a:gd name="T0" fmla="*/ 2 w 481"/>
                  <a:gd name="T1" fmla="*/ 7 h 1028"/>
                  <a:gd name="T2" fmla="*/ 24 w 481"/>
                  <a:gd name="T3" fmla="*/ 3 h 1028"/>
                  <a:gd name="T4" fmla="*/ 47 w 481"/>
                  <a:gd name="T5" fmla="*/ 0 h 1028"/>
                  <a:gd name="T6" fmla="*/ 82 w 481"/>
                  <a:gd name="T7" fmla="*/ 0 h 1028"/>
                  <a:gd name="T8" fmla="*/ 120 w 481"/>
                  <a:gd name="T9" fmla="*/ 0 h 1028"/>
                  <a:gd name="T10" fmla="*/ 92 w 481"/>
                  <a:gd name="T11" fmla="*/ 36 h 1028"/>
                  <a:gd name="T12" fmla="*/ 66 w 481"/>
                  <a:gd name="T13" fmla="*/ 73 h 1028"/>
                  <a:gd name="T14" fmla="*/ 45 w 481"/>
                  <a:gd name="T15" fmla="*/ 113 h 1028"/>
                  <a:gd name="T16" fmla="*/ 26 w 481"/>
                  <a:gd name="T17" fmla="*/ 153 h 1028"/>
                  <a:gd name="T18" fmla="*/ 24 w 481"/>
                  <a:gd name="T19" fmla="*/ 156 h 1028"/>
                  <a:gd name="T20" fmla="*/ 12 w 481"/>
                  <a:gd name="T21" fmla="*/ 205 h 1028"/>
                  <a:gd name="T22" fmla="*/ 7 w 481"/>
                  <a:gd name="T23" fmla="*/ 231 h 1028"/>
                  <a:gd name="T24" fmla="*/ 7 w 481"/>
                  <a:gd name="T25" fmla="*/ 257 h 1028"/>
                  <a:gd name="T26" fmla="*/ 5 w 481"/>
                  <a:gd name="T27" fmla="*/ 257 h 1028"/>
                  <a:gd name="T28" fmla="*/ 2 w 481"/>
                  <a:gd name="T29" fmla="*/ 248 h 1028"/>
                  <a:gd name="T30" fmla="*/ 0 w 481"/>
                  <a:gd name="T31" fmla="*/ 208 h 1028"/>
                  <a:gd name="T32" fmla="*/ 0 w 481"/>
                  <a:gd name="T33" fmla="*/ 109 h 1028"/>
                  <a:gd name="T34" fmla="*/ 0 w 481"/>
                  <a:gd name="T35" fmla="*/ 33 h 1028"/>
                  <a:gd name="T36" fmla="*/ 2 w 481"/>
                  <a:gd name="T37" fmla="*/ 7 h 10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81" h="1028">
                    <a:moveTo>
                      <a:pt x="10" y="28"/>
                    </a:moveTo>
                    <a:lnTo>
                      <a:pt x="95" y="10"/>
                    </a:lnTo>
                    <a:lnTo>
                      <a:pt x="189" y="0"/>
                    </a:lnTo>
                    <a:lnTo>
                      <a:pt x="330" y="0"/>
                    </a:lnTo>
                    <a:lnTo>
                      <a:pt x="481" y="0"/>
                    </a:lnTo>
                    <a:lnTo>
                      <a:pt x="368" y="142"/>
                    </a:lnTo>
                    <a:lnTo>
                      <a:pt x="265" y="292"/>
                    </a:lnTo>
                    <a:lnTo>
                      <a:pt x="179" y="453"/>
                    </a:lnTo>
                    <a:lnTo>
                      <a:pt x="104" y="613"/>
                    </a:lnTo>
                    <a:lnTo>
                      <a:pt x="95" y="623"/>
                    </a:lnTo>
                    <a:lnTo>
                      <a:pt x="47" y="821"/>
                    </a:lnTo>
                    <a:lnTo>
                      <a:pt x="28" y="924"/>
                    </a:lnTo>
                    <a:lnTo>
                      <a:pt x="28" y="1028"/>
                    </a:lnTo>
                    <a:lnTo>
                      <a:pt x="19" y="1028"/>
                    </a:lnTo>
                    <a:lnTo>
                      <a:pt x="10" y="991"/>
                    </a:lnTo>
                    <a:lnTo>
                      <a:pt x="0" y="830"/>
                    </a:lnTo>
                    <a:lnTo>
                      <a:pt x="0" y="435"/>
                    </a:lnTo>
                    <a:lnTo>
                      <a:pt x="0" y="132"/>
                    </a:lnTo>
                    <a:lnTo>
                      <a:pt x="10" y="28"/>
                    </a:lnTo>
                    <a:close/>
                  </a:path>
                </a:pathLst>
              </a:custGeom>
              <a:solidFill>
                <a:srgbClr val="7C45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Freeform 69">
                <a:extLst>
                  <a:ext uri="{FF2B5EF4-FFF2-40B4-BE49-F238E27FC236}">
                    <a16:creationId xmlns:a16="http://schemas.microsoft.com/office/drawing/2014/main" id="{C9695CF5-C151-4BE0-AF91-643C6BEFE3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1" y="549"/>
                <a:ext cx="353" cy="300"/>
              </a:xfrm>
              <a:custGeom>
                <a:avLst/>
                <a:gdLst>
                  <a:gd name="T0" fmla="*/ 33 w 1414"/>
                  <a:gd name="T1" fmla="*/ 146 h 1198"/>
                  <a:gd name="T2" fmla="*/ 59 w 1414"/>
                  <a:gd name="T3" fmla="*/ 97 h 1198"/>
                  <a:gd name="T4" fmla="*/ 89 w 1414"/>
                  <a:gd name="T5" fmla="*/ 52 h 1198"/>
                  <a:gd name="T6" fmla="*/ 130 w 1414"/>
                  <a:gd name="T7" fmla="*/ 14 h 1198"/>
                  <a:gd name="T8" fmla="*/ 153 w 1414"/>
                  <a:gd name="T9" fmla="*/ 0 h 1198"/>
                  <a:gd name="T10" fmla="*/ 160 w 1414"/>
                  <a:gd name="T11" fmla="*/ 7 h 1198"/>
                  <a:gd name="T12" fmla="*/ 146 w 1414"/>
                  <a:gd name="T13" fmla="*/ 26 h 1198"/>
                  <a:gd name="T14" fmla="*/ 156 w 1414"/>
                  <a:gd name="T15" fmla="*/ 38 h 1198"/>
                  <a:gd name="T16" fmla="*/ 170 w 1414"/>
                  <a:gd name="T17" fmla="*/ 42 h 1198"/>
                  <a:gd name="T18" fmla="*/ 179 w 1414"/>
                  <a:gd name="T19" fmla="*/ 50 h 1198"/>
                  <a:gd name="T20" fmla="*/ 179 w 1414"/>
                  <a:gd name="T21" fmla="*/ 57 h 1198"/>
                  <a:gd name="T22" fmla="*/ 172 w 1414"/>
                  <a:gd name="T23" fmla="*/ 68 h 1198"/>
                  <a:gd name="T24" fmla="*/ 177 w 1414"/>
                  <a:gd name="T25" fmla="*/ 78 h 1198"/>
                  <a:gd name="T26" fmla="*/ 191 w 1414"/>
                  <a:gd name="T27" fmla="*/ 90 h 1198"/>
                  <a:gd name="T28" fmla="*/ 198 w 1414"/>
                  <a:gd name="T29" fmla="*/ 90 h 1198"/>
                  <a:gd name="T30" fmla="*/ 200 w 1414"/>
                  <a:gd name="T31" fmla="*/ 85 h 1198"/>
                  <a:gd name="T32" fmla="*/ 214 w 1414"/>
                  <a:gd name="T33" fmla="*/ 78 h 1198"/>
                  <a:gd name="T34" fmla="*/ 233 w 1414"/>
                  <a:gd name="T35" fmla="*/ 78 h 1198"/>
                  <a:gd name="T36" fmla="*/ 242 w 1414"/>
                  <a:gd name="T37" fmla="*/ 94 h 1198"/>
                  <a:gd name="T38" fmla="*/ 233 w 1414"/>
                  <a:gd name="T39" fmla="*/ 104 h 1198"/>
                  <a:gd name="T40" fmla="*/ 233 w 1414"/>
                  <a:gd name="T41" fmla="*/ 116 h 1198"/>
                  <a:gd name="T42" fmla="*/ 235 w 1414"/>
                  <a:gd name="T43" fmla="*/ 132 h 1198"/>
                  <a:gd name="T44" fmla="*/ 238 w 1414"/>
                  <a:gd name="T45" fmla="*/ 144 h 1198"/>
                  <a:gd name="T46" fmla="*/ 238 w 1414"/>
                  <a:gd name="T47" fmla="*/ 154 h 1198"/>
                  <a:gd name="T48" fmla="*/ 228 w 1414"/>
                  <a:gd name="T49" fmla="*/ 165 h 1198"/>
                  <a:gd name="T50" fmla="*/ 228 w 1414"/>
                  <a:gd name="T51" fmla="*/ 173 h 1198"/>
                  <a:gd name="T52" fmla="*/ 235 w 1414"/>
                  <a:gd name="T53" fmla="*/ 168 h 1198"/>
                  <a:gd name="T54" fmla="*/ 240 w 1414"/>
                  <a:gd name="T55" fmla="*/ 173 h 1198"/>
                  <a:gd name="T56" fmla="*/ 249 w 1414"/>
                  <a:gd name="T57" fmla="*/ 182 h 1198"/>
                  <a:gd name="T58" fmla="*/ 266 w 1414"/>
                  <a:gd name="T59" fmla="*/ 175 h 1198"/>
                  <a:gd name="T60" fmla="*/ 266 w 1414"/>
                  <a:gd name="T61" fmla="*/ 165 h 1198"/>
                  <a:gd name="T62" fmla="*/ 254 w 1414"/>
                  <a:gd name="T63" fmla="*/ 156 h 1198"/>
                  <a:gd name="T64" fmla="*/ 247 w 1414"/>
                  <a:gd name="T65" fmla="*/ 156 h 1198"/>
                  <a:gd name="T66" fmla="*/ 254 w 1414"/>
                  <a:gd name="T67" fmla="*/ 154 h 1198"/>
                  <a:gd name="T68" fmla="*/ 271 w 1414"/>
                  <a:gd name="T69" fmla="*/ 146 h 1198"/>
                  <a:gd name="T70" fmla="*/ 278 w 1414"/>
                  <a:gd name="T71" fmla="*/ 132 h 1198"/>
                  <a:gd name="T72" fmla="*/ 273 w 1414"/>
                  <a:gd name="T73" fmla="*/ 121 h 1198"/>
                  <a:gd name="T74" fmla="*/ 261 w 1414"/>
                  <a:gd name="T75" fmla="*/ 116 h 1198"/>
                  <a:gd name="T76" fmla="*/ 242 w 1414"/>
                  <a:gd name="T77" fmla="*/ 125 h 1198"/>
                  <a:gd name="T78" fmla="*/ 240 w 1414"/>
                  <a:gd name="T79" fmla="*/ 113 h 1198"/>
                  <a:gd name="T80" fmla="*/ 273 w 1414"/>
                  <a:gd name="T81" fmla="*/ 104 h 1198"/>
                  <a:gd name="T82" fmla="*/ 304 w 1414"/>
                  <a:gd name="T83" fmla="*/ 99 h 1198"/>
                  <a:gd name="T84" fmla="*/ 325 w 1414"/>
                  <a:gd name="T85" fmla="*/ 94 h 1198"/>
                  <a:gd name="T86" fmla="*/ 353 w 1414"/>
                  <a:gd name="T87" fmla="*/ 87 h 1198"/>
                  <a:gd name="T88" fmla="*/ 351 w 1414"/>
                  <a:gd name="T89" fmla="*/ 146 h 1198"/>
                  <a:gd name="T90" fmla="*/ 341 w 1414"/>
                  <a:gd name="T91" fmla="*/ 182 h 1198"/>
                  <a:gd name="T92" fmla="*/ 325 w 1414"/>
                  <a:gd name="T93" fmla="*/ 215 h 1198"/>
                  <a:gd name="T94" fmla="*/ 292 w 1414"/>
                  <a:gd name="T95" fmla="*/ 238 h 1198"/>
                  <a:gd name="T96" fmla="*/ 259 w 1414"/>
                  <a:gd name="T97" fmla="*/ 243 h 1198"/>
                  <a:gd name="T98" fmla="*/ 238 w 1414"/>
                  <a:gd name="T99" fmla="*/ 236 h 1198"/>
                  <a:gd name="T100" fmla="*/ 188 w 1414"/>
                  <a:gd name="T101" fmla="*/ 199 h 1198"/>
                  <a:gd name="T102" fmla="*/ 153 w 1414"/>
                  <a:gd name="T103" fmla="*/ 161 h 1198"/>
                  <a:gd name="T104" fmla="*/ 146 w 1414"/>
                  <a:gd name="T105" fmla="*/ 161 h 1198"/>
                  <a:gd name="T106" fmla="*/ 167 w 1414"/>
                  <a:gd name="T107" fmla="*/ 189 h 1198"/>
                  <a:gd name="T108" fmla="*/ 125 w 1414"/>
                  <a:gd name="T109" fmla="*/ 191 h 1198"/>
                  <a:gd name="T110" fmla="*/ 151 w 1414"/>
                  <a:gd name="T111" fmla="*/ 196 h 1198"/>
                  <a:gd name="T112" fmla="*/ 186 w 1414"/>
                  <a:gd name="T113" fmla="*/ 203 h 1198"/>
                  <a:gd name="T114" fmla="*/ 99 w 1414"/>
                  <a:gd name="T115" fmla="*/ 250 h 1198"/>
                  <a:gd name="T116" fmla="*/ 12 w 1414"/>
                  <a:gd name="T117" fmla="*/ 297 h 1198"/>
                  <a:gd name="T118" fmla="*/ 0 w 1414"/>
                  <a:gd name="T119" fmla="*/ 283 h 1198"/>
                  <a:gd name="T120" fmla="*/ 4 w 1414"/>
                  <a:gd name="T121" fmla="*/ 236 h 1198"/>
                  <a:gd name="T122" fmla="*/ 21 w 1414"/>
                  <a:gd name="T123" fmla="*/ 175 h 119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414" h="1198">
                    <a:moveTo>
                      <a:pt x="94" y="689"/>
                    </a:moveTo>
                    <a:lnTo>
                      <a:pt x="132" y="585"/>
                    </a:lnTo>
                    <a:lnTo>
                      <a:pt x="179" y="490"/>
                    </a:lnTo>
                    <a:lnTo>
                      <a:pt x="235" y="386"/>
                    </a:lnTo>
                    <a:lnTo>
                      <a:pt x="292" y="302"/>
                    </a:lnTo>
                    <a:lnTo>
                      <a:pt x="358" y="208"/>
                    </a:lnTo>
                    <a:lnTo>
                      <a:pt x="433" y="132"/>
                    </a:lnTo>
                    <a:lnTo>
                      <a:pt x="519" y="57"/>
                    </a:lnTo>
                    <a:lnTo>
                      <a:pt x="603" y="0"/>
                    </a:lnTo>
                    <a:lnTo>
                      <a:pt x="613" y="0"/>
                    </a:lnTo>
                    <a:lnTo>
                      <a:pt x="623" y="0"/>
                    </a:lnTo>
                    <a:lnTo>
                      <a:pt x="641" y="28"/>
                    </a:lnTo>
                    <a:lnTo>
                      <a:pt x="594" y="75"/>
                    </a:lnTo>
                    <a:lnTo>
                      <a:pt x="584" y="104"/>
                    </a:lnTo>
                    <a:lnTo>
                      <a:pt x="584" y="142"/>
                    </a:lnTo>
                    <a:lnTo>
                      <a:pt x="623" y="151"/>
                    </a:lnTo>
                    <a:lnTo>
                      <a:pt x="660" y="169"/>
                    </a:lnTo>
                    <a:lnTo>
                      <a:pt x="679" y="169"/>
                    </a:lnTo>
                    <a:lnTo>
                      <a:pt x="697" y="179"/>
                    </a:lnTo>
                    <a:lnTo>
                      <a:pt x="717" y="198"/>
                    </a:lnTo>
                    <a:lnTo>
                      <a:pt x="744" y="198"/>
                    </a:lnTo>
                    <a:lnTo>
                      <a:pt x="717" y="226"/>
                    </a:lnTo>
                    <a:lnTo>
                      <a:pt x="697" y="245"/>
                    </a:lnTo>
                    <a:lnTo>
                      <a:pt x="688" y="273"/>
                    </a:lnTo>
                    <a:lnTo>
                      <a:pt x="697" y="292"/>
                    </a:lnTo>
                    <a:lnTo>
                      <a:pt x="707" y="312"/>
                    </a:lnTo>
                    <a:lnTo>
                      <a:pt x="744" y="349"/>
                    </a:lnTo>
                    <a:lnTo>
                      <a:pt x="764" y="359"/>
                    </a:lnTo>
                    <a:lnTo>
                      <a:pt x="773" y="368"/>
                    </a:lnTo>
                    <a:lnTo>
                      <a:pt x="792" y="359"/>
                    </a:lnTo>
                    <a:lnTo>
                      <a:pt x="801" y="349"/>
                    </a:lnTo>
                    <a:lnTo>
                      <a:pt x="801" y="339"/>
                    </a:lnTo>
                    <a:lnTo>
                      <a:pt x="830" y="321"/>
                    </a:lnTo>
                    <a:lnTo>
                      <a:pt x="858" y="312"/>
                    </a:lnTo>
                    <a:lnTo>
                      <a:pt x="895" y="302"/>
                    </a:lnTo>
                    <a:lnTo>
                      <a:pt x="934" y="312"/>
                    </a:lnTo>
                    <a:lnTo>
                      <a:pt x="952" y="339"/>
                    </a:lnTo>
                    <a:lnTo>
                      <a:pt x="971" y="377"/>
                    </a:lnTo>
                    <a:lnTo>
                      <a:pt x="943" y="396"/>
                    </a:lnTo>
                    <a:lnTo>
                      <a:pt x="934" y="415"/>
                    </a:lnTo>
                    <a:lnTo>
                      <a:pt x="934" y="425"/>
                    </a:lnTo>
                    <a:lnTo>
                      <a:pt x="934" y="462"/>
                    </a:lnTo>
                    <a:lnTo>
                      <a:pt x="934" y="490"/>
                    </a:lnTo>
                    <a:lnTo>
                      <a:pt x="943" y="529"/>
                    </a:lnTo>
                    <a:lnTo>
                      <a:pt x="934" y="566"/>
                    </a:lnTo>
                    <a:lnTo>
                      <a:pt x="952" y="576"/>
                    </a:lnTo>
                    <a:lnTo>
                      <a:pt x="952" y="594"/>
                    </a:lnTo>
                    <a:lnTo>
                      <a:pt x="952" y="613"/>
                    </a:lnTo>
                    <a:lnTo>
                      <a:pt x="943" y="623"/>
                    </a:lnTo>
                    <a:lnTo>
                      <a:pt x="914" y="660"/>
                    </a:lnTo>
                    <a:lnTo>
                      <a:pt x="914" y="670"/>
                    </a:lnTo>
                    <a:lnTo>
                      <a:pt x="914" y="689"/>
                    </a:lnTo>
                    <a:lnTo>
                      <a:pt x="934" y="679"/>
                    </a:lnTo>
                    <a:lnTo>
                      <a:pt x="943" y="670"/>
                    </a:lnTo>
                    <a:lnTo>
                      <a:pt x="962" y="641"/>
                    </a:lnTo>
                    <a:lnTo>
                      <a:pt x="962" y="689"/>
                    </a:lnTo>
                    <a:lnTo>
                      <a:pt x="981" y="707"/>
                    </a:lnTo>
                    <a:lnTo>
                      <a:pt x="999" y="726"/>
                    </a:lnTo>
                    <a:lnTo>
                      <a:pt x="1037" y="726"/>
                    </a:lnTo>
                    <a:lnTo>
                      <a:pt x="1065" y="698"/>
                    </a:lnTo>
                    <a:lnTo>
                      <a:pt x="1065" y="679"/>
                    </a:lnTo>
                    <a:lnTo>
                      <a:pt x="1065" y="660"/>
                    </a:lnTo>
                    <a:lnTo>
                      <a:pt x="1047" y="623"/>
                    </a:lnTo>
                    <a:lnTo>
                      <a:pt x="1018" y="623"/>
                    </a:lnTo>
                    <a:lnTo>
                      <a:pt x="990" y="641"/>
                    </a:lnTo>
                    <a:lnTo>
                      <a:pt x="990" y="623"/>
                    </a:lnTo>
                    <a:lnTo>
                      <a:pt x="981" y="603"/>
                    </a:lnTo>
                    <a:lnTo>
                      <a:pt x="1018" y="613"/>
                    </a:lnTo>
                    <a:lnTo>
                      <a:pt x="1056" y="603"/>
                    </a:lnTo>
                    <a:lnTo>
                      <a:pt x="1085" y="585"/>
                    </a:lnTo>
                    <a:lnTo>
                      <a:pt x="1112" y="566"/>
                    </a:lnTo>
                    <a:lnTo>
                      <a:pt x="1112" y="529"/>
                    </a:lnTo>
                    <a:lnTo>
                      <a:pt x="1112" y="509"/>
                    </a:lnTo>
                    <a:lnTo>
                      <a:pt x="1094" y="482"/>
                    </a:lnTo>
                    <a:lnTo>
                      <a:pt x="1075" y="462"/>
                    </a:lnTo>
                    <a:lnTo>
                      <a:pt x="1047" y="462"/>
                    </a:lnTo>
                    <a:lnTo>
                      <a:pt x="1018" y="472"/>
                    </a:lnTo>
                    <a:lnTo>
                      <a:pt x="971" y="500"/>
                    </a:lnTo>
                    <a:lnTo>
                      <a:pt x="962" y="472"/>
                    </a:lnTo>
                    <a:lnTo>
                      <a:pt x="962" y="453"/>
                    </a:lnTo>
                    <a:lnTo>
                      <a:pt x="1028" y="433"/>
                    </a:lnTo>
                    <a:lnTo>
                      <a:pt x="1094" y="415"/>
                    </a:lnTo>
                    <a:lnTo>
                      <a:pt x="1179" y="406"/>
                    </a:lnTo>
                    <a:lnTo>
                      <a:pt x="1216" y="396"/>
                    </a:lnTo>
                    <a:lnTo>
                      <a:pt x="1263" y="386"/>
                    </a:lnTo>
                    <a:lnTo>
                      <a:pt x="1302" y="377"/>
                    </a:lnTo>
                    <a:lnTo>
                      <a:pt x="1339" y="377"/>
                    </a:lnTo>
                    <a:lnTo>
                      <a:pt x="1414" y="349"/>
                    </a:lnTo>
                    <a:lnTo>
                      <a:pt x="1414" y="509"/>
                    </a:lnTo>
                    <a:lnTo>
                      <a:pt x="1405" y="585"/>
                    </a:lnTo>
                    <a:lnTo>
                      <a:pt x="1386" y="660"/>
                    </a:lnTo>
                    <a:lnTo>
                      <a:pt x="1367" y="726"/>
                    </a:lnTo>
                    <a:lnTo>
                      <a:pt x="1339" y="793"/>
                    </a:lnTo>
                    <a:lnTo>
                      <a:pt x="1302" y="858"/>
                    </a:lnTo>
                    <a:lnTo>
                      <a:pt x="1255" y="924"/>
                    </a:lnTo>
                    <a:lnTo>
                      <a:pt x="1169" y="952"/>
                    </a:lnTo>
                    <a:lnTo>
                      <a:pt x="1085" y="971"/>
                    </a:lnTo>
                    <a:lnTo>
                      <a:pt x="1037" y="971"/>
                    </a:lnTo>
                    <a:lnTo>
                      <a:pt x="999" y="962"/>
                    </a:lnTo>
                    <a:lnTo>
                      <a:pt x="952" y="943"/>
                    </a:lnTo>
                    <a:lnTo>
                      <a:pt x="924" y="915"/>
                    </a:lnTo>
                    <a:lnTo>
                      <a:pt x="754" y="793"/>
                    </a:lnTo>
                    <a:lnTo>
                      <a:pt x="679" y="717"/>
                    </a:lnTo>
                    <a:lnTo>
                      <a:pt x="613" y="641"/>
                    </a:lnTo>
                    <a:lnTo>
                      <a:pt x="603" y="641"/>
                    </a:lnTo>
                    <a:lnTo>
                      <a:pt x="584" y="641"/>
                    </a:lnTo>
                    <a:lnTo>
                      <a:pt x="584" y="660"/>
                    </a:lnTo>
                    <a:lnTo>
                      <a:pt x="670" y="754"/>
                    </a:lnTo>
                    <a:lnTo>
                      <a:pt x="584" y="754"/>
                    </a:lnTo>
                    <a:lnTo>
                      <a:pt x="500" y="764"/>
                    </a:lnTo>
                    <a:lnTo>
                      <a:pt x="500" y="773"/>
                    </a:lnTo>
                    <a:lnTo>
                      <a:pt x="603" y="783"/>
                    </a:lnTo>
                    <a:lnTo>
                      <a:pt x="707" y="783"/>
                    </a:lnTo>
                    <a:lnTo>
                      <a:pt x="744" y="811"/>
                    </a:lnTo>
                    <a:lnTo>
                      <a:pt x="566" y="915"/>
                    </a:lnTo>
                    <a:lnTo>
                      <a:pt x="396" y="1000"/>
                    </a:lnTo>
                    <a:lnTo>
                      <a:pt x="216" y="1094"/>
                    </a:lnTo>
                    <a:lnTo>
                      <a:pt x="47" y="1188"/>
                    </a:lnTo>
                    <a:lnTo>
                      <a:pt x="9" y="1198"/>
                    </a:lnTo>
                    <a:lnTo>
                      <a:pt x="0" y="1132"/>
                    </a:lnTo>
                    <a:lnTo>
                      <a:pt x="0" y="1075"/>
                    </a:lnTo>
                    <a:lnTo>
                      <a:pt x="18" y="943"/>
                    </a:lnTo>
                    <a:lnTo>
                      <a:pt x="47" y="820"/>
                    </a:lnTo>
                    <a:lnTo>
                      <a:pt x="85" y="698"/>
                    </a:lnTo>
                    <a:lnTo>
                      <a:pt x="94" y="689"/>
                    </a:lnTo>
                    <a:close/>
                  </a:path>
                </a:pathLst>
              </a:custGeom>
              <a:solidFill>
                <a:srgbClr val="075E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Freeform 70">
                <a:extLst>
                  <a:ext uri="{FF2B5EF4-FFF2-40B4-BE49-F238E27FC236}">
                    <a16:creationId xmlns:a16="http://schemas.microsoft.com/office/drawing/2014/main" id="{5AC3F7A8-8A61-412C-85B1-F36B991362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4" y="601"/>
                <a:ext cx="11" cy="14"/>
              </a:xfrm>
              <a:custGeom>
                <a:avLst/>
                <a:gdLst>
                  <a:gd name="T0" fmla="*/ 11 w 48"/>
                  <a:gd name="T1" fmla="*/ 0 h 56"/>
                  <a:gd name="T2" fmla="*/ 11 w 48"/>
                  <a:gd name="T3" fmla="*/ 2 h 56"/>
                  <a:gd name="T4" fmla="*/ 9 w 48"/>
                  <a:gd name="T5" fmla="*/ 7 h 56"/>
                  <a:gd name="T6" fmla="*/ 5 w 48"/>
                  <a:gd name="T7" fmla="*/ 14 h 56"/>
                  <a:gd name="T8" fmla="*/ 0 w 48"/>
                  <a:gd name="T9" fmla="*/ 14 h 56"/>
                  <a:gd name="T10" fmla="*/ 2 w 48"/>
                  <a:gd name="T11" fmla="*/ 9 h 56"/>
                  <a:gd name="T12" fmla="*/ 5 w 48"/>
                  <a:gd name="T13" fmla="*/ 5 h 56"/>
                  <a:gd name="T14" fmla="*/ 11 w 48"/>
                  <a:gd name="T15" fmla="*/ 0 h 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8" h="56">
                    <a:moveTo>
                      <a:pt x="48" y="0"/>
                    </a:moveTo>
                    <a:lnTo>
                      <a:pt x="48" y="9"/>
                    </a:lnTo>
                    <a:lnTo>
                      <a:pt x="38" y="28"/>
                    </a:lnTo>
                    <a:lnTo>
                      <a:pt x="20" y="56"/>
                    </a:lnTo>
                    <a:lnTo>
                      <a:pt x="0" y="56"/>
                    </a:lnTo>
                    <a:lnTo>
                      <a:pt x="10" y="37"/>
                    </a:lnTo>
                    <a:lnTo>
                      <a:pt x="20" y="18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Freeform 71">
                <a:extLst>
                  <a:ext uri="{FF2B5EF4-FFF2-40B4-BE49-F238E27FC236}">
                    <a16:creationId xmlns:a16="http://schemas.microsoft.com/office/drawing/2014/main" id="{9CB411FA-BA3F-4D5A-8D33-DA292D9ACD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1" y="608"/>
                <a:ext cx="9" cy="14"/>
              </a:xfrm>
              <a:custGeom>
                <a:avLst/>
                <a:gdLst>
                  <a:gd name="T0" fmla="*/ 5 w 39"/>
                  <a:gd name="T1" fmla="*/ 7 h 56"/>
                  <a:gd name="T2" fmla="*/ 5 w 39"/>
                  <a:gd name="T3" fmla="*/ 2 h 56"/>
                  <a:gd name="T4" fmla="*/ 9 w 39"/>
                  <a:gd name="T5" fmla="*/ 0 h 56"/>
                  <a:gd name="T6" fmla="*/ 9 w 39"/>
                  <a:gd name="T7" fmla="*/ 5 h 56"/>
                  <a:gd name="T8" fmla="*/ 9 w 39"/>
                  <a:gd name="T9" fmla="*/ 7 h 56"/>
                  <a:gd name="T10" fmla="*/ 7 w 39"/>
                  <a:gd name="T11" fmla="*/ 12 h 56"/>
                  <a:gd name="T12" fmla="*/ 5 w 39"/>
                  <a:gd name="T13" fmla="*/ 14 h 56"/>
                  <a:gd name="T14" fmla="*/ 0 w 39"/>
                  <a:gd name="T15" fmla="*/ 9 h 56"/>
                  <a:gd name="T16" fmla="*/ 2 w 39"/>
                  <a:gd name="T17" fmla="*/ 9 h 56"/>
                  <a:gd name="T18" fmla="*/ 5 w 39"/>
                  <a:gd name="T19" fmla="*/ 7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9" h="56">
                    <a:moveTo>
                      <a:pt x="20" y="28"/>
                    </a:moveTo>
                    <a:lnTo>
                      <a:pt x="20" y="9"/>
                    </a:lnTo>
                    <a:lnTo>
                      <a:pt x="39" y="0"/>
                    </a:lnTo>
                    <a:lnTo>
                      <a:pt x="39" y="19"/>
                    </a:lnTo>
                    <a:lnTo>
                      <a:pt x="39" y="28"/>
                    </a:lnTo>
                    <a:lnTo>
                      <a:pt x="29" y="47"/>
                    </a:lnTo>
                    <a:lnTo>
                      <a:pt x="20" y="56"/>
                    </a:lnTo>
                    <a:lnTo>
                      <a:pt x="0" y="37"/>
                    </a:lnTo>
                    <a:lnTo>
                      <a:pt x="10" y="37"/>
                    </a:lnTo>
                    <a:lnTo>
                      <a:pt x="2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Freeform 72">
                <a:extLst>
                  <a:ext uri="{FF2B5EF4-FFF2-40B4-BE49-F238E27FC236}">
                    <a16:creationId xmlns:a16="http://schemas.microsoft.com/office/drawing/2014/main" id="{8235E965-122D-454E-86E5-BB860C6EBD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7" y="332"/>
                <a:ext cx="337" cy="248"/>
              </a:xfrm>
              <a:custGeom>
                <a:avLst/>
                <a:gdLst>
                  <a:gd name="T0" fmla="*/ 12 w 1348"/>
                  <a:gd name="T1" fmla="*/ 154 h 990"/>
                  <a:gd name="T2" fmla="*/ 26 w 1348"/>
                  <a:gd name="T3" fmla="*/ 156 h 990"/>
                  <a:gd name="T4" fmla="*/ 45 w 1348"/>
                  <a:gd name="T5" fmla="*/ 175 h 990"/>
                  <a:gd name="T6" fmla="*/ 61 w 1348"/>
                  <a:gd name="T7" fmla="*/ 166 h 990"/>
                  <a:gd name="T8" fmla="*/ 68 w 1348"/>
                  <a:gd name="T9" fmla="*/ 130 h 990"/>
                  <a:gd name="T10" fmla="*/ 57 w 1348"/>
                  <a:gd name="T11" fmla="*/ 118 h 990"/>
                  <a:gd name="T12" fmla="*/ 45 w 1348"/>
                  <a:gd name="T13" fmla="*/ 128 h 990"/>
                  <a:gd name="T14" fmla="*/ 40 w 1348"/>
                  <a:gd name="T15" fmla="*/ 90 h 990"/>
                  <a:gd name="T16" fmla="*/ 71 w 1348"/>
                  <a:gd name="T17" fmla="*/ 40 h 990"/>
                  <a:gd name="T18" fmla="*/ 111 w 1348"/>
                  <a:gd name="T19" fmla="*/ 26 h 990"/>
                  <a:gd name="T20" fmla="*/ 116 w 1348"/>
                  <a:gd name="T21" fmla="*/ 57 h 990"/>
                  <a:gd name="T22" fmla="*/ 116 w 1348"/>
                  <a:gd name="T23" fmla="*/ 38 h 990"/>
                  <a:gd name="T24" fmla="*/ 146 w 1348"/>
                  <a:gd name="T25" fmla="*/ 7 h 990"/>
                  <a:gd name="T26" fmla="*/ 224 w 1348"/>
                  <a:gd name="T27" fmla="*/ 0 h 990"/>
                  <a:gd name="T28" fmla="*/ 238 w 1348"/>
                  <a:gd name="T29" fmla="*/ 36 h 990"/>
                  <a:gd name="T30" fmla="*/ 238 w 1348"/>
                  <a:gd name="T31" fmla="*/ 54 h 990"/>
                  <a:gd name="T32" fmla="*/ 259 w 1348"/>
                  <a:gd name="T33" fmla="*/ 78 h 990"/>
                  <a:gd name="T34" fmla="*/ 283 w 1348"/>
                  <a:gd name="T35" fmla="*/ 90 h 990"/>
                  <a:gd name="T36" fmla="*/ 269 w 1348"/>
                  <a:gd name="T37" fmla="*/ 120 h 990"/>
                  <a:gd name="T38" fmla="*/ 236 w 1348"/>
                  <a:gd name="T39" fmla="*/ 140 h 990"/>
                  <a:gd name="T40" fmla="*/ 219 w 1348"/>
                  <a:gd name="T41" fmla="*/ 132 h 990"/>
                  <a:gd name="T42" fmla="*/ 226 w 1348"/>
                  <a:gd name="T43" fmla="*/ 142 h 990"/>
                  <a:gd name="T44" fmla="*/ 245 w 1348"/>
                  <a:gd name="T45" fmla="*/ 147 h 990"/>
                  <a:gd name="T46" fmla="*/ 267 w 1348"/>
                  <a:gd name="T47" fmla="*/ 132 h 990"/>
                  <a:gd name="T48" fmla="*/ 290 w 1348"/>
                  <a:gd name="T49" fmla="*/ 95 h 990"/>
                  <a:gd name="T50" fmla="*/ 274 w 1348"/>
                  <a:gd name="T51" fmla="*/ 80 h 990"/>
                  <a:gd name="T52" fmla="*/ 248 w 1348"/>
                  <a:gd name="T53" fmla="*/ 54 h 990"/>
                  <a:gd name="T54" fmla="*/ 250 w 1348"/>
                  <a:gd name="T55" fmla="*/ 28 h 990"/>
                  <a:gd name="T56" fmla="*/ 271 w 1348"/>
                  <a:gd name="T57" fmla="*/ 7 h 990"/>
                  <a:gd name="T58" fmla="*/ 297 w 1348"/>
                  <a:gd name="T59" fmla="*/ 19 h 990"/>
                  <a:gd name="T60" fmla="*/ 323 w 1348"/>
                  <a:gd name="T61" fmla="*/ 43 h 990"/>
                  <a:gd name="T62" fmla="*/ 337 w 1348"/>
                  <a:gd name="T63" fmla="*/ 76 h 990"/>
                  <a:gd name="T64" fmla="*/ 328 w 1348"/>
                  <a:gd name="T65" fmla="*/ 140 h 990"/>
                  <a:gd name="T66" fmla="*/ 304 w 1348"/>
                  <a:gd name="T67" fmla="*/ 173 h 990"/>
                  <a:gd name="T68" fmla="*/ 255 w 1348"/>
                  <a:gd name="T69" fmla="*/ 213 h 990"/>
                  <a:gd name="T70" fmla="*/ 179 w 1348"/>
                  <a:gd name="T71" fmla="*/ 246 h 990"/>
                  <a:gd name="T72" fmla="*/ 151 w 1348"/>
                  <a:gd name="T73" fmla="*/ 248 h 990"/>
                  <a:gd name="T74" fmla="*/ 132 w 1348"/>
                  <a:gd name="T75" fmla="*/ 222 h 990"/>
                  <a:gd name="T76" fmla="*/ 111 w 1348"/>
                  <a:gd name="T77" fmla="*/ 215 h 990"/>
                  <a:gd name="T78" fmla="*/ 97 w 1348"/>
                  <a:gd name="T79" fmla="*/ 229 h 990"/>
                  <a:gd name="T80" fmla="*/ 73 w 1348"/>
                  <a:gd name="T81" fmla="*/ 208 h 990"/>
                  <a:gd name="T82" fmla="*/ 59 w 1348"/>
                  <a:gd name="T83" fmla="*/ 232 h 990"/>
                  <a:gd name="T84" fmla="*/ 35 w 1348"/>
                  <a:gd name="T85" fmla="*/ 215 h 990"/>
                  <a:gd name="T86" fmla="*/ 21 w 1348"/>
                  <a:gd name="T87" fmla="*/ 208 h 990"/>
                  <a:gd name="T88" fmla="*/ 31 w 1348"/>
                  <a:gd name="T89" fmla="*/ 201 h 990"/>
                  <a:gd name="T90" fmla="*/ 14 w 1348"/>
                  <a:gd name="T91" fmla="*/ 203 h 990"/>
                  <a:gd name="T92" fmla="*/ 0 w 1348"/>
                  <a:gd name="T93" fmla="*/ 180 h 99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1348" h="990">
                    <a:moveTo>
                      <a:pt x="19" y="632"/>
                    </a:moveTo>
                    <a:lnTo>
                      <a:pt x="37" y="614"/>
                    </a:lnTo>
                    <a:lnTo>
                      <a:pt x="47" y="614"/>
                    </a:lnTo>
                    <a:lnTo>
                      <a:pt x="76" y="614"/>
                    </a:lnTo>
                    <a:lnTo>
                      <a:pt x="94" y="622"/>
                    </a:lnTo>
                    <a:lnTo>
                      <a:pt x="103" y="622"/>
                    </a:lnTo>
                    <a:lnTo>
                      <a:pt x="123" y="642"/>
                    </a:lnTo>
                    <a:lnTo>
                      <a:pt x="150" y="671"/>
                    </a:lnTo>
                    <a:lnTo>
                      <a:pt x="179" y="698"/>
                    </a:lnTo>
                    <a:lnTo>
                      <a:pt x="188" y="698"/>
                    </a:lnTo>
                    <a:lnTo>
                      <a:pt x="217" y="698"/>
                    </a:lnTo>
                    <a:lnTo>
                      <a:pt x="245" y="661"/>
                    </a:lnTo>
                    <a:lnTo>
                      <a:pt x="264" y="622"/>
                    </a:lnTo>
                    <a:lnTo>
                      <a:pt x="273" y="575"/>
                    </a:lnTo>
                    <a:lnTo>
                      <a:pt x="273" y="519"/>
                    </a:lnTo>
                    <a:lnTo>
                      <a:pt x="264" y="501"/>
                    </a:lnTo>
                    <a:lnTo>
                      <a:pt x="245" y="481"/>
                    </a:lnTo>
                    <a:lnTo>
                      <a:pt x="226" y="472"/>
                    </a:lnTo>
                    <a:lnTo>
                      <a:pt x="217" y="481"/>
                    </a:lnTo>
                    <a:lnTo>
                      <a:pt x="188" y="491"/>
                    </a:lnTo>
                    <a:lnTo>
                      <a:pt x="179" y="510"/>
                    </a:lnTo>
                    <a:lnTo>
                      <a:pt x="160" y="519"/>
                    </a:lnTo>
                    <a:lnTo>
                      <a:pt x="170" y="415"/>
                    </a:lnTo>
                    <a:lnTo>
                      <a:pt x="160" y="359"/>
                    </a:lnTo>
                    <a:lnTo>
                      <a:pt x="150" y="311"/>
                    </a:lnTo>
                    <a:lnTo>
                      <a:pt x="207" y="236"/>
                    </a:lnTo>
                    <a:lnTo>
                      <a:pt x="283" y="161"/>
                    </a:lnTo>
                    <a:lnTo>
                      <a:pt x="358" y="113"/>
                    </a:lnTo>
                    <a:lnTo>
                      <a:pt x="452" y="66"/>
                    </a:lnTo>
                    <a:lnTo>
                      <a:pt x="443" y="104"/>
                    </a:lnTo>
                    <a:lnTo>
                      <a:pt x="434" y="152"/>
                    </a:lnTo>
                    <a:lnTo>
                      <a:pt x="443" y="189"/>
                    </a:lnTo>
                    <a:lnTo>
                      <a:pt x="462" y="227"/>
                    </a:lnTo>
                    <a:lnTo>
                      <a:pt x="471" y="208"/>
                    </a:lnTo>
                    <a:lnTo>
                      <a:pt x="471" y="189"/>
                    </a:lnTo>
                    <a:lnTo>
                      <a:pt x="462" y="152"/>
                    </a:lnTo>
                    <a:lnTo>
                      <a:pt x="471" y="104"/>
                    </a:lnTo>
                    <a:lnTo>
                      <a:pt x="490" y="57"/>
                    </a:lnTo>
                    <a:lnTo>
                      <a:pt x="585" y="29"/>
                    </a:lnTo>
                    <a:lnTo>
                      <a:pt x="688" y="10"/>
                    </a:lnTo>
                    <a:lnTo>
                      <a:pt x="792" y="0"/>
                    </a:lnTo>
                    <a:lnTo>
                      <a:pt x="896" y="0"/>
                    </a:lnTo>
                    <a:lnTo>
                      <a:pt x="1037" y="19"/>
                    </a:lnTo>
                    <a:lnTo>
                      <a:pt x="971" y="95"/>
                    </a:lnTo>
                    <a:lnTo>
                      <a:pt x="952" y="142"/>
                    </a:lnTo>
                    <a:lnTo>
                      <a:pt x="952" y="161"/>
                    </a:lnTo>
                    <a:lnTo>
                      <a:pt x="952" y="189"/>
                    </a:lnTo>
                    <a:lnTo>
                      <a:pt x="952" y="217"/>
                    </a:lnTo>
                    <a:lnTo>
                      <a:pt x="962" y="236"/>
                    </a:lnTo>
                    <a:lnTo>
                      <a:pt x="1000" y="283"/>
                    </a:lnTo>
                    <a:lnTo>
                      <a:pt x="1037" y="311"/>
                    </a:lnTo>
                    <a:lnTo>
                      <a:pt x="1084" y="350"/>
                    </a:lnTo>
                    <a:lnTo>
                      <a:pt x="1113" y="350"/>
                    </a:lnTo>
                    <a:lnTo>
                      <a:pt x="1131" y="359"/>
                    </a:lnTo>
                    <a:lnTo>
                      <a:pt x="1131" y="387"/>
                    </a:lnTo>
                    <a:lnTo>
                      <a:pt x="1123" y="406"/>
                    </a:lnTo>
                    <a:lnTo>
                      <a:pt x="1074" y="481"/>
                    </a:lnTo>
                    <a:lnTo>
                      <a:pt x="1019" y="548"/>
                    </a:lnTo>
                    <a:lnTo>
                      <a:pt x="980" y="557"/>
                    </a:lnTo>
                    <a:lnTo>
                      <a:pt x="943" y="557"/>
                    </a:lnTo>
                    <a:lnTo>
                      <a:pt x="915" y="538"/>
                    </a:lnTo>
                    <a:lnTo>
                      <a:pt x="896" y="528"/>
                    </a:lnTo>
                    <a:lnTo>
                      <a:pt x="877" y="528"/>
                    </a:lnTo>
                    <a:lnTo>
                      <a:pt x="886" y="548"/>
                    </a:lnTo>
                    <a:lnTo>
                      <a:pt x="896" y="557"/>
                    </a:lnTo>
                    <a:lnTo>
                      <a:pt x="905" y="567"/>
                    </a:lnTo>
                    <a:lnTo>
                      <a:pt x="915" y="575"/>
                    </a:lnTo>
                    <a:lnTo>
                      <a:pt x="952" y="585"/>
                    </a:lnTo>
                    <a:lnTo>
                      <a:pt x="980" y="585"/>
                    </a:lnTo>
                    <a:lnTo>
                      <a:pt x="1000" y="575"/>
                    </a:lnTo>
                    <a:lnTo>
                      <a:pt x="1027" y="567"/>
                    </a:lnTo>
                    <a:lnTo>
                      <a:pt x="1066" y="528"/>
                    </a:lnTo>
                    <a:lnTo>
                      <a:pt x="1103" y="481"/>
                    </a:lnTo>
                    <a:lnTo>
                      <a:pt x="1150" y="415"/>
                    </a:lnTo>
                    <a:lnTo>
                      <a:pt x="1160" y="378"/>
                    </a:lnTo>
                    <a:lnTo>
                      <a:pt x="1160" y="350"/>
                    </a:lnTo>
                    <a:lnTo>
                      <a:pt x="1150" y="331"/>
                    </a:lnTo>
                    <a:lnTo>
                      <a:pt x="1094" y="321"/>
                    </a:lnTo>
                    <a:lnTo>
                      <a:pt x="1047" y="293"/>
                    </a:lnTo>
                    <a:lnTo>
                      <a:pt x="1019" y="264"/>
                    </a:lnTo>
                    <a:lnTo>
                      <a:pt x="990" y="217"/>
                    </a:lnTo>
                    <a:lnTo>
                      <a:pt x="980" y="189"/>
                    </a:lnTo>
                    <a:lnTo>
                      <a:pt x="980" y="161"/>
                    </a:lnTo>
                    <a:lnTo>
                      <a:pt x="1000" y="113"/>
                    </a:lnTo>
                    <a:lnTo>
                      <a:pt x="1027" y="66"/>
                    </a:lnTo>
                    <a:lnTo>
                      <a:pt x="1066" y="29"/>
                    </a:lnTo>
                    <a:lnTo>
                      <a:pt x="1084" y="29"/>
                    </a:lnTo>
                    <a:lnTo>
                      <a:pt x="1094" y="39"/>
                    </a:lnTo>
                    <a:lnTo>
                      <a:pt x="1141" y="57"/>
                    </a:lnTo>
                    <a:lnTo>
                      <a:pt x="1188" y="76"/>
                    </a:lnTo>
                    <a:lnTo>
                      <a:pt x="1226" y="104"/>
                    </a:lnTo>
                    <a:lnTo>
                      <a:pt x="1264" y="133"/>
                    </a:lnTo>
                    <a:lnTo>
                      <a:pt x="1292" y="170"/>
                    </a:lnTo>
                    <a:lnTo>
                      <a:pt x="1320" y="208"/>
                    </a:lnTo>
                    <a:lnTo>
                      <a:pt x="1339" y="256"/>
                    </a:lnTo>
                    <a:lnTo>
                      <a:pt x="1348" y="303"/>
                    </a:lnTo>
                    <a:lnTo>
                      <a:pt x="1348" y="387"/>
                    </a:lnTo>
                    <a:lnTo>
                      <a:pt x="1330" y="472"/>
                    </a:lnTo>
                    <a:lnTo>
                      <a:pt x="1311" y="557"/>
                    </a:lnTo>
                    <a:lnTo>
                      <a:pt x="1282" y="595"/>
                    </a:lnTo>
                    <a:lnTo>
                      <a:pt x="1264" y="622"/>
                    </a:lnTo>
                    <a:lnTo>
                      <a:pt x="1217" y="689"/>
                    </a:lnTo>
                    <a:lnTo>
                      <a:pt x="1150" y="745"/>
                    </a:lnTo>
                    <a:lnTo>
                      <a:pt x="1094" y="802"/>
                    </a:lnTo>
                    <a:lnTo>
                      <a:pt x="1019" y="849"/>
                    </a:lnTo>
                    <a:lnTo>
                      <a:pt x="943" y="887"/>
                    </a:lnTo>
                    <a:lnTo>
                      <a:pt x="867" y="925"/>
                    </a:lnTo>
                    <a:lnTo>
                      <a:pt x="716" y="982"/>
                    </a:lnTo>
                    <a:lnTo>
                      <a:pt x="651" y="982"/>
                    </a:lnTo>
                    <a:lnTo>
                      <a:pt x="622" y="982"/>
                    </a:lnTo>
                    <a:lnTo>
                      <a:pt x="604" y="990"/>
                    </a:lnTo>
                    <a:lnTo>
                      <a:pt x="518" y="982"/>
                    </a:lnTo>
                    <a:lnTo>
                      <a:pt x="528" y="934"/>
                    </a:lnTo>
                    <a:lnTo>
                      <a:pt x="528" y="887"/>
                    </a:lnTo>
                    <a:lnTo>
                      <a:pt x="490" y="868"/>
                    </a:lnTo>
                    <a:lnTo>
                      <a:pt x="471" y="859"/>
                    </a:lnTo>
                    <a:lnTo>
                      <a:pt x="443" y="859"/>
                    </a:lnTo>
                    <a:lnTo>
                      <a:pt x="424" y="868"/>
                    </a:lnTo>
                    <a:lnTo>
                      <a:pt x="405" y="878"/>
                    </a:lnTo>
                    <a:lnTo>
                      <a:pt x="387" y="915"/>
                    </a:lnTo>
                    <a:lnTo>
                      <a:pt x="377" y="868"/>
                    </a:lnTo>
                    <a:lnTo>
                      <a:pt x="367" y="830"/>
                    </a:lnTo>
                    <a:lnTo>
                      <a:pt x="292" y="830"/>
                    </a:lnTo>
                    <a:lnTo>
                      <a:pt x="264" y="839"/>
                    </a:lnTo>
                    <a:lnTo>
                      <a:pt x="236" y="868"/>
                    </a:lnTo>
                    <a:lnTo>
                      <a:pt x="236" y="925"/>
                    </a:lnTo>
                    <a:lnTo>
                      <a:pt x="207" y="906"/>
                    </a:lnTo>
                    <a:lnTo>
                      <a:pt x="179" y="878"/>
                    </a:lnTo>
                    <a:lnTo>
                      <a:pt x="141" y="859"/>
                    </a:lnTo>
                    <a:lnTo>
                      <a:pt x="132" y="859"/>
                    </a:lnTo>
                    <a:lnTo>
                      <a:pt x="113" y="868"/>
                    </a:lnTo>
                    <a:lnTo>
                      <a:pt x="84" y="830"/>
                    </a:lnTo>
                    <a:lnTo>
                      <a:pt x="113" y="821"/>
                    </a:lnTo>
                    <a:lnTo>
                      <a:pt x="123" y="812"/>
                    </a:lnTo>
                    <a:lnTo>
                      <a:pt x="123" y="802"/>
                    </a:lnTo>
                    <a:lnTo>
                      <a:pt x="103" y="792"/>
                    </a:lnTo>
                    <a:lnTo>
                      <a:pt x="84" y="802"/>
                    </a:lnTo>
                    <a:lnTo>
                      <a:pt x="56" y="812"/>
                    </a:lnTo>
                    <a:lnTo>
                      <a:pt x="28" y="802"/>
                    </a:lnTo>
                    <a:lnTo>
                      <a:pt x="9" y="765"/>
                    </a:lnTo>
                    <a:lnTo>
                      <a:pt x="0" y="718"/>
                    </a:lnTo>
                    <a:lnTo>
                      <a:pt x="0" y="671"/>
                    </a:lnTo>
                    <a:lnTo>
                      <a:pt x="19" y="632"/>
                    </a:lnTo>
                    <a:close/>
                  </a:path>
                </a:pathLst>
              </a:custGeom>
              <a:solidFill>
                <a:srgbClr val="DC91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Freeform 73">
                <a:extLst>
                  <a:ext uri="{FF2B5EF4-FFF2-40B4-BE49-F238E27FC236}">
                    <a16:creationId xmlns:a16="http://schemas.microsoft.com/office/drawing/2014/main" id="{933D6281-5B9A-4345-8D43-013EE194DE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4" y="545"/>
                <a:ext cx="160" cy="96"/>
              </a:xfrm>
              <a:custGeom>
                <a:avLst/>
                <a:gdLst>
                  <a:gd name="T0" fmla="*/ 16 w 642"/>
                  <a:gd name="T1" fmla="*/ 12 h 387"/>
                  <a:gd name="T2" fmla="*/ 26 w 642"/>
                  <a:gd name="T3" fmla="*/ 14 h 387"/>
                  <a:gd name="T4" fmla="*/ 35 w 642"/>
                  <a:gd name="T5" fmla="*/ 21 h 387"/>
                  <a:gd name="T6" fmla="*/ 54 w 642"/>
                  <a:gd name="T7" fmla="*/ 33 h 387"/>
                  <a:gd name="T8" fmla="*/ 54 w 642"/>
                  <a:gd name="T9" fmla="*/ 28 h 387"/>
                  <a:gd name="T10" fmla="*/ 54 w 642"/>
                  <a:gd name="T11" fmla="*/ 23 h 387"/>
                  <a:gd name="T12" fmla="*/ 49 w 642"/>
                  <a:gd name="T13" fmla="*/ 14 h 387"/>
                  <a:gd name="T14" fmla="*/ 49 w 642"/>
                  <a:gd name="T15" fmla="*/ 9 h 387"/>
                  <a:gd name="T16" fmla="*/ 52 w 642"/>
                  <a:gd name="T17" fmla="*/ 5 h 387"/>
                  <a:gd name="T18" fmla="*/ 54 w 642"/>
                  <a:gd name="T19" fmla="*/ 2 h 387"/>
                  <a:gd name="T20" fmla="*/ 61 w 642"/>
                  <a:gd name="T21" fmla="*/ 2 h 387"/>
                  <a:gd name="T22" fmla="*/ 66 w 642"/>
                  <a:gd name="T23" fmla="*/ 0 h 387"/>
                  <a:gd name="T24" fmla="*/ 68 w 642"/>
                  <a:gd name="T25" fmla="*/ 2 h 387"/>
                  <a:gd name="T26" fmla="*/ 73 w 642"/>
                  <a:gd name="T27" fmla="*/ 9 h 387"/>
                  <a:gd name="T28" fmla="*/ 73 w 642"/>
                  <a:gd name="T29" fmla="*/ 23 h 387"/>
                  <a:gd name="T30" fmla="*/ 75 w 642"/>
                  <a:gd name="T31" fmla="*/ 31 h 387"/>
                  <a:gd name="T32" fmla="*/ 80 w 642"/>
                  <a:gd name="T33" fmla="*/ 35 h 387"/>
                  <a:gd name="T34" fmla="*/ 82 w 642"/>
                  <a:gd name="T35" fmla="*/ 31 h 387"/>
                  <a:gd name="T36" fmla="*/ 84 w 642"/>
                  <a:gd name="T37" fmla="*/ 23 h 387"/>
                  <a:gd name="T38" fmla="*/ 87 w 642"/>
                  <a:gd name="T39" fmla="*/ 19 h 387"/>
                  <a:gd name="T40" fmla="*/ 89 w 642"/>
                  <a:gd name="T41" fmla="*/ 14 h 387"/>
                  <a:gd name="T42" fmla="*/ 94 w 642"/>
                  <a:gd name="T43" fmla="*/ 9 h 387"/>
                  <a:gd name="T44" fmla="*/ 99 w 642"/>
                  <a:gd name="T45" fmla="*/ 9 h 387"/>
                  <a:gd name="T46" fmla="*/ 108 w 642"/>
                  <a:gd name="T47" fmla="*/ 14 h 387"/>
                  <a:gd name="T48" fmla="*/ 108 w 642"/>
                  <a:gd name="T49" fmla="*/ 19 h 387"/>
                  <a:gd name="T50" fmla="*/ 106 w 642"/>
                  <a:gd name="T51" fmla="*/ 26 h 387"/>
                  <a:gd name="T52" fmla="*/ 103 w 642"/>
                  <a:gd name="T53" fmla="*/ 31 h 387"/>
                  <a:gd name="T54" fmla="*/ 106 w 642"/>
                  <a:gd name="T55" fmla="*/ 37 h 387"/>
                  <a:gd name="T56" fmla="*/ 120 w 642"/>
                  <a:gd name="T57" fmla="*/ 40 h 387"/>
                  <a:gd name="T58" fmla="*/ 136 w 642"/>
                  <a:gd name="T59" fmla="*/ 45 h 387"/>
                  <a:gd name="T60" fmla="*/ 143 w 642"/>
                  <a:gd name="T61" fmla="*/ 47 h 387"/>
                  <a:gd name="T62" fmla="*/ 150 w 642"/>
                  <a:gd name="T63" fmla="*/ 52 h 387"/>
                  <a:gd name="T64" fmla="*/ 155 w 642"/>
                  <a:gd name="T65" fmla="*/ 56 h 387"/>
                  <a:gd name="T66" fmla="*/ 160 w 642"/>
                  <a:gd name="T67" fmla="*/ 63 h 387"/>
                  <a:gd name="T68" fmla="*/ 160 w 642"/>
                  <a:gd name="T69" fmla="*/ 70 h 387"/>
                  <a:gd name="T70" fmla="*/ 160 w 642"/>
                  <a:gd name="T71" fmla="*/ 75 h 387"/>
                  <a:gd name="T72" fmla="*/ 99 w 642"/>
                  <a:gd name="T73" fmla="*/ 96 h 387"/>
                  <a:gd name="T74" fmla="*/ 89 w 642"/>
                  <a:gd name="T75" fmla="*/ 82 h 387"/>
                  <a:gd name="T76" fmla="*/ 80 w 642"/>
                  <a:gd name="T77" fmla="*/ 72 h 387"/>
                  <a:gd name="T78" fmla="*/ 68 w 642"/>
                  <a:gd name="T79" fmla="*/ 63 h 387"/>
                  <a:gd name="T80" fmla="*/ 54 w 642"/>
                  <a:gd name="T81" fmla="*/ 56 h 387"/>
                  <a:gd name="T82" fmla="*/ 28 w 642"/>
                  <a:gd name="T83" fmla="*/ 45 h 387"/>
                  <a:gd name="T84" fmla="*/ 0 w 642"/>
                  <a:gd name="T85" fmla="*/ 35 h 387"/>
                  <a:gd name="T86" fmla="*/ 2 w 642"/>
                  <a:gd name="T87" fmla="*/ 28 h 387"/>
                  <a:gd name="T88" fmla="*/ 7 w 642"/>
                  <a:gd name="T89" fmla="*/ 21 h 387"/>
                  <a:gd name="T90" fmla="*/ 16 w 642"/>
                  <a:gd name="T91" fmla="*/ 12 h 38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642" h="387">
                    <a:moveTo>
                      <a:pt x="66" y="47"/>
                    </a:moveTo>
                    <a:lnTo>
                      <a:pt x="104" y="57"/>
                    </a:lnTo>
                    <a:lnTo>
                      <a:pt x="141" y="85"/>
                    </a:lnTo>
                    <a:lnTo>
                      <a:pt x="217" y="133"/>
                    </a:lnTo>
                    <a:lnTo>
                      <a:pt x="217" y="113"/>
                    </a:lnTo>
                    <a:lnTo>
                      <a:pt x="217" y="94"/>
                    </a:lnTo>
                    <a:lnTo>
                      <a:pt x="198" y="57"/>
                    </a:lnTo>
                    <a:lnTo>
                      <a:pt x="198" y="38"/>
                    </a:lnTo>
                    <a:lnTo>
                      <a:pt x="207" y="19"/>
                    </a:lnTo>
                    <a:lnTo>
                      <a:pt x="217" y="10"/>
                    </a:lnTo>
                    <a:lnTo>
                      <a:pt x="245" y="10"/>
                    </a:lnTo>
                    <a:lnTo>
                      <a:pt x="264" y="0"/>
                    </a:lnTo>
                    <a:lnTo>
                      <a:pt x="274" y="10"/>
                    </a:lnTo>
                    <a:lnTo>
                      <a:pt x="292" y="38"/>
                    </a:lnTo>
                    <a:lnTo>
                      <a:pt x="292" y="94"/>
                    </a:lnTo>
                    <a:lnTo>
                      <a:pt x="301" y="123"/>
                    </a:lnTo>
                    <a:lnTo>
                      <a:pt x="321" y="141"/>
                    </a:lnTo>
                    <a:lnTo>
                      <a:pt x="330" y="123"/>
                    </a:lnTo>
                    <a:lnTo>
                      <a:pt x="339" y="94"/>
                    </a:lnTo>
                    <a:lnTo>
                      <a:pt x="349" y="76"/>
                    </a:lnTo>
                    <a:lnTo>
                      <a:pt x="358" y="57"/>
                    </a:lnTo>
                    <a:lnTo>
                      <a:pt x="377" y="38"/>
                    </a:lnTo>
                    <a:lnTo>
                      <a:pt x="396" y="38"/>
                    </a:lnTo>
                    <a:lnTo>
                      <a:pt x="434" y="57"/>
                    </a:lnTo>
                    <a:lnTo>
                      <a:pt x="434" y="76"/>
                    </a:lnTo>
                    <a:lnTo>
                      <a:pt x="424" y="104"/>
                    </a:lnTo>
                    <a:lnTo>
                      <a:pt x="415" y="123"/>
                    </a:lnTo>
                    <a:lnTo>
                      <a:pt x="424" y="151"/>
                    </a:lnTo>
                    <a:lnTo>
                      <a:pt x="481" y="161"/>
                    </a:lnTo>
                    <a:lnTo>
                      <a:pt x="546" y="180"/>
                    </a:lnTo>
                    <a:lnTo>
                      <a:pt x="575" y="188"/>
                    </a:lnTo>
                    <a:lnTo>
                      <a:pt x="603" y="208"/>
                    </a:lnTo>
                    <a:lnTo>
                      <a:pt x="622" y="227"/>
                    </a:lnTo>
                    <a:lnTo>
                      <a:pt x="642" y="255"/>
                    </a:lnTo>
                    <a:lnTo>
                      <a:pt x="642" y="283"/>
                    </a:lnTo>
                    <a:lnTo>
                      <a:pt x="642" y="302"/>
                    </a:lnTo>
                    <a:lnTo>
                      <a:pt x="396" y="387"/>
                    </a:lnTo>
                    <a:lnTo>
                      <a:pt x="358" y="331"/>
                    </a:lnTo>
                    <a:lnTo>
                      <a:pt x="321" y="292"/>
                    </a:lnTo>
                    <a:lnTo>
                      <a:pt x="274" y="255"/>
                    </a:lnTo>
                    <a:lnTo>
                      <a:pt x="217" y="227"/>
                    </a:lnTo>
                    <a:lnTo>
                      <a:pt x="113" y="180"/>
                    </a:lnTo>
                    <a:lnTo>
                      <a:pt x="0" y="141"/>
                    </a:lnTo>
                    <a:lnTo>
                      <a:pt x="10" y="113"/>
                    </a:lnTo>
                    <a:lnTo>
                      <a:pt x="28" y="85"/>
                    </a:lnTo>
                    <a:lnTo>
                      <a:pt x="66" y="47"/>
                    </a:lnTo>
                    <a:close/>
                  </a:path>
                </a:pathLst>
              </a:custGeom>
              <a:solidFill>
                <a:srgbClr val="DC91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Freeform 74">
                <a:extLst>
                  <a:ext uri="{FF2B5EF4-FFF2-40B4-BE49-F238E27FC236}">
                    <a16:creationId xmlns:a16="http://schemas.microsoft.com/office/drawing/2014/main" id="{0E48B5D8-C92A-492A-A8A4-71EC735A95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0" y="604"/>
                <a:ext cx="42" cy="30"/>
              </a:xfrm>
              <a:custGeom>
                <a:avLst/>
                <a:gdLst>
                  <a:gd name="T0" fmla="*/ 14 w 170"/>
                  <a:gd name="T1" fmla="*/ 0 h 122"/>
                  <a:gd name="T2" fmla="*/ 21 w 170"/>
                  <a:gd name="T3" fmla="*/ 2 h 122"/>
                  <a:gd name="T4" fmla="*/ 28 w 170"/>
                  <a:gd name="T5" fmla="*/ 7 h 122"/>
                  <a:gd name="T6" fmla="*/ 35 w 170"/>
                  <a:gd name="T7" fmla="*/ 9 h 122"/>
                  <a:gd name="T8" fmla="*/ 42 w 170"/>
                  <a:gd name="T9" fmla="*/ 14 h 122"/>
                  <a:gd name="T10" fmla="*/ 25 w 170"/>
                  <a:gd name="T11" fmla="*/ 18 h 122"/>
                  <a:gd name="T12" fmla="*/ 21 w 170"/>
                  <a:gd name="T13" fmla="*/ 23 h 122"/>
                  <a:gd name="T14" fmla="*/ 14 w 170"/>
                  <a:gd name="T15" fmla="*/ 30 h 122"/>
                  <a:gd name="T16" fmla="*/ 9 w 170"/>
                  <a:gd name="T17" fmla="*/ 28 h 122"/>
                  <a:gd name="T18" fmla="*/ 4 w 170"/>
                  <a:gd name="T19" fmla="*/ 23 h 122"/>
                  <a:gd name="T20" fmla="*/ 0 w 170"/>
                  <a:gd name="T21" fmla="*/ 14 h 122"/>
                  <a:gd name="T22" fmla="*/ 2 w 170"/>
                  <a:gd name="T23" fmla="*/ 9 h 122"/>
                  <a:gd name="T24" fmla="*/ 7 w 170"/>
                  <a:gd name="T25" fmla="*/ 5 h 122"/>
                  <a:gd name="T26" fmla="*/ 14 w 170"/>
                  <a:gd name="T27" fmla="*/ 0 h 12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70" h="122">
                    <a:moveTo>
                      <a:pt x="56" y="0"/>
                    </a:moveTo>
                    <a:lnTo>
                      <a:pt x="84" y="9"/>
                    </a:lnTo>
                    <a:lnTo>
                      <a:pt x="113" y="28"/>
                    </a:lnTo>
                    <a:lnTo>
                      <a:pt x="141" y="38"/>
                    </a:lnTo>
                    <a:lnTo>
                      <a:pt x="170" y="56"/>
                    </a:lnTo>
                    <a:lnTo>
                      <a:pt x="103" y="75"/>
                    </a:lnTo>
                    <a:lnTo>
                      <a:pt x="84" y="95"/>
                    </a:lnTo>
                    <a:lnTo>
                      <a:pt x="56" y="122"/>
                    </a:lnTo>
                    <a:lnTo>
                      <a:pt x="37" y="113"/>
                    </a:lnTo>
                    <a:lnTo>
                      <a:pt x="18" y="95"/>
                    </a:lnTo>
                    <a:lnTo>
                      <a:pt x="0" y="56"/>
                    </a:lnTo>
                    <a:lnTo>
                      <a:pt x="9" y="38"/>
                    </a:lnTo>
                    <a:lnTo>
                      <a:pt x="27" y="19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C91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Freeform 75">
                <a:extLst>
                  <a:ext uri="{FF2B5EF4-FFF2-40B4-BE49-F238E27FC236}">
                    <a16:creationId xmlns:a16="http://schemas.microsoft.com/office/drawing/2014/main" id="{75E65F5A-6DFE-4761-AE5D-97A061CF95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8" y="464"/>
                <a:ext cx="175" cy="62"/>
              </a:xfrm>
              <a:custGeom>
                <a:avLst/>
                <a:gdLst>
                  <a:gd name="T0" fmla="*/ 33 w 698"/>
                  <a:gd name="T1" fmla="*/ 0 h 246"/>
                  <a:gd name="T2" fmla="*/ 33 w 698"/>
                  <a:gd name="T3" fmla="*/ 5 h 246"/>
                  <a:gd name="T4" fmla="*/ 31 w 698"/>
                  <a:gd name="T5" fmla="*/ 10 h 246"/>
                  <a:gd name="T6" fmla="*/ 24 w 698"/>
                  <a:gd name="T7" fmla="*/ 19 h 246"/>
                  <a:gd name="T8" fmla="*/ 28 w 698"/>
                  <a:gd name="T9" fmla="*/ 26 h 246"/>
                  <a:gd name="T10" fmla="*/ 36 w 698"/>
                  <a:gd name="T11" fmla="*/ 34 h 246"/>
                  <a:gd name="T12" fmla="*/ 64 w 698"/>
                  <a:gd name="T13" fmla="*/ 45 h 246"/>
                  <a:gd name="T14" fmla="*/ 80 w 698"/>
                  <a:gd name="T15" fmla="*/ 52 h 246"/>
                  <a:gd name="T16" fmla="*/ 97 w 698"/>
                  <a:gd name="T17" fmla="*/ 55 h 246"/>
                  <a:gd name="T18" fmla="*/ 114 w 698"/>
                  <a:gd name="T19" fmla="*/ 57 h 246"/>
                  <a:gd name="T20" fmla="*/ 130 w 698"/>
                  <a:gd name="T21" fmla="*/ 57 h 246"/>
                  <a:gd name="T22" fmla="*/ 144 w 698"/>
                  <a:gd name="T23" fmla="*/ 52 h 246"/>
                  <a:gd name="T24" fmla="*/ 158 w 698"/>
                  <a:gd name="T25" fmla="*/ 48 h 246"/>
                  <a:gd name="T26" fmla="*/ 168 w 698"/>
                  <a:gd name="T27" fmla="*/ 41 h 246"/>
                  <a:gd name="T28" fmla="*/ 170 w 698"/>
                  <a:gd name="T29" fmla="*/ 38 h 246"/>
                  <a:gd name="T30" fmla="*/ 175 w 698"/>
                  <a:gd name="T31" fmla="*/ 38 h 246"/>
                  <a:gd name="T32" fmla="*/ 168 w 698"/>
                  <a:gd name="T33" fmla="*/ 45 h 246"/>
                  <a:gd name="T34" fmla="*/ 161 w 698"/>
                  <a:gd name="T35" fmla="*/ 52 h 246"/>
                  <a:gd name="T36" fmla="*/ 151 w 698"/>
                  <a:gd name="T37" fmla="*/ 57 h 246"/>
                  <a:gd name="T38" fmla="*/ 140 w 698"/>
                  <a:gd name="T39" fmla="*/ 60 h 246"/>
                  <a:gd name="T40" fmla="*/ 132 w 698"/>
                  <a:gd name="T41" fmla="*/ 62 h 246"/>
                  <a:gd name="T42" fmla="*/ 125 w 698"/>
                  <a:gd name="T43" fmla="*/ 62 h 246"/>
                  <a:gd name="T44" fmla="*/ 107 w 698"/>
                  <a:gd name="T45" fmla="*/ 62 h 246"/>
                  <a:gd name="T46" fmla="*/ 83 w 698"/>
                  <a:gd name="T47" fmla="*/ 57 h 246"/>
                  <a:gd name="T48" fmla="*/ 57 w 698"/>
                  <a:gd name="T49" fmla="*/ 50 h 246"/>
                  <a:gd name="T50" fmla="*/ 47 w 698"/>
                  <a:gd name="T51" fmla="*/ 45 h 246"/>
                  <a:gd name="T52" fmla="*/ 36 w 698"/>
                  <a:gd name="T53" fmla="*/ 38 h 246"/>
                  <a:gd name="T54" fmla="*/ 26 w 698"/>
                  <a:gd name="T55" fmla="*/ 31 h 246"/>
                  <a:gd name="T56" fmla="*/ 19 w 698"/>
                  <a:gd name="T57" fmla="*/ 22 h 246"/>
                  <a:gd name="T58" fmla="*/ 14 w 698"/>
                  <a:gd name="T59" fmla="*/ 29 h 246"/>
                  <a:gd name="T60" fmla="*/ 10 w 698"/>
                  <a:gd name="T61" fmla="*/ 34 h 246"/>
                  <a:gd name="T62" fmla="*/ 5 w 698"/>
                  <a:gd name="T63" fmla="*/ 36 h 246"/>
                  <a:gd name="T64" fmla="*/ 3 w 698"/>
                  <a:gd name="T65" fmla="*/ 34 h 246"/>
                  <a:gd name="T66" fmla="*/ 0 w 698"/>
                  <a:gd name="T67" fmla="*/ 31 h 246"/>
                  <a:gd name="T68" fmla="*/ 19 w 698"/>
                  <a:gd name="T69" fmla="*/ 19 h 246"/>
                  <a:gd name="T70" fmla="*/ 26 w 698"/>
                  <a:gd name="T71" fmla="*/ 10 h 246"/>
                  <a:gd name="T72" fmla="*/ 33 w 698"/>
                  <a:gd name="T73" fmla="*/ 0 h 24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698" h="246">
                    <a:moveTo>
                      <a:pt x="133" y="0"/>
                    </a:moveTo>
                    <a:lnTo>
                      <a:pt x="133" y="20"/>
                    </a:lnTo>
                    <a:lnTo>
                      <a:pt x="123" y="39"/>
                    </a:lnTo>
                    <a:lnTo>
                      <a:pt x="95" y="76"/>
                    </a:lnTo>
                    <a:lnTo>
                      <a:pt x="113" y="104"/>
                    </a:lnTo>
                    <a:lnTo>
                      <a:pt x="142" y="133"/>
                    </a:lnTo>
                    <a:lnTo>
                      <a:pt x="254" y="180"/>
                    </a:lnTo>
                    <a:lnTo>
                      <a:pt x="321" y="208"/>
                    </a:lnTo>
                    <a:lnTo>
                      <a:pt x="387" y="217"/>
                    </a:lnTo>
                    <a:lnTo>
                      <a:pt x="453" y="227"/>
                    </a:lnTo>
                    <a:lnTo>
                      <a:pt x="519" y="227"/>
                    </a:lnTo>
                    <a:lnTo>
                      <a:pt x="575" y="208"/>
                    </a:lnTo>
                    <a:lnTo>
                      <a:pt x="632" y="190"/>
                    </a:lnTo>
                    <a:lnTo>
                      <a:pt x="669" y="161"/>
                    </a:lnTo>
                    <a:lnTo>
                      <a:pt x="679" y="151"/>
                    </a:lnTo>
                    <a:lnTo>
                      <a:pt x="698" y="151"/>
                    </a:lnTo>
                    <a:lnTo>
                      <a:pt x="669" y="180"/>
                    </a:lnTo>
                    <a:lnTo>
                      <a:pt x="642" y="208"/>
                    </a:lnTo>
                    <a:lnTo>
                      <a:pt x="604" y="227"/>
                    </a:lnTo>
                    <a:lnTo>
                      <a:pt x="557" y="237"/>
                    </a:lnTo>
                    <a:lnTo>
                      <a:pt x="528" y="246"/>
                    </a:lnTo>
                    <a:lnTo>
                      <a:pt x="500" y="246"/>
                    </a:lnTo>
                    <a:lnTo>
                      <a:pt x="425" y="246"/>
                    </a:lnTo>
                    <a:lnTo>
                      <a:pt x="330" y="227"/>
                    </a:lnTo>
                    <a:lnTo>
                      <a:pt x="227" y="198"/>
                    </a:lnTo>
                    <a:lnTo>
                      <a:pt x="189" y="180"/>
                    </a:lnTo>
                    <a:lnTo>
                      <a:pt x="142" y="151"/>
                    </a:lnTo>
                    <a:lnTo>
                      <a:pt x="104" y="123"/>
                    </a:lnTo>
                    <a:lnTo>
                      <a:pt x="76" y="86"/>
                    </a:lnTo>
                    <a:lnTo>
                      <a:pt x="57" y="114"/>
                    </a:lnTo>
                    <a:lnTo>
                      <a:pt x="38" y="133"/>
                    </a:lnTo>
                    <a:lnTo>
                      <a:pt x="19" y="143"/>
                    </a:lnTo>
                    <a:lnTo>
                      <a:pt x="10" y="133"/>
                    </a:lnTo>
                    <a:lnTo>
                      <a:pt x="0" y="123"/>
                    </a:lnTo>
                    <a:lnTo>
                      <a:pt x="76" y="76"/>
                    </a:lnTo>
                    <a:lnTo>
                      <a:pt x="104" y="39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Freeform 76">
                <a:extLst>
                  <a:ext uri="{FF2B5EF4-FFF2-40B4-BE49-F238E27FC236}">
                    <a16:creationId xmlns:a16="http://schemas.microsoft.com/office/drawing/2014/main" id="{F34292BB-FC46-45D7-9BBA-BB250E0DEA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3" y="620"/>
                <a:ext cx="95" cy="33"/>
              </a:xfrm>
              <a:custGeom>
                <a:avLst/>
                <a:gdLst>
                  <a:gd name="T0" fmla="*/ 0 w 378"/>
                  <a:gd name="T1" fmla="*/ 31 h 132"/>
                  <a:gd name="T2" fmla="*/ 92 w 378"/>
                  <a:gd name="T3" fmla="*/ 0 h 132"/>
                  <a:gd name="T4" fmla="*/ 95 w 378"/>
                  <a:gd name="T5" fmla="*/ 7 h 132"/>
                  <a:gd name="T6" fmla="*/ 95 w 378"/>
                  <a:gd name="T7" fmla="*/ 14 h 132"/>
                  <a:gd name="T8" fmla="*/ 47 w 378"/>
                  <a:gd name="T9" fmla="*/ 24 h 132"/>
                  <a:gd name="T10" fmla="*/ 0 w 378"/>
                  <a:gd name="T11" fmla="*/ 33 h 132"/>
                  <a:gd name="T12" fmla="*/ 0 w 378"/>
                  <a:gd name="T13" fmla="*/ 31 h 1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78" h="132">
                    <a:moveTo>
                      <a:pt x="0" y="123"/>
                    </a:moveTo>
                    <a:lnTo>
                      <a:pt x="368" y="0"/>
                    </a:lnTo>
                    <a:lnTo>
                      <a:pt x="378" y="29"/>
                    </a:lnTo>
                    <a:lnTo>
                      <a:pt x="378" y="56"/>
                    </a:lnTo>
                    <a:lnTo>
                      <a:pt x="188" y="94"/>
                    </a:lnTo>
                    <a:lnTo>
                      <a:pt x="0" y="132"/>
                    </a:lnTo>
                    <a:lnTo>
                      <a:pt x="0" y="1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Freeform 77">
                <a:extLst>
                  <a:ext uri="{FF2B5EF4-FFF2-40B4-BE49-F238E27FC236}">
                    <a16:creationId xmlns:a16="http://schemas.microsoft.com/office/drawing/2014/main" id="{777C02EC-7A0F-4CE9-8EA1-FF5AA0C1EE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1" y="672"/>
                <a:ext cx="33" cy="21"/>
              </a:xfrm>
              <a:custGeom>
                <a:avLst/>
                <a:gdLst>
                  <a:gd name="T0" fmla="*/ 24 w 132"/>
                  <a:gd name="T1" fmla="*/ 0 h 86"/>
                  <a:gd name="T2" fmla="*/ 28 w 132"/>
                  <a:gd name="T3" fmla="*/ 0 h 86"/>
                  <a:gd name="T4" fmla="*/ 31 w 132"/>
                  <a:gd name="T5" fmla="*/ 5 h 86"/>
                  <a:gd name="T6" fmla="*/ 31 w 132"/>
                  <a:gd name="T7" fmla="*/ 10 h 86"/>
                  <a:gd name="T8" fmla="*/ 33 w 132"/>
                  <a:gd name="T9" fmla="*/ 11 h 86"/>
                  <a:gd name="T10" fmla="*/ 26 w 132"/>
                  <a:gd name="T11" fmla="*/ 19 h 86"/>
                  <a:gd name="T12" fmla="*/ 21 w 132"/>
                  <a:gd name="T13" fmla="*/ 21 h 86"/>
                  <a:gd name="T14" fmla="*/ 9 w 132"/>
                  <a:gd name="T15" fmla="*/ 21 h 86"/>
                  <a:gd name="T16" fmla="*/ 2 w 132"/>
                  <a:gd name="T17" fmla="*/ 21 h 86"/>
                  <a:gd name="T18" fmla="*/ 0 w 132"/>
                  <a:gd name="T19" fmla="*/ 16 h 86"/>
                  <a:gd name="T20" fmla="*/ 2 w 132"/>
                  <a:gd name="T21" fmla="*/ 10 h 86"/>
                  <a:gd name="T22" fmla="*/ 9 w 132"/>
                  <a:gd name="T23" fmla="*/ 5 h 86"/>
                  <a:gd name="T24" fmla="*/ 24 w 132"/>
                  <a:gd name="T25" fmla="*/ 0 h 8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32" h="86">
                    <a:moveTo>
                      <a:pt x="94" y="0"/>
                    </a:moveTo>
                    <a:lnTo>
                      <a:pt x="113" y="0"/>
                    </a:lnTo>
                    <a:lnTo>
                      <a:pt x="123" y="19"/>
                    </a:lnTo>
                    <a:lnTo>
                      <a:pt x="123" y="39"/>
                    </a:lnTo>
                    <a:lnTo>
                      <a:pt x="132" y="47"/>
                    </a:lnTo>
                    <a:lnTo>
                      <a:pt x="103" y="76"/>
                    </a:lnTo>
                    <a:lnTo>
                      <a:pt x="85" y="86"/>
                    </a:lnTo>
                    <a:lnTo>
                      <a:pt x="37" y="86"/>
                    </a:lnTo>
                    <a:lnTo>
                      <a:pt x="9" y="86"/>
                    </a:lnTo>
                    <a:lnTo>
                      <a:pt x="0" y="66"/>
                    </a:lnTo>
                    <a:lnTo>
                      <a:pt x="9" y="39"/>
                    </a:lnTo>
                    <a:lnTo>
                      <a:pt x="37" y="19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AAC0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Freeform 78">
                <a:extLst>
                  <a:ext uri="{FF2B5EF4-FFF2-40B4-BE49-F238E27FC236}">
                    <a16:creationId xmlns:a16="http://schemas.microsoft.com/office/drawing/2014/main" id="{BB690106-3E9A-43B6-AB16-97DD429DF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8" y="712"/>
                <a:ext cx="12" cy="12"/>
              </a:xfrm>
              <a:custGeom>
                <a:avLst/>
                <a:gdLst>
                  <a:gd name="T0" fmla="*/ 7 w 47"/>
                  <a:gd name="T1" fmla="*/ 0 h 48"/>
                  <a:gd name="T2" fmla="*/ 12 w 47"/>
                  <a:gd name="T3" fmla="*/ 3 h 48"/>
                  <a:gd name="T4" fmla="*/ 12 w 47"/>
                  <a:gd name="T5" fmla="*/ 7 h 48"/>
                  <a:gd name="T6" fmla="*/ 12 w 47"/>
                  <a:gd name="T7" fmla="*/ 10 h 48"/>
                  <a:gd name="T8" fmla="*/ 7 w 47"/>
                  <a:gd name="T9" fmla="*/ 12 h 48"/>
                  <a:gd name="T10" fmla="*/ 2 w 47"/>
                  <a:gd name="T11" fmla="*/ 12 h 48"/>
                  <a:gd name="T12" fmla="*/ 0 w 47"/>
                  <a:gd name="T13" fmla="*/ 10 h 48"/>
                  <a:gd name="T14" fmla="*/ 2 w 47"/>
                  <a:gd name="T15" fmla="*/ 5 h 48"/>
                  <a:gd name="T16" fmla="*/ 7 w 47"/>
                  <a:gd name="T17" fmla="*/ 0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7" h="48">
                    <a:moveTo>
                      <a:pt x="28" y="0"/>
                    </a:moveTo>
                    <a:lnTo>
                      <a:pt x="47" y="10"/>
                    </a:lnTo>
                    <a:lnTo>
                      <a:pt x="47" y="29"/>
                    </a:lnTo>
                    <a:lnTo>
                      <a:pt x="47" y="39"/>
                    </a:lnTo>
                    <a:lnTo>
                      <a:pt x="28" y="48"/>
                    </a:lnTo>
                    <a:lnTo>
                      <a:pt x="9" y="48"/>
                    </a:lnTo>
                    <a:lnTo>
                      <a:pt x="0" y="39"/>
                    </a:lnTo>
                    <a:lnTo>
                      <a:pt x="9" y="2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AAC0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Freeform 79">
                <a:extLst>
                  <a:ext uri="{FF2B5EF4-FFF2-40B4-BE49-F238E27FC236}">
                    <a16:creationId xmlns:a16="http://schemas.microsoft.com/office/drawing/2014/main" id="{9E1771C6-AAA5-4292-B911-A09F4C13FB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7" y="380"/>
                <a:ext cx="26" cy="51"/>
              </a:xfrm>
              <a:custGeom>
                <a:avLst/>
                <a:gdLst>
                  <a:gd name="T0" fmla="*/ 5 w 103"/>
                  <a:gd name="T1" fmla="*/ 0 h 208"/>
                  <a:gd name="T2" fmla="*/ 7 w 103"/>
                  <a:gd name="T3" fmla="*/ 5 h 208"/>
                  <a:gd name="T4" fmla="*/ 12 w 103"/>
                  <a:gd name="T5" fmla="*/ 12 h 208"/>
                  <a:gd name="T6" fmla="*/ 21 w 103"/>
                  <a:gd name="T7" fmla="*/ 21 h 208"/>
                  <a:gd name="T8" fmla="*/ 26 w 103"/>
                  <a:gd name="T9" fmla="*/ 28 h 208"/>
                  <a:gd name="T10" fmla="*/ 26 w 103"/>
                  <a:gd name="T11" fmla="*/ 32 h 208"/>
                  <a:gd name="T12" fmla="*/ 26 w 103"/>
                  <a:gd name="T13" fmla="*/ 39 h 208"/>
                  <a:gd name="T14" fmla="*/ 19 w 103"/>
                  <a:gd name="T15" fmla="*/ 46 h 208"/>
                  <a:gd name="T16" fmla="*/ 12 w 103"/>
                  <a:gd name="T17" fmla="*/ 49 h 208"/>
                  <a:gd name="T18" fmla="*/ 7 w 103"/>
                  <a:gd name="T19" fmla="*/ 51 h 208"/>
                  <a:gd name="T20" fmla="*/ 2 w 103"/>
                  <a:gd name="T21" fmla="*/ 51 h 208"/>
                  <a:gd name="T22" fmla="*/ 7 w 103"/>
                  <a:gd name="T23" fmla="*/ 46 h 208"/>
                  <a:gd name="T24" fmla="*/ 12 w 103"/>
                  <a:gd name="T25" fmla="*/ 44 h 208"/>
                  <a:gd name="T26" fmla="*/ 19 w 103"/>
                  <a:gd name="T27" fmla="*/ 42 h 208"/>
                  <a:gd name="T28" fmla="*/ 21 w 103"/>
                  <a:gd name="T29" fmla="*/ 35 h 208"/>
                  <a:gd name="T30" fmla="*/ 19 w 103"/>
                  <a:gd name="T31" fmla="*/ 28 h 208"/>
                  <a:gd name="T32" fmla="*/ 14 w 103"/>
                  <a:gd name="T33" fmla="*/ 21 h 208"/>
                  <a:gd name="T34" fmla="*/ 9 w 103"/>
                  <a:gd name="T35" fmla="*/ 16 h 208"/>
                  <a:gd name="T36" fmla="*/ 7 w 103"/>
                  <a:gd name="T37" fmla="*/ 9 h 208"/>
                  <a:gd name="T38" fmla="*/ 2 w 103"/>
                  <a:gd name="T39" fmla="*/ 7 h 208"/>
                  <a:gd name="T40" fmla="*/ 0 w 103"/>
                  <a:gd name="T41" fmla="*/ 5 h 208"/>
                  <a:gd name="T42" fmla="*/ 0 w 103"/>
                  <a:gd name="T43" fmla="*/ 0 h 208"/>
                  <a:gd name="T44" fmla="*/ 5 w 103"/>
                  <a:gd name="T45" fmla="*/ 0 h 20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03" h="208">
                    <a:moveTo>
                      <a:pt x="19" y="0"/>
                    </a:moveTo>
                    <a:lnTo>
                      <a:pt x="29" y="19"/>
                    </a:lnTo>
                    <a:lnTo>
                      <a:pt x="47" y="47"/>
                    </a:lnTo>
                    <a:lnTo>
                      <a:pt x="84" y="85"/>
                    </a:lnTo>
                    <a:lnTo>
                      <a:pt x="103" y="114"/>
                    </a:lnTo>
                    <a:lnTo>
                      <a:pt x="103" y="132"/>
                    </a:lnTo>
                    <a:lnTo>
                      <a:pt x="103" y="161"/>
                    </a:lnTo>
                    <a:lnTo>
                      <a:pt x="76" y="189"/>
                    </a:lnTo>
                    <a:lnTo>
                      <a:pt x="47" y="198"/>
                    </a:lnTo>
                    <a:lnTo>
                      <a:pt x="29" y="208"/>
                    </a:lnTo>
                    <a:lnTo>
                      <a:pt x="9" y="208"/>
                    </a:lnTo>
                    <a:lnTo>
                      <a:pt x="29" y="189"/>
                    </a:lnTo>
                    <a:lnTo>
                      <a:pt x="47" y="179"/>
                    </a:lnTo>
                    <a:lnTo>
                      <a:pt x="76" y="170"/>
                    </a:lnTo>
                    <a:lnTo>
                      <a:pt x="84" y="142"/>
                    </a:lnTo>
                    <a:lnTo>
                      <a:pt x="76" y="114"/>
                    </a:lnTo>
                    <a:lnTo>
                      <a:pt x="56" y="85"/>
                    </a:lnTo>
                    <a:lnTo>
                      <a:pt x="37" y="67"/>
                    </a:lnTo>
                    <a:lnTo>
                      <a:pt x="29" y="38"/>
                    </a:lnTo>
                    <a:lnTo>
                      <a:pt x="9" y="28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Freeform 80">
                <a:extLst>
                  <a:ext uri="{FF2B5EF4-FFF2-40B4-BE49-F238E27FC236}">
                    <a16:creationId xmlns:a16="http://schemas.microsoft.com/office/drawing/2014/main" id="{54F275DF-C2B9-4C58-87A3-4A671E0050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8" y="585"/>
                <a:ext cx="18" cy="4"/>
              </a:xfrm>
              <a:custGeom>
                <a:avLst/>
                <a:gdLst>
                  <a:gd name="T0" fmla="*/ 18 w 75"/>
                  <a:gd name="T1" fmla="*/ 0 h 19"/>
                  <a:gd name="T2" fmla="*/ 16 w 75"/>
                  <a:gd name="T3" fmla="*/ 4 h 19"/>
                  <a:gd name="T4" fmla="*/ 9 w 75"/>
                  <a:gd name="T5" fmla="*/ 4 h 19"/>
                  <a:gd name="T6" fmla="*/ 0 w 75"/>
                  <a:gd name="T7" fmla="*/ 0 h 19"/>
                  <a:gd name="T8" fmla="*/ 9 w 75"/>
                  <a:gd name="T9" fmla="*/ 0 h 19"/>
                  <a:gd name="T10" fmla="*/ 18 w 75"/>
                  <a:gd name="T11" fmla="*/ 0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5" h="19">
                    <a:moveTo>
                      <a:pt x="75" y="0"/>
                    </a:moveTo>
                    <a:lnTo>
                      <a:pt x="67" y="19"/>
                    </a:lnTo>
                    <a:lnTo>
                      <a:pt x="38" y="19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Freeform 81">
                <a:extLst>
                  <a:ext uri="{FF2B5EF4-FFF2-40B4-BE49-F238E27FC236}">
                    <a16:creationId xmlns:a16="http://schemas.microsoft.com/office/drawing/2014/main" id="{C6024ABE-89F1-4ED1-A831-D31AC38AF2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6" y="587"/>
                <a:ext cx="14" cy="21"/>
              </a:xfrm>
              <a:custGeom>
                <a:avLst/>
                <a:gdLst>
                  <a:gd name="T0" fmla="*/ 7 w 57"/>
                  <a:gd name="T1" fmla="*/ 0 h 85"/>
                  <a:gd name="T2" fmla="*/ 10 w 57"/>
                  <a:gd name="T3" fmla="*/ 2 h 85"/>
                  <a:gd name="T4" fmla="*/ 12 w 57"/>
                  <a:gd name="T5" fmla="*/ 7 h 85"/>
                  <a:gd name="T6" fmla="*/ 14 w 57"/>
                  <a:gd name="T7" fmla="*/ 9 h 85"/>
                  <a:gd name="T8" fmla="*/ 12 w 57"/>
                  <a:gd name="T9" fmla="*/ 14 h 85"/>
                  <a:gd name="T10" fmla="*/ 7 w 57"/>
                  <a:gd name="T11" fmla="*/ 16 h 85"/>
                  <a:gd name="T12" fmla="*/ 5 w 57"/>
                  <a:gd name="T13" fmla="*/ 21 h 85"/>
                  <a:gd name="T14" fmla="*/ 2 w 57"/>
                  <a:gd name="T15" fmla="*/ 16 h 85"/>
                  <a:gd name="T16" fmla="*/ 0 w 57"/>
                  <a:gd name="T17" fmla="*/ 9 h 85"/>
                  <a:gd name="T18" fmla="*/ 2 w 57"/>
                  <a:gd name="T19" fmla="*/ 4 h 85"/>
                  <a:gd name="T20" fmla="*/ 7 w 57"/>
                  <a:gd name="T21" fmla="*/ 0 h 8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" h="85">
                    <a:moveTo>
                      <a:pt x="29" y="0"/>
                    </a:moveTo>
                    <a:lnTo>
                      <a:pt x="39" y="10"/>
                    </a:lnTo>
                    <a:lnTo>
                      <a:pt x="47" y="28"/>
                    </a:lnTo>
                    <a:lnTo>
                      <a:pt x="57" y="38"/>
                    </a:lnTo>
                    <a:lnTo>
                      <a:pt x="47" y="57"/>
                    </a:lnTo>
                    <a:lnTo>
                      <a:pt x="29" y="66"/>
                    </a:lnTo>
                    <a:lnTo>
                      <a:pt x="19" y="85"/>
                    </a:lnTo>
                    <a:lnTo>
                      <a:pt x="10" y="66"/>
                    </a:lnTo>
                    <a:lnTo>
                      <a:pt x="0" y="38"/>
                    </a:lnTo>
                    <a:lnTo>
                      <a:pt x="10" y="18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A31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Freeform 82">
                <a:extLst>
                  <a:ext uri="{FF2B5EF4-FFF2-40B4-BE49-F238E27FC236}">
                    <a16:creationId xmlns:a16="http://schemas.microsoft.com/office/drawing/2014/main" id="{76127887-6195-45BF-AB12-70F8E6ABCE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1" y="604"/>
                <a:ext cx="17" cy="11"/>
              </a:xfrm>
              <a:custGeom>
                <a:avLst/>
                <a:gdLst>
                  <a:gd name="T0" fmla="*/ 17 w 67"/>
                  <a:gd name="T1" fmla="*/ 0 h 47"/>
                  <a:gd name="T2" fmla="*/ 17 w 67"/>
                  <a:gd name="T3" fmla="*/ 7 h 47"/>
                  <a:gd name="T4" fmla="*/ 14 w 67"/>
                  <a:gd name="T5" fmla="*/ 9 h 47"/>
                  <a:gd name="T6" fmla="*/ 12 w 67"/>
                  <a:gd name="T7" fmla="*/ 9 h 47"/>
                  <a:gd name="T8" fmla="*/ 0 w 67"/>
                  <a:gd name="T9" fmla="*/ 11 h 47"/>
                  <a:gd name="T10" fmla="*/ 7 w 67"/>
                  <a:gd name="T11" fmla="*/ 4 h 47"/>
                  <a:gd name="T12" fmla="*/ 12 w 67"/>
                  <a:gd name="T13" fmla="*/ 2 h 47"/>
                  <a:gd name="T14" fmla="*/ 17 w 67"/>
                  <a:gd name="T15" fmla="*/ 0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7" h="47">
                    <a:moveTo>
                      <a:pt x="67" y="0"/>
                    </a:moveTo>
                    <a:lnTo>
                      <a:pt x="67" y="28"/>
                    </a:lnTo>
                    <a:lnTo>
                      <a:pt x="57" y="38"/>
                    </a:lnTo>
                    <a:lnTo>
                      <a:pt x="47" y="38"/>
                    </a:lnTo>
                    <a:lnTo>
                      <a:pt x="0" y="47"/>
                    </a:lnTo>
                    <a:lnTo>
                      <a:pt x="28" y="19"/>
                    </a:lnTo>
                    <a:lnTo>
                      <a:pt x="47" y="9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Freeform 83">
                <a:extLst>
                  <a:ext uri="{FF2B5EF4-FFF2-40B4-BE49-F238E27FC236}">
                    <a16:creationId xmlns:a16="http://schemas.microsoft.com/office/drawing/2014/main" id="{A2F5276A-DB80-4EB2-A487-DFACBEC19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0" y="573"/>
                <a:ext cx="19" cy="26"/>
              </a:xfrm>
              <a:custGeom>
                <a:avLst/>
                <a:gdLst>
                  <a:gd name="T0" fmla="*/ 19 w 76"/>
                  <a:gd name="T1" fmla="*/ 0 h 104"/>
                  <a:gd name="T2" fmla="*/ 17 w 76"/>
                  <a:gd name="T3" fmla="*/ 17 h 104"/>
                  <a:gd name="T4" fmla="*/ 14 w 76"/>
                  <a:gd name="T5" fmla="*/ 21 h 104"/>
                  <a:gd name="T6" fmla="*/ 10 w 76"/>
                  <a:gd name="T7" fmla="*/ 26 h 104"/>
                  <a:gd name="T8" fmla="*/ 7 w 76"/>
                  <a:gd name="T9" fmla="*/ 21 h 104"/>
                  <a:gd name="T10" fmla="*/ 5 w 76"/>
                  <a:gd name="T11" fmla="*/ 17 h 104"/>
                  <a:gd name="T12" fmla="*/ 0 w 76"/>
                  <a:gd name="T13" fmla="*/ 14 h 104"/>
                  <a:gd name="T14" fmla="*/ 0 w 76"/>
                  <a:gd name="T15" fmla="*/ 7 h 104"/>
                  <a:gd name="T16" fmla="*/ 19 w 76"/>
                  <a:gd name="T17" fmla="*/ 0 h 10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6" h="104">
                    <a:moveTo>
                      <a:pt x="76" y="0"/>
                    </a:moveTo>
                    <a:lnTo>
                      <a:pt x="66" y="67"/>
                    </a:lnTo>
                    <a:lnTo>
                      <a:pt x="57" y="85"/>
                    </a:lnTo>
                    <a:lnTo>
                      <a:pt x="38" y="104"/>
                    </a:lnTo>
                    <a:lnTo>
                      <a:pt x="29" y="85"/>
                    </a:lnTo>
                    <a:lnTo>
                      <a:pt x="19" y="67"/>
                    </a:lnTo>
                    <a:lnTo>
                      <a:pt x="0" y="57"/>
                    </a:lnTo>
                    <a:lnTo>
                      <a:pt x="0" y="28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" name="Freeform 84">
                <a:extLst>
                  <a:ext uri="{FF2B5EF4-FFF2-40B4-BE49-F238E27FC236}">
                    <a16:creationId xmlns:a16="http://schemas.microsoft.com/office/drawing/2014/main" id="{D462F9A8-F3FF-411C-ADD4-86E6545341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" y="566"/>
                <a:ext cx="24" cy="52"/>
              </a:xfrm>
              <a:custGeom>
                <a:avLst/>
                <a:gdLst>
                  <a:gd name="T0" fmla="*/ 17 w 95"/>
                  <a:gd name="T1" fmla="*/ 14 h 207"/>
                  <a:gd name="T2" fmla="*/ 17 w 95"/>
                  <a:gd name="T3" fmla="*/ 5 h 207"/>
                  <a:gd name="T4" fmla="*/ 19 w 95"/>
                  <a:gd name="T5" fmla="*/ 2 h 207"/>
                  <a:gd name="T6" fmla="*/ 24 w 95"/>
                  <a:gd name="T7" fmla="*/ 0 h 207"/>
                  <a:gd name="T8" fmla="*/ 21 w 95"/>
                  <a:gd name="T9" fmla="*/ 14 h 207"/>
                  <a:gd name="T10" fmla="*/ 17 w 95"/>
                  <a:gd name="T11" fmla="*/ 28 h 207"/>
                  <a:gd name="T12" fmla="*/ 10 w 95"/>
                  <a:gd name="T13" fmla="*/ 40 h 207"/>
                  <a:gd name="T14" fmla="*/ 3 w 95"/>
                  <a:gd name="T15" fmla="*/ 52 h 207"/>
                  <a:gd name="T16" fmla="*/ 0 w 95"/>
                  <a:gd name="T17" fmla="*/ 52 h 207"/>
                  <a:gd name="T18" fmla="*/ 17 w 95"/>
                  <a:gd name="T19" fmla="*/ 14 h 20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95" h="207">
                    <a:moveTo>
                      <a:pt x="66" y="56"/>
                    </a:moveTo>
                    <a:lnTo>
                      <a:pt x="66" y="19"/>
                    </a:lnTo>
                    <a:lnTo>
                      <a:pt x="76" y="9"/>
                    </a:lnTo>
                    <a:lnTo>
                      <a:pt x="95" y="0"/>
                    </a:lnTo>
                    <a:lnTo>
                      <a:pt x="85" y="56"/>
                    </a:lnTo>
                    <a:lnTo>
                      <a:pt x="66" y="113"/>
                    </a:lnTo>
                    <a:lnTo>
                      <a:pt x="38" y="160"/>
                    </a:lnTo>
                    <a:lnTo>
                      <a:pt x="10" y="207"/>
                    </a:lnTo>
                    <a:lnTo>
                      <a:pt x="0" y="207"/>
                    </a:lnTo>
                    <a:lnTo>
                      <a:pt x="66" y="56"/>
                    </a:lnTo>
                    <a:close/>
                  </a:path>
                </a:pathLst>
              </a:custGeom>
              <a:solidFill>
                <a:srgbClr val="033E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Freeform 85">
                <a:extLst>
                  <a:ext uri="{FF2B5EF4-FFF2-40B4-BE49-F238E27FC236}">
                    <a16:creationId xmlns:a16="http://schemas.microsoft.com/office/drawing/2014/main" id="{1E0D09C4-2475-43EF-9904-9C3887692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" y="538"/>
                <a:ext cx="123" cy="134"/>
              </a:xfrm>
              <a:custGeom>
                <a:avLst/>
                <a:gdLst>
                  <a:gd name="T0" fmla="*/ 17 w 491"/>
                  <a:gd name="T1" fmla="*/ 73 h 537"/>
                  <a:gd name="T2" fmla="*/ 24 w 491"/>
                  <a:gd name="T3" fmla="*/ 78 h 537"/>
                  <a:gd name="T4" fmla="*/ 31 w 491"/>
                  <a:gd name="T5" fmla="*/ 85 h 537"/>
                  <a:gd name="T6" fmla="*/ 38 w 491"/>
                  <a:gd name="T7" fmla="*/ 92 h 537"/>
                  <a:gd name="T8" fmla="*/ 45 w 491"/>
                  <a:gd name="T9" fmla="*/ 96 h 537"/>
                  <a:gd name="T10" fmla="*/ 47 w 491"/>
                  <a:gd name="T11" fmla="*/ 92 h 537"/>
                  <a:gd name="T12" fmla="*/ 40 w 491"/>
                  <a:gd name="T13" fmla="*/ 85 h 537"/>
                  <a:gd name="T14" fmla="*/ 31 w 491"/>
                  <a:gd name="T15" fmla="*/ 78 h 537"/>
                  <a:gd name="T16" fmla="*/ 21 w 491"/>
                  <a:gd name="T17" fmla="*/ 71 h 537"/>
                  <a:gd name="T18" fmla="*/ 19 w 491"/>
                  <a:gd name="T19" fmla="*/ 66 h 537"/>
                  <a:gd name="T20" fmla="*/ 28 w 491"/>
                  <a:gd name="T21" fmla="*/ 71 h 537"/>
                  <a:gd name="T22" fmla="*/ 33 w 491"/>
                  <a:gd name="T23" fmla="*/ 73 h 537"/>
                  <a:gd name="T24" fmla="*/ 38 w 491"/>
                  <a:gd name="T25" fmla="*/ 71 h 537"/>
                  <a:gd name="T26" fmla="*/ 33 w 491"/>
                  <a:gd name="T27" fmla="*/ 66 h 537"/>
                  <a:gd name="T28" fmla="*/ 28 w 491"/>
                  <a:gd name="T29" fmla="*/ 64 h 537"/>
                  <a:gd name="T30" fmla="*/ 24 w 491"/>
                  <a:gd name="T31" fmla="*/ 61 h 537"/>
                  <a:gd name="T32" fmla="*/ 24 w 491"/>
                  <a:gd name="T33" fmla="*/ 56 h 537"/>
                  <a:gd name="T34" fmla="*/ 24 w 491"/>
                  <a:gd name="T35" fmla="*/ 54 h 537"/>
                  <a:gd name="T36" fmla="*/ 28 w 491"/>
                  <a:gd name="T37" fmla="*/ 47 h 537"/>
                  <a:gd name="T38" fmla="*/ 31 w 491"/>
                  <a:gd name="T39" fmla="*/ 38 h 537"/>
                  <a:gd name="T40" fmla="*/ 36 w 491"/>
                  <a:gd name="T41" fmla="*/ 21 h 537"/>
                  <a:gd name="T42" fmla="*/ 71 w 491"/>
                  <a:gd name="T43" fmla="*/ 0 h 537"/>
                  <a:gd name="T44" fmla="*/ 80 w 491"/>
                  <a:gd name="T45" fmla="*/ 2 h 537"/>
                  <a:gd name="T46" fmla="*/ 90 w 491"/>
                  <a:gd name="T47" fmla="*/ 4 h 537"/>
                  <a:gd name="T48" fmla="*/ 109 w 491"/>
                  <a:gd name="T49" fmla="*/ 2 h 537"/>
                  <a:gd name="T50" fmla="*/ 116 w 491"/>
                  <a:gd name="T51" fmla="*/ 30 h 537"/>
                  <a:gd name="T52" fmla="*/ 120 w 491"/>
                  <a:gd name="T53" fmla="*/ 59 h 537"/>
                  <a:gd name="T54" fmla="*/ 123 w 491"/>
                  <a:gd name="T55" fmla="*/ 87 h 537"/>
                  <a:gd name="T56" fmla="*/ 123 w 491"/>
                  <a:gd name="T57" fmla="*/ 115 h 537"/>
                  <a:gd name="T58" fmla="*/ 111 w 491"/>
                  <a:gd name="T59" fmla="*/ 122 h 537"/>
                  <a:gd name="T60" fmla="*/ 99 w 491"/>
                  <a:gd name="T61" fmla="*/ 127 h 537"/>
                  <a:gd name="T62" fmla="*/ 73 w 491"/>
                  <a:gd name="T63" fmla="*/ 134 h 537"/>
                  <a:gd name="T64" fmla="*/ 47 w 491"/>
                  <a:gd name="T65" fmla="*/ 134 h 537"/>
                  <a:gd name="T66" fmla="*/ 19 w 491"/>
                  <a:gd name="T67" fmla="*/ 134 h 537"/>
                  <a:gd name="T68" fmla="*/ 21 w 491"/>
                  <a:gd name="T69" fmla="*/ 122 h 537"/>
                  <a:gd name="T70" fmla="*/ 21 w 491"/>
                  <a:gd name="T71" fmla="*/ 111 h 537"/>
                  <a:gd name="T72" fmla="*/ 19 w 491"/>
                  <a:gd name="T73" fmla="*/ 101 h 537"/>
                  <a:gd name="T74" fmla="*/ 17 w 491"/>
                  <a:gd name="T75" fmla="*/ 92 h 537"/>
                  <a:gd name="T76" fmla="*/ 3 w 491"/>
                  <a:gd name="T77" fmla="*/ 94 h 537"/>
                  <a:gd name="T78" fmla="*/ 0 w 491"/>
                  <a:gd name="T79" fmla="*/ 92 h 537"/>
                  <a:gd name="T80" fmla="*/ 3 w 491"/>
                  <a:gd name="T81" fmla="*/ 90 h 537"/>
                  <a:gd name="T82" fmla="*/ 7 w 491"/>
                  <a:gd name="T83" fmla="*/ 90 h 537"/>
                  <a:gd name="T84" fmla="*/ 10 w 491"/>
                  <a:gd name="T85" fmla="*/ 85 h 537"/>
                  <a:gd name="T86" fmla="*/ 12 w 491"/>
                  <a:gd name="T87" fmla="*/ 78 h 537"/>
                  <a:gd name="T88" fmla="*/ 17 w 491"/>
                  <a:gd name="T89" fmla="*/ 73 h 537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491" h="537">
                    <a:moveTo>
                      <a:pt x="66" y="292"/>
                    </a:moveTo>
                    <a:lnTo>
                      <a:pt x="95" y="311"/>
                    </a:lnTo>
                    <a:lnTo>
                      <a:pt x="123" y="339"/>
                    </a:lnTo>
                    <a:lnTo>
                      <a:pt x="151" y="368"/>
                    </a:lnTo>
                    <a:lnTo>
                      <a:pt x="180" y="386"/>
                    </a:lnTo>
                    <a:lnTo>
                      <a:pt x="189" y="368"/>
                    </a:lnTo>
                    <a:lnTo>
                      <a:pt x="160" y="339"/>
                    </a:lnTo>
                    <a:lnTo>
                      <a:pt x="123" y="311"/>
                    </a:lnTo>
                    <a:lnTo>
                      <a:pt x="85" y="283"/>
                    </a:lnTo>
                    <a:lnTo>
                      <a:pt x="76" y="264"/>
                    </a:lnTo>
                    <a:lnTo>
                      <a:pt x="113" y="283"/>
                    </a:lnTo>
                    <a:lnTo>
                      <a:pt x="132" y="292"/>
                    </a:lnTo>
                    <a:lnTo>
                      <a:pt x="151" y="283"/>
                    </a:lnTo>
                    <a:lnTo>
                      <a:pt x="132" y="264"/>
                    </a:lnTo>
                    <a:lnTo>
                      <a:pt x="113" y="255"/>
                    </a:lnTo>
                    <a:lnTo>
                      <a:pt x="95" y="245"/>
                    </a:lnTo>
                    <a:lnTo>
                      <a:pt x="95" y="226"/>
                    </a:lnTo>
                    <a:lnTo>
                      <a:pt x="95" y="216"/>
                    </a:lnTo>
                    <a:lnTo>
                      <a:pt x="113" y="189"/>
                    </a:lnTo>
                    <a:lnTo>
                      <a:pt x="123" y="151"/>
                    </a:lnTo>
                    <a:lnTo>
                      <a:pt x="142" y="85"/>
                    </a:lnTo>
                    <a:lnTo>
                      <a:pt x="283" y="0"/>
                    </a:lnTo>
                    <a:lnTo>
                      <a:pt x="321" y="9"/>
                    </a:lnTo>
                    <a:lnTo>
                      <a:pt x="358" y="18"/>
                    </a:lnTo>
                    <a:lnTo>
                      <a:pt x="434" y="9"/>
                    </a:lnTo>
                    <a:lnTo>
                      <a:pt x="462" y="122"/>
                    </a:lnTo>
                    <a:lnTo>
                      <a:pt x="481" y="236"/>
                    </a:lnTo>
                    <a:lnTo>
                      <a:pt x="491" y="349"/>
                    </a:lnTo>
                    <a:lnTo>
                      <a:pt x="491" y="462"/>
                    </a:lnTo>
                    <a:lnTo>
                      <a:pt x="444" y="490"/>
                    </a:lnTo>
                    <a:lnTo>
                      <a:pt x="397" y="509"/>
                    </a:lnTo>
                    <a:lnTo>
                      <a:pt x="293" y="537"/>
                    </a:lnTo>
                    <a:lnTo>
                      <a:pt x="189" y="537"/>
                    </a:lnTo>
                    <a:lnTo>
                      <a:pt x="76" y="537"/>
                    </a:lnTo>
                    <a:lnTo>
                      <a:pt x="85" y="490"/>
                    </a:lnTo>
                    <a:lnTo>
                      <a:pt x="85" y="443"/>
                    </a:lnTo>
                    <a:lnTo>
                      <a:pt x="76" y="406"/>
                    </a:lnTo>
                    <a:lnTo>
                      <a:pt x="66" y="368"/>
                    </a:lnTo>
                    <a:lnTo>
                      <a:pt x="10" y="377"/>
                    </a:lnTo>
                    <a:lnTo>
                      <a:pt x="0" y="368"/>
                    </a:lnTo>
                    <a:lnTo>
                      <a:pt x="10" y="359"/>
                    </a:lnTo>
                    <a:lnTo>
                      <a:pt x="29" y="359"/>
                    </a:lnTo>
                    <a:lnTo>
                      <a:pt x="38" y="339"/>
                    </a:lnTo>
                    <a:lnTo>
                      <a:pt x="47" y="311"/>
                    </a:lnTo>
                    <a:lnTo>
                      <a:pt x="66" y="292"/>
                    </a:lnTo>
                    <a:close/>
                  </a:path>
                </a:pathLst>
              </a:custGeom>
              <a:solidFill>
                <a:srgbClr val="033E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Freeform 86">
                <a:extLst>
                  <a:ext uri="{FF2B5EF4-FFF2-40B4-BE49-F238E27FC236}">
                    <a16:creationId xmlns:a16="http://schemas.microsoft.com/office/drawing/2014/main" id="{7100A28E-7511-49BB-AC46-143DA5681B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3" y="358"/>
                <a:ext cx="26" cy="43"/>
              </a:xfrm>
              <a:custGeom>
                <a:avLst/>
                <a:gdLst>
                  <a:gd name="T0" fmla="*/ 0 w 104"/>
                  <a:gd name="T1" fmla="*/ 0 h 170"/>
                  <a:gd name="T2" fmla="*/ 3 w 104"/>
                  <a:gd name="T3" fmla="*/ 0 h 170"/>
                  <a:gd name="T4" fmla="*/ 5 w 104"/>
                  <a:gd name="T5" fmla="*/ 0 h 170"/>
                  <a:gd name="T6" fmla="*/ 5 w 104"/>
                  <a:gd name="T7" fmla="*/ 5 h 170"/>
                  <a:gd name="T8" fmla="*/ 24 w 104"/>
                  <a:gd name="T9" fmla="*/ 22 h 170"/>
                  <a:gd name="T10" fmla="*/ 26 w 104"/>
                  <a:gd name="T11" fmla="*/ 22 h 170"/>
                  <a:gd name="T12" fmla="*/ 26 w 104"/>
                  <a:gd name="T13" fmla="*/ 29 h 170"/>
                  <a:gd name="T14" fmla="*/ 24 w 104"/>
                  <a:gd name="T15" fmla="*/ 36 h 170"/>
                  <a:gd name="T16" fmla="*/ 12 w 104"/>
                  <a:gd name="T17" fmla="*/ 43 h 170"/>
                  <a:gd name="T18" fmla="*/ 7 w 104"/>
                  <a:gd name="T19" fmla="*/ 43 h 170"/>
                  <a:gd name="T20" fmla="*/ 5 w 104"/>
                  <a:gd name="T21" fmla="*/ 40 h 170"/>
                  <a:gd name="T22" fmla="*/ 14 w 104"/>
                  <a:gd name="T23" fmla="*/ 36 h 170"/>
                  <a:gd name="T24" fmla="*/ 17 w 104"/>
                  <a:gd name="T25" fmla="*/ 31 h 170"/>
                  <a:gd name="T26" fmla="*/ 21 w 104"/>
                  <a:gd name="T27" fmla="*/ 29 h 170"/>
                  <a:gd name="T28" fmla="*/ 14 w 104"/>
                  <a:gd name="T29" fmla="*/ 22 h 170"/>
                  <a:gd name="T30" fmla="*/ 7 w 104"/>
                  <a:gd name="T31" fmla="*/ 14 h 170"/>
                  <a:gd name="T32" fmla="*/ 3 w 104"/>
                  <a:gd name="T33" fmla="*/ 7 h 170"/>
                  <a:gd name="T34" fmla="*/ 0 w 104"/>
                  <a:gd name="T35" fmla="*/ 5 h 170"/>
                  <a:gd name="T36" fmla="*/ 0 w 104"/>
                  <a:gd name="T37" fmla="*/ 0 h 17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4" h="170">
                    <a:moveTo>
                      <a:pt x="0" y="0"/>
                    </a:moveTo>
                    <a:lnTo>
                      <a:pt x="10" y="0"/>
                    </a:lnTo>
                    <a:lnTo>
                      <a:pt x="20" y="0"/>
                    </a:lnTo>
                    <a:lnTo>
                      <a:pt x="20" y="19"/>
                    </a:lnTo>
                    <a:lnTo>
                      <a:pt x="94" y="85"/>
                    </a:lnTo>
                    <a:lnTo>
                      <a:pt x="104" y="85"/>
                    </a:lnTo>
                    <a:lnTo>
                      <a:pt x="104" y="113"/>
                    </a:lnTo>
                    <a:lnTo>
                      <a:pt x="94" y="142"/>
                    </a:lnTo>
                    <a:lnTo>
                      <a:pt x="47" y="170"/>
                    </a:lnTo>
                    <a:lnTo>
                      <a:pt x="28" y="170"/>
                    </a:lnTo>
                    <a:lnTo>
                      <a:pt x="20" y="160"/>
                    </a:lnTo>
                    <a:lnTo>
                      <a:pt x="57" y="142"/>
                    </a:lnTo>
                    <a:lnTo>
                      <a:pt x="67" y="123"/>
                    </a:lnTo>
                    <a:lnTo>
                      <a:pt x="85" y="113"/>
                    </a:lnTo>
                    <a:lnTo>
                      <a:pt x="57" y="85"/>
                    </a:lnTo>
                    <a:lnTo>
                      <a:pt x="28" y="57"/>
                    </a:lnTo>
                    <a:lnTo>
                      <a:pt x="10" y="29"/>
                    </a:lnTo>
                    <a:lnTo>
                      <a:pt x="0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Freeform 87">
                <a:extLst>
                  <a:ext uri="{FF2B5EF4-FFF2-40B4-BE49-F238E27FC236}">
                    <a16:creationId xmlns:a16="http://schemas.microsoft.com/office/drawing/2014/main" id="{E613E704-BB3E-4DB2-9984-AD9DFA72CE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2" y="523"/>
                <a:ext cx="26" cy="12"/>
              </a:xfrm>
              <a:custGeom>
                <a:avLst/>
                <a:gdLst>
                  <a:gd name="T0" fmla="*/ 9 w 103"/>
                  <a:gd name="T1" fmla="*/ 0 h 47"/>
                  <a:gd name="T2" fmla="*/ 24 w 103"/>
                  <a:gd name="T3" fmla="*/ 0 h 47"/>
                  <a:gd name="T4" fmla="*/ 26 w 103"/>
                  <a:gd name="T5" fmla="*/ 5 h 47"/>
                  <a:gd name="T6" fmla="*/ 24 w 103"/>
                  <a:gd name="T7" fmla="*/ 7 h 47"/>
                  <a:gd name="T8" fmla="*/ 19 w 103"/>
                  <a:gd name="T9" fmla="*/ 9 h 47"/>
                  <a:gd name="T10" fmla="*/ 7 w 103"/>
                  <a:gd name="T11" fmla="*/ 12 h 47"/>
                  <a:gd name="T12" fmla="*/ 2 w 103"/>
                  <a:gd name="T13" fmla="*/ 12 h 47"/>
                  <a:gd name="T14" fmla="*/ 2 w 103"/>
                  <a:gd name="T15" fmla="*/ 9 h 47"/>
                  <a:gd name="T16" fmla="*/ 0 w 103"/>
                  <a:gd name="T17" fmla="*/ 7 h 47"/>
                  <a:gd name="T18" fmla="*/ 5 w 103"/>
                  <a:gd name="T19" fmla="*/ 5 h 47"/>
                  <a:gd name="T20" fmla="*/ 9 w 103"/>
                  <a:gd name="T21" fmla="*/ 0 h 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3" h="47">
                    <a:moveTo>
                      <a:pt x="37" y="0"/>
                    </a:moveTo>
                    <a:lnTo>
                      <a:pt x="94" y="0"/>
                    </a:lnTo>
                    <a:lnTo>
                      <a:pt x="103" y="18"/>
                    </a:lnTo>
                    <a:lnTo>
                      <a:pt x="94" y="27"/>
                    </a:lnTo>
                    <a:lnTo>
                      <a:pt x="76" y="37"/>
                    </a:lnTo>
                    <a:lnTo>
                      <a:pt x="29" y="47"/>
                    </a:lnTo>
                    <a:lnTo>
                      <a:pt x="9" y="47"/>
                    </a:lnTo>
                    <a:lnTo>
                      <a:pt x="9" y="37"/>
                    </a:lnTo>
                    <a:lnTo>
                      <a:pt x="0" y="27"/>
                    </a:lnTo>
                    <a:lnTo>
                      <a:pt x="19" y="18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Freeform 88">
                <a:extLst>
                  <a:ext uri="{FF2B5EF4-FFF2-40B4-BE49-F238E27FC236}">
                    <a16:creationId xmlns:a16="http://schemas.microsoft.com/office/drawing/2014/main" id="{E496097A-0968-4974-B640-FD79B6941A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9" y="462"/>
                <a:ext cx="43" cy="54"/>
              </a:xfrm>
              <a:custGeom>
                <a:avLst/>
                <a:gdLst>
                  <a:gd name="T0" fmla="*/ 36 w 170"/>
                  <a:gd name="T1" fmla="*/ 0 h 217"/>
                  <a:gd name="T2" fmla="*/ 38 w 170"/>
                  <a:gd name="T3" fmla="*/ 7 h 217"/>
                  <a:gd name="T4" fmla="*/ 40 w 170"/>
                  <a:gd name="T5" fmla="*/ 14 h 217"/>
                  <a:gd name="T6" fmla="*/ 40 w 170"/>
                  <a:gd name="T7" fmla="*/ 24 h 217"/>
                  <a:gd name="T8" fmla="*/ 43 w 170"/>
                  <a:gd name="T9" fmla="*/ 31 h 217"/>
                  <a:gd name="T10" fmla="*/ 22 w 170"/>
                  <a:gd name="T11" fmla="*/ 45 h 217"/>
                  <a:gd name="T12" fmla="*/ 12 w 170"/>
                  <a:gd name="T13" fmla="*/ 52 h 217"/>
                  <a:gd name="T14" fmla="*/ 0 w 170"/>
                  <a:gd name="T15" fmla="*/ 54 h 217"/>
                  <a:gd name="T16" fmla="*/ 22 w 170"/>
                  <a:gd name="T17" fmla="*/ 28 h 217"/>
                  <a:gd name="T18" fmla="*/ 31 w 170"/>
                  <a:gd name="T19" fmla="*/ 14 h 217"/>
                  <a:gd name="T20" fmla="*/ 36 w 170"/>
                  <a:gd name="T21" fmla="*/ 0 h 21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0" h="217">
                    <a:moveTo>
                      <a:pt x="141" y="0"/>
                    </a:moveTo>
                    <a:lnTo>
                      <a:pt x="151" y="29"/>
                    </a:lnTo>
                    <a:lnTo>
                      <a:pt x="160" y="56"/>
                    </a:lnTo>
                    <a:lnTo>
                      <a:pt x="160" y="95"/>
                    </a:lnTo>
                    <a:lnTo>
                      <a:pt x="170" y="123"/>
                    </a:lnTo>
                    <a:lnTo>
                      <a:pt x="85" y="179"/>
                    </a:lnTo>
                    <a:lnTo>
                      <a:pt x="47" y="207"/>
                    </a:lnTo>
                    <a:lnTo>
                      <a:pt x="0" y="217"/>
                    </a:lnTo>
                    <a:lnTo>
                      <a:pt x="85" y="113"/>
                    </a:lnTo>
                    <a:lnTo>
                      <a:pt x="123" y="56"/>
                    </a:ln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CD87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Freeform 89">
                <a:extLst>
                  <a:ext uri="{FF2B5EF4-FFF2-40B4-BE49-F238E27FC236}">
                    <a16:creationId xmlns:a16="http://schemas.microsoft.com/office/drawing/2014/main" id="{E47F249D-D08A-4051-9EC6-AA1527CA5D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0" y="370"/>
                <a:ext cx="16" cy="36"/>
              </a:xfrm>
              <a:custGeom>
                <a:avLst/>
                <a:gdLst>
                  <a:gd name="T0" fmla="*/ 7 w 65"/>
                  <a:gd name="T1" fmla="*/ 0 h 141"/>
                  <a:gd name="T2" fmla="*/ 12 w 65"/>
                  <a:gd name="T3" fmla="*/ 2 h 141"/>
                  <a:gd name="T4" fmla="*/ 14 w 65"/>
                  <a:gd name="T5" fmla="*/ 7 h 141"/>
                  <a:gd name="T6" fmla="*/ 16 w 65"/>
                  <a:gd name="T7" fmla="*/ 14 h 141"/>
                  <a:gd name="T8" fmla="*/ 16 w 65"/>
                  <a:gd name="T9" fmla="*/ 21 h 141"/>
                  <a:gd name="T10" fmla="*/ 16 w 65"/>
                  <a:gd name="T11" fmla="*/ 27 h 141"/>
                  <a:gd name="T12" fmla="*/ 12 w 65"/>
                  <a:gd name="T13" fmla="*/ 36 h 141"/>
                  <a:gd name="T14" fmla="*/ 0 w 65"/>
                  <a:gd name="T15" fmla="*/ 5 h 141"/>
                  <a:gd name="T16" fmla="*/ 0 w 65"/>
                  <a:gd name="T17" fmla="*/ 2 h 141"/>
                  <a:gd name="T18" fmla="*/ 2 w 65"/>
                  <a:gd name="T19" fmla="*/ 2 h 141"/>
                  <a:gd name="T20" fmla="*/ 7 w 65"/>
                  <a:gd name="T21" fmla="*/ 2 h 141"/>
                  <a:gd name="T22" fmla="*/ 7 w 65"/>
                  <a:gd name="T23" fmla="*/ 0 h 14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5" h="141">
                    <a:moveTo>
                      <a:pt x="28" y="0"/>
                    </a:moveTo>
                    <a:lnTo>
                      <a:pt x="47" y="9"/>
                    </a:lnTo>
                    <a:lnTo>
                      <a:pt x="56" y="28"/>
                    </a:lnTo>
                    <a:lnTo>
                      <a:pt x="65" y="56"/>
                    </a:lnTo>
                    <a:lnTo>
                      <a:pt x="65" y="84"/>
                    </a:lnTo>
                    <a:lnTo>
                      <a:pt x="65" y="104"/>
                    </a:lnTo>
                    <a:lnTo>
                      <a:pt x="47" y="141"/>
                    </a:lnTo>
                    <a:lnTo>
                      <a:pt x="0" y="18"/>
                    </a:lnTo>
                    <a:lnTo>
                      <a:pt x="0" y="9"/>
                    </a:lnTo>
                    <a:lnTo>
                      <a:pt x="9" y="9"/>
                    </a:lnTo>
                    <a:lnTo>
                      <a:pt x="28" y="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CD87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oup 90">
              <a:extLst>
                <a:ext uri="{FF2B5EF4-FFF2-40B4-BE49-F238E27FC236}">
                  <a16:creationId xmlns:a16="http://schemas.microsoft.com/office/drawing/2014/main" id="{30C2F522-6462-4363-9AB3-92A11ACDB2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32" y="192"/>
              <a:ext cx="422" cy="344"/>
              <a:chOff x="192" y="1728"/>
              <a:chExt cx="422" cy="344"/>
            </a:xfrm>
          </p:grpSpPr>
          <p:sp>
            <p:nvSpPr>
              <p:cNvPr id="10" name="Freeform 91">
                <a:extLst>
                  <a:ext uri="{FF2B5EF4-FFF2-40B4-BE49-F238E27FC236}">
                    <a16:creationId xmlns:a16="http://schemas.microsoft.com/office/drawing/2014/main" id="{36EC7396-EBCC-428E-B66C-DEB733A864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" y="1745"/>
                <a:ext cx="153" cy="165"/>
              </a:xfrm>
              <a:custGeom>
                <a:avLst/>
                <a:gdLst>
                  <a:gd name="T0" fmla="*/ 89 w 613"/>
                  <a:gd name="T1" fmla="*/ 0 h 660"/>
                  <a:gd name="T2" fmla="*/ 123 w 613"/>
                  <a:gd name="T3" fmla="*/ 3 h 660"/>
                  <a:gd name="T4" fmla="*/ 137 w 613"/>
                  <a:gd name="T5" fmla="*/ 12 h 660"/>
                  <a:gd name="T6" fmla="*/ 137 w 613"/>
                  <a:gd name="T7" fmla="*/ 19 h 660"/>
                  <a:gd name="T8" fmla="*/ 130 w 613"/>
                  <a:gd name="T9" fmla="*/ 33 h 660"/>
                  <a:gd name="T10" fmla="*/ 108 w 613"/>
                  <a:gd name="T11" fmla="*/ 38 h 660"/>
                  <a:gd name="T12" fmla="*/ 101 w 613"/>
                  <a:gd name="T13" fmla="*/ 33 h 660"/>
                  <a:gd name="T14" fmla="*/ 97 w 613"/>
                  <a:gd name="T15" fmla="*/ 26 h 660"/>
                  <a:gd name="T16" fmla="*/ 99 w 613"/>
                  <a:gd name="T17" fmla="*/ 17 h 660"/>
                  <a:gd name="T18" fmla="*/ 106 w 613"/>
                  <a:gd name="T19" fmla="*/ 3 h 660"/>
                  <a:gd name="T20" fmla="*/ 78 w 613"/>
                  <a:gd name="T21" fmla="*/ 9 h 660"/>
                  <a:gd name="T22" fmla="*/ 42 w 613"/>
                  <a:gd name="T23" fmla="*/ 31 h 660"/>
                  <a:gd name="T24" fmla="*/ 35 w 613"/>
                  <a:gd name="T25" fmla="*/ 43 h 660"/>
                  <a:gd name="T26" fmla="*/ 45 w 613"/>
                  <a:gd name="T27" fmla="*/ 66 h 660"/>
                  <a:gd name="T28" fmla="*/ 68 w 613"/>
                  <a:gd name="T29" fmla="*/ 85 h 660"/>
                  <a:gd name="T30" fmla="*/ 125 w 613"/>
                  <a:gd name="T31" fmla="*/ 90 h 660"/>
                  <a:gd name="T32" fmla="*/ 151 w 613"/>
                  <a:gd name="T33" fmla="*/ 111 h 660"/>
                  <a:gd name="T34" fmla="*/ 153 w 613"/>
                  <a:gd name="T35" fmla="*/ 127 h 660"/>
                  <a:gd name="T36" fmla="*/ 130 w 613"/>
                  <a:gd name="T37" fmla="*/ 153 h 660"/>
                  <a:gd name="T38" fmla="*/ 101 w 613"/>
                  <a:gd name="T39" fmla="*/ 165 h 660"/>
                  <a:gd name="T40" fmla="*/ 54 w 613"/>
                  <a:gd name="T41" fmla="*/ 163 h 660"/>
                  <a:gd name="T42" fmla="*/ 33 w 613"/>
                  <a:gd name="T43" fmla="*/ 156 h 660"/>
                  <a:gd name="T44" fmla="*/ 16 w 613"/>
                  <a:gd name="T45" fmla="*/ 142 h 660"/>
                  <a:gd name="T46" fmla="*/ 14 w 613"/>
                  <a:gd name="T47" fmla="*/ 127 h 660"/>
                  <a:gd name="T48" fmla="*/ 23 w 613"/>
                  <a:gd name="T49" fmla="*/ 118 h 660"/>
                  <a:gd name="T50" fmla="*/ 38 w 613"/>
                  <a:gd name="T51" fmla="*/ 113 h 660"/>
                  <a:gd name="T52" fmla="*/ 52 w 613"/>
                  <a:gd name="T53" fmla="*/ 116 h 660"/>
                  <a:gd name="T54" fmla="*/ 64 w 613"/>
                  <a:gd name="T55" fmla="*/ 125 h 660"/>
                  <a:gd name="T56" fmla="*/ 66 w 613"/>
                  <a:gd name="T57" fmla="*/ 139 h 660"/>
                  <a:gd name="T58" fmla="*/ 59 w 613"/>
                  <a:gd name="T59" fmla="*/ 151 h 660"/>
                  <a:gd name="T60" fmla="*/ 49 w 613"/>
                  <a:gd name="T61" fmla="*/ 156 h 660"/>
                  <a:gd name="T62" fmla="*/ 57 w 613"/>
                  <a:gd name="T63" fmla="*/ 156 h 660"/>
                  <a:gd name="T64" fmla="*/ 78 w 613"/>
                  <a:gd name="T65" fmla="*/ 156 h 660"/>
                  <a:gd name="T66" fmla="*/ 97 w 613"/>
                  <a:gd name="T67" fmla="*/ 146 h 660"/>
                  <a:gd name="T68" fmla="*/ 106 w 613"/>
                  <a:gd name="T69" fmla="*/ 132 h 660"/>
                  <a:gd name="T70" fmla="*/ 104 w 613"/>
                  <a:gd name="T71" fmla="*/ 106 h 660"/>
                  <a:gd name="T72" fmla="*/ 87 w 613"/>
                  <a:gd name="T73" fmla="*/ 94 h 660"/>
                  <a:gd name="T74" fmla="*/ 75 w 613"/>
                  <a:gd name="T75" fmla="*/ 92 h 660"/>
                  <a:gd name="T76" fmla="*/ 64 w 613"/>
                  <a:gd name="T77" fmla="*/ 90 h 660"/>
                  <a:gd name="T78" fmla="*/ 21 w 613"/>
                  <a:gd name="T79" fmla="*/ 80 h 660"/>
                  <a:gd name="T80" fmla="*/ 5 w 613"/>
                  <a:gd name="T81" fmla="*/ 69 h 660"/>
                  <a:gd name="T82" fmla="*/ 0 w 613"/>
                  <a:gd name="T83" fmla="*/ 54 h 660"/>
                  <a:gd name="T84" fmla="*/ 2 w 613"/>
                  <a:gd name="T85" fmla="*/ 38 h 660"/>
                  <a:gd name="T86" fmla="*/ 14 w 613"/>
                  <a:gd name="T87" fmla="*/ 24 h 660"/>
                  <a:gd name="T88" fmla="*/ 40 w 613"/>
                  <a:gd name="T89" fmla="*/ 12 h 660"/>
                  <a:gd name="T90" fmla="*/ 73 w 613"/>
                  <a:gd name="T91" fmla="*/ 0 h 66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613" h="660">
                    <a:moveTo>
                      <a:pt x="292" y="0"/>
                    </a:moveTo>
                    <a:lnTo>
                      <a:pt x="358" y="0"/>
                    </a:lnTo>
                    <a:lnTo>
                      <a:pt x="425" y="0"/>
                    </a:lnTo>
                    <a:lnTo>
                      <a:pt x="491" y="10"/>
                    </a:lnTo>
                    <a:lnTo>
                      <a:pt x="519" y="28"/>
                    </a:lnTo>
                    <a:lnTo>
                      <a:pt x="547" y="47"/>
                    </a:lnTo>
                    <a:lnTo>
                      <a:pt x="547" y="57"/>
                    </a:lnTo>
                    <a:lnTo>
                      <a:pt x="547" y="76"/>
                    </a:lnTo>
                    <a:lnTo>
                      <a:pt x="538" y="104"/>
                    </a:lnTo>
                    <a:lnTo>
                      <a:pt x="519" y="131"/>
                    </a:lnTo>
                    <a:lnTo>
                      <a:pt x="491" y="141"/>
                    </a:lnTo>
                    <a:lnTo>
                      <a:pt x="434" y="151"/>
                    </a:lnTo>
                    <a:lnTo>
                      <a:pt x="415" y="141"/>
                    </a:lnTo>
                    <a:lnTo>
                      <a:pt x="405" y="131"/>
                    </a:lnTo>
                    <a:lnTo>
                      <a:pt x="396" y="123"/>
                    </a:lnTo>
                    <a:lnTo>
                      <a:pt x="387" y="104"/>
                    </a:lnTo>
                    <a:lnTo>
                      <a:pt x="387" y="84"/>
                    </a:lnTo>
                    <a:lnTo>
                      <a:pt x="396" y="66"/>
                    </a:lnTo>
                    <a:lnTo>
                      <a:pt x="425" y="28"/>
                    </a:lnTo>
                    <a:lnTo>
                      <a:pt x="425" y="10"/>
                    </a:lnTo>
                    <a:lnTo>
                      <a:pt x="368" y="19"/>
                    </a:lnTo>
                    <a:lnTo>
                      <a:pt x="311" y="37"/>
                    </a:lnTo>
                    <a:lnTo>
                      <a:pt x="208" y="76"/>
                    </a:lnTo>
                    <a:lnTo>
                      <a:pt x="170" y="123"/>
                    </a:lnTo>
                    <a:lnTo>
                      <a:pt x="151" y="141"/>
                    </a:lnTo>
                    <a:lnTo>
                      <a:pt x="141" y="170"/>
                    </a:lnTo>
                    <a:lnTo>
                      <a:pt x="151" y="227"/>
                    </a:lnTo>
                    <a:lnTo>
                      <a:pt x="180" y="264"/>
                    </a:lnTo>
                    <a:lnTo>
                      <a:pt x="227" y="311"/>
                    </a:lnTo>
                    <a:lnTo>
                      <a:pt x="274" y="339"/>
                    </a:lnTo>
                    <a:lnTo>
                      <a:pt x="425" y="348"/>
                    </a:lnTo>
                    <a:lnTo>
                      <a:pt x="500" y="358"/>
                    </a:lnTo>
                    <a:lnTo>
                      <a:pt x="566" y="396"/>
                    </a:lnTo>
                    <a:lnTo>
                      <a:pt x="603" y="443"/>
                    </a:lnTo>
                    <a:lnTo>
                      <a:pt x="613" y="471"/>
                    </a:lnTo>
                    <a:lnTo>
                      <a:pt x="613" y="509"/>
                    </a:lnTo>
                    <a:lnTo>
                      <a:pt x="575" y="566"/>
                    </a:lnTo>
                    <a:lnTo>
                      <a:pt x="519" y="613"/>
                    </a:lnTo>
                    <a:lnTo>
                      <a:pt x="462" y="641"/>
                    </a:lnTo>
                    <a:lnTo>
                      <a:pt x="405" y="660"/>
                    </a:lnTo>
                    <a:lnTo>
                      <a:pt x="311" y="660"/>
                    </a:lnTo>
                    <a:lnTo>
                      <a:pt x="217" y="651"/>
                    </a:lnTo>
                    <a:lnTo>
                      <a:pt x="180" y="641"/>
                    </a:lnTo>
                    <a:lnTo>
                      <a:pt x="132" y="622"/>
                    </a:lnTo>
                    <a:lnTo>
                      <a:pt x="94" y="594"/>
                    </a:lnTo>
                    <a:lnTo>
                      <a:pt x="66" y="566"/>
                    </a:lnTo>
                    <a:lnTo>
                      <a:pt x="57" y="528"/>
                    </a:lnTo>
                    <a:lnTo>
                      <a:pt x="57" y="509"/>
                    </a:lnTo>
                    <a:lnTo>
                      <a:pt x="66" y="491"/>
                    </a:lnTo>
                    <a:lnTo>
                      <a:pt x="94" y="471"/>
                    </a:lnTo>
                    <a:lnTo>
                      <a:pt x="123" y="462"/>
                    </a:lnTo>
                    <a:lnTo>
                      <a:pt x="151" y="452"/>
                    </a:lnTo>
                    <a:lnTo>
                      <a:pt x="188" y="462"/>
                    </a:lnTo>
                    <a:lnTo>
                      <a:pt x="208" y="462"/>
                    </a:lnTo>
                    <a:lnTo>
                      <a:pt x="227" y="471"/>
                    </a:lnTo>
                    <a:lnTo>
                      <a:pt x="255" y="499"/>
                    </a:lnTo>
                    <a:lnTo>
                      <a:pt x="264" y="528"/>
                    </a:lnTo>
                    <a:lnTo>
                      <a:pt x="264" y="556"/>
                    </a:lnTo>
                    <a:lnTo>
                      <a:pt x="255" y="585"/>
                    </a:lnTo>
                    <a:lnTo>
                      <a:pt x="235" y="603"/>
                    </a:lnTo>
                    <a:lnTo>
                      <a:pt x="208" y="613"/>
                    </a:lnTo>
                    <a:lnTo>
                      <a:pt x="198" y="622"/>
                    </a:lnTo>
                    <a:lnTo>
                      <a:pt x="208" y="622"/>
                    </a:lnTo>
                    <a:lnTo>
                      <a:pt x="227" y="622"/>
                    </a:lnTo>
                    <a:lnTo>
                      <a:pt x="264" y="622"/>
                    </a:lnTo>
                    <a:lnTo>
                      <a:pt x="311" y="622"/>
                    </a:lnTo>
                    <a:lnTo>
                      <a:pt x="349" y="603"/>
                    </a:lnTo>
                    <a:lnTo>
                      <a:pt x="387" y="585"/>
                    </a:lnTo>
                    <a:lnTo>
                      <a:pt x="405" y="556"/>
                    </a:lnTo>
                    <a:lnTo>
                      <a:pt x="425" y="528"/>
                    </a:lnTo>
                    <a:lnTo>
                      <a:pt x="443" y="462"/>
                    </a:lnTo>
                    <a:lnTo>
                      <a:pt x="415" y="424"/>
                    </a:lnTo>
                    <a:lnTo>
                      <a:pt x="387" y="396"/>
                    </a:lnTo>
                    <a:lnTo>
                      <a:pt x="349" y="377"/>
                    </a:lnTo>
                    <a:lnTo>
                      <a:pt x="311" y="358"/>
                    </a:lnTo>
                    <a:lnTo>
                      <a:pt x="302" y="368"/>
                    </a:lnTo>
                    <a:lnTo>
                      <a:pt x="283" y="368"/>
                    </a:lnTo>
                    <a:lnTo>
                      <a:pt x="255" y="358"/>
                    </a:lnTo>
                    <a:lnTo>
                      <a:pt x="141" y="339"/>
                    </a:lnTo>
                    <a:lnTo>
                      <a:pt x="85" y="321"/>
                    </a:lnTo>
                    <a:lnTo>
                      <a:pt x="37" y="292"/>
                    </a:lnTo>
                    <a:lnTo>
                      <a:pt x="19" y="274"/>
                    </a:lnTo>
                    <a:lnTo>
                      <a:pt x="0" y="245"/>
                    </a:lnTo>
                    <a:lnTo>
                      <a:pt x="0" y="217"/>
                    </a:lnTo>
                    <a:lnTo>
                      <a:pt x="0" y="188"/>
                    </a:lnTo>
                    <a:lnTo>
                      <a:pt x="10" y="151"/>
                    </a:lnTo>
                    <a:lnTo>
                      <a:pt x="28" y="123"/>
                    </a:lnTo>
                    <a:lnTo>
                      <a:pt x="57" y="94"/>
                    </a:lnTo>
                    <a:lnTo>
                      <a:pt x="94" y="76"/>
                    </a:lnTo>
                    <a:lnTo>
                      <a:pt x="160" y="47"/>
                    </a:lnTo>
                    <a:lnTo>
                      <a:pt x="235" y="28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92">
                <a:extLst>
                  <a:ext uri="{FF2B5EF4-FFF2-40B4-BE49-F238E27FC236}">
                    <a16:creationId xmlns:a16="http://schemas.microsoft.com/office/drawing/2014/main" id="{95836FE6-041A-49C2-8D83-3F31734F09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" y="1759"/>
                <a:ext cx="47" cy="68"/>
              </a:xfrm>
              <a:custGeom>
                <a:avLst/>
                <a:gdLst>
                  <a:gd name="T0" fmla="*/ 47 w 189"/>
                  <a:gd name="T1" fmla="*/ 0 h 273"/>
                  <a:gd name="T2" fmla="*/ 45 w 189"/>
                  <a:gd name="T3" fmla="*/ 0 h 273"/>
                  <a:gd name="T4" fmla="*/ 42 w 189"/>
                  <a:gd name="T5" fmla="*/ 2 h 273"/>
                  <a:gd name="T6" fmla="*/ 33 w 189"/>
                  <a:gd name="T7" fmla="*/ 12 h 273"/>
                  <a:gd name="T8" fmla="*/ 28 w 189"/>
                  <a:gd name="T9" fmla="*/ 16 h 273"/>
                  <a:gd name="T10" fmla="*/ 26 w 189"/>
                  <a:gd name="T11" fmla="*/ 21 h 273"/>
                  <a:gd name="T12" fmla="*/ 23 w 189"/>
                  <a:gd name="T13" fmla="*/ 28 h 273"/>
                  <a:gd name="T14" fmla="*/ 26 w 189"/>
                  <a:gd name="T15" fmla="*/ 35 h 273"/>
                  <a:gd name="T16" fmla="*/ 30 w 189"/>
                  <a:gd name="T17" fmla="*/ 47 h 273"/>
                  <a:gd name="T18" fmla="*/ 38 w 189"/>
                  <a:gd name="T19" fmla="*/ 59 h 273"/>
                  <a:gd name="T20" fmla="*/ 47 w 189"/>
                  <a:gd name="T21" fmla="*/ 68 h 273"/>
                  <a:gd name="T22" fmla="*/ 23 w 189"/>
                  <a:gd name="T23" fmla="*/ 61 h 273"/>
                  <a:gd name="T24" fmla="*/ 9 w 189"/>
                  <a:gd name="T25" fmla="*/ 54 h 273"/>
                  <a:gd name="T26" fmla="*/ 4 w 189"/>
                  <a:gd name="T27" fmla="*/ 49 h 273"/>
                  <a:gd name="T28" fmla="*/ 0 w 189"/>
                  <a:gd name="T29" fmla="*/ 44 h 273"/>
                  <a:gd name="T30" fmla="*/ 0 w 189"/>
                  <a:gd name="T31" fmla="*/ 33 h 273"/>
                  <a:gd name="T32" fmla="*/ 4 w 189"/>
                  <a:gd name="T33" fmla="*/ 26 h 273"/>
                  <a:gd name="T34" fmla="*/ 9 w 189"/>
                  <a:gd name="T35" fmla="*/ 16 h 273"/>
                  <a:gd name="T36" fmla="*/ 19 w 189"/>
                  <a:gd name="T37" fmla="*/ 9 h 273"/>
                  <a:gd name="T38" fmla="*/ 33 w 189"/>
                  <a:gd name="T39" fmla="*/ 5 h 273"/>
                  <a:gd name="T40" fmla="*/ 47 w 189"/>
                  <a:gd name="T41" fmla="*/ 0 h 27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89" h="273">
                    <a:moveTo>
                      <a:pt x="189" y="0"/>
                    </a:moveTo>
                    <a:lnTo>
                      <a:pt x="179" y="0"/>
                    </a:lnTo>
                    <a:lnTo>
                      <a:pt x="169" y="9"/>
                    </a:lnTo>
                    <a:lnTo>
                      <a:pt x="132" y="47"/>
                    </a:lnTo>
                    <a:lnTo>
                      <a:pt x="113" y="66"/>
                    </a:lnTo>
                    <a:lnTo>
                      <a:pt x="104" y="84"/>
                    </a:lnTo>
                    <a:lnTo>
                      <a:pt x="94" y="113"/>
                    </a:lnTo>
                    <a:lnTo>
                      <a:pt x="104" y="141"/>
                    </a:lnTo>
                    <a:lnTo>
                      <a:pt x="122" y="188"/>
                    </a:lnTo>
                    <a:lnTo>
                      <a:pt x="151" y="235"/>
                    </a:lnTo>
                    <a:lnTo>
                      <a:pt x="189" y="273"/>
                    </a:lnTo>
                    <a:lnTo>
                      <a:pt x="94" y="244"/>
                    </a:lnTo>
                    <a:lnTo>
                      <a:pt x="38" y="217"/>
                    </a:lnTo>
                    <a:lnTo>
                      <a:pt x="18" y="197"/>
                    </a:lnTo>
                    <a:lnTo>
                      <a:pt x="0" y="178"/>
                    </a:lnTo>
                    <a:lnTo>
                      <a:pt x="0" y="131"/>
                    </a:lnTo>
                    <a:lnTo>
                      <a:pt x="18" y="103"/>
                    </a:lnTo>
                    <a:lnTo>
                      <a:pt x="38" y="66"/>
                    </a:lnTo>
                    <a:lnTo>
                      <a:pt x="75" y="37"/>
                    </a:lnTo>
                    <a:lnTo>
                      <a:pt x="132" y="19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93">
                <a:extLst>
                  <a:ext uri="{FF2B5EF4-FFF2-40B4-BE49-F238E27FC236}">
                    <a16:creationId xmlns:a16="http://schemas.microsoft.com/office/drawing/2014/main" id="{17520941-6246-43FE-B5A3-15AFA2BD04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" y="1865"/>
                <a:ext cx="40" cy="28"/>
              </a:xfrm>
              <a:custGeom>
                <a:avLst/>
                <a:gdLst>
                  <a:gd name="T0" fmla="*/ 38 w 159"/>
                  <a:gd name="T1" fmla="*/ 4 h 113"/>
                  <a:gd name="T2" fmla="*/ 40 w 159"/>
                  <a:gd name="T3" fmla="*/ 7 h 113"/>
                  <a:gd name="T4" fmla="*/ 40 w 159"/>
                  <a:gd name="T5" fmla="*/ 12 h 113"/>
                  <a:gd name="T6" fmla="*/ 40 w 159"/>
                  <a:gd name="T7" fmla="*/ 21 h 113"/>
                  <a:gd name="T8" fmla="*/ 35 w 159"/>
                  <a:gd name="T9" fmla="*/ 23 h 113"/>
                  <a:gd name="T10" fmla="*/ 31 w 159"/>
                  <a:gd name="T11" fmla="*/ 28 h 113"/>
                  <a:gd name="T12" fmla="*/ 26 w 159"/>
                  <a:gd name="T13" fmla="*/ 28 h 113"/>
                  <a:gd name="T14" fmla="*/ 21 w 159"/>
                  <a:gd name="T15" fmla="*/ 28 h 113"/>
                  <a:gd name="T16" fmla="*/ 19 w 159"/>
                  <a:gd name="T17" fmla="*/ 26 h 113"/>
                  <a:gd name="T18" fmla="*/ 16 w 159"/>
                  <a:gd name="T19" fmla="*/ 26 h 113"/>
                  <a:gd name="T20" fmla="*/ 12 w 159"/>
                  <a:gd name="T21" fmla="*/ 26 h 113"/>
                  <a:gd name="T22" fmla="*/ 2 w 159"/>
                  <a:gd name="T23" fmla="*/ 19 h 113"/>
                  <a:gd name="T24" fmla="*/ 0 w 159"/>
                  <a:gd name="T25" fmla="*/ 14 h 113"/>
                  <a:gd name="T26" fmla="*/ 0 w 159"/>
                  <a:gd name="T27" fmla="*/ 9 h 113"/>
                  <a:gd name="T28" fmla="*/ 2 w 159"/>
                  <a:gd name="T29" fmla="*/ 4 h 113"/>
                  <a:gd name="T30" fmla="*/ 7 w 159"/>
                  <a:gd name="T31" fmla="*/ 2 h 113"/>
                  <a:gd name="T32" fmla="*/ 16 w 159"/>
                  <a:gd name="T33" fmla="*/ 0 h 113"/>
                  <a:gd name="T34" fmla="*/ 28 w 159"/>
                  <a:gd name="T35" fmla="*/ 2 h 113"/>
                  <a:gd name="T36" fmla="*/ 38 w 159"/>
                  <a:gd name="T37" fmla="*/ 4 h 11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59" h="113">
                    <a:moveTo>
                      <a:pt x="151" y="18"/>
                    </a:moveTo>
                    <a:lnTo>
                      <a:pt x="159" y="28"/>
                    </a:lnTo>
                    <a:lnTo>
                      <a:pt x="159" y="47"/>
                    </a:lnTo>
                    <a:lnTo>
                      <a:pt x="159" y="85"/>
                    </a:lnTo>
                    <a:lnTo>
                      <a:pt x="141" y="94"/>
                    </a:lnTo>
                    <a:lnTo>
                      <a:pt x="122" y="113"/>
                    </a:lnTo>
                    <a:lnTo>
                      <a:pt x="104" y="113"/>
                    </a:lnTo>
                    <a:lnTo>
                      <a:pt x="84" y="113"/>
                    </a:lnTo>
                    <a:lnTo>
                      <a:pt x="75" y="104"/>
                    </a:lnTo>
                    <a:lnTo>
                      <a:pt x="65" y="104"/>
                    </a:lnTo>
                    <a:lnTo>
                      <a:pt x="47" y="104"/>
                    </a:lnTo>
                    <a:lnTo>
                      <a:pt x="9" y="75"/>
                    </a:lnTo>
                    <a:lnTo>
                      <a:pt x="0" y="57"/>
                    </a:lnTo>
                    <a:lnTo>
                      <a:pt x="0" y="37"/>
                    </a:lnTo>
                    <a:lnTo>
                      <a:pt x="9" y="18"/>
                    </a:lnTo>
                    <a:lnTo>
                      <a:pt x="28" y="10"/>
                    </a:lnTo>
                    <a:lnTo>
                      <a:pt x="65" y="0"/>
                    </a:lnTo>
                    <a:lnTo>
                      <a:pt x="112" y="10"/>
                    </a:lnTo>
                    <a:lnTo>
                      <a:pt x="151" y="18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94">
                <a:extLst>
                  <a:ext uri="{FF2B5EF4-FFF2-40B4-BE49-F238E27FC236}">
                    <a16:creationId xmlns:a16="http://schemas.microsoft.com/office/drawing/2014/main" id="{35CA2B42-09CC-41EF-8591-43EBC59D09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" y="1752"/>
                <a:ext cx="31" cy="23"/>
              </a:xfrm>
              <a:custGeom>
                <a:avLst/>
                <a:gdLst>
                  <a:gd name="T0" fmla="*/ 17 w 123"/>
                  <a:gd name="T1" fmla="*/ 0 h 95"/>
                  <a:gd name="T2" fmla="*/ 26 w 123"/>
                  <a:gd name="T3" fmla="*/ 5 h 95"/>
                  <a:gd name="T4" fmla="*/ 31 w 123"/>
                  <a:gd name="T5" fmla="*/ 7 h 95"/>
                  <a:gd name="T6" fmla="*/ 31 w 123"/>
                  <a:gd name="T7" fmla="*/ 14 h 95"/>
                  <a:gd name="T8" fmla="*/ 24 w 123"/>
                  <a:gd name="T9" fmla="*/ 21 h 95"/>
                  <a:gd name="T10" fmla="*/ 19 w 123"/>
                  <a:gd name="T11" fmla="*/ 23 h 95"/>
                  <a:gd name="T12" fmla="*/ 14 w 123"/>
                  <a:gd name="T13" fmla="*/ 23 h 95"/>
                  <a:gd name="T14" fmla="*/ 7 w 123"/>
                  <a:gd name="T15" fmla="*/ 23 h 95"/>
                  <a:gd name="T16" fmla="*/ 0 w 123"/>
                  <a:gd name="T17" fmla="*/ 18 h 95"/>
                  <a:gd name="T18" fmla="*/ 3 w 123"/>
                  <a:gd name="T19" fmla="*/ 16 h 95"/>
                  <a:gd name="T20" fmla="*/ 0 w 123"/>
                  <a:gd name="T21" fmla="*/ 14 h 95"/>
                  <a:gd name="T22" fmla="*/ 3 w 123"/>
                  <a:gd name="T23" fmla="*/ 9 h 95"/>
                  <a:gd name="T24" fmla="*/ 7 w 123"/>
                  <a:gd name="T25" fmla="*/ 5 h 95"/>
                  <a:gd name="T26" fmla="*/ 17 w 123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23" h="95">
                    <a:moveTo>
                      <a:pt x="67" y="0"/>
                    </a:moveTo>
                    <a:lnTo>
                      <a:pt x="104" y="19"/>
                    </a:lnTo>
                    <a:lnTo>
                      <a:pt x="123" y="29"/>
                    </a:lnTo>
                    <a:lnTo>
                      <a:pt x="123" y="56"/>
                    </a:lnTo>
                    <a:lnTo>
                      <a:pt x="95" y="85"/>
                    </a:lnTo>
                    <a:lnTo>
                      <a:pt x="76" y="95"/>
                    </a:lnTo>
                    <a:lnTo>
                      <a:pt x="57" y="95"/>
                    </a:lnTo>
                    <a:lnTo>
                      <a:pt x="29" y="95"/>
                    </a:lnTo>
                    <a:lnTo>
                      <a:pt x="0" y="76"/>
                    </a:lnTo>
                    <a:lnTo>
                      <a:pt x="10" y="66"/>
                    </a:lnTo>
                    <a:lnTo>
                      <a:pt x="0" y="56"/>
                    </a:lnTo>
                    <a:lnTo>
                      <a:pt x="10" y="38"/>
                    </a:lnTo>
                    <a:lnTo>
                      <a:pt x="29" y="19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95">
                <a:extLst>
                  <a:ext uri="{FF2B5EF4-FFF2-40B4-BE49-F238E27FC236}">
                    <a16:creationId xmlns:a16="http://schemas.microsoft.com/office/drawing/2014/main" id="{469B1704-CBE2-4D4B-8694-E3A1D959DA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" y="1837"/>
                <a:ext cx="64" cy="68"/>
              </a:xfrm>
              <a:custGeom>
                <a:avLst/>
                <a:gdLst>
                  <a:gd name="T0" fmla="*/ 64 w 256"/>
                  <a:gd name="T1" fmla="*/ 28 h 273"/>
                  <a:gd name="T2" fmla="*/ 62 w 256"/>
                  <a:gd name="T3" fmla="*/ 35 h 273"/>
                  <a:gd name="T4" fmla="*/ 57 w 256"/>
                  <a:gd name="T5" fmla="*/ 42 h 273"/>
                  <a:gd name="T6" fmla="*/ 52 w 256"/>
                  <a:gd name="T7" fmla="*/ 49 h 273"/>
                  <a:gd name="T8" fmla="*/ 45 w 256"/>
                  <a:gd name="T9" fmla="*/ 54 h 273"/>
                  <a:gd name="T10" fmla="*/ 31 w 256"/>
                  <a:gd name="T11" fmla="*/ 63 h 273"/>
                  <a:gd name="T12" fmla="*/ 14 w 256"/>
                  <a:gd name="T13" fmla="*/ 68 h 273"/>
                  <a:gd name="T14" fmla="*/ 0 w 256"/>
                  <a:gd name="T15" fmla="*/ 68 h 273"/>
                  <a:gd name="T16" fmla="*/ 7 w 256"/>
                  <a:gd name="T17" fmla="*/ 63 h 273"/>
                  <a:gd name="T18" fmla="*/ 17 w 256"/>
                  <a:gd name="T19" fmla="*/ 56 h 273"/>
                  <a:gd name="T20" fmla="*/ 26 w 256"/>
                  <a:gd name="T21" fmla="*/ 49 h 273"/>
                  <a:gd name="T22" fmla="*/ 28 w 256"/>
                  <a:gd name="T23" fmla="*/ 45 h 273"/>
                  <a:gd name="T24" fmla="*/ 28 w 256"/>
                  <a:gd name="T25" fmla="*/ 37 h 273"/>
                  <a:gd name="T26" fmla="*/ 31 w 256"/>
                  <a:gd name="T27" fmla="*/ 28 h 273"/>
                  <a:gd name="T28" fmla="*/ 31 w 256"/>
                  <a:gd name="T29" fmla="*/ 21 h 273"/>
                  <a:gd name="T30" fmla="*/ 26 w 256"/>
                  <a:gd name="T31" fmla="*/ 14 h 273"/>
                  <a:gd name="T32" fmla="*/ 22 w 256"/>
                  <a:gd name="T33" fmla="*/ 7 h 273"/>
                  <a:gd name="T34" fmla="*/ 12 w 256"/>
                  <a:gd name="T35" fmla="*/ 0 h 273"/>
                  <a:gd name="T36" fmla="*/ 26 w 256"/>
                  <a:gd name="T37" fmla="*/ 2 h 273"/>
                  <a:gd name="T38" fmla="*/ 43 w 256"/>
                  <a:gd name="T39" fmla="*/ 7 h 273"/>
                  <a:gd name="T40" fmla="*/ 50 w 256"/>
                  <a:gd name="T41" fmla="*/ 9 h 273"/>
                  <a:gd name="T42" fmla="*/ 54 w 256"/>
                  <a:gd name="T43" fmla="*/ 14 h 273"/>
                  <a:gd name="T44" fmla="*/ 62 w 256"/>
                  <a:gd name="T45" fmla="*/ 19 h 273"/>
                  <a:gd name="T46" fmla="*/ 64 w 256"/>
                  <a:gd name="T47" fmla="*/ 28 h 27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256" h="273">
                    <a:moveTo>
                      <a:pt x="256" y="113"/>
                    </a:moveTo>
                    <a:lnTo>
                      <a:pt x="246" y="141"/>
                    </a:lnTo>
                    <a:lnTo>
                      <a:pt x="227" y="170"/>
                    </a:lnTo>
                    <a:lnTo>
                      <a:pt x="208" y="198"/>
                    </a:lnTo>
                    <a:lnTo>
                      <a:pt x="180" y="217"/>
                    </a:lnTo>
                    <a:lnTo>
                      <a:pt x="123" y="254"/>
                    </a:lnTo>
                    <a:lnTo>
                      <a:pt x="57" y="273"/>
                    </a:lnTo>
                    <a:lnTo>
                      <a:pt x="0" y="273"/>
                    </a:lnTo>
                    <a:lnTo>
                      <a:pt x="29" y="254"/>
                    </a:lnTo>
                    <a:lnTo>
                      <a:pt x="66" y="226"/>
                    </a:lnTo>
                    <a:lnTo>
                      <a:pt x="104" y="198"/>
                    </a:lnTo>
                    <a:lnTo>
                      <a:pt x="113" y="179"/>
                    </a:lnTo>
                    <a:lnTo>
                      <a:pt x="113" y="150"/>
                    </a:lnTo>
                    <a:lnTo>
                      <a:pt x="123" y="113"/>
                    </a:lnTo>
                    <a:lnTo>
                      <a:pt x="123" y="84"/>
                    </a:lnTo>
                    <a:lnTo>
                      <a:pt x="104" y="56"/>
                    </a:lnTo>
                    <a:lnTo>
                      <a:pt x="86" y="28"/>
                    </a:lnTo>
                    <a:lnTo>
                      <a:pt x="48" y="0"/>
                    </a:lnTo>
                    <a:lnTo>
                      <a:pt x="104" y="9"/>
                    </a:lnTo>
                    <a:lnTo>
                      <a:pt x="170" y="28"/>
                    </a:lnTo>
                    <a:lnTo>
                      <a:pt x="199" y="37"/>
                    </a:lnTo>
                    <a:lnTo>
                      <a:pt x="217" y="56"/>
                    </a:lnTo>
                    <a:lnTo>
                      <a:pt x="246" y="75"/>
                    </a:lnTo>
                    <a:lnTo>
                      <a:pt x="256" y="113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96">
                <a:extLst>
                  <a:ext uri="{FF2B5EF4-FFF2-40B4-BE49-F238E27FC236}">
                    <a16:creationId xmlns:a16="http://schemas.microsoft.com/office/drawing/2014/main" id="{7A3D506E-D518-4050-B789-5D821A661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" y="1728"/>
                <a:ext cx="40" cy="227"/>
              </a:xfrm>
              <a:custGeom>
                <a:avLst/>
                <a:gdLst>
                  <a:gd name="T0" fmla="*/ 17 w 160"/>
                  <a:gd name="T1" fmla="*/ 0 h 905"/>
                  <a:gd name="T2" fmla="*/ 24 w 160"/>
                  <a:gd name="T3" fmla="*/ 2 h 905"/>
                  <a:gd name="T4" fmla="*/ 24 w 160"/>
                  <a:gd name="T5" fmla="*/ 19 h 905"/>
                  <a:gd name="T6" fmla="*/ 28 w 160"/>
                  <a:gd name="T7" fmla="*/ 38 h 905"/>
                  <a:gd name="T8" fmla="*/ 31 w 160"/>
                  <a:gd name="T9" fmla="*/ 54 h 905"/>
                  <a:gd name="T10" fmla="*/ 33 w 160"/>
                  <a:gd name="T11" fmla="*/ 71 h 905"/>
                  <a:gd name="T12" fmla="*/ 33 w 160"/>
                  <a:gd name="T13" fmla="*/ 85 h 905"/>
                  <a:gd name="T14" fmla="*/ 35 w 160"/>
                  <a:gd name="T15" fmla="*/ 97 h 905"/>
                  <a:gd name="T16" fmla="*/ 38 w 160"/>
                  <a:gd name="T17" fmla="*/ 111 h 905"/>
                  <a:gd name="T18" fmla="*/ 40 w 160"/>
                  <a:gd name="T19" fmla="*/ 128 h 905"/>
                  <a:gd name="T20" fmla="*/ 40 w 160"/>
                  <a:gd name="T21" fmla="*/ 175 h 905"/>
                  <a:gd name="T22" fmla="*/ 40 w 160"/>
                  <a:gd name="T23" fmla="*/ 222 h 905"/>
                  <a:gd name="T24" fmla="*/ 38 w 160"/>
                  <a:gd name="T25" fmla="*/ 225 h 905"/>
                  <a:gd name="T26" fmla="*/ 33 w 160"/>
                  <a:gd name="T27" fmla="*/ 227 h 905"/>
                  <a:gd name="T28" fmla="*/ 26 w 160"/>
                  <a:gd name="T29" fmla="*/ 225 h 905"/>
                  <a:gd name="T30" fmla="*/ 21 w 160"/>
                  <a:gd name="T31" fmla="*/ 222 h 905"/>
                  <a:gd name="T32" fmla="*/ 19 w 160"/>
                  <a:gd name="T33" fmla="*/ 218 h 905"/>
                  <a:gd name="T34" fmla="*/ 19 w 160"/>
                  <a:gd name="T35" fmla="*/ 210 h 905"/>
                  <a:gd name="T36" fmla="*/ 19 w 160"/>
                  <a:gd name="T37" fmla="*/ 203 h 905"/>
                  <a:gd name="T38" fmla="*/ 19 w 160"/>
                  <a:gd name="T39" fmla="*/ 196 h 905"/>
                  <a:gd name="T40" fmla="*/ 19 w 160"/>
                  <a:gd name="T41" fmla="*/ 170 h 905"/>
                  <a:gd name="T42" fmla="*/ 19 w 160"/>
                  <a:gd name="T43" fmla="*/ 146 h 905"/>
                  <a:gd name="T44" fmla="*/ 17 w 160"/>
                  <a:gd name="T45" fmla="*/ 123 h 905"/>
                  <a:gd name="T46" fmla="*/ 17 w 160"/>
                  <a:gd name="T47" fmla="*/ 99 h 905"/>
                  <a:gd name="T48" fmla="*/ 12 w 160"/>
                  <a:gd name="T49" fmla="*/ 75 h 905"/>
                  <a:gd name="T50" fmla="*/ 9 w 160"/>
                  <a:gd name="T51" fmla="*/ 54 h 905"/>
                  <a:gd name="T52" fmla="*/ 5 w 160"/>
                  <a:gd name="T53" fmla="*/ 31 h 905"/>
                  <a:gd name="T54" fmla="*/ 0 w 160"/>
                  <a:gd name="T55" fmla="*/ 12 h 905"/>
                  <a:gd name="T56" fmla="*/ 2 w 160"/>
                  <a:gd name="T57" fmla="*/ 5 h 905"/>
                  <a:gd name="T58" fmla="*/ 7 w 160"/>
                  <a:gd name="T59" fmla="*/ 2 h 905"/>
                  <a:gd name="T60" fmla="*/ 17 w 160"/>
                  <a:gd name="T61" fmla="*/ 0 h 90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160" h="905">
                    <a:moveTo>
                      <a:pt x="66" y="0"/>
                    </a:moveTo>
                    <a:lnTo>
                      <a:pt x="94" y="9"/>
                    </a:lnTo>
                    <a:lnTo>
                      <a:pt x="94" y="76"/>
                    </a:lnTo>
                    <a:lnTo>
                      <a:pt x="113" y="150"/>
                    </a:lnTo>
                    <a:lnTo>
                      <a:pt x="123" y="217"/>
                    </a:lnTo>
                    <a:lnTo>
                      <a:pt x="131" y="283"/>
                    </a:lnTo>
                    <a:lnTo>
                      <a:pt x="131" y="340"/>
                    </a:lnTo>
                    <a:lnTo>
                      <a:pt x="141" y="387"/>
                    </a:lnTo>
                    <a:lnTo>
                      <a:pt x="150" y="443"/>
                    </a:lnTo>
                    <a:lnTo>
                      <a:pt x="160" y="509"/>
                    </a:lnTo>
                    <a:lnTo>
                      <a:pt x="160" y="698"/>
                    </a:lnTo>
                    <a:lnTo>
                      <a:pt x="160" y="886"/>
                    </a:lnTo>
                    <a:lnTo>
                      <a:pt x="150" y="896"/>
                    </a:lnTo>
                    <a:lnTo>
                      <a:pt x="131" y="905"/>
                    </a:lnTo>
                    <a:lnTo>
                      <a:pt x="103" y="896"/>
                    </a:lnTo>
                    <a:lnTo>
                      <a:pt x="84" y="886"/>
                    </a:lnTo>
                    <a:lnTo>
                      <a:pt x="75" y="868"/>
                    </a:lnTo>
                    <a:lnTo>
                      <a:pt x="75" y="839"/>
                    </a:lnTo>
                    <a:lnTo>
                      <a:pt x="75" y="811"/>
                    </a:lnTo>
                    <a:lnTo>
                      <a:pt x="75" y="782"/>
                    </a:lnTo>
                    <a:lnTo>
                      <a:pt x="75" y="679"/>
                    </a:lnTo>
                    <a:lnTo>
                      <a:pt x="75" y="584"/>
                    </a:lnTo>
                    <a:lnTo>
                      <a:pt x="66" y="490"/>
                    </a:lnTo>
                    <a:lnTo>
                      <a:pt x="66" y="396"/>
                    </a:lnTo>
                    <a:lnTo>
                      <a:pt x="47" y="301"/>
                    </a:lnTo>
                    <a:lnTo>
                      <a:pt x="37" y="217"/>
                    </a:lnTo>
                    <a:lnTo>
                      <a:pt x="19" y="123"/>
                    </a:lnTo>
                    <a:lnTo>
                      <a:pt x="0" y="47"/>
                    </a:lnTo>
                    <a:lnTo>
                      <a:pt x="9" y="19"/>
                    </a:lnTo>
                    <a:lnTo>
                      <a:pt x="27" y="9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97">
                <a:extLst>
                  <a:ext uri="{FF2B5EF4-FFF2-40B4-BE49-F238E27FC236}">
                    <a16:creationId xmlns:a16="http://schemas.microsoft.com/office/drawing/2014/main" id="{E3163D7F-4A22-450D-8E9B-4541327EE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" y="1733"/>
                <a:ext cx="29" cy="214"/>
              </a:xfrm>
              <a:custGeom>
                <a:avLst/>
                <a:gdLst>
                  <a:gd name="T0" fmla="*/ 7 w 114"/>
                  <a:gd name="T1" fmla="*/ 2 h 857"/>
                  <a:gd name="T2" fmla="*/ 10 w 114"/>
                  <a:gd name="T3" fmla="*/ 7 h 857"/>
                  <a:gd name="T4" fmla="*/ 12 w 114"/>
                  <a:gd name="T5" fmla="*/ 14 h 857"/>
                  <a:gd name="T6" fmla="*/ 10 w 114"/>
                  <a:gd name="T7" fmla="*/ 19 h 857"/>
                  <a:gd name="T8" fmla="*/ 12 w 114"/>
                  <a:gd name="T9" fmla="*/ 26 h 857"/>
                  <a:gd name="T10" fmla="*/ 15 w 114"/>
                  <a:gd name="T11" fmla="*/ 33 h 857"/>
                  <a:gd name="T12" fmla="*/ 15 w 114"/>
                  <a:gd name="T13" fmla="*/ 42 h 857"/>
                  <a:gd name="T14" fmla="*/ 15 w 114"/>
                  <a:gd name="T15" fmla="*/ 59 h 857"/>
                  <a:gd name="T16" fmla="*/ 22 w 114"/>
                  <a:gd name="T17" fmla="*/ 96 h 857"/>
                  <a:gd name="T18" fmla="*/ 26 w 114"/>
                  <a:gd name="T19" fmla="*/ 136 h 857"/>
                  <a:gd name="T20" fmla="*/ 29 w 114"/>
                  <a:gd name="T21" fmla="*/ 174 h 857"/>
                  <a:gd name="T22" fmla="*/ 24 w 114"/>
                  <a:gd name="T23" fmla="*/ 214 h 857"/>
                  <a:gd name="T24" fmla="*/ 19 w 114"/>
                  <a:gd name="T25" fmla="*/ 212 h 857"/>
                  <a:gd name="T26" fmla="*/ 19 w 114"/>
                  <a:gd name="T27" fmla="*/ 160 h 857"/>
                  <a:gd name="T28" fmla="*/ 17 w 114"/>
                  <a:gd name="T29" fmla="*/ 108 h 857"/>
                  <a:gd name="T30" fmla="*/ 10 w 114"/>
                  <a:gd name="T31" fmla="*/ 57 h 857"/>
                  <a:gd name="T32" fmla="*/ 0 w 114"/>
                  <a:gd name="T33" fmla="*/ 5 h 857"/>
                  <a:gd name="T34" fmla="*/ 3 w 114"/>
                  <a:gd name="T35" fmla="*/ 2 h 857"/>
                  <a:gd name="T36" fmla="*/ 5 w 114"/>
                  <a:gd name="T37" fmla="*/ 0 h 857"/>
                  <a:gd name="T38" fmla="*/ 7 w 114"/>
                  <a:gd name="T39" fmla="*/ 2 h 85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14" h="857">
                    <a:moveTo>
                      <a:pt x="29" y="9"/>
                    </a:moveTo>
                    <a:lnTo>
                      <a:pt x="39" y="28"/>
                    </a:lnTo>
                    <a:lnTo>
                      <a:pt x="48" y="57"/>
                    </a:lnTo>
                    <a:lnTo>
                      <a:pt x="39" y="75"/>
                    </a:lnTo>
                    <a:lnTo>
                      <a:pt x="48" y="104"/>
                    </a:lnTo>
                    <a:lnTo>
                      <a:pt x="57" y="131"/>
                    </a:lnTo>
                    <a:lnTo>
                      <a:pt x="57" y="170"/>
                    </a:lnTo>
                    <a:lnTo>
                      <a:pt x="57" y="235"/>
                    </a:lnTo>
                    <a:lnTo>
                      <a:pt x="86" y="386"/>
                    </a:lnTo>
                    <a:lnTo>
                      <a:pt x="104" y="546"/>
                    </a:lnTo>
                    <a:lnTo>
                      <a:pt x="114" y="698"/>
                    </a:lnTo>
                    <a:lnTo>
                      <a:pt x="96" y="857"/>
                    </a:lnTo>
                    <a:lnTo>
                      <a:pt x="76" y="849"/>
                    </a:lnTo>
                    <a:lnTo>
                      <a:pt x="76" y="641"/>
                    </a:lnTo>
                    <a:lnTo>
                      <a:pt x="67" y="434"/>
                    </a:lnTo>
                    <a:lnTo>
                      <a:pt x="39" y="227"/>
                    </a:lnTo>
                    <a:lnTo>
                      <a:pt x="0" y="19"/>
                    </a:lnTo>
                    <a:lnTo>
                      <a:pt x="10" y="9"/>
                    </a:lnTo>
                    <a:lnTo>
                      <a:pt x="20" y="0"/>
                    </a:lnTo>
                    <a:lnTo>
                      <a:pt x="29" y="9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98">
                <a:extLst>
                  <a:ext uri="{FF2B5EF4-FFF2-40B4-BE49-F238E27FC236}">
                    <a16:creationId xmlns:a16="http://schemas.microsoft.com/office/drawing/2014/main" id="{2A36C28D-7557-4663-815D-0E58493095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" y="1893"/>
                <a:ext cx="99" cy="142"/>
              </a:xfrm>
              <a:custGeom>
                <a:avLst/>
                <a:gdLst>
                  <a:gd name="T0" fmla="*/ 57 w 397"/>
                  <a:gd name="T1" fmla="*/ 0 h 566"/>
                  <a:gd name="T2" fmla="*/ 78 w 397"/>
                  <a:gd name="T3" fmla="*/ 2 h 566"/>
                  <a:gd name="T4" fmla="*/ 87 w 397"/>
                  <a:gd name="T5" fmla="*/ 17 h 566"/>
                  <a:gd name="T6" fmla="*/ 82 w 397"/>
                  <a:gd name="T7" fmla="*/ 28 h 566"/>
                  <a:gd name="T8" fmla="*/ 71 w 397"/>
                  <a:gd name="T9" fmla="*/ 33 h 566"/>
                  <a:gd name="T10" fmla="*/ 66 w 397"/>
                  <a:gd name="T11" fmla="*/ 28 h 566"/>
                  <a:gd name="T12" fmla="*/ 61 w 397"/>
                  <a:gd name="T13" fmla="*/ 19 h 566"/>
                  <a:gd name="T14" fmla="*/ 68 w 397"/>
                  <a:gd name="T15" fmla="*/ 7 h 566"/>
                  <a:gd name="T16" fmla="*/ 59 w 397"/>
                  <a:gd name="T17" fmla="*/ 5 h 566"/>
                  <a:gd name="T18" fmla="*/ 33 w 397"/>
                  <a:gd name="T19" fmla="*/ 17 h 566"/>
                  <a:gd name="T20" fmla="*/ 24 w 397"/>
                  <a:gd name="T21" fmla="*/ 31 h 566"/>
                  <a:gd name="T22" fmla="*/ 24 w 397"/>
                  <a:gd name="T23" fmla="*/ 47 h 566"/>
                  <a:gd name="T24" fmla="*/ 38 w 397"/>
                  <a:gd name="T25" fmla="*/ 66 h 566"/>
                  <a:gd name="T26" fmla="*/ 68 w 397"/>
                  <a:gd name="T27" fmla="*/ 76 h 566"/>
                  <a:gd name="T28" fmla="*/ 92 w 397"/>
                  <a:gd name="T29" fmla="*/ 85 h 566"/>
                  <a:gd name="T30" fmla="*/ 99 w 397"/>
                  <a:gd name="T31" fmla="*/ 104 h 566"/>
                  <a:gd name="T32" fmla="*/ 94 w 397"/>
                  <a:gd name="T33" fmla="*/ 123 h 566"/>
                  <a:gd name="T34" fmla="*/ 76 w 397"/>
                  <a:gd name="T35" fmla="*/ 139 h 566"/>
                  <a:gd name="T36" fmla="*/ 52 w 397"/>
                  <a:gd name="T37" fmla="*/ 142 h 566"/>
                  <a:gd name="T38" fmla="*/ 31 w 397"/>
                  <a:gd name="T39" fmla="*/ 137 h 566"/>
                  <a:gd name="T40" fmla="*/ 16 w 397"/>
                  <a:gd name="T41" fmla="*/ 128 h 566"/>
                  <a:gd name="T42" fmla="*/ 9 w 397"/>
                  <a:gd name="T43" fmla="*/ 114 h 566"/>
                  <a:gd name="T44" fmla="*/ 12 w 397"/>
                  <a:gd name="T45" fmla="*/ 106 h 566"/>
                  <a:gd name="T46" fmla="*/ 21 w 397"/>
                  <a:gd name="T47" fmla="*/ 99 h 566"/>
                  <a:gd name="T48" fmla="*/ 31 w 397"/>
                  <a:gd name="T49" fmla="*/ 99 h 566"/>
                  <a:gd name="T50" fmla="*/ 38 w 397"/>
                  <a:gd name="T51" fmla="*/ 102 h 566"/>
                  <a:gd name="T52" fmla="*/ 42 w 397"/>
                  <a:gd name="T53" fmla="*/ 121 h 566"/>
                  <a:gd name="T54" fmla="*/ 38 w 397"/>
                  <a:gd name="T55" fmla="*/ 130 h 566"/>
                  <a:gd name="T56" fmla="*/ 33 w 397"/>
                  <a:gd name="T57" fmla="*/ 132 h 566"/>
                  <a:gd name="T58" fmla="*/ 38 w 397"/>
                  <a:gd name="T59" fmla="*/ 135 h 566"/>
                  <a:gd name="T60" fmla="*/ 52 w 397"/>
                  <a:gd name="T61" fmla="*/ 135 h 566"/>
                  <a:gd name="T62" fmla="*/ 63 w 397"/>
                  <a:gd name="T63" fmla="*/ 125 h 566"/>
                  <a:gd name="T64" fmla="*/ 71 w 397"/>
                  <a:gd name="T65" fmla="*/ 102 h 566"/>
                  <a:gd name="T66" fmla="*/ 63 w 397"/>
                  <a:gd name="T67" fmla="*/ 85 h 566"/>
                  <a:gd name="T68" fmla="*/ 50 w 397"/>
                  <a:gd name="T69" fmla="*/ 78 h 566"/>
                  <a:gd name="T70" fmla="*/ 47 w 397"/>
                  <a:gd name="T71" fmla="*/ 78 h 566"/>
                  <a:gd name="T72" fmla="*/ 24 w 397"/>
                  <a:gd name="T73" fmla="*/ 73 h 566"/>
                  <a:gd name="T74" fmla="*/ 7 w 397"/>
                  <a:gd name="T75" fmla="*/ 61 h 566"/>
                  <a:gd name="T76" fmla="*/ 0 w 397"/>
                  <a:gd name="T77" fmla="*/ 40 h 566"/>
                  <a:gd name="T78" fmla="*/ 5 w 397"/>
                  <a:gd name="T79" fmla="*/ 26 h 566"/>
                  <a:gd name="T80" fmla="*/ 26 w 397"/>
                  <a:gd name="T81" fmla="*/ 10 h 566"/>
                  <a:gd name="T82" fmla="*/ 47 w 397"/>
                  <a:gd name="T83" fmla="*/ 0 h 56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97" h="566">
                    <a:moveTo>
                      <a:pt x="189" y="0"/>
                    </a:moveTo>
                    <a:lnTo>
                      <a:pt x="227" y="0"/>
                    </a:lnTo>
                    <a:lnTo>
                      <a:pt x="264" y="0"/>
                    </a:lnTo>
                    <a:lnTo>
                      <a:pt x="311" y="9"/>
                    </a:lnTo>
                    <a:lnTo>
                      <a:pt x="350" y="47"/>
                    </a:lnTo>
                    <a:lnTo>
                      <a:pt x="350" y="66"/>
                    </a:lnTo>
                    <a:lnTo>
                      <a:pt x="350" y="94"/>
                    </a:lnTo>
                    <a:lnTo>
                      <a:pt x="330" y="113"/>
                    </a:lnTo>
                    <a:lnTo>
                      <a:pt x="311" y="122"/>
                    </a:lnTo>
                    <a:lnTo>
                      <a:pt x="283" y="132"/>
                    </a:lnTo>
                    <a:lnTo>
                      <a:pt x="264" y="122"/>
                    </a:lnTo>
                    <a:lnTo>
                      <a:pt x="264" y="113"/>
                    </a:lnTo>
                    <a:lnTo>
                      <a:pt x="246" y="94"/>
                    </a:lnTo>
                    <a:lnTo>
                      <a:pt x="246" y="75"/>
                    </a:lnTo>
                    <a:lnTo>
                      <a:pt x="246" y="57"/>
                    </a:lnTo>
                    <a:lnTo>
                      <a:pt x="274" y="28"/>
                    </a:lnTo>
                    <a:lnTo>
                      <a:pt x="274" y="9"/>
                    </a:lnTo>
                    <a:lnTo>
                      <a:pt x="236" y="19"/>
                    </a:lnTo>
                    <a:lnTo>
                      <a:pt x="199" y="28"/>
                    </a:lnTo>
                    <a:lnTo>
                      <a:pt x="132" y="66"/>
                    </a:lnTo>
                    <a:lnTo>
                      <a:pt x="104" y="104"/>
                    </a:lnTo>
                    <a:lnTo>
                      <a:pt x="95" y="122"/>
                    </a:lnTo>
                    <a:lnTo>
                      <a:pt x="85" y="142"/>
                    </a:lnTo>
                    <a:lnTo>
                      <a:pt x="95" y="189"/>
                    </a:lnTo>
                    <a:lnTo>
                      <a:pt x="123" y="226"/>
                    </a:lnTo>
                    <a:lnTo>
                      <a:pt x="151" y="265"/>
                    </a:lnTo>
                    <a:lnTo>
                      <a:pt x="180" y="292"/>
                    </a:lnTo>
                    <a:lnTo>
                      <a:pt x="274" y="302"/>
                    </a:lnTo>
                    <a:lnTo>
                      <a:pt x="321" y="312"/>
                    </a:lnTo>
                    <a:lnTo>
                      <a:pt x="368" y="339"/>
                    </a:lnTo>
                    <a:lnTo>
                      <a:pt x="397" y="386"/>
                    </a:lnTo>
                    <a:lnTo>
                      <a:pt x="397" y="415"/>
                    </a:lnTo>
                    <a:lnTo>
                      <a:pt x="397" y="443"/>
                    </a:lnTo>
                    <a:lnTo>
                      <a:pt x="377" y="490"/>
                    </a:lnTo>
                    <a:lnTo>
                      <a:pt x="340" y="528"/>
                    </a:lnTo>
                    <a:lnTo>
                      <a:pt x="303" y="556"/>
                    </a:lnTo>
                    <a:lnTo>
                      <a:pt x="264" y="566"/>
                    </a:lnTo>
                    <a:lnTo>
                      <a:pt x="207" y="566"/>
                    </a:lnTo>
                    <a:lnTo>
                      <a:pt x="151" y="556"/>
                    </a:lnTo>
                    <a:lnTo>
                      <a:pt x="123" y="547"/>
                    </a:lnTo>
                    <a:lnTo>
                      <a:pt x="95" y="537"/>
                    </a:lnTo>
                    <a:lnTo>
                      <a:pt x="66" y="509"/>
                    </a:lnTo>
                    <a:lnTo>
                      <a:pt x="47" y="481"/>
                    </a:lnTo>
                    <a:lnTo>
                      <a:pt x="38" y="453"/>
                    </a:lnTo>
                    <a:lnTo>
                      <a:pt x="38" y="433"/>
                    </a:lnTo>
                    <a:lnTo>
                      <a:pt x="47" y="424"/>
                    </a:lnTo>
                    <a:lnTo>
                      <a:pt x="66" y="406"/>
                    </a:lnTo>
                    <a:lnTo>
                      <a:pt x="85" y="396"/>
                    </a:lnTo>
                    <a:lnTo>
                      <a:pt x="104" y="386"/>
                    </a:lnTo>
                    <a:lnTo>
                      <a:pt x="123" y="396"/>
                    </a:lnTo>
                    <a:lnTo>
                      <a:pt x="142" y="396"/>
                    </a:lnTo>
                    <a:lnTo>
                      <a:pt x="151" y="406"/>
                    </a:lnTo>
                    <a:lnTo>
                      <a:pt x="170" y="433"/>
                    </a:lnTo>
                    <a:lnTo>
                      <a:pt x="170" y="481"/>
                    </a:lnTo>
                    <a:lnTo>
                      <a:pt x="170" y="500"/>
                    </a:lnTo>
                    <a:lnTo>
                      <a:pt x="151" y="519"/>
                    </a:lnTo>
                    <a:lnTo>
                      <a:pt x="142" y="519"/>
                    </a:lnTo>
                    <a:lnTo>
                      <a:pt x="132" y="528"/>
                    </a:lnTo>
                    <a:lnTo>
                      <a:pt x="142" y="537"/>
                    </a:lnTo>
                    <a:lnTo>
                      <a:pt x="151" y="537"/>
                    </a:lnTo>
                    <a:lnTo>
                      <a:pt x="180" y="537"/>
                    </a:lnTo>
                    <a:lnTo>
                      <a:pt x="207" y="537"/>
                    </a:lnTo>
                    <a:lnTo>
                      <a:pt x="227" y="528"/>
                    </a:lnTo>
                    <a:lnTo>
                      <a:pt x="254" y="500"/>
                    </a:lnTo>
                    <a:lnTo>
                      <a:pt x="274" y="462"/>
                    </a:lnTo>
                    <a:lnTo>
                      <a:pt x="283" y="406"/>
                    </a:lnTo>
                    <a:lnTo>
                      <a:pt x="274" y="368"/>
                    </a:lnTo>
                    <a:lnTo>
                      <a:pt x="254" y="339"/>
                    </a:lnTo>
                    <a:lnTo>
                      <a:pt x="227" y="320"/>
                    </a:lnTo>
                    <a:lnTo>
                      <a:pt x="199" y="312"/>
                    </a:lnTo>
                    <a:lnTo>
                      <a:pt x="199" y="320"/>
                    </a:lnTo>
                    <a:lnTo>
                      <a:pt x="189" y="312"/>
                    </a:lnTo>
                    <a:lnTo>
                      <a:pt x="170" y="302"/>
                    </a:lnTo>
                    <a:lnTo>
                      <a:pt x="95" y="292"/>
                    </a:lnTo>
                    <a:lnTo>
                      <a:pt x="57" y="273"/>
                    </a:lnTo>
                    <a:lnTo>
                      <a:pt x="29" y="245"/>
                    </a:lnTo>
                    <a:lnTo>
                      <a:pt x="0" y="208"/>
                    </a:lnTo>
                    <a:lnTo>
                      <a:pt x="0" y="161"/>
                    </a:lnTo>
                    <a:lnTo>
                      <a:pt x="9" y="122"/>
                    </a:lnTo>
                    <a:lnTo>
                      <a:pt x="19" y="104"/>
                    </a:lnTo>
                    <a:lnTo>
                      <a:pt x="57" y="57"/>
                    </a:lnTo>
                    <a:lnTo>
                      <a:pt x="104" y="38"/>
                    </a:lnTo>
                    <a:lnTo>
                      <a:pt x="151" y="19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99">
                <a:extLst>
                  <a:ext uri="{FF2B5EF4-FFF2-40B4-BE49-F238E27FC236}">
                    <a16:creationId xmlns:a16="http://schemas.microsoft.com/office/drawing/2014/main" id="{BBBD58D5-EEF8-42B9-8E3F-73B3C2ED31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" y="1905"/>
                <a:ext cx="31" cy="59"/>
              </a:xfrm>
              <a:custGeom>
                <a:avLst/>
                <a:gdLst>
                  <a:gd name="T0" fmla="*/ 31 w 123"/>
                  <a:gd name="T1" fmla="*/ 0 h 236"/>
                  <a:gd name="T2" fmla="*/ 29 w 123"/>
                  <a:gd name="T3" fmla="*/ 0 h 236"/>
                  <a:gd name="T4" fmla="*/ 29 w 123"/>
                  <a:gd name="T5" fmla="*/ 3 h 236"/>
                  <a:gd name="T6" fmla="*/ 22 w 123"/>
                  <a:gd name="T7" fmla="*/ 10 h 236"/>
                  <a:gd name="T8" fmla="*/ 17 w 123"/>
                  <a:gd name="T9" fmla="*/ 19 h 236"/>
                  <a:gd name="T10" fmla="*/ 17 w 123"/>
                  <a:gd name="T11" fmla="*/ 31 h 236"/>
                  <a:gd name="T12" fmla="*/ 22 w 123"/>
                  <a:gd name="T13" fmla="*/ 40 h 236"/>
                  <a:gd name="T14" fmla="*/ 26 w 123"/>
                  <a:gd name="T15" fmla="*/ 50 h 236"/>
                  <a:gd name="T16" fmla="*/ 31 w 123"/>
                  <a:gd name="T17" fmla="*/ 59 h 236"/>
                  <a:gd name="T18" fmla="*/ 17 w 123"/>
                  <a:gd name="T19" fmla="*/ 52 h 236"/>
                  <a:gd name="T20" fmla="*/ 7 w 123"/>
                  <a:gd name="T21" fmla="*/ 47 h 236"/>
                  <a:gd name="T22" fmla="*/ 5 w 123"/>
                  <a:gd name="T23" fmla="*/ 42 h 236"/>
                  <a:gd name="T24" fmla="*/ 3 w 123"/>
                  <a:gd name="T25" fmla="*/ 38 h 236"/>
                  <a:gd name="T26" fmla="*/ 0 w 123"/>
                  <a:gd name="T27" fmla="*/ 29 h 236"/>
                  <a:gd name="T28" fmla="*/ 3 w 123"/>
                  <a:gd name="T29" fmla="*/ 21 h 236"/>
                  <a:gd name="T30" fmla="*/ 7 w 123"/>
                  <a:gd name="T31" fmla="*/ 14 h 236"/>
                  <a:gd name="T32" fmla="*/ 12 w 123"/>
                  <a:gd name="T33" fmla="*/ 10 h 236"/>
                  <a:gd name="T34" fmla="*/ 22 w 123"/>
                  <a:gd name="T35" fmla="*/ 5 h 236"/>
                  <a:gd name="T36" fmla="*/ 31 w 123"/>
                  <a:gd name="T37" fmla="*/ 0 h 2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3" h="236">
                    <a:moveTo>
                      <a:pt x="123" y="0"/>
                    </a:moveTo>
                    <a:lnTo>
                      <a:pt x="114" y="0"/>
                    </a:lnTo>
                    <a:lnTo>
                      <a:pt x="114" y="10"/>
                    </a:lnTo>
                    <a:lnTo>
                      <a:pt x="86" y="38"/>
                    </a:lnTo>
                    <a:lnTo>
                      <a:pt x="67" y="75"/>
                    </a:lnTo>
                    <a:lnTo>
                      <a:pt x="67" y="122"/>
                    </a:lnTo>
                    <a:lnTo>
                      <a:pt x="86" y="161"/>
                    </a:lnTo>
                    <a:lnTo>
                      <a:pt x="104" y="198"/>
                    </a:lnTo>
                    <a:lnTo>
                      <a:pt x="123" y="236"/>
                    </a:lnTo>
                    <a:lnTo>
                      <a:pt x="67" y="208"/>
                    </a:lnTo>
                    <a:lnTo>
                      <a:pt x="29" y="189"/>
                    </a:lnTo>
                    <a:lnTo>
                      <a:pt x="20" y="169"/>
                    </a:lnTo>
                    <a:lnTo>
                      <a:pt x="10" y="151"/>
                    </a:lnTo>
                    <a:lnTo>
                      <a:pt x="0" y="114"/>
                    </a:lnTo>
                    <a:lnTo>
                      <a:pt x="10" y="85"/>
                    </a:lnTo>
                    <a:lnTo>
                      <a:pt x="29" y="57"/>
                    </a:lnTo>
                    <a:lnTo>
                      <a:pt x="48" y="38"/>
                    </a:lnTo>
                    <a:lnTo>
                      <a:pt x="86" y="19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00">
                <a:extLst>
                  <a:ext uri="{FF2B5EF4-FFF2-40B4-BE49-F238E27FC236}">
                    <a16:creationId xmlns:a16="http://schemas.microsoft.com/office/drawing/2014/main" id="{E884641F-83E0-4C71-82BA-EB2D5078F4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" y="1997"/>
                <a:ext cx="26" cy="24"/>
              </a:xfrm>
              <a:custGeom>
                <a:avLst/>
                <a:gdLst>
                  <a:gd name="T0" fmla="*/ 24 w 103"/>
                  <a:gd name="T1" fmla="*/ 2 h 94"/>
                  <a:gd name="T2" fmla="*/ 26 w 103"/>
                  <a:gd name="T3" fmla="*/ 10 h 94"/>
                  <a:gd name="T4" fmla="*/ 26 w 103"/>
                  <a:gd name="T5" fmla="*/ 17 h 94"/>
                  <a:gd name="T6" fmla="*/ 24 w 103"/>
                  <a:gd name="T7" fmla="*/ 22 h 94"/>
                  <a:gd name="T8" fmla="*/ 19 w 103"/>
                  <a:gd name="T9" fmla="*/ 24 h 94"/>
                  <a:gd name="T10" fmla="*/ 17 w 103"/>
                  <a:gd name="T11" fmla="*/ 24 h 94"/>
                  <a:gd name="T12" fmla="*/ 12 w 103"/>
                  <a:gd name="T13" fmla="*/ 24 h 94"/>
                  <a:gd name="T14" fmla="*/ 12 w 103"/>
                  <a:gd name="T15" fmla="*/ 22 h 94"/>
                  <a:gd name="T16" fmla="*/ 10 w 103"/>
                  <a:gd name="T17" fmla="*/ 22 h 94"/>
                  <a:gd name="T18" fmla="*/ 7 w 103"/>
                  <a:gd name="T19" fmla="*/ 22 h 94"/>
                  <a:gd name="T20" fmla="*/ 2 w 103"/>
                  <a:gd name="T21" fmla="*/ 17 h 94"/>
                  <a:gd name="T22" fmla="*/ 0 w 103"/>
                  <a:gd name="T23" fmla="*/ 12 h 94"/>
                  <a:gd name="T24" fmla="*/ 0 w 103"/>
                  <a:gd name="T25" fmla="*/ 7 h 94"/>
                  <a:gd name="T26" fmla="*/ 0 w 103"/>
                  <a:gd name="T27" fmla="*/ 2 h 94"/>
                  <a:gd name="T28" fmla="*/ 2 w 103"/>
                  <a:gd name="T29" fmla="*/ 0 h 94"/>
                  <a:gd name="T30" fmla="*/ 10 w 103"/>
                  <a:gd name="T31" fmla="*/ 0 h 94"/>
                  <a:gd name="T32" fmla="*/ 17 w 103"/>
                  <a:gd name="T33" fmla="*/ 0 h 94"/>
                  <a:gd name="T34" fmla="*/ 24 w 103"/>
                  <a:gd name="T35" fmla="*/ 2 h 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03" h="94">
                    <a:moveTo>
                      <a:pt x="94" y="9"/>
                    </a:moveTo>
                    <a:lnTo>
                      <a:pt x="103" y="38"/>
                    </a:lnTo>
                    <a:lnTo>
                      <a:pt x="103" y="66"/>
                    </a:lnTo>
                    <a:lnTo>
                      <a:pt x="94" y="85"/>
                    </a:lnTo>
                    <a:lnTo>
                      <a:pt x="75" y="94"/>
                    </a:lnTo>
                    <a:lnTo>
                      <a:pt x="66" y="94"/>
                    </a:lnTo>
                    <a:lnTo>
                      <a:pt x="47" y="94"/>
                    </a:lnTo>
                    <a:lnTo>
                      <a:pt x="47" y="85"/>
                    </a:lnTo>
                    <a:lnTo>
                      <a:pt x="38" y="85"/>
                    </a:lnTo>
                    <a:lnTo>
                      <a:pt x="28" y="85"/>
                    </a:lnTo>
                    <a:lnTo>
                      <a:pt x="9" y="66"/>
                    </a:lnTo>
                    <a:lnTo>
                      <a:pt x="0" y="47"/>
                    </a:lnTo>
                    <a:lnTo>
                      <a:pt x="0" y="28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38" y="0"/>
                    </a:lnTo>
                    <a:lnTo>
                      <a:pt x="66" y="0"/>
                    </a:lnTo>
                    <a:lnTo>
                      <a:pt x="94" y="9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01">
                <a:extLst>
                  <a:ext uri="{FF2B5EF4-FFF2-40B4-BE49-F238E27FC236}">
                    <a16:creationId xmlns:a16="http://schemas.microsoft.com/office/drawing/2014/main" id="{AFF2BB4A-DFF1-466E-B7F8-2972799AB6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" y="1900"/>
                <a:ext cx="21" cy="21"/>
              </a:xfrm>
              <a:custGeom>
                <a:avLst/>
                <a:gdLst>
                  <a:gd name="T0" fmla="*/ 12 w 86"/>
                  <a:gd name="T1" fmla="*/ 0 h 85"/>
                  <a:gd name="T2" fmla="*/ 19 w 86"/>
                  <a:gd name="T3" fmla="*/ 2 h 85"/>
                  <a:gd name="T4" fmla="*/ 21 w 86"/>
                  <a:gd name="T5" fmla="*/ 7 h 85"/>
                  <a:gd name="T6" fmla="*/ 21 w 86"/>
                  <a:gd name="T7" fmla="*/ 12 h 85"/>
                  <a:gd name="T8" fmla="*/ 16 w 86"/>
                  <a:gd name="T9" fmla="*/ 16 h 85"/>
                  <a:gd name="T10" fmla="*/ 14 w 86"/>
                  <a:gd name="T11" fmla="*/ 19 h 85"/>
                  <a:gd name="T12" fmla="*/ 10 w 86"/>
                  <a:gd name="T13" fmla="*/ 21 h 85"/>
                  <a:gd name="T14" fmla="*/ 5 w 86"/>
                  <a:gd name="T15" fmla="*/ 19 h 85"/>
                  <a:gd name="T16" fmla="*/ 2 w 86"/>
                  <a:gd name="T17" fmla="*/ 16 h 85"/>
                  <a:gd name="T18" fmla="*/ 2 w 86"/>
                  <a:gd name="T19" fmla="*/ 14 h 85"/>
                  <a:gd name="T20" fmla="*/ 0 w 86"/>
                  <a:gd name="T21" fmla="*/ 12 h 85"/>
                  <a:gd name="T22" fmla="*/ 5 w 86"/>
                  <a:gd name="T23" fmla="*/ 5 h 85"/>
                  <a:gd name="T24" fmla="*/ 12 w 86"/>
                  <a:gd name="T25" fmla="*/ 0 h 8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6" h="85">
                    <a:moveTo>
                      <a:pt x="49" y="0"/>
                    </a:moveTo>
                    <a:lnTo>
                      <a:pt x="76" y="10"/>
                    </a:lnTo>
                    <a:lnTo>
                      <a:pt x="86" y="29"/>
                    </a:lnTo>
                    <a:lnTo>
                      <a:pt x="86" y="47"/>
                    </a:lnTo>
                    <a:lnTo>
                      <a:pt x="67" y="66"/>
                    </a:lnTo>
                    <a:lnTo>
                      <a:pt x="57" y="76"/>
                    </a:lnTo>
                    <a:lnTo>
                      <a:pt x="39" y="85"/>
                    </a:lnTo>
                    <a:lnTo>
                      <a:pt x="20" y="76"/>
                    </a:lnTo>
                    <a:lnTo>
                      <a:pt x="10" y="66"/>
                    </a:lnTo>
                    <a:lnTo>
                      <a:pt x="10" y="57"/>
                    </a:lnTo>
                    <a:lnTo>
                      <a:pt x="0" y="47"/>
                    </a:lnTo>
                    <a:lnTo>
                      <a:pt x="20" y="19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102">
                <a:extLst>
                  <a:ext uri="{FF2B5EF4-FFF2-40B4-BE49-F238E27FC236}">
                    <a16:creationId xmlns:a16="http://schemas.microsoft.com/office/drawing/2014/main" id="{34D864C3-0BEB-4DD1-9AC3-430A8DD591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" y="1971"/>
                <a:ext cx="40" cy="59"/>
              </a:xfrm>
              <a:custGeom>
                <a:avLst/>
                <a:gdLst>
                  <a:gd name="T0" fmla="*/ 40 w 160"/>
                  <a:gd name="T1" fmla="*/ 26 h 235"/>
                  <a:gd name="T2" fmla="*/ 35 w 160"/>
                  <a:gd name="T3" fmla="*/ 40 h 235"/>
                  <a:gd name="T4" fmla="*/ 28 w 160"/>
                  <a:gd name="T5" fmla="*/ 49 h 235"/>
                  <a:gd name="T6" fmla="*/ 19 w 160"/>
                  <a:gd name="T7" fmla="*/ 56 h 235"/>
                  <a:gd name="T8" fmla="*/ 9 w 160"/>
                  <a:gd name="T9" fmla="*/ 59 h 235"/>
                  <a:gd name="T10" fmla="*/ 0 w 160"/>
                  <a:gd name="T11" fmla="*/ 59 h 235"/>
                  <a:gd name="T12" fmla="*/ 5 w 160"/>
                  <a:gd name="T13" fmla="*/ 56 h 235"/>
                  <a:gd name="T14" fmla="*/ 9 w 160"/>
                  <a:gd name="T15" fmla="*/ 52 h 235"/>
                  <a:gd name="T16" fmla="*/ 17 w 160"/>
                  <a:gd name="T17" fmla="*/ 45 h 235"/>
                  <a:gd name="T18" fmla="*/ 19 w 160"/>
                  <a:gd name="T19" fmla="*/ 35 h 235"/>
                  <a:gd name="T20" fmla="*/ 19 w 160"/>
                  <a:gd name="T21" fmla="*/ 21 h 235"/>
                  <a:gd name="T22" fmla="*/ 17 w 160"/>
                  <a:gd name="T23" fmla="*/ 14 h 235"/>
                  <a:gd name="T24" fmla="*/ 12 w 160"/>
                  <a:gd name="T25" fmla="*/ 7 h 235"/>
                  <a:gd name="T26" fmla="*/ 7 w 160"/>
                  <a:gd name="T27" fmla="*/ 0 h 235"/>
                  <a:gd name="T28" fmla="*/ 17 w 160"/>
                  <a:gd name="T29" fmla="*/ 5 h 235"/>
                  <a:gd name="T30" fmla="*/ 26 w 160"/>
                  <a:gd name="T31" fmla="*/ 7 h 235"/>
                  <a:gd name="T32" fmla="*/ 35 w 160"/>
                  <a:gd name="T33" fmla="*/ 14 h 235"/>
                  <a:gd name="T34" fmla="*/ 38 w 160"/>
                  <a:gd name="T35" fmla="*/ 19 h 235"/>
                  <a:gd name="T36" fmla="*/ 40 w 160"/>
                  <a:gd name="T37" fmla="*/ 26 h 23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60" h="235">
                    <a:moveTo>
                      <a:pt x="160" y="103"/>
                    </a:moveTo>
                    <a:lnTo>
                      <a:pt x="141" y="160"/>
                    </a:lnTo>
                    <a:lnTo>
                      <a:pt x="113" y="197"/>
                    </a:lnTo>
                    <a:lnTo>
                      <a:pt x="76" y="225"/>
                    </a:lnTo>
                    <a:lnTo>
                      <a:pt x="37" y="235"/>
                    </a:lnTo>
                    <a:lnTo>
                      <a:pt x="0" y="235"/>
                    </a:lnTo>
                    <a:lnTo>
                      <a:pt x="19" y="225"/>
                    </a:lnTo>
                    <a:lnTo>
                      <a:pt x="37" y="207"/>
                    </a:lnTo>
                    <a:lnTo>
                      <a:pt x="66" y="178"/>
                    </a:lnTo>
                    <a:lnTo>
                      <a:pt x="76" y="141"/>
                    </a:lnTo>
                    <a:lnTo>
                      <a:pt x="76" y="84"/>
                    </a:lnTo>
                    <a:lnTo>
                      <a:pt x="66" y="56"/>
                    </a:lnTo>
                    <a:lnTo>
                      <a:pt x="47" y="27"/>
                    </a:lnTo>
                    <a:lnTo>
                      <a:pt x="27" y="0"/>
                    </a:lnTo>
                    <a:lnTo>
                      <a:pt x="66" y="18"/>
                    </a:lnTo>
                    <a:lnTo>
                      <a:pt x="103" y="27"/>
                    </a:lnTo>
                    <a:lnTo>
                      <a:pt x="141" y="56"/>
                    </a:lnTo>
                    <a:lnTo>
                      <a:pt x="150" y="74"/>
                    </a:lnTo>
                    <a:lnTo>
                      <a:pt x="160" y="103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103">
                <a:extLst>
                  <a:ext uri="{FF2B5EF4-FFF2-40B4-BE49-F238E27FC236}">
                    <a16:creationId xmlns:a16="http://schemas.microsoft.com/office/drawing/2014/main" id="{6DBB225A-04AC-45A2-BC0A-F67E6DAB07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" y="1879"/>
                <a:ext cx="28" cy="193"/>
              </a:xfrm>
              <a:custGeom>
                <a:avLst/>
                <a:gdLst>
                  <a:gd name="T0" fmla="*/ 12 w 114"/>
                  <a:gd name="T1" fmla="*/ 0 h 773"/>
                  <a:gd name="T2" fmla="*/ 14 w 114"/>
                  <a:gd name="T3" fmla="*/ 2 h 773"/>
                  <a:gd name="T4" fmla="*/ 16 w 114"/>
                  <a:gd name="T5" fmla="*/ 30 h 773"/>
                  <a:gd name="T6" fmla="*/ 21 w 114"/>
                  <a:gd name="T7" fmla="*/ 61 h 773"/>
                  <a:gd name="T8" fmla="*/ 21 w 114"/>
                  <a:gd name="T9" fmla="*/ 73 h 773"/>
                  <a:gd name="T10" fmla="*/ 23 w 114"/>
                  <a:gd name="T11" fmla="*/ 85 h 773"/>
                  <a:gd name="T12" fmla="*/ 26 w 114"/>
                  <a:gd name="T13" fmla="*/ 108 h 773"/>
                  <a:gd name="T14" fmla="*/ 28 w 114"/>
                  <a:gd name="T15" fmla="*/ 148 h 773"/>
                  <a:gd name="T16" fmla="*/ 28 w 114"/>
                  <a:gd name="T17" fmla="*/ 191 h 773"/>
                  <a:gd name="T18" fmla="*/ 26 w 114"/>
                  <a:gd name="T19" fmla="*/ 193 h 773"/>
                  <a:gd name="T20" fmla="*/ 23 w 114"/>
                  <a:gd name="T21" fmla="*/ 193 h 773"/>
                  <a:gd name="T22" fmla="*/ 18 w 114"/>
                  <a:gd name="T23" fmla="*/ 193 h 773"/>
                  <a:gd name="T24" fmla="*/ 14 w 114"/>
                  <a:gd name="T25" fmla="*/ 188 h 773"/>
                  <a:gd name="T26" fmla="*/ 14 w 114"/>
                  <a:gd name="T27" fmla="*/ 181 h 773"/>
                  <a:gd name="T28" fmla="*/ 14 w 114"/>
                  <a:gd name="T29" fmla="*/ 167 h 773"/>
                  <a:gd name="T30" fmla="*/ 14 w 114"/>
                  <a:gd name="T31" fmla="*/ 146 h 773"/>
                  <a:gd name="T32" fmla="*/ 14 w 114"/>
                  <a:gd name="T33" fmla="*/ 125 h 773"/>
                  <a:gd name="T34" fmla="*/ 12 w 114"/>
                  <a:gd name="T35" fmla="*/ 85 h 773"/>
                  <a:gd name="T36" fmla="*/ 5 w 114"/>
                  <a:gd name="T37" fmla="*/ 44 h 773"/>
                  <a:gd name="T38" fmla="*/ 2 w 114"/>
                  <a:gd name="T39" fmla="*/ 26 h 773"/>
                  <a:gd name="T40" fmla="*/ 0 w 114"/>
                  <a:gd name="T41" fmla="*/ 9 h 773"/>
                  <a:gd name="T42" fmla="*/ 0 w 114"/>
                  <a:gd name="T43" fmla="*/ 4 h 773"/>
                  <a:gd name="T44" fmla="*/ 2 w 114"/>
                  <a:gd name="T45" fmla="*/ 2 h 773"/>
                  <a:gd name="T46" fmla="*/ 12 w 114"/>
                  <a:gd name="T47" fmla="*/ 0 h 77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14" h="773">
                    <a:moveTo>
                      <a:pt x="48" y="0"/>
                    </a:moveTo>
                    <a:lnTo>
                      <a:pt x="57" y="9"/>
                    </a:lnTo>
                    <a:lnTo>
                      <a:pt x="67" y="122"/>
                    </a:lnTo>
                    <a:lnTo>
                      <a:pt x="85" y="245"/>
                    </a:lnTo>
                    <a:lnTo>
                      <a:pt x="85" y="292"/>
                    </a:lnTo>
                    <a:lnTo>
                      <a:pt x="95" y="339"/>
                    </a:lnTo>
                    <a:lnTo>
                      <a:pt x="104" y="433"/>
                    </a:lnTo>
                    <a:lnTo>
                      <a:pt x="114" y="593"/>
                    </a:lnTo>
                    <a:lnTo>
                      <a:pt x="114" y="763"/>
                    </a:lnTo>
                    <a:lnTo>
                      <a:pt x="104" y="773"/>
                    </a:lnTo>
                    <a:lnTo>
                      <a:pt x="95" y="773"/>
                    </a:lnTo>
                    <a:lnTo>
                      <a:pt x="75" y="773"/>
                    </a:lnTo>
                    <a:lnTo>
                      <a:pt x="57" y="754"/>
                    </a:lnTo>
                    <a:lnTo>
                      <a:pt x="57" y="726"/>
                    </a:lnTo>
                    <a:lnTo>
                      <a:pt x="57" y="669"/>
                    </a:lnTo>
                    <a:lnTo>
                      <a:pt x="57" y="584"/>
                    </a:lnTo>
                    <a:lnTo>
                      <a:pt x="57" y="499"/>
                    </a:lnTo>
                    <a:lnTo>
                      <a:pt x="48" y="339"/>
                    </a:lnTo>
                    <a:lnTo>
                      <a:pt x="19" y="178"/>
                    </a:lnTo>
                    <a:lnTo>
                      <a:pt x="10" y="103"/>
                    </a:lnTo>
                    <a:lnTo>
                      <a:pt x="0" y="37"/>
                    </a:lnTo>
                    <a:lnTo>
                      <a:pt x="0" y="18"/>
                    </a:lnTo>
                    <a:lnTo>
                      <a:pt x="10" y="9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104">
                <a:extLst>
                  <a:ext uri="{FF2B5EF4-FFF2-40B4-BE49-F238E27FC236}">
                    <a16:creationId xmlns:a16="http://schemas.microsoft.com/office/drawing/2014/main" id="{93D2B7E2-A20D-465E-9B23-C3434C1D0D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" y="1884"/>
                <a:ext cx="19" cy="184"/>
              </a:xfrm>
              <a:custGeom>
                <a:avLst/>
                <a:gdLst>
                  <a:gd name="T0" fmla="*/ 5 w 76"/>
                  <a:gd name="T1" fmla="*/ 0 h 736"/>
                  <a:gd name="T2" fmla="*/ 7 w 76"/>
                  <a:gd name="T3" fmla="*/ 5 h 736"/>
                  <a:gd name="T4" fmla="*/ 7 w 76"/>
                  <a:gd name="T5" fmla="*/ 10 h 736"/>
                  <a:gd name="T6" fmla="*/ 7 w 76"/>
                  <a:gd name="T7" fmla="*/ 21 h 736"/>
                  <a:gd name="T8" fmla="*/ 10 w 76"/>
                  <a:gd name="T9" fmla="*/ 28 h 736"/>
                  <a:gd name="T10" fmla="*/ 10 w 76"/>
                  <a:gd name="T11" fmla="*/ 36 h 736"/>
                  <a:gd name="T12" fmla="*/ 10 w 76"/>
                  <a:gd name="T13" fmla="*/ 50 h 736"/>
                  <a:gd name="T14" fmla="*/ 14 w 76"/>
                  <a:gd name="T15" fmla="*/ 83 h 736"/>
                  <a:gd name="T16" fmla="*/ 19 w 76"/>
                  <a:gd name="T17" fmla="*/ 116 h 736"/>
                  <a:gd name="T18" fmla="*/ 19 w 76"/>
                  <a:gd name="T19" fmla="*/ 151 h 736"/>
                  <a:gd name="T20" fmla="*/ 19 w 76"/>
                  <a:gd name="T21" fmla="*/ 184 h 736"/>
                  <a:gd name="T22" fmla="*/ 14 w 76"/>
                  <a:gd name="T23" fmla="*/ 182 h 736"/>
                  <a:gd name="T24" fmla="*/ 14 w 76"/>
                  <a:gd name="T25" fmla="*/ 137 h 736"/>
                  <a:gd name="T26" fmla="*/ 12 w 76"/>
                  <a:gd name="T27" fmla="*/ 92 h 736"/>
                  <a:gd name="T28" fmla="*/ 7 w 76"/>
                  <a:gd name="T29" fmla="*/ 47 h 736"/>
                  <a:gd name="T30" fmla="*/ 0 w 76"/>
                  <a:gd name="T31" fmla="*/ 5 h 736"/>
                  <a:gd name="T32" fmla="*/ 0 w 76"/>
                  <a:gd name="T33" fmla="*/ 0 h 736"/>
                  <a:gd name="T34" fmla="*/ 5 w 76"/>
                  <a:gd name="T35" fmla="*/ 0 h 7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6" h="736">
                    <a:moveTo>
                      <a:pt x="19" y="0"/>
                    </a:moveTo>
                    <a:lnTo>
                      <a:pt x="29" y="19"/>
                    </a:lnTo>
                    <a:lnTo>
                      <a:pt x="29" y="38"/>
                    </a:lnTo>
                    <a:lnTo>
                      <a:pt x="29" y="85"/>
                    </a:lnTo>
                    <a:lnTo>
                      <a:pt x="38" y="113"/>
                    </a:lnTo>
                    <a:lnTo>
                      <a:pt x="38" y="142"/>
                    </a:lnTo>
                    <a:lnTo>
                      <a:pt x="38" y="199"/>
                    </a:lnTo>
                    <a:lnTo>
                      <a:pt x="56" y="330"/>
                    </a:lnTo>
                    <a:lnTo>
                      <a:pt x="76" y="462"/>
                    </a:lnTo>
                    <a:lnTo>
                      <a:pt x="76" y="604"/>
                    </a:lnTo>
                    <a:lnTo>
                      <a:pt x="76" y="736"/>
                    </a:lnTo>
                    <a:lnTo>
                      <a:pt x="56" y="726"/>
                    </a:lnTo>
                    <a:lnTo>
                      <a:pt x="56" y="547"/>
                    </a:lnTo>
                    <a:lnTo>
                      <a:pt x="48" y="368"/>
                    </a:lnTo>
                    <a:lnTo>
                      <a:pt x="29" y="189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105">
                <a:extLst>
                  <a:ext uri="{FF2B5EF4-FFF2-40B4-BE49-F238E27FC236}">
                    <a16:creationId xmlns:a16="http://schemas.microsoft.com/office/drawing/2014/main" id="{9E874D57-1BD1-4043-8564-566F29765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" y="1775"/>
                <a:ext cx="80" cy="114"/>
              </a:xfrm>
              <a:custGeom>
                <a:avLst/>
                <a:gdLst>
                  <a:gd name="T0" fmla="*/ 45 w 321"/>
                  <a:gd name="T1" fmla="*/ 0 h 452"/>
                  <a:gd name="T2" fmla="*/ 61 w 321"/>
                  <a:gd name="T3" fmla="*/ 2 h 452"/>
                  <a:gd name="T4" fmla="*/ 71 w 321"/>
                  <a:gd name="T5" fmla="*/ 14 h 452"/>
                  <a:gd name="T6" fmla="*/ 66 w 321"/>
                  <a:gd name="T7" fmla="*/ 24 h 452"/>
                  <a:gd name="T8" fmla="*/ 57 w 321"/>
                  <a:gd name="T9" fmla="*/ 26 h 452"/>
                  <a:gd name="T10" fmla="*/ 52 w 321"/>
                  <a:gd name="T11" fmla="*/ 24 h 452"/>
                  <a:gd name="T12" fmla="*/ 49 w 321"/>
                  <a:gd name="T13" fmla="*/ 14 h 452"/>
                  <a:gd name="T14" fmla="*/ 54 w 321"/>
                  <a:gd name="T15" fmla="*/ 5 h 452"/>
                  <a:gd name="T16" fmla="*/ 47 w 321"/>
                  <a:gd name="T17" fmla="*/ 5 h 452"/>
                  <a:gd name="T18" fmla="*/ 26 w 321"/>
                  <a:gd name="T19" fmla="*/ 14 h 452"/>
                  <a:gd name="T20" fmla="*/ 19 w 321"/>
                  <a:gd name="T21" fmla="*/ 24 h 452"/>
                  <a:gd name="T22" fmla="*/ 19 w 321"/>
                  <a:gd name="T23" fmla="*/ 38 h 452"/>
                  <a:gd name="T24" fmla="*/ 28 w 321"/>
                  <a:gd name="T25" fmla="*/ 52 h 452"/>
                  <a:gd name="T26" fmla="*/ 54 w 321"/>
                  <a:gd name="T27" fmla="*/ 62 h 452"/>
                  <a:gd name="T28" fmla="*/ 73 w 321"/>
                  <a:gd name="T29" fmla="*/ 69 h 452"/>
                  <a:gd name="T30" fmla="*/ 80 w 321"/>
                  <a:gd name="T31" fmla="*/ 83 h 452"/>
                  <a:gd name="T32" fmla="*/ 75 w 321"/>
                  <a:gd name="T33" fmla="*/ 97 h 452"/>
                  <a:gd name="T34" fmla="*/ 61 w 321"/>
                  <a:gd name="T35" fmla="*/ 112 h 452"/>
                  <a:gd name="T36" fmla="*/ 40 w 321"/>
                  <a:gd name="T37" fmla="*/ 114 h 452"/>
                  <a:gd name="T38" fmla="*/ 19 w 321"/>
                  <a:gd name="T39" fmla="*/ 107 h 452"/>
                  <a:gd name="T40" fmla="*/ 9 w 321"/>
                  <a:gd name="T41" fmla="*/ 97 h 452"/>
                  <a:gd name="T42" fmla="*/ 9 w 321"/>
                  <a:gd name="T43" fmla="*/ 86 h 452"/>
                  <a:gd name="T44" fmla="*/ 17 w 321"/>
                  <a:gd name="T45" fmla="*/ 78 h 452"/>
                  <a:gd name="T46" fmla="*/ 28 w 321"/>
                  <a:gd name="T47" fmla="*/ 81 h 452"/>
                  <a:gd name="T48" fmla="*/ 33 w 321"/>
                  <a:gd name="T49" fmla="*/ 88 h 452"/>
                  <a:gd name="T50" fmla="*/ 33 w 321"/>
                  <a:gd name="T51" fmla="*/ 102 h 452"/>
                  <a:gd name="T52" fmla="*/ 26 w 321"/>
                  <a:gd name="T53" fmla="*/ 107 h 452"/>
                  <a:gd name="T54" fmla="*/ 31 w 321"/>
                  <a:gd name="T55" fmla="*/ 107 h 452"/>
                  <a:gd name="T56" fmla="*/ 45 w 321"/>
                  <a:gd name="T57" fmla="*/ 107 h 452"/>
                  <a:gd name="T58" fmla="*/ 54 w 321"/>
                  <a:gd name="T59" fmla="*/ 93 h 452"/>
                  <a:gd name="T60" fmla="*/ 49 w 321"/>
                  <a:gd name="T61" fmla="*/ 69 h 452"/>
                  <a:gd name="T62" fmla="*/ 40 w 321"/>
                  <a:gd name="T63" fmla="*/ 62 h 452"/>
                  <a:gd name="T64" fmla="*/ 33 w 321"/>
                  <a:gd name="T65" fmla="*/ 62 h 452"/>
                  <a:gd name="T66" fmla="*/ 5 w 321"/>
                  <a:gd name="T67" fmla="*/ 50 h 452"/>
                  <a:gd name="T68" fmla="*/ 0 w 321"/>
                  <a:gd name="T69" fmla="*/ 31 h 452"/>
                  <a:gd name="T70" fmla="*/ 12 w 321"/>
                  <a:gd name="T71" fmla="*/ 12 h 452"/>
                  <a:gd name="T72" fmla="*/ 31 w 321"/>
                  <a:gd name="T73" fmla="*/ 5 h 45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321" h="452">
                    <a:moveTo>
                      <a:pt x="151" y="0"/>
                    </a:moveTo>
                    <a:lnTo>
                      <a:pt x="180" y="0"/>
                    </a:lnTo>
                    <a:lnTo>
                      <a:pt x="217" y="0"/>
                    </a:lnTo>
                    <a:lnTo>
                      <a:pt x="245" y="8"/>
                    </a:lnTo>
                    <a:lnTo>
                      <a:pt x="274" y="37"/>
                    </a:lnTo>
                    <a:lnTo>
                      <a:pt x="284" y="57"/>
                    </a:lnTo>
                    <a:lnTo>
                      <a:pt x="274" y="75"/>
                    </a:lnTo>
                    <a:lnTo>
                      <a:pt x="264" y="94"/>
                    </a:lnTo>
                    <a:lnTo>
                      <a:pt x="255" y="104"/>
                    </a:lnTo>
                    <a:lnTo>
                      <a:pt x="227" y="104"/>
                    </a:lnTo>
                    <a:lnTo>
                      <a:pt x="217" y="104"/>
                    </a:lnTo>
                    <a:lnTo>
                      <a:pt x="208" y="94"/>
                    </a:lnTo>
                    <a:lnTo>
                      <a:pt x="198" y="75"/>
                    </a:lnTo>
                    <a:lnTo>
                      <a:pt x="198" y="57"/>
                    </a:lnTo>
                    <a:lnTo>
                      <a:pt x="198" y="47"/>
                    </a:lnTo>
                    <a:lnTo>
                      <a:pt x="217" y="18"/>
                    </a:lnTo>
                    <a:lnTo>
                      <a:pt x="217" y="8"/>
                    </a:lnTo>
                    <a:lnTo>
                      <a:pt x="188" y="18"/>
                    </a:lnTo>
                    <a:lnTo>
                      <a:pt x="161" y="18"/>
                    </a:lnTo>
                    <a:lnTo>
                      <a:pt x="104" y="57"/>
                    </a:lnTo>
                    <a:lnTo>
                      <a:pt x="85" y="84"/>
                    </a:lnTo>
                    <a:lnTo>
                      <a:pt x="76" y="94"/>
                    </a:lnTo>
                    <a:lnTo>
                      <a:pt x="67" y="112"/>
                    </a:lnTo>
                    <a:lnTo>
                      <a:pt x="76" y="151"/>
                    </a:lnTo>
                    <a:lnTo>
                      <a:pt x="94" y="178"/>
                    </a:lnTo>
                    <a:lnTo>
                      <a:pt x="114" y="207"/>
                    </a:lnTo>
                    <a:lnTo>
                      <a:pt x="141" y="235"/>
                    </a:lnTo>
                    <a:lnTo>
                      <a:pt x="217" y="245"/>
                    </a:lnTo>
                    <a:lnTo>
                      <a:pt x="255" y="254"/>
                    </a:lnTo>
                    <a:lnTo>
                      <a:pt x="292" y="273"/>
                    </a:lnTo>
                    <a:lnTo>
                      <a:pt x="311" y="311"/>
                    </a:lnTo>
                    <a:lnTo>
                      <a:pt x="321" y="329"/>
                    </a:lnTo>
                    <a:lnTo>
                      <a:pt x="321" y="348"/>
                    </a:lnTo>
                    <a:lnTo>
                      <a:pt x="302" y="386"/>
                    </a:lnTo>
                    <a:lnTo>
                      <a:pt x="274" y="424"/>
                    </a:lnTo>
                    <a:lnTo>
                      <a:pt x="245" y="443"/>
                    </a:lnTo>
                    <a:lnTo>
                      <a:pt x="208" y="452"/>
                    </a:lnTo>
                    <a:lnTo>
                      <a:pt x="161" y="452"/>
                    </a:lnTo>
                    <a:lnTo>
                      <a:pt x="123" y="443"/>
                    </a:lnTo>
                    <a:lnTo>
                      <a:pt x="76" y="424"/>
                    </a:lnTo>
                    <a:lnTo>
                      <a:pt x="57" y="405"/>
                    </a:lnTo>
                    <a:lnTo>
                      <a:pt x="38" y="386"/>
                    </a:lnTo>
                    <a:lnTo>
                      <a:pt x="28" y="358"/>
                    </a:lnTo>
                    <a:lnTo>
                      <a:pt x="38" y="339"/>
                    </a:lnTo>
                    <a:lnTo>
                      <a:pt x="47" y="320"/>
                    </a:lnTo>
                    <a:lnTo>
                      <a:pt x="67" y="311"/>
                    </a:lnTo>
                    <a:lnTo>
                      <a:pt x="104" y="320"/>
                    </a:lnTo>
                    <a:lnTo>
                      <a:pt x="114" y="320"/>
                    </a:lnTo>
                    <a:lnTo>
                      <a:pt x="123" y="329"/>
                    </a:lnTo>
                    <a:lnTo>
                      <a:pt x="132" y="348"/>
                    </a:lnTo>
                    <a:lnTo>
                      <a:pt x="141" y="386"/>
                    </a:lnTo>
                    <a:lnTo>
                      <a:pt x="132" y="405"/>
                    </a:lnTo>
                    <a:lnTo>
                      <a:pt x="123" y="415"/>
                    </a:lnTo>
                    <a:lnTo>
                      <a:pt x="104" y="424"/>
                    </a:lnTo>
                    <a:lnTo>
                      <a:pt x="114" y="433"/>
                    </a:lnTo>
                    <a:lnTo>
                      <a:pt x="123" y="424"/>
                    </a:lnTo>
                    <a:lnTo>
                      <a:pt x="161" y="424"/>
                    </a:lnTo>
                    <a:lnTo>
                      <a:pt x="180" y="424"/>
                    </a:lnTo>
                    <a:lnTo>
                      <a:pt x="208" y="405"/>
                    </a:lnTo>
                    <a:lnTo>
                      <a:pt x="217" y="368"/>
                    </a:lnTo>
                    <a:lnTo>
                      <a:pt x="227" y="320"/>
                    </a:lnTo>
                    <a:lnTo>
                      <a:pt x="198" y="273"/>
                    </a:lnTo>
                    <a:lnTo>
                      <a:pt x="180" y="264"/>
                    </a:lnTo>
                    <a:lnTo>
                      <a:pt x="161" y="245"/>
                    </a:lnTo>
                    <a:lnTo>
                      <a:pt x="151" y="254"/>
                    </a:lnTo>
                    <a:lnTo>
                      <a:pt x="132" y="245"/>
                    </a:lnTo>
                    <a:lnTo>
                      <a:pt x="76" y="225"/>
                    </a:lnTo>
                    <a:lnTo>
                      <a:pt x="19" y="198"/>
                    </a:lnTo>
                    <a:lnTo>
                      <a:pt x="0" y="169"/>
                    </a:lnTo>
                    <a:lnTo>
                      <a:pt x="0" y="122"/>
                    </a:lnTo>
                    <a:lnTo>
                      <a:pt x="19" y="75"/>
                    </a:lnTo>
                    <a:lnTo>
                      <a:pt x="47" y="47"/>
                    </a:lnTo>
                    <a:lnTo>
                      <a:pt x="85" y="28"/>
                    </a:lnTo>
                    <a:lnTo>
                      <a:pt x="123" y="18"/>
                    </a:lnTo>
                    <a:lnTo>
                      <a:pt x="15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106">
                <a:extLst>
                  <a:ext uri="{FF2B5EF4-FFF2-40B4-BE49-F238E27FC236}">
                    <a16:creationId xmlns:a16="http://schemas.microsoft.com/office/drawing/2014/main" id="{0C814E91-678F-4FBB-A59D-650BB10FD9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" y="1785"/>
                <a:ext cx="24" cy="47"/>
              </a:xfrm>
              <a:custGeom>
                <a:avLst/>
                <a:gdLst>
                  <a:gd name="T0" fmla="*/ 24 w 94"/>
                  <a:gd name="T1" fmla="*/ 0 h 188"/>
                  <a:gd name="T2" fmla="*/ 21 w 94"/>
                  <a:gd name="T3" fmla="*/ 0 h 188"/>
                  <a:gd name="T4" fmla="*/ 21 w 94"/>
                  <a:gd name="T5" fmla="*/ 3 h 188"/>
                  <a:gd name="T6" fmla="*/ 17 w 94"/>
                  <a:gd name="T7" fmla="*/ 7 h 188"/>
                  <a:gd name="T8" fmla="*/ 15 w 94"/>
                  <a:gd name="T9" fmla="*/ 14 h 188"/>
                  <a:gd name="T10" fmla="*/ 12 w 94"/>
                  <a:gd name="T11" fmla="*/ 24 h 188"/>
                  <a:gd name="T12" fmla="*/ 17 w 94"/>
                  <a:gd name="T13" fmla="*/ 33 h 188"/>
                  <a:gd name="T14" fmla="*/ 24 w 94"/>
                  <a:gd name="T15" fmla="*/ 47 h 188"/>
                  <a:gd name="T16" fmla="*/ 12 w 94"/>
                  <a:gd name="T17" fmla="*/ 43 h 188"/>
                  <a:gd name="T18" fmla="*/ 5 w 94"/>
                  <a:gd name="T19" fmla="*/ 38 h 188"/>
                  <a:gd name="T20" fmla="*/ 0 w 94"/>
                  <a:gd name="T21" fmla="*/ 31 h 188"/>
                  <a:gd name="T22" fmla="*/ 0 w 94"/>
                  <a:gd name="T23" fmla="*/ 24 h 188"/>
                  <a:gd name="T24" fmla="*/ 2 w 94"/>
                  <a:gd name="T25" fmla="*/ 17 h 188"/>
                  <a:gd name="T26" fmla="*/ 9 w 94"/>
                  <a:gd name="T27" fmla="*/ 7 h 188"/>
                  <a:gd name="T28" fmla="*/ 17 w 94"/>
                  <a:gd name="T29" fmla="*/ 3 h 188"/>
                  <a:gd name="T30" fmla="*/ 24 w 94"/>
                  <a:gd name="T31" fmla="*/ 0 h 18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4" h="188">
                    <a:moveTo>
                      <a:pt x="94" y="0"/>
                    </a:moveTo>
                    <a:lnTo>
                      <a:pt x="84" y="0"/>
                    </a:lnTo>
                    <a:lnTo>
                      <a:pt x="84" y="10"/>
                    </a:lnTo>
                    <a:lnTo>
                      <a:pt x="66" y="28"/>
                    </a:lnTo>
                    <a:lnTo>
                      <a:pt x="57" y="57"/>
                    </a:lnTo>
                    <a:lnTo>
                      <a:pt x="47" y="94"/>
                    </a:lnTo>
                    <a:lnTo>
                      <a:pt x="66" y="132"/>
                    </a:lnTo>
                    <a:lnTo>
                      <a:pt x="94" y="188"/>
                    </a:lnTo>
                    <a:lnTo>
                      <a:pt x="47" y="170"/>
                    </a:lnTo>
                    <a:lnTo>
                      <a:pt x="18" y="151"/>
                    </a:lnTo>
                    <a:lnTo>
                      <a:pt x="0" y="123"/>
                    </a:lnTo>
                    <a:lnTo>
                      <a:pt x="0" y="94"/>
                    </a:lnTo>
                    <a:lnTo>
                      <a:pt x="9" y="67"/>
                    </a:lnTo>
                    <a:lnTo>
                      <a:pt x="37" y="28"/>
                    </a:lnTo>
                    <a:lnTo>
                      <a:pt x="66" y="1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107">
                <a:extLst>
                  <a:ext uri="{FF2B5EF4-FFF2-40B4-BE49-F238E27FC236}">
                    <a16:creationId xmlns:a16="http://schemas.microsoft.com/office/drawing/2014/main" id="{3C35A773-F85A-4EB4-A383-1E9AE67BDD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" y="1858"/>
                <a:ext cx="22" cy="19"/>
              </a:xfrm>
              <a:custGeom>
                <a:avLst/>
                <a:gdLst>
                  <a:gd name="T0" fmla="*/ 22 w 85"/>
                  <a:gd name="T1" fmla="*/ 3 h 76"/>
                  <a:gd name="T2" fmla="*/ 22 w 85"/>
                  <a:gd name="T3" fmla="*/ 10 h 76"/>
                  <a:gd name="T4" fmla="*/ 22 w 85"/>
                  <a:gd name="T5" fmla="*/ 14 h 76"/>
                  <a:gd name="T6" fmla="*/ 17 w 85"/>
                  <a:gd name="T7" fmla="*/ 19 h 76"/>
                  <a:gd name="T8" fmla="*/ 12 w 85"/>
                  <a:gd name="T9" fmla="*/ 19 h 76"/>
                  <a:gd name="T10" fmla="*/ 10 w 85"/>
                  <a:gd name="T11" fmla="*/ 17 h 76"/>
                  <a:gd name="T12" fmla="*/ 8 w 85"/>
                  <a:gd name="T13" fmla="*/ 19 h 76"/>
                  <a:gd name="T14" fmla="*/ 2 w 85"/>
                  <a:gd name="T15" fmla="*/ 14 h 76"/>
                  <a:gd name="T16" fmla="*/ 0 w 85"/>
                  <a:gd name="T17" fmla="*/ 7 h 76"/>
                  <a:gd name="T18" fmla="*/ 5 w 85"/>
                  <a:gd name="T19" fmla="*/ 0 h 76"/>
                  <a:gd name="T20" fmla="*/ 10 w 85"/>
                  <a:gd name="T21" fmla="*/ 0 h 76"/>
                  <a:gd name="T22" fmla="*/ 14 w 85"/>
                  <a:gd name="T23" fmla="*/ 0 h 76"/>
                  <a:gd name="T24" fmla="*/ 22 w 85"/>
                  <a:gd name="T25" fmla="*/ 3 h 7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5" h="76">
                    <a:moveTo>
                      <a:pt x="85" y="10"/>
                    </a:moveTo>
                    <a:lnTo>
                      <a:pt x="85" y="39"/>
                    </a:lnTo>
                    <a:lnTo>
                      <a:pt x="85" y="57"/>
                    </a:lnTo>
                    <a:lnTo>
                      <a:pt x="66" y="76"/>
                    </a:lnTo>
                    <a:lnTo>
                      <a:pt x="47" y="76"/>
                    </a:lnTo>
                    <a:lnTo>
                      <a:pt x="38" y="66"/>
                    </a:lnTo>
                    <a:lnTo>
                      <a:pt x="29" y="76"/>
                    </a:lnTo>
                    <a:lnTo>
                      <a:pt x="9" y="57"/>
                    </a:lnTo>
                    <a:lnTo>
                      <a:pt x="0" y="29"/>
                    </a:lnTo>
                    <a:lnTo>
                      <a:pt x="19" y="0"/>
                    </a:lnTo>
                    <a:lnTo>
                      <a:pt x="38" y="0"/>
                    </a:lnTo>
                    <a:lnTo>
                      <a:pt x="56" y="0"/>
                    </a:lnTo>
                    <a:lnTo>
                      <a:pt x="85" y="1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108">
                <a:extLst>
                  <a:ext uri="{FF2B5EF4-FFF2-40B4-BE49-F238E27FC236}">
                    <a16:creationId xmlns:a16="http://schemas.microsoft.com/office/drawing/2014/main" id="{8213FCB8-C811-4F25-AF3E-A20D71B682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" y="1780"/>
                <a:ext cx="16" cy="17"/>
              </a:xfrm>
              <a:custGeom>
                <a:avLst/>
                <a:gdLst>
                  <a:gd name="T0" fmla="*/ 9 w 66"/>
                  <a:gd name="T1" fmla="*/ 0 h 66"/>
                  <a:gd name="T2" fmla="*/ 14 w 66"/>
                  <a:gd name="T3" fmla="*/ 5 h 66"/>
                  <a:gd name="T4" fmla="*/ 14 w 66"/>
                  <a:gd name="T5" fmla="*/ 7 h 66"/>
                  <a:gd name="T6" fmla="*/ 16 w 66"/>
                  <a:gd name="T7" fmla="*/ 10 h 66"/>
                  <a:gd name="T8" fmla="*/ 11 w 66"/>
                  <a:gd name="T9" fmla="*/ 15 h 66"/>
                  <a:gd name="T10" fmla="*/ 7 w 66"/>
                  <a:gd name="T11" fmla="*/ 17 h 66"/>
                  <a:gd name="T12" fmla="*/ 2 w 66"/>
                  <a:gd name="T13" fmla="*/ 17 h 66"/>
                  <a:gd name="T14" fmla="*/ 0 w 66"/>
                  <a:gd name="T15" fmla="*/ 15 h 66"/>
                  <a:gd name="T16" fmla="*/ 0 w 66"/>
                  <a:gd name="T17" fmla="*/ 12 h 66"/>
                  <a:gd name="T18" fmla="*/ 0 w 66"/>
                  <a:gd name="T19" fmla="*/ 10 h 66"/>
                  <a:gd name="T20" fmla="*/ 2 w 66"/>
                  <a:gd name="T21" fmla="*/ 5 h 66"/>
                  <a:gd name="T22" fmla="*/ 9 w 66"/>
                  <a:gd name="T23" fmla="*/ 0 h 6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6" h="66">
                    <a:moveTo>
                      <a:pt x="37" y="0"/>
                    </a:moveTo>
                    <a:lnTo>
                      <a:pt x="56" y="19"/>
                    </a:lnTo>
                    <a:lnTo>
                      <a:pt x="56" y="29"/>
                    </a:lnTo>
                    <a:lnTo>
                      <a:pt x="66" y="39"/>
                    </a:lnTo>
                    <a:lnTo>
                      <a:pt x="47" y="57"/>
                    </a:lnTo>
                    <a:lnTo>
                      <a:pt x="27" y="66"/>
                    </a:lnTo>
                    <a:lnTo>
                      <a:pt x="9" y="66"/>
                    </a:lnTo>
                    <a:lnTo>
                      <a:pt x="0" y="57"/>
                    </a:lnTo>
                    <a:lnTo>
                      <a:pt x="0" y="47"/>
                    </a:lnTo>
                    <a:lnTo>
                      <a:pt x="0" y="39"/>
                    </a:lnTo>
                    <a:lnTo>
                      <a:pt x="9" y="19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109">
                <a:extLst>
                  <a:ext uri="{FF2B5EF4-FFF2-40B4-BE49-F238E27FC236}">
                    <a16:creationId xmlns:a16="http://schemas.microsoft.com/office/drawing/2014/main" id="{4195DD9F-DE96-4331-BD82-A80C28B58E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" y="1839"/>
                <a:ext cx="33" cy="47"/>
              </a:xfrm>
              <a:custGeom>
                <a:avLst/>
                <a:gdLst>
                  <a:gd name="T0" fmla="*/ 33 w 131"/>
                  <a:gd name="T1" fmla="*/ 19 h 189"/>
                  <a:gd name="T2" fmla="*/ 28 w 131"/>
                  <a:gd name="T3" fmla="*/ 30 h 189"/>
                  <a:gd name="T4" fmla="*/ 24 w 131"/>
                  <a:gd name="T5" fmla="*/ 38 h 189"/>
                  <a:gd name="T6" fmla="*/ 16 w 131"/>
                  <a:gd name="T7" fmla="*/ 42 h 189"/>
                  <a:gd name="T8" fmla="*/ 7 w 131"/>
                  <a:gd name="T9" fmla="*/ 47 h 189"/>
                  <a:gd name="T10" fmla="*/ 0 w 131"/>
                  <a:gd name="T11" fmla="*/ 47 h 189"/>
                  <a:gd name="T12" fmla="*/ 9 w 131"/>
                  <a:gd name="T13" fmla="*/ 40 h 189"/>
                  <a:gd name="T14" fmla="*/ 12 w 131"/>
                  <a:gd name="T15" fmla="*/ 33 h 189"/>
                  <a:gd name="T16" fmla="*/ 14 w 131"/>
                  <a:gd name="T17" fmla="*/ 26 h 189"/>
                  <a:gd name="T18" fmla="*/ 14 w 131"/>
                  <a:gd name="T19" fmla="*/ 14 h 189"/>
                  <a:gd name="T20" fmla="*/ 9 w 131"/>
                  <a:gd name="T21" fmla="*/ 5 h 189"/>
                  <a:gd name="T22" fmla="*/ 5 w 131"/>
                  <a:gd name="T23" fmla="*/ 0 h 189"/>
                  <a:gd name="T24" fmla="*/ 21 w 131"/>
                  <a:gd name="T25" fmla="*/ 5 h 189"/>
                  <a:gd name="T26" fmla="*/ 28 w 131"/>
                  <a:gd name="T27" fmla="*/ 9 h 189"/>
                  <a:gd name="T28" fmla="*/ 33 w 131"/>
                  <a:gd name="T29" fmla="*/ 19 h 18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31" h="189">
                    <a:moveTo>
                      <a:pt x="131" y="75"/>
                    </a:moveTo>
                    <a:lnTo>
                      <a:pt x="112" y="122"/>
                    </a:lnTo>
                    <a:lnTo>
                      <a:pt x="94" y="151"/>
                    </a:lnTo>
                    <a:lnTo>
                      <a:pt x="65" y="170"/>
                    </a:lnTo>
                    <a:lnTo>
                      <a:pt x="28" y="189"/>
                    </a:lnTo>
                    <a:lnTo>
                      <a:pt x="0" y="189"/>
                    </a:lnTo>
                    <a:lnTo>
                      <a:pt x="37" y="161"/>
                    </a:lnTo>
                    <a:lnTo>
                      <a:pt x="47" y="132"/>
                    </a:lnTo>
                    <a:lnTo>
                      <a:pt x="55" y="104"/>
                    </a:lnTo>
                    <a:lnTo>
                      <a:pt x="55" y="57"/>
                    </a:lnTo>
                    <a:lnTo>
                      <a:pt x="37" y="19"/>
                    </a:lnTo>
                    <a:lnTo>
                      <a:pt x="18" y="0"/>
                    </a:lnTo>
                    <a:lnTo>
                      <a:pt x="84" y="19"/>
                    </a:lnTo>
                    <a:lnTo>
                      <a:pt x="112" y="38"/>
                    </a:lnTo>
                    <a:lnTo>
                      <a:pt x="131" y="75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110">
                <a:extLst>
                  <a:ext uri="{FF2B5EF4-FFF2-40B4-BE49-F238E27FC236}">
                    <a16:creationId xmlns:a16="http://schemas.microsoft.com/office/drawing/2014/main" id="{4E34D2B0-1ABD-41F6-AF19-738C3979D1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" y="1764"/>
                <a:ext cx="23" cy="155"/>
              </a:xfrm>
              <a:custGeom>
                <a:avLst/>
                <a:gdLst>
                  <a:gd name="T0" fmla="*/ 9 w 94"/>
                  <a:gd name="T1" fmla="*/ 0 h 622"/>
                  <a:gd name="T2" fmla="*/ 12 w 94"/>
                  <a:gd name="T3" fmla="*/ 2 h 622"/>
                  <a:gd name="T4" fmla="*/ 14 w 94"/>
                  <a:gd name="T5" fmla="*/ 26 h 622"/>
                  <a:gd name="T6" fmla="*/ 16 w 94"/>
                  <a:gd name="T7" fmla="*/ 49 h 622"/>
                  <a:gd name="T8" fmla="*/ 19 w 94"/>
                  <a:gd name="T9" fmla="*/ 68 h 622"/>
                  <a:gd name="T10" fmla="*/ 21 w 94"/>
                  <a:gd name="T11" fmla="*/ 87 h 622"/>
                  <a:gd name="T12" fmla="*/ 23 w 94"/>
                  <a:gd name="T13" fmla="*/ 120 h 622"/>
                  <a:gd name="T14" fmla="*/ 23 w 94"/>
                  <a:gd name="T15" fmla="*/ 153 h 622"/>
                  <a:gd name="T16" fmla="*/ 21 w 94"/>
                  <a:gd name="T17" fmla="*/ 155 h 622"/>
                  <a:gd name="T18" fmla="*/ 19 w 94"/>
                  <a:gd name="T19" fmla="*/ 155 h 622"/>
                  <a:gd name="T20" fmla="*/ 16 w 94"/>
                  <a:gd name="T21" fmla="*/ 155 h 622"/>
                  <a:gd name="T22" fmla="*/ 12 w 94"/>
                  <a:gd name="T23" fmla="*/ 150 h 622"/>
                  <a:gd name="T24" fmla="*/ 12 w 94"/>
                  <a:gd name="T25" fmla="*/ 146 h 622"/>
                  <a:gd name="T26" fmla="*/ 12 w 94"/>
                  <a:gd name="T27" fmla="*/ 134 h 622"/>
                  <a:gd name="T28" fmla="*/ 12 w 94"/>
                  <a:gd name="T29" fmla="*/ 101 h 622"/>
                  <a:gd name="T30" fmla="*/ 9 w 94"/>
                  <a:gd name="T31" fmla="*/ 68 h 622"/>
                  <a:gd name="T32" fmla="*/ 5 w 94"/>
                  <a:gd name="T33" fmla="*/ 38 h 622"/>
                  <a:gd name="T34" fmla="*/ 2 w 94"/>
                  <a:gd name="T35" fmla="*/ 21 h 622"/>
                  <a:gd name="T36" fmla="*/ 0 w 94"/>
                  <a:gd name="T37" fmla="*/ 7 h 622"/>
                  <a:gd name="T38" fmla="*/ 0 w 94"/>
                  <a:gd name="T39" fmla="*/ 4 h 622"/>
                  <a:gd name="T40" fmla="*/ 2 w 94"/>
                  <a:gd name="T41" fmla="*/ 2 h 622"/>
                  <a:gd name="T42" fmla="*/ 9 w 94"/>
                  <a:gd name="T43" fmla="*/ 0 h 622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94" h="622">
                    <a:moveTo>
                      <a:pt x="37" y="0"/>
                    </a:moveTo>
                    <a:lnTo>
                      <a:pt x="47" y="8"/>
                    </a:lnTo>
                    <a:lnTo>
                      <a:pt x="57" y="104"/>
                    </a:lnTo>
                    <a:lnTo>
                      <a:pt x="66" y="198"/>
                    </a:lnTo>
                    <a:lnTo>
                      <a:pt x="76" y="272"/>
                    </a:lnTo>
                    <a:lnTo>
                      <a:pt x="84" y="348"/>
                    </a:lnTo>
                    <a:lnTo>
                      <a:pt x="94" y="480"/>
                    </a:lnTo>
                    <a:lnTo>
                      <a:pt x="94" y="612"/>
                    </a:lnTo>
                    <a:lnTo>
                      <a:pt x="84" y="622"/>
                    </a:lnTo>
                    <a:lnTo>
                      <a:pt x="76" y="622"/>
                    </a:lnTo>
                    <a:lnTo>
                      <a:pt x="66" y="622"/>
                    </a:lnTo>
                    <a:lnTo>
                      <a:pt x="47" y="603"/>
                    </a:lnTo>
                    <a:lnTo>
                      <a:pt x="47" y="584"/>
                    </a:lnTo>
                    <a:lnTo>
                      <a:pt x="47" y="537"/>
                    </a:lnTo>
                    <a:lnTo>
                      <a:pt x="47" y="405"/>
                    </a:lnTo>
                    <a:lnTo>
                      <a:pt x="37" y="272"/>
                    </a:lnTo>
                    <a:lnTo>
                      <a:pt x="19" y="151"/>
                    </a:lnTo>
                    <a:lnTo>
                      <a:pt x="10" y="84"/>
                    </a:lnTo>
                    <a:lnTo>
                      <a:pt x="0" y="28"/>
                    </a:lnTo>
                    <a:lnTo>
                      <a:pt x="0" y="18"/>
                    </a:lnTo>
                    <a:lnTo>
                      <a:pt x="10" y="8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111">
                <a:extLst>
                  <a:ext uri="{FF2B5EF4-FFF2-40B4-BE49-F238E27FC236}">
                    <a16:creationId xmlns:a16="http://schemas.microsoft.com/office/drawing/2014/main" id="{4EE4C3FE-E542-4EC4-AADD-CB8E33E80B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" y="1768"/>
                <a:ext cx="17" cy="146"/>
              </a:xfrm>
              <a:custGeom>
                <a:avLst/>
                <a:gdLst>
                  <a:gd name="T0" fmla="*/ 5 w 66"/>
                  <a:gd name="T1" fmla="*/ 0 h 585"/>
                  <a:gd name="T2" fmla="*/ 7 w 66"/>
                  <a:gd name="T3" fmla="*/ 2 h 585"/>
                  <a:gd name="T4" fmla="*/ 7 w 66"/>
                  <a:gd name="T5" fmla="*/ 7 h 585"/>
                  <a:gd name="T6" fmla="*/ 7 w 66"/>
                  <a:gd name="T7" fmla="*/ 16 h 585"/>
                  <a:gd name="T8" fmla="*/ 10 w 66"/>
                  <a:gd name="T9" fmla="*/ 28 h 585"/>
                  <a:gd name="T10" fmla="*/ 10 w 66"/>
                  <a:gd name="T11" fmla="*/ 38 h 585"/>
                  <a:gd name="T12" fmla="*/ 17 w 66"/>
                  <a:gd name="T13" fmla="*/ 92 h 585"/>
                  <a:gd name="T14" fmla="*/ 17 w 66"/>
                  <a:gd name="T15" fmla="*/ 120 h 585"/>
                  <a:gd name="T16" fmla="*/ 17 w 66"/>
                  <a:gd name="T17" fmla="*/ 146 h 585"/>
                  <a:gd name="T18" fmla="*/ 14 w 66"/>
                  <a:gd name="T19" fmla="*/ 144 h 585"/>
                  <a:gd name="T20" fmla="*/ 10 w 66"/>
                  <a:gd name="T21" fmla="*/ 73 h 585"/>
                  <a:gd name="T22" fmla="*/ 7 w 66"/>
                  <a:gd name="T23" fmla="*/ 38 h 585"/>
                  <a:gd name="T24" fmla="*/ 0 w 66"/>
                  <a:gd name="T25" fmla="*/ 2 h 585"/>
                  <a:gd name="T26" fmla="*/ 2 w 66"/>
                  <a:gd name="T27" fmla="*/ 0 h 585"/>
                  <a:gd name="T28" fmla="*/ 5 w 66"/>
                  <a:gd name="T29" fmla="*/ 0 h 58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6" h="585">
                    <a:moveTo>
                      <a:pt x="18" y="0"/>
                    </a:moveTo>
                    <a:lnTo>
                      <a:pt x="27" y="10"/>
                    </a:lnTo>
                    <a:lnTo>
                      <a:pt x="27" y="29"/>
                    </a:lnTo>
                    <a:lnTo>
                      <a:pt x="27" y="66"/>
                    </a:lnTo>
                    <a:lnTo>
                      <a:pt x="37" y="113"/>
                    </a:lnTo>
                    <a:lnTo>
                      <a:pt x="37" y="151"/>
                    </a:lnTo>
                    <a:lnTo>
                      <a:pt x="66" y="368"/>
                    </a:lnTo>
                    <a:lnTo>
                      <a:pt x="66" y="481"/>
                    </a:lnTo>
                    <a:lnTo>
                      <a:pt x="66" y="585"/>
                    </a:lnTo>
                    <a:lnTo>
                      <a:pt x="56" y="575"/>
                    </a:lnTo>
                    <a:lnTo>
                      <a:pt x="37" y="293"/>
                    </a:lnTo>
                    <a:lnTo>
                      <a:pt x="27" y="151"/>
                    </a:lnTo>
                    <a:lnTo>
                      <a:pt x="0" y="10"/>
                    </a:lnTo>
                    <a:lnTo>
                      <a:pt x="9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112">
                <a:extLst>
                  <a:ext uri="{FF2B5EF4-FFF2-40B4-BE49-F238E27FC236}">
                    <a16:creationId xmlns:a16="http://schemas.microsoft.com/office/drawing/2014/main" id="{4BBD20C3-35D4-42FB-B583-254D22F57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" y="1908"/>
                <a:ext cx="63" cy="91"/>
              </a:xfrm>
              <a:custGeom>
                <a:avLst/>
                <a:gdLst>
                  <a:gd name="T0" fmla="*/ 44 w 255"/>
                  <a:gd name="T1" fmla="*/ 0 h 367"/>
                  <a:gd name="T2" fmla="*/ 56 w 255"/>
                  <a:gd name="T3" fmla="*/ 7 h 367"/>
                  <a:gd name="T4" fmla="*/ 56 w 255"/>
                  <a:gd name="T5" fmla="*/ 14 h 367"/>
                  <a:gd name="T6" fmla="*/ 51 w 255"/>
                  <a:gd name="T7" fmla="*/ 19 h 367"/>
                  <a:gd name="T8" fmla="*/ 42 w 255"/>
                  <a:gd name="T9" fmla="*/ 21 h 367"/>
                  <a:gd name="T10" fmla="*/ 40 w 255"/>
                  <a:gd name="T11" fmla="*/ 14 h 367"/>
                  <a:gd name="T12" fmla="*/ 44 w 255"/>
                  <a:gd name="T13" fmla="*/ 4 h 367"/>
                  <a:gd name="T14" fmla="*/ 33 w 255"/>
                  <a:gd name="T15" fmla="*/ 4 h 367"/>
                  <a:gd name="T16" fmla="*/ 16 w 255"/>
                  <a:gd name="T17" fmla="*/ 16 h 367"/>
                  <a:gd name="T18" fmla="*/ 16 w 255"/>
                  <a:gd name="T19" fmla="*/ 30 h 367"/>
                  <a:gd name="T20" fmla="*/ 30 w 255"/>
                  <a:gd name="T21" fmla="*/ 47 h 367"/>
                  <a:gd name="T22" fmla="*/ 51 w 255"/>
                  <a:gd name="T23" fmla="*/ 49 h 367"/>
                  <a:gd name="T24" fmla="*/ 63 w 255"/>
                  <a:gd name="T25" fmla="*/ 61 h 367"/>
                  <a:gd name="T26" fmla="*/ 63 w 255"/>
                  <a:gd name="T27" fmla="*/ 70 h 367"/>
                  <a:gd name="T28" fmla="*/ 53 w 255"/>
                  <a:gd name="T29" fmla="*/ 84 h 367"/>
                  <a:gd name="T30" fmla="*/ 42 w 255"/>
                  <a:gd name="T31" fmla="*/ 91 h 367"/>
                  <a:gd name="T32" fmla="*/ 16 w 255"/>
                  <a:gd name="T33" fmla="*/ 84 h 367"/>
                  <a:gd name="T34" fmla="*/ 7 w 255"/>
                  <a:gd name="T35" fmla="*/ 72 h 367"/>
                  <a:gd name="T36" fmla="*/ 12 w 255"/>
                  <a:gd name="T37" fmla="*/ 63 h 367"/>
                  <a:gd name="T38" fmla="*/ 21 w 255"/>
                  <a:gd name="T39" fmla="*/ 63 h 367"/>
                  <a:gd name="T40" fmla="*/ 28 w 255"/>
                  <a:gd name="T41" fmla="*/ 68 h 367"/>
                  <a:gd name="T42" fmla="*/ 26 w 255"/>
                  <a:gd name="T43" fmla="*/ 82 h 367"/>
                  <a:gd name="T44" fmla="*/ 23 w 255"/>
                  <a:gd name="T45" fmla="*/ 87 h 367"/>
                  <a:gd name="T46" fmla="*/ 33 w 255"/>
                  <a:gd name="T47" fmla="*/ 84 h 367"/>
                  <a:gd name="T48" fmla="*/ 42 w 255"/>
                  <a:gd name="T49" fmla="*/ 79 h 367"/>
                  <a:gd name="T50" fmla="*/ 46 w 255"/>
                  <a:gd name="T51" fmla="*/ 63 h 367"/>
                  <a:gd name="T52" fmla="*/ 33 w 255"/>
                  <a:gd name="T53" fmla="*/ 49 h 367"/>
                  <a:gd name="T54" fmla="*/ 30 w 255"/>
                  <a:gd name="T55" fmla="*/ 49 h 367"/>
                  <a:gd name="T56" fmla="*/ 16 w 255"/>
                  <a:gd name="T57" fmla="*/ 47 h 367"/>
                  <a:gd name="T58" fmla="*/ 2 w 255"/>
                  <a:gd name="T59" fmla="*/ 33 h 367"/>
                  <a:gd name="T60" fmla="*/ 4 w 255"/>
                  <a:gd name="T61" fmla="*/ 16 h 367"/>
                  <a:gd name="T62" fmla="*/ 16 w 255"/>
                  <a:gd name="T63" fmla="*/ 4 h 367"/>
                  <a:gd name="T64" fmla="*/ 30 w 255"/>
                  <a:gd name="T65" fmla="*/ 0 h 36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55" h="367">
                    <a:moveTo>
                      <a:pt x="122" y="0"/>
                    </a:moveTo>
                    <a:lnTo>
                      <a:pt x="179" y="0"/>
                    </a:lnTo>
                    <a:lnTo>
                      <a:pt x="198" y="9"/>
                    </a:lnTo>
                    <a:lnTo>
                      <a:pt x="226" y="28"/>
                    </a:lnTo>
                    <a:lnTo>
                      <a:pt x="226" y="47"/>
                    </a:lnTo>
                    <a:lnTo>
                      <a:pt x="226" y="56"/>
                    </a:lnTo>
                    <a:lnTo>
                      <a:pt x="216" y="75"/>
                    </a:lnTo>
                    <a:lnTo>
                      <a:pt x="208" y="75"/>
                    </a:lnTo>
                    <a:lnTo>
                      <a:pt x="179" y="85"/>
                    </a:lnTo>
                    <a:lnTo>
                      <a:pt x="169" y="85"/>
                    </a:lnTo>
                    <a:lnTo>
                      <a:pt x="169" y="75"/>
                    </a:lnTo>
                    <a:lnTo>
                      <a:pt x="161" y="56"/>
                    </a:lnTo>
                    <a:lnTo>
                      <a:pt x="161" y="37"/>
                    </a:lnTo>
                    <a:lnTo>
                      <a:pt x="179" y="18"/>
                    </a:lnTo>
                    <a:lnTo>
                      <a:pt x="179" y="9"/>
                    </a:lnTo>
                    <a:lnTo>
                      <a:pt x="132" y="18"/>
                    </a:lnTo>
                    <a:lnTo>
                      <a:pt x="85" y="37"/>
                    </a:lnTo>
                    <a:lnTo>
                      <a:pt x="65" y="65"/>
                    </a:lnTo>
                    <a:lnTo>
                      <a:pt x="57" y="94"/>
                    </a:lnTo>
                    <a:lnTo>
                      <a:pt x="65" y="122"/>
                    </a:lnTo>
                    <a:lnTo>
                      <a:pt x="75" y="141"/>
                    </a:lnTo>
                    <a:lnTo>
                      <a:pt x="122" y="188"/>
                    </a:lnTo>
                    <a:lnTo>
                      <a:pt x="179" y="188"/>
                    </a:lnTo>
                    <a:lnTo>
                      <a:pt x="208" y="198"/>
                    </a:lnTo>
                    <a:lnTo>
                      <a:pt x="236" y="216"/>
                    </a:lnTo>
                    <a:lnTo>
                      <a:pt x="255" y="245"/>
                    </a:lnTo>
                    <a:lnTo>
                      <a:pt x="255" y="263"/>
                    </a:lnTo>
                    <a:lnTo>
                      <a:pt x="255" y="282"/>
                    </a:lnTo>
                    <a:lnTo>
                      <a:pt x="245" y="311"/>
                    </a:lnTo>
                    <a:lnTo>
                      <a:pt x="216" y="339"/>
                    </a:lnTo>
                    <a:lnTo>
                      <a:pt x="198" y="358"/>
                    </a:lnTo>
                    <a:lnTo>
                      <a:pt x="169" y="367"/>
                    </a:lnTo>
                    <a:lnTo>
                      <a:pt x="94" y="358"/>
                    </a:lnTo>
                    <a:lnTo>
                      <a:pt x="65" y="339"/>
                    </a:lnTo>
                    <a:lnTo>
                      <a:pt x="28" y="311"/>
                    </a:lnTo>
                    <a:lnTo>
                      <a:pt x="28" y="292"/>
                    </a:lnTo>
                    <a:lnTo>
                      <a:pt x="28" y="273"/>
                    </a:lnTo>
                    <a:lnTo>
                      <a:pt x="47" y="255"/>
                    </a:lnTo>
                    <a:lnTo>
                      <a:pt x="57" y="255"/>
                    </a:lnTo>
                    <a:lnTo>
                      <a:pt x="85" y="255"/>
                    </a:lnTo>
                    <a:lnTo>
                      <a:pt x="94" y="263"/>
                    </a:lnTo>
                    <a:lnTo>
                      <a:pt x="113" y="273"/>
                    </a:lnTo>
                    <a:lnTo>
                      <a:pt x="113" y="302"/>
                    </a:lnTo>
                    <a:lnTo>
                      <a:pt x="104" y="329"/>
                    </a:lnTo>
                    <a:lnTo>
                      <a:pt x="85" y="339"/>
                    </a:lnTo>
                    <a:lnTo>
                      <a:pt x="94" y="349"/>
                    </a:lnTo>
                    <a:lnTo>
                      <a:pt x="94" y="339"/>
                    </a:lnTo>
                    <a:lnTo>
                      <a:pt x="132" y="339"/>
                    </a:lnTo>
                    <a:lnTo>
                      <a:pt x="151" y="339"/>
                    </a:lnTo>
                    <a:lnTo>
                      <a:pt x="169" y="320"/>
                    </a:lnTo>
                    <a:lnTo>
                      <a:pt x="179" y="292"/>
                    </a:lnTo>
                    <a:lnTo>
                      <a:pt x="188" y="255"/>
                    </a:lnTo>
                    <a:lnTo>
                      <a:pt x="161" y="216"/>
                    </a:lnTo>
                    <a:lnTo>
                      <a:pt x="132" y="198"/>
                    </a:lnTo>
                    <a:lnTo>
                      <a:pt x="122" y="208"/>
                    </a:lnTo>
                    <a:lnTo>
                      <a:pt x="122" y="198"/>
                    </a:lnTo>
                    <a:lnTo>
                      <a:pt x="113" y="198"/>
                    </a:lnTo>
                    <a:lnTo>
                      <a:pt x="65" y="188"/>
                    </a:lnTo>
                    <a:lnTo>
                      <a:pt x="18" y="159"/>
                    </a:lnTo>
                    <a:lnTo>
                      <a:pt x="9" y="132"/>
                    </a:lnTo>
                    <a:lnTo>
                      <a:pt x="0" y="104"/>
                    </a:lnTo>
                    <a:lnTo>
                      <a:pt x="18" y="65"/>
                    </a:lnTo>
                    <a:lnTo>
                      <a:pt x="38" y="37"/>
                    </a:lnTo>
                    <a:lnTo>
                      <a:pt x="65" y="18"/>
                    </a:lnTo>
                    <a:lnTo>
                      <a:pt x="94" y="9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113">
                <a:extLst>
                  <a:ext uri="{FF2B5EF4-FFF2-40B4-BE49-F238E27FC236}">
                    <a16:creationId xmlns:a16="http://schemas.microsoft.com/office/drawing/2014/main" id="{236A16F6-2070-4832-B5D7-8B4B01CB92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" y="1914"/>
                <a:ext cx="21" cy="38"/>
              </a:xfrm>
              <a:custGeom>
                <a:avLst/>
                <a:gdLst>
                  <a:gd name="T0" fmla="*/ 19 w 85"/>
                  <a:gd name="T1" fmla="*/ 0 h 151"/>
                  <a:gd name="T2" fmla="*/ 19 w 85"/>
                  <a:gd name="T3" fmla="*/ 2 h 151"/>
                  <a:gd name="T4" fmla="*/ 14 w 85"/>
                  <a:gd name="T5" fmla="*/ 7 h 151"/>
                  <a:gd name="T6" fmla="*/ 12 w 85"/>
                  <a:gd name="T7" fmla="*/ 12 h 151"/>
                  <a:gd name="T8" fmla="*/ 12 w 85"/>
                  <a:gd name="T9" fmla="*/ 19 h 151"/>
                  <a:gd name="T10" fmla="*/ 12 w 85"/>
                  <a:gd name="T11" fmla="*/ 26 h 151"/>
                  <a:gd name="T12" fmla="*/ 21 w 85"/>
                  <a:gd name="T13" fmla="*/ 38 h 151"/>
                  <a:gd name="T14" fmla="*/ 9 w 85"/>
                  <a:gd name="T15" fmla="*/ 33 h 151"/>
                  <a:gd name="T16" fmla="*/ 5 w 85"/>
                  <a:gd name="T17" fmla="*/ 31 h 151"/>
                  <a:gd name="T18" fmla="*/ 0 w 85"/>
                  <a:gd name="T19" fmla="*/ 24 h 151"/>
                  <a:gd name="T20" fmla="*/ 0 w 85"/>
                  <a:gd name="T21" fmla="*/ 19 h 151"/>
                  <a:gd name="T22" fmla="*/ 2 w 85"/>
                  <a:gd name="T23" fmla="*/ 14 h 151"/>
                  <a:gd name="T24" fmla="*/ 7 w 85"/>
                  <a:gd name="T25" fmla="*/ 5 h 151"/>
                  <a:gd name="T26" fmla="*/ 14 w 85"/>
                  <a:gd name="T27" fmla="*/ 2 h 151"/>
                  <a:gd name="T28" fmla="*/ 19 w 85"/>
                  <a:gd name="T29" fmla="*/ 0 h 15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85" h="151">
                    <a:moveTo>
                      <a:pt x="76" y="0"/>
                    </a:moveTo>
                    <a:lnTo>
                      <a:pt x="76" y="9"/>
                    </a:lnTo>
                    <a:lnTo>
                      <a:pt x="56" y="28"/>
                    </a:lnTo>
                    <a:lnTo>
                      <a:pt x="48" y="47"/>
                    </a:lnTo>
                    <a:lnTo>
                      <a:pt x="48" y="76"/>
                    </a:lnTo>
                    <a:lnTo>
                      <a:pt x="48" y="104"/>
                    </a:lnTo>
                    <a:lnTo>
                      <a:pt x="85" y="151"/>
                    </a:lnTo>
                    <a:lnTo>
                      <a:pt x="38" y="131"/>
                    </a:lnTo>
                    <a:lnTo>
                      <a:pt x="19" y="123"/>
                    </a:lnTo>
                    <a:lnTo>
                      <a:pt x="0" y="94"/>
                    </a:lnTo>
                    <a:lnTo>
                      <a:pt x="0" y="76"/>
                    </a:lnTo>
                    <a:lnTo>
                      <a:pt x="9" y="57"/>
                    </a:lnTo>
                    <a:lnTo>
                      <a:pt x="29" y="19"/>
                    </a:lnTo>
                    <a:lnTo>
                      <a:pt x="56" y="9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114">
                <a:extLst>
                  <a:ext uri="{FF2B5EF4-FFF2-40B4-BE49-F238E27FC236}">
                    <a16:creationId xmlns:a16="http://schemas.microsoft.com/office/drawing/2014/main" id="{8BB631F8-E7EA-4741-BAFE-6BBE01FDD9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" y="1973"/>
                <a:ext cx="17" cy="14"/>
              </a:xfrm>
              <a:custGeom>
                <a:avLst/>
                <a:gdLst>
                  <a:gd name="T0" fmla="*/ 14 w 66"/>
                  <a:gd name="T1" fmla="*/ 2 h 57"/>
                  <a:gd name="T2" fmla="*/ 17 w 66"/>
                  <a:gd name="T3" fmla="*/ 7 h 57"/>
                  <a:gd name="T4" fmla="*/ 17 w 66"/>
                  <a:gd name="T5" fmla="*/ 12 h 57"/>
                  <a:gd name="T6" fmla="*/ 14 w 66"/>
                  <a:gd name="T7" fmla="*/ 14 h 57"/>
                  <a:gd name="T8" fmla="*/ 10 w 66"/>
                  <a:gd name="T9" fmla="*/ 14 h 57"/>
                  <a:gd name="T10" fmla="*/ 7 w 66"/>
                  <a:gd name="T11" fmla="*/ 14 h 57"/>
                  <a:gd name="T12" fmla="*/ 5 w 66"/>
                  <a:gd name="T13" fmla="*/ 14 h 57"/>
                  <a:gd name="T14" fmla="*/ 2 w 66"/>
                  <a:gd name="T15" fmla="*/ 10 h 57"/>
                  <a:gd name="T16" fmla="*/ 0 w 66"/>
                  <a:gd name="T17" fmla="*/ 5 h 57"/>
                  <a:gd name="T18" fmla="*/ 2 w 66"/>
                  <a:gd name="T19" fmla="*/ 0 h 57"/>
                  <a:gd name="T20" fmla="*/ 7 w 66"/>
                  <a:gd name="T21" fmla="*/ 0 h 57"/>
                  <a:gd name="T22" fmla="*/ 14 w 66"/>
                  <a:gd name="T23" fmla="*/ 2 h 5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6" h="57">
                    <a:moveTo>
                      <a:pt x="56" y="10"/>
                    </a:moveTo>
                    <a:lnTo>
                      <a:pt x="66" y="29"/>
                    </a:lnTo>
                    <a:lnTo>
                      <a:pt x="66" y="48"/>
                    </a:lnTo>
                    <a:lnTo>
                      <a:pt x="56" y="57"/>
                    </a:lnTo>
                    <a:lnTo>
                      <a:pt x="37" y="57"/>
                    </a:lnTo>
                    <a:lnTo>
                      <a:pt x="27" y="57"/>
                    </a:lnTo>
                    <a:lnTo>
                      <a:pt x="19" y="57"/>
                    </a:lnTo>
                    <a:lnTo>
                      <a:pt x="9" y="39"/>
                    </a:lnTo>
                    <a:lnTo>
                      <a:pt x="0" y="19"/>
                    </a:lnTo>
                    <a:lnTo>
                      <a:pt x="9" y="0"/>
                    </a:lnTo>
                    <a:lnTo>
                      <a:pt x="27" y="0"/>
                    </a:lnTo>
                    <a:lnTo>
                      <a:pt x="56" y="1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15">
                <a:extLst>
                  <a:ext uri="{FF2B5EF4-FFF2-40B4-BE49-F238E27FC236}">
                    <a16:creationId xmlns:a16="http://schemas.microsoft.com/office/drawing/2014/main" id="{A94E4981-84CC-4729-865D-2BC747FB57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" y="1912"/>
                <a:ext cx="12" cy="12"/>
              </a:xfrm>
              <a:custGeom>
                <a:avLst/>
                <a:gdLst>
                  <a:gd name="T0" fmla="*/ 7 w 47"/>
                  <a:gd name="T1" fmla="*/ 0 h 47"/>
                  <a:gd name="T2" fmla="*/ 10 w 47"/>
                  <a:gd name="T3" fmla="*/ 3 h 47"/>
                  <a:gd name="T4" fmla="*/ 12 w 47"/>
                  <a:gd name="T5" fmla="*/ 5 h 47"/>
                  <a:gd name="T6" fmla="*/ 12 w 47"/>
                  <a:gd name="T7" fmla="*/ 7 h 47"/>
                  <a:gd name="T8" fmla="*/ 10 w 47"/>
                  <a:gd name="T9" fmla="*/ 12 h 47"/>
                  <a:gd name="T10" fmla="*/ 5 w 47"/>
                  <a:gd name="T11" fmla="*/ 12 h 47"/>
                  <a:gd name="T12" fmla="*/ 3 w 47"/>
                  <a:gd name="T13" fmla="*/ 12 h 47"/>
                  <a:gd name="T14" fmla="*/ 0 w 47"/>
                  <a:gd name="T15" fmla="*/ 10 h 47"/>
                  <a:gd name="T16" fmla="*/ 0 w 47"/>
                  <a:gd name="T17" fmla="*/ 7 h 47"/>
                  <a:gd name="T18" fmla="*/ 3 w 47"/>
                  <a:gd name="T19" fmla="*/ 3 h 47"/>
                  <a:gd name="T20" fmla="*/ 7 w 47"/>
                  <a:gd name="T21" fmla="*/ 0 h 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7" h="47">
                    <a:moveTo>
                      <a:pt x="29" y="0"/>
                    </a:moveTo>
                    <a:lnTo>
                      <a:pt x="39" y="10"/>
                    </a:lnTo>
                    <a:lnTo>
                      <a:pt x="47" y="19"/>
                    </a:lnTo>
                    <a:lnTo>
                      <a:pt x="47" y="29"/>
                    </a:lnTo>
                    <a:lnTo>
                      <a:pt x="39" y="47"/>
                    </a:lnTo>
                    <a:lnTo>
                      <a:pt x="19" y="47"/>
                    </a:lnTo>
                    <a:lnTo>
                      <a:pt x="10" y="47"/>
                    </a:lnTo>
                    <a:lnTo>
                      <a:pt x="0" y="38"/>
                    </a:lnTo>
                    <a:lnTo>
                      <a:pt x="0" y="29"/>
                    </a:lnTo>
                    <a:lnTo>
                      <a:pt x="10" y="1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116">
                <a:extLst>
                  <a:ext uri="{FF2B5EF4-FFF2-40B4-BE49-F238E27FC236}">
                    <a16:creationId xmlns:a16="http://schemas.microsoft.com/office/drawing/2014/main" id="{3A1EAE0E-1446-47C3-BCAC-D052F29848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" y="1957"/>
                <a:ext cx="26" cy="38"/>
              </a:xfrm>
              <a:custGeom>
                <a:avLst/>
                <a:gdLst>
                  <a:gd name="T0" fmla="*/ 26 w 104"/>
                  <a:gd name="T1" fmla="*/ 16 h 151"/>
                  <a:gd name="T2" fmla="*/ 24 w 104"/>
                  <a:gd name="T3" fmla="*/ 26 h 151"/>
                  <a:gd name="T4" fmla="*/ 19 w 104"/>
                  <a:gd name="T5" fmla="*/ 31 h 151"/>
                  <a:gd name="T6" fmla="*/ 14 w 104"/>
                  <a:gd name="T7" fmla="*/ 35 h 151"/>
                  <a:gd name="T8" fmla="*/ 7 w 104"/>
                  <a:gd name="T9" fmla="*/ 38 h 151"/>
                  <a:gd name="T10" fmla="*/ 0 w 104"/>
                  <a:gd name="T11" fmla="*/ 38 h 151"/>
                  <a:gd name="T12" fmla="*/ 10 w 104"/>
                  <a:gd name="T13" fmla="*/ 33 h 151"/>
                  <a:gd name="T14" fmla="*/ 12 w 104"/>
                  <a:gd name="T15" fmla="*/ 28 h 151"/>
                  <a:gd name="T16" fmla="*/ 12 w 104"/>
                  <a:gd name="T17" fmla="*/ 21 h 151"/>
                  <a:gd name="T18" fmla="*/ 12 w 104"/>
                  <a:gd name="T19" fmla="*/ 14 h 151"/>
                  <a:gd name="T20" fmla="*/ 10 w 104"/>
                  <a:gd name="T21" fmla="*/ 5 h 151"/>
                  <a:gd name="T22" fmla="*/ 5 w 104"/>
                  <a:gd name="T23" fmla="*/ 0 h 151"/>
                  <a:gd name="T24" fmla="*/ 19 w 104"/>
                  <a:gd name="T25" fmla="*/ 5 h 151"/>
                  <a:gd name="T26" fmla="*/ 24 w 104"/>
                  <a:gd name="T27" fmla="*/ 9 h 151"/>
                  <a:gd name="T28" fmla="*/ 26 w 104"/>
                  <a:gd name="T29" fmla="*/ 16 h 15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04" h="151">
                    <a:moveTo>
                      <a:pt x="104" y="65"/>
                    </a:moveTo>
                    <a:lnTo>
                      <a:pt x="95" y="104"/>
                    </a:lnTo>
                    <a:lnTo>
                      <a:pt x="75" y="122"/>
                    </a:lnTo>
                    <a:lnTo>
                      <a:pt x="57" y="141"/>
                    </a:lnTo>
                    <a:lnTo>
                      <a:pt x="28" y="151"/>
                    </a:lnTo>
                    <a:lnTo>
                      <a:pt x="0" y="151"/>
                    </a:lnTo>
                    <a:lnTo>
                      <a:pt x="38" y="131"/>
                    </a:lnTo>
                    <a:lnTo>
                      <a:pt x="47" y="113"/>
                    </a:lnTo>
                    <a:lnTo>
                      <a:pt x="47" y="84"/>
                    </a:lnTo>
                    <a:lnTo>
                      <a:pt x="47" y="57"/>
                    </a:lnTo>
                    <a:lnTo>
                      <a:pt x="38" y="18"/>
                    </a:lnTo>
                    <a:lnTo>
                      <a:pt x="20" y="0"/>
                    </a:lnTo>
                    <a:lnTo>
                      <a:pt x="75" y="18"/>
                    </a:lnTo>
                    <a:lnTo>
                      <a:pt x="95" y="37"/>
                    </a:lnTo>
                    <a:lnTo>
                      <a:pt x="104" y="65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117">
                <a:extLst>
                  <a:ext uri="{FF2B5EF4-FFF2-40B4-BE49-F238E27FC236}">
                    <a16:creationId xmlns:a16="http://schemas.microsoft.com/office/drawing/2014/main" id="{73AFB923-9D40-4D25-8066-67A5491BB0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" y="1898"/>
                <a:ext cx="19" cy="125"/>
              </a:xfrm>
              <a:custGeom>
                <a:avLst/>
                <a:gdLst>
                  <a:gd name="T0" fmla="*/ 7 w 76"/>
                  <a:gd name="T1" fmla="*/ 0 h 500"/>
                  <a:gd name="T2" fmla="*/ 9 w 76"/>
                  <a:gd name="T3" fmla="*/ 2 h 500"/>
                  <a:gd name="T4" fmla="*/ 14 w 76"/>
                  <a:gd name="T5" fmla="*/ 40 h 500"/>
                  <a:gd name="T6" fmla="*/ 14 w 76"/>
                  <a:gd name="T7" fmla="*/ 54 h 500"/>
                  <a:gd name="T8" fmla="*/ 17 w 76"/>
                  <a:gd name="T9" fmla="*/ 71 h 500"/>
                  <a:gd name="T10" fmla="*/ 19 w 76"/>
                  <a:gd name="T11" fmla="*/ 123 h 500"/>
                  <a:gd name="T12" fmla="*/ 17 w 76"/>
                  <a:gd name="T13" fmla="*/ 125 h 500"/>
                  <a:gd name="T14" fmla="*/ 12 w 76"/>
                  <a:gd name="T15" fmla="*/ 125 h 500"/>
                  <a:gd name="T16" fmla="*/ 9 w 76"/>
                  <a:gd name="T17" fmla="*/ 120 h 500"/>
                  <a:gd name="T18" fmla="*/ 9 w 76"/>
                  <a:gd name="T19" fmla="*/ 116 h 500"/>
                  <a:gd name="T20" fmla="*/ 9 w 76"/>
                  <a:gd name="T21" fmla="*/ 109 h 500"/>
                  <a:gd name="T22" fmla="*/ 9 w 76"/>
                  <a:gd name="T23" fmla="*/ 80 h 500"/>
                  <a:gd name="T24" fmla="*/ 7 w 76"/>
                  <a:gd name="T25" fmla="*/ 54 h 500"/>
                  <a:gd name="T26" fmla="*/ 5 w 76"/>
                  <a:gd name="T27" fmla="*/ 31 h 500"/>
                  <a:gd name="T28" fmla="*/ 0 w 76"/>
                  <a:gd name="T29" fmla="*/ 7 h 500"/>
                  <a:gd name="T30" fmla="*/ 2 w 76"/>
                  <a:gd name="T31" fmla="*/ 2 h 500"/>
                  <a:gd name="T32" fmla="*/ 7 w 76"/>
                  <a:gd name="T33" fmla="*/ 0 h 5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6" h="500">
                    <a:moveTo>
                      <a:pt x="28" y="0"/>
                    </a:moveTo>
                    <a:lnTo>
                      <a:pt x="37" y="9"/>
                    </a:lnTo>
                    <a:lnTo>
                      <a:pt x="56" y="160"/>
                    </a:lnTo>
                    <a:lnTo>
                      <a:pt x="56" y="217"/>
                    </a:lnTo>
                    <a:lnTo>
                      <a:pt x="66" y="283"/>
                    </a:lnTo>
                    <a:lnTo>
                      <a:pt x="76" y="490"/>
                    </a:lnTo>
                    <a:lnTo>
                      <a:pt x="66" y="500"/>
                    </a:lnTo>
                    <a:lnTo>
                      <a:pt x="47" y="500"/>
                    </a:lnTo>
                    <a:lnTo>
                      <a:pt x="37" y="481"/>
                    </a:lnTo>
                    <a:lnTo>
                      <a:pt x="37" y="462"/>
                    </a:lnTo>
                    <a:lnTo>
                      <a:pt x="37" y="434"/>
                    </a:lnTo>
                    <a:lnTo>
                      <a:pt x="37" y="320"/>
                    </a:lnTo>
                    <a:lnTo>
                      <a:pt x="28" y="217"/>
                    </a:lnTo>
                    <a:lnTo>
                      <a:pt x="19" y="123"/>
                    </a:lnTo>
                    <a:lnTo>
                      <a:pt x="0" y="28"/>
                    </a:lnTo>
                    <a:lnTo>
                      <a:pt x="9" y="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118">
                <a:extLst>
                  <a:ext uri="{FF2B5EF4-FFF2-40B4-BE49-F238E27FC236}">
                    <a16:creationId xmlns:a16="http://schemas.microsoft.com/office/drawing/2014/main" id="{31238185-C85B-4E26-8ED9-DC4E2BE8E8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" y="1900"/>
                <a:ext cx="15" cy="118"/>
              </a:xfrm>
              <a:custGeom>
                <a:avLst/>
                <a:gdLst>
                  <a:gd name="T0" fmla="*/ 5 w 57"/>
                  <a:gd name="T1" fmla="*/ 0 h 472"/>
                  <a:gd name="T2" fmla="*/ 5 w 57"/>
                  <a:gd name="T3" fmla="*/ 5 h 472"/>
                  <a:gd name="T4" fmla="*/ 5 w 57"/>
                  <a:gd name="T5" fmla="*/ 7 h 472"/>
                  <a:gd name="T6" fmla="*/ 5 w 57"/>
                  <a:gd name="T7" fmla="*/ 14 h 472"/>
                  <a:gd name="T8" fmla="*/ 7 w 57"/>
                  <a:gd name="T9" fmla="*/ 24 h 472"/>
                  <a:gd name="T10" fmla="*/ 7 w 57"/>
                  <a:gd name="T11" fmla="*/ 33 h 472"/>
                  <a:gd name="T12" fmla="*/ 12 w 57"/>
                  <a:gd name="T13" fmla="*/ 76 h 472"/>
                  <a:gd name="T14" fmla="*/ 15 w 57"/>
                  <a:gd name="T15" fmla="*/ 97 h 472"/>
                  <a:gd name="T16" fmla="*/ 12 w 57"/>
                  <a:gd name="T17" fmla="*/ 118 h 472"/>
                  <a:gd name="T18" fmla="*/ 7 w 57"/>
                  <a:gd name="T19" fmla="*/ 61 h 472"/>
                  <a:gd name="T20" fmla="*/ 5 w 57"/>
                  <a:gd name="T21" fmla="*/ 33 h 472"/>
                  <a:gd name="T22" fmla="*/ 0 w 57"/>
                  <a:gd name="T23" fmla="*/ 3 h 472"/>
                  <a:gd name="T24" fmla="*/ 3 w 57"/>
                  <a:gd name="T25" fmla="*/ 3 h 472"/>
                  <a:gd name="T26" fmla="*/ 5 w 57"/>
                  <a:gd name="T27" fmla="*/ 0 h 47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7" h="472">
                    <a:moveTo>
                      <a:pt x="19" y="0"/>
                    </a:moveTo>
                    <a:lnTo>
                      <a:pt x="19" y="19"/>
                    </a:lnTo>
                    <a:lnTo>
                      <a:pt x="19" y="29"/>
                    </a:lnTo>
                    <a:lnTo>
                      <a:pt x="19" y="57"/>
                    </a:lnTo>
                    <a:lnTo>
                      <a:pt x="28" y="94"/>
                    </a:lnTo>
                    <a:lnTo>
                      <a:pt x="28" y="133"/>
                    </a:lnTo>
                    <a:lnTo>
                      <a:pt x="47" y="302"/>
                    </a:lnTo>
                    <a:lnTo>
                      <a:pt x="57" y="387"/>
                    </a:lnTo>
                    <a:lnTo>
                      <a:pt x="47" y="472"/>
                    </a:lnTo>
                    <a:lnTo>
                      <a:pt x="28" y="245"/>
                    </a:lnTo>
                    <a:lnTo>
                      <a:pt x="19" y="133"/>
                    </a:lnTo>
                    <a:lnTo>
                      <a:pt x="0" y="10"/>
                    </a:lnTo>
                    <a:lnTo>
                      <a:pt x="10" y="1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6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238007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Recall: Banker’s </a:t>
            </a:r>
            <a:r>
              <a:rPr lang="en-US" altLang="ko-KR" dirty="0">
                <a:ea typeface="굴림" panose="020B0600000101010101" pitchFamily="34" charset="-127"/>
              </a:rPr>
              <a:t>Algorithm Example</a:t>
            </a:r>
          </a:p>
        </p:txBody>
      </p:sp>
      <p:sp>
        <p:nvSpPr>
          <p:cNvPr id="64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723900"/>
            <a:ext cx="11049000" cy="38862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ko-KR" sz="2800" dirty="0">
                <a:ea typeface="굴림" panose="020B0600000101010101" pitchFamily="34" charset="-127"/>
              </a:rPr>
              <a:t>Banker’s algorithm with dining lawyers</a:t>
            </a: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panose="020B0600000101010101" pitchFamily="34" charset="-127"/>
              </a:rPr>
              <a:t>“Safe” (won’t cause deadlock) if when try to </a:t>
            </a:r>
            <a:br>
              <a:rPr lang="en-US" altLang="ko-KR" sz="2400" dirty="0">
                <a:ea typeface="굴림" panose="020B0600000101010101" pitchFamily="34" charset="-127"/>
              </a:rPr>
            </a:br>
            <a:r>
              <a:rPr lang="en-US" altLang="ko-KR" sz="2400" dirty="0">
                <a:ea typeface="굴림" panose="020B0600000101010101" pitchFamily="34" charset="-127"/>
              </a:rPr>
              <a:t>grab chopstick either:</a:t>
            </a:r>
          </a:p>
          <a:p>
            <a:pPr lvl="2">
              <a:lnSpc>
                <a:spcPct val="80000"/>
              </a:lnSpc>
            </a:pPr>
            <a:r>
              <a:rPr lang="en-US" altLang="ko-KR" sz="2400" dirty="0">
                <a:ea typeface="굴림" panose="020B0600000101010101" pitchFamily="34" charset="-127"/>
              </a:rPr>
              <a:t>Not last chopstick</a:t>
            </a:r>
          </a:p>
          <a:p>
            <a:pPr lvl="2">
              <a:lnSpc>
                <a:spcPct val="80000"/>
              </a:lnSpc>
            </a:pPr>
            <a:r>
              <a:rPr lang="en-US" altLang="ko-KR" sz="2400" dirty="0">
                <a:ea typeface="굴림" panose="020B0600000101010101" pitchFamily="34" charset="-127"/>
              </a:rPr>
              <a:t>Is last chopstick but someone will have </a:t>
            </a:r>
            <a:br>
              <a:rPr lang="en-US" altLang="ko-KR" sz="2400" dirty="0">
                <a:ea typeface="굴림" panose="020B0600000101010101" pitchFamily="34" charset="-127"/>
              </a:rPr>
            </a:br>
            <a:r>
              <a:rPr lang="en-US" altLang="ko-KR" sz="2400" dirty="0">
                <a:ea typeface="굴림" panose="020B0600000101010101" pitchFamily="34" charset="-127"/>
              </a:rPr>
              <a:t>two afterwards</a:t>
            </a: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panose="020B0600000101010101" pitchFamily="34" charset="-127"/>
              </a:rPr>
              <a:t>What if k-handed lawyers? Don’t allow if:</a:t>
            </a:r>
          </a:p>
          <a:p>
            <a:pPr lvl="2">
              <a:lnSpc>
                <a:spcPct val="80000"/>
              </a:lnSpc>
            </a:pPr>
            <a:r>
              <a:rPr lang="en-US" altLang="ko-KR" sz="2400" dirty="0">
                <a:ea typeface="굴림" panose="020B0600000101010101" pitchFamily="34" charset="-127"/>
              </a:rPr>
              <a:t>It’s the last one, no one would have k</a:t>
            </a:r>
          </a:p>
          <a:p>
            <a:pPr lvl="2">
              <a:lnSpc>
                <a:spcPct val="80000"/>
              </a:lnSpc>
            </a:pPr>
            <a:r>
              <a:rPr lang="en-US" altLang="ko-KR" sz="2400" dirty="0">
                <a:ea typeface="굴림" panose="020B0600000101010101" pitchFamily="34" charset="-127"/>
              </a:rPr>
              <a:t>It’s 2</a:t>
            </a:r>
            <a:r>
              <a:rPr lang="en-US" altLang="ko-KR" sz="2400" baseline="30000" dirty="0">
                <a:ea typeface="굴림" panose="020B0600000101010101" pitchFamily="34" charset="-127"/>
              </a:rPr>
              <a:t>nd</a:t>
            </a:r>
            <a:r>
              <a:rPr lang="en-US" altLang="ko-KR" sz="2400" dirty="0">
                <a:ea typeface="굴림" panose="020B0600000101010101" pitchFamily="34" charset="-127"/>
              </a:rPr>
              <a:t> to last, and no one would have k-1</a:t>
            </a:r>
          </a:p>
          <a:p>
            <a:pPr lvl="2">
              <a:lnSpc>
                <a:spcPct val="80000"/>
              </a:lnSpc>
            </a:pPr>
            <a:r>
              <a:rPr lang="en-US" altLang="ko-KR" sz="2400" dirty="0">
                <a:ea typeface="굴림" panose="020B0600000101010101" pitchFamily="34" charset="-127"/>
              </a:rPr>
              <a:t>It’s 3</a:t>
            </a:r>
            <a:r>
              <a:rPr lang="en-US" altLang="ko-KR" sz="2400" baseline="30000" dirty="0">
                <a:ea typeface="굴림" panose="020B0600000101010101" pitchFamily="34" charset="-127"/>
              </a:rPr>
              <a:t>rd</a:t>
            </a:r>
            <a:r>
              <a:rPr lang="en-US" altLang="ko-KR" sz="2400" dirty="0">
                <a:ea typeface="굴림" panose="020B0600000101010101" pitchFamily="34" charset="-127"/>
              </a:rPr>
              <a:t> to last, and no one would have k-2</a:t>
            </a:r>
          </a:p>
          <a:p>
            <a:pPr lvl="2">
              <a:lnSpc>
                <a:spcPct val="80000"/>
              </a:lnSpc>
            </a:pPr>
            <a:r>
              <a:rPr lang="en-US" altLang="ko-KR" sz="2400" dirty="0">
                <a:ea typeface="굴림" panose="020B0600000101010101" pitchFamily="34" charset="-127"/>
              </a:rPr>
              <a:t>…</a:t>
            </a:r>
          </a:p>
        </p:txBody>
      </p:sp>
      <p:pic>
        <p:nvPicPr>
          <p:cNvPr id="641031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505200"/>
            <a:ext cx="1981200" cy="2094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6870439" y="838200"/>
            <a:ext cx="5092961" cy="2209800"/>
            <a:chOff x="6946639" y="1447800"/>
            <a:chExt cx="5092961" cy="2209800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51" t="522" r="11351" b="522"/>
            <a:stretch>
              <a:fillRect/>
            </a:stretch>
          </p:blipFill>
          <p:spPr bwMode="auto">
            <a:xfrm>
              <a:off x="8394439" y="1447800"/>
              <a:ext cx="2209800" cy="2120900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6639" y="1524000"/>
              <a:ext cx="1257300" cy="2044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6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75962" y="1447800"/>
              <a:ext cx="1163638" cy="2209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415103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4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4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102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8086" name="Group 134"/>
          <p:cNvGrpSpPr>
            <a:grpSpLocks/>
          </p:cNvGrpSpPr>
          <p:nvPr/>
        </p:nvGrpSpPr>
        <p:grpSpPr bwMode="auto">
          <a:xfrm>
            <a:off x="4343400" y="685800"/>
            <a:ext cx="3657600" cy="1798638"/>
            <a:chOff x="1632" y="645"/>
            <a:chExt cx="2816" cy="1421"/>
          </a:xfrm>
        </p:grpSpPr>
        <p:sp>
          <p:nvSpPr>
            <p:cNvPr id="21509" name="Freeform 129"/>
            <p:cNvSpPr>
              <a:spLocks/>
            </p:cNvSpPr>
            <p:nvPr/>
          </p:nvSpPr>
          <p:spPr bwMode="auto">
            <a:xfrm rot="696599">
              <a:off x="2308" y="1087"/>
              <a:ext cx="847" cy="94"/>
            </a:xfrm>
            <a:custGeom>
              <a:avLst/>
              <a:gdLst>
                <a:gd name="T0" fmla="*/ 6 w 2541"/>
                <a:gd name="T1" fmla="*/ 27 h 284"/>
                <a:gd name="T2" fmla="*/ 16 w 2541"/>
                <a:gd name="T3" fmla="*/ 26 h 284"/>
                <a:gd name="T4" fmla="*/ 26 w 2541"/>
                <a:gd name="T5" fmla="*/ 25 h 284"/>
                <a:gd name="T6" fmla="*/ 33 w 2541"/>
                <a:gd name="T7" fmla="*/ 24 h 284"/>
                <a:gd name="T8" fmla="*/ 40 w 2541"/>
                <a:gd name="T9" fmla="*/ 24 h 284"/>
                <a:gd name="T10" fmla="*/ 56 w 2541"/>
                <a:gd name="T11" fmla="*/ 23 h 284"/>
                <a:gd name="T12" fmla="*/ 80 w 2541"/>
                <a:gd name="T13" fmla="*/ 20 h 284"/>
                <a:gd name="T14" fmla="*/ 110 w 2541"/>
                <a:gd name="T15" fmla="*/ 18 h 284"/>
                <a:gd name="T16" fmla="*/ 141 w 2541"/>
                <a:gd name="T17" fmla="*/ 16 h 284"/>
                <a:gd name="T18" fmla="*/ 173 w 2541"/>
                <a:gd name="T19" fmla="*/ 14 h 284"/>
                <a:gd name="T20" fmla="*/ 200 w 2541"/>
                <a:gd name="T21" fmla="*/ 13 h 284"/>
                <a:gd name="T22" fmla="*/ 223 w 2541"/>
                <a:gd name="T23" fmla="*/ 13 h 284"/>
                <a:gd name="T24" fmla="*/ 235 w 2541"/>
                <a:gd name="T25" fmla="*/ 15 h 284"/>
                <a:gd name="T26" fmla="*/ 239 w 2541"/>
                <a:gd name="T27" fmla="*/ 17 h 284"/>
                <a:gd name="T28" fmla="*/ 238 w 2541"/>
                <a:gd name="T29" fmla="*/ 22 h 284"/>
                <a:gd name="T30" fmla="*/ 234 w 2541"/>
                <a:gd name="T31" fmla="*/ 28 h 284"/>
                <a:gd name="T32" fmla="*/ 237 w 2541"/>
                <a:gd name="T33" fmla="*/ 26 h 284"/>
                <a:gd name="T34" fmla="*/ 249 w 2541"/>
                <a:gd name="T35" fmla="*/ 16 h 284"/>
                <a:gd name="T36" fmla="*/ 263 w 2541"/>
                <a:gd name="T37" fmla="*/ 9 h 284"/>
                <a:gd name="T38" fmla="*/ 276 w 2541"/>
                <a:gd name="T39" fmla="*/ 2 h 284"/>
                <a:gd name="T40" fmla="*/ 273 w 2541"/>
                <a:gd name="T41" fmla="*/ 0 h 284"/>
                <a:gd name="T42" fmla="*/ 255 w 2541"/>
                <a:gd name="T43" fmla="*/ 1 h 284"/>
                <a:gd name="T44" fmla="*/ 236 w 2541"/>
                <a:gd name="T45" fmla="*/ 2 h 284"/>
                <a:gd name="T46" fmla="*/ 218 w 2541"/>
                <a:gd name="T47" fmla="*/ 3 h 284"/>
                <a:gd name="T48" fmla="*/ 199 w 2541"/>
                <a:gd name="T49" fmla="*/ 4 h 284"/>
                <a:gd name="T50" fmla="*/ 181 w 2541"/>
                <a:gd name="T51" fmla="*/ 5 h 284"/>
                <a:gd name="T52" fmla="*/ 163 w 2541"/>
                <a:gd name="T53" fmla="*/ 7 h 284"/>
                <a:gd name="T54" fmla="*/ 144 w 2541"/>
                <a:gd name="T55" fmla="*/ 9 h 284"/>
                <a:gd name="T56" fmla="*/ 127 w 2541"/>
                <a:gd name="T57" fmla="*/ 10 h 284"/>
                <a:gd name="T58" fmla="*/ 109 w 2541"/>
                <a:gd name="T59" fmla="*/ 12 h 284"/>
                <a:gd name="T60" fmla="*/ 91 w 2541"/>
                <a:gd name="T61" fmla="*/ 14 h 284"/>
                <a:gd name="T62" fmla="*/ 74 w 2541"/>
                <a:gd name="T63" fmla="*/ 16 h 284"/>
                <a:gd name="T64" fmla="*/ 57 w 2541"/>
                <a:gd name="T65" fmla="*/ 19 h 284"/>
                <a:gd name="T66" fmla="*/ 40 w 2541"/>
                <a:gd name="T67" fmla="*/ 21 h 284"/>
                <a:gd name="T68" fmla="*/ 24 w 2541"/>
                <a:gd name="T69" fmla="*/ 23 h 284"/>
                <a:gd name="T70" fmla="*/ 8 w 2541"/>
                <a:gd name="T71" fmla="*/ 26 h 2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541" h="284">
                  <a:moveTo>
                    <a:pt x="0" y="249"/>
                  </a:moveTo>
                  <a:lnTo>
                    <a:pt x="50" y="246"/>
                  </a:lnTo>
                  <a:lnTo>
                    <a:pt x="102" y="239"/>
                  </a:lnTo>
                  <a:lnTo>
                    <a:pt x="148" y="235"/>
                  </a:lnTo>
                  <a:lnTo>
                    <a:pt x="193" y="232"/>
                  </a:lnTo>
                  <a:lnTo>
                    <a:pt x="235" y="227"/>
                  </a:lnTo>
                  <a:lnTo>
                    <a:pt x="269" y="224"/>
                  </a:lnTo>
                  <a:lnTo>
                    <a:pt x="296" y="220"/>
                  </a:lnTo>
                  <a:lnTo>
                    <a:pt x="316" y="220"/>
                  </a:lnTo>
                  <a:lnTo>
                    <a:pt x="358" y="217"/>
                  </a:lnTo>
                  <a:lnTo>
                    <a:pt x="422" y="212"/>
                  </a:lnTo>
                  <a:lnTo>
                    <a:pt x="506" y="205"/>
                  </a:lnTo>
                  <a:lnTo>
                    <a:pt x="607" y="197"/>
                  </a:lnTo>
                  <a:lnTo>
                    <a:pt x="721" y="185"/>
                  </a:lnTo>
                  <a:lnTo>
                    <a:pt x="851" y="175"/>
                  </a:lnTo>
                  <a:lnTo>
                    <a:pt x="987" y="163"/>
                  </a:lnTo>
                  <a:lnTo>
                    <a:pt x="1128" y="151"/>
                  </a:lnTo>
                  <a:lnTo>
                    <a:pt x="1273" y="143"/>
                  </a:lnTo>
                  <a:lnTo>
                    <a:pt x="1414" y="133"/>
                  </a:lnTo>
                  <a:lnTo>
                    <a:pt x="1554" y="125"/>
                  </a:lnTo>
                  <a:lnTo>
                    <a:pt x="1683" y="121"/>
                  </a:lnTo>
                  <a:lnTo>
                    <a:pt x="1804" y="116"/>
                  </a:lnTo>
                  <a:lnTo>
                    <a:pt x="1915" y="116"/>
                  </a:lnTo>
                  <a:lnTo>
                    <a:pt x="2009" y="121"/>
                  </a:lnTo>
                  <a:lnTo>
                    <a:pt x="2082" y="128"/>
                  </a:lnTo>
                  <a:lnTo>
                    <a:pt x="2112" y="133"/>
                  </a:lnTo>
                  <a:lnTo>
                    <a:pt x="2139" y="143"/>
                  </a:lnTo>
                  <a:lnTo>
                    <a:pt x="2154" y="151"/>
                  </a:lnTo>
                  <a:lnTo>
                    <a:pt x="2158" y="163"/>
                  </a:lnTo>
                  <a:lnTo>
                    <a:pt x="2142" y="197"/>
                  </a:lnTo>
                  <a:lnTo>
                    <a:pt x="2124" y="227"/>
                  </a:lnTo>
                  <a:lnTo>
                    <a:pt x="2105" y="254"/>
                  </a:lnTo>
                  <a:lnTo>
                    <a:pt x="2090" y="284"/>
                  </a:lnTo>
                  <a:lnTo>
                    <a:pt x="2134" y="235"/>
                  </a:lnTo>
                  <a:lnTo>
                    <a:pt x="2188" y="190"/>
                  </a:lnTo>
                  <a:lnTo>
                    <a:pt x="2245" y="148"/>
                  </a:lnTo>
                  <a:lnTo>
                    <a:pt x="2302" y="109"/>
                  </a:lnTo>
                  <a:lnTo>
                    <a:pt x="2363" y="79"/>
                  </a:lnTo>
                  <a:lnTo>
                    <a:pt x="2423" y="49"/>
                  </a:lnTo>
                  <a:lnTo>
                    <a:pt x="2484" y="22"/>
                  </a:lnTo>
                  <a:lnTo>
                    <a:pt x="2541" y="0"/>
                  </a:lnTo>
                  <a:lnTo>
                    <a:pt x="2457" y="3"/>
                  </a:lnTo>
                  <a:lnTo>
                    <a:pt x="2374" y="7"/>
                  </a:lnTo>
                  <a:lnTo>
                    <a:pt x="2294" y="10"/>
                  </a:lnTo>
                  <a:lnTo>
                    <a:pt x="2211" y="15"/>
                  </a:lnTo>
                  <a:lnTo>
                    <a:pt x="2127" y="18"/>
                  </a:lnTo>
                  <a:lnTo>
                    <a:pt x="2043" y="22"/>
                  </a:lnTo>
                  <a:lnTo>
                    <a:pt x="1959" y="27"/>
                  </a:lnTo>
                  <a:lnTo>
                    <a:pt x="1877" y="34"/>
                  </a:lnTo>
                  <a:lnTo>
                    <a:pt x="1793" y="37"/>
                  </a:lnTo>
                  <a:lnTo>
                    <a:pt x="1713" y="45"/>
                  </a:lnTo>
                  <a:lnTo>
                    <a:pt x="1629" y="49"/>
                  </a:lnTo>
                  <a:lnTo>
                    <a:pt x="1547" y="57"/>
                  </a:lnTo>
                  <a:lnTo>
                    <a:pt x="1463" y="64"/>
                  </a:lnTo>
                  <a:lnTo>
                    <a:pt x="1382" y="72"/>
                  </a:lnTo>
                  <a:lnTo>
                    <a:pt x="1298" y="79"/>
                  </a:lnTo>
                  <a:lnTo>
                    <a:pt x="1219" y="86"/>
                  </a:lnTo>
                  <a:lnTo>
                    <a:pt x="1140" y="94"/>
                  </a:lnTo>
                  <a:lnTo>
                    <a:pt x="1059" y="101"/>
                  </a:lnTo>
                  <a:lnTo>
                    <a:pt x="980" y="109"/>
                  </a:lnTo>
                  <a:lnTo>
                    <a:pt x="901" y="121"/>
                  </a:lnTo>
                  <a:lnTo>
                    <a:pt x="820" y="128"/>
                  </a:lnTo>
                  <a:lnTo>
                    <a:pt x="741" y="140"/>
                  </a:lnTo>
                  <a:lnTo>
                    <a:pt x="664" y="148"/>
                  </a:lnTo>
                  <a:lnTo>
                    <a:pt x="588" y="158"/>
                  </a:lnTo>
                  <a:lnTo>
                    <a:pt x="513" y="170"/>
                  </a:lnTo>
                  <a:lnTo>
                    <a:pt x="437" y="182"/>
                  </a:lnTo>
                  <a:lnTo>
                    <a:pt x="361" y="190"/>
                  </a:lnTo>
                  <a:lnTo>
                    <a:pt x="289" y="200"/>
                  </a:lnTo>
                  <a:lnTo>
                    <a:pt x="213" y="212"/>
                  </a:lnTo>
                  <a:lnTo>
                    <a:pt x="141" y="227"/>
                  </a:lnTo>
                  <a:lnTo>
                    <a:pt x="72" y="239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D6E2D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0" name="Freeform 21"/>
            <p:cNvSpPr>
              <a:spLocks/>
            </p:cNvSpPr>
            <p:nvPr/>
          </p:nvSpPr>
          <p:spPr bwMode="auto">
            <a:xfrm rot="696599">
              <a:off x="1935" y="1162"/>
              <a:ext cx="1035" cy="78"/>
            </a:xfrm>
            <a:custGeom>
              <a:avLst/>
              <a:gdLst>
                <a:gd name="T0" fmla="*/ 9 w 3106"/>
                <a:gd name="T1" fmla="*/ 18 h 236"/>
                <a:gd name="T2" fmla="*/ 345 w 3106"/>
                <a:gd name="T3" fmla="*/ 0 h 236"/>
                <a:gd name="T4" fmla="*/ 327 w 3106"/>
                <a:gd name="T5" fmla="*/ 14 h 236"/>
                <a:gd name="T6" fmla="*/ 9 w 3106"/>
                <a:gd name="T7" fmla="*/ 26 h 236"/>
                <a:gd name="T8" fmla="*/ 0 w 3106"/>
                <a:gd name="T9" fmla="*/ 20 h 236"/>
                <a:gd name="T10" fmla="*/ 9 w 3106"/>
                <a:gd name="T11" fmla="*/ 18 h 2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106" h="236">
                  <a:moveTo>
                    <a:pt x="82" y="165"/>
                  </a:moveTo>
                  <a:lnTo>
                    <a:pt x="3106" y="0"/>
                  </a:lnTo>
                  <a:lnTo>
                    <a:pt x="2940" y="126"/>
                  </a:lnTo>
                  <a:lnTo>
                    <a:pt x="82" y="236"/>
                  </a:lnTo>
                  <a:lnTo>
                    <a:pt x="0" y="183"/>
                  </a:lnTo>
                  <a:lnTo>
                    <a:pt x="82" y="165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1" name="Freeform 130"/>
            <p:cNvSpPr>
              <a:spLocks/>
            </p:cNvSpPr>
            <p:nvPr/>
          </p:nvSpPr>
          <p:spPr bwMode="auto">
            <a:xfrm rot="696599">
              <a:off x="2106" y="1141"/>
              <a:ext cx="902" cy="70"/>
            </a:xfrm>
            <a:custGeom>
              <a:avLst/>
              <a:gdLst>
                <a:gd name="T0" fmla="*/ 0 w 2704"/>
                <a:gd name="T1" fmla="*/ 23 h 209"/>
                <a:gd name="T2" fmla="*/ 289 w 2704"/>
                <a:gd name="T3" fmla="*/ 7 h 209"/>
                <a:gd name="T4" fmla="*/ 301 w 2704"/>
                <a:gd name="T5" fmla="*/ 0 h 209"/>
                <a:gd name="T6" fmla="*/ 0 w 2704"/>
                <a:gd name="T7" fmla="*/ 23 h 20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704" h="209">
                  <a:moveTo>
                    <a:pt x="0" y="209"/>
                  </a:moveTo>
                  <a:lnTo>
                    <a:pt x="2598" y="64"/>
                  </a:lnTo>
                  <a:lnTo>
                    <a:pt x="2704" y="0"/>
                  </a:lnTo>
                  <a:lnTo>
                    <a:pt x="0" y="2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2" name="Freeform 10"/>
            <p:cNvSpPr>
              <a:spLocks/>
            </p:cNvSpPr>
            <p:nvPr/>
          </p:nvSpPr>
          <p:spPr bwMode="auto">
            <a:xfrm rot="696599">
              <a:off x="1947" y="1043"/>
              <a:ext cx="1250" cy="199"/>
            </a:xfrm>
            <a:custGeom>
              <a:avLst/>
              <a:gdLst>
                <a:gd name="T0" fmla="*/ 18 w 3750"/>
                <a:gd name="T1" fmla="*/ 52 h 597"/>
                <a:gd name="T2" fmla="*/ 41 w 3750"/>
                <a:gd name="T3" fmla="*/ 47 h 597"/>
                <a:gd name="T4" fmla="*/ 65 w 3750"/>
                <a:gd name="T5" fmla="*/ 42 h 597"/>
                <a:gd name="T6" fmla="*/ 89 w 3750"/>
                <a:gd name="T7" fmla="*/ 38 h 597"/>
                <a:gd name="T8" fmla="*/ 112 w 3750"/>
                <a:gd name="T9" fmla="*/ 33 h 597"/>
                <a:gd name="T10" fmla="*/ 137 w 3750"/>
                <a:gd name="T11" fmla="*/ 28 h 597"/>
                <a:gd name="T12" fmla="*/ 161 w 3750"/>
                <a:gd name="T13" fmla="*/ 24 h 597"/>
                <a:gd name="T14" fmla="*/ 186 w 3750"/>
                <a:gd name="T15" fmla="*/ 20 h 597"/>
                <a:gd name="T16" fmla="*/ 211 w 3750"/>
                <a:gd name="T17" fmla="*/ 16 h 597"/>
                <a:gd name="T18" fmla="*/ 237 w 3750"/>
                <a:gd name="T19" fmla="*/ 13 h 597"/>
                <a:gd name="T20" fmla="*/ 263 w 3750"/>
                <a:gd name="T21" fmla="*/ 10 h 597"/>
                <a:gd name="T22" fmla="*/ 289 w 3750"/>
                <a:gd name="T23" fmla="*/ 7 h 597"/>
                <a:gd name="T24" fmla="*/ 316 w 3750"/>
                <a:gd name="T25" fmla="*/ 5 h 597"/>
                <a:gd name="T26" fmla="*/ 344 w 3750"/>
                <a:gd name="T27" fmla="*/ 3 h 597"/>
                <a:gd name="T28" fmla="*/ 371 w 3750"/>
                <a:gd name="T29" fmla="*/ 1 h 597"/>
                <a:gd name="T30" fmla="*/ 400 w 3750"/>
                <a:gd name="T31" fmla="*/ 0 h 597"/>
                <a:gd name="T32" fmla="*/ 415 w 3750"/>
                <a:gd name="T33" fmla="*/ 0 h 597"/>
                <a:gd name="T34" fmla="*/ 416 w 3750"/>
                <a:gd name="T35" fmla="*/ 0 h 597"/>
                <a:gd name="T36" fmla="*/ 413 w 3750"/>
                <a:gd name="T37" fmla="*/ 5 h 597"/>
                <a:gd name="T38" fmla="*/ 405 w 3750"/>
                <a:gd name="T39" fmla="*/ 13 h 597"/>
                <a:gd name="T40" fmla="*/ 396 w 3750"/>
                <a:gd name="T41" fmla="*/ 20 h 597"/>
                <a:gd name="T42" fmla="*/ 388 w 3750"/>
                <a:gd name="T43" fmla="*/ 27 h 597"/>
                <a:gd name="T44" fmla="*/ 378 w 3750"/>
                <a:gd name="T45" fmla="*/ 33 h 597"/>
                <a:gd name="T46" fmla="*/ 369 w 3750"/>
                <a:gd name="T47" fmla="*/ 39 h 597"/>
                <a:gd name="T48" fmla="*/ 359 w 3750"/>
                <a:gd name="T49" fmla="*/ 44 h 597"/>
                <a:gd name="T50" fmla="*/ 349 w 3750"/>
                <a:gd name="T51" fmla="*/ 50 h 597"/>
                <a:gd name="T52" fmla="*/ 334 w 3750"/>
                <a:gd name="T53" fmla="*/ 53 h 597"/>
                <a:gd name="T54" fmla="*/ 312 w 3750"/>
                <a:gd name="T55" fmla="*/ 54 h 597"/>
                <a:gd name="T56" fmla="*/ 291 w 3750"/>
                <a:gd name="T57" fmla="*/ 55 h 597"/>
                <a:gd name="T58" fmla="*/ 270 w 3750"/>
                <a:gd name="T59" fmla="*/ 56 h 597"/>
                <a:gd name="T60" fmla="*/ 249 w 3750"/>
                <a:gd name="T61" fmla="*/ 57 h 597"/>
                <a:gd name="T62" fmla="*/ 228 w 3750"/>
                <a:gd name="T63" fmla="*/ 57 h 597"/>
                <a:gd name="T64" fmla="*/ 206 w 3750"/>
                <a:gd name="T65" fmla="*/ 58 h 597"/>
                <a:gd name="T66" fmla="*/ 185 w 3750"/>
                <a:gd name="T67" fmla="*/ 59 h 597"/>
                <a:gd name="T68" fmla="*/ 163 w 3750"/>
                <a:gd name="T69" fmla="*/ 60 h 597"/>
                <a:gd name="T70" fmla="*/ 142 w 3750"/>
                <a:gd name="T71" fmla="*/ 60 h 597"/>
                <a:gd name="T72" fmla="*/ 121 w 3750"/>
                <a:gd name="T73" fmla="*/ 61 h 597"/>
                <a:gd name="T74" fmla="*/ 99 w 3750"/>
                <a:gd name="T75" fmla="*/ 62 h 597"/>
                <a:gd name="T76" fmla="*/ 78 w 3750"/>
                <a:gd name="T77" fmla="*/ 63 h 597"/>
                <a:gd name="T78" fmla="*/ 57 w 3750"/>
                <a:gd name="T79" fmla="*/ 64 h 597"/>
                <a:gd name="T80" fmla="*/ 36 w 3750"/>
                <a:gd name="T81" fmla="*/ 65 h 597"/>
                <a:gd name="T82" fmla="*/ 15 w 3750"/>
                <a:gd name="T83" fmla="*/ 66 h 597"/>
                <a:gd name="T84" fmla="*/ 0 w 3750"/>
                <a:gd name="T85" fmla="*/ 63 h 597"/>
                <a:gd name="T86" fmla="*/ 3 w 3750"/>
                <a:gd name="T87" fmla="*/ 57 h 5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750" h="597">
                  <a:moveTo>
                    <a:pt x="62" y="491"/>
                  </a:moveTo>
                  <a:lnTo>
                    <a:pt x="163" y="467"/>
                  </a:lnTo>
                  <a:lnTo>
                    <a:pt x="270" y="445"/>
                  </a:lnTo>
                  <a:lnTo>
                    <a:pt x="373" y="422"/>
                  </a:lnTo>
                  <a:lnTo>
                    <a:pt x="479" y="403"/>
                  </a:lnTo>
                  <a:lnTo>
                    <a:pt x="585" y="380"/>
                  </a:lnTo>
                  <a:lnTo>
                    <a:pt x="691" y="358"/>
                  </a:lnTo>
                  <a:lnTo>
                    <a:pt x="798" y="338"/>
                  </a:lnTo>
                  <a:lnTo>
                    <a:pt x="905" y="316"/>
                  </a:lnTo>
                  <a:lnTo>
                    <a:pt x="1011" y="296"/>
                  </a:lnTo>
                  <a:lnTo>
                    <a:pt x="1121" y="277"/>
                  </a:lnTo>
                  <a:lnTo>
                    <a:pt x="1231" y="255"/>
                  </a:lnTo>
                  <a:lnTo>
                    <a:pt x="1342" y="235"/>
                  </a:lnTo>
                  <a:lnTo>
                    <a:pt x="1451" y="217"/>
                  </a:lnTo>
                  <a:lnTo>
                    <a:pt x="1562" y="202"/>
                  </a:lnTo>
                  <a:lnTo>
                    <a:pt x="1675" y="183"/>
                  </a:lnTo>
                  <a:lnTo>
                    <a:pt x="1786" y="163"/>
                  </a:lnTo>
                  <a:lnTo>
                    <a:pt x="1900" y="148"/>
                  </a:lnTo>
                  <a:lnTo>
                    <a:pt x="2013" y="133"/>
                  </a:lnTo>
                  <a:lnTo>
                    <a:pt x="2132" y="118"/>
                  </a:lnTo>
                  <a:lnTo>
                    <a:pt x="2250" y="102"/>
                  </a:lnTo>
                  <a:lnTo>
                    <a:pt x="2363" y="92"/>
                  </a:lnTo>
                  <a:lnTo>
                    <a:pt x="2485" y="77"/>
                  </a:lnTo>
                  <a:lnTo>
                    <a:pt x="2603" y="65"/>
                  </a:lnTo>
                  <a:lnTo>
                    <a:pt x="2724" y="53"/>
                  </a:lnTo>
                  <a:lnTo>
                    <a:pt x="2846" y="45"/>
                  </a:lnTo>
                  <a:lnTo>
                    <a:pt x="2968" y="35"/>
                  </a:lnTo>
                  <a:lnTo>
                    <a:pt x="3093" y="27"/>
                  </a:lnTo>
                  <a:lnTo>
                    <a:pt x="3214" y="20"/>
                  </a:lnTo>
                  <a:lnTo>
                    <a:pt x="3343" y="12"/>
                  </a:lnTo>
                  <a:lnTo>
                    <a:pt x="3469" y="8"/>
                  </a:lnTo>
                  <a:lnTo>
                    <a:pt x="3597" y="3"/>
                  </a:lnTo>
                  <a:lnTo>
                    <a:pt x="3727" y="0"/>
                  </a:lnTo>
                  <a:lnTo>
                    <a:pt x="3735" y="0"/>
                  </a:lnTo>
                  <a:lnTo>
                    <a:pt x="3738" y="0"/>
                  </a:lnTo>
                  <a:lnTo>
                    <a:pt x="3742" y="0"/>
                  </a:lnTo>
                  <a:lnTo>
                    <a:pt x="3750" y="0"/>
                  </a:lnTo>
                  <a:lnTo>
                    <a:pt x="3715" y="42"/>
                  </a:lnTo>
                  <a:lnTo>
                    <a:pt x="3681" y="80"/>
                  </a:lnTo>
                  <a:lnTo>
                    <a:pt x="3644" y="118"/>
                  </a:lnTo>
                  <a:lnTo>
                    <a:pt x="3606" y="151"/>
                  </a:lnTo>
                  <a:lnTo>
                    <a:pt x="3567" y="183"/>
                  </a:lnTo>
                  <a:lnTo>
                    <a:pt x="3530" y="213"/>
                  </a:lnTo>
                  <a:lnTo>
                    <a:pt x="3488" y="243"/>
                  </a:lnTo>
                  <a:lnTo>
                    <a:pt x="3446" y="270"/>
                  </a:lnTo>
                  <a:lnTo>
                    <a:pt x="3404" y="301"/>
                  </a:lnTo>
                  <a:lnTo>
                    <a:pt x="3362" y="323"/>
                  </a:lnTo>
                  <a:lnTo>
                    <a:pt x="3321" y="350"/>
                  </a:lnTo>
                  <a:lnTo>
                    <a:pt x="3276" y="376"/>
                  </a:lnTo>
                  <a:lnTo>
                    <a:pt x="3234" y="400"/>
                  </a:lnTo>
                  <a:lnTo>
                    <a:pt x="3187" y="425"/>
                  </a:lnTo>
                  <a:lnTo>
                    <a:pt x="3143" y="449"/>
                  </a:lnTo>
                  <a:lnTo>
                    <a:pt x="3096" y="474"/>
                  </a:lnTo>
                  <a:lnTo>
                    <a:pt x="3002" y="479"/>
                  </a:lnTo>
                  <a:lnTo>
                    <a:pt x="2906" y="482"/>
                  </a:lnTo>
                  <a:lnTo>
                    <a:pt x="2812" y="486"/>
                  </a:lnTo>
                  <a:lnTo>
                    <a:pt x="2716" y="494"/>
                  </a:lnTo>
                  <a:lnTo>
                    <a:pt x="2622" y="498"/>
                  </a:lnTo>
                  <a:lnTo>
                    <a:pt x="2526" y="501"/>
                  </a:lnTo>
                  <a:lnTo>
                    <a:pt x="2432" y="506"/>
                  </a:lnTo>
                  <a:lnTo>
                    <a:pt x="2336" y="509"/>
                  </a:lnTo>
                  <a:lnTo>
                    <a:pt x="2242" y="509"/>
                  </a:lnTo>
                  <a:lnTo>
                    <a:pt x="2144" y="513"/>
                  </a:lnTo>
                  <a:lnTo>
                    <a:pt x="2048" y="516"/>
                  </a:lnTo>
                  <a:lnTo>
                    <a:pt x="1954" y="521"/>
                  </a:lnTo>
                  <a:lnTo>
                    <a:pt x="1855" y="524"/>
                  </a:lnTo>
                  <a:lnTo>
                    <a:pt x="1759" y="528"/>
                  </a:lnTo>
                  <a:lnTo>
                    <a:pt x="1665" y="531"/>
                  </a:lnTo>
                  <a:lnTo>
                    <a:pt x="1566" y="536"/>
                  </a:lnTo>
                  <a:lnTo>
                    <a:pt x="1471" y="536"/>
                  </a:lnTo>
                  <a:lnTo>
                    <a:pt x="1376" y="540"/>
                  </a:lnTo>
                  <a:lnTo>
                    <a:pt x="1276" y="543"/>
                  </a:lnTo>
                  <a:lnTo>
                    <a:pt x="1182" y="548"/>
                  </a:lnTo>
                  <a:lnTo>
                    <a:pt x="1086" y="551"/>
                  </a:lnTo>
                  <a:lnTo>
                    <a:pt x="987" y="555"/>
                  </a:lnTo>
                  <a:lnTo>
                    <a:pt x="893" y="558"/>
                  </a:lnTo>
                  <a:lnTo>
                    <a:pt x="798" y="563"/>
                  </a:lnTo>
                  <a:lnTo>
                    <a:pt x="703" y="566"/>
                  </a:lnTo>
                  <a:lnTo>
                    <a:pt x="608" y="570"/>
                  </a:lnTo>
                  <a:lnTo>
                    <a:pt x="513" y="573"/>
                  </a:lnTo>
                  <a:lnTo>
                    <a:pt x="418" y="578"/>
                  </a:lnTo>
                  <a:lnTo>
                    <a:pt x="323" y="582"/>
                  </a:lnTo>
                  <a:lnTo>
                    <a:pt x="228" y="585"/>
                  </a:lnTo>
                  <a:lnTo>
                    <a:pt x="136" y="593"/>
                  </a:lnTo>
                  <a:lnTo>
                    <a:pt x="42" y="597"/>
                  </a:lnTo>
                  <a:lnTo>
                    <a:pt x="0" y="566"/>
                  </a:lnTo>
                  <a:lnTo>
                    <a:pt x="0" y="540"/>
                  </a:lnTo>
                  <a:lnTo>
                    <a:pt x="27" y="513"/>
                  </a:lnTo>
                  <a:lnTo>
                    <a:pt x="62" y="491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3" name="Freeform 22"/>
            <p:cNvSpPr>
              <a:spLocks/>
            </p:cNvSpPr>
            <p:nvPr/>
          </p:nvSpPr>
          <p:spPr bwMode="auto">
            <a:xfrm rot="696599">
              <a:off x="1940" y="1157"/>
              <a:ext cx="1060" cy="69"/>
            </a:xfrm>
            <a:custGeom>
              <a:avLst/>
              <a:gdLst>
                <a:gd name="T0" fmla="*/ 9 w 3180"/>
                <a:gd name="T1" fmla="*/ 18 h 205"/>
                <a:gd name="T2" fmla="*/ 353 w 3180"/>
                <a:gd name="T3" fmla="*/ 0 h 205"/>
                <a:gd name="T4" fmla="*/ 334 w 3180"/>
                <a:gd name="T5" fmla="*/ 9 h 205"/>
                <a:gd name="T6" fmla="*/ 9 w 3180"/>
                <a:gd name="T7" fmla="*/ 23 h 205"/>
                <a:gd name="T8" fmla="*/ 0 w 3180"/>
                <a:gd name="T9" fmla="*/ 19 h 205"/>
                <a:gd name="T10" fmla="*/ 9 w 3180"/>
                <a:gd name="T11" fmla="*/ 18 h 2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180" h="205">
                  <a:moveTo>
                    <a:pt x="84" y="160"/>
                  </a:moveTo>
                  <a:lnTo>
                    <a:pt x="3180" y="0"/>
                  </a:lnTo>
                  <a:lnTo>
                    <a:pt x="3005" y="76"/>
                  </a:lnTo>
                  <a:lnTo>
                    <a:pt x="84" y="205"/>
                  </a:lnTo>
                  <a:lnTo>
                    <a:pt x="0" y="170"/>
                  </a:lnTo>
                  <a:lnTo>
                    <a:pt x="84" y="160"/>
                  </a:lnTo>
                  <a:close/>
                </a:path>
              </a:pathLst>
            </a:custGeom>
            <a:solidFill>
              <a:srgbClr val="99999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4" name="Freeform 23"/>
            <p:cNvSpPr>
              <a:spLocks/>
            </p:cNvSpPr>
            <p:nvPr/>
          </p:nvSpPr>
          <p:spPr bwMode="auto">
            <a:xfrm rot="696599">
              <a:off x="2178" y="1099"/>
              <a:ext cx="16" cy="51"/>
            </a:xfrm>
            <a:custGeom>
              <a:avLst/>
              <a:gdLst>
                <a:gd name="T0" fmla="*/ 4 w 50"/>
                <a:gd name="T1" fmla="*/ 0 h 152"/>
                <a:gd name="T2" fmla="*/ 5 w 50"/>
                <a:gd name="T3" fmla="*/ 1 h 152"/>
                <a:gd name="T4" fmla="*/ 0 w 50"/>
                <a:gd name="T5" fmla="*/ 17 h 152"/>
                <a:gd name="T6" fmla="*/ 0 w 50"/>
                <a:gd name="T7" fmla="*/ 13 h 152"/>
                <a:gd name="T8" fmla="*/ 2 w 50"/>
                <a:gd name="T9" fmla="*/ 9 h 152"/>
                <a:gd name="T10" fmla="*/ 3 w 50"/>
                <a:gd name="T11" fmla="*/ 4 h 152"/>
                <a:gd name="T12" fmla="*/ 4 w 50"/>
                <a:gd name="T13" fmla="*/ 0 h 1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0" h="152">
                  <a:moveTo>
                    <a:pt x="38" y="0"/>
                  </a:moveTo>
                  <a:lnTo>
                    <a:pt x="50" y="7"/>
                  </a:lnTo>
                  <a:lnTo>
                    <a:pt x="0" y="152"/>
                  </a:lnTo>
                  <a:lnTo>
                    <a:pt x="3" y="113"/>
                  </a:lnTo>
                  <a:lnTo>
                    <a:pt x="15" y="76"/>
                  </a:lnTo>
                  <a:lnTo>
                    <a:pt x="27" y="3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5" name="Freeform 24"/>
            <p:cNvSpPr>
              <a:spLocks/>
            </p:cNvSpPr>
            <p:nvPr/>
          </p:nvSpPr>
          <p:spPr bwMode="auto">
            <a:xfrm rot="696599">
              <a:off x="2355" y="1114"/>
              <a:ext cx="18" cy="51"/>
            </a:xfrm>
            <a:custGeom>
              <a:avLst/>
              <a:gdLst>
                <a:gd name="T0" fmla="*/ 5 w 52"/>
                <a:gd name="T1" fmla="*/ 0 h 153"/>
                <a:gd name="T2" fmla="*/ 6 w 52"/>
                <a:gd name="T3" fmla="*/ 1 h 153"/>
                <a:gd name="T4" fmla="*/ 0 w 52"/>
                <a:gd name="T5" fmla="*/ 17 h 153"/>
                <a:gd name="T6" fmla="*/ 0 w 52"/>
                <a:gd name="T7" fmla="*/ 13 h 153"/>
                <a:gd name="T8" fmla="*/ 2 w 52"/>
                <a:gd name="T9" fmla="*/ 9 h 153"/>
                <a:gd name="T10" fmla="*/ 3 w 52"/>
                <a:gd name="T11" fmla="*/ 4 h 153"/>
                <a:gd name="T12" fmla="*/ 5 w 52"/>
                <a:gd name="T13" fmla="*/ 0 h 1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2" h="153">
                  <a:moveTo>
                    <a:pt x="37" y="0"/>
                  </a:moveTo>
                  <a:lnTo>
                    <a:pt x="52" y="8"/>
                  </a:lnTo>
                  <a:lnTo>
                    <a:pt x="0" y="153"/>
                  </a:lnTo>
                  <a:lnTo>
                    <a:pt x="3" y="114"/>
                  </a:lnTo>
                  <a:lnTo>
                    <a:pt x="15" y="77"/>
                  </a:lnTo>
                  <a:lnTo>
                    <a:pt x="25" y="38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6" name="Freeform 25"/>
            <p:cNvSpPr>
              <a:spLocks/>
            </p:cNvSpPr>
            <p:nvPr/>
          </p:nvSpPr>
          <p:spPr bwMode="auto">
            <a:xfrm rot="696599">
              <a:off x="2528" y="1136"/>
              <a:ext cx="28" cy="90"/>
            </a:xfrm>
            <a:custGeom>
              <a:avLst/>
              <a:gdLst>
                <a:gd name="T0" fmla="*/ 8 w 83"/>
                <a:gd name="T1" fmla="*/ 0 h 270"/>
                <a:gd name="T2" fmla="*/ 9 w 83"/>
                <a:gd name="T3" fmla="*/ 2 h 270"/>
                <a:gd name="T4" fmla="*/ 0 w 83"/>
                <a:gd name="T5" fmla="*/ 30 h 270"/>
                <a:gd name="T6" fmla="*/ 2 w 83"/>
                <a:gd name="T7" fmla="*/ 22 h 270"/>
                <a:gd name="T8" fmla="*/ 3 w 83"/>
                <a:gd name="T9" fmla="*/ 15 h 270"/>
                <a:gd name="T10" fmla="*/ 6 w 83"/>
                <a:gd name="T11" fmla="*/ 8 h 270"/>
                <a:gd name="T12" fmla="*/ 8 w 83"/>
                <a:gd name="T13" fmla="*/ 0 h 2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3" h="270">
                  <a:moveTo>
                    <a:pt x="71" y="0"/>
                  </a:moveTo>
                  <a:lnTo>
                    <a:pt x="83" y="20"/>
                  </a:lnTo>
                  <a:lnTo>
                    <a:pt x="0" y="270"/>
                  </a:lnTo>
                  <a:lnTo>
                    <a:pt x="15" y="202"/>
                  </a:lnTo>
                  <a:lnTo>
                    <a:pt x="30" y="137"/>
                  </a:lnTo>
                  <a:lnTo>
                    <a:pt x="53" y="69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7" name="Freeform 26"/>
            <p:cNvSpPr>
              <a:spLocks/>
            </p:cNvSpPr>
            <p:nvPr/>
          </p:nvSpPr>
          <p:spPr bwMode="auto">
            <a:xfrm rot="696599">
              <a:off x="2705" y="1139"/>
              <a:ext cx="26" cy="90"/>
            </a:xfrm>
            <a:custGeom>
              <a:avLst/>
              <a:gdLst>
                <a:gd name="T0" fmla="*/ 8 w 79"/>
                <a:gd name="T1" fmla="*/ 0 h 269"/>
                <a:gd name="T2" fmla="*/ 9 w 79"/>
                <a:gd name="T3" fmla="*/ 2 h 269"/>
                <a:gd name="T4" fmla="*/ 0 w 79"/>
                <a:gd name="T5" fmla="*/ 30 h 269"/>
                <a:gd name="T6" fmla="*/ 2 w 79"/>
                <a:gd name="T7" fmla="*/ 23 h 269"/>
                <a:gd name="T8" fmla="*/ 4 w 79"/>
                <a:gd name="T9" fmla="*/ 15 h 269"/>
                <a:gd name="T10" fmla="*/ 6 w 79"/>
                <a:gd name="T11" fmla="*/ 8 h 269"/>
                <a:gd name="T12" fmla="*/ 8 w 79"/>
                <a:gd name="T13" fmla="*/ 0 h 2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9" h="269">
                  <a:moveTo>
                    <a:pt x="76" y="0"/>
                  </a:moveTo>
                  <a:lnTo>
                    <a:pt x="79" y="19"/>
                  </a:lnTo>
                  <a:lnTo>
                    <a:pt x="0" y="269"/>
                  </a:lnTo>
                  <a:lnTo>
                    <a:pt x="15" y="205"/>
                  </a:lnTo>
                  <a:lnTo>
                    <a:pt x="35" y="136"/>
                  </a:lnTo>
                  <a:lnTo>
                    <a:pt x="57" y="69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8" name="Freeform 27"/>
            <p:cNvSpPr>
              <a:spLocks/>
            </p:cNvSpPr>
            <p:nvPr/>
          </p:nvSpPr>
          <p:spPr bwMode="auto">
            <a:xfrm rot="696599">
              <a:off x="2166" y="1103"/>
              <a:ext cx="10" cy="32"/>
            </a:xfrm>
            <a:custGeom>
              <a:avLst/>
              <a:gdLst>
                <a:gd name="T0" fmla="*/ 2 w 30"/>
                <a:gd name="T1" fmla="*/ 0 h 96"/>
                <a:gd name="T2" fmla="*/ 3 w 30"/>
                <a:gd name="T3" fmla="*/ 0 h 96"/>
                <a:gd name="T4" fmla="*/ 0 w 30"/>
                <a:gd name="T5" fmla="*/ 11 h 96"/>
                <a:gd name="T6" fmla="*/ 0 w 30"/>
                <a:gd name="T7" fmla="*/ 8 h 96"/>
                <a:gd name="T8" fmla="*/ 1 w 30"/>
                <a:gd name="T9" fmla="*/ 5 h 96"/>
                <a:gd name="T10" fmla="*/ 2 w 30"/>
                <a:gd name="T11" fmla="*/ 3 h 96"/>
                <a:gd name="T12" fmla="*/ 2 w 30"/>
                <a:gd name="T13" fmla="*/ 0 h 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96">
                  <a:moveTo>
                    <a:pt x="18" y="0"/>
                  </a:moveTo>
                  <a:lnTo>
                    <a:pt x="30" y="0"/>
                  </a:lnTo>
                  <a:lnTo>
                    <a:pt x="0" y="96"/>
                  </a:lnTo>
                  <a:lnTo>
                    <a:pt x="3" y="73"/>
                  </a:lnTo>
                  <a:lnTo>
                    <a:pt x="10" y="46"/>
                  </a:lnTo>
                  <a:lnTo>
                    <a:pt x="15" y="2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9" name="Freeform 28"/>
            <p:cNvSpPr>
              <a:spLocks/>
            </p:cNvSpPr>
            <p:nvPr/>
          </p:nvSpPr>
          <p:spPr bwMode="auto">
            <a:xfrm rot="696599">
              <a:off x="2343" y="1117"/>
              <a:ext cx="9" cy="32"/>
            </a:xfrm>
            <a:custGeom>
              <a:avLst/>
              <a:gdLst>
                <a:gd name="T0" fmla="*/ 2 w 27"/>
                <a:gd name="T1" fmla="*/ 0 h 95"/>
                <a:gd name="T2" fmla="*/ 3 w 27"/>
                <a:gd name="T3" fmla="*/ 0 h 95"/>
                <a:gd name="T4" fmla="*/ 0 w 27"/>
                <a:gd name="T5" fmla="*/ 11 h 95"/>
                <a:gd name="T6" fmla="*/ 1 w 27"/>
                <a:gd name="T7" fmla="*/ 8 h 95"/>
                <a:gd name="T8" fmla="*/ 1 w 27"/>
                <a:gd name="T9" fmla="*/ 5 h 95"/>
                <a:gd name="T10" fmla="*/ 2 w 27"/>
                <a:gd name="T11" fmla="*/ 2 h 95"/>
                <a:gd name="T12" fmla="*/ 2 w 27"/>
                <a:gd name="T13" fmla="*/ 0 h 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7" h="95">
                  <a:moveTo>
                    <a:pt x="19" y="0"/>
                  </a:moveTo>
                  <a:lnTo>
                    <a:pt x="27" y="0"/>
                  </a:lnTo>
                  <a:lnTo>
                    <a:pt x="0" y="95"/>
                  </a:lnTo>
                  <a:lnTo>
                    <a:pt x="7" y="72"/>
                  </a:lnTo>
                  <a:lnTo>
                    <a:pt x="12" y="46"/>
                  </a:lnTo>
                  <a:lnTo>
                    <a:pt x="19" y="2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0" name="Freeform 29"/>
            <p:cNvSpPr>
              <a:spLocks/>
            </p:cNvSpPr>
            <p:nvPr/>
          </p:nvSpPr>
          <p:spPr bwMode="auto">
            <a:xfrm rot="696599">
              <a:off x="2519" y="1147"/>
              <a:ext cx="15" cy="54"/>
            </a:xfrm>
            <a:custGeom>
              <a:avLst/>
              <a:gdLst>
                <a:gd name="T0" fmla="*/ 4 w 45"/>
                <a:gd name="T1" fmla="*/ 0 h 163"/>
                <a:gd name="T2" fmla="*/ 5 w 45"/>
                <a:gd name="T3" fmla="*/ 0 h 163"/>
                <a:gd name="T4" fmla="*/ 0 w 45"/>
                <a:gd name="T5" fmla="*/ 18 h 163"/>
                <a:gd name="T6" fmla="*/ 1 w 45"/>
                <a:gd name="T7" fmla="*/ 13 h 163"/>
                <a:gd name="T8" fmla="*/ 2 w 45"/>
                <a:gd name="T9" fmla="*/ 9 h 163"/>
                <a:gd name="T10" fmla="*/ 3 w 45"/>
                <a:gd name="T11" fmla="*/ 5 h 163"/>
                <a:gd name="T12" fmla="*/ 4 w 45"/>
                <a:gd name="T13" fmla="*/ 0 h 16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5" h="163">
                  <a:moveTo>
                    <a:pt x="37" y="0"/>
                  </a:moveTo>
                  <a:lnTo>
                    <a:pt x="45" y="0"/>
                  </a:lnTo>
                  <a:lnTo>
                    <a:pt x="0" y="163"/>
                  </a:lnTo>
                  <a:lnTo>
                    <a:pt x="10" y="121"/>
                  </a:lnTo>
                  <a:lnTo>
                    <a:pt x="19" y="84"/>
                  </a:lnTo>
                  <a:lnTo>
                    <a:pt x="30" y="4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1" name="Freeform 30"/>
            <p:cNvSpPr>
              <a:spLocks/>
            </p:cNvSpPr>
            <p:nvPr/>
          </p:nvSpPr>
          <p:spPr bwMode="auto">
            <a:xfrm rot="696599">
              <a:off x="2696" y="1150"/>
              <a:ext cx="16" cy="54"/>
            </a:xfrm>
            <a:custGeom>
              <a:avLst/>
              <a:gdLst>
                <a:gd name="T0" fmla="*/ 4 w 50"/>
                <a:gd name="T1" fmla="*/ 0 h 163"/>
                <a:gd name="T2" fmla="*/ 5 w 50"/>
                <a:gd name="T3" fmla="*/ 0 h 163"/>
                <a:gd name="T4" fmla="*/ 0 w 50"/>
                <a:gd name="T5" fmla="*/ 18 h 163"/>
                <a:gd name="T6" fmla="*/ 1 w 50"/>
                <a:gd name="T7" fmla="*/ 13 h 163"/>
                <a:gd name="T8" fmla="*/ 2 w 50"/>
                <a:gd name="T9" fmla="*/ 9 h 163"/>
                <a:gd name="T10" fmla="*/ 3 w 50"/>
                <a:gd name="T11" fmla="*/ 5 h 163"/>
                <a:gd name="T12" fmla="*/ 4 w 50"/>
                <a:gd name="T13" fmla="*/ 0 h 16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0" h="163">
                  <a:moveTo>
                    <a:pt x="38" y="3"/>
                  </a:moveTo>
                  <a:lnTo>
                    <a:pt x="50" y="0"/>
                  </a:lnTo>
                  <a:lnTo>
                    <a:pt x="0" y="163"/>
                  </a:lnTo>
                  <a:lnTo>
                    <a:pt x="11" y="121"/>
                  </a:lnTo>
                  <a:lnTo>
                    <a:pt x="20" y="83"/>
                  </a:lnTo>
                  <a:lnTo>
                    <a:pt x="30" y="41"/>
                  </a:lnTo>
                  <a:lnTo>
                    <a:pt x="38" y="3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2" name="Freeform 31"/>
            <p:cNvSpPr>
              <a:spLocks/>
            </p:cNvSpPr>
            <p:nvPr/>
          </p:nvSpPr>
          <p:spPr bwMode="auto">
            <a:xfrm rot="696599">
              <a:off x="2197" y="1102"/>
              <a:ext cx="11" cy="47"/>
            </a:xfrm>
            <a:custGeom>
              <a:avLst/>
              <a:gdLst>
                <a:gd name="T0" fmla="*/ 3 w 35"/>
                <a:gd name="T1" fmla="*/ 0 h 140"/>
                <a:gd name="T2" fmla="*/ 3 w 35"/>
                <a:gd name="T3" fmla="*/ 4 h 140"/>
                <a:gd name="T4" fmla="*/ 2 w 35"/>
                <a:gd name="T5" fmla="*/ 8 h 140"/>
                <a:gd name="T6" fmla="*/ 1 w 35"/>
                <a:gd name="T7" fmla="*/ 12 h 140"/>
                <a:gd name="T8" fmla="*/ 0 w 35"/>
                <a:gd name="T9" fmla="*/ 16 h 140"/>
                <a:gd name="T10" fmla="*/ 1 w 35"/>
                <a:gd name="T11" fmla="*/ 12 h 140"/>
                <a:gd name="T12" fmla="*/ 2 w 35"/>
                <a:gd name="T13" fmla="*/ 8 h 140"/>
                <a:gd name="T14" fmla="*/ 2 w 35"/>
                <a:gd name="T15" fmla="*/ 4 h 140"/>
                <a:gd name="T16" fmla="*/ 3 w 35"/>
                <a:gd name="T17" fmla="*/ 0 h 1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140">
                  <a:moveTo>
                    <a:pt x="35" y="0"/>
                  </a:moveTo>
                  <a:lnTo>
                    <a:pt x="35" y="34"/>
                  </a:lnTo>
                  <a:lnTo>
                    <a:pt x="23" y="68"/>
                  </a:lnTo>
                  <a:lnTo>
                    <a:pt x="8" y="106"/>
                  </a:lnTo>
                  <a:lnTo>
                    <a:pt x="0" y="140"/>
                  </a:lnTo>
                  <a:lnTo>
                    <a:pt x="12" y="106"/>
                  </a:lnTo>
                  <a:lnTo>
                    <a:pt x="20" y="68"/>
                  </a:lnTo>
                  <a:lnTo>
                    <a:pt x="23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3" name="Freeform 32"/>
            <p:cNvSpPr>
              <a:spLocks/>
            </p:cNvSpPr>
            <p:nvPr/>
          </p:nvSpPr>
          <p:spPr bwMode="auto">
            <a:xfrm rot="696599">
              <a:off x="2374" y="1117"/>
              <a:ext cx="12" cy="47"/>
            </a:xfrm>
            <a:custGeom>
              <a:avLst/>
              <a:gdLst>
                <a:gd name="T0" fmla="*/ 4 w 34"/>
                <a:gd name="T1" fmla="*/ 0 h 141"/>
                <a:gd name="T2" fmla="*/ 4 w 34"/>
                <a:gd name="T3" fmla="*/ 3 h 141"/>
                <a:gd name="T4" fmla="*/ 3 w 34"/>
                <a:gd name="T5" fmla="*/ 7 h 141"/>
                <a:gd name="T6" fmla="*/ 1 w 34"/>
                <a:gd name="T7" fmla="*/ 12 h 141"/>
                <a:gd name="T8" fmla="*/ 0 w 34"/>
                <a:gd name="T9" fmla="*/ 16 h 141"/>
                <a:gd name="T10" fmla="*/ 1 w 34"/>
                <a:gd name="T11" fmla="*/ 12 h 141"/>
                <a:gd name="T12" fmla="*/ 2 w 34"/>
                <a:gd name="T13" fmla="*/ 8 h 141"/>
                <a:gd name="T14" fmla="*/ 3 w 34"/>
                <a:gd name="T15" fmla="*/ 4 h 141"/>
                <a:gd name="T16" fmla="*/ 4 w 34"/>
                <a:gd name="T17" fmla="*/ 0 h 1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4" h="141">
                  <a:moveTo>
                    <a:pt x="34" y="0"/>
                  </a:moveTo>
                  <a:lnTo>
                    <a:pt x="34" y="30"/>
                  </a:lnTo>
                  <a:lnTo>
                    <a:pt x="22" y="65"/>
                  </a:lnTo>
                  <a:lnTo>
                    <a:pt x="7" y="104"/>
                  </a:lnTo>
                  <a:lnTo>
                    <a:pt x="0" y="141"/>
                  </a:lnTo>
                  <a:lnTo>
                    <a:pt x="7" y="107"/>
                  </a:lnTo>
                  <a:lnTo>
                    <a:pt x="15" y="69"/>
                  </a:lnTo>
                  <a:lnTo>
                    <a:pt x="22" y="35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4" name="Freeform 33"/>
            <p:cNvSpPr>
              <a:spLocks/>
            </p:cNvSpPr>
            <p:nvPr/>
          </p:nvSpPr>
          <p:spPr bwMode="auto">
            <a:xfrm rot="696599">
              <a:off x="2549" y="1142"/>
              <a:ext cx="19" cy="79"/>
            </a:xfrm>
            <a:custGeom>
              <a:avLst/>
              <a:gdLst>
                <a:gd name="T0" fmla="*/ 6 w 57"/>
                <a:gd name="T1" fmla="*/ 0 h 236"/>
                <a:gd name="T2" fmla="*/ 6 w 57"/>
                <a:gd name="T3" fmla="*/ 6 h 236"/>
                <a:gd name="T4" fmla="*/ 4 w 57"/>
                <a:gd name="T5" fmla="*/ 12 h 236"/>
                <a:gd name="T6" fmla="*/ 2 w 57"/>
                <a:gd name="T7" fmla="*/ 20 h 236"/>
                <a:gd name="T8" fmla="*/ 0 w 57"/>
                <a:gd name="T9" fmla="*/ 26 h 236"/>
                <a:gd name="T10" fmla="*/ 2 w 57"/>
                <a:gd name="T11" fmla="*/ 20 h 236"/>
                <a:gd name="T12" fmla="*/ 3 w 57"/>
                <a:gd name="T13" fmla="*/ 13 h 236"/>
                <a:gd name="T14" fmla="*/ 5 w 57"/>
                <a:gd name="T15" fmla="*/ 6 h 236"/>
                <a:gd name="T16" fmla="*/ 6 w 57"/>
                <a:gd name="T17" fmla="*/ 0 h 2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7" h="236">
                  <a:moveTo>
                    <a:pt x="57" y="0"/>
                  </a:moveTo>
                  <a:lnTo>
                    <a:pt x="52" y="54"/>
                  </a:lnTo>
                  <a:lnTo>
                    <a:pt x="37" y="111"/>
                  </a:lnTo>
                  <a:lnTo>
                    <a:pt x="15" y="175"/>
                  </a:lnTo>
                  <a:lnTo>
                    <a:pt x="0" y="236"/>
                  </a:lnTo>
                  <a:lnTo>
                    <a:pt x="15" y="175"/>
                  </a:lnTo>
                  <a:lnTo>
                    <a:pt x="30" y="118"/>
                  </a:lnTo>
                  <a:lnTo>
                    <a:pt x="42" y="57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5" name="Freeform 34"/>
            <p:cNvSpPr>
              <a:spLocks/>
            </p:cNvSpPr>
            <p:nvPr/>
          </p:nvSpPr>
          <p:spPr bwMode="auto">
            <a:xfrm rot="696599">
              <a:off x="2726" y="1145"/>
              <a:ext cx="21" cy="80"/>
            </a:xfrm>
            <a:custGeom>
              <a:avLst/>
              <a:gdLst>
                <a:gd name="T0" fmla="*/ 7 w 62"/>
                <a:gd name="T1" fmla="*/ 0 h 240"/>
                <a:gd name="T2" fmla="*/ 6 w 62"/>
                <a:gd name="T3" fmla="*/ 6 h 240"/>
                <a:gd name="T4" fmla="*/ 4 w 62"/>
                <a:gd name="T5" fmla="*/ 13 h 240"/>
                <a:gd name="T6" fmla="*/ 2 w 62"/>
                <a:gd name="T7" fmla="*/ 19 h 240"/>
                <a:gd name="T8" fmla="*/ 0 w 62"/>
                <a:gd name="T9" fmla="*/ 27 h 240"/>
                <a:gd name="T10" fmla="*/ 2 w 62"/>
                <a:gd name="T11" fmla="*/ 20 h 240"/>
                <a:gd name="T12" fmla="*/ 3 w 62"/>
                <a:gd name="T13" fmla="*/ 13 h 240"/>
                <a:gd name="T14" fmla="*/ 5 w 62"/>
                <a:gd name="T15" fmla="*/ 6 h 240"/>
                <a:gd name="T16" fmla="*/ 7 w 62"/>
                <a:gd name="T17" fmla="*/ 0 h 2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2" h="240">
                  <a:moveTo>
                    <a:pt x="62" y="0"/>
                  </a:moveTo>
                  <a:lnTo>
                    <a:pt x="54" y="54"/>
                  </a:lnTo>
                  <a:lnTo>
                    <a:pt x="39" y="114"/>
                  </a:lnTo>
                  <a:lnTo>
                    <a:pt x="15" y="175"/>
                  </a:lnTo>
                  <a:lnTo>
                    <a:pt x="0" y="240"/>
                  </a:lnTo>
                  <a:lnTo>
                    <a:pt x="15" y="178"/>
                  </a:lnTo>
                  <a:lnTo>
                    <a:pt x="27" y="118"/>
                  </a:lnTo>
                  <a:lnTo>
                    <a:pt x="42" y="57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6" name="Freeform 35"/>
            <p:cNvSpPr>
              <a:spLocks/>
            </p:cNvSpPr>
            <p:nvPr/>
          </p:nvSpPr>
          <p:spPr bwMode="auto">
            <a:xfrm rot="696599">
              <a:off x="2209" y="1098"/>
              <a:ext cx="18" cy="54"/>
            </a:xfrm>
            <a:custGeom>
              <a:avLst/>
              <a:gdLst>
                <a:gd name="T0" fmla="*/ 6 w 53"/>
                <a:gd name="T1" fmla="*/ 0 h 163"/>
                <a:gd name="T2" fmla="*/ 0 w 53"/>
                <a:gd name="T3" fmla="*/ 18 h 163"/>
                <a:gd name="T4" fmla="*/ 4 w 53"/>
                <a:gd name="T5" fmla="*/ 3 h 163"/>
                <a:gd name="T6" fmla="*/ 6 w 53"/>
                <a:gd name="T7" fmla="*/ 0 h 1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" h="163">
                  <a:moveTo>
                    <a:pt x="53" y="0"/>
                  </a:moveTo>
                  <a:lnTo>
                    <a:pt x="0" y="163"/>
                  </a:lnTo>
                  <a:lnTo>
                    <a:pt x="38" y="23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7" name="Freeform 36"/>
            <p:cNvSpPr>
              <a:spLocks/>
            </p:cNvSpPr>
            <p:nvPr/>
          </p:nvSpPr>
          <p:spPr bwMode="auto">
            <a:xfrm rot="696599">
              <a:off x="2388" y="1112"/>
              <a:ext cx="18" cy="55"/>
            </a:xfrm>
            <a:custGeom>
              <a:avLst/>
              <a:gdLst>
                <a:gd name="T0" fmla="*/ 6 w 54"/>
                <a:gd name="T1" fmla="*/ 0 h 163"/>
                <a:gd name="T2" fmla="*/ 0 w 54"/>
                <a:gd name="T3" fmla="*/ 19 h 163"/>
                <a:gd name="T4" fmla="*/ 5 w 54"/>
                <a:gd name="T5" fmla="*/ 2 h 163"/>
                <a:gd name="T6" fmla="*/ 6 w 54"/>
                <a:gd name="T7" fmla="*/ 0 h 1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4" h="163">
                  <a:moveTo>
                    <a:pt x="54" y="0"/>
                  </a:moveTo>
                  <a:lnTo>
                    <a:pt x="0" y="163"/>
                  </a:lnTo>
                  <a:lnTo>
                    <a:pt x="42" y="22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8" name="Freeform 37"/>
            <p:cNvSpPr>
              <a:spLocks/>
            </p:cNvSpPr>
            <p:nvPr/>
          </p:nvSpPr>
          <p:spPr bwMode="auto">
            <a:xfrm rot="696599">
              <a:off x="2562" y="1131"/>
              <a:ext cx="30" cy="94"/>
            </a:xfrm>
            <a:custGeom>
              <a:avLst/>
              <a:gdLst>
                <a:gd name="T0" fmla="*/ 10 w 89"/>
                <a:gd name="T1" fmla="*/ 0 h 281"/>
                <a:gd name="T2" fmla="*/ 0 w 89"/>
                <a:gd name="T3" fmla="*/ 31 h 281"/>
                <a:gd name="T4" fmla="*/ 8 w 89"/>
                <a:gd name="T5" fmla="*/ 4 h 281"/>
                <a:gd name="T6" fmla="*/ 10 w 89"/>
                <a:gd name="T7" fmla="*/ 0 h 28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9" h="281">
                  <a:moveTo>
                    <a:pt x="89" y="0"/>
                  </a:moveTo>
                  <a:lnTo>
                    <a:pt x="0" y="281"/>
                  </a:lnTo>
                  <a:lnTo>
                    <a:pt x="69" y="34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9" name="Freeform 38"/>
            <p:cNvSpPr>
              <a:spLocks/>
            </p:cNvSpPr>
            <p:nvPr/>
          </p:nvSpPr>
          <p:spPr bwMode="auto">
            <a:xfrm rot="696599">
              <a:off x="2740" y="1134"/>
              <a:ext cx="31" cy="94"/>
            </a:xfrm>
            <a:custGeom>
              <a:avLst/>
              <a:gdLst>
                <a:gd name="T0" fmla="*/ 10 w 92"/>
                <a:gd name="T1" fmla="*/ 0 h 282"/>
                <a:gd name="T2" fmla="*/ 0 w 92"/>
                <a:gd name="T3" fmla="*/ 31 h 282"/>
                <a:gd name="T4" fmla="*/ 7 w 92"/>
                <a:gd name="T5" fmla="*/ 4 h 282"/>
                <a:gd name="T6" fmla="*/ 10 w 92"/>
                <a:gd name="T7" fmla="*/ 0 h 28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2" h="282">
                  <a:moveTo>
                    <a:pt x="92" y="0"/>
                  </a:moveTo>
                  <a:lnTo>
                    <a:pt x="0" y="282"/>
                  </a:lnTo>
                  <a:lnTo>
                    <a:pt x="65" y="35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0" name="Freeform 39"/>
            <p:cNvSpPr>
              <a:spLocks/>
            </p:cNvSpPr>
            <p:nvPr/>
          </p:nvSpPr>
          <p:spPr bwMode="auto">
            <a:xfrm rot="696599">
              <a:off x="2230" y="1102"/>
              <a:ext cx="15" cy="48"/>
            </a:xfrm>
            <a:custGeom>
              <a:avLst/>
              <a:gdLst>
                <a:gd name="T0" fmla="*/ 5 w 45"/>
                <a:gd name="T1" fmla="*/ 0 h 144"/>
                <a:gd name="T2" fmla="*/ 0 w 45"/>
                <a:gd name="T3" fmla="*/ 16 h 144"/>
                <a:gd name="T4" fmla="*/ 4 w 45"/>
                <a:gd name="T5" fmla="*/ 0 h 144"/>
                <a:gd name="T6" fmla="*/ 5 w 45"/>
                <a:gd name="T7" fmla="*/ 0 h 14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5" h="144">
                  <a:moveTo>
                    <a:pt x="45" y="0"/>
                  </a:moveTo>
                  <a:lnTo>
                    <a:pt x="0" y="144"/>
                  </a:lnTo>
                  <a:lnTo>
                    <a:pt x="40" y="0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1" name="Freeform 40"/>
            <p:cNvSpPr>
              <a:spLocks/>
            </p:cNvSpPr>
            <p:nvPr/>
          </p:nvSpPr>
          <p:spPr bwMode="auto">
            <a:xfrm rot="696599">
              <a:off x="2408" y="1116"/>
              <a:ext cx="17" cy="48"/>
            </a:xfrm>
            <a:custGeom>
              <a:avLst/>
              <a:gdLst>
                <a:gd name="T0" fmla="*/ 6 w 50"/>
                <a:gd name="T1" fmla="*/ 0 h 143"/>
                <a:gd name="T2" fmla="*/ 0 w 50"/>
                <a:gd name="T3" fmla="*/ 16 h 143"/>
                <a:gd name="T4" fmla="*/ 4 w 50"/>
                <a:gd name="T5" fmla="*/ 0 h 143"/>
                <a:gd name="T6" fmla="*/ 6 w 50"/>
                <a:gd name="T7" fmla="*/ 0 h 1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143">
                  <a:moveTo>
                    <a:pt x="50" y="0"/>
                  </a:moveTo>
                  <a:lnTo>
                    <a:pt x="0" y="143"/>
                  </a:lnTo>
                  <a:lnTo>
                    <a:pt x="38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2" name="Freeform 41"/>
            <p:cNvSpPr>
              <a:spLocks/>
            </p:cNvSpPr>
            <p:nvPr/>
          </p:nvSpPr>
          <p:spPr bwMode="auto">
            <a:xfrm rot="696599">
              <a:off x="2581" y="1135"/>
              <a:ext cx="28" cy="87"/>
            </a:xfrm>
            <a:custGeom>
              <a:avLst/>
              <a:gdLst>
                <a:gd name="T0" fmla="*/ 9 w 84"/>
                <a:gd name="T1" fmla="*/ 0 h 259"/>
                <a:gd name="T2" fmla="*/ 0 w 84"/>
                <a:gd name="T3" fmla="*/ 29 h 259"/>
                <a:gd name="T4" fmla="*/ 8 w 84"/>
                <a:gd name="T5" fmla="*/ 1 h 259"/>
                <a:gd name="T6" fmla="*/ 9 w 84"/>
                <a:gd name="T7" fmla="*/ 0 h 2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4" h="259">
                  <a:moveTo>
                    <a:pt x="84" y="0"/>
                  </a:moveTo>
                  <a:lnTo>
                    <a:pt x="0" y="259"/>
                  </a:lnTo>
                  <a:lnTo>
                    <a:pt x="69" y="8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3" name="Freeform 42"/>
            <p:cNvSpPr>
              <a:spLocks/>
            </p:cNvSpPr>
            <p:nvPr/>
          </p:nvSpPr>
          <p:spPr bwMode="auto">
            <a:xfrm rot="696599">
              <a:off x="2760" y="1138"/>
              <a:ext cx="27" cy="87"/>
            </a:xfrm>
            <a:custGeom>
              <a:avLst/>
              <a:gdLst>
                <a:gd name="T0" fmla="*/ 9 w 81"/>
                <a:gd name="T1" fmla="*/ 0 h 259"/>
                <a:gd name="T2" fmla="*/ 0 w 81"/>
                <a:gd name="T3" fmla="*/ 29 h 259"/>
                <a:gd name="T4" fmla="*/ 8 w 81"/>
                <a:gd name="T5" fmla="*/ 1 h 259"/>
                <a:gd name="T6" fmla="*/ 9 w 81"/>
                <a:gd name="T7" fmla="*/ 0 h 2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1" h="259">
                  <a:moveTo>
                    <a:pt x="81" y="0"/>
                  </a:moveTo>
                  <a:lnTo>
                    <a:pt x="0" y="259"/>
                  </a:lnTo>
                  <a:lnTo>
                    <a:pt x="69" y="5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4" name="Freeform 43"/>
            <p:cNvSpPr>
              <a:spLocks/>
            </p:cNvSpPr>
            <p:nvPr/>
          </p:nvSpPr>
          <p:spPr bwMode="auto">
            <a:xfrm rot="696599">
              <a:off x="2254" y="1106"/>
              <a:ext cx="12" cy="44"/>
            </a:xfrm>
            <a:custGeom>
              <a:avLst/>
              <a:gdLst>
                <a:gd name="T0" fmla="*/ 4 w 37"/>
                <a:gd name="T1" fmla="*/ 0 h 133"/>
                <a:gd name="T2" fmla="*/ 0 w 37"/>
                <a:gd name="T3" fmla="*/ 15 h 133"/>
                <a:gd name="T4" fmla="*/ 3 w 37"/>
                <a:gd name="T5" fmla="*/ 1 h 133"/>
                <a:gd name="T6" fmla="*/ 4 w 37"/>
                <a:gd name="T7" fmla="*/ 0 h 1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133">
                  <a:moveTo>
                    <a:pt x="37" y="0"/>
                  </a:moveTo>
                  <a:lnTo>
                    <a:pt x="0" y="133"/>
                  </a:lnTo>
                  <a:lnTo>
                    <a:pt x="27" y="1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5" name="Freeform 44"/>
            <p:cNvSpPr>
              <a:spLocks/>
            </p:cNvSpPr>
            <p:nvPr/>
          </p:nvSpPr>
          <p:spPr bwMode="auto">
            <a:xfrm rot="696599">
              <a:off x="2431" y="1121"/>
              <a:ext cx="12" cy="43"/>
            </a:xfrm>
            <a:custGeom>
              <a:avLst/>
              <a:gdLst>
                <a:gd name="T0" fmla="*/ 4 w 38"/>
                <a:gd name="T1" fmla="*/ 0 h 129"/>
                <a:gd name="T2" fmla="*/ 0 w 38"/>
                <a:gd name="T3" fmla="*/ 14 h 129"/>
                <a:gd name="T4" fmla="*/ 3 w 38"/>
                <a:gd name="T5" fmla="*/ 1 h 129"/>
                <a:gd name="T6" fmla="*/ 4 w 38"/>
                <a:gd name="T7" fmla="*/ 0 h 1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" h="129">
                  <a:moveTo>
                    <a:pt x="38" y="0"/>
                  </a:moveTo>
                  <a:lnTo>
                    <a:pt x="0" y="129"/>
                  </a:lnTo>
                  <a:lnTo>
                    <a:pt x="26" y="1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6" name="Freeform 45"/>
            <p:cNvSpPr>
              <a:spLocks/>
            </p:cNvSpPr>
            <p:nvPr/>
          </p:nvSpPr>
          <p:spPr bwMode="auto">
            <a:xfrm rot="696599">
              <a:off x="2607" y="1138"/>
              <a:ext cx="22" cy="79"/>
            </a:xfrm>
            <a:custGeom>
              <a:avLst/>
              <a:gdLst>
                <a:gd name="T0" fmla="*/ 7 w 65"/>
                <a:gd name="T1" fmla="*/ 0 h 236"/>
                <a:gd name="T2" fmla="*/ 0 w 65"/>
                <a:gd name="T3" fmla="*/ 26 h 236"/>
                <a:gd name="T4" fmla="*/ 6 w 65"/>
                <a:gd name="T5" fmla="*/ 3 h 236"/>
                <a:gd name="T6" fmla="*/ 7 w 65"/>
                <a:gd name="T7" fmla="*/ 0 h 2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5" h="236">
                  <a:moveTo>
                    <a:pt x="65" y="0"/>
                  </a:moveTo>
                  <a:lnTo>
                    <a:pt x="0" y="236"/>
                  </a:lnTo>
                  <a:lnTo>
                    <a:pt x="54" y="29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7" name="Freeform 46"/>
            <p:cNvSpPr>
              <a:spLocks/>
            </p:cNvSpPr>
            <p:nvPr/>
          </p:nvSpPr>
          <p:spPr bwMode="auto">
            <a:xfrm rot="696599">
              <a:off x="2784" y="1141"/>
              <a:ext cx="23" cy="79"/>
            </a:xfrm>
            <a:custGeom>
              <a:avLst/>
              <a:gdLst>
                <a:gd name="T0" fmla="*/ 8 w 69"/>
                <a:gd name="T1" fmla="*/ 0 h 236"/>
                <a:gd name="T2" fmla="*/ 0 w 69"/>
                <a:gd name="T3" fmla="*/ 26 h 236"/>
                <a:gd name="T4" fmla="*/ 6 w 69"/>
                <a:gd name="T5" fmla="*/ 3 h 236"/>
                <a:gd name="T6" fmla="*/ 8 w 69"/>
                <a:gd name="T7" fmla="*/ 0 h 2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9" h="236">
                  <a:moveTo>
                    <a:pt x="69" y="0"/>
                  </a:moveTo>
                  <a:lnTo>
                    <a:pt x="0" y="236"/>
                  </a:lnTo>
                  <a:lnTo>
                    <a:pt x="54" y="3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8" name="Freeform 47"/>
            <p:cNvSpPr>
              <a:spLocks/>
            </p:cNvSpPr>
            <p:nvPr/>
          </p:nvSpPr>
          <p:spPr bwMode="auto">
            <a:xfrm rot="696599">
              <a:off x="2281" y="1108"/>
              <a:ext cx="10" cy="37"/>
            </a:xfrm>
            <a:custGeom>
              <a:avLst/>
              <a:gdLst>
                <a:gd name="T0" fmla="*/ 3 w 30"/>
                <a:gd name="T1" fmla="*/ 0 h 111"/>
                <a:gd name="T2" fmla="*/ 0 w 30"/>
                <a:gd name="T3" fmla="*/ 12 h 111"/>
                <a:gd name="T4" fmla="*/ 1 w 30"/>
                <a:gd name="T5" fmla="*/ 3 h 111"/>
                <a:gd name="T6" fmla="*/ 3 w 30"/>
                <a:gd name="T7" fmla="*/ 0 h 11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" h="111">
                  <a:moveTo>
                    <a:pt x="30" y="0"/>
                  </a:moveTo>
                  <a:lnTo>
                    <a:pt x="0" y="111"/>
                  </a:lnTo>
                  <a:lnTo>
                    <a:pt x="8" y="27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9" name="Freeform 48"/>
            <p:cNvSpPr>
              <a:spLocks/>
            </p:cNvSpPr>
            <p:nvPr/>
          </p:nvSpPr>
          <p:spPr bwMode="auto">
            <a:xfrm rot="696599">
              <a:off x="2459" y="1122"/>
              <a:ext cx="12" cy="37"/>
            </a:xfrm>
            <a:custGeom>
              <a:avLst/>
              <a:gdLst>
                <a:gd name="T0" fmla="*/ 4 w 35"/>
                <a:gd name="T1" fmla="*/ 0 h 111"/>
                <a:gd name="T2" fmla="*/ 0 w 35"/>
                <a:gd name="T3" fmla="*/ 12 h 111"/>
                <a:gd name="T4" fmla="*/ 1 w 35"/>
                <a:gd name="T5" fmla="*/ 3 h 111"/>
                <a:gd name="T6" fmla="*/ 4 w 35"/>
                <a:gd name="T7" fmla="*/ 0 h 11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111">
                  <a:moveTo>
                    <a:pt x="35" y="0"/>
                  </a:moveTo>
                  <a:lnTo>
                    <a:pt x="0" y="111"/>
                  </a:lnTo>
                  <a:lnTo>
                    <a:pt x="8" y="3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0" name="Freeform 49"/>
            <p:cNvSpPr>
              <a:spLocks/>
            </p:cNvSpPr>
            <p:nvPr/>
          </p:nvSpPr>
          <p:spPr bwMode="auto">
            <a:xfrm rot="696599">
              <a:off x="2640" y="1139"/>
              <a:ext cx="19" cy="64"/>
            </a:xfrm>
            <a:custGeom>
              <a:avLst/>
              <a:gdLst>
                <a:gd name="T0" fmla="*/ 6 w 57"/>
                <a:gd name="T1" fmla="*/ 0 h 193"/>
                <a:gd name="T2" fmla="*/ 0 w 57"/>
                <a:gd name="T3" fmla="*/ 21 h 193"/>
                <a:gd name="T4" fmla="*/ 3 w 57"/>
                <a:gd name="T5" fmla="*/ 5 h 193"/>
                <a:gd name="T6" fmla="*/ 6 w 57"/>
                <a:gd name="T7" fmla="*/ 0 h 19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193">
                  <a:moveTo>
                    <a:pt x="57" y="0"/>
                  </a:moveTo>
                  <a:lnTo>
                    <a:pt x="0" y="193"/>
                  </a:lnTo>
                  <a:lnTo>
                    <a:pt x="30" y="44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1" name="Freeform 50"/>
            <p:cNvSpPr>
              <a:spLocks/>
            </p:cNvSpPr>
            <p:nvPr/>
          </p:nvSpPr>
          <p:spPr bwMode="auto">
            <a:xfrm rot="696599">
              <a:off x="2819" y="1142"/>
              <a:ext cx="18" cy="66"/>
            </a:xfrm>
            <a:custGeom>
              <a:avLst/>
              <a:gdLst>
                <a:gd name="T0" fmla="*/ 6 w 53"/>
                <a:gd name="T1" fmla="*/ 0 h 197"/>
                <a:gd name="T2" fmla="*/ 0 w 53"/>
                <a:gd name="T3" fmla="*/ 22 h 197"/>
                <a:gd name="T4" fmla="*/ 3 w 53"/>
                <a:gd name="T5" fmla="*/ 5 h 197"/>
                <a:gd name="T6" fmla="*/ 6 w 53"/>
                <a:gd name="T7" fmla="*/ 0 h 19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" h="197">
                  <a:moveTo>
                    <a:pt x="53" y="0"/>
                  </a:moveTo>
                  <a:lnTo>
                    <a:pt x="0" y="197"/>
                  </a:lnTo>
                  <a:lnTo>
                    <a:pt x="27" y="45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2" name="Freeform 51"/>
            <p:cNvSpPr>
              <a:spLocks/>
            </p:cNvSpPr>
            <p:nvPr/>
          </p:nvSpPr>
          <p:spPr bwMode="auto">
            <a:xfrm rot="696599">
              <a:off x="2300" y="1116"/>
              <a:ext cx="12" cy="29"/>
            </a:xfrm>
            <a:custGeom>
              <a:avLst/>
              <a:gdLst>
                <a:gd name="T0" fmla="*/ 2 w 35"/>
                <a:gd name="T1" fmla="*/ 0 h 87"/>
                <a:gd name="T2" fmla="*/ 4 w 35"/>
                <a:gd name="T3" fmla="*/ 0 h 87"/>
                <a:gd name="T4" fmla="*/ 1 w 35"/>
                <a:gd name="T5" fmla="*/ 10 h 87"/>
                <a:gd name="T6" fmla="*/ 0 w 35"/>
                <a:gd name="T7" fmla="*/ 8 h 87"/>
                <a:gd name="T8" fmla="*/ 1 w 35"/>
                <a:gd name="T9" fmla="*/ 6 h 87"/>
                <a:gd name="T10" fmla="*/ 2 w 35"/>
                <a:gd name="T11" fmla="*/ 3 h 87"/>
                <a:gd name="T12" fmla="*/ 2 w 35"/>
                <a:gd name="T13" fmla="*/ 0 h 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5" h="87">
                  <a:moveTo>
                    <a:pt x="18" y="3"/>
                  </a:moveTo>
                  <a:lnTo>
                    <a:pt x="35" y="0"/>
                  </a:lnTo>
                  <a:lnTo>
                    <a:pt x="8" y="87"/>
                  </a:lnTo>
                  <a:lnTo>
                    <a:pt x="0" y="69"/>
                  </a:lnTo>
                  <a:lnTo>
                    <a:pt x="8" y="50"/>
                  </a:lnTo>
                  <a:lnTo>
                    <a:pt x="15" y="27"/>
                  </a:lnTo>
                  <a:lnTo>
                    <a:pt x="18" y="3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3" name="Freeform 52"/>
            <p:cNvSpPr>
              <a:spLocks/>
            </p:cNvSpPr>
            <p:nvPr/>
          </p:nvSpPr>
          <p:spPr bwMode="auto">
            <a:xfrm rot="696599">
              <a:off x="2480" y="1130"/>
              <a:ext cx="10" cy="29"/>
            </a:xfrm>
            <a:custGeom>
              <a:avLst/>
              <a:gdLst>
                <a:gd name="T0" fmla="*/ 2 w 30"/>
                <a:gd name="T1" fmla="*/ 0 h 87"/>
                <a:gd name="T2" fmla="*/ 3 w 30"/>
                <a:gd name="T3" fmla="*/ 0 h 87"/>
                <a:gd name="T4" fmla="*/ 0 w 30"/>
                <a:gd name="T5" fmla="*/ 10 h 87"/>
                <a:gd name="T6" fmla="*/ 0 w 30"/>
                <a:gd name="T7" fmla="*/ 7 h 87"/>
                <a:gd name="T8" fmla="*/ 0 w 30"/>
                <a:gd name="T9" fmla="*/ 5 h 87"/>
                <a:gd name="T10" fmla="*/ 2 w 30"/>
                <a:gd name="T11" fmla="*/ 3 h 87"/>
                <a:gd name="T12" fmla="*/ 2 w 30"/>
                <a:gd name="T13" fmla="*/ 0 h 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87">
                  <a:moveTo>
                    <a:pt x="15" y="3"/>
                  </a:moveTo>
                  <a:lnTo>
                    <a:pt x="30" y="0"/>
                  </a:lnTo>
                  <a:lnTo>
                    <a:pt x="3" y="87"/>
                  </a:lnTo>
                  <a:lnTo>
                    <a:pt x="0" y="67"/>
                  </a:lnTo>
                  <a:lnTo>
                    <a:pt x="3" y="49"/>
                  </a:lnTo>
                  <a:lnTo>
                    <a:pt x="15" y="25"/>
                  </a:lnTo>
                  <a:lnTo>
                    <a:pt x="15" y="3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4" name="Freeform 53"/>
            <p:cNvSpPr>
              <a:spLocks/>
            </p:cNvSpPr>
            <p:nvPr/>
          </p:nvSpPr>
          <p:spPr bwMode="auto">
            <a:xfrm rot="696599">
              <a:off x="2660" y="1150"/>
              <a:ext cx="16" cy="51"/>
            </a:xfrm>
            <a:custGeom>
              <a:avLst/>
              <a:gdLst>
                <a:gd name="T0" fmla="*/ 4 w 46"/>
                <a:gd name="T1" fmla="*/ 1 h 153"/>
                <a:gd name="T2" fmla="*/ 6 w 46"/>
                <a:gd name="T3" fmla="*/ 0 h 153"/>
                <a:gd name="T4" fmla="*/ 0 w 46"/>
                <a:gd name="T5" fmla="*/ 17 h 153"/>
                <a:gd name="T6" fmla="*/ 0 w 46"/>
                <a:gd name="T7" fmla="*/ 13 h 153"/>
                <a:gd name="T8" fmla="*/ 1 w 46"/>
                <a:gd name="T9" fmla="*/ 9 h 153"/>
                <a:gd name="T10" fmla="*/ 3 w 46"/>
                <a:gd name="T11" fmla="*/ 5 h 153"/>
                <a:gd name="T12" fmla="*/ 4 w 46"/>
                <a:gd name="T13" fmla="*/ 1 h 1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6" h="153">
                  <a:moveTo>
                    <a:pt x="31" y="12"/>
                  </a:moveTo>
                  <a:lnTo>
                    <a:pt x="46" y="0"/>
                  </a:lnTo>
                  <a:lnTo>
                    <a:pt x="0" y="153"/>
                  </a:lnTo>
                  <a:lnTo>
                    <a:pt x="0" y="118"/>
                  </a:lnTo>
                  <a:lnTo>
                    <a:pt x="12" y="84"/>
                  </a:lnTo>
                  <a:lnTo>
                    <a:pt x="22" y="46"/>
                  </a:lnTo>
                  <a:lnTo>
                    <a:pt x="31" y="12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5" name="Freeform 54"/>
            <p:cNvSpPr>
              <a:spLocks/>
            </p:cNvSpPr>
            <p:nvPr/>
          </p:nvSpPr>
          <p:spPr bwMode="auto">
            <a:xfrm rot="696599">
              <a:off x="2838" y="1153"/>
              <a:ext cx="15" cy="51"/>
            </a:xfrm>
            <a:custGeom>
              <a:avLst/>
              <a:gdLst>
                <a:gd name="T0" fmla="*/ 4 w 45"/>
                <a:gd name="T1" fmla="*/ 1 h 153"/>
                <a:gd name="T2" fmla="*/ 5 w 45"/>
                <a:gd name="T3" fmla="*/ 0 h 153"/>
                <a:gd name="T4" fmla="*/ 0 w 45"/>
                <a:gd name="T5" fmla="*/ 17 h 153"/>
                <a:gd name="T6" fmla="*/ 0 w 45"/>
                <a:gd name="T7" fmla="*/ 13 h 153"/>
                <a:gd name="T8" fmla="*/ 1 w 45"/>
                <a:gd name="T9" fmla="*/ 9 h 153"/>
                <a:gd name="T10" fmla="*/ 2 w 45"/>
                <a:gd name="T11" fmla="*/ 5 h 153"/>
                <a:gd name="T12" fmla="*/ 4 w 45"/>
                <a:gd name="T13" fmla="*/ 1 h 1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5" h="153">
                  <a:moveTo>
                    <a:pt x="34" y="12"/>
                  </a:moveTo>
                  <a:lnTo>
                    <a:pt x="45" y="0"/>
                  </a:lnTo>
                  <a:lnTo>
                    <a:pt x="3" y="153"/>
                  </a:lnTo>
                  <a:lnTo>
                    <a:pt x="0" y="118"/>
                  </a:lnTo>
                  <a:lnTo>
                    <a:pt x="7" y="84"/>
                  </a:lnTo>
                  <a:lnTo>
                    <a:pt x="22" y="47"/>
                  </a:lnTo>
                  <a:lnTo>
                    <a:pt x="34" y="12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6" name="Freeform 55"/>
            <p:cNvSpPr>
              <a:spLocks/>
            </p:cNvSpPr>
            <p:nvPr/>
          </p:nvSpPr>
          <p:spPr bwMode="auto">
            <a:xfrm rot="696599">
              <a:off x="2324" y="1117"/>
              <a:ext cx="10" cy="35"/>
            </a:xfrm>
            <a:custGeom>
              <a:avLst/>
              <a:gdLst>
                <a:gd name="T0" fmla="*/ 3 w 30"/>
                <a:gd name="T1" fmla="*/ 0 h 106"/>
                <a:gd name="T2" fmla="*/ 0 w 30"/>
                <a:gd name="T3" fmla="*/ 12 h 106"/>
                <a:gd name="T4" fmla="*/ 0 w 30"/>
                <a:gd name="T5" fmla="*/ 9 h 106"/>
                <a:gd name="T6" fmla="*/ 1 w 30"/>
                <a:gd name="T7" fmla="*/ 6 h 106"/>
                <a:gd name="T8" fmla="*/ 2 w 30"/>
                <a:gd name="T9" fmla="*/ 3 h 106"/>
                <a:gd name="T10" fmla="*/ 3 w 30"/>
                <a:gd name="T11" fmla="*/ 0 h 1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" h="106">
                  <a:moveTo>
                    <a:pt x="30" y="0"/>
                  </a:moveTo>
                  <a:lnTo>
                    <a:pt x="4" y="106"/>
                  </a:lnTo>
                  <a:lnTo>
                    <a:pt x="0" y="81"/>
                  </a:lnTo>
                  <a:lnTo>
                    <a:pt x="7" y="50"/>
                  </a:lnTo>
                  <a:lnTo>
                    <a:pt x="15" y="24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7" name="Freeform 56"/>
            <p:cNvSpPr>
              <a:spLocks/>
            </p:cNvSpPr>
            <p:nvPr/>
          </p:nvSpPr>
          <p:spPr bwMode="auto">
            <a:xfrm rot="696599">
              <a:off x="2503" y="1131"/>
              <a:ext cx="9" cy="36"/>
            </a:xfrm>
            <a:custGeom>
              <a:avLst/>
              <a:gdLst>
                <a:gd name="T0" fmla="*/ 3 w 27"/>
                <a:gd name="T1" fmla="*/ 0 h 106"/>
                <a:gd name="T2" fmla="*/ 1 w 27"/>
                <a:gd name="T3" fmla="*/ 12 h 106"/>
                <a:gd name="T4" fmla="*/ 0 w 27"/>
                <a:gd name="T5" fmla="*/ 9 h 106"/>
                <a:gd name="T6" fmla="*/ 1 w 27"/>
                <a:gd name="T7" fmla="*/ 6 h 106"/>
                <a:gd name="T8" fmla="*/ 1 w 27"/>
                <a:gd name="T9" fmla="*/ 2 h 106"/>
                <a:gd name="T10" fmla="*/ 3 w 27"/>
                <a:gd name="T11" fmla="*/ 0 h 1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106">
                  <a:moveTo>
                    <a:pt x="27" y="0"/>
                  </a:moveTo>
                  <a:lnTo>
                    <a:pt x="5" y="106"/>
                  </a:lnTo>
                  <a:lnTo>
                    <a:pt x="0" y="79"/>
                  </a:lnTo>
                  <a:lnTo>
                    <a:pt x="5" y="49"/>
                  </a:lnTo>
                  <a:lnTo>
                    <a:pt x="12" y="2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8" name="Freeform 57"/>
            <p:cNvSpPr>
              <a:spLocks/>
            </p:cNvSpPr>
            <p:nvPr/>
          </p:nvSpPr>
          <p:spPr bwMode="auto">
            <a:xfrm rot="696599">
              <a:off x="2683" y="1148"/>
              <a:ext cx="18" cy="62"/>
            </a:xfrm>
            <a:custGeom>
              <a:avLst/>
              <a:gdLst>
                <a:gd name="T0" fmla="*/ 6 w 54"/>
                <a:gd name="T1" fmla="*/ 0 h 185"/>
                <a:gd name="T2" fmla="*/ 0 w 54"/>
                <a:gd name="T3" fmla="*/ 21 h 185"/>
                <a:gd name="T4" fmla="*/ 0 w 54"/>
                <a:gd name="T5" fmla="*/ 16 h 185"/>
                <a:gd name="T6" fmla="*/ 2 w 54"/>
                <a:gd name="T7" fmla="*/ 10 h 185"/>
                <a:gd name="T8" fmla="*/ 4 w 54"/>
                <a:gd name="T9" fmla="*/ 4 h 185"/>
                <a:gd name="T10" fmla="*/ 6 w 54"/>
                <a:gd name="T11" fmla="*/ 0 h 1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4" h="185">
                  <a:moveTo>
                    <a:pt x="54" y="0"/>
                  </a:moveTo>
                  <a:lnTo>
                    <a:pt x="0" y="185"/>
                  </a:lnTo>
                  <a:lnTo>
                    <a:pt x="4" y="140"/>
                  </a:lnTo>
                  <a:lnTo>
                    <a:pt x="15" y="86"/>
                  </a:lnTo>
                  <a:lnTo>
                    <a:pt x="34" y="37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9" name="Freeform 58"/>
            <p:cNvSpPr>
              <a:spLocks/>
            </p:cNvSpPr>
            <p:nvPr/>
          </p:nvSpPr>
          <p:spPr bwMode="auto">
            <a:xfrm rot="696599">
              <a:off x="2863" y="1151"/>
              <a:ext cx="17" cy="59"/>
            </a:xfrm>
            <a:custGeom>
              <a:avLst/>
              <a:gdLst>
                <a:gd name="T0" fmla="*/ 6 w 49"/>
                <a:gd name="T1" fmla="*/ 0 h 178"/>
                <a:gd name="T2" fmla="*/ 0 w 49"/>
                <a:gd name="T3" fmla="*/ 20 h 178"/>
                <a:gd name="T4" fmla="*/ 0 w 49"/>
                <a:gd name="T5" fmla="*/ 15 h 178"/>
                <a:gd name="T6" fmla="*/ 1 w 49"/>
                <a:gd name="T7" fmla="*/ 9 h 178"/>
                <a:gd name="T8" fmla="*/ 3 w 49"/>
                <a:gd name="T9" fmla="*/ 4 h 178"/>
                <a:gd name="T10" fmla="*/ 6 w 49"/>
                <a:gd name="T11" fmla="*/ 0 h 1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9" h="178">
                  <a:moveTo>
                    <a:pt x="49" y="0"/>
                  </a:moveTo>
                  <a:lnTo>
                    <a:pt x="0" y="178"/>
                  </a:lnTo>
                  <a:lnTo>
                    <a:pt x="0" y="136"/>
                  </a:lnTo>
                  <a:lnTo>
                    <a:pt x="12" y="84"/>
                  </a:lnTo>
                  <a:lnTo>
                    <a:pt x="30" y="37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21550" name="Picture 4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23987">
              <a:off x="1632" y="720"/>
              <a:ext cx="1332" cy="1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551" name="Freeform 9"/>
            <p:cNvSpPr>
              <a:spLocks/>
            </p:cNvSpPr>
            <p:nvPr/>
          </p:nvSpPr>
          <p:spPr bwMode="auto">
            <a:xfrm rot="696599">
              <a:off x="3838" y="1329"/>
              <a:ext cx="505" cy="131"/>
            </a:xfrm>
            <a:custGeom>
              <a:avLst/>
              <a:gdLst>
                <a:gd name="T0" fmla="*/ 10 w 1515"/>
                <a:gd name="T1" fmla="*/ 35 h 395"/>
                <a:gd name="T2" fmla="*/ 11 w 1515"/>
                <a:gd name="T3" fmla="*/ 32 h 395"/>
                <a:gd name="T4" fmla="*/ 13 w 1515"/>
                <a:gd name="T5" fmla="*/ 29 h 395"/>
                <a:gd name="T6" fmla="*/ 16 w 1515"/>
                <a:gd name="T7" fmla="*/ 28 h 395"/>
                <a:gd name="T8" fmla="*/ 19 w 1515"/>
                <a:gd name="T9" fmla="*/ 26 h 395"/>
                <a:gd name="T10" fmla="*/ 23 w 1515"/>
                <a:gd name="T11" fmla="*/ 26 h 395"/>
                <a:gd name="T12" fmla="*/ 27 w 1515"/>
                <a:gd name="T13" fmla="*/ 25 h 395"/>
                <a:gd name="T14" fmla="*/ 31 w 1515"/>
                <a:gd name="T15" fmla="*/ 24 h 395"/>
                <a:gd name="T16" fmla="*/ 35 w 1515"/>
                <a:gd name="T17" fmla="*/ 23 h 395"/>
                <a:gd name="T18" fmla="*/ 44 w 1515"/>
                <a:gd name="T19" fmla="*/ 22 h 395"/>
                <a:gd name="T20" fmla="*/ 52 w 1515"/>
                <a:gd name="T21" fmla="*/ 22 h 395"/>
                <a:gd name="T22" fmla="*/ 60 w 1515"/>
                <a:gd name="T23" fmla="*/ 23 h 395"/>
                <a:gd name="T24" fmla="*/ 67 w 1515"/>
                <a:gd name="T25" fmla="*/ 25 h 395"/>
                <a:gd name="T26" fmla="*/ 73 w 1515"/>
                <a:gd name="T27" fmla="*/ 26 h 395"/>
                <a:gd name="T28" fmla="*/ 80 w 1515"/>
                <a:gd name="T29" fmla="*/ 28 h 395"/>
                <a:gd name="T30" fmla="*/ 86 w 1515"/>
                <a:gd name="T31" fmla="*/ 29 h 395"/>
                <a:gd name="T32" fmla="*/ 92 w 1515"/>
                <a:gd name="T33" fmla="*/ 28 h 395"/>
                <a:gd name="T34" fmla="*/ 96 w 1515"/>
                <a:gd name="T35" fmla="*/ 28 h 395"/>
                <a:gd name="T36" fmla="*/ 100 w 1515"/>
                <a:gd name="T37" fmla="*/ 27 h 395"/>
                <a:gd name="T38" fmla="*/ 105 w 1515"/>
                <a:gd name="T39" fmla="*/ 27 h 395"/>
                <a:gd name="T40" fmla="*/ 111 w 1515"/>
                <a:gd name="T41" fmla="*/ 26 h 395"/>
                <a:gd name="T42" fmla="*/ 116 w 1515"/>
                <a:gd name="T43" fmla="*/ 26 h 395"/>
                <a:gd name="T44" fmla="*/ 122 w 1515"/>
                <a:gd name="T45" fmla="*/ 26 h 395"/>
                <a:gd name="T46" fmla="*/ 128 w 1515"/>
                <a:gd name="T47" fmla="*/ 26 h 395"/>
                <a:gd name="T48" fmla="*/ 134 w 1515"/>
                <a:gd name="T49" fmla="*/ 26 h 395"/>
                <a:gd name="T50" fmla="*/ 138 w 1515"/>
                <a:gd name="T51" fmla="*/ 26 h 395"/>
                <a:gd name="T52" fmla="*/ 141 w 1515"/>
                <a:gd name="T53" fmla="*/ 26 h 395"/>
                <a:gd name="T54" fmla="*/ 145 w 1515"/>
                <a:gd name="T55" fmla="*/ 26 h 395"/>
                <a:gd name="T56" fmla="*/ 148 w 1515"/>
                <a:gd name="T57" fmla="*/ 27 h 395"/>
                <a:gd name="T58" fmla="*/ 152 w 1515"/>
                <a:gd name="T59" fmla="*/ 27 h 395"/>
                <a:gd name="T60" fmla="*/ 155 w 1515"/>
                <a:gd name="T61" fmla="*/ 28 h 395"/>
                <a:gd name="T62" fmla="*/ 157 w 1515"/>
                <a:gd name="T63" fmla="*/ 29 h 395"/>
                <a:gd name="T64" fmla="*/ 160 w 1515"/>
                <a:gd name="T65" fmla="*/ 29 h 395"/>
                <a:gd name="T66" fmla="*/ 163 w 1515"/>
                <a:gd name="T67" fmla="*/ 32 h 395"/>
                <a:gd name="T68" fmla="*/ 166 w 1515"/>
                <a:gd name="T69" fmla="*/ 37 h 395"/>
                <a:gd name="T70" fmla="*/ 168 w 1515"/>
                <a:gd name="T71" fmla="*/ 41 h 395"/>
                <a:gd name="T72" fmla="*/ 168 w 1515"/>
                <a:gd name="T73" fmla="*/ 43 h 395"/>
                <a:gd name="T74" fmla="*/ 168 w 1515"/>
                <a:gd name="T75" fmla="*/ 37 h 395"/>
                <a:gd name="T76" fmla="*/ 168 w 1515"/>
                <a:gd name="T77" fmla="*/ 30 h 395"/>
                <a:gd name="T78" fmla="*/ 168 w 1515"/>
                <a:gd name="T79" fmla="*/ 23 h 395"/>
                <a:gd name="T80" fmla="*/ 167 w 1515"/>
                <a:gd name="T81" fmla="*/ 17 h 395"/>
                <a:gd name="T82" fmla="*/ 165 w 1515"/>
                <a:gd name="T83" fmla="*/ 15 h 395"/>
                <a:gd name="T84" fmla="*/ 158 w 1515"/>
                <a:gd name="T85" fmla="*/ 13 h 395"/>
                <a:gd name="T86" fmla="*/ 148 w 1515"/>
                <a:gd name="T87" fmla="*/ 11 h 395"/>
                <a:gd name="T88" fmla="*/ 134 w 1515"/>
                <a:gd name="T89" fmla="*/ 8 h 395"/>
                <a:gd name="T90" fmla="*/ 119 w 1515"/>
                <a:gd name="T91" fmla="*/ 5 h 395"/>
                <a:gd name="T92" fmla="*/ 102 w 1515"/>
                <a:gd name="T93" fmla="*/ 3 h 395"/>
                <a:gd name="T94" fmla="*/ 84 w 1515"/>
                <a:gd name="T95" fmla="*/ 1 h 395"/>
                <a:gd name="T96" fmla="*/ 67 w 1515"/>
                <a:gd name="T97" fmla="*/ 1 h 395"/>
                <a:gd name="T98" fmla="*/ 50 w 1515"/>
                <a:gd name="T99" fmla="*/ 0 h 395"/>
                <a:gd name="T100" fmla="*/ 34 w 1515"/>
                <a:gd name="T101" fmla="*/ 1 h 395"/>
                <a:gd name="T102" fmla="*/ 21 w 1515"/>
                <a:gd name="T103" fmla="*/ 2 h 395"/>
                <a:gd name="T104" fmla="*/ 10 w 1515"/>
                <a:gd name="T105" fmla="*/ 6 h 395"/>
                <a:gd name="T106" fmla="*/ 3 w 1515"/>
                <a:gd name="T107" fmla="*/ 11 h 395"/>
                <a:gd name="T108" fmla="*/ 0 w 1515"/>
                <a:gd name="T109" fmla="*/ 17 h 395"/>
                <a:gd name="T110" fmla="*/ 2 w 1515"/>
                <a:gd name="T111" fmla="*/ 25 h 395"/>
                <a:gd name="T112" fmla="*/ 10 w 1515"/>
                <a:gd name="T113" fmla="*/ 35 h 39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515" h="395">
                  <a:moveTo>
                    <a:pt x="91" y="316"/>
                  </a:moveTo>
                  <a:lnTo>
                    <a:pt x="99" y="289"/>
                  </a:lnTo>
                  <a:lnTo>
                    <a:pt x="114" y="266"/>
                  </a:lnTo>
                  <a:lnTo>
                    <a:pt x="141" y="251"/>
                  </a:lnTo>
                  <a:lnTo>
                    <a:pt x="170" y="239"/>
                  </a:lnTo>
                  <a:lnTo>
                    <a:pt x="205" y="232"/>
                  </a:lnTo>
                  <a:lnTo>
                    <a:pt x="244" y="224"/>
                  </a:lnTo>
                  <a:lnTo>
                    <a:pt x="281" y="217"/>
                  </a:lnTo>
                  <a:lnTo>
                    <a:pt x="316" y="209"/>
                  </a:lnTo>
                  <a:lnTo>
                    <a:pt x="395" y="197"/>
                  </a:lnTo>
                  <a:lnTo>
                    <a:pt x="471" y="202"/>
                  </a:lnTo>
                  <a:lnTo>
                    <a:pt x="540" y="209"/>
                  </a:lnTo>
                  <a:lnTo>
                    <a:pt x="604" y="224"/>
                  </a:lnTo>
                  <a:lnTo>
                    <a:pt x="661" y="239"/>
                  </a:lnTo>
                  <a:lnTo>
                    <a:pt x="718" y="251"/>
                  </a:lnTo>
                  <a:lnTo>
                    <a:pt x="772" y="259"/>
                  </a:lnTo>
                  <a:lnTo>
                    <a:pt x="824" y="254"/>
                  </a:lnTo>
                  <a:lnTo>
                    <a:pt x="863" y="251"/>
                  </a:lnTo>
                  <a:lnTo>
                    <a:pt x="900" y="247"/>
                  </a:lnTo>
                  <a:lnTo>
                    <a:pt x="945" y="244"/>
                  </a:lnTo>
                  <a:lnTo>
                    <a:pt x="995" y="236"/>
                  </a:lnTo>
                  <a:lnTo>
                    <a:pt x="1045" y="236"/>
                  </a:lnTo>
                  <a:lnTo>
                    <a:pt x="1098" y="232"/>
                  </a:lnTo>
                  <a:lnTo>
                    <a:pt x="1152" y="232"/>
                  </a:lnTo>
                  <a:lnTo>
                    <a:pt x="1208" y="232"/>
                  </a:lnTo>
                  <a:lnTo>
                    <a:pt x="1243" y="236"/>
                  </a:lnTo>
                  <a:lnTo>
                    <a:pt x="1273" y="236"/>
                  </a:lnTo>
                  <a:lnTo>
                    <a:pt x="1303" y="239"/>
                  </a:lnTo>
                  <a:lnTo>
                    <a:pt x="1334" y="244"/>
                  </a:lnTo>
                  <a:lnTo>
                    <a:pt x="1364" y="247"/>
                  </a:lnTo>
                  <a:lnTo>
                    <a:pt x="1391" y="251"/>
                  </a:lnTo>
                  <a:lnTo>
                    <a:pt x="1416" y="259"/>
                  </a:lnTo>
                  <a:lnTo>
                    <a:pt x="1443" y="266"/>
                  </a:lnTo>
                  <a:lnTo>
                    <a:pt x="1470" y="293"/>
                  </a:lnTo>
                  <a:lnTo>
                    <a:pt x="1493" y="335"/>
                  </a:lnTo>
                  <a:lnTo>
                    <a:pt x="1508" y="377"/>
                  </a:lnTo>
                  <a:lnTo>
                    <a:pt x="1515" y="395"/>
                  </a:lnTo>
                  <a:lnTo>
                    <a:pt x="1512" y="335"/>
                  </a:lnTo>
                  <a:lnTo>
                    <a:pt x="1508" y="274"/>
                  </a:lnTo>
                  <a:lnTo>
                    <a:pt x="1508" y="212"/>
                  </a:lnTo>
                  <a:lnTo>
                    <a:pt x="1505" y="156"/>
                  </a:lnTo>
                  <a:lnTo>
                    <a:pt x="1482" y="138"/>
                  </a:lnTo>
                  <a:lnTo>
                    <a:pt x="1421" y="118"/>
                  </a:lnTo>
                  <a:lnTo>
                    <a:pt x="1330" y="96"/>
                  </a:lnTo>
                  <a:lnTo>
                    <a:pt x="1208" y="72"/>
                  </a:lnTo>
                  <a:lnTo>
                    <a:pt x="1071" y="49"/>
                  </a:lnTo>
                  <a:lnTo>
                    <a:pt x="920" y="30"/>
                  </a:lnTo>
                  <a:lnTo>
                    <a:pt x="760" y="12"/>
                  </a:lnTo>
                  <a:lnTo>
                    <a:pt x="600" y="5"/>
                  </a:lnTo>
                  <a:lnTo>
                    <a:pt x="449" y="0"/>
                  </a:lnTo>
                  <a:lnTo>
                    <a:pt x="308" y="8"/>
                  </a:lnTo>
                  <a:lnTo>
                    <a:pt x="185" y="22"/>
                  </a:lnTo>
                  <a:lnTo>
                    <a:pt x="91" y="54"/>
                  </a:lnTo>
                  <a:lnTo>
                    <a:pt x="27" y="96"/>
                  </a:lnTo>
                  <a:lnTo>
                    <a:pt x="0" y="153"/>
                  </a:lnTo>
                  <a:lnTo>
                    <a:pt x="19" y="224"/>
                  </a:lnTo>
                  <a:lnTo>
                    <a:pt x="91" y="316"/>
                  </a:lnTo>
                  <a:close/>
                </a:path>
              </a:pathLst>
            </a:custGeom>
            <a:solidFill>
              <a:srgbClr val="0056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2" name="Freeform 11"/>
            <p:cNvSpPr>
              <a:spLocks/>
            </p:cNvSpPr>
            <p:nvPr/>
          </p:nvSpPr>
          <p:spPr bwMode="auto">
            <a:xfrm rot="696599">
              <a:off x="3391" y="974"/>
              <a:ext cx="231" cy="178"/>
            </a:xfrm>
            <a:custGeom>
              <a:avLst/>
              <a:gdLst>
                <a:gd name="T0" fmla="*/ 16 w 694"/>
                <a:gd name="T1" fmla="*/ 0 h 532"/>
                <a:gd name="T2" fmla="*/ 21 w 694"/>
                <a:gd name="T3" fmla="*/ 1 h 532"/>
                <a:gd name="T4" fmla="*/ 29 w 694"/>
                <a:gd name="T5" fmla="*/ 2 h 532"/>
                <a:gd name="T6" fmla="*/ 37 w 694"/>
                <a:gd name="T7" fmla="*/ 5 h 532"/>
                <a:gd name="T8" fmla="*/ 46 w 694"/>
                <a:gd name="T9" fmla="*/ 7 h 532"/>
                <a:gd name="T10" fmla="*/ 55 w 694"/>
                <a:gd name="T11" fmla="*/ 10 h 532"/>
                <a:gd name="T12" fmla="*/ 63 w 694"/>
                <a:gd name="T13" fmla="*/ 13 h 532"/>
                <a:gd name="T14" fmla="*/ 71 w 694"/>
                <a:gd name="T15" fmla="*/ 15 h 532"/>
                <a:gd name="T16" fmla="*/ 77 w 694"/>
                <a:gd name="T17" fmla="*/ 17 h 532"/>
                <a:gd name="T18" fmla="*/ 67 w 694"/>
                <a:gd name="T19" fmla="*/ 60 h 532"/>
                <a:gd name="T20" fmla="*/ 59 w 694"/>
                <a:gd name="T21" fmla="*/ 57 h 532"/>
                <a:gd name="T22" fmla="*/ 51 w 694"/>
                <a:gd name="T23" fmla="*/ 53 h 532"/>
                <a:gd name="T24" fmla="*/ 42 w 694"/>
                <a:gd name="T25" fmla="*/ 50 h 532"/>
                <a:gd name="T26" fmla="*/ 32 w 694"/>
                <a:gd name="T27" fmla="*/ 46 h 532"/>
                <a:gd name="T28" fmla="*/ 23 w 694"/>
                <a:gd name="T29" fmla="*/ 41 h 532"/>
                <a:gd name="T30" fmla="*/ 15 w 694"/>
                <a:gd name="T31" fmla="*/ 37 h 532"/>
                <a:gd name="T32" fmla="*/ 7 w 694"/>
                <a:gd name="T33" fmla="*/ 34 h 532"/>
                <a:gd name="T34" fmla="*/ 0 w 694"/>
                <a:gd name="T35" fmla="*/ 30 h 532"/>
                <a:gd name="T36" fmla="*/ 16 w 694"/>
                <a:gd name="T37" fmla="*/ 0 h 5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94" h="532">
                  <a:moveTo>
                    <a:pt x="141" y="0"/>
                  </a:moveTo>
                  <a:lnTo>
                    <a:pt x="190" y="7"/>
                  </a:lnTo>
                  <a:lnTo>
                    <a:pt x="258" y="19"/>
                  </a:lnTo>
                  <a:lnTo>
                    <a:pt x="331" y="42"/>
                  </a:lnTo>
                  <a:lnTo>
                    <a:pt x="413" y="66"/>
                  </a:lnTo>
                  <a:lnTo>
                    <a:pt x="494" y="91"/>
                  </a:lnTo>
                  <a:lnTo>
                    <a:pt x="570" y="115"/>
                  </a:lnTo>
                  <a:lnTo>
                    <a:pt x="638" y="138"/>
                  </a:lnTo>
                  <a:lnTo>
                    <a:pt x="694" y="153"/>
                  </a:lnTo>
                  <a:lnTo>
                    <a:pt x="600" y="532"/>
                  </a:lnTo>
                  <a:lnTo>
                    <a:pt x="531" y="506"/>
                  </a:lnTo>
                  <a:lnTo>
                    <a:pt x="460" y="476"/>
                  </a:lnTo>
                  <a:lnTo>
                    <a:pt x="376" y="441"/>
                  </a:lnTo>
                  <a:lnTo>
                    <a:pt x="292" y="407"/>
                  </a:lnTo>
                  <a:lnTo>
                    <a:pt x="208" y="369"/>
                  </a:lnTo>
                  <a:lnTo>
                    <a:pt x="132" y="331"/>
                  </a:lnTo>
                  <a:lnTo>
                    <a:pt x="60" y="301"/>
                  </a:lnTo>
                  <a:lnTo>
                    <a:pt x="0" y="271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3" name="Freeform 12"/>
            <p:cNvSpPr>
              <a:spLocks noEditPoints="1"/>
            </p:cNvSpPr>
            <p:nvPr/>
          </p:nvSpPr>
          <p:spPr bwMode="auto">
            <a:xfrm rot="696599">
              <a:off x="3488" y="645"/>
              <a:ext cx="833" cy="475"/>
            </a:xfrm>
            <a:custGeom>
              <a:avLst/>
              <a:gdLst>
                <a:gd name="T0" fmla="*/ 142 w 2499"/>
                <a:gd name="T1" fmla="*/ 0 h 1425"/>
                <a:gd name="T2" fmla="*/ 146 w 2499"/>
                <a:gd name="T3" fmla="*/ 0 h 1425"/>
                <a:gd name="T4" fmla="*/ 149 w 2499"/>
                <a:gd name="T5" fmla="*/ 0 h 1425"/>
                <a:gd name="T6" fmla="*/ 153 w 2499"/>
                <a:gd name="T7" fmla="*/ 0 h 1425"/>
                <a:gd name="T8" fmla="*/ 162 w 2499"/>
                <a:gd name="T9" fmla="*/ 2 h 1425"/>
                <a:gd name="T10" fmla="*/ 176 w 2499"/>
                <a:gd name="T11" fmla="*/ 6 h 1425"/>
                <a:gd name="T12" fmla="*/ 190 w 2499"/>
                <a:gd name="T13" fmla="*/ 11 h 1425"/>
                <a:gd name="T14" fmla="*/ 205 w 2499"/>
                <a:gd name="T15" fmla="*/ 17 h 1425"/>
                <a:gd name="T16" fmla="*/ 219 w 2499"/>
                <a:gd name="T17" fmla="*/ 24 h 1425"/>
                <a:gd name="T18" fmla="*/ 232 w 2499"/>
                <a:gd name="T19" fmla="*/ 31 h 1425"/>
                <a:gd name="T20" fmla="*/ 246 w 2499"/>
                <a:gd name="T21" fmla="*/ 38 h 1425"/>
                <a:gd name="T22" fmla="*/ 260 w 2499"/>
                <a:gd name="T23" fmla="*/ 45 h 1425"/>
                <a:gd name="T24" fmla="*/ 274 w 2499"/>
                <a:gd name="T25" fmla="*/ 51 h 1425"/>
                <a:gd name="T26" fmla="*/ 277 w 2499"/>
                <a:gd name="T27" fmla="*/ 53 h 1425"/>
                <a:gd name="T28" fmla="*/ 141 w 2499"/>
                <a:gd name="T29" fmla="*/ 119 h 1425"/>
                <a:gd name="T30" fmla="*/ 148 w 2499"/>
                <a:gd name="T31" fmla="*/ 85 h 1425"/>
                <a:gd name="T32" fmla="*/ 163 w 2499"/>
                <a:gd name="T33" fmla="*/ 77 h 1425"/>
                <a:gd name="T34" fmla="*/ 176 w 2499"/>
                <a:gd name="T35" fmla="*/ 68 h 1425"/>
                <a:gd name="T36" fmla="*/ 185 w 2499"/>
                <a:gd name="T37" fmla="*/ 59 h 1425"/>
                <a:gd name="T38" fmla="*/ 183 w 2499"/>
                <a:gd name="T39" fmla="*/ 49 h 1425"/>
                <a:gd name="T40" fmla="*/ 174 w 2499"/>
                <a:gd name="T41" fmla="*/ 40 h 1425"/>
                <a:gd name="T42" fmla="*/ 163 w 2499"/>
                <a:gd name="T43" fmla="*/ 36 h 1425"/>
                <a:gd name="T44" fmla="*/ 151 w 2499"/>
                <a:gd name="T45" fmla="*/ 35 h 1425"/>
                <a:gd name="T46" fmla="*/ 143 w 2499"/>
                <a:gd name="T47" fmla="*/ 35 h 1425"/>
                <a:gd name="T48" fmla="*/ 141 w 2499"/>
                <a:gd name="T49" fmla="*/ 35 h 1425"/>
                <a:gd name="T50" fmla="*/ 141 w 2499"/>
                <a:gd name="T51" fmla="*/ 0 h 1425"/>
                <a:gd name="T52" fmla="*/ 5 w 2499"/>
                <a:gd name="T53" fmla="*/ 129 h 1425"/>
                <a:gd name="T54" fmla="*/ 19 w 2499"/>
                <a:gd name="T55" fmla="*/ 113 h 1425"/>
                <a:gd name="T56" fmla="*/ 35 w 2499"/>
                <a:gd name="T57" fmla="*/ 94 h 1425"/>
                <a:gd name="T58" fmla="*/ 52 w 2499"/>
                <a:gd name="T59" fmla="*/ 72 h 1425"/>
                <a:gd name="T60" fmla="*/ 71 w 2499"/>
                <a:gd name="T61" fmla="*/ 50 h 1425"/>
                <a:gd name="T62" fmla="*/ 90 w 2499"/>
                <a:gd name="T63" fmla="*/ 30 h 1425"/>
                <a:gd name="T64" fmla="*/ 111 w 2499"/>
                <a:gd name="T65" fmla="*/ 14 h 1425"/>
                <a:gd name="T66" fmla="*/ 131 w 2499"/>
                <a:gd name="T67" fmla="*/ 3 h 1425"/>
                <a:gd name="T68" fmla="*/ 141 w 2499"/>
                <a:gd name="T69" fmla="*/ 35 h 1425"/>
                <a:gd name="T70" fmla="*/ 127 w 2499"/>
                <a:gd name="T71" fmla="*/ 37 h 1425"/>
                <a:gd name="T72" fmla="*/ 115 w 2499"/>
                <a:gd name="T73" fmla="*/ 43 h 1425"/>
                <a:gd name="T74" fmla="*/ 106 w 2499"/>
                <a:gd name="T75" fmla="*/ 51 h 1425"/>
                <a:gd name="T76" fmla="*/ 97 w 2499"/>
                <a:gd name="T77" fmla="*/ 61 h 1425"/>
                <a:gd name="T78" fmla="*/ 94 w 2499"/>
                <a:gd name="T79" fmla="*/ 71 h 1425"/>
                <a:gd name="T80" fmla="*/ 95 w 2499"/>
                <a:gd name="T81" fmla="*/ 81 h 1425"/>
                <a:gd name="T82" fmla="*/ 101 w 2499"/>
                <a:gd name="T83" fmla="*/ 91 h 1425"/>
                <a:gd name="T84" fmla="*/ 111 w 2499"/>
                <a:gd name="T85" fmla="*/ 96 h 1425"/>
                <a:gd name="T86" fmla="*/ 116 w 2499"/>
                <a:gd name="T87" fmla="*/ 96 h 1425"/>
                <a:gd name="T88" fmla="*/ 122 w 2499"/>
                <a:gd name="T89" fmla="*/ 95 h 1425"/>
                <a:gd name="T90" fmla="*/ 131 w 2499"/>
                <a:gd name="T91" fmla="*/ 92 h 1425"/>
                <a:gd name="T92" fmla="*/ 141 w 2499"/>
                <a:gd name="T93" fmla="*/ 89 h 1425"/>
                <a:gd name="T94" fmla="*/ 56 w 2499"/>
                <a:gd name="T95" fmla="*/ 158 h 1425"/>
                <a:gd name="T96" fmla="*/ 43 w 2499"/>
                <a:gd name="T97" fmla="*/ 154 h 1425"/>
                <a:gd name="T98" fmla="*/ 28 w 2499"/>
                <a:gd name="T99" fmla="*/ 148 h 1425"/>
                <a:gd name="T100" fmla="*/ 13 w 2499"/>
                <a:gd name="T101" fmla="*/ 141 h 1425"/>
                <a:gd name="T102" fmla="*/ 0 w 2499"/>
                <a:gd name="T103" fmla="*/ 135 h 142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499" h="1425">
                  <a:moveTo>
                    <a:pt x="1265" y="4"/>
                  </a:moveTo>
                  <a:lnTo>
                    <a:pt x="1280" y="4"/>
                  </a:lnTo>
                  <a:lnTo>
                    <a:pt x="1295" y="0"/>
                  </a:lnTo>
                  <a:lnTo>
                    <a:pt x="1315" y="0"/>
                  </a:lnTo>
                  <a:lnTo>
                    <a:pt x="1330" y="0"/>
                  </a:lnTo>
                  <a:lnTo>
                    <a:pt x="1344" y="0"/>
                  </a:lnTo>
                  <a:lnTo>
                    <a:pt x="1364" y="0"/>
                  </a:lnTo>
                  <a:lnTo>
                    <a:pt x="1379" y="4"/>
                  </a:lnTo>
                  <a:lnTo>
                    <a:pt x="1394" y="4"/>
                  </a:lnTo>
                  <a:lnTo>
                    <a:pt x="1458" y="19"/>
                  </a:lnTo>
                  <a:lnTo>
                    <a:pt x="1522" y="34"/>
                  </a:lnTo>
                  <a:lnTo>
                    <a:pt x="1587" y="54"/>
                  </a:lnTo>
                  <a:lnTo>
                    <a:pt x="1653" y="76"/>
                  </a:lnTo>
                  <a:lnTo>
                    <a:pt x="1712" y="103"/>
                  </a:lnTo>
                  <a:lnTo>
                    <a:pt x="1777" y="129"/>
                  </a:lnTo>
                  <a:lnTo>
                    <a:pt x="1843" y="156"/>
                  </a:lnTo>
                  <a:lnTo>
                    <a:pt x="1902" y="185"/>
                  </a:lnTo>
                  <a:lnTo>
                    <a:pt x="1967" y="217"/>
                  </a:lnTo>
                  <a:lnTo>
                    <a:pt x="2028" y="247"/>
                  </a:lnTo>
                  <a:lnTo>
                    <a:pt x="2092" y="277"/>
                  </a:lnTo>
                  <a:lnTo>
                    <a:pt x="2157" y="308"/>
                  </a:lnTo>
                  <a:lnTo>
                    <a:pt x="2218" y="343"/>
                  </a:lnTo>
                  <a:lnTo>
                    <a:pt x="2282" y="372"/>
                  </a:lnTo>
                  <a:lnTo>
                    <a:pt x="2344" y="402"/>
                  </a:lnTo>
                  <a:lnTo>
                    <a:pt x="2408" y="429"/>
                  </a:lnTo>
                  <a:lnTo>
                    <a:pt x="2465" y="459"/>
                  </a:lnTo>
                  <a:lnTo>
                    <a:pt x="2487" y="467"/>
                  </a:lnTo>
                  <a:lnTo>
                    <a:pt x="2496" y="476"/>
                  </a:lnTo>
                  <a:lnTo>
                    <a:pt x="2499" y="498"/>
                  </a:lnTo>
                  <a:lnTo>
                    <a:pt x="1265" y="1068"/>
                  </a:lnTo>
                  <a:lnTo>
                    <a:pt x="1265" y="797"/>
                  </a:lnTo>
                  <a:lnTo>
                    <a:pt x="1333" y="767"/>
                  </a:lnTo>
                  <a:lnTo>
                    <a:pt x="1401" y="733"/>
                  </a:lnTo>
                  <a:lnTo>
                    <a:pt x="1466" y="696"/>
                  </a:lnTo>
                  <a:lnTo>
                    <a:pt x="1527" y="654"/>
                  </a:lnTo>
                  <a:lnTo>
                    <a:pt x="1584" y="615"/>
                  </a:lnTo>
                  <a:lnTo>
                    <a:pt x="1629" y="574"/>
                  </a:lnTo>
                  <a:lnTo>
                    <a:pt x="1663" y="535"/>
                  </a:lnTo>
                  <a:lnTo>
                    <a:pt x="1687" y="498"/>
                  </a:lnTo>
                  <a:lnTo>
                    <a:pt x="1648" y="437"/>
                  </a:lnTo>
                  <a:lnTo>
                    <a:pt x="1606" y="392"/>
                  </a:lnTo>
                  <a:lnTo>
                    <a:pt x="1564" y="357"/>
                  </a:lnTo>
                  <a:lnTo>
                    <a:pt x="1519" y="335"/>
                  </a:lnTo>
                  <a:lnTo>
                    <a:pt x="1470" y="323"/>
                  </a:lnTo>
                  <a:lnTo>
                    <a:pt x="1413" y="316"/>
                  </a:lnTo>
                  <a:lnTo>
                    <a:pt x="1356" y="311"/>
                  </a:lnTo>
                  <a:lnTo>
                    <a:pt x="1291" y="311"/>
                  </a:lnTo>
                  <a:lnTo>
                    <a:pt x="1288" y="311"/>
                  </a:lnTo>
                  <a:lnTo>
                    <a:pt x="1280" y="311"/>
                  </a:lnTo>
                  <a:lnTo>
                    <a:pt x="1273" y="311"/>
                  </a:lnTo>
                  <a:lnTo>
                    <a:pt x="1265" y="311"/>
                  </a:lnTo>
                  <a:lnTo>
                    <a:pt x="1265" y="4"/>
                  </a:lnTo>
                  <a:close/>
                  <a:moveTo>
                    <a:pt x="0" y="1212"/>
                  </a:moveTo>
                  <a:lnTo>
                    <a:pt x="49" y="1159"/>
                  </a:lnTo>
                  <a:lnTo>
                    <a:pt x="106" y="1095"/>
                  </a:lnTo>
                  <a:lnTo>
                    <a:pt x="170" y="1019"/>
                  </a:lnTo>
                  <a:lnTo>
                    <a:pt x="239" y="935"/>
                  </a:lnTo>
                  <a:lnTo>
                    <a:pt x="311" y="844"/>
                  </a:lnTo>
                  <a:lnTo>
                    <a:pt x="387" y="745"/>
                  </a:lnTo>
                  <a:lnTo>
                    <a:pt x="467" y="649"/>
                  </a:lnTo>
                  <a:lnTo>
                    <a:pt x="550" y="550"/>
                  </a:lnTo>
                  <a:lnTo>
                    <a:pt x="637" y="452"/>
                  </a:lnTo>
                  <a:lnTo>
                    <a:pt x="725" y="360"/>
                  </a:lnTo>
                  <a:lnTo>
                    <a:pt x="812" y="274"/>
                  </a:lnTo>
                  <a:lnTo>
                    <a:pt x="903" y="194"/>
                  </a:lnTo>
                  <a:lnTo>
                    <a:pt x="995" y="126"/>
                  </a:lnTo>
                  <a:lnTo>
                    <a:pt x="1086" y="69"/>
                  </a:lnTo>
                  <a:lnTo>
                    <a:pt x="1177" y="30"/>
                  </a:lnTo>
                  <a:lnTo>
                    <a:pt x="1265" y="4"/>
                  </a:lnTo>
                  <a:lnTo>
                    <a:pt x="1265" y="311"/>
                  </a:lnTo>
                  <a:lnTo>
                    <a:pt x="1199" y="319"/>
                  </a:lnTo>
                  <a:lnTo>
                    <a:pt x="1140" y="335"/>
                  </a:lnTo>
                  <a:lnTo>
                    <a:pt x="1086" y="353"/>
                  </a:lnTo>
                  <a:lnTo>
                    <a:pt x="1036" y="384"/>
                  </a:lnTo>
                  <a:lnTo>
                    <a:pt x="992" y="417"/>
                  </a:lnTo>
                  <a:lnTo>
                    <a:pt x="950" y="456"/>
                  </a:lnTo>
                  <a:lnTo>
                    <a:pt x="911" y="501"/>
                  </a:lnTo>
                  <a:lnTo>
                    <a:pt x="876" y="550"/>
                  </a:lnTo>
                  <a:lnTo>
                    <a:pt x="858" y="592"/>
                  </a:lnTo>
                  <a:lnTo>
                    <a:pt x="846" y="639"/>
                  </a:lnTo>
                  <a:lnTo>
                    <a:pt x="851" y="688"/>
                  </a:lnTo>
                  <a:lnTo>
                    <a:pt x="858" y="733"/>
                  </a:lnTo>
                  <a:lnTo>
                    <a:pt x="881" y="779"/>
                  </a:lnTo>
                  <a:lnTo>
                    <a:pt x="911" y="817"/>
                  </a:lnTo>
                  <a:lnTo>
                    <a:pt x="950" y="847"/>
                  </a:lnTo>
                  <a:lnTo>
                    <a:pt x="999" y="863"/>
                  </a:lnTo>
                  <a:lnTo>
                    <a:pt x="1017" y="866"/>
                  </a:lnTo>
                  <a:lnTo>
                    <a:pt x="1041" y="866"/>
                  </a:lnTo>
                  <a:lnTo>
                    <a:pt x="1066" y="863"/>
                  </a:lnTo>
                  <a:lnTo>
                    <a:pt x="1101" y="856"/>
                  </a:lnTo>
                  <a:lnTo>
                    <a:pt x="1140" y="847"/>
                  </a:lnTo>
                  <a:lnTo>
                    <a:pt x="1177" y="832"/>
                  </a:lnTo>
                  <a:lnTo>
                    <a:pt x="1223" y="817"/>
                  </a:lnTo>
                  <a:lnTo>
                    <a:pt x="1265" y="797"/>
                  </a:lnTo>
                  <a:lnTo>
                    <a:pt x="1265" y="1068"/>
                  </a:lnTo>
                  <a:lnTo>
                    <a:pt x="508" y="1425"/>
                  </a:lnTo>
                  <a:lnTo>
                    <a:pt x="452" y="1406"/>
                  </a:lnTo>
                  <a:lnTo>
                    <a:pt x="387" y="1384"/>
                  </a:lnTo>
                  <a:lnTo>
                    <a:pt x="319" y="1357"/>
                  </a:lnTo>
                  <a:lnTo>
                    <a:pt x="250" y="1330"/>
                  </a:lnTo>
                  <a:lnTo>
                    <a:pt x="182" y="1300"/>
                  </a:lnTo>
                  <a:lnTo>
                    <a:pt x="117" y="1268"/>
                  </a:lnTo>
                  <a:lnTo>
                    <a:pt x="52" y="1238"/>
                  </a:lnTo>
                  <a:lnTo>
                    <a:pt x="0" y="1212"/>
                  </a:lnTo>
                  <a:close/>
                </a:path>
              </a:pathLst>
            </a:custGeom>
            <a:solidFill>
              <a:srgbClr val="33635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4" name="Freeform 13"/>
            <p:cNvSpPr>
              <a:spLocks noEditPoints="1"/>
            </p:cNvSpPr>
            <p:nvPr/>
          </p:nvSpPr>
          <p:spPr bwMode="auto">
            <a:xfrm rot="696599">
              <a:off x="3497" y="648"/>
              <a:ext cx="811" cy="461"/>
            </a:xfrm>
            <a:custGeom>
              <a:avLst/>
              <a:gdLst>
                <a:gd name="T0" fmla="*/ 141 w 2435"/>
                <a:gd name="T1" fmla="*/ 0 h 1382"/>
                <a:gd name="T2" fmla="*/ 145 w 2435"/>
                <a:gd name="T3" fmla="*/ 0 h 1382"/>
                <a:gd name="T4" fmla="*/ 150 w 2435"/>
                <a:gd name="T5" fmla="*/ 1 h 1382"/>
                <a:gd name="T6" fmla="*/ 172 w 2435"/>
                <a:gd name="T7" fmla="*/ 6 h 1382"/>
                <a:gd name="T8" fmla="*/ 192 w 2435"/>
                <a:gd name="T9" fmla="*/ 13 h 1382"/>
                <a:gd name="T10" fmla="*/ 212 w 2435"/>
                <a:gd name="T11" fmla="*/ 23 h 1382"/>
                <a:gd name="T12" fmla="*/ 232 w 2435"/>
                <a:gd name="T13" fmla="*/ 33 h 1382"/>
                <a:gd name="T14" fmla="*/ 253 w 2435"/>
                <a:gd name="T15" fmla="*/ 43 h 1382"/>
                <a:gd name="T16" fmla="*/ 269 w 2435"/>
                <a:gd name="T17" fmla="*/ 50 h 1382"/>
                <a:gd name="T18" fmla="*/ 261 w 2435"/>
                <a:gd name="T19" fmla="*/ 57 h 1382"/>
                <a:gd name="T20" fmla="*/ 237 w 2435"/>
                <a:gd name="T21" fmla="*/ 68 h 1382"/>
                <a:gd name="T22" fmla="*/ 212 w 2435"/>
                <a:gd name="T23" fmla="*/ 80 h 1382"/>
                <a:gd name="T24" fmla="*/ 187 w 2435"/>
                <a:gd name="T25" fmla="*/ 92 h 1382"/>
                <a:gd name="T26" fmla="*/ 162 w 2435"/>
                <a:gd name="T27" fmla="*/ 103 h 1382"/>
                <a:gd name="T28" fmla="*/ 137 w 2435"/>
                <a:gd name="T29" fmla="*/ 115 h 1382"/>
                <a:gd name="T30" fmla="*/ 154 w 2435"/>
                <a:gd name="T31" fmla="*/ 81 h 1382"/>
                <a:gd name="T32" fmla="*/ 176 w 2435"/>
                <a:gd name="T33" fmla="*/ 66 h 1382"/>
                <a:gd name="T34" fmla="*/ 187 w 2435"/>
                <a:gd name="T35" fmla="*/ 53 h 1382"/>
                <a:gd name="T36" fmla="*/ 173 w 2435"/>
                <a:gd name="T37" fmla="*/ 37 h 1382"/>
                <a:gd name="T38" fmla="*/ 155 w 2435"/>
                <a:gd name="T39" fmla="*/ 32 h 1382"/>
                <a:gd name="T40" fmla="*/ 141 w 2435"/>
                <a:gd name="T41" fmla="*/ 31 h 1382"/>
                <a:gd name="T42" fmla="*/ 137 w 2435"/>
                <a:gd name="T43" fmla="*/ 31 h 1382"/>
                <a:gd name="T44" fmla="*/ 5 w 2435"/>
                <a:gd name="T45" fmla="*/ 126 h 1382"/>
                <a:gd name="T46" fmla="*/ 26 w 2435"/>
                <a:gd name="T47" fmla="*/ 101 h 1382"/>
                <a:gd name="T48" fmla="*/ 51 w 2435"/>
                <a:gd name="T49" fmla="*/ 70 h 1382"/>
                <a:gd name="T50" fmla="*/ 79 w 2435"/>
                <a:gd name="T51" fmla="*/ 39 h 1382"/>
                <a:gd name="T52" fmla="*/ 109 w 2435"/>
                <a:gd name="T53" fmla="*/ 14 h 1382"/>
                <a:gd name="T54" fmla="*/ 137 w 2435"/>
                <a:gd name="T55" fmla="*/ 1 h 1382"/>
                <a:gd name="T56" fmla="*/ 123 w 2435"/>
                <a:gd name="T57" fmla="*/ 35 h 1382"/>
                <a:gd name="T58" fmla="*/ 105 w 2435"/>
                <a:gd name="T59" fmla="*/ 45 h 1382"/>
                <a:gd name="T60" fmla="*/ 91 w 2435"/>
                <a:gd name="T61" fmla="*/ 60 h 1382"/>
                <a:gd name="T62" fmla="*/ 88 w 2435"/>
                <a:gd name="T63" fmla="*/ 78 h 1382"/>
                <a:gd name="T64" fmla="*/ 96 w 2435"/>
                <a:gd name="T65" fmla="*/ 92 h 1382"/>
                <a:gd name="T66" fmla="*/ 111 w 2435"/>
                <a:gd name="T67" fmla="*/ 96 h 1382"/>
                <a:gd name="T68" fmla="*/ 120 w 2435"/>
                <a:gd name="T69" fmla="*/ 95 h 1382"/>
                <a:gd name="T70" fmla="*/ 133 w 2435"/>
                <a:gd name="T71" fmla="*/ 90 h 1382"/>
                <a:gd name="T72" fmla="*/ 132 w 2435"/>
                <a:gd name="T73" fmla="*/ 118 h 1382"/>
                <a:gd name="T74" fmla="*/ 116 w 2435"/>
                <a:gd name="T75" fmla="*/ 125 h 1382"/>
                <a:gd name="T76" fmla="*/ 100 w 2435"/>
                <a:gd name="T77" fmla="*/ 132 h 1382"/>
                <a:gd name="T78" fmla="*/ 85 w 2435"/>
                <a:gd name="T79" fmla="*/ 139 h 1382"/>
                <a:gd name="T80" fmla="*/ 69 w 2435"/>
                <a:gd name="T81" fmla="*/ 147 h 1382"/>
                <a:gd name="T82" fmla="*/ 54 w 2435"/>
                <a:gd name="T83" fmla="*/ 154 h 1382"/>
                <a:gd name="T84" fmla="*/ 34 w 2435"/>
                <a:gd name="T85" fmla="*/ 147 h 1382"/>
                <a:gd name="T86" fmla="*/ 12 w 2435"/>
                <a:gd name="T87" fmla="*/ 138 h 138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435" h="1382">
                  <a:moveTo>
                    <a:pt x="1238" y="7"/>
                  </a:moveTo>
                  <a:lnTo>
                    <a:pt x="1253" y="3"/>
                  </a:lnTo>
                  <a:lnTo>
                    <a:pt x="1268" y="3"/>
                  </a:lnTo>
                  <a:lnTo>
                    <a:pt x="1283" y="3"/>
                  </a:lnTo>
                  <a:lnTo>
                    <a:pt x="1298" y="0"/>
                  </a:lnTo>
                  <a:lnTo>
                    <a:pt x="1310" y="3"/>
                  </a:lnTo>
                  <a:lnTo>
                    <a:pt x="1325" y="3"/>
                  </a:lnTo>
                  <a:lnTo>
                    <a:pt x="1340" y="3"/>
                  </a:lnTo>
                  <a:lnTo>
                    <a:pt x="1355" y="7"/>
                  </a:lnTo>
                  <a:lnTo>
                    <a:pt x="1419" y="18"/>
                  </a:lnTo>
                  <a:lnTo>
                    <a:pt x="1485" y="33"/>
                  </a:lnTo>
                  <a:lnTo>
                    <a:pt x="1545" y="52"/>
                  </a:lnTo>
                  <a:lnTo>
                    <a:pt x="1609" y="75"/>
                  </a:lnTo>
                  <a:lnTo>
                    <a:pt x="1670" y="99"/>
                  </a:lnTo>
                  <a:lnTo>
                    <a:pt x="1732" y="121"/>
                  </a:lnTo>
                  <a:lnTo>
                    <a:pt x="1792" y="148"/>
                  </a:lnTo>
                  <a:lnTo>
                    <a:pt x="1853" y="178"/>
                  </a:lnTo>
                  <a:lnTo>
                    <a:pt x="1914" y="205"/>
                  </a:lnTo>
                  <a:lnTo>
                    <a:pt x="1974" y="235"/>
                  </a:lnTo>
                  <a:lnTo>
                    <a:pt x="2035" y="265"/>
                  </a:lnTo>
                  <a:lnTo>
                    <a:pt x="2097" y="296"/>
                  </a:lnTo>
                  <a:lnTo>
                    <a:pt x="2157" y="326"/>
                  </a:lnTo>
                  <a:lnTo>
                    <a:pt x="2218" y="353"/>
                  </a:lnTo>
                  <a:lnTo>
                    <a:pt x="2282" y="383"/>
                  </a:lnTo>
                  <a:lnTo>
                    <a:pt x="2343" y="410"/>
                  </a:lnTo>
                  <a:lnTo>
                    <a:pt x="2400" y="440"/>
                  </a:lnTo>
                  <a:lnTo>
                    <a:pt x="2423" y="447"/>
                  </a:lnTo>
                  <a:lnTo>
                    <a:pt x="2427" y="452"/>
                  </a:lnTo>
                  <a:lnTo>
                    <a:pt x="2435" y="474"/>
                  </a:lnTo>
                  <a:lnTo>
                    <a:pt x="2358" y="509"/>
                  </a:lnTo>
                  <a:lnTo>
                    <a:pt x="2287" y="543"/>
                  </a:lnTo>
                  <a:lnTo>
                    <a:pt x="2210" y="580"/>
                  </a:lnTo>
                  <a:lnTo>
                    <a:pt x="2134" y="615"/>
                  </a:lnTo>
                  <a:lnTo>
                    <a:pt x="2062" y="649"/>
                  </a:lnTo>
                  <a:lnTo>
                    <a:pt x="1986" y="684"/>
                  </a:lnTo>
                  <a:lnTo>
                    <a:pt x="1910" y="721"/>
                  </a:lnTo>
                  <a:lnTo>
                    <a:pt x="1838" y="755"/>
                  </a:lnTo>
                  <a:lnTo>
                    <a:pt x="1762" y="790"/>
                  </a:lnTo>
                  <a:lnTo>
                    <a:pt x="1685" y="827"/>
                  </a:lnTo>
                  <a:lnTo>
                    <a:pt x="1609" y="861"/>
                  </a:lnTo>
                  <a:lnTo>
                    <a:pt x="1537" y="896"/>
                  </a:lnTo>
                  <a:lnTo>
                    <a:pt x="1461" y="930"/>
                  </a:lnTo>
                  <a:lnTo>
                    <a:pt x="1386" y="968"/>
                  </a:lnTo>
                  <a:lnTo>
                    <a:pt x="1313" y="1002"/>
                  </a:lnTo>
                  <a:lnTo>
                    <a:pt x="1238" y="1036"/>
                  </a:lnTo>
                  <a:lnTo>
                    <a:pt x="1238" y="797"/>
                  </a:lnTo>
                  <a:lnTo>
                    <a:pt x="1310" y="763"/>
                  </a:lnTo>
                  <a:lnTo>
                    <a:pt x="1386" y="725"/>
                  </a:lnTo>
                  <a:lnTo>
                    <a:pt x="1458" y="684"/>
                  </a:lnTo>
                  <a:lnTo>
                    <a:pt x="1527" y="637"/>
                  </a:lnTo>
                  <a:lnTo>
                    <a:pt x="1584" y="595"/>
                  </a:lnTo>
                  <a:lnTo>
                    <a:pt x="1633" y="553"/>
                  </a:lnTo>
                  <a:lnTo>
                    <a:pt x="1667" y="513"/>
                  </a:lnTo>
                  <a:lnTo>
                    <a:pt x="1685" y="474"/>
                  </a:lnTo>
                  <a:lnTo>
                    <a:pt x="1648" y="413"/>
                  </a:lnTo>
                  <a:lnTo>
                    <a:pt x="1602" y="368"/>
                  </a:lnTo>
                  <a:lnTo>
                    <a:pt x="1557" y="334"/>
                  </a:lnTo>
                  <a:lnTo>
                    <a:pt x="1507" y="307"/>
                  </a:lnTo>
                  <a:lnTo>
                    <a:pt x="1454" y="292"/>
                  </a:lnTo>
                  <a:lnTo>
                    <a:pt x="1397" y="284"/>
                  </a:lnTo>
                  <a:lnTo>
                    <a:pt x="1337" y="281"/>
                  </a:lnTo>
                  <a:lnTo>
                    <a:pt x="1276" y="281"/>
                  </a:lnTo>
                  <a:lnTo>
                    <a:pt x="1268" y="281"/>
                  </a:lnTo>
                  <a:lnTo>
                    <a:pt x="1256" y="281"/>
                  </a:lnTo>
                  <a:lnTo>
                    <a:pt x="1249" y="281"/>
                  </a:lnTo>
                  <a:lnTo>
                    <a:pt x="1238" y="281"/>
                  </a:lnTo>
                  <a:lnTo>
                    <a:pt x="1238" y="7"/>
                  </a:lnTo>
                  <a:close/>
                  <a:moveTo>
                    <a:pt x="0" y="1185"/>
                  </a:moveTo>
                  <a:lnTo>
                    <a:pt x="49" y="1135"/>
                  </a:lnTo>
                  <a:lnTo>
                    <a:pt x="106" y="1071"/>
                  </a:lnTo>
                  <a:lnTo>
                    <a:pt x="166" y="995"/>
                  </a:lnTo>
                  <a:lnTo>
                    <a:pt x="230" y="911"/>
                  </a:lnTo>
                  <a:lnTo>
                    <a:pt x="303" y="824"/>
                  </a:lnTo>
                  <a:lnTo>
                    <a:pt x="380" y="728"/>
                  </a:lnTo>
                  <a:lnTo>
                    <a:pt x="459" y="634"/>
                  </a:lnTo>
                  <a:lnTo>
                    <a:pt x="543" y="538"/>
                  </a:lnTo>
                  <a:lnTo>
                    <a:pt x="627" y="444"/>
                  </a:lnTo>
                  <a:lnTo>
                    <a:pt x="713" y="353"/>
                  </a:lnTo>
                  <a:lnTo>
                    <a:pt x="800" y="269"/>
                  </a:lnTo>
                  <a:lnTo>
                    <a:pt x="888" y="193"/>
                  </a:lnTo>
                  <a:lnTo>
                    <a:pt x="979" y="124"/>
                  </a:lnTo>
                  <a:lnTo>
                    <a:pt x="1066" y="72"/>
                  </a:lnTo>
                  <a:lnTo>
                    <a:pt x="1154" y="30"/>
                  </a:lnTo>
                  <a:lnTo>
                    <a:pt x="1238" y="7"/>
                  </a:lnTo>
                  <a:lnTo>
                    <a:pt x="1238" y="281"/>
                  </a:lnTo>
                  <a:lnTo>
                    <a:pt x="1172" y="292"/>
                  </a:lnTo>
                  <a:lnTo>
                    <a:pt x="1108" y="311"/>
                  </a:lnTo>
                  <a:lnTo>
                    <a:pt x="1051" y="334"/>
                  </a:lnTo>
                  <a:lnTo>
                    <a:pt x="994" y="368"/>
                  </a:lnTo>
                  <a:lnTo>
                    <a:pt x="945" y="402"/>
                  </a:lnTo>
                  <a:lnTo>
                    <a:pt x="896" y="444"/>
                  </a:lnTo>
                  <a:lnTo>
                    <a:pt x="854" y="489"/>
                  </a:lnTo>
                  <a:lnTo>
                    <a:pt x="819" y="538"/>
                  </a:lnTo>
                  <a:lnTo>
                    <a:pt x="797" y="588"/>
                  </a:lnTo>
                  <a:lnTo>
                    <a:pt x="790" y="645"/>
                  </a:lnTo>
                  <a:lnTo>
                    <a:pt x="790" y="698"/>
                  </a:lnTo>
                  <a:lnTo>
                    <a:pt x="800" y="748"/>
                  </a:lnTo>
                  <a:lnTo>
                    <a:pt x="827" y="793"/>
                  </a:lnTo>
                  <a:lnTo>
                    <a:pt x="866" y="827"/>
                  </a:lnTo>
                  <a:lnTo>
                    <a:pt x="915" y="854"/>
                  </a:lnTo>
                  <a:lnTo>
                    <a:pt x="979" y="861"/>
                  </a:lnTo>
                  <a:lnTo>
                    <a:pt x="999" y="866"/>
                  </a:lnTo>
                  <a:lnTo>
                    <a:pt x="1017" y="861"/>
                  </a:lnTo>
                  <a:lnTo>
                    <a:pt x="1048" y="859"/>
                  </a:lnTo>
                  <a:lnTo>
                    <a:pt x="1078" y="851"/>
                  </a:lnTo>
                  <a:lnTo>
                    <a:pt x="1113" y="839"/>
                  </a:lnTo>
                  <a:lnTo>
                    <a:pt x="1154" y="827"/>
                  </a:lnTo>
                  <a:lnTo>
                    <a:pt x="1196" y="812"/>
                  </a:lnTo>
                  <a:lnTo>
                    <a:pt x="1238" y="797"/>
                  </a:lnTo>
                  <a:lnTo>
                    <a:pt x="1238" y="1036"/>
                  </a:lnTo>
                  <a:lnTo>
                    <a:pt x="1189" y="1059"/>
                  </a:lnTo>
                  <a:lnTo>
                    <a:pt x="1142" y="1083"/>
                  </a:lnTo>
                  <a:lnTo>
                    <a:pt x="1093" y="1101"/>
                  </a:lnTo>
                  <a:lnTo>
                    <a:pt x="1048" y="1123"/>
                  </a:lnTo>
                  <a:lnTo>
                    <a:pt x="999" y="1147"/>
                  </a:lnTo>
                  <a:lnTo>
                    <a:pt x="953" y="1165"/>
                  </a:lnTo>
                  <a:lnTo>
                    <a:pt x="903" y="1189"/>
                  </a:lnTo>
                  <a:lnTo>
                    <a:pt x="858" y="1207"/>
                  </a:lnTo>
                  <a:lnTo>
                    <a:pt x="809" y="1231"/>
                  </a:lnTo>
                  <a:lnTo>
                    <a:pt x="763" y="1253"/>
                  </a:lnTo>
                  <a:lnTo>
                    <a:pt x="718" y="1273"/>
                  </a:lnTo>
                  <a:lnTo>
                    <a:pt x="671" y="1295"/>
                  </a:lnTo>
                  <a:lnTo>
                    <a:pt x="622" y="1318"/>
                  </a:lnTo>
                  <a:lnTo>
                    <a:pt x="577" y="1337"/>
                  </a:lnTo>
                  <a:lnTo>
                    <a:pt x="531" y="1360"/>
                  </a:lnTo>
                  <a:lnTo>
                    <a:pt x="486" y="1382"/>
                  </a:lnTo>
                  <a:lnTo>
                    <a:pt x="429" y="1367"/>
                  </a:lnTo>
                  <a:lnTo>
                    <a:pt x="368" y="1345"/>
                  </a:lnTo>
                  <a:lnTo>
                    <a:pt x="303" y="1322"/>
                  </a:lnTo>
                  <a:lnTo>
                    <a:pt x="239" y="1295"/>
                  </a:lnTo>
                  <a:lnTo>
                    <a:pt x="173" y="1268"/>
                  </a:lnTo>
                  <a:lnTo>
                    <a:pt x="109" y="1238"/>
                  </a:lnTo>
                  <a:lnTo>
                    <a:pt x="52" y="1211"/>
                  </a:lnTo>
                  <a:lnTo>
                    <a:pt x="0" y="1185"/>
                  </a:lnTo>
                  <a:close/>
                </a:path>
              </a:pathLst>
            </a:custGeom>
            <a:solidFill>
              <a:srgbClr val="3D70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5" name="Freeform 14"/>
            <p:cNvSpPr>
              <a:spLocks noEditPoints="1"/>
            </p:cNvSpPr>
            <p:nvPr/>
          </p:nvSpPr>
          <p:spPr bwMode="auto">
            <a:xfrm rot="696599">
              <a:off x="3505" y="650"/>
              <a:ext cx="790" cy="450"/>
            </a:xfrm>
            <a:custGeom>
              <a:avLst/>
              <a:gdLst>
                <a:gd name="T0" fmla="*/ 138 w 2371"/>
                <a:gd name="T1" fmla="*/ 1 h 1350"/>
                <a:gd name="T2" fmla="*/ 143 w 2371"/>
                <a:gd name="T3" fmla="*/ 1 h 1350"/>
                <a:gd name="T4" fmla="*/ 148 w 2371"/>
                <a:gd name="T5" fmla="*/ 1 h 1350"/>
                <a:gd name="T6" fmla="*/ 168 w 2371"/>
                <a:gd name="T7" fmla="*/ 6 h 1350"/>
                <a:gd name="T8" fmla="*/ 188 w 2371"/>
                <a:gd name="T9" fmla="*/ 13 h 1350"/>
                <a:gd name="T10" fmla="*/ 207 w 2371"/>
                <a:gd name="T11" fmla="*/ 22 h 1350"/>
                <a:gd name="T12" fmla="*/ 227 w 2371"/>
                <a:gd name="T13" fmla="*/ 32 h 1350"/>
                <a:gd name="T14" fmla="*/ 247 w 2371"/>
                <a:gd name="T15" fmla="*/ 41 h 1350"/>
                <a:gd name="T16" fmla="*/ 262 w 2371"/>
                <a:gd name="T17" fmla="*/ 48 h 1350"/>
                <a:gd name="T18" fmla="*/ 255 w 2371"/>
                <a:gd name="T19" fmla="*/ 55 h 1350"/>
                <a:gd name="T20" fmla="*/ 231 w 2371"/>
                <a:gd name="T21" fmla="*/ 66 h 1350"/>
                <a:gd name="T22" fmla="*/ 207 w 2371"/>
                <a:gd name="T23" fmla="*/ 77 h 1350"/>
                <a:gd name="T24" fmla="*/ 183 w 2371"/>
                <a:gd name="T25" fmla="*/ 89 h 1350"/>
                <a:gd name="T26" fmla="*/ 159 w 2371"/>
                <a:gd name="T27" fmla="*/ 100 h 1350"/>
                <a:gd name="T28" fmla="*/ 135 w 2371"/>
                <a:gd name="T29" fmla="*/ 111 h 1350"/>
                <a:gd name="T30" fmla="*/ 153 w 2371"/>
                <a:gd name="T31" fmla="*/ 79 h 1350"/>
                <a:gd name="T32" fmla="*/ 177 w 2371"/>
                <a:gd name="T33" fmla="*/ 64 h 1350"/>
                <a:gd name="T34" fmla="*/ 188 w 2371"/>
                <a:gd name="T35" fmla="*/ 50 h 1350"/>
                <a:gd name="T36" fmla="*/ 173 w 2371"/>
                <a:gd name="T37" fmla="*/ 34 h 1350"/>
                <a:gd name="T38" fmla="*/ 153 w 2371"/>
                <a:gd name="T39" fmla="*/ 29 h 1350"/>
                <a:gd name="T40" fmla="*/ 138 w 2371"/>
                <a:gd name="T41" fmla="*/ 29 h 1350"/>
                <a:gd name="T42" fmla="*/ 135 w 2371"/>
                <a:gd name="T43" fmla="*/ 29 h 1350"/>
                <a:gd name="T44" fmla="*/ 6 w 2371"/>
                <a:gd name="T45" fmla="*/ 123 h 1350"/>
                <a:gd name="T46" fmla="*/ 26 w 2371"/>
                <a:gd name="T47" fmla="*/ 99 h 1350"/>
                <a:gd name="T48" fmla="*/ 51 w 2371"/>
                <a:gd name="T49" fmla="*/ 69 h 1350"/>
                <a:gd name="T50" fmla="*/ 78 w 2371"/>
                <a:gd name="T51" fmla="*/ 38 h 1350"/>
                <a:gd name="T52" fmla="*/ 107 w 2371"/>
                <a:gd name="T53" fmla="*/ 14 h 1350"/>
                <a:gd name="T54" fmla="*/ 135 w 2371"/>
                <a:gd name="T55" fmla="*/ 1 h 1350"/>
                <a:gd name="T56" fmla="*/ 120 w 2371"/>
                <a:gd name="T57" fmla="*/ 33 h 1350"/>
                <a:gd name="T58" fmla="*/ 100 w 2371"/>
                <a:gd name="T59" fmla="*/ 44 h 1350"/>
                <a:gd name="T60" fmla="*/ 86 w 2371"/>
                <a:gd name="T61" fmla="*/ 60 h 1350"/>
                <a:gd name="T62" fmla="*/ 81 w 2371"/>
                <a:gd name="T63" fmla="*/ 79 h 1350"/>
                <a:gd name="T64" fmla="*/ 91 w 2371"/>
                <a:gd name="T65" fmla="*/ 93 h 1350"/>
                <a:gd name="T66" fmla="*/ 109 w 2371"/>
                <a:gd name="T67" fmla="*/ 95 h 1350"/>
                <a:gd name="T68" fmla="*/ 118 w 2371"/>
                <a:gd name="T69" fmla="*/ 94 h 1350"/>
                <a:gd name="T70" fmla="*/ 130 w 2371"/>
                <a:gd name="T71" fmla="*/ 90 h 1350"/>
                <a:gd name="T72" fmla="*/ 130 w 2371"/>
                <a:gd name="T73" fmla="*/ 113 h 1350"/>
                <a:gd name="T74" fmla="*/ 114 w 2371"/>
                <a:gd name="T75" fmla="*/ 120 h 1350"/>
                <a:gd name="T76" fmla="*/ 98 w 2371"/>
                <a:gd name="T77" fmla="*/ 128 h 1350"/>
                <a:gd name="T78" fmla="*/ 83 w 2371"/>
                <a:gd name="T79" fmla="*/ 135 h 1350"/>
                <a:gd name="T80" fmla="*/ 68 w 2371"/>
                <a:gd name="T81" fmla="*/ 143 h 1350"/>
                <a:gd name="T82" fmla="*/ 52 w 2371"/>
                <a:gd name="T83" fmla="*/ 150 h 1350"/>
                <a:gd name="T84" fmla="*/ 33 w 2371"/>
                <a:gd name="T85" fmla="*/ 143 h 1350"/>
                <a:gd name="T86" fmla="*/ 12 w 2371"/>
                <a:gd name="T87" fmla="*/ 134 h 135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371" h="1350">
                  <a:moveTo>
                    <a:pt x="1216" y="8"/>
                  </a:moveTo>
                  <a:lnTo>
                    <a:pt x="1231" y="5"/>
                  </a:lnTo>
                  <a:lnTo>
                    <a:pt x="1246" y="5"/>
                  </a:lnTo>
                  <a:lnTo>
                    <a:pt x="1258" y="5"/>
                  </a:lnTo>
                  <a:lnTo>
                    <a:pt x="1273" y="0"/>
                  </a:lnTo>
                  <a:lnTo>
                    <a:pt x="1288" y="5"/>
                  </a:lnTo>
                  <a:lnTo>
                    <a:pt x="1303" y="5"/>
                  </a:lnTo>
                  <a:lnTo>
                    <a:pt x="1315" y="5"/>
                  </a:lnTo>
                  <a:lnTo>
                    <a:pt x="1330" y="8"/>
                  </a:lnTo>
                  <a:lnTo>
                    <a:pt x="1390" y="20"/>
                  </a:lnTo>
                  <a:lnTo>
                    <a:pt x="1456" y="35"/>
                  </a:lnTo>
                  <a:lnTo>
                    <a:pt x="1515" y="54"/>
                  </a:lnTo>
                  <a:lnTo>
                    <a:pt x="1572" y="74"/>
                  </a:lnTo>
                  <a:lnTo>
                    <a:pt x="1633" y="96"/>
                  </a:lnTo>
                  <a:lnTo>
                    <a:pt x="1695" y="119"/>
                  </a:lnTo>
                  <a:lnTo>
                    <a:pt x="1752" y="146"/>
                  </a:lnTo>
                  <a:lnTo>
                    <a:pt x="1811" y="172"/>
                  </a:lnTo>
                  <a:lnTo>
                    <a:pt x="1868" y="202"/>
                  </a:lnTo>
                  <a:lnTo>
                    <a:pt x="1927" y="229"/>
                  </a:lnTo>
                  <a:lnTo>
                    <a:pt x="1986" y="259"/>
                  </a:lnTo>
                  <a:lnTo>
                    <a:pt x="2043" y="286"/>
                  </a:lnTo>
                  <a:lnTo>
                    <a:pt x="2105" y="316"/>
                  </a:lnTo>
                  <a:lnTo>
                    <a:pt x="2161" y="346"/>
                  </a:lnTo>
                  <a:lnTo>
                    <a:pt x="2223" y="373"/>
                  </a:lnTo>
                  <a:lnTo>
                    <a:pt x="2283" y="400"/>
                  </a:lnTo>
                  <a:lnTo>
                    <a:pt x="2339" y="427"/>
                  </a:lnTo>
                  <a:lnTo>
                    <a:pt x="2363" y="434"/>
                  </a:lnTo>
                  <a:lnTo>
                    <a:pt x="2366" y="442"/>
                  </a:lnTo>
                  <a:lnTo>
                    <a:pt x="2371" y="464"/>
                  </a:lnTo>
                  <a:lnTo>
                    <a:pt x="2298" y="499"/>
                  </a:lnTo>
                  <a:lnTo>
                    <a:pt x="2226" y="528"/>
                  </a:lnTo>
                  <a:lnTo>
                    <a:pt x="2154" y="563"/>
                  </a:lnTo>
                  <a:lnTo>
                    <a:pt x="2082" y="597"/>
                  </a:lnTo>
                  <a:lnTo>
                    <a:pt x="2009" y="632"/>
                  </a:lnTo>
                  <a:lnTo>
                    <a:pt x="1937" y="662"/>
                  </a:lnTo>
                  <a:lnTo>
                    <a:pt x="1865" y="696"/>
                  </a:lnTo>
                  <a:lnTo>
                    <a:pt x="1794" y="730"/>
                  </a:lnTo>
                  <a:lnTo>
                    <a:pt x="1720" y="765"/>
                  </a:lnTo>
                  <a:lnTo>
                    <a:pt x="1648" y="799"/>
                  </a:lnTo>
                  <a:lnTo>
                    <a:pt x="1577" y="829"/>
                  </a:lnTo>
                  <a:lnTo>
                    <a:pt x="1505" y="863"/>
                  </a:lnTo>
                  <a:lnTo>
                    <a:pt x="1432" y="898"/>
                  </a:lnTo>
                  <a:lnTo>
                    <a:pt x="1360" y="932"/>
                  </a:lnTo>
                  <a:lnTo>
                    <a:pt x="1288" y="962"/>
                  </a:lnTo>
                  <a:lnTo>
                    <a:pt x="1216" y="997"/>
                  </a:lnTo>
                  <a:lnTo>
                    <a:pt x="1216" y="792"/>
                  </a:lnTo>
                  <a:lnTo>
                    <a:pt x="1295" y="753"/>
                  </a:lnTo>
                  <a:lnTo>
                    <a:pt x="1379" y="711"/>
                  </a:lnTo>
                  <a:lnTo>
                    <a:pt x="1458" y="666"/>
                  </a:lnTo>
                  <a:lnTo>
                    <a:pt x="1530" y="620"/>
                  </a:lnTo>
                  <a:lnTo>
                    <a:pt x="1596" y="575"/>
                  </a:lnTo>
                  <a:lnTo>
                    <a:pt x="1645" y="528"/>
                  </a:lnTo>
                  <a:lnTo>
                    <a:pt x="1678" y="487"/>
                  </a:lnTo>
                  <a:lnTo>
                    <a:pt x="1690" y="454"/>
                  </a:lnTo>
                  <a:lnTo>
                    <a:pt x="1653" y="392"/>
                  </a:lnTo>
                  <a:lnTo>
                    <a:pt x="1611" y="343"/>
                  </a:lnTo>
                  <a:lnTo>
                    <a:pt x="1557" y="309"/>
                  </a:lnTo>
                  <a:lnTo>
                    <a:pt x="1505" y="286"/>
                  </a:lnTo>
                  <a:lnTo>
                    <a:pt x="1444" y="271"/>
                  </a:lnTo>
                  <a:lnTo>
                    <a:pt x="1382" y="259"/>
                  </a:lnTo>
                  <a:lnTo>
                    <a:pt x="1322" y="259"/>
                  </a:lnTo>
                  <a:lnTo>
                    <a:pt x="1258" y="259"/>
                  </a:lnTo>
                  <a:lnTo>
                    <a:pt x="1246" y="259"/>
                  </a:lnTo>
                  <a:lnTo>
                    <a:pt x="1239" y="259"/>
                  </a:lnTo>
                  <a:lnTo>
                    <a:pt x="1227" y="259"/>
                  </a:lnTo>
                  <a:lnTo>
                    <a:pt x="1216" y="259"/>
                  </a:lnTo>
                  <a:lnTo>
                    <a:pt x="1216" y="8"/>
                  </a:lnTo>
                  <a:close/>
                  <a:moveTo>
                    <a:pt x="0" y="1155"/>
                  </a:moveTo>
                  <a:lnTo>
                    <a:pt x="50" y="1106"/>
                  </a:lnTo>
                  <a:lnTo>
                    <a:pt x="106" y="1046"/>
                  </a:lnTo>
                  <a:lnTo>
                    <a:pt x="168" y="973"/>
                  </a:lnTo>
                  <a:lnTo>
                    <a:pt x="232" y="890"/>
                  </a:lnTo>
                  <a:lnTo>
                    <a:pt x="304" y="802"/>
                  </a:lnTo>
                  <a:lnTo>
                    <a:pt x="380" y="711"/>
                  </a:lnTo>
                  <a:lnTo>
                    <a:pt x="456" y="620"/>
                  </a:lnTo>
                  <a:lnTo>
                    <a:pt x="539" y="525"/>
                  </a:lnTo>
                  <a:lnTo>
                    <a:pt x="619" y="434"/>
                  </a:lnTo>
                  <a:lnTo>
                    <a:pt x="706" y="346"/>
                  </a:lnTo>
                  <a:lnTo>
                    <a:pt x="790" y="264"/>
                  </a:lnTo>
                  <a:lnTo>
                    <a:pt x="877" y="187"/>
                  </a:lnTo>
                  <a:lnTo>
                    <a:pt x="965" y="123"/>
                  </a:lnTo>
                  <a:lnTo>
                    <a:pt x="1049" y="69"/>
                  </a:lnTo>
                  <a:lnTo>
                    <a:pt x="1132" y="32"/>
                  </a:lnTo>
                  <a:lnTo>
                    <a:pt x="1216" y="8"/>
                  </a:lnTo>
                  <a:lnTo>
                    <a:pt x="1216" y="259"/>
                  </a:lnTo>
                  <a:lnTo>
                    <a:pt x="1147" y="271"/>
                  </a:lnTo>
                  <a:lnTo>
                    <a:pt x="1083" y="294"/>
                  </a:lnTo>
                  <a:lnTo>
                    <a:pt x="1017" y="321"/>
                  </a:lnTo>
                  <a:lnTo>
                    <a:pt x="960" y="353"/>
                  </a:lnTo>
                  <a:lnTo>
                    <a:pt x="904" y="395"/>
                  </a:lnTo>
                  <a:lnTo>
                    <a:pt x="851" y="437"/>
                  </a:lnTo>
                  <a:lnTo>
                    <a:pt x="809" y="487"/>
                  </a:lnTo>
                  <a:lnTo>
                    <a:pt x="771" y="536"/>
                  </a:lnTo>
                  <a:lnTo>
                    <a:pt x="745" y="593"/>
                  </a:lnTo>
                  <a:lnTo>
                    <a:pt x="733" y="654"/>
                  </a:lnTo>
                  <a:lnTo>
                    <a:pt x="733" y="711"/>
                  </a:lnTo>
                  <a:lnTo>
                    <a:pt x="748" y="765"/>
                  </a:lnTo>
                  <a:lnTo>
                    <a:pt x="778" y="810"/>
                  </a:lnTo>
                  <a:lnTo>
                    <a:pt x="820" y="841"/>
                  </a:lnTo>
                  <a:lnTo>
                    <a:pt x="881" y="859"/>
                  </a:lnTo>
                  <a:lnTo>
                    <a:pt x="960" y="856"/>
                  </a:lnTo>
                  <a:lnTo>
                    <a:pt x="980" y="859"/>
                  </a:lnTo>
                  <a:lnTo>
                    <a:pt x="999" y="859"/>
                  </a:lnTo>
                  <a:lnTo>
                    <a:pt x="1029" y="856"/>
                  </a:lnTo>
                  <a:lnTo>
                    <a:pt x="1059" y="849"/>
                  </a:lnTo>
                  <a:lnTo>
                    <a:pt x="1094" y="837"/>
                  </a:lnTo>
                  <a:lnTo>
                    <a:pt x="1132" y="825"/>
                  </a:lnTo>
                  <a:lnTo>
                    <a:pt x="1174" y="810"/>
                  </a:lnTo>
                  <a:lnTo>
                    <a:pt x="1216" y="792"/>
                  </a:lnTo>
                  <a:lnTo>
                    <a:pt x="1216" y="997"/>
                  </a:lnTo>
                  <a:lnTo>
                    <a:pt x="1167" y="1019"/>
                  </a:lnTo>
                  <a:lnTo>
                    <a:pt x="1120" y="1041"/>
                  </a:lnTo>
                  <a:lnTo>
                    <a:pt x="1076" y="1061"/>
                  </a:lnTo>
                  <a:lnTo>
                    <a:pt x="1026" y="1083"/>
                  </a:lnTo>
                  <a:lnTo>
                    <a:pt x="980" y="1106"/>
                  </a:lnTo>
                  <a:lnTo>
                    <a:pt x="931" y="1130"/>
                  </a:lnTo>
                  <a:lnTo>
                    <a:pt x="886" y="1152"/>
                  </a:lnTo>
                  <a:lnTo>
                    <a:pt x="839" y="1172"/>
                  </a:lnTo>
                  <a:lnTo>
                    <a:pt x="790" y="1194"/>
                  </a:lnTo>
                  <a:lnTo>
                    <a:pt x="745" y="1216"/>
                  </a:lnTo>
                  <a:lnTo>
                    <a:pt x="699" y="1239"/>
                  </a:lnTo>
                  <a:lnTo>
                    <a:pt x="654" y="1263"/>
                  </a:lnTo>
                  <a:lnTo>
                    <a:pt x="608" y="1285"/>
                  </a:lnTo>
                  <a:lnTo>
                    <a:pt x="558" y="1303"/>
                  </a:lnTo>
                  <a:lnTo>
                    <a:pt x="513" y="1327"/>
                  </a:lnTo>
                  <a:lnTo>
                    <a:pt x="467" y="1350"/>
                  </a:lnTo>
                  <a:lnTo>
                    <a:pt x="415" y="1330"/>
                  </a:lnTo>
                  <a:lnTo>
                    <a:pt x="358" y="1312"/>
                  </a:lnTo>
                  <a:lnTo>
                    <a:pt x="296" y="1288"/>
                  </a:lnTo>
                  <a:lnTo>
                    <a:pt x="232" y="1263"/>
                  </a:lnTo>
                  <a:lnTo>
                    <a:pt x="171" y="1236"/>
                  </a:lnTo>
                  <a:lnTo>
                    <a:pt x="109" y="1209"/>
                  </a:lnTo>
                  <a:lnTo>
                    <a:pt x="53" y="1182"/>
                  </a:lnTo>
                  <a:lnTo>
                    <a:pt x="0" y="1155"/>
                  </a:lnTo>
                  <a:close/>
                </a:path>
              </a:pathLst>
            </a:custGeom>
            <a:solidFill>
              <a:srgbClr val="497F6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6" name="Freeform 15"/>
            <p:cNvSpPr>
              <a:spLocks noEditPoints="1"/>
            </p:cNvSpPr>
            <p:nvPr/>
          </p:nvSpPr>
          <p:spPr bwMode="auto">
            <a:xfrm rot="696599">
              <a:off x="3515" y="654"/>
              <a:ext cx="766" cy="436"/>
            </a:xfrm>
            <a:custGeom>
              <a:avLst/>
              <a:gdLst>
                <a:gd name="T0" fmla="*/ 138 w 2297"/>
                <a:gd name="T1" fmla="*/ 0 h 1308"/>
                <a:gd name="T2" fmla="*/ 150 w 2297"/>
                <a:gd name="T3" fmla="*/ 2 h 1308"/>
                <a:gd name="T4" fmla="*/ 170 w 2297"/>
                <a:gd name="T5" fmla="*/ 8 h 1308"/>
                <a:gd name="T6" fmla="*/ 189 w 2297"/>
                <a:gd name="T7" fmla="*/ 15 h 1308"/>
                <a:gd name="T8" fmla="*/ 208 w 2297"/>
                <a:gd name="T9" fmla="*/ 24 h 1308"/>
                <a:gd name="T10" fmla="*/ 227 w 2297"/>
                <a:gd name="T11" fmla="*/ 33 h 1308"/>
                <a:gd name="T12" fmla="*/ 247 w 2297"/>
                <a:gd name="T13" fmla="*/ 42 h 1308"/>
                <a:gd name="T14" fmla="*/ 255 w 2297"/>
                <a:gd name="T15" fmla="*/ 46 h 1308"/>
                <a:gd name="T16" fmla="*/ 240 w 2297"/>
                <a:gd name="T17" fmla="*/ 56 h 1308"/>
                <a:gd name="T18" fmla="*/ 217 w 2297"/>
                <a:gd name="T19" fmla="*/ 67 h 1308"/>
                <a:gd name="T20" fmla="*/ 194 w 2297"/>
                <a:gd name="T21" fmla="*/ 78 h 1308"/>
                <a:gd name="T22" fmla="*/ 171 w 2297"/>
                <a:gd name="T23" fmla="*/ 89 h 1308"/>
                <a:gd name="T24" fmla="*/ 148 w 2297"/>
                <a:gd name="T25" fmla="*/ 100 h 1308"/>
                <a:gd name="T26" fmla="*/ 132 w 2297"/>
                <a:gd name="T27" fmla="*/ 87 h 1308"/>
                <a:gd name="T28" fmla="*/ 162 w 2297"/>
                <a:gd name="T29" fmla="*/ 73 h 1308"/>
                <a:gd name="T30" fmla="*/ 184 w 2297"/>
                <a:gd name="T31" fmla="*/ 56 h 1308"/>
                <a:gd name="T32" fmla="*/ 184 w 2297"/>
                <a:gd name="T33" fmla="*/ 41 h 1308"/>
                <a:gd name="T34" fmla="*/ 166 w 2297"/>
                <a:gd name="T35" fmla="*/ 29 h 1308"/>
                <a:gd name="T36" fmla="*/ 145 w 2297"/>
                <a:gd name="T37" fmla="*/ 25 h 1308"/>
                <a:gd name="T38" fmla="*/ 135 w 2297"/>
                <a:gd name="T39" fmla="*/ 25 h 1308"/>
                <a:gd name="T40" fmla="*/ 132 w 2297"/>
                <a:gd name="T41" fmla="*/ 1 h 1308"/>
                <a:gd name="T42" fmla="*/ 11 w 2297"/>
                <a:gd name="T43" fmla="*/ 113 h 1308"/>
                <a:gd name="T44" fmla="*/ 33 w 2297"/>
                <a:gd name="T45" fmla="*/ 87 h 1308"/>
                <a:gd name="T46" fmla="*/ 59 w 2297"/>
                <a:gd name="T47" fmla="*/ 57 h 1308"/>
                <a:gd name="T48" fmla="*/ 86 w 2297"/>
                <a:gd name="T49" fmla="*/ 28 h 1308"/>
                <a:gd name="T50" fmla="*/ 114 w 2297"/>
                <a:gd name="T51" fmla="*/ 8 h 1308"/>
                <a:gd name="T52" fmla="*/ 132 w 2297"/>
                <a:gd name="T53" fmla="*/ 25 h 1308"/>
                <a:gd name="T54" fmla="*/ 109 w 2297"/>
                <a:gd name="T55" fmla="*/ 33 h 1308"/>
                <a:gd name="T56" fmla="*/ 89 w 2297"/>
                <a:gd name="T57" fmla="*/ 47 h 1308"/>
                <a:gd name="T58" fmla="*/ 77 w 2297"/>
                <a:gd name="T59" fmla="*/ 66 h 1308"/>
                <a:gd name="T60" fmla="*/ 77 w 2297"/>
                <a:gd name="T61" fmla="*/ 87 h 1308"/>
                <a:gd name="T62" fmla="*/ 94 w 2297"/>
                <a:gd name="T63" fmla="*/ 96 h 1308"/>
                <a:gd name="T64" fmla="*/ 108 w 2297"/>
                <a:gd name="T65" fmla="*/ 95 h 1308"/>
                <a:gd name="T66" fmla="*/ 119 w 2297"/>
                <a:gd name="T67" fmla="*/ 92 h 1308"/>
                <a:gd name="T68" fmla="*/ 132 w 2297"/>
                <a:gd name="T69" fmla="*/ 87 h 1308"/>
                <a:gd name="T70" fmla="*/ 121 w 2297"/>
                <a:gd name="T71" fmla="*/ 112 h 1308"/>
                <a:gd name="T72" fmla="*/ 106 w 2297"/>
                <a:gd name="T73" fmla="*/ 119 h 1308"/>
                <a:gd name="T74" fmla="*/ 90 w 2297"/>
                <a:gd name="T75" fmla="*/ 126 h 1308"/>
                <a:gd name="T76" fmla="*/ 75 w 2297"/>
                <a:gd name="T77" fmla="*/ 133 h 1308"/>
                <a:gd name="T78" fmla="*/ 60 w 2297"/>
                <a:gd name="T79" fmla="*/ 140 h 1308"/>
                <a:gd name="T80" fmla="*/ 44 w 2297"/>
                <a:gd name="T81" fmla="*/ 143 h 1308"/>
                <a:gd name="T82" fmla="*/ 25 w 2297"/>
                <a:gd name="T83" fmla="*/ 136 h 1308"/>
                <a:gd name="T84" fmla="*/ 6 w 2297"/>
                <a:gd name="T85" fmla="*/ 128 h 130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297" h="1308">
                  <a:moveTo>
                    <a:pt x="1189" y="8"/>
                  </a:moveTo>
                  <a:lnTo>
                    <a:pt x="1212" y="3"/>
                  </a:lnTo>
                  <a:lnTo>
                    <a:pt x="1239" y="0"/>
                  </a:lnTo>
                  <a:lnTo>
                    <a:pt x="1264" y="3"/>
                  </a:lnTo>
                  <a:lnTo>
                    <a:pt x="1291" y="8"/>
                  </a:lnTo>
                  <a:lnTo>
                    <a:pt x="1352" y="20"/>
                  </a:lnTo>
                  <a:lnTo>
                    <a:pt x="1409" y="35"/>
                  </a:lnTo>
                  <a:lnTo>
                    <a:pt x="1470" y="50"/>
                  </a:lnTo>
                  <a:lnTo>
                    <a:pt x="1527" y="69"/>
                  </a:lnTo>
                  <a:lnTo>
                    <a:pt x="1584" y="92"/>
                  </a:lnTo>
                  <a:lnTo>
                    <a:pt x="1641" y="114"/>
                  </a:lnTo>
                  <a:lnTo>
                    <a:pt x="1698" y="137"/>
                  </a:lnTo>
                  <a:lnTo>
                    <a:pt x="1755" y="163"/>
                  </a:lnTo>
                  <a:lnTo>
                    <a:pt x="1811" y="186"/>
                  </a:lnTo>
                  <a:lnTo>
                    <a:pt x="1868" y="213"/>
                  </a:lnTo>
                  <a:lnTo>
                    <a:pt x="1925" y="243"/>
                  </a:lnTo>
                  <a:lnTo>
                    <a:pt x="1982" y="270"/>
                  </a:lnTo>
                  <a:lnTo>
                    <a:pt x="2040" y="297"/>
                  </a:lnTo>
                  <a:lnTo>
                    <a:pt x="2100" y="323"/>
                  </a:lnTo>
                  <a:lnTo>
                    <a:pt x="2157" y="350"/>
                  </a:lnTo>
                  <a:lnTo>
                    <a:pt x="2218" y="376"/>
                  </a:lnTo>
                  <a:lnTo>
                    <a:pt x="2271" y="407"/>
                  </a:lnTo>
                  <a:lnTo>
                    <a:pt x="2294" y="415"/>
                  </a:lnTo>
                  <a:lnTo>
                    <a:pt x="2297" y="418"/>
                  </a:lnTo>
                  <a:lnTo>
                    <a:pt x="2297" y="442"/>
                  </a:lnTo>
                  <a:lnTo>
                    <a:pt x="2230" y="475"/>
                  </a:lnTo>
                  <a:lnTo>
                    <a:pt x="2161" y="506"/>
                  </a:lnTo>
                  <a:lnTo>
                    <a:pt x="2093" y="540"/>
                  </a:lnTo>
                  <a:lnTo>
                    <a:pt x="2024" y="570"/>
                  </a:lnTo>
                  <a:lnTo>
                    <a:pt x="1952" y="605"/>
                  </a:lnTo>
                  <a:lnTo>
                    <a:pt x="1883" y="635"/>
                  </a:lnTo>
                  <a:lnTo>
                    <a:pt x="1816" y="669"/>
                  </a:lnTo>
                  <a:lnTo>
                    <a:pt x="1747" y="699"/>
                  </a:lnTo>
                  <a:lnTo>
                    <a:pt x="1675" y="733"/>
                  </a:lnTo>
                  <a:lnTo>
                    <a:pt x="1606" y="768"/>
                  </a:lnTo>
                  <a:lnTo>
                    <a:pt x="1538" y="798"/>
                  </a:lnTo>
                  <a:lnTo>
                    <a:pt x="1466" y="832"/>
                  </a:lnTo>
                  <a:lnTo>
                    <a:pt x="1397" y="862"/>
                  </a:lnTo>
                  <a:lnTo>
                    <a:pt x="1330" y="896"/>
                  </a:lnTo>
                  <a:lnTo>
                    <a:pt x="1257" y="928"/>
                  </a:lnTo>
                  <a:lnTo>
                    <a:pt x="1189" y="961"/>
                  </a:lnTo>
                  <a:lnTo>
                    <a:pt x="1189" y="787"/>
                  </a:lnTo>
                  <a:lnTo>
                    <a:pt x="1276" y="748"/>
                  </a:lnTo>
                  <a:lnTo>
                    <a:pt x="1367" y="703"/>
                  </a:lnTo>
                  <a:lnTo>
                    <a:pt x="1454" y="654"/>
                  </a:lnTo>
                  <a:lnTo>
                    <a:pt x="1535" y="605"/>
                  </a:lnTo>
                  <a:lnTo>
                    <a:pt x="1602" y="555"/>
                  </a:lnTo>
                  <a:lnTo>
                    <a:pt x="1656" y="506"/>
                  </a:lnTo>
                  <a:lnTo>
                    <a:pt x="1686" y="460"/>
                  </a:lnTo>
                  <a:lnTo>
                    <a:pt x="1693" y="422"/>
                  </a:lnTo>
                  <a:lnTo>
                    <a:pt x="1656" y="365"/>
                  </a:lnTo>
                  <a:lnTo>
                    <a:pt x="1606" y="316"/>
                  </a:lnTo>
                  <a:lnTo>
                    <a:pt x="1553" y="282"/>
                  </a:lnTo>
                  <a:lnTo>
                    <a:pt x="1496" y="259"/>
                  </a:lnTo>
                  <a:lnTo>
                    <a:pt x="1431" y="240"/>
                  </a:lnTo>
                  <a:lnTo>
                    <a:pt x="1367" y="232"/>
                  </a:lnTo>
                  <a:lnTo>
                    <a:pt x="1303" y="225"/>
                  </a:lnTo>
                  <a:lnTo>
                    <a:pt x="1242" y="225"/>
                  </a:lnTo>
                  <a:lnTo>
                    <a:pt x="1227" y="225"/>
                  </a:lnTo>
                  <a:lnTo>
                    <a:pt x="1212" y="225"/>
                  </a:lnTo>
                  <a:lnTo>
                    <a:pt x="1200" y="228"/>
                  </a:lnTo>
                  <a:lnTo>
                    <a:pt x="1189" y="228"/>
                  </a:lnTo>
                  <a:lnTo>
                    <a:pt x="1189" y="8"/>
                  </a:lnTo>
                  <a:close/>
                  <a:moveTo>
                    <a:pt x="0" y="1125"/>
                  </a:moveTo>
                  <a:lnTo>
                    <a:pt x="50" y="1076"/>
                  </a:lnTo>
                  <a:lnTo>
                    <a:pt x="102" y="1019"/>
                  </a:lnTo>
                  <a:lnTo>
                    <a:pt x="163" y="946"/>
                  </a:lnTo>
                  <a:lnTo>
                    <a:pt x="231" y="866"/>
                  </a:lnTo>
                  <a:lnTo>
                    <a:pt x="299" y="783"/>
                  </a:lnTo>
                  <a:lnTo>
                    <a:pt x="376" y="696"/>
                  </a:lnTo>
                  <a:lnTo>
                    <a:pt x="452" y="605"/>
                  </a:lnTo>
                  <a:lnTo>
                    <a:pt x="531" y="513"/>
                  </a:lnTo>
                  <a:lnTo>
                    <a:pt x="615" y="422"/>
                  </a:lnTo>
                  <a:lnTo>
                    <a:pt x="694" y="338"/>
                  </a:lnTo>
                  <a:lnTo>
                    <a:pt x="778" y="255"/>
                  </a:lnTo>
                  <a:lnTo>
                    <a:pt x="866" y="183"/>
                  </a:lnTo>
                  <a:lnTo>
                    <a:pt x="945" y="122"/>
                  </a:lnTo>
                  <a:lnTo>
                    <a:pt x="1029" y="69"/>
                  </a:lnTo>
                  <a:lnTo>
                    <a:pt x="1108" y="30"/>
                  </a:lnTo>
                  <a:lnTo>
                    <a:pt x="1189" y="8"/>
                  </a:lnTo>
                  <a:lnTo>
                    <a:pt x="1189" y="228"/>
                  </a:lnTo>
                  <a:lnTo>
                    <a:pt x="1120" y="243"/>
                  </a:lnTo>
                  <a:lnTo>
                    <a:pt x="1052" y="270"/>
                  </a:lnTo>
                  <a:lnTo>
                    <a:pt x="983" y="301"/>
                  </a:lnTo>
                  <a:lnTo>
                    <a:pt x="919" y="338"/>
                  </a:lnTo>
                  <a:lnTo>
                    <a:pt x="859" y="380"/>
                  </a:lnTo>
                  <a:lnTo>
                    <a:pt x="805" y="425"/>
                  </a:lnTo>
                  <a:lnTo>
                    <a:pt x="760" y="475"/>
                  </a:lnTo>
                  <a:lnTo>
                    <a:pt x="726" y="528"/>
                  </a:lnTo>
                  <a:lnTo>
                    <a:pt x="694" y="593"/>
                  </a:lnTo>
                  <a:lnTo>
                    <a:pt x="679" y="662"/>
                  </a:lnTo>
                  <a:lnTo>
                    <a:pt x="676" y="721"/>
                  </a:lnTo>
                  <a:lnTo>
                    <a:pt x="694" y="780"/>
                  </a:lnTo>
                  <a:lnTo>
                    <a:pt x="726" y="825"/>
                  </a:lnTo>
                  <a:lnTo>
                    <a:pt x="778" y="854"/>
                  </a:lnTo>
                  <a:lnTo>
                    <a:pt x="847" y="862"/>
                  </a:lnTo>
                  <a:lnTo>
                    <a:pt x="933" y="851"/>
                  </a:lnTo>
                  <a:lnTo>
                    <a:pt x="953" y="854"/>
                  </a:lnTo>
                  <a:lnTo>
                    <a:pt x="972" y="851"/>
                  </a:lnTo>
                  <a:lnTo>
                    <a:pt x="1002" y="847"/>
                  </a:lnTo>
                  <a:lnTo>
                    <a:pt x="1032" y="839"/>
                  </a:lnTo>
                  <a:lnTo>
                    <a:pt x="1067" y="829"/>
                  </a:lnTo>
                  <a:lnTo>
                    <a:pt x="1105" y="817"/>
                  </a:lnTo>
                  <a:lnTo>
                    <a:pt x="1147" y="802"/>
                  </a:lnTo>
                  <a:lnTo>
                    <a:pt x="1189" y="787"/>
                  </a:lnTo>
                  <a:lnTo>
                    <a:pt x="1189" y="961"/>
                  </a:lnTo>
                  <a:lnTo>
                    <a:pt x="1140" y="985"/>
                  </a:lnTo>
                  <a:lnTo>
                    <a:pt x="1093" y="1007"/>
                  </a:lnTo>
                  <a:lnTo>
                    <a:pt x="1049" y="1026"/>
                  </a:lnTo>
                  <a:lnTo>
                    <a:pt x="999" y="1049"/>
                  </a:lnTo>
                  <a:lnTo>
                    <a:pt x="953" y="1071"/>
                  </a:lnTo>
                  <a:lnTo>
                    <a:pt x="908" y="1091"/>
                  </a:lnTo>
                  <a:lnTo>
                    <a:pt x="862" y="1113"/>
                  </a:lnTo>
                  <a:lnTo>
                    <a:pt x="812" y="1133"/>
                  </a:lnTo>
                  <a:lnTo>
                    <a:pt x="767" y="1155"/>
                  </a:lnTo>
                  <a:lnTo>
                    <a:pt x="721" y="1178"/>
                  </a:lnTo>
                  <a:lnTo>
                    <a:pt x="676" y="1197"/>
                  </a:lnTo>
                  <a:lnTo>
                    <a:pt x="630" y="1219"/>
                  </a:lnTo>
                  <a:lnTo>
                    <a:pt x="585" y="1242"/>
                  </a:lnTo>
                  <a:lnTo>
                    <a:pt x="539" y="1261"/>
                  </a:lnTo>
                  <a:lnTo>
                    <a:pt x="494" y="1284"/>
                  </a:lnTo>
                  <a:lnTo>
                    <a:pt x="447" y="1308"/>
                  </a:lnTo>
                  <a:lnTo>
                    <a:pt x="398" y="1291"/>
                  </a:lnTo>
                  <a:lnTo>
                    <a:pt x="341" y="1273"/>
                  </a:lnTo>
                  <a:lnTo>
                    <a:pt x="284" y="1251"/>
                  </a:lnTo>
                  <a:lnTo>
                    <a:pt x="223" y="1227"/>
                  </a:lnTo>
                  <a:lnTo>
                    <a:pt x="163" y="1201"/>
                  </a:lnTo>
                  <a:lnTo>
                    <a:pt x="106" y="1175"/>
                  </a:lnTo>
                  <a:lnTo>
                    <a:pt x="50" y="1151"/>
                  </a:lnTo>
                  <a:lnTo>
                    <a:pt x="0" y="1125"/>
                  </a:lnTo>
                  <a:close/>
                </a:path>
              </a:pathLst>
            </a:custGeom>
            <a:solidFill>
              <a:srgbClr val="568E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7" name="Freeform 16"/>
            <p:cNvSpPr>
              <a:spLocks noEditPoints="1"/>
            </p:cNvSpPr>
            <p:nvPr/>
          </p:nvSpPr>
          <p:spPr bwMode="auto">
            <a:xfrm rot="696599">
              <a:off x="3524" y="658"/>
              <a:ext cx="745" cy="424"/>
            </a:xfrm>
            <a:custGeom>
              <a:avLst/>
              <a:gdLst>
                <a:gd name="T0" fmla="*/ 134 w 2237"/>
                <a:gd name="T1" fmla="*/ 0 h 1273"/>
                <a:gd name="T2" fmla="*/ 146 w 2237"/>
                <a:gd name="T3" fmla="*/ 2 h 1273"/>
                <a:gd name="T4" fmla="*/ 165 w 2237"/>
                <a:gd name="T5" fmla="*/ 8 h 1273"/>
                <a:gd name="T6" fmla="*/ 183 w 2237"/>
                <a:gd name="T7" fmla="*/ 15 h 1273"/>
                <a:gd name="T8" fmla="*/ 201 w 2237"/>
                <a:gd name="T9" fmla="*/ 23 h 1273"/>
                <a:gd name="T10" fmla="*/ 219 w 2237"/>
                <a:gd name="T11" fmla="*/ 32 h 1273"/>
                <a:gd name="T12" fmla="*/ 238 w 2237"/>
                <a:gd name="T13" fmla="*/ 41 h 1273"/>
                <a:gd name="T14" fmla="*/ 247 w 2237"/>
                <a:gd name="T15" fmla="*/ 45 h 1273"/>
                <a:gd name="T16" fmla="*/ 233 w 2237"/>
                <a:gd name="T17" fmla="*/ 54 h 1273"/>
                <a:gd name="T18" fmla="*/ 210 w 2237"/>
                <a:gd name="T19" fmla="*/ 65 h 1273"/>
                <a:gd name="T20" fmla="*/ 188 w 2237"/>
                <a:gd name="T21" fmla="*/ 75 h 1273"/>
                <a:gd name="T22" fmla="*/ 166 w 2237"/>
                <a:gd name="T23" fmla="*/ 85 h 1273"/>
                <a:gd name="T24" fmla="*/ 143 w 2237"/>
                <a:gd name="T25" fmla="*/ 96 h 1273"/>
                <a:gd name="T26" fmla="*/ 128 w 2237"/>
                <a:gd name="T27" fmla="*/ 87 h 1273"/>
                <a:gd name="T28" fmla="*/ 161 w 2237"/>
                <a:gd name="T29" fmla="*/ 71 h 1273"/>
                <a:gd name="T30" fmla="*/ 185 w 2237"/>
                <a:gd name="T31" fmla="*/ 54 h 1273"/>
                <a:gd name="T32" fmla="*/ 184 w 2237"/>
                <a:gd name="T33" fmla="*/ 38 h 1273"/>
                <a:gd name="T34" fmla="*/ 165 w 2237"/>
                <a:gd name="T35" fmla="*/ 25 h 1273"/>
                <a:gd name="T36" fmla="*/ 143 w 2237"/>
                <a:gd name="T37" fmla="*/ 22 h 1273"/>
                <a:gd name="T38" fmla="*/ 132 w 2237"/>
                <a:gd name="T39" fmla="*/ 22 h 1273"/>
                <a:gd name="T40" fmla="*/ 128 w 2237"/>
                <a:gd name="T41" fmla="*/ 1 h 1273"/>
                <a:gd name="T42" fmla="*/ 11 w 2237"/>
                <a:gd name="T43" fmla="*/ 110 h 1273"/>
                <a:gd name="T44" fmla="*/ 33 w 2237"/>
                <a:gd name="T45" fmla="*/ 85 h 1273"/>
                <a:gd name="T46" fmla="*/ 58 w 2237"/>
                <a:gd name="T47" fmla="*/ 56 h 1273"/>
                <a:gd name="T48" fmla="*/ 85 w 2237"/>
                <a:gd name="T49" fmla="*/ 28 h 1273"/>
                <a:gd name="T50" fmla="*/ 111 w 2237"/>
                <a:gd name="T51" fmla="*/ 8 h 1273"/>
                <a:gd name="T52" fmla="*/ 128 w 2237"/>
                <a:gd name="T53" fmla="*/ 22 h 1273"/>
                <a:gd name="T54" fmla="*/ 105 w 2237"/>
                <a:gd name="T55" fmla="*/ 31 h 1273"/>
                <a:gd name="T56" fmla="*/ 84 w 2237"/>
                <a:gd name="T57" fmla="*/ 47 h 1273"/>
                <a:gd name="T58" fmla="*/ 71 w 2237"/>
                <a:gd name="T59" fmla="*/ 65 h 1273"/>
                <a:gd name="T60" fmla="*/ 71 w 2237"/>
                <a:gd name="T61" fmla="*/ 88 h 1273"/>
                <a:gd name="T62" fmla="*/ 90 w 2237"/>
                <a:gd name="T63" fmla="*/ 97 h 1273"/>
                <a:gd name="T64" fmla="*/ 106 w 2237"/>
                <a:gd name="T65" fmla="*/ 94 h 1273"/>
                <a:gd name="T66" fmla="*/ 116 w 2237"/>
                <a:gd name="T67" fmla="*/ 92 h 1273"/>
                <a:gd name="T68" fmla="*/ 128 w 2237"/>
                <a:gd name="T69" fmla="*/ 87 h 1273"/>
                <a:gd name="T70" fmla="*/ 118 w 2237"/>
                <a:gd name="T71" fmla="*/ 108 h 1273"/>
                <a:gd name="T72" fmla="*/ 103 w 2237"/>
                <a:gd name="T73" fmla="*/ 115 h 1273"/>
                <a:gd name="T74" fmla="*/ 88 w 2237"/>
                <a:gd name="T75" fmla="*/ 122 h 1273"/>
                <a:gd name="T76" fmla="*/ 72 w 2237"/>
                <a:gd name="T77" fmla="*/ 129 h 1273"/>
                <a:gd name="T78" fmla="*/ 58 w 2237"/>
                <a:gd name="T79" fmla="*/ 136 h 1273"/>
                <a:gd name="T80" fmla="*/ 43 w 2237"/>
                <a:gd name="T81" fmla="*/ 140 h 1273"/>
                <a:gd name="T82" fmla="*/ 24 w 2237"/>
                <a:gd name="T83" fmla="*/ 132 h 1273"/>
                <a:gd name="T84" fmla="*/ 5 w 2237"/>
                <a:gd name="T85" fmla="*/ 125 h 127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237" h="1273">
                  <a:moveTo>
                    <a:pt x="1154" y="9"/>
                  </a:moveTo>
                  <a:lnTo>
                    <a:pt x="1181" y="0"/>
                  </a:lnTo>
                  <a:lnTo>
                    <a:pt x="1208" y="0"/>
                  </a:lnTo>
                  <a:lnTo>
                    <a:pt x="1235" y="0"/>
                  </a:lnTo>
                  <a:lnTo>
                    <a:pt x="1257" y="9"/>
                  </a:lnTo>
                  <a:lnTo>
                    <a:pt x="1314" y="19"/>
                  </a:lnTo>
                  <a:lnTo>
                    <a:pt x="1376" y="34"/>
                  </a:lnTo>
                  <a:lnTo>
                    <a:pt x="1432" y="51"/>
                  </a:lnTo>
                  <a:lnTo>
                    <a:pt x="1485" y="69"/>
                  </a:lnTo>
                  <a:lnTo>
                    <a:pt x="1543" y="88"/>
                  </a:lnTo>
                  <a:lnTo>
                    <a:pt x="1595" y="111"/>
                  </a:lnTo>
                  <a:lnTo>
                    <a:pt x="1652" y="133"/>
                  </a:lnTo>
                  <a:lnTo>
                    <a:pt x="1706" y="157"/>
                  </a:lnTo>
                  <a:lnTo>
                    <a:pt x="1763" y="182"/>
                  </a:lnTo>
                  <a:lnTo>
                    <a:pt x="1815" y="206"/>
                  </a:lnTo>
                  <a:lnTo>
                    <a:pt x="1869" y="232"/>
                  </a:lnTo>
                  <a:lnTo>
                    <a:pt x="1926" y="259"/>
                  </a:lnTo>
                  <a:lnTo>
                    <a:pt x="1980" y="286"/>
                  </a:lnTo>
                  <a:lnTo>
                    <a:pt x="2037" y="312"/>
                  </a:lnTo>
                  <a:lnTo>
                    <a:pt x="2093" y="339"/>
                  </a:lnTo>
                  <a:lnTo>
                    <a:pt x="2150" y="365"/>
                  </a:lnTo>
                  <a:lnTo>
                    <a:pt x="2200" y="392"/>
                  </a:lnTo>
                  <a:lnTo>
                    <a:pt x="2222" y="396"/>
                  </a:lnTo>
                  <a:lnTo>
                    <a:pt x="2230" y="404"/>
                  </a:lnTo>
                  <a:lnTo>
                    <a:pt x="2237" y="422"/>
                  </a:lnTo>
                  <a:lnTo>
                    <a:pt x="2170" y="453"/>
                  </a:lnTo>
                  <a:lnTo>
                    <a:pt x="2101" y="487"/>
                  </a:lnTo>
                  <a:lnTo>
                    <a:pt x="2032" y="517"/>
                  </a:lnTo>
                  <a:lnTo>
                    <a:pt x="1965" y="547"/>
                  </a:lnTo>
                  <a:lnTo>
                    <a:pt x="1899" y="582"/>
                  </a:lnTo>
                  <a:lnTo>
                    <a:pt x="1832" y="612"/>
                  </a:lnTo>
                  <a:lnTo>
                    <a:pt x="1763" y="643"/>
                  </a:lnTo>
                  <a:lnTo>
                    <a:pt x="1699" y="673"/>
                  </a:lnTo>
                  <a:lnTo>
                    <a:pt x="1630" y="707"/>
                  </a:lnTo>
                  <a:lnTo>
                    <a:pt x="1561" y="737"/>
                  </a:lnTo>
                  <a:lnTo>
                    <a:pt x="1494" y="769"/>
                  </a:lnTo>
                  <a:lnTo>
                    <a:pt x="1428" y="802"/>
                  </a:lnTo>
                  <a:lnTo>
                    <a:pt x="1361" y="833"/>
                  </a:lnTo>
                  <a:lnTo>
                    <a:pt x="1292" y="863"/>
                  </a:lnTo>
                  <a:lnTo>
                    <a:pt x="1223" y="897"/>
                  </a:lnTo>
                  <a:lnTo>
                    <a:pt x="1154" y="927"/>
                  </a:lnTo>
                  <a:lnTo>
                    <a:pt x="1154" y="787"/>
                  </a:lnTo>
                  <a:lnTo>
                    <a:pt x="1254" y="745"/>
                  </a:lnTo>
                  <a:lnTo>
                    <a:pt x="1353" y="692"/>
                  </a:lnTo>
                  <a:lnTo>
                    <a:pt x="1452" y="639"/>
                  </a:lnTo>
                  <a:lnTo>
                    <a:pt x="1539" y="586"/>
                  </a:lnTo>
                  <a:lnTo>
                    <a:pt x="1610" y="532"/>
                  </a:lnTo>
                  <a:lnTo>
                    <a:pt x="1664" y="483"/>
                  </a:lnTo>
                  <a:lnTo>
                    <a:pt x="1694" y="438"/>
                  </a:lnTo>
                  <a:lnTo>
                    <a:pt x="1694" y="399"/>
                  </a:lnTo>
                  <a:lnTo>
                    <a:pt x="1657" y="339"/>
                  </a:lnTo>
                  <a:lnTo>
                    <a:pt x="1607" y="290"/>
                  </a:lnTo>
                  <a:lnTo>
                    <a:pt x="1551" y="256"/>
                  </a:lnTo>
                  <a:lnTo>
                    <a:pt x="1485" y="229"/>
                  </a:lnTo>
                  <a:lnTo>
                    <a:pt x="1417" y="214"/>
                  </a:lnTo>
                  <a:lnTo>
                    <a:pt x="1349" y="206"/>
                  </a:lnTo>
                  <a:lnTo>
                    <a:pt x="1284" y="202"/>
                  </a:lnTo>
                  <a:lnTo>
                    <a:pt x="1220" y="202"/>
                  </a:lnTo>
                  <a:lnTo>
                    <a:pt x="1205" y="202"/>
                  </a:lnTo>
                  <a:lnTo>
                    <a:pt x="1189" y="202"/>
                  </a:lnTo>
                  <a:lnTo>
                    <a:pt x="1171" y="202"/>
                  </a:lnTo>
                  <a:lnTo>
                    <a:pt x="1154" y="202"/>
                  </a:lnTo>
                  <a:lnTo>
                    <a:pt x="1154" y="9"/>
                  </a:lnTo>
                  <a:close/>
                  <a:moveTo>
                    <a:pt x="0" y="1099"/>
                  </a:moveTo>
                  <a:lnTo>
                    <a:pt x="49" y="1053"/>
                  </a:lnTo>
                  <a:lnTo>
                    <a:pt x="103" y="992"/>
                  </a:lnTo>
                  <a:lnTo>
                    <a:pt x="164" y="924"/>
                  </a:lnTo>
                  <a:lnTo>
                    <a:pt x="228" y="848"/>
                  </a:lnTo>
                  <a:lnTo>
                    <a:pt x="296" y="764"/>
                  </a:lnTo>
                  <a:lnTo>
                    <a:pt x="369" y="677"/>
                  </a:lnTo>
                  <a:lnTo>
                    <a:pt x="444" y="589"/>
                  </a:lnTo>
                  <a:lnTo>
                    <a:pt x="520" y="502"/>
                  </a:lnTo>
                  <a:lnTo>
                    <a:pt x="601" y="414"/>
                  </a:lnTo>
                  <a:lnTo>
                    <a:pt x="685" y="330"/>
                  </a:lnTo>
                  <a:lnTo>
                    <a:pt x="764" y="251"/>
                  </a:lnTo>
                  <a:lnTo>
                    <a:pt x="843" y="179"/>
                  </a:lnTo>
                  <a:lnTo>
                    <a:pt x="924" y="118"/>
                  </a:lnTo>
                  <a:lnTo>
                    <a:pt x="1003" y="69"/>
                  </a:lnTo>
                  <a:lnTo>
                    <a:pt x="1079" y="31"/>
                  </a:lnTo>
                  <a:lnTo>
                    <a:pt x="1154" y="9"/>
                  </a:lnTo>
                  <a:lnTo>
                    <a:pt x="1154" y="202"/>
                  </a:lnTo>
                  <a:lnTo>
                    <a:pt x="1087" y="221"/>
                  </a:lnTo>
                  <a:lnTo>
                    <a:pt x="1015" y="248"/>
                  </a:lnTo>
                  <a:lnTo>
                    <a:pt x="942" y="281"/>
                  </a:lnTo>
                  <a:lnTo>
                    <a:pt x="875" y="323"/>
                  </a:lnTo>
                  <a:lnTo>
                    <a:pt x="813" y="369"/>
                  </a:lnTo>
                  <a:lnTo>
                    <a:pt x="756" y="419"/>
                  </a:lnTo>
                  <a:lnTo>
                    <a:pt x="710" y="468"/>
                  </a:lnTo>
                  <a:lnTo>
                    <a:pt x="673" y="517"/>
                  </a:lnTo>
                  <a:lnTo>
                    <a:pt x="638" y="589"/>
                  </a:lnTo>
                  <a:lnTo>
                    <a:pt x="619" y="665"/>
                  </a:lnTo>
                  <a:lnTo>
                    <a:pt x="619" y="734"/>
                  </a:lnTo>
                  <a:lnTo>
                    <a:pt x="638" y="791"/>
                  </a:lnTo>
                  <a:lnTo>
                    <a:pt x="673" y="836"/>
                  </a:lnTo>
                  <a:lnTo>
                    <a:pt x="734" y="867"/>
                  </a:lnTo>
                  <a:lnTo>
                    <a:pt x="813" y="870"/>
                  </a:lnTo>
                  <a:lnTo>
                    <a:pt x="919" y="848"/>
                  </a:lnTo>
                  <a:lnTo>
                    <a:pt x="934" y="851"/>
                  </a:lnTo>
                  <a:lnTo>
                    <a:pt x="957" y="848"/>
                  </a:lnTo>
                  <a:lnTo>
                    <a:pt x="984" y="843"/>
                  </a:lnTo>
                  <a:lnTo>
                    <a:pt x="1011" y="836"/>
                  </a:lnTo>
                  <a:lnTo>
                    <a:pt x="1045" y="828"/>
                  </a:lnTo>
                  <a:lnTo>
                    <a:pt x="1079" y="818"/>
                  </a:lnTo>
                  <a:lnTo>
                    <a:pt x="1117" y="802"/>
                  </a:lnTo>
                  <a:lnTo>
                    <a:pt x="1154" y="787"/>
                  </a:lnTo>
                  <a:lnTo>
                    <a:pt x="1154" y="927"/>
                  </a:lnTo>
                  <a:lnTo>
                    <a:pt x="1109" y="947"/>
                  </a:lnTo>
                  <a:lnTo>
                    <a:pt x="1065" y="969"/>
                  </a:lnTo>
                  <a:lnTo>
                    <a:pt x="1018" y="989"/>
                  </a:lnTo>
                  <a:lnTo>
                    <a:pt x="973" y="1011"/>
                  </a:lnTo>
                  <a:lnTo>
                    <a:pt x="927" y="1033"/>
                  </a:lnTo>
                  <a:lnTo>
                    <a:pt x="882" y="1053"/>
                  </a:lnTo>
                  <a:lnTo>
                    <a:pt x="836" y="1075"/>
                  </a:lnTo>
                  <a:lnTo>
                    <a:pt x="791" y="1095"/>
                  </a:lnTo>
                  <a:lnTo>
                    <a:pt x="744" y="1117"/>
                  </a:lnTo>
                  <a:lnTo>
                    <a:pt x="700" y="1140"/>
                  </a:lnTo>
                  <a:lnTo>
                    <a:pt x="653" y="1164"/>
                  </a:lnTo>
                  <a:lnTo>
                    <a:pt x="611" y="1181"/>
                  </a:lnTo>
                  <a:lnTo>
                    <a:pt x="566" y="1205"/>
                  </a:lnTo>
                  <a:lnTo>
                    <a:pt x="520" y="1228"/>
                  </a:lnTo>
                  <a:lnTo>
                    <a:pt x="475" y="1250"/>
                  </a:lnTo>
                  <a:lnTo>
                    <a:pt x="433" y="1273"/>
                  </a:lnTo>
                  <a:lnTo>
                    <a:pt x="384" y="1258"/>
                  </a:lnTo>
                  <a:lnTo>
                    <a:pt x="327" y="1240"/>
                  </a:lnTo>
                  <a:lnTo>
                    <a:pt x="273" y="1216"/>
                  </a:lnTo>
                  <a:lnTo>
                    <a:pt x="217" y="1193"/>
                  </a:lnTo>
                  <a:lnTo>
                    <a:pt x="160" y="1171"/>
                  </a:lnTo>
                  <a:lnTo>
                    <a:pt x="103" y="1149"/>
                  </a:lnTo>
                  <a:lnTo>
                    <a:pt x="49" y="1122"/>
                  </a:lnTo>
                  <a:lnTo>
                    <a:pt x="0" y="1099"/>
                  </a:lnTo>
                  <a:close/>
                </a:path>
              </a:pathLst>
            </a:custGeom>
            <a:solidFill>
              <a:srgbClr val="66A07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8" name="Freeform 17"/>
            <p:cNvSpPr>
              <a:spLocks noEditPoints="1"/>
            </p:cNvSpPr>
            <p:nvPr/>
          </p:nvSpPr>
          <p:spPr bwMode="auto">
            <a:xfrm rot="696599">
              <a:off x="3534" y="661"/>
              <a:ext cx="721" cy="409"/>
            </a:xfrm>
            <a:custGeom>
              <a:avLst/>
              <a:gdLst>
                <a:gd name="T0" fmla="*/ 131 w 2165"/>
                <a:gd name="T1" fmla="*/ 0 h 1228"/>
                <a:gd name="T2" fmla="*/ 143 w 2165"/>
                <a:gd name="T3" fmla="*/ 2 h 1228"/>
                <a:gd name="T4" fmla="*/ 161 w 2165"/>
                <a:gd name="T5" fmla="*/ 7 h 1228"/>
                <a:gd name="T6" fmla="*/ 178 w 2165"/>
                <a:gd name="T7" fmla="*/ 14 h 1228"/>
                <a:gd name="T8" fmla="*/ 195 w 2165"/>
                <a:gd name="T9" fmla="*/ 22 h 1228"/>
                <a:gd name="T10" fmla="*/ 213 w 2165"/>
                <a:gd name="T11" fmla="*/ 30 h 1228"/>
                <a:gd name="T12" fmla="*/ 231 w 2165"/>
                <a:gd name="T13" fmla="*/ 38 h 1228"/>
                <a:gd name="T14" fmla="*/ 239 w 2165"/>
                <a:gd name="T15" fmla="*/ 43 h 1228"/>
                <a:gd name="T16" fmla="*/ 226 w 2165"/>
                <a:gd name="T17" fmla="*/ 52 h 1228"/>
                <a:gd name="T18" fmla="*/ 204 w 2165"/>
                <a:gd name="T19" fmla="*/ 62 h 1228"/>
                <a:gd name="T20" fmla="*/ 183 w 2165"/>
                <a:gd name="T21" fmla="*/ 72 h 1228"/>
                <a:gd name="T22" fmla="*/ 161 w 2165"/>
                <a:gd name="T23" fmla="*/ 82 h 1228"/>
                <a:gd name="T24" fmla="*/ 140 w 2165"/>
                <a:gd name="T25" fmla="*/ 92 h 1228"/>
                <a:gd name="T26" fmla="*/ 125 w 2165"/>
                <a:gd name="T27" fmla="*/ 87 h 1228"/>
                <a:gd name="T28" fmla="*/ 143 w 2165"/>
                <a:gd name="T29" fmla="*/ 79 h 1228"/>
                <a:gd name="T30" fmla="*/ 160 w 2165"/>
                <a:gd name="T31" fmla="*/ 70 h 1228"/>
                <a:gd name="T32" fmla="*/ 175 w 2165"/>
                <a:gd name="T33" fmla="*/ 60 h 1228"/>
                <a:gd name="T34" fmla="*/ 186 w 2165"/>
                <a:gd name="T35" fmla="*/ 51 h 1228"/>
                <a:gd name="T36" fmla="*/ 189 w 2165"/>
                <a:gd name="T37" fmla="*/ 44 h 1228"/>
                <a:gd name="T38" fmla="*/ 178 w 2165"/>
                <a:gd name="T39" fmla="*/ 30 h 1228"/>
                <a:gd name="T40" fmla="*/ 156 w 2165"/>
                <a:gd name="T41" fmla="*/ 21 h 1228"/>
                <a:gd name="T42" fmla="*/ 133 w 2165"/>
                <a:gd name="T43" fmla="*/ 19 h 1228"/>
                <a:gd name="T44" fmla="*/ 127 w 2165"/>
                <a:gd name="T45" fmla="*/ 19 h 1228"/>
                <a:gd name="T46" fmla="*/ 0 w 2165"/>
                <a:gd name="T47" fmla="*/ 119 h 1228"/>
                <a:gd name="T48" fmla="*/ 17 w 2165"/>
                <a:gd name="T49" fmla="*/ 100 h 1228"/>
                <a:gd name="T50" fmla="*/ 40 w 2165"/>
                <a:gd name="T51" fmla="*/ 73 h 1228"/>
                <a:gd name="T52" fmla="*/ 66 w 2165"/>
                <a:gd name="T53" fmla="*/ 45 h 1228"/>
                <a:gd name="T54" fmla="*/ 92 w 2165"/>
                <a:gd name="T55" fmla="*/ 19 h 1228"/>
                <a:gd name="T56" fmla="*/ 118 w 2165"/>
                <a:gd name="T57" fmla="*/ 3 h 1228"/>
                <a:gd name="T58" fmla="*/ 117 w 2165"/>
                <a:gd name="T59" fmla="*/ 22 h 1228"/>
                <a:gd name="T60" fmla="*/ 92 w 2165"/>
                <a:gd name="T61" fmla="*/ 34 h 1228"/>
                <a:gd name="T62" fmla="*/ 72 w 2165"/>
                <a:gd name="T63" fmla="*/ 51 h 1228"/>
                <a:gd name="T64" fmla="*/ 62 w 2165"/>
                <a:gd name="T65" fmla="*/ 74 h 1228"/>
                <a:gd name="T66" fmla="*/ 69 w 2165"/>
                <a:gd name="T67" fmla="*/ 94 h 1228"/>
                <a:gd name="T68" fmla="*/ 99 w 2165"/>
                <a:gd name="T69" fmla="*/ 93 h 1228"/>
                <a:gd name="T70" fmla="*/ 106 w 2165"/>
                <a:gd name="T71" fmla="*/ 93 h 1228"/>
                <a:gd name="T72" fmla="*/ 117 w 2165"/>
                <a:gd name="T73" fmla="*/ 90 h 1228"/>
                <a:gd name="T74" fmla="*/ 125 w 2165"/>
                <a:gd name="T75" fmla="*/ 99 h 1228"/>
                <a:gd name="T76" fmla="*/ 110 w 2165"/>
                <a:gd name="T77" fmla="*/ 106 h 1228"/>
                <a:gd name="T78" fmla="*/ 95 w 2165"/>
                <a:gd name="T79" fmla="*/ 113 h 1228"/>
                <a:gd name="T80" fmla="*/ 80 w 2165"/>
                <a:gd name="T81" fmla="*/ 120 h 1228"/>
                <a:gd name="T82" fmla="*/ 65 w 2165"/>
                <a:gd name="T83" fmla="*/ 127 h 1228"/>
                <a:gd name="T84" fmla="*/ 51 w 2165"/>
                <a:gd name="T85" fmla="*/ 134 h 1228"/>
                <a:gd name="T86" fmla="*/ 34 w 2165"/>
                <a:gd name="T87" fmla="*/ 133 h 1228"/>
                <a:gd name="T88" fmla="*/ 16 w 2165"/>
                <a:gd name="T89" fmla="*/ 127 h 1228"/>
                <a:gd name="T90" fmla="*/ 0 w 2165"/>
                <a:gd name="T91" fmla="*/ 119 h 122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165" h="1228">
                  <a:moveTo>
                    <a:pt x="1127" y="7"/>
                  </a:moveTo>
                  <a:lnTo>
                    <a:pt x="1154" y="0"/>
                  </a:lnTo>
                  <a:lnTo>
                    <a:pt x="1178" y="0"/>
                  </a:lnTo>
                  <a:lnTo>
                    <a:pt x="1201" y="0"/>
                  </a:lnTo>
                  <a:lnTo>
                    <a:pt x="1227" y="7"/>
                  </a:lnTo>
                  <a:lnTo>
                    <a:pt x="1284" y="19"/>
                  </a:lnTo>
                  <a:lnTo>
                    <a:pt x="1341" y="30"/>
                  </a:lnTo>
                  <a:lnTo>
                    <a:pt x="1393" y="46"/>
                  </a:lnTo>
                  <a:lnTo>
                    <a:pt x="1447" y="64"/>
                  </a:lnTo>
                  <a:lnTo>
                    <a:pt x="1500" y="84"/>
                  </a:lnTo>
                  <a:lnTo>
                    <a:pt x="1553" y="103"/>
                  </a:lnTo>
                  <a:lnTo>
                    <a:pt x="1607" y="125"/>
                  </a:lnTo>
                  <a:lnTo>
                    <a:pt x="1657" y="145"/>
                  </a:lnTo>
                  <a:lnTo>
                    <a:pt x="1709" y="170"/>
                  </a:lnTo>
                  <a:lnTo>
                    <a:pt x="1763" y="194"/>
                  </a:lnTo>
                  <a:lnTo>
                    <a:pt x="1812" y="217"/>
                  </a:lnTo>
                  <a:lnTo>
                    <a:pt x="1865" y="244"/>
                  </a:lnTo>
                  <a:lnTo>
                    <a:pt x="1918" y="266"/>
                  </a:lnTo>
                  <a:lnTo>
                    <a:pt x="1975" y="293"/>
                  </a:lnTo>
                  <a:lnTo>
                    <a:pt x="2028" y="318"/>
                  </a:lnTo>
                  <a:lnTo>
                    <a:pt x="2086" y="342"/>
                  </a:lnTo>
                  <a:lnTo>
                    <a:pt x="2135" y="368"/>
                  </a:lnTo>
                  <a:lnTo>
                    <a:pt x="2153" y="377"/>
                  </a:lnTo>
                  <a:lnTo>
                    <a:pt x="2158" y="384"/>
                  </a:lnTo>
                  <a:lnTo>
                    <a:pt x="2165" y="407"/>
                  </a:lnTo>
                  <a:lnTo>
                    <a:pt x="2101" y="437"/>
                  </a:lnTo>
                  <a:lnTo>
                    <a:pt x="2037" y="468"/>
                  </a:lnTo>
                  <a:lnTo>
                    <a:pt x="1971" y="498"/>
                  </a:lnTo>
                  <a:lnTo>
                    <a:pt x="1906" y="528"/>
                  </a:lnTo>
                  <a:lnTo>
                    <a:pt x="1842" y="558"/>
                  </a:lnTo>
                  <a:lnTo>
                    <a:pt x="1778" y="589"/>
                  </a:lnTo>
                  <a:lnTo>
                    <a:pt x="1714" y="619"/>
                  </a:lnTo>
                  <a:lnTo>
                    <a:pt x="1648" y="649"/>
                  </a:lnTo>
                  <a:lnTo>
                    <a:pt x="1580" y="680"/>
                  </a:lnTo>
                  <a:lnTo>
                    <a:pt x="1516" y="710"/>
                  </a:lnTo>
                  <a:lnTo>
                    <a:pt x="1450" y="740"/>
                  </a:lnTo>
                  <a:lnTo>
                    <a:pt x="1386" y="772"/>
                  </a:lnTo>
                  <a:lnTo>
                    <a:pt x="1322" y="802"/>
                  </a:lnTo>
                  <a:lnTo>
                    <a:pt x="1257" y="831"/>
                  </a:lnTo>
                  <a:lnTo>
                    <a:pt x="1193" y="863"/>
                  </a:lnTo>
                  <a:lnTo>
                    <a:pt x="1127" y="893"/>
                  </a:lnTo>
                  <a:lnTo>
                    <a:pt x="1127" y="782"/>
                  </a:lnTo>
                  <a:lnTo>
                    <a:pt x="1178" y="760"/>
                  </a:lnTo>
                  <a:lnTo>
                    <a:pt x="1230" y="737"/>
                  </a:lnTo>
                  <a:lnTo>
                    <a:pt x="1284" y="715"/>
                  </a:lnTo>
                  <a:lnTo>
                    <a:pt x="1337" y="688"/>
                  </a:lnTo>
                  <a:lnTo>
                    <a:pt x="1390" y="658"/>
                  </a:lnTo>
                  <a:lnTo>
                    <a:pt x="1443" y="631"/>
                  </a:lnTo>
                  <a:lnTo>
                    <a:pt x="1492" y="600"/>
                  </a:lnTo>
                  <a:lnTo>
                    <a:pt x="1539" y="570"/>
                  </a:lnTo>
                  <a:lnTo>
                    <a:pt x="1580" y="543"/>
                  </a:lnTo>
                  <a:lnTo>
                    <a:pt x="1618" y="513"/>
                  </a:lnTo>
                  <a:lnTo>
                    <a:pt x="1648" y="486"/>
                  </a:lnTo>
                  <a:lnTo>
                    <a:pt x="1675" y="459"/>
                  </a:lnTo>
                  <a:lnTo>
                    <a:pt x="1694" y="437"/>
                  </a:lnTo>
                  <a:lnTo>
                    <a:pt x="1706" y="414"/>
                  </a:lnTo>
                  <a:lnTo>
                    <a:pt x="1709" y="395"/>
                  </a:lnTo>
                  <a:lnTo>
                    <a:pt x="1702" y="377"/>
                  </a:lnTo>
                  <a:lnTo>
                    <a:pt x="1660" y="315"/>
                  </a:lnTo>
                  <a:lnTo>
                    <a:pt x="1607" y="266"/>
                  </a:lnTo>
                  <a:lnTo>
                    <a:pt x="1546" y="232"/>
                  </a:lnTo>
                  <a:lnTo>
                    <a:pt x="1477" y="205"/>
                  </a:lnTo>
                  <a:lnTo>
                    <a:pt x="1405" y="187"/>
                  </a:lnTo>
                  <a:lnTo>
                    <a:pt x="1334" y="178"/>
                  </a:lnTo>
                  <a:lnTo>
                    <a:pt x="1265" y="170"/>
                  </a:lnTo>
                  <a:lnTo>
                    <a:pt x="1201" y="170"/>
                  </a:lnTo>
                  <a:lnTo>
                    <a:pt x="1181" y="170"/>
                  </a:lnTo>
                  <a:lnTo>
                    <a:pt x="1166" y="170"/>
                  </a:lnTo>
                  <a:lnTo>
                    <a:pt x="1147" y="175"/>
                  </a:lnTo>
                  <a:lnTo>
                    <a:pt x="1127" y="178"/>
                  </a:lnTo>
                  <a:lnTo>
                    <a:pt x="1127" y="7"/>
                  </a:lnTo>
                  <a:close/>
                  <a:moveTo>
                    <a:pt x="0" y="1068"/>
                  </a:moveTo>
                  <a:lnTo>
                    <a:pt x="46" y="1021"/>
                  </a:lnTo>
                  <a:lnTo>
                    <a:pt x="98" y="965"/>
                  </a:lnTo>
                  <a:lnTo>
                    <a:pt x="155" y="900"/>
                  </a:lnTo>
                  <a:lnTo>
                    <a:pt x="219" y="824"/>
                  </a:lnTo>
                  <a:lnTo>
                    <a:pt x="288" y="745"/>
                  </a:lnTo>
                  <a:lnTo>
                    <a:pt x="360" y="661"/>
                  </a:lnTo>
                  <a:lnTo>
                    <a:pt x="436" y="574"/>
                  </a:lnTo>
                  <a:lnTo>
                    <a:pt x="513" y="486"/>
                  </a:lnTo>
                  <a:lnTo>
                    <a:pt x="592" y="402"/>
                  </a:lnTo>
                  <a:lnTo>
                    <a:pt x="673" y="323"/>
                  </a:lnTo>
                  <a:lnTo>
                    <a:pt x="752" y="244"/>
                  </a:lnTo>
                  <a:lnTo>
                    <a:pt x="831" y="175"/>
                  </a:lnTo>
                  <a:lnTo>
                    <a:pt x="907" y="114"/>
                  </a:lnTo>
                  <a:lnTo>
                    <a:pt x="984" y="64"/>
                  </a:lnTo>
                  <a:lnTo>
                    <a:pt x="1060" y="30"/>
                  </a:lnTo>
                  <a:lnTo>
                    <a:pt x="1127" y="7"/>
                  </a:lnTo>
                  <a:lnTo>
                    <a:pt x="1127" y="178"/>
                  </a:lnTo>
                  <a:lnTo>
                    <a:pt x="1055" y="197"/>
                  </a:lnTo>
                  <a:lnTo>
                    <a:pt x="979" y="224"/>
                  </a:lnTo>
                  <a:lnTo>
                    <a:pt x="907" y="262"/>
                  </a:lnTo>
                  <a:lnTo>
                    <a:pt x="831" y="308"/>
                  </a:lnTo>
                  <a:lnTo>
                    <a:pt x="764" y="353"/>
                  </a:lnTo>
                  <a:lnTo>
                    <a:pt x="702" y="402"/>
                  </a:lnTo>
                  <a:lnTo>
                    <a:pt x="653" y="456"/>
                  </a:lnTo>
                  <a:lnTo>
                    <a:pt x="619" y="505"/>
                  </a:lnTo>
                  <a:lnTo>
                    <a:pt x="581" y="589"/>
                  </a:lnTo>
                  <a:lnTo>
                    <a:pt x="562" y="668"/>
                  </a:lnTo>
                  <a:lnTo>
                    <a:pt x="557" y="745"/>
                  </a:lnTo>
                  <a:lnTo>
                    <a:pt x="581" y="806"/>
                  </a:lnTo>
                  <a:lnTo>
                    <a:pt x="623" y="851"/>
                  </a:lnTo>
                  <a:lnTo>
                    <a:pt x="688" y="878"/>
                  </a:lnTo>
                  <a:lnTo>
                    <a:pt x="774" y="873"/>
                  </a:lnTo>
                  <a:lnTo>
                    <a:pt x="892" y="839"/>
                  </a:lnTo>
                  <a:lnTo>
                    <a:pt x="907" y="843"/>
                  </a:lnTo>
                  <a:lnTo>
                    <a:pt x="930" y="843"/>
                  </a:lnTo>
                  <a:lnTo>
                    <a:pt x="957" y="839"/>
                  </a:lnTo>
                  <a:lnTo>
                    <a:pt x="984" y="831"/>
                  </a:lnTo>
                  <a:lnTo>
                    <a:pt x="1018" y="824"/>
                  </a:lnTo>
                  <a:lnTo>
                    <a:pt x="1052" y="814"/>
                  </a:lnTo>
                  <a:lnTo>
                    <a:pt x="1090" y="799"/>
                  </a:lnTo>
                  <a:lnTo>
                    <a:pt x="1127" y="782"/>
                  </a:lnTo>
                  <a:lnTo>
                    <a:pt x="1127" y="893"/>
                  </a:lnTo>
                  <a:lnTo>
                    <a:pt x="1082" y="912"/>
                  </a:lnTo>
                  <a:lnTo>
                    <a:pt x="1038" y="935"/>
                  </a:lnTo>
                  <a:lnTo>
                    <a:pt x="991" y="954"/>
                  </a:lnTo>
                  <a:lnTo>
                    <a:pt x="949" y="977"/>
                  </a:lnTo>
                  <a:lnTo>
                    <a:pt x="904" y="996"/>
                  </a:lnTo>
                  <a:lnTo>
                    <a:pt x="858" y="1018"/>
                  </a:lnTo>
                  <a:lnTo>
                    <a:pt x="813" y="1038"/>
                  </a:lnTo>
                  <a:lnTo>
                    <a:pt x="767" y="1060"/>
                  </a:lnTo>
                  <a:lnTo>
                    <a:pt x="722" y="1083"/>
                  </a:lnTo>
                  <a:lnTo>
                    <a:pt x="676" y="1102"/>
                  </a:lnTo>
                  <a:lnTo>
                    <a:pt x="634" y="1125"/>
                  </a:lnTo>
                  <a:lnTo>
                    <a:pt x="589" y="1144"/>
                  </a:lnTo>
                  <a:lnTo>
                    <a:pt x="542" y="1166"/>
                  </a:lnTo>
                  <a:lnTo>
                    <a:pt x="498" y="1186"/>
                  </a:lnTo>
                  <a:lnTo>
                    <a:pt x="456" y="1208"/>
                  </a:lnTo>
                  <a:lnTo>
                    <a:pt x="409" y="1228"/>
                  </a:lnTo>
                  <a:lnTo>
                    <a:pt x="360" y="1216"/>
                  </a:lnTo>
                  <a:lnTo>
                    <a:pt x="308" y="1196"/>
                  </a:lnTo>
                  <a:lnTo>
                    <a:pt x="254" y="1181"/>
                  </a:lnTo>
                  <a:lnTo>
                    <a:pt x="201" y="1159"/>
                  </a:lnTo>
                  <a:lnTo>
                    <a:pt x="148" y="1140"/>
                  </a:lnTo>
                  <a:lnTo>
                    <a:pt x="95" y="1117"/>
                  </a:lnTo>
                  <a:lnTo>
                    <a:pt x="46" y="1090"/>
                  </a:lnTo>
                  <a:lnTo>
                    <a:pt x="0" y="1068"/>
                  </a:lnTo>
                  <a:close/>
                </a:path>
              </a:pathLst>
            </a:custGeom>
            <a:solidFill>
              <a:srgbClr val="70AF7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9" name="Freeform 18"/>
            <p:cNvSpPr>
              <a:spLocks noEditPoints="1"/>
            </p:cNvSpPr>
            <p:nvPr/>
          </p:nvSpPr>
          <p:spPr bwMode="auto">
            <a:xfrm rot="696599">
              <a:off x="3541" y="664"/>
              <a:ext cx="700" cy="397"/>
            </a:xfrm>
            <a:custGeom>
              <a:avLst/>
              <a:gdLst>
                <a:gd name="T0" fmla="*/ 125 w 2101"/>
                <a:gd name="T1" fmla="*/ 0 h 1192"/>
                <a:gd name="T2" fmla="*/ 130 w 2101"/>
                <a:gd name="T3" fmla="*/ 0 h 1192"/>
                <a:gd name="T4" fmla="*/ 139 w 2101"/>
                <a:gd name="T5" fmla="*/ 2 h 1192"/>
                <a:gd name="T6" fmla="*/ 151 w 2101"/>
                <a:gd name="T7" fmla="*/ 5 h 1192"/>
                <a:gd name="T8" fmla="*/ 162 w 2101"/>
                <a:gd name="T9" fmla="*/ 9 h 1192"/>
                <a:gd name="T10" fmla="*/ 173 w 2101"/>
                <a:gd name="T11" fmla="*/ 13 h 1192"/>
                <a:gd name="T12" fmla="*/ 184 w 2101"/>
                <a:gd name="T13" fmla="*/ 18 h 1192"/>
                <a:gd name="T14" fmla="*/ 196 w 2101"/>
                <a:gd name="T15" fmla="*/ 23 h 1192"/>
                <a:gd name="T16" fmla="*/ 207 w 2101"/>
                <a:gd name="T17" fmla="*/ 29 h 1192"/>
                <a:gd name="T18" fmla="*/ 219 w 2101"/>
                <a:gd name="T19" fmla="*/ 34 h 1192"/>
                <a:gd name="T20" fmla="*/ 230 w 2101"/>
                <a:gd name="T21" fmla="*/ 40 h 1192"/>
                <a:gd name="T22" fmla="*/ 233 w 2101"/>
                <a:gd name="T23" fmla="*/ 41 h 1192"/>
                <a:gd name="T24" fmla="*/ 123 w 2101"/>
                <a:gd name="T25" fmla="*/ 94 h 1192"/>
                <a:gd name="T26" fmla="*/ 129 w 2101"/>
                <a:gd name="T27" fmla="*/ 83 h 1192"/>
                <a:gd name="T28" fmla="*/ 141 w 2101"/>
                <a:gd name="T29" fmla="*/ 78 h 1192"/>
                <a:gd name="T30" fmla="*/ 154 w 2101"/>
                <a:gd name="T31" fmla="*/ 71 h 1192"/>
                <a:gd name="T32" fmla="*/ 166 w 2101"/>
                <a:gd name="T33" fmla="*/ 64 h 1192"/>
                <a:gd name="T34" fmla="*/ 176 w 2101"/>
                <a:gd name="T35" fmla="*/ 58 h 1192"/>
                <a:gd name="T36" fmla="*/ 184 w 2101"/>
                <a:gd name="T37" fmla="*/ 51 h 1192"/>
                <a:gd name="T38" fmla="*/ 189 w 2101"/>
                <a:gd name="T39" fmla="*/ 46 h 1192"/>
                <a:gd name="T40" fmla="*/ 191 w 2101"/>
                <a:gd name="T41" fmla="*/ 41 h 1192"/>
                <a:gd name="T42" fmla="*/ 185 w 2101"/>
                <a:gd name="T43" fmla="*/ 32 h 1192"/>
                <a:gd name="T44" fmla="*/ 172 w 2101"/>
                <a:gd name="T45" fmla="*/ 23 h 1192"/>
                <a:gd name="T46" fmla="*/ 155 w 2101"/>
                <a:gd name="T47" fmla="*/ 18 h 1192"/>
                <a:gd name="T48" fmla="*/ 138 w 2101"/>
                <a:gd name="T49" fmla="*/ 16 h 1192"/>
                <a:gd name="T50" fmla="*/ 130 w 2101"/>
                <a:gd name="T51" fmla="*/ 16 h 1192"/>
                <a:gd name="T52" fmla="*/ 125 w 2101"/>
                <a:gd name="T53" fmla="*/ 17 h 1192"/>
                <a:gd name="T54" fmla="*/ 123 w 2101"/>
                <a:gd name="T55" fmla="*/ 1 h 1192"/>
                <a:gd name="T56" fmla="*/ 5 w 2101"/>
                <a:gd name="T57" fmla="*/ 110 h 1192"/>
                <a:gd name="T58" fmla="*/ 18 w 2101"/>
                <a:gd name="T59" fmla="*/ 97 h 1192"/>
                <a:gd name="T60" fmla="*/ 32 w 2101"/>
                <a:gd name="T61" fmla="*/ 80 h 1192"/>
                <a:gd name="T62" fmla="*/ 48 w 2101"/>
                <a:gd name="T63" fmla="*/ 62 h 1192"/>
                <a:gd name="T64" fmla="*/ 65 w 2101"/>
                <a:gd name="T65" fmla="*/ 43 h 1192"/>
                <a:gd name="T66" fmla="*/ 82 w 2101"/>
                <a:gd name="T67" fmla="*/ 27 h 1192"/>
                <a:gd name="T68" fmla="*/ 99 w 2101"/>
                <a:gd name="T69" fmla="*/ 13 h 1192"/>
                <a:gd name="T70" fmla="*/ 115 w 2101"/>
                <a:gd name="T71" fmla="*/ 3 h 1192"/>
                <a:gd name="T72" fmla="*/ 123 w 2101"/>
                <a:gd name="T73" fmla="*/ 17 h 1192"/>
                <a:gd name="T74" fmla="*/ 106 w 2101"/>
                <a:gd name="T75" fmla="*/ 23 h 1192"/>
                <a:gd name="T76" fmla="*/ 88 w 2101"/>
                <a:gd name="T77" fmla="*/ 32 h 1192"/>
                <a:gd name="T78" fmla="*/ 73 w 2101"/>
                <a:gd name="T79" fmla="*/ 44 h 1192"/>
                <a:gd name="T80" fmla="*/ 63 w 2101"/>
                <a:gd name="T81" fmla="*/ 56 h 1192"/>
                <a:gd name="T82" fmla="*/ 56 w 2101"/>
                <a:gd name="T83" fmla="*/ 75 h 1192"/>
                <a:gd name="T84" fmla="*/ 58 w 2101"/>
                <a:gd name="T85" fmla="*/ 91 h 1192"/>
                <a:gd name="T86" fmla="*/ 71 w 2101"/>
                <a:gd name="T87" fmla="*/ 99 h 1192"/>
                <a:gd name="T88" fmla="*/ 97 w 2101"/>
                <a:gd name="T89" fmla="*/ 93 h 1192"/>
                <a:gd name="T90" fmla="*/ 101 w 2101"/>
                <a:gd name="T91" fmla="*/ 93 h 1192"/>
                <a:gd name="T92" fmla="*/ 107 w 2101"/>
                <a:gd name="T93" fmla="*/ 91 h 1192"/>
                <a:gd name="T94" fmla="*/ 114 w 2101"/>
                <a:gd name="T95" fmla="*/ 89 h 1192"/>
                <a:gd name="T96" fmla="*/ 123 w 2101"/>
                <a:gd name="T97" fmla="*/ 86 h 1192"/>
                <a:gd name="T98" fmla="*/ 44 w 2101"/>
                <a:gd name="T99" fmla="*/ 132 h 1192"/>
                <a:gd name="T100" fmla="*/ 33 w 2101"/>
                <a:gd name="T101" fmla="*/ 129 h 1192"/>
                <a:gd name="T102" fmla="*/ 22 w 2101"/>
                <a:gd name="T103" fmla="*/ 125 h 1192"/>
                <a:gd name="T104" fmla="*/ 11 w 2101"/>
                <a:gd name="T105" fmla="*/ 120 h 1192"/>
                <a:gd name="T106" fmla="*/ 0 w 2101"/>
                <a:gd name="T107" fmla="*/ 116 h 11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101" h="1192">
                  <a:moveTo>
                    <a:pt x="1105" y="7"/>
                  </a:moveTo>
                  <a:lnTo>
                    <a:pt x="1129" y="3"/>
                  </a:lnTo>
                  <a:lnTo>
                    <a:pt x="1152" y="0"/>
                  </a:lnTo>
                  <a:lnTo>
                    <a:pt x="1174" y="0"/>
                  </a:lnTo>
                  <a:lnTo>
                    <a:pt x="1193" y="7"/>
                  </a:lnTo>
                  <a:lnTo>
                    <a:pt x="1250" y="18"/>
                  </a:lnTo>
                  <a:lnTo>
                    <a:pt x="1304" y="30"/>
                  </a:lnTo>
                  <a:lnTo>
                    <a:pt x="1356" y="45"/>
                  </a:lnTo>
                  <a:lnTo>
                    <a:pt x="1410" y="60"/>
                  </a:lnTo>
                  <a:lnTo>
                    <a:pt x="1463" y="79"/>
                  </a:lnTo>
                  <a:lnTo>
                    <a:pt x="1512" y="99"/>
                  </a:lnTo>
                  <a:lnTo>
                    <a:pt x="1561" y="116"/>
                  </a:lnTo>
                  <a:lnTo>
                    <a:pt x="1611" y="140"/>
                  </a:lnTo>
                  <a:lnTo>
                    <a:pt x="1660" y="163"/>
                  </a:lnTo>
                  <a:lnTo>
                    <a:pt x="1714" y="185"/>
                  </a:lnTo>
                  <a:lnTo>
                    <a:pt x="1763" y="208"/>
                  </a:lnTo>
                  <a:lnTo>
                    <a:pt x="1813" y="232"/>
                  </a:lnTo>
                  <a:lnTo>
                    <a:pt x="1865" y="257"/>
                  </a:lnTo>
                  <a:lnTo>
                    <a:pt x="1916" y="281"/>
                  </a:lnTo>
                  <a:lnTo>
                    <a:pt x="1973" y="306"/>
                  </a:lnTo>
                  <a:lnTo>
                    <a:pt x="2025" y="330"/>
                  </a:lnTo>
                  <a:lnTo>
                    <a:pt x="2074" y="356"/>
                  </a:lnTo>
                  <a:lnTo>
                    <a:pt x="2094" y="360"/>
                  </a:lnTo>
                  <a:lnTo>
                    <a:pt x="2097" y="365"/>
                  </a:lnTo>
                  <a:lnTo>
                    <a:pt x="2101" y="383"/>
                  </a:lnTo>
                  <a:lnTo>
                    <a:pt x="1105" y="851"/>
                  </a:lnTo>
                  <a:lnTo>
                    <a:pt x="1105" y="775"/>
                  </a:lnTo>
                  <a:lnTo>
                    <a:pt x="1159" y="752"/>
                  </a:lnTo>
                  <a:lnTo>
                    <a:pt x="1216" y="728"/>
                  </a:lnTo>
                  <a:lnTo>
                    <a:pt x="1273" y="703"/>
                  </a:lnTo>
                  <a:lnTo>
                    <a:pt x="1330" y="671"/>
                  </a:lnTo>
                  <a:lnTo>
                    <a:pt x="1386" y="641"/>
                  </a:lnTo>
                  <a:lnTo>
                    <a:pt x="1440" y="612"/>
                  </a:lnTo>
                  <a:lnTo>
                    <a:pt x="1494" y="580"/>
                  </a:lnTo>
                  <a:lnTo>
                    <a:pt x="1543" y="550"/>
                  </a:lnTo>
                  <a:lnTo>
                    <a:pt x="1588" y="520"/>
                  </a:lnTo>
                  <a:lnTo>
                    <a:pt x="1626" y="489"/>
                  </a:lnTo>
                  <a:lnTo>
                    <a:pt x="1660" y="459"/>
                  </a:lnTo>
                  <a:lnTo>
                    <a:pt x="1687" y="432"/>
                  </a:lnTo>
                  <a:lnTo>
                    <a:pt x="1706" y="410"/>
                  </a:lnTo>
                  <a:lnTo>
                    <a:pt x="1717" y="387"/>
                  </a:lnTo>
                  <a:lnTo>
                    <a:pt x="1717" y="365"/>
                  </a:lnTo>
                  <a:lnTo>
                    <a:pt x="1706" y="348"/>
                  </a:lnTo>
                  <a:lnTo>
                    <a:pt x="1668" y="288"/>
                  </a:lnTo>
                  <a:lnTo>
                    <a:pt x="1611" y="239"/>
                  </a:lnTo>
                  <a:lnTo>
                    <a:pt x="1546" y="205"/>
                  </a:lnTo>
                  <a:lnTo>
                    <a:pt x="1470" y="175"/>
                  </a:lnTo>
                  <a:lnTo>
                    <a:pt x="1395" y="158"/>
                  </a:lnTo>
                  <a:lnTo>
                    <a:pt x="1315" y="148"/>
                  </a:lnTo>
                  <a:lnTo>
                    <a:pt x="1246" y="140"/>
                  </a:lnTo>
                  <a:lnTo>
                    <a:pt x="1182" y="140"/>
                  </a:lnTo>
                  <a:lnTo>
                    <a:pt x="1167" y="140"/>
                  </a:lnTo>
                  <a:lnTo>
                    <a:pt x="1147" y="143"/>
                  </a:lnTo>
                  <a:lnTo>
                    <a:pt x="1129" y="151"/>
                  </a:lnTo>
                  <a:lnTo>
                    <a:pt x="1105" y="155"/>
                  </a:lnTo>
                  <a:lnTo>
                    <a:pt x="1105" y="7"/>
                  </a:lnTo>
                  <a:close/>
                  <a:moveTo>
                    <a:pt x="0" y="1041"/>
                  </a:moveTo>
                  <a:lnTo>
                    <a:pt x="46" y="994"/>
                  </a:lnTo>
                  <a:lnTo>
                    <a:pt x="99" y="942"/>
                  </a:lnTo>
                  <a:lnTo>
                    <a:pt x="160" y="876"/>
                  </a:lnTo>
                  <a:lnTo>
                    <a:pt x="221" y="804"/>
                  </a:lnTo>
                  <a:lnTo>
                    <a:pt x="289" y="725"/>
                  </a:lnTo>
                  <a:lnTo>
                    <a:pt x="362" y="641"/>
                  </a:lnTo>
                  <a:lnTo>
                    <a:pt x="434" y="558"/>
                  </a:lnTo>
                  <a:lnTo>
                    <a:pt x="510" y="474"/>
                  </a:lnTo>
                  <a:lnTo>
                    <a:pt x="585" y="390"/>
                  </a:lnTo>
                  <a:lnTo>
                    <a:pt x="666" y="315"/>
                  </a:lnTo>
                  <a:lnTo>
                    <a:pt x="742" y="239"/>
                  </a:lnTo>
                  <a:lnTo>
                    <a:pt x="817" y="170"/>
                  </a:lnTo>
                  <a:lnTo>
                    <a:pt x="893" y="113"/>
                  </a:lnTo>
                  <a:lnTo>
                    <a:pt x="969" y="64"/>
                  </a:lnTo>
                  <a:lnTo>
                    <a:pt x="1038" y="30"/>
                  </a:lnTo>
                  <a:lnTo>
                    <a:pt x="1105" y="7"/>
                  </a:lnTo>
                  <a:lnTo>
                    <a:pt x="1105" y="155"/>
                  </a:lnTo>
                  <a:lnTo>
                    <a:pt x="1033" y="175"/>
                  </a:lnTo>
                  <a:lnTo>
                    <a:pt x="954" y="205"/>
                  </a:lnTo>
                  <a:lnTo>
                    <a:pt x="875" y="247"/>
                  </a:lnTo>
                  <a:lnTo>
                    <a:pt x="794" y="291"/>
                  </a:lnTo>
                  <a:lnTo>
                    <a:pt x="722" y="341"/>
                  </a:lnTo>
                  <a:lnTo>
                    <a:pt x="658" y="395"/>
                  </a:lnTo>
                  <a:lnTo>
                    <a:pt x="604" y="447"/>
                  </a:lnTo>
                  <a:lnTo>
                    <a:pt x="567" y="501"/>
                  </a:lnTo>
                  <a:lnTo>
                    <a:pt x="525" y="592"/>
                  </a:lnTo>
                  <a:lnTo>
                    <a:pt x="506" y="679"/>
                  </a:lnTo>
                  <a:lnTo>
                    <a:pt x="503" y="755"/>
                  </a:lnTo>
                  <a:lnTo>
                    <a:pt x="525" y="819"/>
                  </a:lnTo>
                  <a:lnTo>
                    <a:pt x="570" y="866"/>
                  </a:lnTo>
                  <a:lnTo>
                    <a:pt x="643" y="888"/>
                  </a:lnTo>
                  <a:lnTo>
                    <a:pt x="745" y="881"/>
                  </a:lnTo>
                  <a:lnTo>
                    <a:pt x="875" y="839"/>
                  </a:lnTo>
                  <a:lnTo>
                    <a:pt x="890" y="839"/>
                  </a:lnTo>
                  <a:lnTo>
                    <a:pt x="912" y="839"/>
                  </a:lnTo>
                  <a:lnTo>
                    <a:pt x="935" y="831"/>
                  </a:lnTo>
                  <a:lnTo>
                    <a:pt x="966" y="824"/>
                  </a:lnTo>
                  <a:lnTo>
                    <a:pt x="996" y="816"/>
                  </a:lnTo>
                  <a:lnTo>
                    <a:pt x="1030" y="804"/>
                  </a:lnTo>
                  <a:lnTo>
                    <a:pt x="1068" y="790"/>
                  </a:lnTo>
                  <a:lnTo>
                    <a:pt x="1105" y="775"/>
                  </a:lnTo>
                  <a:lnTo>
                    <a:pt x="1105" y="851"/>
                  </a:lnTo>
                  <a:lnTo>
                    <a:pt x="395" y="1192"/>
                  </a:lnTo>
                  <a:lnTo>
                    <a:pt x="345" y="1177"/>
                  </a:lnTo>
                  <a:lnTo>
                    <a:pt x="296" y="1162"/>
                  </a:lnTo>
                  <a:lnTo>
                    <a:pt x="247" y="1143"/>
                  </a:lnTo>
                  <a:lnTo>
                    <a:pt x="194" y="1125"/>
                  </a:lnTo>
                  <a:lnTo>
                    <a:pt x="145" y="1105"/>
                  </a:lnTo>
                  <a:lnTo>
                    <a:pt x="96" y="1083"/>
                  </a:lnTo>
                  <a:lnTo>
                    <a:pt x="46" y="1063"/>
                  </a:lnTo>
                  <a:lnTo>
                    <a:pt x="0" y="1041"/>
                  </a:lnTo>
                  <a:close/>
                </a:path>
              </a:pathLst>
            </a:custGeom>
            <a:solidFill>
              <a:srgbClr val="82C67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0" name="Freeform 19"/>
            <p:cNvSpPr>
              <a:spLocks/>
            </p:cNvSpPr>
            <p:nvPr/>
          </p:nvSpPr>
          <p:spPr bwMode="auto">
            <a:xfrm rot="696599">
              <a:off x="2083" y="954"/>
              <a:ext cx="1432" cy="871"/>
            </a:xfrm>
            <a:custGeom>
              <a:avLst/>
              <a:gdLst>
                <a:gd name="T0" fmla="*/ 399 w 4294"/>
                <a:gd name="T1" fmla="*/ 86 h 2614"/>
                <a:gd name="T2" fmla="*/ 409 w 4294"/>
                <a:gd name="T3" fmla="*/ 74 h 2614"/>
                <a:gd name="T4" fmla="*/ 419 w 4294"/>
                <a:gd name="T5" fmla="*/ 63 h 2614"/>
                <a:gd name="T6" fmla="*/ 430 w 4294"/>
                <a:gd name="T7" fmla="*/ 51 h 2614"/>
                <a:gd name="T8" fmla="*/ 441 w 4294"/>
                <a:gd name="T9" fmla="*/ 39 h 2614"/>
                <a:gd name="T10" fmla="*/ 451 w 4294"/>
                <a:gd name="T11" fmla="*/ 28 h 2614"/>
                <a:gd name="T12" fmla="*/ 462 w 4294"/>
                <a:gd name="T13" fmla="*/ 17 h 2614"/>
                <a:gd name="T14" fmla="*/ 471 w 4294"/>
                <a:gd name="T15" fmla="*/ 6 h 2614"/>
                <a:gd name="T16" fmla="*/ 477 w 4294"/>
                <a:gd name="T17" fmla="*/ 2 h 2614"/>
                <a:gd name="T18" fmla="*/ 478 w 4294"/>
                <a:gd name="T19" fmla="*/ 7 h 2614"/>
                <a:gd name="T20" fmla="*/ 476 w 4294"/>
                <a:gd name="T21" fmla="*/ 12 h 2614"/>
                <a:gd name="T22" fmla="*/ 473 w 4294"/>
                <a:gd name="T23" fmla="*/ 17 h 2614"/>
                <a:gd name="T24" fmla="*/ 462 w 4294"/>
                <a:gd name="T25" fmla="*/ 28 h 2614"/>
                <a:gd name="T26" fmla="*/ 447 w 4294"/>
                <a:gd name="T27" fmla="*/ 49 h 2614"/>
                <a:gd name="T28" fmla="*/ 432 w 4294"/>
                <a:gd name="T29" fmla="*/ 68 h 2614"/>
                <a:gd name="T30" fmla="*/ 416 w 4294"/>
                <a:gd name="T31" fmla="*/ 87 h 2614"/>
                <a:gd name="T32" fmla="*/ 405 w 4294"/>
                <a:gd name="T33" fmla="*/ 96 h 2614"/>
                <a:gd name="T34" fmla="*/ 403 w 4294"/>
                <a:gd name="T35" fmla="*/ 97 h 2614"/>
                <a:gd name="T36" fmla="*/ 400 w 4294"/>
                <a:gd name="T37" fmla="*/ 98 h 2614"/>
                <a:gd name="T38" fmla="*/ 396 w 4294"/>
                <a:gd name="T39" fmla="*/ 100 h 2614"/>
                <a:gd name="T40" fmla="*/ 393 w 4294"/>
                <a:gd name="T41" fmla="*/ 103 h 2614"/>
                <a:gd name="T42" fmla="*/ 388 w 4294"/>
                <a:gd name="T43" fmla="*/ 107 h 2614"/>
                <a:gd name="T44" fmla="*/ 380 w 4294"/>
                <a:gd name="T45" fmla="*/ 112 h 2614"/>
                <a:gd name="T46" fmla="*/ 370 w 4294"/>
                <a:gd name="T47" fmla="*/ 120 h 2614"/>
                <a:gd name="T48" fmla="*/ 356 w 4294"/>
                <a:gd name="T49" fmla="*/ 129 h 2614"/>
                <a:gd name="T50" fmla="*/ 339 w 4294"/>
                <a:gd name="T51" fmla="*/ 140 h 2614"/>
                <a:gd name="T52" fmla="*/ 321 w 4294"/>
                <a:gd name="T53" fmla="*/ 152 h 2614"/>
                <a:gd name="T54" fmla="*/ 298 w 4294"/>
                <a:gd name="T55" fmla="*/ 165 h 2614"/>
                <a:gd name="T56" fmla="*/ 273 w 4294"/>
                <a:gd name="T57" fmla="*/ 179 h 2614"/>
                <a:gd name="T58" fmla="*/ 246 w 4294"/>
                <a:gd name="T59" fmla="*/ 193 h 2614"/>
                <a:gd name="T60" fmla="*/ 216 w 4294"/>
                <a:gd name="T61" fmla="*/ 208 h 2614"/>
                <a:gd name="T62" fmla="*/ 183 w 4294"/>
                <a:gd name="T63" fmla="*/ 224 h 2614"/>
                <a:gd name="T64" fmla="*/ 148 w 4294"/>
                <a:gd name="T65" fmla="*/ 239 h 2614"/>
                <a:gd name="T66" fmla="*/ 110 w 4294"/>
                <a:gd name="T67" fmla="*/ 254 h 2614"/>
                <a:gd name="T68" fmla="*/ 69 w 4294"/>
                <a:gd name="T69" fmla="*/ 269 h 2614"/>
                <a:gd name="T70" fmla="*/ 27 w 4294"/>
                <a:gd name="T71" fmla="*/ 284 h 2614"/>
                <a:gd name="T72" fmla="*/ 0 w 4294"/>
                <a:gd name="T73" fmla="*/ 288 h 2614"/>
                <a:gd name="T74" fmla="*/ 394 w 4294"/>
                <a:gd name="T75" fmla="*/ 91 h 261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294" h="2614">
                  <a:moveTo>
                    <a:pt x="3545" y="821"/>
                  </a:moveTo>
                  <a:lnTo>
                    <a:pt x="3587" y="771"/>
                  </a:lnTo>
                  <a:lnTo>
                    <a:pt x="3629" y="722"/>
                  </a:lnTo>
                  <a:lnTo>
                    <a:pt x="3673" y="670"/>
                  </a:lnTo>
                  <a:lnTo>
                    <a:pt x="3720" y="620"/>
                  </a:lnTo>
                  <a:lnTo>
                    <a:pt x="3769" y="566"/>
                  </a:lnTo>
                  <a:lnTo>
                    <a:pt x="3818" y="513"/>
                  </a:lnTo>
                  <a:lnTo>
                    <a:pt x="3865" y="460"/>
                  </a:lnTo>
                  <a:lnTo>
                    <a:pt x="3914" y="406"/>
                  </a:lnTo>
                  <a:lnTo>
                    <a:pt x="3964" y="354"/>
                  </a:lnTo>
                  <a:lnTo>
                    <a:pt x="4013" y="300"/>
                  </a:lnTo>
                  <a:lnTo>
                    <a:pt x="4058" y="251"/>
                  </a:lnTo>
                  <a:lnTo>
                    <a:pt x="4104" y="198"/>
                  </a:lnTo>
                  <a:lnTo>
                    <a:pt x="4149" y="149"/>
                  </a:lnTo>
                  <a:lnTo>
                    <a:pt x="4194" y="95"/>
                  </a:lnTo>
                  <a:lnTo>
                    <a:pt x="4236" y="50"/>
                  </a:lnTo>
                  <a:lnTo>
                    <a:pt x="4275" y="0"/>
                  </a:lnTo>
                  <a:lnTo>
                    <a:pt x="4290" y="19"/>
                  </a:lnTo>
                  <a:lnTo>
                    <a:pt x="4294" y="38"/>
                  </a:lnTo>
                  <a:lnTo>
                    <a:pt x="4294" y="61"/>
                  </a:lnTo>
                  <a:lnTo>
                    <a:pt x="4290" y="88"/>
                  </a:lnTo>
                  <a:lnTo>
                    <a:pt x="4282" y="110"/>
                  </a:lnTo>
                  <a:lnTo>
                    <a:pt x="4267" y="130"/>
                  </a:lnTo>
                  <a:lnTo>
                    <a:pt x="4248" y="149"/>
                  </a:lnTo>
                  <a:lnTo>
                    <a:pt x="4233" y="172"/>
                  </a:lnTo>
                  <a:lnTo>
                    <a:pt x="4157" y="255"/>
                  </a:lnTo>
                  <a:lnTo>
                    <a:pt x="4085" y="347"/>
                  </a:lnTo>
                  <a:lnTo>
                    <a:pt x="4016" y="438"/>
                  </a:lnTo>
                  <a:lnTo>
                    <a:pt x="3952" y="525"/>
                  </a:lnTo>
                  <a:lnTo>
                    <a:pt x="3883" y="616"/>
                  </a:lnTo>
                  <a:lnTo>
                    <a:pt x="3811" y="699"/>
                  </a:lnTo>
                  <a:lnTo>
                    <a:pt x="3739" y="783"/>
                  </a:lnTo>
                  <a:lnTo>
                    <a:pt x="3655" y="855"/>
                  </a:lnTo>
                  <a:lnTo>
                    <a:pt x="3644" y="867"/>
                  </a:lnTo>
                  <a:lnTo>
                    <a:pt x="3633" y="870"/>
                  </a:lnTo>
                  <a:lnTo>
                    <a:pt x="3621" y="877"/>
                  </a:lnTo>
                  <a:lnTo>
                    <a:pt x="3606" y="882"/>
                  </a:lnTo>
                  <a:lnTo>
                    <a:pt x="3591" y="885"/>
                  </a:lnTo>
                  <a:lnTo>
                    <a:pt x="3575" y="892"/>
                  </a:lnTo>
                  <a:lnTo>
                    <a:pt x="3560" y="904"/>
                  </a:lnTo>
                  <a:lnTo>
                    <a:pt x="3542" y="919"/>
                  </a:lnTo>
                  <a:lnTo>
                    <a:pt x="3530" y="927"/>
                  </a:lnTo>
                  <a:lnTo>
                    <a:pt x="3515" y="942"/>
                  </a:lnTo>
                  <a:lnTo>
                    <a:pt x="3488" y="961"/>
                  </a:lnTo>
                  <a:lnTo>
                    <a:pt x="3458" y="984"/>
                  </a:lnTo>
                  <a:lnTo>
                    <a:pt x="3419" y="1011"/>
                  </a:lnTo>
                  <a:lnTo>
                    <a:pt x="3377" y="1041"/>
                  </a:lnTo>
                  <a:lnTo>
                    <a:pt x="3325" y="1079"/>
                  </a:lnTo>
                  <a:lnTo>
                    <a:pt x="3268" y="1117"/>
                  </a:lnTo>
                  <a:lnTo>
                    <a:pt x="3204" y="1163"/>
                  </a:lnTo>
                  <a:lnTo>
                    <a:pt x="3135" y="1208"/>
                  </a:lnTo>
                  <a:lnTo>
                    <a:pt x="3054" y="1257"/>
                  </a:lnTo>
                  <a:lnTo>
                    <a:pt x="2972" y="1311"/>
                  </a:lnTo>
                  <a:lnTo>
                    <a:pt x="2884" y="1368"/>
                  </a:lnTo>
                  <a:lnTo>
                    <a:pt x="2785" y="1425"/>
                  </a:lnTo>
                  <a:lnTo>
                    <a:pt x="2683" y="1486"/>
                  </a:lnTo>
                  <a:lnTo>
                    <a:pt x="2576" y="1546"/>
                  </a:lnTo>
                  <a:lnTo>
                    <a:pt x="2459" y="1610"/>
                  </a:lnTo>
                  <a:lnTo>
                    <a:pt x="2341" y="1676"/>
                  </a:lnTo>
                  <a:lnTo>
                    <a:pt x="2212" y="1741"/>
                  </a:lnTo>
                  <a:lnTo>
                    <a:pt x="2079" y="1809"/>
                  </a:lnTo>
                  <a:lnTo>
                    <a:pt x="1942" y="1877"/>
                  </a:lnTo>
                  <a:lnTo>
                    <a:pt x="1798" y="1945"/>
                  </a:lnTo>
                  <a:lnTo>
                    <a:pt x="1645" y="2014"/>
                  </a:lnTo>
                  <a:lnTo>
                    <a:pt x="1490" y="2082"/>
                  </a:lnTo>
                  <a:lnTo>
                    <a:pt x="1327" y="2155"/>
                  </a:lnTo>
                  <a:lnTo>
                    <a:pt x="1159" y="2222"/>
                  </a:lnTo>
                  <a:lnTo>
                    <a:pt x="989" y="2291"/>
                  </a:lnTo>
                  <a:lnTo>
                    <a:pt x="806" y="2355"/>
                  </a:lnTo>
                  <a:lnTo>
                    <a:pt x="624" y="2424"/>
                  </a:lnTo>
                  <a:lnTo>
                    <a:pt x="434" y="2488"/>
                  </a:lnTo>
                  <a:lnTo>
                    <a:pt x="240" y="2553"/>
                  </a:lnTo>
                  <a:lnTo>
                    <a:pt x="39" y="2614"/>
                  </a:lnTo>
                  <a:lnTo>
                    <a:pt x="0" y="2592"/>
                  </a:lnTo>
                  <a:lnTo>
                    <a:pt x="1964" y="1770"/>
                  </a:lnTo>
                  <a:lnTo>
                    <a:pt x="3545" y="821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1" name="Freeform 20"/>
            <p:cNvSpPr>
              <a:spLocks/>
            </p:cNvSpPr>
            <p:nvPr/>
          </p:nvSpPr>
          <p:spPr bwMode="auto">
            <a:xfrm rot="696599">
              <a:off x="2077" y="914"/>
              <a:ext cx="1418" cy="899"/>
            </a:xfrm>
            <a:custGeom>
              <a:avLst/>
              <a:gdLst>
                <a:gd name="T0" fmla="*/ 341 w 4255"/>
                <a:gd name="T1" fmla="*/ 81 h 2697"/>
                <a:gd name="T2" fmla="*/ 345 w 4255"/>
                <a:gd name="T3" fmla="*/ 76 h 2697"/>
                <a:gd name="T4" fmla="*/ 349 w 4255"/>
                <a:gd name="T5" fmla="*/ 72 h 2697"/>
                <a:gd name="T6" fmla="*/ 351 w 4255"/>
                <a:gd name="T7" fmla="*/ 66 h 2697"/>
                <a:gd name="T8" fmla="*/ 355 w 4255"/>
                <a:gd name="T9" fmla="*/ 60 h 2697"/>
                <a:gd name="T10" fmla="*/ 361 w 4255"/>
                <a:gd name="T11" fmla="*/ 56 h 2697"/>
                <a:gd name="T12" fmla="*/ 368 w 4255"/>
                <a:gd name="T13" fmla="*/ 52 h 2697"/>
                <a:gd name="T14" fmla="*/ 374 w 4255"/>
                <a:gd name="T15" fmla="*/ 48 h 2697"/>
                <a:gd name="T16" fmla="*/ 384 w 4255"/>
                <a:gd name="T17" fmla="*/ 38 h 2697"/>
                <a:gd name="T18" fmla="*/ 395 w 4255"/>
                <a:gd name="T19" fmla="*/ 27 h 2697"/>
                <a:gd name="T20" fmla="*/ 406 w 4255"/>
                <a:gd name="T21" fmla="*/ 16 h 2697"/>
                <a:gd name="T22" fmla="*/ 417 w 4255"/>
                <a:gd name="T23" fmla="*/ 6 h 2697"/>
                <a:gd name="T24" fmla="*/ 473 w 4255"/>
                <a:gd name="T25" fmla="*/ 20 h 2697"/>
                <a:gd name="T26" fmla="*/ 463 w 4255"/>
                <a:gd name="T27" fmla="*/ 31 h 2697"/>
                <a:gd name="T28" fmla="*/ 454 w 4255"/>
                <a:gd name="T29" fmla="*/ 42 h 2697"/>
                <a:gd name="T30" fmla="*/ 445 w 4255"/>
                <a:gd name="T31" fmla="*/ 52 h 2697"/>
                <a:gd name="T32" fmla="*/ 436 w 4255"/>
                <a:gd name="T33" fmla="*/ 62 h 2697"/>
                <a:gd name="T34" fmla="*/ 427 w 4255"/>
                <a:gd name="T35" fmla="*/ 71 h 2697"/>
                <a:gd name="T36" fmla="*/ 418 w 4255"/>
                <a:gd name="T37" fmla="*/ 81 h 2697"/>
                <a:gd name="T38" fmla="*/ 409 w 4255"/>
                <a:gd name="T39" fmla="*/ 91 h 2697"/>
                <a:gd name="T40" fmla="*/ 399 w 4255"/>
                <a:gd name="T41" fmla="*/ 101 h 2697"/>
                <a:gd name="T42" fmla="*/ 382 w 4255"/>
                <a:gd name="T43" fmla="*/ 116 h 2697"/>
                <a:gd name="T44" fmla="*/ 359 w 4255"/>
                <a:gd name="T45" fmla="*/ 132 h 2697"/>
                <a:gd name="T46" fmla="*/ 332 w 4255"/>
                <a:gd name="T47" fmla="*/ 149 h 2697"/>
                <a:gd name="T48" fmla="*/ 302 w 4255"/>
                <a:gd name="T49" fmla="*/ 168 h 2697"/>
                <a:gd name="T50" fmla="*/ 268 w 4255"/>
                <a:gd name="T51" fmla="*/ 186 h 2697"/>
                <a:gd name="T52" fmla="*/ 233 w 4255"/>
                <a:gd name="T53" fmla="*/ 205 h 2697"/>
                <a:gd name="T54" fmla="*/ 197 w 4255"/>
                <a:gd name="T55" fmla="*/ 223 h 2697"/>
                <a:gd name="T56" fmla="*/ 161 w 4255"/>
                <a:gd name="T57" fmla="*/ 240 h 2697"/>
                <a:gd name="T58" fmla="*/ 149 w 4255"/>
                <a:gd name="T59" fmla="*/ 245 h 2697"/>
                <a:gd name="T60" fmla="*/ 137 w 4255"/>
                <a:gd name="T61" fmla="*/ 250 h 2697"/>
                <a:gd name="T62" fmla="*/ 125 w 4255"/>
                <a:gd name="T63" fmla="*/ 255 h 2697"/>
                <a:gd name="T64" fmla="*/ 114 w 4255"/>
                <a:gd name="T65" fmla="*/ 260 h 2697"/>
                <a:gd name="T66" fmla="*/ 102 w 4255"/>
                <a:gd name="T67" fmla="*/ 264 h 2697"/>
                <a:gd name="T68" fmla="*/ 91 w 4255"/>
                <a:gd name="T69" fmla="*/ 268 h 2697"/>
                <a:gd name="T70" fmla="*/ 81 w 4255"/>
                <a:gd name="T71" fmla="*/ 273 h 2697"/>
                <a:gd name="T72" fmla="*/ 70 w 4255"/>
                <a:gd name="T73" fmla="*/ 277 h 2697"/>
                <a:gd name="T74" fmla="*/ 52 w 4255"/>
                <a:gd name="T75" fmla="*/ 284 h 2697"/>
                <a:gd name="T76" fmla="*/ 34 w 4255"/>
                <a:gd name="T77" fmla="*/ 290 h 2697"/>
                <a:gd name="T78" fmla="*/ 19 w 4255"/>
                <a:gd name="T79" fmla="*/ 295 h 2697"/>
                <a:gd name="T80" fmla="*/ 11 w 4255"/>
                <a:gd name="T81" fmla="*/ 298 h 2697"/>
                <a:gd name="T82" fmla="*/ 8 w 4255"/>
                <a:gd name="T83" fmla="*/ 299 h 2697"/>
                <a:gd name="T84" fmla="*/ 6 w 4255"/>
                <a:gd name="T85" fmla="*/ 300 h 2697"/>
                <a:gd name="T86" fmla="*/ 3 w 4255"/>
                <a:gd name="T87" fmla="*/ 299 h 2697"/>
                <a:gd name="T88" fmla="*/ 0 w 4255"/>
                <a:gd name="T89" fmla="*/ 296 h 2697"/>
                <a:gd name="T90" fmla="*/ 22 w 4255"/>
                <a:gd name="T91" fmla="*/ 285 h 2697"/>
                <a:gd name="T92" fmla="*/ 44 w 4255"/>
                <a:gd name="T93" fmla="*/ 274 h 2697"/>
                <a:gd name="T94" fmla="*/ 66 w 4255"/>
                <a:gd name="T95" fmla="*/ 261 h 2697"/>
                <a:gd name="T96" fmla="*/ 89 w 4255"/>
                <a:gd name="T97" fmla="*/ 248 h 2697"/>
                <a:gd name="T98" fmla="*/ 111 w 4255"/>
                <a:gd name="T99" fmla="*/ 234 h 2697"/>
                <a:gd name="T100" fmla="*/ 134 w 4255"/>
                <a:gd name="T101" fmla="*/ 220 h 2697"/>
                <a:gd name="T102" fmla="*/ 157 w 4255"/>
                <a:gd name="T103" fmla="*/ 205 h 2697"/>
                <a:gd name="T104" fmla="*/ 179 w 4255"/>
                <a:gd name="T105" fmla="*/ 190 h 2697"/>
                <a:gd name="T106" fmla="*/ 202 w 4255"/>
                <a:gd name="T107" fmla="*/ 176 h 2697"/>
                <a:gd name="T108" fmla="*/ 223 w 4255"/>
                <a:gd name="T109" fmla="*/ 161 h 2697"/>
                <a:gd name="T110" fmla="*/ 244 w 4255"/>
                <a:gd name="T111" fmla="*/ 146 h 2697"/>
                <a:gd name="T112" fmla="*/ 265 w 4255"/>
                <a:gd name="T113" fmla="*/ 132 h 2697"/>
                <a:gd name="T114" fmla="*/ 285 w 4255"/>
                <a:gd name="T115" fmla="*/ 119 h 2697"/>
                <a:gd name="T116" fmla="*/ 304 w 4255"/>
                <a:gd name="T117" fmla="*/ 106 h 2697"/>
                <a:gd name="T118" fmla="*/ 322 w 4255"/>
                <a:gd name="T119" fmla="*/ 94 h 2697"/>
                <a:gd name="T120" fmla="*/ 339 w 4255"/>
                <a:gd name="T121" fmla="*/ 83 h 269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4255" h="2697">
                  <a:moveTo>
                    <a:pt x="3048" y="745"/>
                  </a:moveTo>
                  <a:lnTo>
                    <a:pt x="3066" y="726"/>
                  </a:lnTo>
                  <a:lnTo>
                    <a:pt x="3085" y="706"/>
                  </a:lnTo>
                  <a:lnTo>
                    <a:pt x="3105" y="688"/>
                  </a:lnTo>
                  <a:lnTo>
                    <a:pt x="3123" y="664"/>
                  </a:lnTo>
                  <a:lnTo>
                    <a:pt x="3138" y="646"/>
                  </a:lnTo>
                  <a:lnTo>
                    <a:pt x="3150" y="623"/>
                  </a:lnTo>
                  <a:lnTo>
                    <a:pt x="3157" y="597"/>
                  </a:lnTo>
                  <a:lnTo>
                    <a:pt x="3165" y="566"/>
                  </a:lnTo>
                  <a:lnTo>
                    <a:pt x="3196" y="543"/>
                  </a:lnTo>
                  <a:lnTo>
                    <a:pt x="3221" y="521"/>
                  </a:lnTo>
                  <a:lnTo>
                    <a:pt x="3253" y="501"/>
                  </a:lnTo>
                  <a:lnTo>
                    <a:pt x="3278" y="486"/>
                  </a:lnTo>
                  <a:lnTo>
                    <a:pt x="3310" y="467"/>
                  </a:lnTo>
                  <a:lnTo>
                    <a:pt x="3337" y="449"/>
                  </a:lnTo>
                  <a:lnTo>
                    <a:pt x="3366" y="430"/>
                  </a:lnTo>
                  <a:lnTo>
                    <a:pt x="3393" y="403"/>
                  </a:lnTo>
                  <a:lnTo>
                    <a:pt x="3453" y="346"/>
                  </a:lnTo>
                  <a:lnTo>
                    <a:pt x="3503" y="292"/>
                  </a:lnTo>
                  <a:lnTo>
                    <a:pt x="3552" y="243"/>
                  </a:lnTo>
                  <a:lnTo>
                    <a:pt x="3601" y="193"/>
                  </a:lnTo>
                  <a:lnTo>
                    <a:pt x="3651" y="144"/>
                  </a:lnTo>
                  <a:lnTo>
                    <a:pt x="3700" y="99"/>
                  </a:lnTo>
                  <a:lnTo>
                    <a:pt x="3754" y="50"/>
                  </a:lnTo>
                  <a:lnTo>
                    <a:pt x="3818" y="0"/>
                  </a:lnTo>
                  <a:lnTo>
                    <a:pt x="4255" y="178"/>
                  </a:lnTo>
                  <a:lnTo>
                    <a:pt x="4213" y="232"/>
                  </a:lnTo>
                  <a:lnTo>
                    <a:pt x="4171" y="282"/>
                  </a:lnTo>
                  <a:lnTo>
                    <a:pt x="4129" y="331"/>
                  </a:lnTo>
                  <a:lnTo>
                    <a:pt x="4089" y="380"/>
                  </a:lnTo>
                  <a:lnTo>
                    <a:pt x="4050" y="425"/>
                  </a:lnTo>
                  <a:lnTo>
                    <a:pt x="4008" y="467"/>
                  </a:lnTo>
                  <a:lnTo>
                    <a:pt x="3971" y="513"/>
                  </a:lnTo>
                  <a:lnTo>
                    <a:pt x="3929" y="555"/>
                  </a:lnTo>
                  <a:lnTo>
                    <a:pt x="3887" y="597"/>
                  </a:lnTo>
                  <a:lnTo>
                    <a:pt x="3848" y="642"/>
                  </a:lnTo>
                  <a:lnTo>
                    <a:pt x="3808" y="684"/>
                  </a:lnTo>
                  <a:lnTo>
                    <a:pt x="3766" y="726"/>
                  </a:lnTo>
                  <a:lnTo>
                    <a:pt x="3724" y="771"/>
                  </a:lnTo>
                  <a:lnTo>
                    <a:pt x="3678" y="817"/>
                  </a:lnTo>
                  <a:lnTo>
                    <a:pt x="3636" y="862"/>
                  </a:lnTo>
                  <a:lnTo>
                    <a:pt x="3591" y="911"/>
                  </a:lnTo>
                  <a:lnTo>
                    <a:pt x="3517" y="973"/>
                  </a:lnTo>
                  <a:lnTo>
                    <a:pt x="3435" y="1041"/>
                  </a:lnTo>
                  <a:lnTo>
                    <a:pt x="3340" y="1113"/>
                  </a:lnTo>
                  <a:lnTo>
                    <a:pt x="3233" y="1185"/>
                  </a:lnTo>
                  <a:lnTo>
                    <a:pt x="3115" y="1261"/>
                  </a:lnTo>
                  <a:lnTo>
                    <a:pt x="2990" y="1340"/>
                  </a:lnTo>
                  <a:lnTo>
                    <a:pt x="2858" y="1424"/>
                  </a:lnTo>
                  <a:lnTo>
                    <a:pt x="2717" y="1508"/>
                  </a:lnTo>
                  <a:lnTo>
                    <a:pt x="2568" y="1592"/>
                  </a:lnTo>
                  <a:lnTo>
                    <a:pt x="2417" y="1676"/>
                  </a:lnTo>
                  <a:lnTo>
                    <a:pt x="2261" y="1759"/>
                  </a:lnTo>
                  <a:lnTo>
                    <a:pt x="2101" y="1843"/>
                  </a:lnTo>
                  <a:lnTo>
                    <a:pt x="1938" y="1927"/>
                  </a:lnTo>
                  <a:lnTo>
                    <a:pt x="1775" y="2006"/>
                  </a:lnTo>
                  <a:lnTo>
                    <a:pt x="1608" y="2085"/>
                  </a:lnTo>
                  <a:lnTo>
                    <a:pt x="1445" y="2162"/>
                  </a:lnTo>
                  <a:lnTo>
                    <a:pt x="1391" y="2184"/>
                  </a:lnTo>
                  <a:lnTo>
                    <a:pt x="1337" y="2208"/>
                  </a:lnTo>
                  <a:lnTo>
                    <a:pt x="1285" y="2230"/>
                  </a:lnTo>
                  <a:lnTo>
                    <a:pt x="1231" y="2253"/>
                  </a:lnTo>
                  <a:lnTo>
                    <a:pt x="1178" y="2275"/>
                  </a:lnTo>
                  <a:lnTo>
                    <a:pt x="1129" y="2295"/>
                  </a:lnTo>
                  <a:lnTo>
                    <a:pt x="1075" y="2317"/>
                  </a:lnTo>
                  <a:lnTo>
                    <a:pt x="1023" y="2337"/>
                  </a:lnTo>
                  <a:lnTo>
                    <a:pt x="973" y="2356"/>
                  </a:lnTo>
                  <a:lnTo>
                    <a:pt x="920" y="2378"/>
                  </a:lnTo>
                  <a:lnTo>
                    <a:pt x="870" y="2398"/>
                  </a:lnTo>
                  <a:lnTo>
                    <a:pt x="821" y="2416"/>
                  </a:lnTo>
                  <a:lnTo>
                    <a:pt x="772" y="2435"/>
                  </a:lnTo>
                  <a:lnTo>
                    <a:pt x="727" y="2455"/>
                  </a:lnTo>
                  <a:lnTo>
                    <a:pt x="677" y="2473"/>
                  </a:lnTo>
                  <a:lnTo>
                    <a:pt x="631" y="2492"/>
                  </a:lnTo>
                  <a:lnTo>
                    <a:pt x="555" y="2522"/>
                  </a:lnTo>
                  <a:lnTo>
                    <a:pt x="471" y="2553"/>
                  </a:lnTo>
                  <a:lnTo>
                    <a:pt x="387" y="2583"/>
                  </a:lnTo>
                  <a:lnTo>
                    <a:pt x="305" y="2610"/>
                  </a:lnTo>
                  <a:lnTo>
                    <a:pt x="229" y="2637"/>
                  </a:lnTo>
                  <a:lnTo>
                    <a:pt x="167" y="2655"/>
                  </a:lnTo>
                  <a:lnTo>
                    <a:pt x="122" y="2670"/>
                  </a:lnTo>
                  <a:lnTo>
                    <a:pt x="103" y="2679"/>
                  </a:lnTo>
                  <a:lnTo>
                    <a:pt x="88" y="2687"/>
                  </a:lnTo>
                  <a:lnTo>
                    <a:pt x="76" y="2690"/>
                  </a:lnTo>
                  <a:lnTo>
                    <a:pt x="66" y="2694"/>
                  </a:lnTo>
                  <a:lnTo>
                    <a:pt x="54" y="2697"/>
                  </a:lnTo>
                  <a:lnTo>
                    <a:pt x="34" y="2697"/>
                  </a:lnTo>
                  <a:lnTo>
                    <a:pt x="24" y="2687"/>
                  </a:lnTo>
                  <a:lnTo>
                    <a:pt x="12" y="2675"/>
                  </a:lnTo>
                  <a:lnTo>
                    <a:pt x="0" y="2660"/>
                  </a:lnTo>
                  <a:lnTo>
                    <a:pt x="96" y="2613"/>
                  </a:lnTo>
                  <a:lnTo>
                    <a:pt x="194" y="2568"/>
                  </a:lnTo>
                  <a:lnTo>
                    <a:pt x="293" y="2515"/>
                  </a:lnTo>
                  <a:lnTo>
                    <a:pt x="392" y="2462"/>
                  </a:lnTo>
                  <a:lnTo>
                    <a:pt x="495" y="2408"/>
                  </a:lnTo>
                  <a:lnTo>
                    <a:pt x="594" y="2352"/>
                  </a:lnTo>
                  <a:lnTo>
                    <a:pt x="695" y="2295"/>
                  </a:lnTo>
                  <a:lnTo>
                    <a:pt x="799" y="2233"/>
                  </a:lnTo>
                  <a:lnTo>
                    <a:pt x="900" y="2174"/>
                  </a:lnTo>
                  <a:lnTo>
                    <a:pt x="1003" y="2109"/>
                  </a:lnTo>
                  <a:lnTo>
                    <a:pt x="1107" y="2043"/>
                  </a:lnTo>
                  <a:lnTo>
                    <a:pt x="1208" y="1979"/>
                  </a:lnTo>
                  <a:lnTo>
                    <a:pt x="1311" y="1915"/>
                  </a:lnTo>
                  <a:lnTo>
                    <a:pt x="1413" y="1846"/>
                  </a:lnTo>
                  <a:lnTo>
                    <a:pt x="1512" y="1782"/>
                  </a:lnTo>
                  <a:lnTo>
                    <a:pt x="1615" y="1713"/>
                  </a:lnTo>
                  <a:lnTo>
                    <a:pt x="1714" y="1646"/>
                  </a:lnTo>
                  <a:lnTo>
                    <a:pt x="1817" y="1580"/>
                  </a:lnTo>
                  <a:lnTo>
                    <a:pt x="1911" y="1512"/>
                  </a:lnTo>
                  <a:lnTo>
                    <a:pt x="2010" y="1448"/>
                  </a:lnTo>
                  <a:lnTo>
                    <a:pt x="2106" y="1379"/>
                  </a:lnTo>
                  <a:lnTo>
                    <a:pt x="2200" y="1315"/>
                  </a:lnTo>
                  <a:lnTo>
                    <a:pt x="2296" y="1249"/>
                  </a:lnTo>
                  <a:lnTo>
                    <a:pt x="2387" y="1189"/>
                  </a:lnTo>
                  <a:lnTo>
                    <a:pt x="2478" y="1125"/>
                  </a:lnTo>
                  <a:lnTo>
                    <a:pt x="2565" y="1068"/>
                  </a:lnTo>
                  <a:lnTo>
                    <a:pt x="2652" y="1007"/>
                  </a:lnTo>
                  <a:lnTo>
                    <a:pt x="2735" y="950"/>
                  </a:lnTo>
                  <a:lnTo>
                    <a:pt x="2816" y="896"/>
                  </a:lnTo>
                  <a:lnTo>
                    <a:pt x="2895" y="844"/>
                  </a:lnTo>
                  <a:lnTo>
                    <a:pt x="2972" y="795"/>
                  </a:lnTo>
                  <a:lnTo>
                    <a:pt x="3048" y="745"/>
                  </a:lnTo>
                  <a:close/>
                </a:path>
              </a:pathLst>
            </a:custGeom>
            <a:solidFill>
              <a:srgbClr val="8E8E8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2" name="Freeform 59"/>
            <p:cNvSpPr>
              <a:spLocks/>
            </p:cNvSpPr>
            <p:nvPr/>
          </p:nvSpPr>
          <p:spPr bwMode="auto">
            <a:xfrm rot="696599">
              <a:off x="3278" y="1343"/>
              <a:ext cx="337" cy="47"/>
            </a:xfrm>
            <a:custGeom>
              <a:avLst/>
              <a:gdLst>
                <a:gd name="T0" fmla="*/ 17 w 1011"/>
                <a:gd name="T1" fmla="*/ 5 h 140"/>
                <a:gd name="T2" fmla="*/ 22 w 1011"/>
                <a:gd name="T3" fmla="*/ 4 h 140"/>
                <a:gd name="T4" fmla="*/ 28 w 1011"/>
                <a:gd name="T5" fmla="*/ 4 h 140"/>
                <a:gd name="T6" fmla="*/ 34 w 1011"/>
                <a:gd name="T7" fmla="*/ 3 h 140"/>
                <a:gd name="T8" fmla="*/ 40 w 1011"/>
                <a:gd name="T9" fmla="*/ 3 h 140"/>
                <a:gd name="T10" fmla="*/ 46 w 1011"/>
                <a:gd name="T11" fmla="*/ 3 h 140"/>
                <a:gd name="T12" fmla="*/ 52 w 1011"/>
                <a:gd name="T13" fmla="*/ 2 h 140"/>
                <a:gd name="T14" fmla="*/ 59 w 1011"/>
                <a:gd name="T15" fmla="*/ 2 h 140"/>
                <a:gd name="T16" fmla="*/ 65 w 1011"/>
                <a:gd name="T17" fmla="*/ 2 h 140"/>
                <a:gd name="T18" fmla="*/ 71 w 1011"/>
                <a:gd name="T19" fmla="*/ 2 h 140"/>
                <a:gd name="T20" fmla="*/ 77 w 1011"/>
                <a:gd name="T21" fmla="*/ 1 h 140"/>
                <a:gd name="T22" fmla="*/ 84 w 1011"/>
                <a:gd name="T23" fmla="*/ 1 h 140"/>
                <a:gd name="T24" fmla="*/ 89 w 1011"/>
                <a:gd name="T25" fmla="*/ 1 h 140"/>
                <a:gd name="T26" fmla="*/ 95 w 1011"/>
                <a:gd name="T27" fmla="*/ 1 h 140"/>
                <a:gd name="T28" fmla="*/ 101 w 1011"/>
                <a:gd name="T29" fmla="*/ 0 h 140"/>
                <a:gd name="T30" fmla="*/ 107 w 1011"/>
                <a:gd name="T31" fmla="*/ 0 h 140"/>
                <a:gd name="T32" fmla="*/ 112 w 1011"/>
                <a:gd name="T33" fmla="*/ 0 h 140"/>
                <a:gd name="T34" fmla="*/ 112 w 1011"/>
                <a:gd name="T35" fmla="*/ 2 h 140"/>
                <a:gd name="T36" fmla="*/ 110 w 1011"/>
                <a:gd name="T37" fmla="*/ 5 h 140"/>
                <a:gd name="T38" fmla="*/ 108 w 1011"/>
                <a:gd name="T39" fmla="*/ 9 h 140"/>
                <a:gd name="T40" fmla="*/ 106 w 1011"/>
                <a:gd name="T41" fmla="*/ 11 h 140"/>
                <a:gd name="T42" fmla="*/ 100 w 1011"/>
                <a:gd name="T43" fmla="*/ 11 h 140"/>
                <a:gd name="T44" fmla="*/ 93 w 1011"/>
                <a:gd name="T45" fmla="*/ 11 h 140"/>
                <a:gd name="T46" fmla="*/ 87 w 1011"/>
                <a:gd name="T47" fmla="*/ 11 h 140"/>
                <a:gd name="T48" fmla="*/ 80 w 1011"/>
                <a:gd name="T49" fmla="*/ 12 h 140"/>
                <a:gd name="T50" fmla="*/ 74 w 1011"/>
                <a:gd name="T51" fmla="*/ 12 h 140"/>
                <a:gd name="T52" fmla="*/ 67 w 1011"/>
                <a:gd name="T53" fmla="*/ 12 h 140"/>
                <a:gd name="T54" fmla="*/ 60 w 1011"/>
                <a:gd name="T55" fmla="*/ 13 h 140"/>
                <a:gd name="T56" fmla="*/ 54 w 1011"/>
                <a:gd name="T57" fmla="*/ 13 h 140"/>
                <a:gd name="T58" fmla="*/ 47 w 1011"/>
                <a:gd name="T59" fmla="*/ 14 h 140"/>
                <a:gd name="T60" fmla="*/ 40 w 1011"/>
                <a:gd name="T61" fmla="*/ 14 h 140"/>
                <a:gd name="T62" fmla="*/ 33 w 1011"/>
                <a:gd name="T63" fmla="*/ 15 h 140"/>
                <a:gd name="T64" fmla="*/ 27 w 1011"/>
                <a:gd name="T65" fmla="*/ 15 h 140"/>
                <a:gd name="T66" fmla="*/ 20 w 1011"/>
                <a:gd name="T67" fmla="*/ 15 h 140"/>
                <a:gd name="T68" fmla="*/ 13 w 1011"/>
                <a:gd name="T69" fmla="*/ 15 h 140"/>
                <a:gd name="T70" fmla="*/ 7 w 1011"/>
                <a:gd name="T71" fmla="*/ 16 h 140"/>
                <a:gd name="T72" fmla="*/ 0 w 1011"/>
                <a:gd name="T73" fmla="*/ 16 h 140"/>
                <a:gd name="T74" fmla="*/ 17 w 1011"/>
                <a:gd name="T75" fmla="*/ 5 h 14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011" h="140">
                  <a:moveTo>
                    <a:pt x="152" y="42"/>
                  </a:moveTo>
                  <a:lnTo>
                    <a:pt x="202" y="39"/>
                  </a:lnTo>
                  <a:lnTo>
                    <a:pt x="254" y="34"/>
                  </a:lnTo>
                  <a:lnTo>
                    <a:pt x="308" y="31"/>
                  </a:lnTo>
                  <a:lnTo>
                    <a:pt x="360" y="31"/>
                  </a:lnTo>
                  <a:lnTo>
                    <a:pt x="414" y="27"/>
                  </a:lnTo>
                  <a:lnTo>
                    <a:pt x="471" y="22"/>
                  </a:lnTo>
                  <a:lnTo>
                    <a:pt x="528" y="19"/>
                  </a:lnTo>
                  <a:lnTo>
                    <a:pt x="585" y="19"/>
                  </a:lnTo>
                  <a:lnTo>
                    <a:pt x="641" y="15"/>
                  </a:lnTo>
                  <a:lnTo>
                    <a:pt x="695" y="12"/>
                  </a:lnTo>
                  <a:lnTo>
                    <a:pt x="752" y="12"/>
                  </a:lnTo>
                  <a:lnTo>
                    <a:pt x="804" y="7"/>
                  </a:lnTo>
                  <a:lnTo>
                    <a:pt x="858" y="7"/>
                  </a:lnTo>
                  <a:lnTo>
                    <a:pt x="912" y="4"/>
                  </a:lnTo>
                  <a:lnTo>
                    <a:pt x="962" y="4"/>
                  </a:lnTo>
                  <a:lnTo>
                    <a:pt x="1011" y="0"/>
                  </a:lnTo>
                  <a:lnTo>
                    <a:pt x="1006" y="19"/>
                  </a:lnTo>
                  <a:lnTo>
                    <a:pt x="991" y="46"/>
                  </a:lnTo>
                  <a:lnTo>
                    <a:pt x="972" y="76"/>
                  </a:lnTo>
                  <a:lnTo>
                    <a:pt x="957" y="95"/>
                  </a:lnTo>
                  <a:lnTo>
                    <a:pt x="900" y="95"/>
                  </a:lnTo>
                  <a:lnTo>
                    <a:pt x="839" y="95"/>
                  </a:lnTo>
                  <a:lnTo>
                    <a:pt x="782" y="98"/>
                  </a:lnTo>
                  <a:lnTo>
                    <a:pt x="722" y="103"/>
                  </a:lnTo>
                  <a:lnTo>
                    <a:pt x="664" y="106"/>
                  </a:lnTo>
                  <a:lnTo>
                    <a:pt x="604" y="110"/>
                  </a:lnTo>
                  <a:lnTo>
                    <a:pt x="543" y="113"/>
                  </a:lnTo>
                  <a:lnTo>
                    <a:pt x="483" y="118"/>
                  </a:lnTo>
                  <a:lnTo>
                    <a:pt x="422" y="121"/>
                  </a:lnTo>
                  <a:lnTo>
                    <a:pt x="360" y="125"/>
                  </a:lnTo>
                  <a:lnTo>
                    <a:pt x="300" y="130"/>
                  </a:lnTo>
                  <a:lnTo>
                    <a:pt x="239" y="133"/>
                  </a:lnTo>
                  <a:lnTo>
                    <a:pt x="182" y="137"/>
                  </a:lnTo>
                  <a:lnTo>
                    <a:pt x="121" y="137"/>
                  </a:lnTo>
                  <a:lnTo>
                    <a:pt x="61" y="140"/>
                  </a:lnTo>
                  <a:lnTo>
                    <a:pt x="0" y="140"/>
                  </a:lnTo>
                  <a:lnTo>
                    <a:pt x="152" y="42"/>
                  </a:lnTo>
                  <a:close/>
                </a:path>
              </a:pathLst>
            </a:custGeom>
            <a:solidFill>
              <a:srgbClr val="8E8E8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3" name="Freeform 60"/>
            <p:cNvSpPr>
              <a:spLocks/>
            </p:cNvSpPr>
            <p:nvPr/>
          </p:nvSpPr>
          <p:spPr bwMode="auto">
            <a:xfrm rot="696599">
              <a:off x="3340" y="1228"/>
              <a:ext cx="295" cy="140"/>
            </a:xfrm>
            <a:custGeom>
              <a:avLst/>
              <a:gdLst>
                <a:gd name="T0" fmla="*/ 90 w 886"/>
                <a:gd name="T1" fmla="*/ 6 h 422"/>
                <a:gd name="T2" fmla="*/ 94 w 886"/>
                <a:gd name="T3" fmla="*/ 13 h 422"/>
                <a:gd name="T4" fmla="*/ 98 w 886"/>
                <a:gd name="T5" fmla="*/ 23 h 422"/>
                <a:gd name="T6" fmla="*/ 98 w 886"/>
                <a:gd name="T7" fmla="*/ 34 h 422"/>
                <a:gd name="T8" fmla="*/ 95 w 886"/>
                <a:gd name="T9" fmla="*/ 41 h 422"/>
                <a:gd name="T10" fmla="*/ 0 w 886"/>
                <a:gd name="T11" fmla="*/ 46 h 422"/>
                <a:gd name="T12" fmla="*/ 5 w 886"/>
                <a:gd name="T13" fmla="*/ 40 h 422"/>
                <a:gd name="T14" fmla="*/ 9 w 886"/>
                <a:gd name="T15" fmla="*/ 35 h 422"/>
                <a:gd name="T16" fmla="*/ 15 w 886"/>
                <a:gd name="T17" fmla="*/ 29 h 422"/>
                <a:gd name="T18" fmla="*/ 20 w 886"/>
                <a:gd name="T19" fmla="*/ 23 h 422"/>
                <a:gd name="T20" fmla="*/ 25 w 886"/>
                <a:gd name="T21" fmla="*/ 17 h 422"/>
                <a:gd name="T22" fmla="*/ 31 w 886"/>
                <a:gd name="T23" fmla="*/ 12 h 422"/>
                <a:gd name="T24" fmla="*/ 36 w 886"/>
                <a:gd name="T25" fmla="*/ 6 h 422"/>
                <a:gd name="T26" fmla="*/ 41 w 886"/>
                <a:gd name="T27" fmla="*/ 0 h 422"/>
                <a:gd name="T28" fmla="*/ 90 w 886"/>
                <a:gd name="T29" fmla="*/ 6 h 42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86" h="422">
                  <a:moveTo>
                    <a:pt x="814" y="52"/>
                  </a:moveTo>
                  <a:lnTo>
                    <a:pt x="851" y="121"/>
                  </a:lnTo>
                  <a:lnTo>
                    <a:pt x="881" y="212"/>
                  </a:lnTo>
                  <a:lnTo>
                    <a:pt x="886" y="303"/>
                  </a:lnTo>
                  <a:lnTo>
                    <a:pt x="854" y="375"/>
                  </a:lnTo>
                  <a:lnTo>
                    <a:pt x="0" y="422"/>
                  </a:lnTo>
                  <a:lnTo>
                    <a:pt x="42" y="368"/>
                  </a:lnTo>
                  <a:lnTo>
                    <a:pt x="84" y="315"/>
                  </a:lnTo>
                  <a:lnTo>
                    <a:pt x="134" y="262"/>
                  </a:lnTo>
                  <a:lnTo>
                    <a:pt x="183" y="209"/>
                  </a:lnTo>
                  <a:lnTo>
                    <a:pt x="228" y="155"/>
                  </a:lnTo>
                  <a:lnTo>
                    <a:pt x="277" y="106"/>
                  </a:lnTo>
                  <a:lnTo>
                    <a:pt x="326" y="52"/>
                  </a:lnTo>
                  <a:lnTo>
                    <a:pt x="373" y="0"/>
                  </a:lnTo>
                  <a:lnTo>
                    <a:pt x="814" y="52"/>
                  </a:lnTo>
                  <a:close/>
                </a:path>
              </a:pathLst>
            </a:custGeom>
            <a:solidFill>
              <a:srgbClr val="56545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4" name="Freeform 61"/>
            <p:cNvSpPr>
              <a:spLocks/>
            </p:cNvSpPr>
            <p:nvPr/>
          </p:nvSpPr>
          <p:spPr bwMode="auto">
            <a:xfrm rot="696599">
              <a:off x="3339" y="1241"/>
              <a:ext cx="282" cy="115"/>
            </a:xfrm>
            <a:custGeom>
              <a:avLst/>
              <a:gdLst>
                <a:gd name="T0" fmla="*/ 86 w 847"/>
                <a:gd name="T1" fmla="*/ 5 h 345"/>
                <a:gd name="T2" fmla="*/ 90 w 847"/>
                <a:gd name="T3" fmla="*/ 11 h 345"/>
                <a:gd name="T4" fmla="*/ 94 w 847"/>
                <a:gd name="T5" fmla="*/ 19 h 345"/>
                <a:gd name="T6" fmla="*/ 94 w 847"/>
                <a:gd name="T7" fmla="*/ 28 h 345"/>
                <a:gd name="T8" fmla="*/ 91 w 847"/>
                <a:gd name="T9" fmla="*/ 35 h 345"/>
                <a:gd name="T10" fmla="*/ 0 w 847"/>
                <a:gd name="T11" fmla="*/ 38 h 345"/>
                <a:gd name="T12" fmla="*/ 4 w 847"/>
                <a:gd name="T13" fmla="*/ 33 h 345"/>
                <a:gd name="T14" fmla="*/ 9 w 847"/>
                <a:gd name="T15" fmla="*/ 29 h 345"/>
                <a:gd name="T16" fmla="*/ 14 w 847"/>
                <a:gd name="T17" fmla="*/ 24 h 345"/>
                <a:gd name="T18" fmla="*/ 19 w 847"/>
                <a:gd name="T19" fmla="*/ 19 h 345"/>
                <a:gd name="T20" fmla="*/ 24 w 847"/>
                <a:gd name="T21" fmla="*/ 14 h 345"/>
                <a:gd name="T22" fmla="*/ 30 w 847"/>
                <a:gd name="T23" fmla="*/ 10 h 345"/>
                <a:gd name="T24" fmla="*/ 35 w 847"/>
                <a:gd name="T25" fmla="*/ 5 h 345"/>
                <a:gd name="T26" fmla="*/ 40 w 847"/>
                <a:gd name="T27" fmla="*/ 0 h 345"/>
                <a:gd name="T28" fmla="*/ 86 w 847"/>
                <a:gd name="T29" fmla="*/ 5 h 34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47" h="345">
                  <a:moveTo>
                    <a:pt x="775" y="45"/>
                  </a:moveTo>
                  <a:lnTo>
                    <a:pt x="814" y="98"/>
                  </a:lnTo>
                  <a:lnTo>
                    <a:pt x="844" y="175"/>
                  </a:lnTo>
                  <a:lnTo>
                    <a:pt x="847" y="249"/>
                  </a:lnTo>
                  <a:lnTo>
                    <a:pt x="822" y="311"/>
                  </a:lnTo>
                  <a:lnTo>
                    <a:pt x="0" y="345"/>
                  </a:lnTo>
                  <a:lnTo>
                    <a:pt x="38" y="299"/>
                  </a:lnTo>
                  <a:lnTo>
                    <a:pt x="80" y="257"/>
                  </a:lnTo>
                  <a:lnTo>
                    <a:pt x="126" y="217"/>
                  </a:lnTo>
                  <a:lnTo>
                    <a:pt x="171" y="170"/>
                  </a:lnTo>
                  <a:lnTo>
                    <a:pt x="217" y="128"/>
                  </a:lnTo>
                  <a:lnTo>
                    <a:pt x="267" y="86"/>
                  </a:lnTo>
                  <a:lnTo>
                    <a:pt x="312" y="45"/>
                  </a:lnTo>
                  <a:lnTo>
                    <a:pt x="358" y="0"/>
                  </a:lnTo>
                  <a:lnTo>
                    <a:pt x="775" y="45"/>
                  </a:ln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5" name="Freeform 62"/>
            <p:cNvSpPr>
              <a:spLocks/>
            </p:cNvSpPr>
            <p:nvPr/>
          </p:nvSpPr>
          <p:spPr bwMode="auto">
            <a:xfrm rot="696599">
              <a:off x="3577" y="1284"/>
              <a:ext cx="836" cy="383"/>
            </a:xfrm>
            <a:custGeom>
              <a:avLst/>
              <a:gdLst>
                <a:gd name="T0" fmla="*/ 4 w 2508"/>
                <a:gd name="T1" fmla="*/ 59 h 1147"/>
                <a:gd name="T2" fmla="*/ 6 w 2508"/>
                <a:gd name="T3" fmla="*/ 38 h 1147"/>
                <a:gd name="T4" fmla="*/ 5 w 2508"/>
                <a:gd name="T5" fmla="*/ 19 h 1147"/>
                <a:gd name="T6" fmla="*/ 13 w 2508"/>
                <a:gd name="T7" fmla="*/ 13 h 1147"/>
                <a:gd name="T8" fmla="*/ 21 w 2508"/>
                <a:gd name="T9" fmla="*/ 8 h 1147"/>
                <a:gd name="T10" fmla="*/ 30 w 2508"/>
                <a:gd name="T11" fmla="*/ 2 h 1147"/>
                <a:gd name="T12" fmla="*/ 35 w 2508"/>
                <a:gd name="T13" fmla="*/ 7 h 1147"/>
                <a:gd name="T14" fmla="*/ 39 w 2508"/>
                <a:gd name="T15" fmla="*/ 25 h 1147"/>
                <a:gd name="T16" fmla="*/ 44 w 2508"/>
                <a:gd name="T17" fmla="*/ 43 h 1147"/>
                <a:gd name="T18" fmla="*/ 47 w 2508"/>
                <a:gd name="T19" fmla="*/ 57 h 1147"/>
                <a:gd name="T20" fmla="*/ 52 w 2508"/>
                <a:gd name="T21" fmla="*/ 64 h 1147"/>
                <a:gd name="T22" fmla="*/ 63 w 2508"/>
                <a:gd name="T23" fmla="*/ 69 h 1147"/>
                <a:gd name="T24" fmla="*/ 73 w 2508"/>
                <a:gd name="T25" fmla="*/ 74 h 1147"/>
                <a:gd name="T26" fmla="*/ 84 w 2508"/>
                <a:gd name="T27" fmla="*/ 77 h 1147"/>
                <a:gd name="T28" fmla="*/ 101 w 2508"/>
                <a:gd name="T29" fmla="*/ 82 h 1147"/>
                <a:gd name="T30" fmla="*/ 125 w 2508"/>
                <a:gd name="T31" fmla="*/ 88 h 1147"/>
                <a:gd name="T32" fmla="*/ 151 w 2508"/>
                <a:gd name="T33" fmla="*/ 95 h 1147"/>
                <a:gd name="T34" fmla="*/ 177 w 2508"/>
                <a:gd name="T35" fmla="*/ 100 h 1147"/>
                <a:gd name="T36" fmla="*/ 203 w 2508"/>
                <a:gd name="T37" fmla="*/ 104 h 1147"/>
                <a:gd name="T38" fmla="*/ 228 w 2508"/>
                <a:gd name="T39" fmla="*/ 104 h 1147"/>
                <a:gd name="T40" fmla="*/ 251 w 2508"/>
                <a:gd name="T41" fmla="*/ 100 h 1147"/>
                <a:gd name="T42" fmla="*/ 270 w 2508"/>
                <a:gd name="T43" fmla="*/ 91 h 1147"/>
                <a:gd name="T44" fmla="*/ 277 w 2508"/>
                <a:gd name="T45" fmla="*/ 93 h 1147"/>
                <a:gd name="T46" fmla="*/ 271 w 2508"/>
                <a:gd name="T47" fmla="*/ 106 h 1147"/>
                <a:gd name="T48" fmla="*/ 261 w 2508"/>
                <a:gd name="T49" fmla="*/ 116 h 1147"/>
                <a:gd name="T50" fmla="*/ 247 w 2508"/>
                <a:gd name="T51" fmla="*/ 123 h 1147"/>
                <a:gd name="T52" fmla="*/ 231 w 2508"/>
                <a:gd name="T53" fmla="*/ 127 h 1147"/>
                <a:gd name="T54" fmla="*/ 213 w 2508"/>
                <a:gd name="T55" fmla="*/ 128 h 1147"/>
                <a:gd name="T56" fmla="*/ 193 w 2508"/>
                <a:gd name="T57" fmla="*/ 127 h 1147"/>
                <a:gd name="T58" fmla="*/ 172 w 2508"/>
                <a:gd name="T59" fmla="*/ 125 h 1147"/>
                <a:gd name="T60" fmla="*/ 149 w 2508"/>
                <a:gd name="T61" fmla="*/ 120 h 1147"/>
                <a:gd name="T62" fmla="*/ 127 w 2508"/>
                <a:gd name="T63" fmla="*/ 115 h 1147"/>
                <a:gd name="T64" fmla="*/ 104 w 2508"/>
                <a:gd name="T65" fmla="*/ 109 h 1147"/>
                <a:gd name="T66" fmla="*/ 82 w 2508"/>
                <a:gd name="T67" fmla="*/ 101 h 1147"/>
                <a:gd name="T68" fmla="*/ 61 w 2508"/>
                <a:gd name="T69" fmla="*/ 93 h 1147"/>
                <a:gd name="T70" fmla="*/ 41 w 2508"/>
                <a:gd name="T71" fmla="*/ 86 h 1147"/>
                <a:gd name="T72" fmla="*/ 22 w 2508"/>
                <a:gd name="T73" fmla="*/ 78 h 1147"/>
                <a:gd name="T74" fmla="*/ 7 w 2508"/>
                <a:gd name="T75" fmla="*/ 71 h 114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508" h="1147">
                  <a:moveTo>
                    <a:pt x="0" y="611"/>
                  </a:moveTo>
                  <a:lnTo>
                    <a:pt x="39" y="531"/>
                  </a:lnTo>
                  <a:lnTo>
                    <a:pt x="61" y="447"/>
                  </a:lnTo>
                  <a:lnTo>
                    <a:pt x="57" y="341"/>
                  </a:lnTo>
                  <a:lnTo>
                    <a:pt x="27" y="200"/>
                  </a:lnTo>
                  <a:lnTo>
                    <a:pt x="49" y="175"/>
                  </a:lnTo>
                  <a:lnTo>
                    <a:pt x="81" y="148"/>
                  </a:lnTo>
                  <a:lnTo>
                    <a:pt x="114" y="121"/>
                  </a:lnTo>
                  <a:lnTo>
                    <a:pt x="153" y="94"/>
                  </a:lnTo>
                  <a:lnTo>
                    <a:pt x="190" y="72"/>
                  </a:lnTo>
                  <a:lnTo>
                    <a:pt x="229" y="45"/>
                  </a:lnTo>
                  <a:lnTo>
                    <a:pt x="266" y="22"/>
                  </a:lnTo>
                  <a:lnTo>
                    <a:pt x="296" y="0"/>
                  </a:lnTo>
                  <a:lnTo>
                    <a:pt x="316" y="67"/>
                  </a:lnTo>
                  <a:lnTo>
                    <a:pt x="335" y="143"/>
                  </a:lnTo>
                  <a:lnTo>
                    <a:pt x="355" y="227"/>
                  </a:lnTo>
                  <a:lnTo>
                    <a:pt x="373" y="311"/>
                  </a:lnTo>
                  <a:lnTo>
                    <a:pt x="392" y="390"/>
                  </a:lnTo>
                  <a:lnTo>
                    <a:pt x="407" y="459"/>
                  </a:lnTo>
                  <a:lnTo>
                    <a:pt x="419" y="516"/>
                  </a:lnTo>
                  <a:lnTo>
                    <a:pt x="426" y="550"/>
                  </a:lnTo>
                  <a:lnTo>
                    <a:pt x="471" y="577"/>
                  </a:lnTo>
                  <a:lnTo>
                    <a:pt x="518" y="604"/>
                  </a:lnTo>
                  <a:lnTo>
                    <a:pt x="567" y="622"/>
                  </a:lnTo>
                  <a:lnTo>
                    <a:pt x="612" y="641"/>
                  </a:lnTo>
                  <a:lnTo>
                    <a:pt x="661" y="661"/>
                  </a:lnTo>
                  <a:lnTo>
                    <a:pt x="711" y="676"/>
                  </a:lnTo>
                  <a:lnTo>
                    <a:pt x="760" y="691"/>
                  </a:lnTo>
                  <a:lnTo>
                    <a:pt x="809" y="706"/>
                  </a:lnTo>
                  <a:lnTo>
                    <a:pt x="908" y="733"/>
                  </a:lnTo>
                  <a:lnTo>
                    <a:pt x="1014" y="763"/>
                  </a:lnTo>
                  <a:lnTo>
                    <a:pt x="1125" y="794"/>
                  </a:lnTo>
                  <a:lnTo>
                    <a:pt x="1238" y="824"/>
                  </a:lnTo>
                  <a:lnTo>
                    <a:pt x="1357" y="851"/>
                  </a:lnTo>
                  <a:lnTo>
                    <a:pt x="1475" y="876"/>
                  </a:lnTo>
                  <a:lnTo>
                    <a:pt x="1593" y="896"/>
                  </a:lnTo>
                  <a:lnTo>
                    <a:pt x="1710" y="915"/>
                  </a:lnTo>
                  <a:lnTo>
                    <a:pt x="1828" y="927"/>
                  </a:lnTo>
                  <a:lnTo>
                    <a:pt x="1941" y="930"/>
                  </a:lnTo>
                  <a:lnTo>
                    <a:pt x="2052" y="927"/>
                  </a:lnTo>
                  <a:lnTo>
                    <a:pt x="2155" y="915"/>
                  </a:lnTo>
                  <a:lnTo>
                    <a:pt x="2257" y="896"/>
                  </a:lnTo>
                  <a:lnTo>
                    <a:pt x="2348" y="861"/>
                  </a:lnTo>
                  <a:lnTo>
                    <a:pt x="2432" y="819"/>
                  </a:lnTo>
                  <a:lnTo>
                    <a:pt x="2508" y="763"/>
                  </a:lnTo>
                  <a:lnTo>
                    <a:pt x="2493" y="836"/>
                  </a:lnTo>
                  <a:lnTo>
                    <a:pt x="2469" y="896"/>
                  </a:lnTo>
                  <a:lnTo>
                    <a:pt x="2435" y="953"/>
                  </a:lnTo>
                  <a:lnTo>
                    <a:pt x="2395" y="999"/>
                  </a:lnTo>
                  <a:lnTo>
                    <a:pt x="2345" y="1041"/>
                  </a:lnTo>
                  <a:lnTo>
                    <a:pt x="2287" y="1071"/>
                  </a:lnTo>
                  <a:lnTo>
                    <a:pt x="2227" y="1098"/>
                  </a:lnTo>
                  <a:lnTo>
                    <a:pt x="2158" y="1120"/>
                  </a:lnTo>
                  <a:lnTo>
                    <a:pt x="2082" y="1135"/>
                  </a:lnTo>
                  <a:lnTo>
                    <a:pt x="2003" y="1142"/>
                  </a:lnTo>
                  <a:lnTo>
                    <a:pt x="1919" y="1147"/>
                  </a:lnTo>
                  <a:lnTo>
                    <a:pt x="1828" y="1147"/>
                  </a:lnTo>
                  <a:lnTo>
                    <a:pt x="1736" y="1139"/>
                  </a:lnTo>
                  <a:lnTo>
                    <a:pt x="1642" y="1132"/>
                  </a:lnTo>
                  <a:lnTo>
                    <a:pt x="1544" y="1117"/>
                  </a:lnTo>
                  <a:lnTo>
                    <a:pt x="1445" y="1101"/>
                  </a:lnTo>
                  <a:lnTo>
                    <a:pt x="1345" y="1078"/>
                  </a:lnTo>
                  <a:lnTo>
                    <a:pt x="1243" y="1056"/>
                  </a:lnTo>
                  <a:lnTo>
                    <a:pt x="1140" y="1029"/>
                  </a:lnTo>
                  <a:lnTo>
                    <a:pt x="1038" y="1002"/>
                  </a:lnTo>
                  <a:lnTo>
                    <a:pt x="935" y="972"/>
                  </a:lnTo>
                  <a:lnTo>
                    <a:pt x="833" y="942"/>
                  </a:lnTo>
                  <a:lnTo>
                    <a:pt x="734" y="908"/>
                  </a:lnTo>
                  <a:lnTo>
                    <a:pt x="639" y="873"/>
                  </a:lnTo>
                  <a:lnTo>
                    <a:pt x="545" y="839"/>
                  </a:lnTo>
                  <a:lnTo>
                    <a:pt x="453" y="804"/>
                  </a:lnTo>
                  <a:lnTo>
                    <a:pt x="365" y="770"/>
                  </a:lnTo>
                  <a:lnTo>
                    <a:pt x="281" y="737"/>
                  </a:lnTo>
                  <a:lnTo>
                    <a:pt x="202" y="703"/>
                  </a:lnTo>
                  <a:lnTo>
                    <a:pt x="130" y="671"/>
                  </a:lnTo>
                  <a:lnTo>
                    <a:pt x="61" y="641"/>
                  </a:lnTo>
                  <a:lnTo>
                    <a:pt x="0" y="611"/>
                  </a:lnTo>
                  <a:close/>
                </a:path>
              </a:pathLst>
            </a:custGeom>
            <a:solidFill>
              <a:srgbClr val="0056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6" name="Freeform 63"/>
            <p:cNvSpPr>
              <a:spLocks/>
            </p:cNvSpPr>
            <p:nvPr/>
          </p:nvSpPr>
          <p:spPr bwMode="auto">
            <a:xfrm rot="696599">
              <a:off x="3415" y="991"/>
              <a:ext cx="192" cy="129"/>
            </a:xfrm>
            <a:custGeom>
              <a:avLst/>
              <a:gdLst>
                <a:gd name="T0" fmla="*/ 10 w 574"/>
                <a:gd name="T1" fmla="*/ 0 h 388"/>
                <a:gd name="T2" fmla="*/ 15 w 574"/>
                <a:gd name="T3" fmla="*/ 1 h 388"/>
                <a:gd name="T4" fmla="*/ 22 w 574"/>
                <a:gd name="T5" fmla="*/ 3 h 388"/>
                <a:gd name="T6" fmla="*/ 29 w 574"/>
                <a:gd name="T7" fmla="*/ 6 h 388"/>
                <a:gd name="T8" fmla="*/ 36 w 574"/>
                <a:gd name="T9" fmla="*/ 9 h 388"/>
                <a:gd name="T10" fmla="*/ 44 w 574"/>
                <a:gd name="T11" fmla="*/ 11 h 388"/>
                <a:gd name="T12" fmla="*/ 52 w 574"/>
                <a:gd name="T13" fmla="*/ 14 h 388"/>
                <a:gd name="T14" fmla="*/ 58 w 574"/>
                <a:gd name="T15" fmla="*/ 17 h 388"/>
                <a:gd name="T16" fmla="*/ 64 w 574"/>
                <a:gd name="T17" fmla="*/ 19 h 388"/>
                <a:gd name="T18" fmla="*/ 56 w 574"/>
                <a:gd name="T19" fmla="*/ 43 h 388"/>
                <a:gd name="T20" fmla="*/ 49 w 574"/>
                <a:gd name="T21" fmla="*/ 40 h 388"/>
                <a:gd name="T22" fmla="*/ 41 w 574"/>
                <a:gd name="T23" fmla="*/ 37 h 388"/>
                <a:gd name="T24" fmla="*/ 34 w 574"/>
                <a:gd name="T25" fmla="*/ 34 h 388"/>
                <a:gd name="T26" fmla="*/ 27 w 574"/>
                <a:gd name="T27" fmla="*/ 32 h 388"/>
                <a:gd name="T28" fmla="*/ 20 w 574"/>
                <a:gd name="T29" fmla="*/ 28 h 388"/>
                <a:gd name="T30" fmla="*/ 13 w 574"/>
                <a:gd name="T31" fmla="*/ 25 h 388"/>
                <a:gd name="T32" fmla="*/ 6 w 574"/>
                <a:gd name="T33" fmla="*/ 22 h 388"/>
                <a:gd name="T34" fmla="*/ 0 w 574"/>
                <a:gd name="T35" fmla="*/ 19 h 388"/>
                <a:gd name="T36" fmla="*/ 10 w 574"/>
                <a:gd name="T37" fmla="*/ 0 h 38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74" h="388">
                  <a:moveTo>
                    <a:pt x="88" y="0"/>
                  </a:moveTo>
                  <a:lnTo>
                    <a:pt x="137" y="8"/>
                  </a:lnTo>
                  <a:lnTo>
                    <a:pt x="194" y="27"/>
                  </a:lnTo>
                  <a:lnTo>
                    <a:pt x="258" y="50"/>
                  </a:lnTo>
                  <a:lnTo>
                    <a:pt x="327" y="77"/>
                  </a:lnTo>
                  <a:lnTo>
                    <a:pt x="392" y="102"/>
                  </a:lnTo>
                  <a:lnTo>
                    <a:pt x="460" y="129"/>
                  </a:lnTo>
                  <a:lnTo>
                    <a:pt x="520" y="156"/>
                  </a:lnTo>
                  <a:lnTo>
                    <a:pt x="574" y="171"/>
                  </a:lnTo>
                  <a:lnTo>
                    <a:pt x="498" y="388"/>
                  </a:lnTo>
                  <a:lnTo>
                    <a:pt x="436" y="365"/>
                  </a:lnTo>
                  <a:lnTo>
                    <a:pt x="372" y="338"/>
                  </a:lnTo>
                  <a:lnTo>
                    <a:pt x="308" y="311"/>
                  </a:lnTo>
                  <a:lnTo>
                    <a:pt x="243" y="285"/>
                  </a:lnTo>
                  <a:lnTo>
                    <a:pt x="182" y="255"/>
                  </a:lnTo>
                  <a:lnTo>
                    <a:pt x="118" y="228"/>
                  </a:lnTo>
                  <a:lnTo>
                    <a:pt x="57" y="198"/>
                  </a:lnTo>
                  <a:lnTo>
                    <a:pt x="0" y="171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7" name="Freeform 64"/>
            <p:cNvSpPr>
              <a:spLocks/>
            </p:cNvSpPr>
            <p:nvPr/>
          </p:nvSpPr>
          <p:spPr bwMode="auto">
            <a:xfrm rot="696599">
              <a:off x="3451" y="994"/>
              <a:ext cx="162" cy="64"/>
            </a:xfrm>
            <a:custGeom>
              <a:avLst/>
              <a:gdLst>
                <a:gd name="T0" fmla="*/ 54 w 486"/>
                <a:gd name="T1" fmla="*/ 21 h 193"/>
                <a:gd name="T2" fmla="*/ 47 w 486"/>
                <a:gd name="T3" fmla="*/ 19 h 193"/>
                <a:gd name="T4" fmla="*/ 40 w 486"/>
                <a:gd name="T5" fmla="*/ 17 h 193"/>
                <a:gd name="T6" fmla="*/ 33 w 486"/>
                <a:gd name="T7" fmla="*/ 14 h 193"/>
                <a:gd name="T8" fmla="*/ 26 w 486"/>
                <a:gd name="T9" fmla="*/ 12 h 193"/>
                <a:gd name="T10" fmla="*/ 19 w 486"/>
                <a:gd name="T11" fmla="*/ 9 h 193"/>
                <a:gd name="T12" fmla="*/ 13 w 486"/>
                <a:gd name="T13" fmla="*/ 7 h 193"/>
                <a:gd name="T14" fmla="*/ 6 w 486"/>
                <a:gd name="T15" fmla="*/ 5 h 193"/>
                <a:gd name="T16" fmla="*/ 0 w 486"/>
                <a:gd name="T17" fmla="*/ 2 h 193"/>
                <a:gd name="T18" fmla="*/ 0 w 486"/>
                <a:gd name="T19" fmla="*/ 0 h 193"/>
                <a:gd name="T20" fmla="*/ 5 w 486"/>
                <a:gd name="T21" fmla="*/ 1 h 193"/>
                <a:gd name="T22" fmla="*/ 12 w 486"/>
                <a:gd name="T23" fmla="*/ 3 h 193"/>
                <a:gd name="T24" fmla="*/ 19 w 486"/>
                <a:gd name="T25" fmla="*/ 6 h 193"/>
                <a:gd name="T26" fmla="*/ 27 w 486"/>
                <a:gd name="T27" fmla="*/ 9 h 193"/>
                <a:gd name="T28" fmla="*/ 34 w 486"/>
                <a:gd name="T29" fmla="*/ 11 h 193"/>
                <a:gd name="T30" fmla="*/ 41 w 486"/>
                <a:gd name="T31" fmla="*/ 14 h 193"/>
                <a:gd name="T32" fmla="*/ 48 w 486"/>
                <a:gd name="T33" fmla="*/ 17 h 193"/>
                <a:gd name="T34" fmla="*/ 54 w 486"/>
                <a:gd name="T35" fmla="*/ 19 h 193"/>
                <a:gd name="T36" fmla="*/ 54 w 486"/>
                <a:gd name="T37" fmla="*/ 21 h 1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6" h="193">
                  <a:moveTo>
                    <a:pt x="486" y="193"/>
                  </a:moveTo>
                  <a:lnTo>
                    <a:pt x="425" y="175"/>
                  </a:lnTo>
                  <a:lnTo>
                    <a:pt x="360" y="151"/>
                  </a:lnTo>
                  <a:lnTo>
                    <a:pt x="296" y="129"/>
                  </a:lnTo>
                  <a:lnTo>
                    <a:pt x="235" y="107"/>
                  </a:lnTo>
                  <a:lnTo>
                    <a:pt x="170" y="84"/>
                  </a:lnTo>
                  <a:lnTo>
                    <a:pt x="114" y="65"/>
                  </a:lnTo>
                  <a:lnTo>
                    <a:pt x="52" y="42"/>
                  </a:lnTo>
                  <a:lnTo>
                    <a:pt x="0" y="20"/>
                  </a:lnTo>
                  <a:lnTo>
                    <a:pt x="0" y="0"/>
                  </a:lnTo>
                  <a:lnTo>
                    <a:pt x="49" y="8"/>
                  </a:lnTo>
                  <a:lnTo>
                    <a:pt x="106" y="27"/>
                  </a:lnTo>
                  <a:lnTo>
                    <a:pt x="170" y="50"/>
                  </a:lnTo>
                  <a:lnTo>
                    <a:pt x="239" y="77"/>
                  </a:lnTo>
                  <a:lnTo>
                    <a:pt x="304" y="102"/>
                  </a:lnTo>
                  <a:lnTo>
                    <a:pt x="372" y="129"/>
                  </a:lnTo>
                  <a:lnTo>
                    <a:pt x="432" y="156"/>
                  </a:lnTo>
                  <a:lnTo>
                    <a:pt x="486" y="171"/>
                  </a:lnTo>
                  <a:lnTo>
                    <a:pt x="486" y="193"/>
                  </a:lnTo>
                  <a:close/>
                </a:path>
              </a:pathLst>
            </a:custGeom>
            <a:solidFill>
              <a:srgbClr val="82C67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8" name="Freeform 65"/>
            <p:cNvSpPr>
              <a:spLocks/>
            </p:cNvSpPr>
            <p:nvPr/>
          </p:nvSpPr>
          <p:spPr bwMode="auto">
            <a:xfrm rot="696599">
              <a:off x="3605" y="813"/>
              <a:ext cx="693" cy="423"/>
            </a:xfrm>
            <a:custGeom>
              <a:avLst/>
              <a:gdLst>
                <a:gd name="T0" fmla="*/ 9 w 2077"/>
                <a:gd name="T1" fmla="*/ 104 h 1270"/>
                <a:gd name="T2" fmla="*/ 230 w 2077"/>
                <a:gd name="T3" fmla="*/ 0 h 1270"/>
                <a:gd name="T4" fmla="*/ 231 w 2077"/>
                <a:gd name="T5" fmla="*/ 7 h 1270"/>
                <a:gd name="T6" fmla="*/ 231 w 2077"/>
                <a:gd name="T7" fmla="*/ 14 h 1270"/>
                <a:gd name="T8" fmla="*/ 231 w 2077"/>
                <a:gd name="T9" fmla="*/ 22 h 1270"/>
                <a:gd name="T10" fmla="*/ 230 w 2077"/>
                <a:gd name="T11" fmla="*/ 29 h 1270"/>
                <a:gd name="T12" fmla="*/ 225 w 2077"/>
                <a:gd name="T13" fmla="*/ 31 h 1270"/>
                <a:gd name="T14" fmla="*/ 216 w 2077"/>
                <a:gd name="T15" fmla="*/ 36 h 1270"/>
                <a:gd name="T16" fmla="*/ 205 w 2077"/>
                <a:gd name="T17" fmla="*/ 41 h 1270"/>
                <a:gd name="T18" fmla="*/ 191 w 2077"/>
                <a:gd name="T19" fmla="*/ 48 h 1270"/>
                <a:gd name="T20" fmla="*/ 175 w 2077"/>
                <a:gd name="T21" fmla="*/ 56 h 1270"/>
                <a:gd name="T22" fmla="*/ 157 w 2077"/>
                <a:gd name="T23" fmla="*/ 65 h 1270"/>
                <a:gd name="T24" fmla="*/ 138 w 2077"/>
                <a:gd name="T25" fmla="*/ 73 h 1270"/>
                <a:gd name="T26" fmla="*/ 119 w 2077"/>
                <a:gd name="T27" fmla="*/ 83 h 1270"/>
                <a:gd name="T28" fmla="*/ 100 w 2077"/>
                <a:gd name="T29" fmla="*/ 92 h 1270"/>
                <a:gd name="T30" fmla="*/ 81 w 2077"/>
                <a:gd name="T31" fmla="*/ 102 h 1270"/>
                <a:gd name="T32" fmla="*/ 63 w 2077"/>
                <a:gd name="T33" fmla="*/ 111 h 1270"/>
                <a:gd name="T34" fmla="*/ 46 w 2077"/>
                <a:gd name="T35" fmla="*/ 119 h 1270"/>
                <a:gd name="T36" fmla="*/ 31 w 2077"/>
                <a:gd name="T37" fmla="*/ 126 h 1270"/>
                <a:gd name="T38" fmla="*/ 18 w 2077"/>
                <a:gd name="T39" fmla="*/ 132 h 1270"/>
                <a:gd name="T40" fmla="*/ 7 w 2077"/>
                <a:gd name="T41" fmla="*/ 137 h 1270"/>
                <a:gd name="T42" fmla="*/ 0 w 2077"/>
                <a:gd name="T43" fmla="*/ 141 h 1270"/>
                <a:gd name="T44" fmla="*/ 2 w 2077"/>
                <a:gd name="T45" fmla="*/ 133 h 1270"/>
                <a:gd name="T46" fmla="*/ 5 w 2077"/>
                <a:gd name="T47" fmla="*/ 123 h 1270"/>
                <a:gd name="T48" fmla="*/ 8 w 2077"/>
                <a:gd name="T49" fmla="*/ 113 h 1270"/>
                <a:gd name="T50" fmla="*/ 9 w 2077"/>
                <a:gd name="T51" fmla="*/ 104 h 127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077" h="1270">
                  <a:moveTo>
                    <a:pt x="79" y="939"/>
                  </a:moveTo>
                  <a:lnTo>
                    <a:pt x="2062" y="0"/>
                  </a:lnTo>
                  <a:lnTo>
                    <a:pt x="2074" y="65"/>
                  </a:lnTo>
                  <a:lnTo>
                    <a:pt x="2077" y="130"/>
                  </a:lnTo>
                  <a:lnTo>
                    <a:pt x="2070" y="194"/>
                  </a:lnTo>
                  <a:lnTo>
                    <a:pt x="2062" y="258"/>
                  </a:lnTo>
                  <a:lnTo>
                    <a:pt x="2017" y="281"/>
                  </a:lnTo>
                  <a:lnTo>
                    <a:pt x="1941" y="320"/>
                  </a:lnTo>
                  <a:lnTo>
                    <a:pt x="1838" y="369"/>
                  </a:lnTo>
                  <a:lnTo>
                    <a:pt x="1712" y="433"/>
                  </a:lnTo>
                  <a:lnTo>
                    <a:pt x="1569" y="502"/>
                  </a:lnTo>
                  <a:lnTo>
                    <a:pt x="1413" y="581"/>
                  </a:lnTo>
                  <a:lnTo>
                    <a:pt x="1245" y="661"/>
                  </a:lnTo>
                  <a:lnTo>
                    <a:pt x="1070" y="749"/>
                  </a:lnTo>
                  <a:lnTo>
                    <a:pt x="900" y="833"/>
                  </a:lnTo>
                  <a:lnTo>
                    <a:pt x="730" y="917"/>
                  </a:lnTo>
                  <a:lnTo>
                    <a:pt x="565" y="999"/>
                  </a:lnTo>
                  <a:lnTo>
                    <a:pt x="414" y="1072"/>
                  </a:lnTo>
                  <a:lnTo>
                    <a:pt x="276" y="1139"/>
                  </a:lnTo>
                  <a:lnTo>
                    <a:pt x="160" y="1193"/>
                  </a:lnTo>
                  <a:lnTo>
                    <a:pt x="64" y="1238"/>
                  </a:lnTo>
                  <a:lnTo>
                    <a:pt x="0" y="1270"/>
                  </a:lnTo>
                  <a:lnTo>
                    <a:pt x="19" y="1201"/>
                  </a:lnTo>
                  <a:lnTo>
                    <a:pt x="45" y="1109"/>
                  </a:lnTo>
                  <a:lnTo>
                    <a:pt x="68" y="1015"/>
                  </a:lnTo>
                  <a:lnTo>
                    <a:pt x="79" y="939"/>
                  </a:lnTo>
                  <a:close/>
                </a:path>
              </a:pathLst>
            </a:custGeom>
            <a:solidFill>
              <a:srgbClr val="0056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9" name="Freeform 66"/>
            <p:cNvSpPr>
              <a:spLocks/>
            </p:cNvSpPr>
            <p:nvPr/>
          </p:nvSpPr>
          <p:spPr bwMode="auto">
            <a:xfrm rot="696599">
              <a:off x="3540" y="950"/>
              <a:ext cx="114" cy="46"/>
            </a:xfrm>
            <a:custGeom>
              <a:avLst/>
              <a:gdLst>
                <a:gd name="T0" fmla="*/ 0 w 341"/>
                <a:gd name="T1" fmla="*/ 3 h 137"/>
                <a:gd name="T2" fmla="*/ 0 w 341"/>
                <a:gd name="T3" fmla="*/ 2 h 137"/>
                <a:gd name="T4" fmla="*/ 1 w 341"/>
                <a:gd name="T5" fmla="*/ 1 h 137"/>
                <a:gd name="T6" fmla="*/ 2 w 341"/>
                <a:gd name="T7" fmla="*/ 0 h 137"/>
                <a:gd name="T8" fmla="*/ 4 w 341"/>
                <a:gd name="T9" fmla="*/ 0 h 137"/>
                <a:gd name="T10" fmla="*/ 8 w 341"/>
                <a:gd name="T11" fmla="*/ 2 h 137"/>
                <a:gd name="T12" fmla="*/ 13 w 341"/>
                <a:gd name="T13" fmla="*/ 3 h 137"/>
                <a:gd name="T14" fmla="*/ 17 w 341"/>
                <a:gd name="T15" fmla="*/ 4 h 137"/>
                <a:gd name="T16" fmla="*/ 21 w 341"/>
                <a:gd name="T17" fmla="*/ 5 h 137"/>
                <a:gd name="T18" fmla="*/ 25 w 341"/>
                <a:gd name="T19" fmla="*/ 7 h 137"/>
                <a:gd name="T20" fmla="*/ 29 w 341"/>
                <a:gd name="T21" fmla="*/ 8 h 137"/>
                <a:gd name="T22" fmla="*/ 33 w 341"/>
                <a:gd name="T23" fmla="*/ 10 h 137"/>
                <a:gd name="T24" fmla="*/ 38 w 341"/>
                <a:gd name="T25" fmla="*/ 12 h 137"/>
                <a:gd name="T26" fmla="*/ 38 w 341"/>
                <a:gd name="T27" fmla="*/ 15 h 137"/>
                <a:gd name="T28" fmla="*/ 35 w 341"/>
                <a:gd name="T29" fmla="*/ 15 h 137"/>
                <a:gd name="T30" fmla="*/ 30 w 341"/>
                <a:gd name="T31" fmla="*/ 14 h 137"/>
                <a:gd name="T32" fmla="*/ 24 w 341"/>
                <a:gd name="T33" fmla="*/ 12 h 137"/>
                <a:gd name="T34" fmla="*/ 17 w 341"/>
                <a:gd name="T35" fmla="*/ 9 h 137"/>
                <a:gd name="T36" fmla="*/ 10 w 341"/>
                <a:gd name="T37" fmla="*/ 6 h 137"/>
                <a:gd name="T38" fmla="*/ 4 w 341"/>
                <a:gd name="T39" fmla="*/ 4 h 137"/>
                <a:gd name="T40" fmla="*/ 0 w 341"/>
                <a:gd name="T41" fmla="*/ 3 h 1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41" h="137">
                  <a:moveTo>
                    <a:pt x="0" y="27"/>
                  </a:moveTo>
                  <a:lnTo>
                    <a:pt x="3" y="15"/>
                  </a:lnTo>
                  <a:lnTo>
                    <a:pt x="10" y="7"/>
                  </a:lnTo>
                  <a:lnTo>
                    <a:pt x="22" y="4"/>
                  </a:lnTo>
                  <a:lnTo>
                    <a:pt x="34" y="0"/>
                  </a:lnTo>
                  <a:lnTo>
                    <a:pt x="75" y="15"/>
                  </a:lnTo>
                  <a:lnTo>
                    <a:pt x="116" y="27"/>
                  </a:lnTo>
                  <a:lnTo>
                    <a:pt x="155" y="37"/>
                  </a:lnTo>
                  <a:lnTo>
                    <a:pt x="190" y="49"/>
                  </a:lnTo>
                  <a:lnTo>
                    <a:pt x="227" y="61"/>
                  </a:lnTo>
                  <a:lnTo>
                    <a:pt x="261" y="72"/>
                  </a:lnTo>
                  <a:lnTo>
                    <a:pt x="299" y="91"/>
                  </a:lnTo>
                  <a:lnTo>
                    <a:pt x="338" y="111"/>
                  </a:lnTo>
                  <a:lnTo>
                    <a:pt x="341" y="133"/>
                  </a:lnTo>
                  <a:lnTo>
                    <a:pt x="318" y="137"/>
                  </a:lnTo>
                  <a:lnTo>
                    <a:pt x="273" y="125"/>
                  </a:lnTo>
                  <a:lnTo>
                    <a:pt x="215" y="103"/>
                  </a:lnTo>
                  <a:lnTo>
                    <a:pt x="151" y="79"/>
                  </a:lnTo>
                  <a:lnTo>
                    <a:pt x="91" y="57"/>
                  </a:lnTo>
                  <a:lnTo>
                    <a:pt x="37" y="34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35A5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0" name="Freeform 67"/>
            <p:cNvSpPr>
              <a:spLocks/>
            </p:cNvSpPr>
            <p:nvPr/>
          </p:nvSpPr>
          <p:spPr bwMode="auto">
            <a:xfrm rot="696599">
              <a:off x="3684" y="774"/>
              <a:ext cx="192" cy="176"/>
            </a:xfrm>
            <a:custGeom>
              <a:avLst/>
              <a:gdLst>
                <a:gd name="T0" fmla="*/ 0 w 577"/>
                <a:gd name="T1" fmla="*/ 47 h 528"/>
                <a:gd name="T2" fmla="*/ 4 w 577"/>
                <a:gd name="T3" fmla="*/ 40 h 528"/>
                <a:gd name="T4" fmla="*/ 8 w 577"/>
                <a:gd name="T5" fmla="*/ 33 h 528"/>
                <a:gd name="T6" fmla="*/ 11 w 577"/>
                <a:gd name="T7" fmla="*/ 27 h 528"/>
                <a:gd name="T8" fmla="*/ 16 w 577"/>
                <a:gd name="T9" fmla="*/ 21 h 528"/>
                <a:gd name="T10" fmla="*/ 20 w 577"/>
                <a:gd name="T11" fmla="*/ 16 h 528"/>
                <a:gd name="T12" fmla="*/ 24 w 577"/>
                <a:gd name="T13" fmla="*/ 11 h 528"/>
                <a:gd name="T14" fmla="*/ 29 w 577"/>
                <a:gd name="T15" fmla="*/ 5 h 528"/>
                <a:gd name="T16" fmla="*/ 34 w 577"/>
                <a:gd name="T17" fmla="*/ 0 h 528"/>
                <a:gd name="T18" fmla="*/ 32 w 577"/>
                <a:gd name="T19" fmla="*/ 5 h 528"/>
                <a:gd name="T20" fmla="*/ 29 w 577"/>
                <a:gd name="T21" fmla="*/ 9 h 528"/>
                <a:gd name="T22" fmla="*/ 27 w 577"/>
                <a:gd name="T23" fmla="*/ 14 h 528"/>
                <a:gd name="T24" fmla="*/ 24 w 577"/>
                <a:gd name="T25" fmla="*/ 19 h 528"/>
                <a:gd name="T26" fmla="*/ 23 w 577"/>
                <a:gd name="T27" fmla="*/ 24 h 528"/>
                <a:gd name="T28" fmla="*/ 21 w 577"/>
                <a:gd name="T29" fmla="*/ 29 h 528"/>
                <a:gd name="T30" fmla="*/ 22 w 577"/>
                <a:gd name="T31" fmla="*/ 34 h 528"/>
                <a:gd name="T32" fmla="*/ 23 w 577"/>
                <a:gd name="T33" fmla="*/ 39 h 528"/>
                <a:gd name="T34" fmla="*/ 25 w 577"/>
                <a:gd name="T35" fmla="*/ 42 h 528"/>
                <a:gd name="T36" fmla="*/ 27 w 577"/>
                <a:gd name="T37" fmla="*/ 44 h 528"/>
                <a:gd name="T38" fmla="*/ 30 w 577"/>
                <a:gd name="T39" fmla="*/ 46 h 528"/>
                <a:gd name="T40" fmla="*/ 34 w 577"/>
                <a:gd name="T41" fmla="*/ 48 h 528"/>
                <a:gd name="T42" fmla="*/ 40 w 577"/>
                <a:gd name="T43" fmla="*/ 48 h 528"/>
                <a:gd name="T44" fmla="*/ 46 w 577"/>
                <a:gd name="T45" fmla="*/ 48 h 528"/>
                <a:gd name="T46" fmla="*/ 54 w 577"/>
                <a:gd name="T47" fmla="*/ 47 h 528"/>
                <a:gd name="T48" fmla="*/ 64 w 577"/>
                <a:gd name="T49" fmla="*/ 45 h 528"/>
                <a:gd name="T50" fmla="*/ 59 w 577"/>
                <a:gd name="T51" fmla="*/ 47 h 528"/>
                <a:gd name="T52" fmla="*/ 53 w 577"/>
                <a:gd name="T53" fmla="*/ 49 h 528"/>
                <a:gd name="T54" fmla="*/ 48 w 577"/>
                <a:gd name="T55" fmla="*/ 51 h 528"/>
                <a:gd name="T56" fmla="*/ 41 w 577"/>
                <a:gd name="T57" fmla="*/ 53 h 528"/>
                <a:gd name="T58" fmla="*/ 34 w 577"/>
                <a:gd name="T59" fmla="*/ 55 h 528"/>
                <a:gd name="T60" fmla="*/ 27 w 577"/>
                <a:gd name="T61" fmla="*/ 56 h 528"/>
                <a:gd name="T62" fmla="*/ 19 w 577"/>
                <a:gd name="T63" fmla="*/ 58 h 528"/>
                <a:gd name="T64" fmla="*/ 11 w 577"/>
                <a:gd name="T65" fmla="*/ 59 h 528"/>
                <a:gd name="T66" fmla="*/ 7 w 577"/>
                <a:gd name="T67" fmla="*/ 58 h 528"/>
                <a:gd name="T68" fmla="*/ 4 w 577"/>
                <a:gd name="T69" fmla="*/ 55 h 528"/>
                <a:gd name="T70" fmla="*/ 2 w 577"/>
                <a:gd name="T71" fmla="*/ 51 h 528"/>
                <a:gd name="T72" fmla="*/ 0 w 577"/>
                <a:gd name="T73" fmla="*/ 47 h 5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77" h="528">
                  <a:moveTo>
                    <a:pt x="0" y="421"/>
                  </a:moveTo>
                  <a:lnTo>
                    <a:pt x="34" y="357"/>
                  </a:lnTo>
                  <a:lnTo>
                    <a:pt x="69" y="300"/>
                  </a:lnTo>
                  <a:lnTo>
                    <a:pt x="101" y="246"/>
                  </a:lnTo>
                  <a:lnTo>
                    <a:pt x="140" y="193"/>
                  </a:lnTo>
                  <a:lnTo>
                    <a:pt x="178" y="148"/>
                  </a:lnTo>
                  <a:lnTo>
                    <a:pt x="220" y="98"/>
                  </a:lnTo>
                  <a:lnTo>
                    <a:pt x="261" y="49"/>
                  </a:lnTo>
                  <a:lnTo>
                    <a:pt x="308" y="0"/>
                  </a:lnTo>
                  <a:lnTo>
                    <a:pt x="288" y="42"/>
                  </a:lnTo>
                  <a:lnTo>
                    <a:pt x="261" y="83"/>
                  </a:lnTo>
                  <a:lnTo>
                    <a:pt x="239" y="125"/>
                  </a:lnTo>
                  <a:lnTo>
                    <a:pt x="220" y="170"/>
                  </a:lnTo>
                  <a:lnTo>
                    <a:pt x="205" y="212"/>
                  </a:lnTo>
                  <a:lnTo>
                    <a:pt x="193" y="258"/>
                  </a:lnTo>
                  <a:lnTo>
                    <a:pt x="197" y="303"/>
                  </a:lnTo>
                  <a:lnTo>
                    <a:pt x="209" y="350"/>
                  </a:lnTo>
                  <a:lnTo>
                    <a:pt x="224" y="375"/>
                  </a:lnTo>
                  <a:lnTo>
                    <a:pt x="246" y="399"/>
                  </a:lnTo>
                  <a:lnTo>
                    <a:pt x="273" y="417"/>
                  </a:lnTo>
                  <a:lnTo>
                    <a:pt x="311" y="429"/>
                  </a:lnTo>
                  <a:lnTo>
                    <a:pt x="360" y="432"/>
                  </a:lnTo>
                  <a:lnTo>
                    <a:pt x="417" y="432"/>
                  </a:lnTo>
                  <a:lnTo>
                    <a:pt x="490" y="424"/>
                  </a:lnTo>
                  <a:lnTo>
                    <a:pt x="577" y="409"/>
                  </a:lnTo>
                  <a:lnTo>
                    <a:pt x="532" y="424"/>
                  </a:lnTo>
                  <a:lnTo>
                    <a:pt x="481" y="444"/>
                  </a:lnTo>
                  <a:lnTo>
                    <a:pt x="429" y="463"/>
                  </a:lnTo>
                  <a:lnTo>
                    <a:pt x="368" y="478"/>
                  </a:lnTo>
                  <a:lnTo>
                    <a:pt x="308" y="498"/>
                  </a:lnTo>
                  <a:lnTo>
                    <a:pt x="242" y="508"/>
                  </a:lnTo>
                  <a:lnTo>
                    <a:pt x="175" y="520"/>
                  </a:lnTo>
                  <a:lnTo>
                    <a:pt x="101" y="528"/>
                  </a:lnTo>
                  <a:lnTo>
                    <a:pt x="61" y="520"/>
                  </a:lnTo>
                  <a:lnTo>
                    <a:pt x="34" y="498"/>
                  </a:lnTo>
                  <a:lnTo>
                    <a:pt x="15" y="463"/>
                  </a:lnTo>
                  <a:lnTo>
                    <a:pt x="0" y="421"/>
                  </a:lnTo>
                  <a:close/>
                </a:path>
              </a:pathLst>
            </a:custGeom>
            <a:solidFill>
              <a:srgbClr val="00775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1" name="Freeform 68"/>
            <p:cNvSpPr>
              <a:spLocks/>
            </p:cNvSpPr>
            <p:nvPr/>
          </p:nvSpPr>
          <p:spPr bwMode="auto">
            <a:xfrm rot="696599">
              <a:off x="3793" y="732"/>
              <a:ext cx="296" cy="134"/>
            </a:xfrm>
            <a:custGeom>
              <a:avLst/>
              <a:gdLst>
                <a:gd name="T0" fmla="*/ 60 w 888"/>
                <a:gd name="T1" fmla="*/ 0 h 402"/>
                <a:gd name="T2" fmla="*/ 66 w 888"/>
                <a:gd name="T3" fmla="*/ 0 h 402"/>
                <a:gd name="T4" fmla="*/ 71 w 888"/>
                <a:gd name="T5" fmla="*/ 1 h 402"/>
                <a:gd name="T6" fmla="*/ 76 w 888"/>
                <a:gd name="T7" fmla="*/ 2 h 402"/>
                <a:gd name="T8" fmla="*/ 81 w 888"/>
                <a:gd name="T9" fmla="*/ 3 h 402"/>
                <a:gd name="T10" fmla="*/ 85 w 888"/>
                <a:gd name="T11" fmla="*/ 5 h 402"/>
                <a:gd name="T12" fmla="*/ 89 w 888"/>
                <a:gd name="T13" fmla="*/ 8 h 402"/>
                <a:gd name="T14" fmla="*/ 93 w 888"/>
                <a:gd name="T15" fmla="*/ 12 h 402"/>
                <a:gd name="T16" fmla="*/ 98 w 888"/>
                <a:gd name="T17" fmla="*/ 16 h 402"/>
                <a:gd name="T18" fmla="*/ 99 w 888"/>
                <a:gd name="T19" fmla="*/ 21 h 402"/>
                <a:gd name="T20" fmla="*/ 99 w 888"/>
                <a:gd name="T21" fmla="*/ 25 h 402"/>
                <a:gd name="T22" fmla="*/ 98 w 888"/>
                <a:gd name="T23" fmla="*/ 29 h 402"/>
                <a:gd name="T24" fmla="*/ 95 w 888"/>
                <a:gd name="T25" fmla="*/ 32 h 402"/>
                <a:gd name="T26" fmla="*/ 91 w 888"/>
                <a:gd name="T27" fmla="*/ 35 h 402"/>
                <a:gd name="T28" fmla="*/ 87 w 888"/>
                <a:gd name="T29" fmla="*/ 38 h 402"/>
                <a:gd name="T30" fmla="*/ 81 w 888"/>
                <a:gd name="T31" fmla="*/ 42 h 402"/>
                <a:gd name="T32" fmla="*/ 76 w 888"/>
                <a:gd name="T33" fmla="*/ 45 h 402"/>
                <a:gd name="T34" fmla="*/ 78 w 888"/>
                <a:gd name="T35" fmla="*/ 44 h 402"/>
                <a:gd name="T36" fmla="*/ 81 w 888"/>
                <a:gd name="T37" fmla="*/ 41 h 402"/>
                <a:gd name="T38" fmla="*/ 83 w 888"/>
                <a:gd name="T39" fmla="*/ 39 h 402"/>
                <a:gd name="T40" fmla="*/ 85 w 888"/>
                <a:gd name="T41" fmla="*/ 36 h 402"/>
                <a:gd name="T42" fmla="*/ 87 w 888"/>
                <a:gd name="T43" fmla="*/ 33 h 402"/>
                <a:gd name="T44" fmla="*/ 89 w 888"/>
                <a:gd name="T45" fmla="*/ 30 h 402"/>
                <a:gd name="T46" fmla="*/ 89 w 888"/>
                <a:gd name="T47" fmla="*/ 28 h 402"/>
                <a:gd name="T48" fmla="*/ 90 w 888"/>
                <a:gd name="T49" fmla="*/ 25 h 402"/>
                <a:gd name="T50" fmla="*/ 89 w 888"/>
                <a:gd name="T51" fmla="*/ 22 h 402"/>
                <a:gd name="T52" fmla="*/ 87 w 888"/>
                <a:gd name="T53" fmla="*/ 19 h 402"/>
                <a:gd name="T54" fmla="*/ 84 w 888"/>
                <a:gd name="T55" fmla="*/ 17 h 402"/>
                <a:gd name="T56" fmla="*/ 81 w 888"/>
                <a:gd name="T57" fmla="*/ 14 h 402"/>
                <a:gd name="T58" fmla="*/ 77 w 888"/>
                <a:gd name="T59" fmla="*/ 12 h 402"/>
                <a:gd name="T60" fmla="*/ 73 w 888"/>
                <a:gd name="T61" fmla="*/ 10 h 402"/>
                <a:gd name="T62" fmla="*/ 68 w 888"/>
                <a:gd name="T63" fmla="*/ 8 h 402"/>
                <a:gd name="T64" fmla="*/ 63 w 888"/>
                <a:gd name="T65" fmla="*/ 7 h 402"/>
                <a:gd name="T66" fmla="*/ 58 w 888"/>
                <a:gd name="T67" fmla="*/ 6 h 402"/>
                <a:gd name="T68" fmla="*/ 53 w 888"/>
                <a:gd name="T69" fmla="*/ 5 h 402"/>
                <a:gd name="T70" fmla="*/ 47 w 888"/>
                <a:gd name="T71" fmla="*/ 5 h 402"/>
                <a:gd name="T72" fmla="*/ 41 w 888"/>
                <a:gd name="T73" fmla="*/ 6 h 402"/>
                <a:gd name="T74" fmla="*/ 36 w 888"/>
                <a:gd name="T75" fmla="*/ 7 h 402"/>
                <a:gd name="T76" fmla="*/ 30 w 888"/>
                <a:gd name="T77" fmla="*/ 9 h 402"/>
                <a:gd name="T78" fmla="*/ 24 w 888"/>
                <a:gd name="T79" fmla="*/ 11 h 402"/>
                <a:gd name="T80" fmla="*/ 19 w 888"/>
                <a:gd name="T81" fmla="*/ 15 h 402"/>
                <a:gd name="T82" fmla="*/ 0 w 888"/>
                <a:gd name="T83" fmla="*/ 28 h 402"/>
                <a:gd name="T84" fmla="*/ 5 w 888"/>
                <a:gd name="T85" fmla="*/ 21 h 402"/>
                <a:gd name="T86" fmla="*/ 12 w 888"/>
                <a:gd name="T87" fmla="*/ 15 h 402"/>
                <a:gd name="T88" fmla="*/ 19 w 888"/>
                <a:gd name="T89" fmla="*/ 10 h 402"/>
                <a:gd name="T90" fmla="*/ 27 w 888"/>
                <a:gd name="T91" fmla="*/ 6 h 402"/>
                <a:gd name="T92" fmla="*/ 35 w 888"/>
                <a:gd name="T93" fmla="*/ 3 h 402"/>
                <a:gd name="T94" fmla="*/ 43 w 888"/>
                <a:gd name="T95" fmla="*/ 1 h 402"/>
                <a:gd name="T96" fmla="*/ 52 w 888"/>
                <a:gd name="T97" fmla="*/ 0 h 402"/>
                <a:gd name="T98" fmla="*/ 60 w 888"/>
                <a:gd name="T99" fmla="*/ 0 h 40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888" h="402">
                  <a:moveTo>
                    <a:pt x="543" y="0"/>
                  </a:moveTo>
                  <a:lnTo>
                    <a:pt x="597" y="4"/>
                  </a:lnTo>
                  <a:lnTo>
                    <a:pt x="641" y="7"/>
                  </a:lnTo>
                  <a:lnTo>
                    <a:pt x="688" y="19"/>
                  </a:lnTo>
                  <a:lnTo>
                    <a:pt x="725" y="30"/>
                  </a:lnTo>
                  <a:lnTo>
                    <a:pt x="763" y="49"/>
                  </a:lnTo>
                  <a:lnTo>
                    <a:pt x="797" y="76"/>
                  </a:lnTo>
                  <a:lnTo>
                    <a:pt x="836" y="106"/>
                  </a:lnTo>
                  <a:lnTo>
                    <a:pt x="878" y="145"/>
                  </a:lnTo>
                  <a:lnTo>
                    <a:pt x="888" y="187"/>
                  </a:lnTo>
                  <a:lnTo>
                    <a:pt x="888" y="224"/>
                  </a:lnTo>
                  <a:lnTo>
                    <a:pt x="878" y="259"/>
                  </a:lnTo>
                  <a:lnTo>
                    <a:pt x="854" y="288"/>
                  </a:lnTo>
                  <a:lnTo>
                    <a:pt x="821" y="318"/>
                  </a:lnTo>
                  <a:lnTo>
                    <a:pt x="782" y="345"/>
                  </a:lnTo>
                  <a:lnTo>
                    <a:pt x="733" y="377"/>
                  </a:lnTo>
                  <a:lnTo>
                    <a:pt x="683" y="402"/>
                  </a:lnTo>
                  <a:lnTo>
                    <a:pt x="703" y="392"/>
                  </a:lnTo>
                  <a:lnTo>
                    <a:pt x="725" y="372"/>
                  </a:lnTo>
                  <a:lnTo>
                    <a:pt x="748" y="350"/>
                  </a:lnTo>
                  <a:lnTo>
                    <a:pt x="767" y="327"/>
                  </a:lnTo>
                  <a:lnTo>
                    <a:pt x="782" y="300"/>
                  </a:lnTo>
                  <a:lnTo>
                    <a:pt x="797" y="274"/>
                  </a:lnTo>
                  <a:lnTo>
                    <a:pt x="805" y="251"/>
                  </a:lnTo>
                  <a:lnTo>
                    <a:pt x="809" y="229"/>
                  </a:lnTo>
                  <a:lnTo>
                    <a:pt x="797" y="202"/>
                  </a:lnTo>
                  <a:lnTo>
                    <a:pt x="779" y="175"/>
                  </a:lnTo>
                  <a:lnTo>
                    <a:pt x="752" y="152"/>
                  </a:lnTo>
                  <a:lnTo>
                    <a:pt x="725" y="128"/>
                  </a:lnTo>
                  <a:lnTo>
                    <a:pt x="691" y="110"/>
                  </a:lnTo>
                  <a:lnTo>
                    <a:pt x="653" y="91"/>
                  </a:lnTo>
                  <a:lnTo>
                    <a:pt x="612" y="76"/>
                  </a:lnTo>
                  <a:lnTo>
                    <a:pt x="570" y="61"/>
                  </a:lnTo>
                  <a:lnTo>
                    <a:pt x="520" y="54"/>
                  </a:lnTo>
                  <a:lnTo>
                    <a:pt x="474" y="49"/>
                  </a:lnTo>
                  <a:lnTo>
                    <a:pt x="422" y="49"/>
                  </a:lnTo>
                  <a:lnTo>
                    <a:pt x="372" y="54"/>
                  </a:lnTo>
                  <a:lnTo>
                    <a:pt x="323" y="64"/>
                  </a:lnTo>
                  <a:lnTo>
                    <a:pt x="269" y="79"/>
                  </a:lnTo>
                  <a:lnTo>
                    <a:pt x="220" y="103"/>
                  </a:lnTo>
                  <a:lnTo>
                    <a:pt x="170" y="133"/>
                  </a:lnTo>
                  <a:lnTo>
                    <a:pt x="0" y="251"/>
                  </a:lnTo>
                  <a:lnTo>
                    <a:pt x="49" y="190"/>
                  </a:lnTo>
                  <a:lnTo>
                    <a:pt x="106" y="137"/>
                  </a:lnTo>
                  <a:lnTo>
                    <a:pt x="170" y="91"/>
                  </a:lnTo>
                  <a:lnTo>
                    <a:pt x="242" y="57"/>
                  </a:lnTo>
                  <a:lnTo>
                    <a:pt x="315" y="27"/>
                  </a:lnTo>
                  <a:lnTo>
                    <a:pt x="390" y="12"/>
                  </a:lnTo>
                  <a:lnTo>
                    <a:pt x="467" y="0"/>
                  </a:lnTo>
                  <a:lnTo>
                    <a:pt x="543" y="0"/>
                  </a:lnTo>
                  <a:close/>
                </a:path>
              </a:pathLst>
            </a:custGeom>
            <a:solidFill>
              <a:srgbClr val="4449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2" name="Freeform 69"/>
            <p:cNvSpPr>
              <a:spLocks/>
            </p:cNvSpPr>
            <p:nvPr/>
          </p:nvSpPr>
          <p:spPr bwMode="auto">
            <a:xfrm rot="696599">
              <a:off x="4061" y="751"/>
              <a:ext cx="183" cy="143"/>
            </a:xfrm>
            <a:custGeom>
              <a:avLst/>
              <a:gdLst>
                <a:gd name="T0" fmla="*/ 46 w 550"/>
                <a:gd name="T1" fmla="*/ 32 h 429"/>
                <a:gd name="T2" fmla="*/ 46 w 550"/>
                <a:gd name="T3" fmla="*/ 30 h 429"/>
                <a:gd name="T4" fmla="*/ 42 w 550"/>
                <a:gd name="T5" fmla="*/ 26 h 429"/>
                <a:gd name="T6" fmla="*/ 37 w 550"/>
                <a:gd name="T7" fmla="*/ 21 h 429"/>
                <a:gd name="T8" fmla="*/ 30 w 550"/>
                <a:gd name="T9" fmla="*/ 15 h 429"/>
                <a:gd name="T10" fmla="*/ 21 w 550"/>
                <a:gd name="T11" fmla="*/ 10 h 429"/>
                <a:gd name="T12" fmla="*/ 13 w 550"/>
                <a:gd name="T13" fmla="*/ 5 h 429"/>
                <a:gd name="T14" fmla="*/ 6 w 550"/>
                <a:gd name="T15" fmla="*/ 2 h 429"/>
                <a:gd name="T16" fmla="*/ 0 w 550"/>
                <a:gd name="T17" fmla="*/ 0 h 429"/>
                <a:gd name="T18" fmla="*/ 4 w 550"/>
                <a:gd name="T19" fmla="*/ 1 h 429"/>
                <a:gd name="T20" fmla="*/ 11 w 550"/>
                <a:gd name="T21" fmla="*/ 3 h 429"/>
                <a:gd name="T22" fmla="*/ 21 w 550"/>
                <a:gd name="T23" fmla="*/ 7 h 429"/>
                <a:gd name="T24" fmla="*/ 31 w 550"/>
                <a:gd name="T25" fmla="*/ 12 h 429"/>
                <a:gd name="T26" fmla="*/ 42 w 550"/>
                <a:gd name="T27" fmla="*/ 18 h 429"/>
                <a:gd name="T28" fmla="*/ 51 w 550"/>
                <a:gd name="T29" fmla="*/ 23 h 429"/>
                <a:gd name="T30" fmla="*/ 58 w 550"/>
                <a:gd name="T31" fmla="*/ 28 h 429"/>
                <a:gd name="T32" fmla="*/ 61 w 550"/>
                <a:gd name="T33" fmla="*/ 32 h 429"/>
                <a:gd name="T34" fmla="*/ 61 w 550"/>
                <a:gd name="T35" fmla="*/ 34 h 429"/>
                <a:gd name="T36" fmla="*/ 59 w 550"/>
                <a:gd name="T37" fmla="*/ 36 h 429"/>
                <a:gd name="T38" fmla="*/ 57 w 550"/>
                <a:gd name="T39" fmla="*/ 38 h 429"/>
                <a:gd name="T40" fmla="*/ 53 w 550"/>
                <a:gd name="T41" fmla="*/ 41 h 429"/>
                <a:gd name="T42" fmla="*/ 49 w 550"/>
                <a:gd name="T43" fmla="*/ 42 h 429"/>
                <a:gd name="T44" fmla="*/ 44 w 550"/>
                <a:gd name="T45" fmla="*/ 44 h 429"/>
                <a:gd name="T46" fmla="*/ 39 w 550"/>
                <a:gd name="T47" fmla="*/ 46 h 429"/>
                <a:gd name="T48" fmla="*/ 33 w 550"/>
                <a:gd name="T49" fmla="*/ 48 h 429"/>
                <a:gd name="T50" fmla="*/ 34 w 550"/>
                <a:gd name="T51" fmla="*/ 46 h 429"/>
                <a:gd name="T52" fmla="*/ 36 w 550"/>
                <a:gd name="T53" fmla="*/ 45 h 429"/>
                <a:gd name="T54" fmla="*/ 38 w 550"/>
                <a:gd name="T55" fmla="*/ 43 h 429"/>
                <a:gd name="T56" fmla="*/ 40 w 550"/>
                <a:gd name="T57" fmla="*/ 41 h 429"/>
                <a:gd name="T58" fmla="*/ 42 w 550"/>
                <a:gd name="T59" fmla="*/ 39 h 429"/>
                <a:gd name="T60" fmla="*/ 45 w 550"/>
                <a:gd name="T61" fmla="*/ 37 h 429"/>
                <a:gd name="T62" fmla="*/ 46 w 550"/>
                <a:gd name="T63" fmla="*/ 35 h 429"/>
                <a:gd name="T64" fmla="*/ 46 w 550"/>
                <a:gd name="T65" fmla="*/ 32 h 42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550" h="429">
                  <a:moveTo>
                    <a:pt x="417" y="292"/>
                  </a:moveTo>
                  <a:lnTo>
                    <a:pt x="414" y="266"/>
                  </a:lnTo>
                  <a:lnTo>
                    <a:pt x="379" y="232"/>
                  </a:lnTo>
                  <a:lnTo>
                    <a:pt x="330" y="185"/>
                  </a:lnTo>
                  <a:lnTo>
                    <a:pt x="266" y="136"/>
                  </a:lnTo>
                  <a:lnTo>
                    <a:pt x="192" y="91"/>
                  </a:lnTo>
                  <a:lnTo>
                    <a:pt x="121" y="49"/>
                  </a:lnTo>
                  <a:lnTo>
                    <a:pt x="52" y="19"/>
                  </a:lnTo>
                  <a:lnTo>
                    <a:pt x="0" y="0"/>
                  </a:lnTo>
                  <a:lnTo>
                    <a:pt x="34" y="7"/>
                  </a:lnTo>
                  <a:lnTo>
                    <a:pt x="98" y="30"/>
                  </a:lnTo>
                  <a:lnTo>
                    <a:pt x="185" y="64"/>
                  </a:lnTo>
                  <a:lnTo>
                    <a:pt x="281" y="111"/>
                  </a:lnTo>
                  <a:lnTo>
                    <a:pt x="379" y="160"/>
                  </a:lnTo>
                  <a:lnTo>
                    <a:pt x="463" y="209"/>
                  </a:lnTo>
                  <a:lnTo>
                    <a:pt x="523" y="254"/>
                  </a:lnTo>
                  <a:lnTo>
                    <a:pt x="550" y="289"/>
                  </a:lnTo>
                  <a:lnTo>
                    <a:pt x="550" y="308"/>
                  </a:lnTo>
                  <a:lnTo>
                    <a:pt x="535" y="326"/>
                  </a:lnTo>
                  <a:lnTo>
                    <a:pt x="513" y="346"/>
                  </a:lnTo>
                  <a:lnTo>
                    <a:pt x="481" y="365"/>
                  </a:lnTo>
                  <a:lnTo>
                    <a:pt x="439" y="380"/>
                  </a:lnTo>
                  <a:lnTo>
                    <a:pt x="399" y="399"/>
                  </a:lnTo>
                  <a:lnTo>
                    <a:pt x="348" y="414"/>
                  </a:lnTo>
                  <a:lnTo>
                    <a:pt x="299" y="429"/>
                  </a:lnTo>
                  <a:lnTo>
                    <a:pt x="308" y="417"/>
                  </a:lnTo>
                  <a:lnTo>
                    <a:pt x="323" y="402"/>
                  </a:lnTo>
                  <a:lnTo>
                    <a:pt x="341" y="387"/>
                  </a:lnTo>
                  <a:lnTo>
                    <a:pt x="364" y="368"/>
                  </a:lnTo>
                  <a:lnTo>
                    <a:pt x="382" y="350"/>
                  </a:lnTo>
                  <a:lnTo>
                    <a:pt x="402" y="331"/>
                  </a:lnTo>
                  <a:lnTo>
                    <a:pt x="414" y="311"/>
                  </a:lnTo>
                  <a:lnTo>
                    <a:pt x="417" y="292"/>
                  </a:lnTo>
                  <a:close/>
                </a:path>
              </a:pathLst>
            </a:custGeom>
            <a:solidFill>
              <a:srgbClr val="5BBA9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3" name="Freeform 70"/>
            <p:cNvSpPr>
              <a:spLocks noEditPoints="1"/>
            </p:cNvSpPr>
            <p:nvPr/>
          </p:nvSpPr>
          <p:spPr bwMode="auto">
            <a:xfrm rot="696599">
              <a:off x="3683" y="1237"/>
              <a:ext cx="765" cy="384"/>
            </a:xfrm>
            <a:custGeom>
              <a:avLst/>
              <a:gdLst>
                <a:gd name="T0" fmla="*/ 232 w 2294"/>
                <a:gd name="T1" fmla="*/ 0 h 1152"/>
                <a:gd name="T2" fmla="*/ 239 w 2294"/>
                <a:gd name="T3" fmla="*/ 1 h 1152"/>
                <a:gd name="T4" fmla="*/ 245 w 2294"/>
                <a:gd name="T5" fmla="*/ 4 h 1152"/>
                <a:gd name="T6" fmla="*/ 255 w 2294"/>
                <a:gd name="T7" fmla="*/ 61 h 1152"/>
                <a:gd name="T8" fmla="*/ 247 w 2294"/>
                <a:gd name="T9" fmla="*/ 104 h 1152"/>
                <a:gd name="T10" fmla="*/ 235 w 2294"/>
                <a:gd name="T11" fmla="*/ 118 h 1152"/>
                <a:gd name="T12" fmla="*/ 217 w 2294"/>
                <a:gd name="T13" fmla="*/ 126 h 1152"/>
                <a:gd name="T14" fmla="*/ 193 w 2294"/>
                <a:gd name="T15" fmla="*/ 128 h 1152"/>
                <a:gd name="T16" fmla="*/ 166 w 2294"/>
                <a:gd name="T17" fmla="*/ 126 h 1152"/>
                <a:gd name="T18" fmla="*/ 137 w 2294"/>
                <a:gd name="T19" fmla="*/ 122 h 1152"/>
                <a:gd name="T20" fmla="*/ 154 w 2294"/>
                <a:gd name="T21" fmla="*/ 90 h 1152"/>
                <a:gd name="T22" fmla="*/ 177 w 2294"/>
                <a:gd name="T23" fmla="*/ 91 h 1152"/>
                <a:gd name="T24" fmla="*/ 198 w 2294"/>
                <a:gd name="T25" fmla="*/ 90 h 1152"/>
                <a:gd name="T26" fmla="*/ 212 w 2294"/>
                <a:gd name="T27" fmla="*/ 85 h 1152"/>
                <a:gd name="T28" fmla="*/ 218 w 2294"/>
                <a:gd name="T29" fmla="*/ 75 h 1152"/>
                <a:gd name="T30" fmla="*/ 214 w 2294"/>
                <a:gd name="T31" fmla="*/ 60 h 1152"/>
                <a:gd name="T32" fmla="*/ 202 w 2294"/>
                <a:gd name="T33" fmla="*/ 50 h 1152"/>
                <a:gd name="T34" fmla="*/ 186 w 2294"/>
                <a:gd name="T35" fmla="*/ 46 h 1152"/>
                <a:gd name="T36" fmla="*/ 168 w 2294"/>
                <a:gd name="T37" fmla="*/ 46 h 1152"/>
                <a:gd name="T38" fmla="*/ 152 w 2294"/>
                <a:gd name="T39" fmla="*/ 47 h 1152"/>
                <a:gd name="T40" fmla="*/ 139 w 2294"/>
                <a:gd name="T41" fmla="*/ 46 h 1152"/>
                <a:gd name="T42" fmla="*/ 137 w 2294"/>
                <a:gd name="T43" fmla="*/ 46 h 1152"/>
                <a:gd name="T44" fmla="*/ 149 w 2294"/>
                <a:gd name="T45" fmla="*/ 14 h 1152"/>
                <a:gd name="T46" fmla="*/ 167 w 2294"/>
                <a:gd name="T47" fmla="*/ 14 h 1152"/>
                <a:gd name="T48" fmla="*/ 184 w 2294"/>
                <a:gd name="T49" fmla="*/ 14 h 1152"/>
                <a:gd name="T50" fmla="*/ 199 w 2294"/>
                <a:gd name="T51" fmla="*/ 14 h 1152"/>
                <a:gd name="T52" fmla="*/ 214 w 2294"/>
                <a:gd name="T53" fmla="*/ 13 h 1152"/>
                <a:gd name="T54" fmla="*/ 223 w 2294"/>
                <a:gd name="T55" fmla="*/ 9 h 1152"/>
                <a:gd name="T56" fmla="*/ 228 w 2294"/>
                <a:gd name="T57" fmla="*/ 1 h 1152"/>
                <a:gd name="T58" fmla="*/ 119 w 2294"/>
                <a:gd name="T59" fmla="*/ 117 h 1152"/>
                <a:gd name="T60" fmla="*/ 91 w 2294"/>
                <a:gd name="T61" fmla="*/ 110 h 1152"/>
                <a:gd name="T62" fmla="*/ 64 w 2294"/>
                <a:gd name="T63" fmla="*/ 102 h 1152"/>
                <a:gd name="T64" fmla="*/ 41 w 2294"/>
                <a:gd name="T65" fmla="*/ 95 h 1152"/>
                <a:gd name="T66" fmla="*/ 21 w 2294"/>
                <a:gd name="T67" fmla="*/ 87 h 1152"/>
                <a:gd name="T68" fmla="*/ 5 w 2294"/>
                <a:gd name="T69" fmla="*/ 79 h 1152"/>
                <a:gd name="T70" fmla="*/ 2 w 2294"/>
                <a:gd name="T71" fmla="*/ 56 h 1152"/>
                <a:gd name="T72" fmla="*/ 2 w 2294"/>
                <a:gd name="T73" fmla="*/ 27 h 1152"/>
                <a:gd name="T74" fmla="*/ 17 w 2294"/>
                <a:gd name="T75" fmla="*/ 19 h 1152"/>
                <a:gd name="T76" fmla="*/ 42 w 2294"/>
                <a:gd name="T77" fmla="*/ 17 h 1152"/>
                <a:gd name="T78" fmla="*/ 68 w 2294"/>
                <a:gd name="T79" fmla="*/ 16 h 1152"/>
                <a:gd name="T80" fmla="*/ 95 w 2294"/>
                <a:gd name="T81" fmla="*/ 15 h 1152"/>
                <a:gd name="T82" fmla="*/ 120 w 2294"/>
                <a:gd name="T83" fmla="*/ 14 h 1152"/>
                <a:gd name="T84" fmla="*/ 137 w 2294"/>
                <a:gd name="T85" fmla="*/ 46 h 1152"/>
                <a:gd name="T86" fmla="*/ 121 w 2294"/>
                <a:gd name="T87" fmla="*/ 42 h 1152"/>
                <a:gd name="T88" fmla="*/ 105 w 2294"/>
                <a:gd name="T89" fmla="*/ 40 h 1152"/>
                <a:gd name="T90" fmla="*/ 92 w 2294"/>
                <a:gd name="T91" fmla="*/ 39 h 1152"/>
                <a:gd name="T92" fmla="*/ 80 w 2294"/>
                <a:gd name="T93" fmla="*/ 40 h 1152"/>
                <a:gd name="T94" fmla="*/ 70 w 2294"/>
                <a:gd name="T95" fmla="*/ 43 h 1152"/>
                <a:gd name="T96" fmla="*/ 62 w 2294"/>
                <a:gd name="T97" fmla="*/ 49 h 1152"/>
                <a:gd name="T98" fmla="*/ 57 w 2294"/>
                <a:gd name="T99" fmla="*/ 54 h 1152"/>
                <a:gd name="T100" fmla="*/ 58 w 2294"/>
                <a:gd name="T101" fmla="*/ 61 h 1152"/>
                <a:gd name="T102" fmla="*/ 64 w 2294"/>
                <a:gd name="T103" fmla="*/ 70 h 1152"/>
                <a:gd name="T104" fmla="*/ 73 w 2294"/>
                <a:gd name="T105" fmla="*/ 73 h 1152"/>
                <a:gd name="T106" fmla="*/ 85 w 2294"/>
                <a:gd name="T107" fmla="*/ 77 h 1152"/>
                <a:gd name="T108" fmla="*/ 105 w 2294"/>
                <a:gd name="T109" fmla="*/ 81 h 1152"/>
                <a:gd name="T110" fmla="*/ 129 w 2294"/>
                <a:gd name="T111" fmla="*/ 86 h 115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294" h="1152">
                  <a:moveTo>
                    <a:pt x="2050" y="12"/>
                  </a:moveTo>
                  <a:lnTo>
                    <a:pt x="2070" y="5"/>
                  </a:lnTo>
                  <a:lnTo>
                    <a:pt x="2089" y="0"/>
                  </a:lnTo>
                  <a:lnTo>
                    <a:pt x="2109" y="5"/>
                  </a:lnTo>
                  <a:lnTo>
                    <a:pt x="2126" y="8"/>
                  </a:lnTo>
                  <a:lnTo>
                    <a:pt x="2146" y="12"/>
                  </a:lnTo>
                  <a:lnTo>
                    <a:pt x="2168" y="20"/>
                  </a:lnTo>
                  <a:lnTo>
                    <a:pt x="2183" y="32"/>
                  </a:lnTo>
                  <a:lnTo>
                    <a:pt x="2203" y="39"/>
                  </a:lnTo>
                  <a:lnTo>
                    <a:pt x="2252" y="210"/>
                  </a:lnTo>
                  <a:lnTo>
                    <a:pt x="2279" y="380"/>
                  </a:lnTo>
                  <a:lnTo>
                    <a:pt x="2290" y="552"/>
                  </a:lnTo>
                  <a:lnTo>
                    <a:pt x="2294" y="718"/>
                  </a:lnTo>
                  <a:lnTo>
                    <a:pt x="2249" y="886"/>
                  </a:lnTo>
                  <a:lnTo>
                    <a:pt x="2225" y="940"/>
                  </a:lnTo>
                  <a:lnTo>
                    <a:pt x="2195" y="984"/>
                  </a:lnTo>
                  <a:lnTo>
                    <a:pt x="2161" y="1026"/>
                  </a:lnTo>
                  <a:lnTo>
                    <a:pt x="2116" y="1061"/>
                  </a:lnTo>
                  <a:lnTo>
                    <a:pt x="2067" y="1088"/>
                  </a:lnTo>
                  <a:lnTo>
                    <a:pt x="2008" y="1110"/>
                  </a:lnTo>
                  <a:lnTo>
                    <a:pt x="1949" y="1130"/>
                  </a:lnTo>
                  <a:lnTo>
                    <a:pt x="1884" y="1140"/>
                  </a:lnTo>
                  <a:lnTo>
                    <a:pt x="1811" y="1147"/>
                  </a:lnTo>
                  <a:lnTo>
                    <a:pt x="1736" y="1152"/>
                  </a:lnTo>
                  <a:lnTo>
                    <a:pt x="1660" y="1147"/>
                  </a:lnTo>
                  <a:lnTo>
                    <a:pt x="1579" y="1144"/>
                  </a:lnTo>
                  <a:lnTo>
                    <a:pt x="1497" y="1137"/>
                  </a:lnTo>
                  <a:lnTo>
                    <a:pt x="1409" y="1125"/>
                  </a:lnTo>
                  <a:lnTo>
                    <a:pt x="1322" y="1110"/>
                  </a:lnTo>
                  <a:lnTo>
                    <a:pt x="1234" y="1095"/>
                  </a:lnTo>
                  <a:lnTo>
                    <a:pt x="1234" y="784"/>
                  </a:lnTo>
                  <a:lnTo>
                    <a:pt x="1310" y="794"/>
                  </a:lnTo>
                  <a:lnTo>
                    <a:pt x="1382" y="806"/>
                  </a:lnTo>
                  <a:lnTo>
                    <a:pt x="1455" y="814"/>
                  </a:lnTo>
                  <a:lnTo>
                    <a:pt x="1527" y="817"/>
                  </a:lnTo>
                  <a:lnTo>
                    <a:pt x="1596" y="821"/>
                  </a:lnTo>
                  <a:lnTo>
                    <a:pt x="1660" y="821"/>
                  </a:lnTo>
                  <a:lnTo>
                    <a:pt x="1720" y="817"/>
                  </a:lnTo>
                  <a:lnTo>
                    <a:pt x="1778" y="809"/>
                  </a:lnTo>
                  <a:lnTo>
                    <a:pt x="1827" y="802"/>
                  </a:lnTo>
                  <a:lnTo>
                    <a:pt x="1872" y="787"/>
                  </a:lnTo>
                  <a:lnTo>
                    <a:pt x="1907" y="768"/>
                  </a:lnTo>
                  <a:lnTo>
                    <a:pt x="1937" y="742"/>
                  </a:lnTo>
                  <a:lnTo>
                    <a:pt x="1956" y="715"/>
                  </a:lnTo>
                  <a:lnTo>
                    <a:pt x="1963" y="676"/>
                  </a:lnTo>
                  <a:lnTo>
                    <a:pt x="1959" y="636"/>
                  </a:lnTo>
                  <a:lnTo>
                    <a:pt x="1949" y="590"/>
                  </a:lnTo>
                  <a:lnTo>
                    <a:pt x="1926" y="540"/>
                  </a:lnTo>
                  <a:lnTo>
                    <a:pt x="1892" y="503"/>
                  </a:lnTo>
                  <a:lnTo>
                    <a:pt x="1857" y="471"/>
                  </a:lnTo>
                  <a:lnTo>
                    <a:pt x="1815" y="449"/>
                  </a:lnTo>
                  <a:lnTo>
                    <a:pt x="1769" y="430"/>
                  </a:lnTo>
                  <a:lnTo>
                    <a:pt x="1720" y="419"/>
                  </a:lnTo>
                  <a:lnTo>
                    <a:pt x="1670" y="415"/>
                  </a:lnTo>
                  <a:lnTo>
                    <a:pt x="1618" y="412"/>
                  </a:lnTo>
                  <a:lnTo>
                    <a:pt x="1564" y="412"/>
                  </a:lnTo>
                  <a:lnTo>
                    <a:pt x="1512" y="415"/>
                  </a:lnTo>
                  <a:lnTo>
                    <a:pt x="1458" y="415"/>
                  </a:lnTo>
                  <a:lnTo>
                    <a:pt x="1409" y="419"/>
                  </a:lnTo>
                  <a:lnTo>
                    <a:pt x="1364" y="422"/>
                  </a:lnTo>
                  <a:lnTo>
                    <a:pt x="1317" y="422"/>
                  </a:lnTo>
                  <a:lnTo>
                    <a:pt x="1280" y="422"/>
                  </a:lnTo>
                  <a:lnTo>
                    <a:pt x="1246" y="415"/>
                  </a:lnTo>
                  <a:lnTo>
                    <a:pt x="1241" y="415"/>
                  </a:lnTo>
                  <a:lnTo>
                    <a:pt x="1238" y="415"/>
                  </a:lnTo>
                  <a:lnTo>
                    <a:pt x="1234" y="415"/>
                  </a:lnTo>
                  <a:lnTo>
                    <a:pt x="1234" y="130"/>
                  </a:lnTo>
                  <a:lnTo>
                    <a:pt x="1287" y="130"/>
                  </a:lnTo>
                  <a:lnTo>
                    <a:pt x="1344" y="130"/>
                  </a:lnTo>
                  <a:lnTo>
                    <a:pt x="1398" y="130"/>
                  </a:lnTo>
                  <a:lnTo>
                    <a:pt x="1447" y="130"/>
                  </a:lnTo>
                  <a:lnTo>
                    <a:pt x="1500" y="130"/>
                  </a:lnTo>
                  <a:lnTo>
                    <a:pt x="1554" y="130"/>
                  </a:lnTo>
                  <a:lnTo>
                    <a:pt x="1603" y="130"/>
                  </a:lnTo>
                  <a:lnTo>
                    <a:pt x="1652" y="126"/>
                  </a:lnTo>
                  <a:lnTo>
                    <a:pt x="1697" y="126"/>
                  </a:lnTo>
                  <a:lnTo>
                    <a:pt x="1747" y="126"/>
                  </a:lnTo>
                  <a:lnTo>
                    <a:pt x="1793" y="123"/>
                  </a:lnTo>
                  <a:lnTo>
                    <a:pt x="1835" y="123"/>
                  </a:lnTo>
                  <a:lnTo>
                    <a:pt x="1880" y="118"/>
                  </a:lnTo>
                  <a:lnTo>
                    <a:pt x="1922" y="118"/>
                  </a:lnTo>
                  <a:lnTo>
                    <a:pt x="1963" y="115"/>
                  </a:lnTo>
                  <a:lnTo>
                    <a:pt x="2001" y="111"/>
                  </a:lnTo>
                  <a:lnTo>
                    <a:pt x="2008" y="84"/>
                  </a:lnTo>
                  <a:lnTo>
                    <a:pt x="2017" y="54"/>
                  </a:lnTo>
                  <a:lnTo>
                    <a:pt x="2028" y="27"/>
                  </a:lnTo>
                  <a:lnTo>
                    <a:pt x="2050" y="12"/>
                  </a:lnTo>
                  <a:close/>
                  <a:moveTo>
                    <a:pt x="1234" y="1095"/>
                  </a:moveTo>
                  <a:lnTo>
                    <a:pt x="1150" y="1076"/>
                  </a:lnTo>
                  <a:lnTo>
                    <a:pt x="1068" y="1056"/>
                  </a:lnTo>
                  <a:lnTo>
                    <a:pt x="984" y="1038"/>
                  </a:lnTo>
                  <a:lnTo>
                    <a:pt x="900" y="1016"/>
                  </a:lnTo>
                  <a:lnTo>
                    <a:pt x="816" y="992"/>
                  </a:lnTo>
                  <a:lnTo>
                    <a:pt x="737" y="969"/>
                  </a:lnTo>
                  <a:lnTo>
                    <a:pt x="656" y="947"/>
                  </a:lnTo>
                  <a:lnTo>
                    <a:pt x="580" y="920"/>
                  </a:lnTo>
                  <a:lnTo>
                    <a:pt x="505" y="898"/>
                  </a:lnTo>
                  <a:lnTo>
                    <a:pt x="436" y="875"/>
                  </a:lnTo>
                  <a:lnTo>
                    <a:pt x="368" y="851"/>
                  </a:lnTo>
                  <a:lnTo>
                    <a:pt x="299" y="829"/>
                  </a:lnTo>
                  <a:lnTo>
                    <a:pt x="239" y="806"/>
                  </a:lnTo>
                  <a:lnTo>
                    <a:pt x="185" y="787"/>
                  </a:lnTo>
                  <a:lnTo>
                    <a:pt x="133" y="768"/>
                  </a:lnTo>
                  <a:lnTo>
                    <a:pt x="87" y="750"/>
                  </a:lnTo>
                  <a:lnTo>
                    <a:pt x="45" y="715"/>
                  </a:lnTo>
                  <a:lnTo>
                    <a:pt x="22" y="658"/>
                  </a:lnTo>
                  <a:lnTo>
                    <a:pt x="15" y="587"/>
                  </a:lnTo>
                  <a:lnTo>
                    <a:pt x="15" y="503"/>
                  </a:lnTo>
                  <a:lnTo>
                    <a:pt x="18" y="412"/>
                  </a:lnTo>
                  <a:lnTo>
                    <a:pt x="18" y="328"/>
                  </a:lnTo>
                  <a:lnTo>
                    <a:pt x="15" y="247"/>
                  </a:lnTo>
                  <a:lnTo>
                    <a:pt x="0" y="187"/>
                  </a:lnTo>
                  <a:lnTo>
                    <a:pt x="76" y="180"/>
                  </a:lnTo>
                  <a:lnTo>
                    <a:pt x="151" y="168"/>
                  </a:lnTo>
                  <a:lnTo>
                    <a:pt x="227" y="165"/>
                  </a:lnTo>
                  <a:lnTo>
                    <a:pt x="303" y="157"/>
                  </a:lnTo>
                  <a:lnTo>
                    <a:pt x="380" y="153"/>
                  </a:lnTo>
                  <a:lnTo>
                    <a:pt x="459" y="145"/>
                  </a:lnTo>
                  <a:lnTo>
                    <a:pt x="535" y="141"/>
                  </a:lnTo>
                  <a:lnTo>
                    <a:pt x="614" y="141"/>
                  </a:lnTo>
                  <a:lnTo>
                    <a:pt x="695" y="138"/>
                  </a:lnTo>
                  <a:lnTo>
                    <a:pt x="770" y="133"/>
                  </a:lnTo>
                  <a:lnTo>
                    <a:pt x="851" y="133"/>
                  </a:lnTo>
                  <a:lnTo>
                    <a:pt x="930" y="133"/>
                  </a:lnTo>
                  <a:lnTo>
                    <a:pt x="1006" y="133"/>
                  </a:lnTo>
                  <a:lnTo>
                    <a:pt x="1083" y="130"/>
                  </a:lnTo>
                  <a:lnTo>
                    <a:pt x="1159" y="130"/>
                  </a:lnTo>
                  <a:lnTo>
                    <a:pt x="1234" y="130"/>
                  </a:lnTo>
                  <a:lnTo>
                    <a:pt x="1234" y="415"/>
                  </a:lnTo>
                  <a:lnTo>
                    <a:pt x="1184" y="404"/>
                  </a:lnTo>
                  <a:lnTo>
                    <a:pt x="1135" y="392"/>
                  </a:lnTo>
                  <a:lnTo>
                    <a:pt x="1086" y="380"/>
                  </a:lnTo>
                  <a:lnTo>
                    <a:pt x="1036" y="373"/>
                  </a:lnTo>
                  <a:lnTo>
                    <a:pt x="991" y="365"/>
                  </a:lnTo>
                  <a:lnTo>
                    <a:pt x="949" y="362"/>
                  </a:lnTo>
                  <a:lnTo>
                    <a:pt x="903" y="358"/>
                  </a:lnTo>
                  <a:lnTo>
                    <a:pt x="861" y="355"/>
                  </a:lnTo>
                  <a:lnTo>
                    <a:pt x="824" y="355"/>
                  </a:lnTo>
                  <a:lnTo>
                    <a:pt x="786" y="355"/>
                  </a:lnTo>
                  <a:lnTo>
                    <a:pt x="752" y="358"/>
                  </a:lnTo>
                  <a:lnTo>
                    <a:pt x="718" y="362"/>
                  </a:lnTo>
                  <a:lnTo>
                    <a:pt x="683" y="370"/>
                  </a:lnTo>
                  <a:lnTo>
                    <a:pt x="656" y="377"/>
                  </a:lnTo>
                  <a:lnTo>
                    <a:pt x="629" y="388"/>
                  </a:lnTo>
                  <a:lnTo>
                    <a:pt x="604" y="400"/>
                  </a:lnTo>
                  <a:lnTo>
                    <a:pt x="580" y="419"/>
                  </a:lnTo>
                  <a:lnTo>
                    <a:pt x="562" y="437"/>
                  </a:lnTo>
                  <a:lnTo>
                    <a:pt x="543" y="453"/>
                  </a:lnTo>
                  <a:lnTo>
                    <a:pt x="528" y="468"/>
                  </a:lnTo>
                  <a:lnTo>
                    <a:pt x="516" y="486"/>
                  </a:lnTo>
                  <a:lnTo>
                    <a:pt x="513" y="503"/>
                  </a:lnTo>
                  <a:lnTo>
                    <a:pt x="513" y="525"/>
                  </a:lnTo>
                  <a:lnTo>
                    <a:pt x="523" y="552"/>
                  </a:lnTo>
                  <a:lnTo>
                    <a:pt x="538" y="587"/>
                  </a:lnTo>
                  <a:lnTo>
                    <a:pt x="558" y="609"/>
                  </a:lnTo>
                  <a:lnTo>
                    <a:pt x="580" y="627"/>
                  </a:lnTo>
                  <a:lnTo>
                    <a:pt x="604" y="643"/>
                  </a:lnTo>
                  <a:lnTo>
                    <a:pt x="629" y="654"/>
                  </a:lnTo>
                  <a:lnTo>
                    <a:pt x="656" y="661"/>
                  </a:lnTo>
                  <a:lnTo>
                    <a:pt x="688" y="673"/>
                  </a:lnTo>
                  <a:lnTo>
                    <a:pt x="721" y="681"/>
                  </a:lnTo>
                  <a:lnTo>
                    <a:pt x="767" y="693"/>
                  </a:lnTo>
                  <a:lnTo>
                    <a:pt x="819" y="703"/>
                  </a:lnTo>
                  <a:lnTo>
                    <a:pt x="881" y="718"/>
                  </a:lnTo>
                  <a:lnTo>
                    <a:pt x="945" y="730"/>
                  </a:lnTo>
                  <a:lnTo>
                    <a:pt x="1014" y="745"/>
                  </a:lnTo>
                  <a:lnTo>
                    <a:pt x="1086" y="760"/>
                  </a:lnTo>
                  <a:lnTo>
                    <a:pt x="1162" y="772"/>
                  </a:lnTo>
                  <a:lnTo>
                    <a:pt x="1234" y="784"/>
                  </a:lnTo>
                  <a:lnTo>
                    <a:pt x="1234" y="1095"/>
                  </a:lnTo>
                  <a:close/>
                </a:path>
              </a:pathLst>
            </a:custGeom>
            <a:solidFill>
              <a:srgbClr val="3D70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4" name="Freeform 71"/>
            <p:cNvSpPr>
              <a:spLocks noEditPoints="1"/>
            </p:cNvSpPr>
            <p:nvPr/>
          </p:nvSpPr>
          <p:spPr bwMode="auto">
            <a:xfrm rot="696599">
              <a:off x="3696" y="1244"/>
              <a:ext cx="748" cy="372"/>
            </a:xfrm>
            <a:custGeom>
              <a:avLst/>
              <a:gdLst>
                <a:gd name="T0" fmla="*/ 228 w 2245"/>
                <a:gd name="T1" fmla="*/ 0 h 1116"/>
                <a:gd name="T2" fmla="*/ 233 w 2245"/>
                <a:gd name="T3" fmla="*/ 1 h 1116"/>
                <a:gd name="T4" fmla="*/ 238 w 2245"/>
                <a:gd name="T5" fmla="*/ 3 h 1116"/>
                <a:gd name="T6" fmla="*/ 249 w 2245"/>
                <a:gd name="T7" fmla="*/ 59 h 1116"/>
                <a:gd name="T8" fmla="*/ 247 w 2245"/>
                <a:gd name="T9" fmla="*/ 87 h 1116"/>
                <a:gd name="T10" fmla="*/ 241 w 2245"/>
                <a:gd name="T11" fmla="*/ 102 h 1116"/>
                <a:gd name="T12" fmla="*/ 230 w 2245"/>
                <a:gd name="T13" fmla="*/ 114 h 1116"/>
                <a:gd name="T14" fmla="*/ 211 w 2245"/>
                <a:gd name="T15" fmla="*/ 121 h 1116"/>
                <a:gd name="T16" fmla="*/ 189 w 2245"/>
                <a:gd name="T17" fmla="*/ 124 h 1116"/>
                <a:gd name="T18" fmla="*/ 162 w 2245"/>
                <a:gd name="T19" fmla="*/ 123 h 1116"/>
                <a:gd name="T20" fmla="*/ 134 w 2245"/>
                <a:gd name="T21" fmla="*/ 118 h 1116"/>
                <a:gd name="T22" fmla="*/ 151 w 2245"/>
                <a:gd name="T23" fmla="*/ 90 h 1116"/>
                <a:gd name="T24" fmla="*/ 176 w 2245"/>
                <a:gd name="T25" fmla="*/ 92 h 1116"/>
                <a:gd name="T26" fmla="*/ 196 w 2245"/>
                <a:gd name="T27" fmla="*/ 90 h 1116"/>
                <a:gd name="T28" fmla="*/ 211 w 2245"/>
                <a:gd name="T29" fmla="*/ 84 h 1116"/>
                <a:gd name="T30" fmla="*/ 217 w 2245"/>
                <a:gd name="T31" fmla="*/ 73 h 1116"/>
                <a:gd name="T32" fmla="*/ 213 w 2245"/>
                <a:gd name="T33" fmla="*/ 57 h 1116"/>
                <a:gd name="T34" fmla="*/ 200 w 2245"/>
                <a:gd name="T35" fmla="*/ 46 h 1116"/>
                <a:gd name="T36" fmla="*/ 183 w 2245"/>
                <a:gd name="T37" fmla="*/ 42 h 1116"/>
                <a:gd name="T38" fmla="*/ 165 w 2245"/>
                <a:gd name="T39" fmla="*/ 42 h 1116"/>
                <a:gd name="T40" fmla="*/ 147 w 2245"/>
                <a:gd name="T41" fmla="*/ 43 h 1116"/>
                <a:gd name="T42" fmla="*/ 134 w 2245"/>
                <a:gd name="T43" fmla="*/ 43 h 1116"/>
                <a:gd name="T44" fmla="*/ 140 w 2245"/>
                <a:gd name="T45" fmla="*/ 14 h 1116"/>
                <a:gd name="T46" fmla="*/ 157 w 2245"/>
                <a:gd name="T47" fmla="*/ 14 h 1116"/>
                <a:gd name="T48" fmla="*/ 174 w 2245"/>
                <a:gd name="T49" fmla="*/ 14 h 1116"/>
                <a:gd name="T50" fmla="*/ 190 w 2245"/>
                <a:gd name="T51" fmla="*/ 14 h 1116"/>
                <a:gd name="T52" fmla="*/ 205 w 2245"/>
                <a:gd name="T53" fmla="*/ 13 h 1116"/>
                <a:gd name="T54" fmla="*/ 218 w 2245"/>
                <a:gd name="T55" fmla="*/ 13 h 1116"/>
                <a:gd name="T56" fmla="*/ 222 w 2245"/>
                <a:gd name="T57" fmla="*/ 3 h 1116"/>
                <a:gd name="T58" fmla="*/ 125 w 2245"/>
                <a:gd name="T59" fmla="*/ 116 h 1116"/>
                <a:gd name="T60" fmla="*/ 97 w 2245"/>
                <a:gd name="T61" fmla="*/ 110 h 1116"/>
                <a:gd name="T62" fmla="*/ 70 w 2245"/>
                <a:gd name="T63" fmla="*/ 103 h 1116"/>
                <a:gd name="T64" fmla="*/ 46 w 2245"/>
                <a:gd name="T65" fmla="*/ 94 h 1116"/>
                <a:gd name="T66" fmla="*/ 25 w 2245"/>
                <a:gd name="T67" fmla="*/ 87 h 1116"/>
                <a:gd name="T68" fmla="*/ 8 w 2245"/>
                <a:gd name="T69" fmla="*/ 81 h 1116"/>
                <a:gd name="T70" fmla="*/ 1 w 2245"/>
                <a:gd name="T71" fmla="*/ 64 h 1116"/>
                <a:gd name="T72" fmla="*/ 2 w 2245"/>
                <a:gd name="T73" fmla="*/ 35 h 1116"/>
                <a:gd name="T74" fmla="*/ 8 w 2245"/>
                <a:gd name="T75" fmla="*/ 19 h 1116"/>
                <a:gd name="T76" fmla="*/ 33 w 2245"/>
                <a:gd name="T77" fmla="*/ 17 h 1116"/>
                <a:gd name="T78" fmla="*/ 58 w 2245"/>
                <a:gd name="T79" fmla="*/ 16 h 1116"/>
                <a:gd name="T80" fmla="*/ 84 w 2245"/>
                <a:gd name="T81" fmla="*/ 15 h 1116"/>
                <a:gd name="T82" fmla="*/ 109 w 2245"/>
                <a:gd name="T83" fmla="*/ 14 h 1116"/>
                <a:gd name="T84" fmla="*/ 134 w 2245"/>
                <a:gd name="T85" fmla="*/ 14 h 1116"/>
                <a:gd name="T86" fmla="*/ 123 w 2245"/>
                <a:gd name="T87" fmla="*/ 40 h 1116"/>
                <a:gd name="T88" fmla="*/ 106 w 2245"/>
                <a:gd name="T89" fmla="*/ 38 h 1116"/>
                <a:gd name="T90" fmla="*/ 92 w 2245"/>
                <a:gd name="T91" fmla="*/ 36 h 1116"/>
                <a:gd name="T92" fmla="*/ 78 w 2245"/>
                <a:gd name="T93" fmla="*/ 36 h 1116"/>
                <a:gd name="T94" fmla="*/ 66 w 2245"/>
                <a:gd name="T95" fmla="*/ 39 h 1116"/>
                <a:gd name="T96" fmla="*/ 55 w 2245"/>
                <a:gd name="T97" fmla="*/ 46 h 1116"/>
                <a:gd name="T98" fmla="*/ 53 w 2245"/>
                <a:gd name="T99" fmla="*/ 61 h 1116"/>
                <a:gd name="T100" fmla="*/ 60 w 2245"/>
                <a:gd name="T101" fmla="*/ 69 h 1116"/>
                <a:gd name="T102" fmla="*/ 68 w 2245"/>
                <a:gd name="T103" fmla="*/ 73 h 1116"/>
                <a:gd name="T104" fmla="*/ 80 w 2245"/>
                <a:gd name="T105" fmla="*/ 77 h 1116"/>
                <a:gd name="T106" fmla="*/ 101 w 2245"/>
                <a:gd name="T107" fmla="*/ 82 h 1116"/>
                <a:gd name="T108" fmla="*/ 125 w 2245"/>
                <a:gd name="T109" fmla="*/ 87 h 111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245" h="1116">
                  <a:moveTo>
                    <a:pt x="2013" y="10"/>
                  </a:moveTo>
                  <a:lnTo>
                    <a:pt x="2033" y="3"/>
                  </a:lnTo>
                  <a:lnTo>
                    <a:pt x="2052" y="0"/>
                  </a:lnTo>
                  <a:lnTo>
                    <a:pt x="2067" y="0"/>
                  </a:lnTo>
                  <a:lnTo>
                    <a:pt x="2087" y="3"/>
                  </a:lnTo>
                  <a:lnTo>
                    <a:pt x="2101" y="7"/>
                  </a:lnTo>
                  <a:lnTo>
                    <a:pt x="2116" y="15"/>
                  </a:lnTo>
                  <a:lnTo>
                    <a:pt x="2131" y="22"/>
                  </a:lnTo>
                  <a:lnTo>
                    <a:pt x="2146" y="30"/>
                  </a:lnTo>
                  <a:lnTo>
                    <a:pt x="2196" y="197"/>
                  </a:lnTo>
                  <a:lnTo>
                    <a:pt x="2227" y="363"/>
                  </a:lnTo>
                  <a:lnTo>
                    <a:pt x="2238" y="535"/>
                  </a:lnTo>
                  <a:lnTo>
                    <a:pt x="2245" y="701"/>
                  </a:lnTo>
                  <a:lnTo>
                    <a:pt x="2235" y="740"/>
                  </a:lnTo>
                  <a:lnTo>
                    <a:pt x="2223" y="782"/>
                  </a:lnTo>
                  <a:lnTo>
                    <a:pt x="2208" y="819"/>
                  </a:lnTo>
                  <a:lnTo>
                    <a:pt x="2196" y="861"/>
                  </a:lnTo>
                  <a:lnTo>
                    <a:pt x="2173" y="915"/>
                  </a:lnTo>
                  <a:lnTo>
                    <a:pt x="2146" y="957"/>
                  </a:lnTo>
                  <a:lnTo>
                    <a:pt x="2109" y="999"/>
                  </a:lnTo>
                  <a:lnTo>
                    <a:pt x="2067" y="1029"/>
                  </a:lnTo>
                  <a:lnTo>
                    <a:pt x="2018" y="1056"/>
                  </a:lnTo>
                  <a:lnTo>
                    <a:pt x="1964" y="1078"/>
                  </a:lnTo>
                  <a:lnTo>
                    <a:pt x="1904" y="1093"/>
                  </a:lnTo>
                  <a:lnTo>
                    <a:pt x="1840" y="1105"/>
                  </a:lnTo>
                  <a:lnTo>
                    <a:pt x="1771" y="1113"/>
                  </a:lnTo>
                  <a:lnTo>
                    <a:pt x="1699" y="1116"/>
                  </a:lnTo>
                  <a:lnTo>
                    <a:pt x="1623" y="1116"/>
                  </a:lnTo>
                  <a:lnTo>
                    <a:pt x="1542" y="1113"/>
                  </a:lnTo>
                  <a:lnTo>
                    <a:pt x="1460" y="1105"/>
                  </a:lnTo>
                  <a:lnTo>
                    <a:pt x="1376" y="1093"/>
                  </a:lnTo>
                  <a:lnTo>
                    <a:pt x="1292" y="1081"/>
                  </a:lnTo>
                  <a:lnTo>
                    <a:pt x="1204" y="1066"/>
                  </a:lnTo>
                  <a:lnTo>
                    <a:pt x="1204" y="792"/>
                  </a:lnTo>
                  <a:lnTo>
                    <a:pt x="1280" y="804"/>
                  </a:lnTo>
                  <a:lnTo>
                    <a:pt x="1361" y="812"/>
                  </a:lnTo>
                  <a:lnTo>
                    <a:pt x="1433" y="816"/>
                  </a:lnTo>
                  <a:lnTo>
                    <a:pt x="1509" y="819"/>
                  </a:lnTo>
                  <a:lnTo>
                    <a:pt x="1581" y="824"/>
                  </a:lnTo>
                  <a:lnTo>
                    <a:pt x="1645" y="819"/>
                  </a:lnTo>
                  <a:lnTo>
                    <a:pt x="1710" y="816"/>
                  </a:lnTo>
                  <a:lnTo>
                    <a:pt x="1766" y="809"/>
                  </a:lnTo>
                  <a:lnTo>
                    <a:pt x="1820" y="792"/>
                  </a:lnTo>
                  <a:lnTo>
                    <a:pt x="1865" y="777"/>
                  </a:lnTo>
                  <a:lnTo>
                    <a:pt x="1900" y="755"/>
                  </a:lnTo>
                  <a:lnTo>
                    <a:pt x="1931" y="728"/>
                  </a:lnTo>
                  <a:lnTo>
                    <a:pt x="1949" y="694"/>
                  </a:lnTo>
                  <a:lnTo>
                    <a:pt x="1956" y="656"/>
                  </a:lnTo>
                  <a:lnTo>
                    <a:pt x="1953" y="610"/>
                  </a:lnTo>
                  <a:lnTo>
                    <a:pt x="1938" y="561"/>
                  </a:lnTo>
                  <a:lnTo>
                    <a:pt x="1915" y="511"/>
                  </a:lnTo>
                  <a:lnTo>
                    <a:pt x="1882" y="469"/>
                  </a:lnTo>
                  <a:lnTo>
                    <a:pt x="1847" y="439"/>
                  </a:lnTo>
                  <a:lnTo>
                    <a:pt x="1801" y="417"/>
                  </a:lnTo>
                  <a:lnTo>
                    <a:pt x="1756" y="398"/>
                  </a:lnTo>
                  <a:lnTo>
                    <a:pt x="1702" y="387"/>
                  </a:lnTo>
                  <a:lnTo>
                    <a:pt x="1650" y="380"/>
                  </a:lnTo>
                  <a:lnTo>
                    <a:pt x="1596" y="375"/>
                  </a:lnTo>
                  <a:lnTo>
                    <a:pt x="1539" y="380"/>
                  </a:lnTo>
                  <a:lnTo>
                    <a:pt x="1482" y="380"/>
                  </a:lnTo>
                  <a:lnTo>
                    <a:pt x="1428" y="383"/>
                  </a:lnTo>
                  <a:lnTo>
                    <a:pt x="1376" y="387"/>
                  </a:lnTo>
                  <a:lnTo>
                    <a:pt x="1327" y="390"/>
                  </a:lnTo>
                  <a:lnTo>
                    <a:pt x="1280" y="390"/>
                  </a:lnTo>
                  <a:lnTo>
                    <a:pt x="1239" y="390"/>
                  </a:lnTo>
                  <a:lnTo>
                    <a:pt x="1204" y="387"/>
                  </a:lnTo>
                  <a:lnTo>
                    <a:pt x="1204" y="383"/>
                  </a:lnTo>
                  <a:lnTo>
                    <a:pt x="1204" y="128"/>
                  </a:lnTo>
                  <a:lnTo>
                    <a:pt x="1258" y="128"/>
                  </a:lnTo>
                  <a:lnTo>
                    <a:pt x="1312" y="128"/>
                  </a:lnTo>
                  <a:lnTo>
                    <a:pt x="1364" y="128"/>
                  </a:lnTo>
                  <a:lnTo>
                    <a:pt x="1418" y="128"/>
                  </a:lnTo>
                  <a:lnTo>
                    <a:pt x="1470" y="128"/>
                  </a:lnTo>
                  <a:lnTo>
                    <a:pt x="1520" y="128"/>
                  </a:lnTo>
                  <a:lnTo>
                    <a:pt x="1569" y="128"/>
                  </a:lnTo>
                  <a:lnTo>
                    <a:pt x="1618" y="124"/>
                  </a:lnTo>
                  <a:lnTo>
                    <a:pt x="1665" y="124"/>
                  </a:lnTo>
                  <a:lnTo>
                    <a:pt x="1710" y="124"/>
                  </a:lnTo>
                  <a:lnTo>
                    <a:pt x="1756" y="124"/>
                  </a:lnTo>
                  <a:lnTo>
                    <a:pt x="1801" y="121"/>
                  </a:lnTo>
                  <a:lnTo>
                    <a:pt x="1843" y="121"/>
                  </a:lnTo>
                  <a:lnTo>
                    <a:pt x="1885" y="116"/>
                  </a:lnTo>
                  <a:lnTo>
                    <a:pt x="1926" y="116"/>
                  </a:lnTo>
                  <a:lnTo>
                    <a:pt x="1964" y="113"/>
                  </a:lnTo>
                  <a:lnTo>
                    <a:pt x="1980" y="82"/>
                  </a:lnTo>
                  <a:lnTo>
                    <a:pt x="1983" y="57"/>
                  </a:lnTo>
                  <a:lnTo>
                    <a:pt x="1995" y="30"/>
                  </a:lnTo>
                  <a:lnTo>
                    <a:pt x="2013" y="10"/>
                  </a:lnTo>
                  <a:close/>
                  <a:moveTo>
                    <a:pt x="1204" y="1066"/>
                  </a:moveTo>
                  <a:lnTo>
                    <a:pt x="1122" y="1048"/>
                  </a:lnTo>
                  <a:lnTo>
                    <a:pt x="1041" y="1032"/>
                  </a:lnTo>
                  <a:lnTo>
                    <a:pt x="957" y="1009"/>
                  </a:lnTo>
                  <a:lnTo>
                    <a:pt x="874" y="990"/>
                  </a:lnTo>
                  <a:lnTo>
                    <a:pt x="794" y="967"/>
                  </a:lnTo>
                  <a:lnTo>
                    <a:pt x="715" y="945"/>
                  </a:lnTo>
                  <a:lnTo>
                    <a:pt x="634" y="923"/>
                  </a:lnTo>
                  <a:lnTo>
                    <a:pt x="560" y="900"/>
                  </a:lnTo>
                  <a:lnTo>
                    <a:pt x="486" y="876"/>
                  </a:lnTo>
                  <a:lnTo>
                    <a:pt x="414" y="849"/>
                  </a:lnTo>
                  <a:lnTo>
                    <a:pt x="346" y="831"/>
                  </a:lnTo>
                  <a:lnTo>
                    <a:pt x="286" y="809"/>
                  </a:lnTo>
                  <a:lnTo>
                    <a:pt x="224" y="785"/>
                  </a:lnTo>
                  <a:lnTo>
                    <a:pt x="172" y="767"/>
                  </a:lnTo>
                  <a:lnTo>
                    <a:pt x="121" y="748"/>
                  </a:lnTo>
                  <a:lnTo>
                    <a:pt x="76" y="733"/>
                  </a:lnTo>
                  <a:lnTo>
                    <a:pt x="35" y="698"/>
                  </a:lnTo>
                  <a:lnTo>
                    <a:pt x="12" y="644"/>
                  </a:lnTo>
                  <a:lnTo>
                    <a:pt x="5" y="573"/>
                  </a:lnTo>
                  <a:lnTo>
                    <a:pt x="5" y="489"/>
                  </a:lnTo>
                  <a:lnTo>
                    <a:pt x="12" y="402"/>
                  </a:lnTo>
                  <a:lnTo>
                    <a:pt x="15" y="318"/>
                  </a:lnTo>
                  <a:lnTo>
                    <a:pt x="12" y="242"/>
                  </a:lnTo>
                  <a:lnTo>
                    <a:pt x="0" y="181"/>
                  </a:lnTo>
                  <a:lnTo>
                    <a:pt x="72" y="173"/>
                  </a:lnTo>
                  <a:lnTo>
                    <a:pt x="145" y="166"/>
                  </a:lnTo>
                  <a:lnTo>
                    <a:pt x="222" y="158"/>
                  </a:lnTo>
                  <a:lnTo>
                    <a:pt x="296" y="155"/>
                  </a:lnTo>
                  <a:lnTo>
                    <a:pt x="373" y="148"/>
                  </a:lnTo>
                  <a:lnTo>
                    <a:pt x="449" y="143"/>
                  </a:lnTo>
                  <a:lnTo>
                    <a:pt x="525" y="140"/>
                  </a:lnTo>
                  <a:lnTo>
                    <a:pt x="604" y="136"/>
                  </a:lnTo>
                  <a:lnTo>
                    <a:pt x="681" y="136"/>
                  </a:lnTo>
                  <a:lnTo>
                    <a:pt x="757" y="131"/>
                  </a:lnTo>
                  <a:lnTo>
                    <a:pt x="832" y="131"/>
                  </a:lnTo>
                  <a:lnTo>
                    <a:pt x="908" y="128"/>
                  </a:lnTo>
                  <a:lnTo>
                    <a:pt x="984" y="128"/>
                  </a:lnTo>
                  <a:lnTo>
                    <a:pt x="1061" y="128"/>
                  </a:lnTo>
                  <a:lnTo>
                    <a:pt x="1132" y="128"/>
                  </a:lnTo>
                  <a:lnTo>
                    <a:pt x="1204" y="128"/>
                  </a:lnTo>
                  <a:lnTo>
                    <a:pt x="1204" y="383"/>
                  </a:lnTo>
                  <a:lnTo>
                    <a:pt x="1155" y="371"/>
                  </a:lnTo>
                  <a:lnTo>
                    <a:pt x="1105" y="360"/>
                  </a:lnTo>
                  <a:lnTo>
                    <a:pt x="1056" y="353"/>
                  </a:lnTo>
                  <a:lnTo>
                    <a:pt x="1007" y="345"/>
                  </a:lnTo>
                  <a:lnTo>
                    <a:pt x="957" y="338"/>
                  </a:lnTo>
                  <a:lnTo>
                    <a:pt x="912" y="333"/>
                  </a:lnTo>
                  <a:lnTo>
                    <a:pt x="866" y="326"/>
                  </a:lnTo>
                  <a:lnTo>
                    <a:pt x="824" y="326"/>
                  </a:lnTo>
                  <a:lnTo>
                    <a:pt x="782" y="326"/>
                  </a:lnTo>
                  <a:lnTo>
                    <a:pt x="742" y="326"/>
                  </a:lnTo>
                  <a:lnTo>
                    <a:pt x="703" y="326"/>
                  </a:lnTo>
                  <a:lnTo>
                    <a:pt x="666" y="333"/>
                  </a:lnTo>
                  <a:lnTo>
                    <a:pt x="631" y="341"/>
                  </a:lnTo>
                  <a:lnTo>
                    <a:pt x="597" y="348"/>
                  </a:lnTo>
                  <a:lnTo>
                    <a:pt x="567" y="360"/>
                  </a:lnTo>
                  <a:lnTo>
                    <a:pt x="540" y="375"/>
                  </a:lnTo>
                  <a:lnTo>
                    <a:pt x="498" y="413"/>
                  </a:lnTo>
                  <a:lnTo>
                    <a:pt x="471" y="454"/>
                  </a:lnTo>
                  <a:lnTo>
                    <a:pt x="461" y="496"/>
                  </a:lnTo>
                  <a:lnTo>
                    <a:pt x="476" y="546"/>
                  </a:lnTo>
                  <a:lnTo>
                    <a:pt x="494" y="580"/>
                  </a:lnTo>
                  <a:lnTo>
                    <a:pt x="518" y="602"/>
                  </a:lnTo>
                  <a:lnTo>
                    <a:pt x="536" y="622"/>
                  </a:lnTo>
                  <a:lnTo>
                    <a:pt x="562" y="637"/>
                  </a:lnTo>
                  <a:lnTo>
                    <a:pt x="585" y="649"/>
                  </a:lnTo>
                  <a:lnTo>
                    <a:pt x="612" y="656"/>
                  </a:lnTo>
                  <a:lnTo>
                    <a:pt x="639" y="668"/>
                  </a:lnTo>
                  <a:lnTo>
                    <a:pt x="669" y="679"/>
                  </a:lnTo>
                  <a:lnTo>
                    <a:pt x="718" y="691"/>
                  </a:lnTo>
                  <a:lnTo>
                    <a:pt x="775" y="706"/>
                  </a:lnTo>
                  <a:lnTo>
                    <a:pt x="841" y="721"/>
                  </a:lnTo>
                  <a:lnTo>
                    <a:pt x="908" y="736"/>
                  </a:lnTo>
                  <a:lnTo>
                    <a:pt x="977" y="751"/>
                  </a:lnTo>
                  <a:lnTo>
                    <a:pt x="1053" y="767"/>
                  </a:lnTo>
                  <a:lnTo>
                    <a:pt x="1129" y="782"/>
                  </a:lnTo>
                  <a:lnTo>
                    <a:pt x="1204" y="792"/>
                  </a:lnTo>
                  <a:lnTo>
                    <a:pt x="1204" y="1066"/>
                  </a:lnTo>
                  <a:close/>
                </a:path>
              </a:pathLst>
            </a:custGeom>
            <a:solidFill>
              <a:srgbClr val="477C6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5" name="Freeform 72"/>
            <p:cNvSpPr>
              <a:spLocks noEditPoints="1"/>
            </p:cNvSpPr>
            <p:nvPr/>
          </p:nvSpPr>
          <p:spPr bwMode="auto">
            <a:xfrm rot="696599">
              <a:off x="3706" y="1250"/>
              <a:ext cx="731" cy="362"/>
            </a:xfrm>
            <a:custGeom>
              <a:avLst/>
              <a:gdLst>
                <a:gd name="T0" fmla="*/ 225 w 2191"/>
                <a:gd name="T1" fmla="*/ 0 h 1087"/>
                <a:gd name="T2" fmla="*/ 229 w 2191"/>
                <a:gd name="T3" fmla="*/ 0 h 1087"/>
                <a:gd name="T4" fmla="*/ 234 w 2191"/>
                <a:gd name="T5" fmla="*/ 2 h 1087"/>
                <a:gd name="T6" fmla="*/ 244 w 2191"/>
                <a:gd name="T7" fmla="*/ 57 h 1087"/>
                <a:gd name="T8" fmla="*/ 242 w 2191"/>
                <a:gd name="T9" fmla="*/ 85 h 1087"/>
                <a:gd name="T10" fmla="*/ 237 w 2191"/>
                <a:gd name="T11" fmla="*/ 99 h 1087"/>
                <a:gd name="T12" fmla="*/ 225 w 2191"/>
                <a:gd name="T13" fmla="*/ 111 h 1087"/>
                <a:gd name="T14" fmla="*/ 208 w 2191"/>
                <a:gd name="T15" fmla="*/ 118 h 1087"/>
                <a:gd name="T16" fmla="*/ 185 w 2191"/>
                <a:gd name="T17" fmla="*/ 121 h 1087"/>
                <a:gd name="T18" fmla="*/ 159 w 2191"/>
                <a:gd name="T19" fmla="*/ 119 h 1087"/>
                <a:gd name="T20" fmla="*/ 131 w 2191"/>
                <a:gd name="T21" fmla="*/ 115 h 1087"/>
                <a:gd name="T22" fmla="*/ 149 w 2191"/>
                <a:gd name="T23" fmla="*/ 90 h 1087"/>
                <a:gd name="T24" fmla="*/ 174 w 2191"/>
                <a:gd name="T25" fmla="*/ 91 h 1087"/>
                <a:gd name="T26" fmla="*/ 196 w 2191"/>
                <a:gd name="T27" fmla="*/ 89 h 1087"/>
                <a:gd name="T28" fmla="*/ 211 w 2191"/>
                <a:gd name="T29" fmla="*/ 83 h 1087"/>
                <a:gd name="T30" fmla="*/ 218 w 2191"/>
                <a:gd name="T31" fmla="*/ 71 h 1087"/>
                <a:gd name="T32" fmla="*/ 213 w 2191"/>
                <a:gd name="T33" fmla="*/ 54 h 1087"/>
                <a:gd name="T34" fmla="*/ 200 w 2191"/>
                <a:gd name="T35" fmla="*/ 43 h 1087"/>
                <a:gd name="T36" fmla="*/ 182 w 2191"/>
                <a:gd name="T37" fmla="*/ 38 h 1087"/>
                <a:gd name="T38" fmla="*/ 163 w 2191"/>
                <a:gd name="T39" fmla="*/ 38 h 1087"/>
                <a:gd name="T40" fmla="*/ 145 w 2191"/>
                <a:gd name="T41" fmla="*/ 39 h 1087"/>
                <a:gd name="T42" fmla="*/ 131 w 2191"/>
                <a:gd name="T43" fmla="*/ 39 h 1087"/>
                <a:gd name="T44" fmla="*/ 143 w 2191"/>
                <a:gd name="T45" fmla="*/ 14 h 1087"/>
                <a:gd name="T46" fmla="*/ 160 w 2191"/>
                <a:gd name="T47" fmla="*/ 14 h 1087"/>
                <a:gd name="T48" fmla="*/ 177 w 2191"/>
                <a:gd name="T49" fmla="*/ 14 h 1087"/>
                <a:gd name="T50" fmla="*/ 192 w 2191"/>
                <a:gd name="T51" fmla="*/ 13 h 1087"/>
                <a:gd name="T52" fmla="*/ 207 w 2191"/>
                <a:gd name="T53" fmla="*/ 13 h 1087"/>
                <a:gd name="T54" fmla="*/ 217 w 2191"/>
                <a:gd name="T55" fmla="*/ 9 h 1087"/>
                <a:gd name="T56" fmla="*/ 221 w 2191"/>
                <a:gd name="T57" fmla="*/ 1 h 1087"/>
                <a:gd name="T58" fmla="*/ 113 w 2191"/>
                <a:gd name="T59" fmla="*/ 111 h 1087"/>
                <a:gd name="T60" fmla="*/ 86 w 2191"/>
                <a:gd name="T61" fmla="*/ 104 h 1087"/>
                <a:gd name="T62" fmla="*/ 60 w 2191"/>
                <a:gd name="T63" fmla="*/ 97 h 1087"/>
                <a:gd name="T64" fmla="*/ 38 w 2191"/>
                <a:gd name="T65" fmla="*/ 89 h 1087"/>
                <a:gd name="T66" fmla="*/ 18 w 2191"/>
                <a:gd name="T67" fmla="*/ 83 h 1087"/>
                <a:gd name="T68" fmla="*/ 3 w 2191"/>
                <a:gd name="T69" fmla="*/ 75 h 1087"/>
                <a:gd name="T70" fmla="*/ 0 w 2191"/>
                <a:gd name="T71" fmla="*/ 53 h 1087"/>
                <a:gd name="T72" fmla="*/ 2 w 2191"/>
                <a:gd name="T73" fmla="*/ 26 h 1087"/>
                <a:gd name="T74" fmla="*/ 17 w 2191"/>
                <a:gd name="T75" fmla="*/ 18 h 1087"/>
                <a:gd name="T76" fmla="*/ 41 w 2191"/>
                <a:gd name="T77" fmla="*/ 16 h 1087"/>
                <a:gd name="T78" fmla="*/ 66 w 2191"/>
                <a:gd name="T79" fmla="*/ 14 h 1087"/>
                <a:gd name="T80" fmla="*/ 91 w 2191"/>
                <a:gd name="T81" fmla="*/ 14 h 1087"/>
                <a:gd name="T82" fmla="*/ 115 w 2191"/>
                <a:gd name="T83" fmla="*/ 14 h 1087"/>
                <a:gd name="T84" fmla="*/ 131 w 2191"/>
                <a:gd name="T85" fmla="*/ 39 h 1087"/>
                <a:gd name="T86" fmla="*/ 125 w 2191"/>
                <a:gd name="T87" fmla="*/ 37 h 1087"/>
                <a:gd name="T88" fmla="*/ 109 w 2191"/>
                <a:gd name="T89" fmla="*/ 35 h 1087"/>
                <a:gd name="T90" fmla="*/ 93 w 2191"/>
                <a:gd name="T91" fmla="*/ 33 h 1087"/>
                <a:gd name="T92" fmla="*/ 78 w 2191"/>
                <a:gd name="T93" fmla="*/ 32 h 1087"/>
                <a:gd name="T94" fmla="*/ 65 w 2191"/>
                <a:gd name="T95" fmla="*/ 34 h 1087"/>
                <a:gd name="T96" fmla="*/ 54 w 2191"/>
                <a:gd name="T97" fmla="*/ 38 h 1087"/>
                <a:gd name="T98" fmla="*/ 46 w 2191"/>
                <a:gd name="T99" fmla="*/ 54 h 1087"/>
                <a:gd name="T100" fmla="*/ 53 w 2191"/>
                <a:gd name="T101" fmla="*/ 67 h 1087"/>
                <a:gd name="T102" fmla="*/ 61 w 2191"/>
                <a:gd name="T103" fmla="*/ 71 h 1087"/>
                <a:gd name="T104" fmla="*/ 70 w 2191"/>
                <a:gd name="T105" fmla="*/ 75 h 1087"/>
                <a:gd name="T106" fmla="*/ 89 w 2191"/>
                <a:gd name="T107" fmla="*/ 80 h 1087"/>
                <a:gd name="T108" fmla="*/ 113 w 2191"/>
                <a:gd name="T109" fmla="*/ 85 h 1087"/>
                <a:gd name="T110" fmla="*/ 131 w 2191"/>
                <a:gd name="T111" fmla="*/ 115 h 108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191" h="1087">
                  <a:moveTo>
                    <a:pt x="1981" y="12"/>
                  </a:moveTo>
                  <a:lnTo>
                    <a:pt x="2001" y="4"/>
                  </a:lnTo>
                  <a:lnTo>
                    <a:pt x="2016" y="0"/>
                  </a:lnTo>
                  <a:lnTo>
                    <a:pt x="2031" y="0"/>
                  </a:lnTo>
                  <a:lnTo>
                    <a:pt x="2047" y="0"/>
                  </a:lnTo>
                  <a:lnTo>
                    <a:pt x="2057" y="4"/>
                  </a:lnTo>
                  <a:lnTo>
                    <a:pt x="2072" y="7"/>
                  </a:lnTo>
                  <a:lnTo>
                    <a:pt x="2084" y="15"/>
                  </a:lnTo>
                  <a:lnTo>
                    <a:pt x="2099" y="22"/>
                  </a:lnTo>
                  <a:lnTo>
                    <a:pt x="2149" y="187"/>
                  </a:lnTo>
                  <a:lnTo>
                    <a:pt x="2176" y="353"/>
                  </a:lnTo>
                  <a:lnTo>
                    <a:pt x="2188" y="517"/>
                  </a:lnTo>
                  <a:lnTo>
                    <a:pt x="2191" y="683"/>
                  </a:lnTo>
                  <a:lnTo>
                    <a:pt x="2183" y="722"/>
                  </a:lnTo>
                  <a:lnTo>
                    <a:pt x="2171" y="764"/>
                  </a:lnTo>
                  <a:lnTo>
                    <a:pt x="2161" y="801"/>
                  </a:lnTo>
                  <a:lnTo>
                    <a:pt x="2149" y="843"/>
                  </a:lnTo>
                  <a:lnTo>
                    <a:pt x="2129" y="893"/>
                  </a:lnTo>
                  <a:lnTo>
                    <a:pt x="2099" y="934"/>
                  </a:lnTo>
                  <a:lnTo>
                    <a:pt x="2065" y="972"/>
                  </a:lnTo>
                  <a:lnTo>
                    <a:pt x="2023" y="1003"/>
                  </a:lnTo>
                  <a:lnTo>
                    <a:pt x="1978" y="1030"/>
                  </a:lnTo>
                  <a:lnTo>
                    <a:pt x="1924" y="1048"/>
                  </a:lnTo>
                  <a:lnTo>
                    <a:pt x="1865" y="1063"/>
                  </a:lnTo>
                  <a:lnTo>
                    <a:pt x="1803" y="1075"/>
                  </a:lnTo>
                  <a:lnTo>
                    <a:pt x="1734" y="1083"/>
                  </a:lnTo>
                  <a:lnTo>
                    <a:pt x="1663" y="1087"/>
                  </a:lnTo>
                  <a:lnTo>
                    <a:pt x="1586" y="1087"/>
                  </a:lnTo>
                  <a:lnTo>
                    <a:pt x="1510" y="1083"/>
                  </a:lnTo>
                  <a:lnTo>
                    <a:pt x="1431" y="1075"/>
                  </a:lnTo>
                  <a:lnTo>
                    <a:pt x="1347" y="1063"/>
                  </a:lnTo>
                  <a:lnTo>
                    <a:pt x="1263" y="1053"/>
                  </a:lnTo>
                  <a:lnTo>
                    <a:pt x="1177" y="1038"/>
                  </a:lnTo>
                  <a:lnTo>
                    <a:pt x="1177" y="791"/>
                  </a:lnTo>
                  <a:lnTo>
                    <a:pt x="1256" y="801"/>
                  </a:lnTo>
                  <a:lnTo>
                    <a:pt x="1337" y="809"/>
                  </a:lnTo>
                  <a:lnTo>
                    <a:pt x="1416" y="816"/>
                  </a:lnTo>
                  <a:lnTo>
                    <a:pt x="1492" y="821"/>
                  </a:lnTo>
                  <a:lnTo>
                    <a:pt x="1564" y="821"/>
                  </a:lnTo>
                  <a:lnTo>
                    <a:pt x="1633" y="816"/>
                  </a:lnTo>
                  <a:lnTo>
                    <a:pt x="1697" y="809"/>
                  </a:lnTo>
                  <a:lnTo>
                    <a:pt x="1758" y="801"/>
                  </a:lnTo>
                  <a:lnTo>
                    <a:pt x="1811" y="786"/>
                  </a:lnTo>
                  <a:lnTo>
                    <a:pt x="1857" y="767"/>
                  </a:lnTo>
                  <a:lnTo>
                    <a:pt x="1894" y="745"/>
                  </a:lnTo>
                  <a:lnTo>
                    <a:pt x="1924" y="715"/>
                  </a:lnTo>
                  <a:lnTo>
                    <a:pt x="1944" y="680"/>
                  </a:lnTo>
                  <a:lnTo>
                    <a:pt x="1956" y="638"/>
                  </a:lnTo>
                  <a:lnTo>
                    <a:pt x="1956" y="592"/>
                  </a:lnTo>
                  <a:lnTo>
                    <a:pt x="1939" y="540"/>
                  </a:lnTo>
                  <a:lnTo>
                    <a:pt x="1914" y="486"/>
                  </a:lnTo>
                  <a:lnTo>
                    <a:pt x="1883" y="444"/>
                  </a:lnTo>
                  <a:lnTo>
                    <a:pt x="1841" y="411"/>
                  </a:lnTo>
                  <a:lnTo>
                    <a:pt x="1796" y="387"/>
                  </a:lnTo>
                  <a:lnTo>
                    <a:pt x="1746" y="369"/>
                  </a:lnTo>
                  <a:lnTo>
                    <a:pt x="1693" y="353"/>
                  </a:lnTo>
                  <a:lnTo>
                    <a:pt x="1640" y="345"/>
                  </a:lnTo>
                  <a:lnTo>
                    <a:pt x="1583" y="342"/>
                  </a:lnTo>
                  <a:lnTo>
                    <a:pt x="1522" y="342"/>
                  </a:lnTo>
                  <a:lnTo>
                    <a:pt x="1465" y="342"/>
                  </a:lnTo>
                  <a:lnTo>
                    <a:pt x="1408" y="345"/>
                  </a:lnTo>
                  <a:lnTo>
                    <a:pt x="1355" y="350"/>
                  </a:lnTo>
                  <a:lnTo>
                    <a:pt x="1302" y="353"/>
                  </a:lnTo>
                  <a:lnTo>
                    <a:pt x="1256" y="353"/>
                  </a:lnTo>
                  <a:lnTo>
                    <a:pt x="1214" y="353"/>
                  </a:lnTo>
                  <a:lnTo>
                    <a:pt x="1177" y="350"/>
                  </a:lnTo>
                  <a:lnTo>
                    <a:pt x="1177" y="122"/>
                  </a:lnTo>
                  <a:lnTo>
                    <a:pt x="1230" y="122"/>
                  </a:lnTo>
                  <a:lnTo>
                    <a:pt x="1287" y="122"/>
                  </a:lnTo>
                  <a:lnTo>
                    <a:pt x="1340" y="122"/>
                  </a:lnTo>
                  <a:lnTo>
                    <a:pt x="1389" y="122"/>
                  </a:lnTo>
                  <a:lnTo>
                    <a:pt x="1443" y="122"/>
                  </a:lnTo>
                  <a:lnTo>
                    <a:pt x="1492" y="122"/>
                  </a:lnTo>
                  <a:lnTo>
                    <a:pt x="1542" y="122"/>
                  </a:lnTo>
                  <a:lnTo>
                    <a:pt x="1591" y="122"/>
                  </a:lnTo>
                  <a:lnTo>
                    <a:pt x="1636" y="118"/>
                  </a:lnTo>
                  <a:lnTo>
                    <a:pt x="1682" y="118"/>
                  </a:lnTo>
                  <a:lnTo>
                    <a:pt x="1727" y="118"/>
                  </a:lnTo>
                  <a:lnTo>
                    <a:pt x="1773" y="118"/>
                  </a:lnTo>
                  <a:lnTo>
                    <a:pt x="1815" y="113"/>
                  </a:lnTo>
                  <a:lnTo>
                    <a:pt x="1857" y="113"/>
                  </a:lnTo>
                  <a:lnTo>
                    <a:pt x="1894" y="113"/>
                  </a:lnTo>
                  <a:lnTo>
                    <a:pt x="1932" y="110"/>
                  </a:lnTo>
                  <a:lnTo>
                    <a:pt x="1951" y="83"/>
                  </a:lnTo>
                  <a:lnTo>
                    <a:pt x="1959" y="54"/>
                  </a:lnTo>
                  <a:lnTo>
                    <a:pt x="1966" y="27"/>
                  </a:lnTo>
                  <a:lnTo>
                    <a:pt x="1981" y="12"/>
                  </a:lnTo>
                  <a:close/>
                  <a:moveTo>
                    <a:pt x="1177" y="1038"/>
                  </a:moveTo>
                  <a:lnTo>
                    <a:pt x="1097" y="1018"/>
                  </a:lnTo>
                  <a:lnTo>
                    <a:pt x="1014" y="1003"/>
                  </a:lnTo>
                  <a:lnTo>
                    <a:pt x="933" y="981"/>
                  </a:lnTo>
                  <a:lnTo>
                    <a:pt x="854" y="961"/>
                  </a:lnTo>
                  <a:lnTo>
                    <a:pt x="774" y="939"/>
                  </a:lnTo>
                  <a:lnTo>
                    <a:pt x="694" y="915"/>
                  </a:lnTo>
                  <a:lnTo>
                    <a:pt x="619" y="893"/>
                  </a:lnTo>
                  <a:lnTo>
                    <a:pt x="542" y="870"/>
                  </a:lnTo>
                  <a:lnTo>
                    <a:pt x="469" y="848"/>
                  </a:lnTo>
                  <a:lnTo>
                    <a:pt x="402" y="824"/>
                  </a:lnTo>
                  <a:lnTo>
                    <a:pt x="338" y="806"/>
                  </a:lnTo>
                  <a:lnTo>
                    <a:pt x="272" y="782"/>
                  </a:lnTo>
                  <a:lnTo>
                    <a:pt x="215" y="764"/>
                  </a:lnTo>
                  <a:lnTo>
                    <a:pt x="163" y="745"/>
                  </a:lnTo>
                  <a:lnTo>
                    <a:pt x="113" y="725"/>
                  </a:lnTo>
                  <a:lnTo>
                    <a:pt x="67" y="710"/>
                  </a:lnTo>
                  <a:lnTo>
                    <a:pt x="25" y="680"/>
                  </a:lnTo>
                  <a:lnTo>
                    <a:pt x="7" y="626"/>
                  </a:lnTo>
                  <a:lnTo>
                    <a:pt x="0" y="555"/>
                  </a:lnTo>
                  <a:lnTo>
                    <a:pt x="3" y="475"/>
                  </a:lnTo>
                  <a:lnTo>
                    <a:pt x="10" y="392"/>
                  </a:lnTo>
                  <a:lnTo>
                    <a:pt x="18" y="312"/>
                  </a:lnTo>
                  <a:lnTo>
                    <a:pt x="18" y="236"/>
                  </a:lnTo>
                  <a:lnTo>
                    <a:pt x="7" y="175"/>
                  </a:lnTo>
                  <a:lnTo>
                    <a:pt x="79" y="167"/>
                  </a:lnTo>
                  <a:lnTo>
                    <a:pt x="151" y="160"/>
                  </a:lnTo>
                  <a:lnTo>
                    <a:pt x="222" y="152"/>
                  </a:lnTo>
                  <a:lnTo>
                    <a:pt x="296" y="148"/>
                  </a:lnTo>
                  <a:lnTo>
                    <a:pt x="367" y="140"/>
                  </a:lnTo>
                  <a:lnTo>
                    <a:pt x="444" y="137"/>
                  </a:lnTo>
                  <a:lnTo>
                    <a:pt x="516" y="133"/>
                  </a:lnTo>
                  <a:lnTo>
                    <a:pt x="592" y="130"/>
                  </a:lnTo>
                  <a:lnTo>
                    <a:pt x="668" y="130"/>
                  </a:lnTo>
                  <a:lnTo>
                    <a:pt x="740" y="125"/>
                  </a:lnTo>
                  <a:lnTo>
                    <a:pt x="816" y="125"/>
                  </a:lnTo>
                  <a:lnTo>
                    <a:pt x="888" y="122"/>
                  </a:lnTo>
                  <a:lnTo>
                    <a:pt x="960" y="122"/>
                  </a:lnTo>
                  <a:lnTo>
                    <a:pt x="1032" y="122"/>
                  </a:lnTo>
                  <a:lnTo>
                    <a:pt x="1105" y="122"/>
                  </a:lnTo>
                  <a:lnTo>
                    <a:pt x="1177" y="122"/>
                  </a:lnTo>
                  <a:lnTo>
                    <a:pt x="1177" y="350"/>
                  </a:lnTo>
                  <a:lnTo>
                    <a:pt x="1177" y="345"/>
                  </a:lnTo>
                  <a:lnTo>
                    <a:pt x="1172" y="345"/>
                  </a:lnTo>
                  <a:lnTo>
                    <a:pt x="1123" y="335"/>
                  </a:lnTo>
                  <a:lnTo>
                    <a:pt x="1073" y="327"/>
                  </a:lnTo>
                  <a:lnTo>
                    <a:pt x="1024" y="320"/>
                  </a:lnTo>
                  <a:lnTo>
                    <a:pt x="979" y="312"/>
                  </a:lnTo>
                  <a:lnTo>
                    <a:pt x="930" y="303"/>
                  </a:lnTo>
                  <a:lnTo>
                    <a:pt x="880" y="296"/>
                  </a:lnTo>
                  <a:lnTo>
                    <a:pt x="834" y="293"/>
                  </a:lnTo>
                  <a:lnTo>
                    <a:pt x="789" y="288"/>
                  </a:lnTo>
                  <a:lnTo>
                    <a:pt x="743" y="288"/>
                  </a:lnTo>
                  <a:lnTo>
                    <a:pt x="701" y="288"/>
                  </a:lnTo>
                  <a:lnTo>
                    <a:pt x="659" y="293"/>
                  </a:lnTo>
                  <a:lnTo>
                    <a:pt x="622" y="296"/>
                  </a:lnTo>
                  <a:lnTo>
                    <a:pt x="584" y="308"/>
                  </a:lnTo>
                  <a:lnTo>
                    <a:pt x="545" y="315"/>
                  </a:lnTo>
                  <a:lnTo>
                    <a:pt x="516" y="330"/>
                  </a:lnTo>
                  <a:lnTo>
                    <a:pt x="486" y="345"/>
                  </a:lnTo>
                  <a:lnTo>
                    <a:pt x="444" y="392"/>
                  </a:lnTo>
                  <a:lnTo>
                    <a:pt x="420" y="441"/>
                  </a:lnTo>
                  <a:lnTo>
                    <a:pt x="412" y="490"/>
                  </a:lnTo>
                  <a:lnTo>
                    <a:pt x="432" y="543"/>
                  </a:lnTo>
                  <a:lnTo>
                    <a:pt x="451" y="574"/>
                  </a:lnTo>
                  <a:lnTo>
                    <a:pt x="474" y="601"/>
                  </a:lnTo>
                  <a:lnTo>
                    <a:pt x="496" y="616"/>
                  </a:lnTo>
                  <a:lnTo>
                    <a:pt x="520" y="631"/>
                  </a:lnTo>
                  <a:lnTo>
                    <a:pt x="545" y="641"/>
                  </a:lnTo>
                  <a:lnTo>
                    <a:pt x="572" y="650"/>
                  </a:lnTo>
                  <a:lnTo>
                    <a:pt x="599" y="661"/>
                  </a:lnTo>
                  <a:lnTo>
                    <a:pt x="626" y="673"/>
                  </a:lnTo>
                  <a:lnTo>
                    <a:pt x="676" y="688"/>
                  </a:lnTo>
                  <a:lnTo>
                    <a:pt x="735" y="703"/>
                  </a:lnTo>
                  <a:lnTo>
                    <a:pt x="797" y="722"/>
                  </a:lnTo>
                  <a:lnTo>
                    <a:pt x="868" y="737"/>
                  </a:lnTo>
                  <a:lnTo>
                    <a:pt x="940" y="752"/>
                  </a:lnTo>
                  <a:lnTo>
                    <a:pt x="1017" y="764"/>
                  </a:lnTo>
                  <a:lnTo>
                    <a:pt x="1097" y="779"/>
                  </a:lnTo>
                  <a:lnTo>
                    <a:pt x="1177" y="791"/>
                  </a:lnTo>
                  <a:lnTo>
                    <a:pt x="1177" y="1038"/>
                  </a:lnTo>
                  <a:close/>
                </a:path>
              </a:pathLst>
            </a:custGeom>
            <a:solidFill>
              <a:srgbClr val="51896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6" name="Freeform 73"/>
            <p:cNvSpPr>
              <a:spLocks noEditPoints="1"/>
            </p:cNvSpPr>
            <p:nvPr/>
          </p:nvSpPr>
          <p:spPr bwMode="auto">
            <a:xfrm rot="696599">
              <a:off x="3714" y="1255"/>
              <a:ext cx="718" cy="352"/>
            </a:xfrm>
            <a:custGeom>
              <a:avLst/>
              <a:gdLst>
                <a:gd name="T0" fmla="*/ 224 w 2154"/>
                <a:gd name="T1" fmla="*/ 0 h 1056"/>
                <a:gd name="T2" fmla="*/ 235 w 2154"/>
                <a:gd name="T3" fmla="*/ 20 h 1056"/>
                <a:gd name="T4" fmla="*/ 239 w 2154"/>
                <a:gd name="T5" fmla="*/ 75 h 1056"/>
                <a:gd name="T6" fmla="*/ 236 w 2154"/>
                <a:gd name="T7" fmla="*/ 88 h 1056"/>
                <a:gd name="T8" fmla="*/ 230 w 2154"/>
                <a:gd name="T9" fmla="*/ 102 h 1056"/>
                <a:gd name="T10" fmla="*/ 216 w 2154"/>
                <a:gd name="T11" fmla="*/ 111 h 1056"/>
                <a:gd name="T12" fmla="*/ 197 w 2154"/>
                <a:gd name="T13" fmla="*/ 116 h 1056"/>
                <a:gd name="T14" fmla="*/ 174 w 2154"/>
                <a:gd name="T15" fmla="*/ 117 h 1056"/>
                <a:gd name="T16" fmla="*/ 148 w 2154"/>
                <a:gd name="T17" fmla="*/ 115 h 1056"/>
                <a:gd name="T18" fmla="*/ 130 w 2154"/>
                <a:gd name="T19" fmla="*/ 89 h 1056"/>
                <a:gd name="T20" fmla="*/ 157 w 2154"/>
                <a:gd name="T21" fmla="*/ 91 h 1056"/>
                <a:gd name="T22" fmla="*/ 182 w 2154"/>
                <a:gd name="T23" fmla="*/ 91 h 1056"/>
                <a:gd name="T24" fmla="*/ 202 w 2154"/>
                <a:gd name="T25" fmla="*/ 87 h 1056"/>
                <a:gd name="T26" fmla="*/ 215 w 2154"/>
                <a:gd name="T27" fmla="*/ 78 h 1056"/>
                <a:gd name="T28" fmla="*/ 218 w 2154"/>
                <a:gd name="T29" fmla="*/ 64 h 1056"/>
                <a:gd name="T30" fmla="*/ 209 w 2154"/>
                <a:gd name="T31" fmla="*/ 46 h 1056"/>
                <a:gd name="T32" fmla="*/ 194 w 2154"/>
                <a:gd name="T33" fmla="*/ 38 h 1056"/>
                <a:gd name="T34" fmla="*/ 175 w 2154"/>
                <a:gd name="T35" fmla="*/ 34 h 1056"/>
                <a:gd name="T36" fmla="*/ 156 w 2154"/>
                <a:gd name="T37" fmla="*/ 35 h 1056"/>
                <a:gd name="T38" fmla="*/ 138 w 2154"/>
                <a:gd name="T39" fmla="*/ 36 h 1056"/>
                <a:gd name="T40" fmla="*/ 130 w 2154"/>
                <a:gd name="T41" fmla="*/ 14 h 1056"/>
                <a:gd name="T42" fmla="*/ 147 w 2154"/>
                <a:gd name="T43" fmla="*/ 14 h 1056"/>
                <a:gd name="T44" fmla="*/ 164 w 2154"/>
                <a:gd name="T45" fmla="*/ 14 h 1056"/>
                <a:gd name="T46" fmla="*/ 180 w 2154"/>
                <a:gd name="T47" fmla="*/ 13 h 1056"/>
                <a:gd name="T48" fmla="*/ 195 w 2154"/>
                <a:gd name="T49" fmla="*/ 13 h 1056"/>
                <a:gd name="T50" fmla="*/ 208 w 2154"/>
                <a:gd name="T51" fmla="*/ 13 h 1056"/>
                <a:gd name="T52" fmla="*/ 216 w 2154"/>
                <a:gd name="T53" fmla="*/ 7 h 1056"/>
                <a:gd name="T54" fmla="*/ 130 w 2154"/>
                <a:gd name="T55" fmla="*/ 112 h 1056"/>
                <a:gd name="T56" fmla="*/ 103 w 2154"/>
                <a:gd name="T57" fmla="*/ 106 h 1056"/>
                <a:gd name="T58" fmla="*/ 76 w 2154"/>
                <a:gd name="T59" fmla="*/ 99 h 1056"/>
                <a:gd name="T60" fmla="*/ 52 w 2154"/>
                <a:gd name="T61" fmla="*/ 92 h 1056"/>
                <a:gd name="T62" fmla="*/ 30 w 2154"/>
                <a:gd name="T63" fmla="*/ 85 h 1056"/>
                <a:gd name="T64" fmla="*/ 12 w 2154"/>
                <a:gd name="T65" fmla="*/ 79 h 1056"/>
                <a:gd name="T66" fmla="*/ 0 w 2154"/>
                <a:gd name="T67" fmla="*/ 68 h 1056"/>
                <a:gd name="T68" fmla="*/ 2 w 2154"/>
                <a:gd name="T69" fmla="*/ 43 h 1056"/>
                <a:gd name="T70" fmla="*/ 2 w 2154"/>
                <a:gd name="T71" fmla="*/ 19 h 1056"/>
                <a:gd name="T72" fmla="*/ 26 w 2154"/>
                <a:gd name="T73" fmla="*/ 17 h 1056"/>
                <a:gd name="T74" fmla="*/ 50 w 2154"/>
                <a:gd name="T75" fmla="*/ 16 h 1056"/>
                <a:gd name="T76" fmla="*/ 74 w 2154"/>
                <a:gd name="T77" fmla="*/ 15 h 1056"/>
                <a:gd name="T78" fmla="*/ 98 w 2154"/>
                <a:gd name="T79" fmla="*/ 14 h 1056"/>
                <a:gd name="T80" fmla="*/ 122 w 2154"/>
                <a:gd name="T81" fmla="*/ 14 h 1056"/>
                <a:gd name="T82" fmla="*/ 129 w 2154"/>
                <a:gd name="T83" fmla="*/ 36 h 1056"/>
                <a:gd name="T84" fmla="*/ 122 w 2154"/>
                <a:gd name="T85" fmla="*/ 35 h 1056"/>
                <a:gd name="T86" fmla="*/ 106 w 2154"/>
                <a:gd name="T87" fmla="*/ 32 h 1056"/>
                <a:gd name="T88" fmla="*/ 90 w 2154"/>
                <a:gd name="T89" fmla="*/ 30 h 1056"/>
                <a:gd name="T90" fmla="*/ 75 w 2154"/>
                <a:gd name="T91" fmla="*/ 30 h 1056"/>
                <a:gd name="T92" fmla="*/ 61 w 2154"/>
                <a:gd name="T93" fmla="*/ 32 h 1056"/>
                <a:gd name="T94" fmla="*/ 49 w 2154"/>
                <a:gd name="T95" fmla="*/ 36 h 1056"/>
                <a:gd name="T96" fmla="*/ 42 w 2154"/>
                <a:gd name="T97" fmla="*/ 55 h 1056"/>
                <a:gd name="T98" fmla="*/ 49 w 2154"/>
                <a:gd name="T99" fmla="*/ 67 h 1056"/>
                <a:gd name="T100" fmla="*/ 57 w 2154"/>
                <a:gd name="T101" fmla="*/ 71 h 1056"/>
                <a:gd name="T102" fmla="*/ 66 w 2154"/>
                <a:gd name="T103" fmla="*/ 76 h 1056"/>
                <a:gd name="T104" fmla="*/ 86 w 2154"/>
                <a:gd name="T105" fmla="*/ 81 h 1056"/>
                <a:gd name="T106" fmla="*/ 111 w 2154"/>
                <a:gd name="T107" fmla="*/ 86 h 1056"/>
                <a:gd name="T108" fmla="*/ 130 w 2154"/>
                <a:gd name="T109" fmla="*/ 112 h 105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154" h="1056">
                  <a:moveTo>
                    <a:pt x="1959" y="19"/>
                  </a:moveTo>
                  <a:lnTo>
                    <a:pt x="1991" y="3"/>
                  </a:lnTo>
                  <a:lnTo>
                    <a:pt x="2018" y="0"/>
                  </a:lnTo>
                  <a:lnTo>
                    <a:pt x="2035" y="7"/>
                  </a:lnTo>
                  <a:lnTo>
                    <a:pt x="2062" y="22"/>
                  </a:lnTo>
                  <a:lnTo>
                    <a:pt x="2112" y="182"/>
                  </a:lnTo>
                  <a:lnTo>
                    <a:pt x="2142" y="345"/>
                  </a:lnTo>
                  <a:lnTo>
                    <a:pt x="2149" y="508"/>
                  </a:lnTo>
                  <a:lnTo>
                    <a:pt x="2154" y="671"/>
                  </a:lnTo>
                  <a:lnTo>
                    <a:pt x="2146" y="710"/>
                  </a:lnTo>
                  <a:lnTo>
                    <a:pt x="2134" y="747"/>
                  </a:lnTo>
                  <a:lnTo>
                    <a:pt x="2124" y="789"/>
                  </a:lnTo>
                  <a:lnTo>
                    <a:pt x="2116" y="828"/>
                  </a:lnTo>
                  <a:lnTo>
                    <a:pt x="2097" y="873"/>
                  </a:lnTo>
                  <a:lnTo>
                    <a:pt x="2067" y="915"/>
                  </a:lnTo>
                  <a:lnTo>
                    <a:pt x="2033" y="949"/>
                  </a:lnTo>
                  <a:lnTo>
                    <a:pt x="1991" y="979"/>
                  </a:lnTo>
                  <a:lnTo>
                    <a:pt x="1944" y="1002"/>
                  </a:lnTo>
                  <a:lnTo>
                    <a:pt x="1892" y="1021"/>
                  </a:lnTo>
                  <a:lnTo>
                    <a:pt x="1835" y="1036"/>
                  </a:lnTo>
                  <a:lnTo>
                    <a:pt x="1774" y="1048"/>
                  </a:lnTo>
                  <a:lnTo>
                    <a:pt x="1709" y="1051"/>
                  </a:lnTo>
                  <a:lnTo>
                    <a:pt x="1638" y="1056"/>
                  </a:lnTo>
                  <a:lnTo>
                    <a:pt x="1564" y="1056"/>
                  </a:lnTo>
                  <a:lnTo>
                    <a:pt x="1488" y="1051"/>
                  </a:lnTo>
                  <a:lnTo>
                    <a:pt x="1409" y="1044"/>
                  </a:lnTo>
                  <a:lnTo>
                    <a:pt x="1330" y="1033"/>
                  </a:lnTo>
                  <a:lnTo>
                    <a:pt x="1249" y="1021"/>
                  </a:lnTo>
                  <a:lnTo>
                    <a:pt x="1167" y="1006"/>
                  </a:lnTo>
                  <a:lnTo>
                    <a:pt x="1167" y="797"/>
                  </a:lnTo>
                  <a:lnTo>
                    <a:pt x="1249" y="809"/>
                  </a:lnTo>
                  <a:lnTo>
                    <a:pt x="1330" y="816"/>
                  </a:lnTo>
                  <a:lnTo>
                    <a:pt x="1409" y="819"/>
                  </a:lnTo>
                  <a:lnTo>
                    <a:pt x="1488" y="819"/>
                  </a:lnTo>
                  <a:lnTo>
                    <a:pt x="1564" y="819"/>
                  </a:lnTo>
                  <a:lnTo>
                    <a:pt x="1638" y="816"/>
                  </a:lnTo>
                  <a:lnTo>
                    <a:pt x="1702" y="809"/>
                  </a:lnTo>
                  <a:lnTo>
                    <a:pt x="1762" y="797"/>
                  </a:lnTo>
                  <a:lnTo>
                    <a:pt x="1819" y="779"/>
                  </a:lnTo>
                  <a:lnTo>
                    <a:pt x="1865" y="759"/>
                  </a:lnTo>
                  <a:lnTo>
                    <a:pt x="1902" y="733"/>
                  </a:lnTo>
                  <a:lnTo>
                    <a:pt x="1934" y="703"/>
                  </a:lnTo>
                  <a:lnTo>
                    <a:pt x="1952" y="664"/>
                  </a:lnTo>
                  <a:lnTo>
                    <a:pt x="1964" y="622"/>
                  </a:lnTo>
                  <a:lnTo>
                    <a:pt x="1959" y="572"/>
                  </a:lnTo>
                  <a:lnTo>
                    <a:pt x="1944" y="516"/>
                  </a:lnTo>
                  <a:lnTo>
                    <a:pt x="1917" y="463"/>
                  </a:lnTo>
                  <a:lnTo>
                    <a:pt x="1884" y="417"/>
                  </a:lnTo>
                  <a:lnTo>
                    <a:pt x="1846" y="383"/>
                  </a:lnTo>
                  <a:lnTo>
                    <a:pt x="1801" y="357"/>
                  </a:lnTo>
                  <a:lnTo>
                    <a:pt x="1747" y="338"/>
                  </a:lnTo>
                  <a:lnTo>
                    <a:pt x="1694" y="323"/>
                  </a:lnTo>
                  <a:lnTo>
                    <a:pt x="1638" y="311"/>
                  </a:lnTo>
                  <a:lnTo>
                    <a:pt x="1579" y="308"/>
                  </a:lnTo>
                  <a:lnTo>
                    <a:pt x="1520" y="308"/>
                  </a:lnTo>
                  <a:lnTo>
                    <a:pt x="1458" y="308"/>
                  </a:lnTo>
                  <a:lnTo>
                    <a:pt x="1401" y="311"/>
                  </a:lnTo>
                  <a:lnTo>
                    <a:pt x="1345" y="315"/>
                  </a:lnTo>
                  <a:lnTo>
                    <a:pt x="1291" y="318"/>
                  </a:lnTo>
                  <a:lnTo>
                    <a:pt x="1246" y="323"/>
                  </a:lnTo>
                  <a:lnTo>
                    <a:pt x="1204" y="323"/>
                  </a:lnTo>
                  <a:lnTo>
                    <a:pt x="1167" y="323"/>
                  </a:lnTo>
                  <a:lnTo>
                    <a:pt x="1167" y="128"/>
                  </a:lnTo>
                  <a:lnTo>
                    <a:pt x="1219" y="128"/>
                  </a:lnTo>
                  <a:lnTo>
                    <a:pt x="1273" y="125"/>
                  </a:lnTo>
                  <a:lnTo>
                    <a:pt x="1322" y="125"/>
                  </a:lnTo>
                  <a:lnTo>
                    <a:pt x="1374" y="125"/>
                  </a:lnTo>
                  <a:lnTo>
                    <a:pt x="1424" y="125"/>
                  </a:lnTo>
                  <a:lnTo>
                    <a:pt x="1473" y="125"/>
                  </a:lnTo>
                  <a:lnTo>
                    <a:pt x="1523" y="125"/>
                  </a:lnTo>
                  <a:lnTo>
                    <a:pt x="1569" y="125"/>
                  </a:lnTo>
                  <a:lnTo>
                    <a:pt x="1618" y="121"/>
                  </a:lnTo>
                  <a:lnTo>
                    <a:pt x="1663" y="121"/>
                  </a:lnTo>
                  <a:lnTo>
                    <a:pt x="1705" y="121"/>
                  </a:lnTo>
                  <a:lnTo>
                    <a:pt x="1751" y="121"/>
                  </a:lnTo>
                  <a:lnTo>
                    <a:pt x="1793" y="118"/>
                  </a:lnTo>
                  <a:lnTo>
                    <a:pt x="1835" y="118"/>
                  </a:lnTo>
                  <a:lnTo>
                    <a:pt x="1872" y="113"/>
                  </a:lnTo>
                  <a:lnTo>
                    <a:pt x="1910" y="110"/>
                  </a:lnTo>
                  <a:lnTo>
                    <a:pt x="1929" y="86"/>
                  </a:lnTo>
                  <a:lnTo>
                    <a:pt x="1941" y="59"/>
                  </a:lnTo>
                  <a:lnTo>
                    <a:pt x="1949" y="37"/>
                  </a:lnTo>
                  <a:lnTo>
                    <a:pt x="1959" y="19"/>
                  </a:lnTo>
                  <a:close/>
                  <a:moveTo>
                    <a:pt x="1167" y="1006"/>
                  </a:moveTo>
                  <a:lnTo>
                    <a:pt x="1086" y="991"/>
                  </a:lnTo>
                  <a:lnTo>
                    <a:pt x="1002" y="972"/>
                  </a:lnTo>
                  <a:lnTo>
                    <a:pt x="923" y="952"/>
                  </a:lnTo>
                  <a:lnTo>
                    <a:pt x="844" y="934"/>
                  </a:lnTo>
                  <a:lnTo>
                    <a:pt x="763" y="915"/>
                  </a:lnTo>
                  <a:lnTo>
                    <a:pt x="683" y="893"/>
                  </a:lnTo>
                  <a:lnTo>
                    <a:pt x="607" y="873"/>
                  </a:lnTo>
                  <a:lnTo>
                    <a:pt x="535" y="851"/>
                  </a:lnTo>
                  <a:lnTo>
                    <a:pt x="464" y="828"/>
                  </a:lnTo>
                  <a:lnTo>
                    <a:pt x="395" y="809"/>
                  </a:lnTo>
                  <a:lnTo>
                    <a:pt x="331" y="786"/>
                  </a:lnTo>
                  <a:lnTo>
                    <a:pt x="266" y="767"/>
                  </a:lnTo>
                  <a:lnTo>
                    <a:pt x="208" y="747"/>
                  </a:lnTo>
                  <a:lnTo>
                    <a:pt x="156" y="730"/>
                  </a:lnTo>
                  <a:lnTo>
                    <a:pt x="106" y="713"/>
                  </a:lnTo>
                  <a:lnTo>
                    <a:pt x="64" y="698"/>
                  </a:lnTo>
                  <a:lnTo>
                    <a:pt x="22" y="668"/>
                  </a:lnTo>
                  <a:lnTo>
                    <a:pt x="3" y="614"/>
                  </a:lnTo>
                  <a:lnTo>
                    <a:pt x="0" y="547"/>
                  </a:lnTo>
                  <a:lnTo>
                    <a:pt x="7" y="471"/>
                  </a:lnTo>
                  <a:lnTo>
                    <a:pt x="18" y="387"/>
                  </a:lnTo>
                  <a:lnTo>
                    <a:pt x="27" y="308"/>
                  </a:lnTo>
                  <a:lnTo>
                    <a:pt x="30" y="234"/>
                  </a:lnTo>
                  <a:lnTo>
                    <a:pt x="22" y="175"/>
                  </a:lnTo>
                  <a:lnTo>
                    <a:pt x="91" y="167"/>
                  </a:lnTo>
                  <a:lnTo>
                    <a:pt x="163" y="160"/>
                  </a:lnTo>
                  <a:lnTo>
                    <a:pt x="232" y="151"/>
                  </a:lnTo>
                  <a:lnTo>
                    <a:pt x="304" y="148"/>
                  </a:lnTo>
                  <a:lnTo>
                    <a:pt x="375" y="143"/>
                  </a:lnTo>
                  <a:lnTo>
                    <a:pt x="447" y="140"/>
                  </a:lnTo>
                  <a:lnTo>
                    <a:pt x="520" y="136"/>
                  </a:lnTo>
                  <a:lnTo>
                    <a:pt x="592" y="133"/>
                  </a:lnTo>
                  <a:lnTo>
                    <a:pt x="664" y="133"/>
                  </a:lnTo>
                  <a:lnTo>
                    <a:pt x="737" y="133"/>
                  </a:lnTo>
                  <a:lnTo>
                    <a:pt x="809" y="128"/>
                  </a:lnTo>
                  <a:lnTo>
                    <a:pt x="881" y="128"/>
                  </a:lnTo>
                  <a:lnTo>
                    <a:pt x="953" y="128"/>
                  </a:lnTo>
                  <a:lnTo>
                    <a:pt x="1026" y="128"/>
                  </a:lnTo>
                  <a:lnTo>
                    <a:pt x="1098" y="128"/>
                  </a:lnTo>
                  <a:lnTo>
                    <a:pt x="1167" y="128"/>
                  </a:lnTo>
                  <a:lnTo>
                    <a:pt x="1167" y="323"/>
                  </a:lnTo>
                  <a:lnTo>
                    <a:pt x="1162" y="323"/>
                  </a:lnTo>
                  <a:lnTo>
                    <a:pt x="1158" y="323"/>
                  </a:lnTo>
                  <a:lnTo>
                    <a:pt x="1150" y="323"/>
                  </a:lnTo>
                  <a:lnTo>
                    <a:pt x="1101" y="315"/>
                  </a:lnTo>
                  <a:lnTo>
                    <a:pt x="1056" y="303"/>
                  </a:lnTo>
                  <a:lnTo>
                    <a:pt x="1007" y="296"/>
                  </a:lnTo>
                  <a:lnTo>
                    <a:pt x="957" y="288"/>
                  </a:lnTo>
                  <a:lnTo>
                    <a:pt x="908" y="281"/>
                  </a:lnTo>
                  <a:lnTo>
                    <a:pt x="858" y="273"/>
                  </a:lnTo>
                  <a:lnTo>
                    <a:pt x="812" y="269"/>
                  </a:lnTo>
                  <a:lnTo>
                    <a:pt x="763" y="266"/>
                  </a:lnTo>
                  <a:lnTo>
                    <a:pt x="718" y="266"/>
                  </a:lnTo>
                  <a:lnTo>
                    <a:pt x="672" y="266"/>
                  </a:lnTo>
                  <a:lnTo>
                    <a:pt x="627" y="269"/>
                  </a:lnTo>
                  <a:lnTo>
                    <a:pt x="585" y="276"/>
                  </a:lnTo>
                  <a:lnTo>
                    <a:pt x="547" y="284"/>
                  </a:lnTo>
                  <a:lnTo>
                    <a:pt x="508" y="296"/>
                  </a:lnTo>
                  <a:lnTo>
                    <a:pt x="471" y="308"/>
                  </a:lnTo>
                  <a:lnTo>
                    <a:pt x="437" y="326"/>
                  </a:lnTo>
                  <a:lnTo>
                    <a:pt x="398" y="380"/>
                  </a:lnTo>
                  <a:lnTo>
                    <a:pt x="380" y="436"/>
                  </a:lnTo>
                  <a:lnTo>
                    <a:pt x="380" y="498"/>
                  </a:lnTo>
                  <a:lnTo>
                    <a:pt x="398" y="550"/>
                  </a:lnTo>
                  <a:lnTo>
                    <a:pt x="422" y="580"/>
                  </a:lnTo>
                  <a:lnTo>
                    <a:pt x="444" y="599"/>
                  </a:lnTo>
                  <a:lnTo>
                    <a:pt x="467" y="619"/>
                  </a:lnTo>
                  <a:lnTo>
                    <a:pt x="494" y="629"/>
                  </a:lnTo>
                  <a:lnTo>
                    <a:pt x="516" y="641"/>
                  </a:lnTo>
                  <a:lnTo>
                    <a:pt x="543" y="653"/>
                  </a:lnTo>
                  <a:lnTo>
                    <a:pt x="570" y="664"/>
                  </a:lnTo>
                  <a:lnTo>
                    <a:pt x="597" y="680"/>
                  </a:lnTo>
                  <a:lnTo>
                    <a:pt x="649" y="695"/>
                  </a:lnTo>
                  <a:lnTo>
                    <a:pt x="706" y="710"/>
                  </a:lnTo>
                  <a:lnTo>
                    <a:pt x="775" y="730"/>
                  </a:lnTo>
                  <a:lnTo>
                    <a:pt x="844" y="744"/>
                  </a:lnTo>
                  <a:lnTo>
                    <a:pt x="918" y="759"/>
                  </a:lnTo>
                  <a:lnTo>
                    <a:pt x="999" y="770"/>
                  </a:lnTo>
                  <a:lnTo>
                    <a:pt x="1083" y="786"/>
                  </a:lnTo>
                  <a:lnTo>
                    <a:pt x="1167" y="797"/>
                  </a:lnTo>
                  <a:lnTo>
                    <a:pt x="1167" y="1006"/>
                  </a:lnTo>
                  <a:close/>
                </a:path>
              </a:pathLst>
            </a:custGeom>
            <a:solidFill>
              <a:srgbClr val="5E966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7" name="Freeform 74"/>
            <p:cNvSpPr>
              <a:spLocks noEditPoints="1"/>
            </p:cNvSpPr>
            <p:nvPr/>
          </p:nvSpPr>
          <p:spPr bwMode="auto">
            <a:xfrm rot="696599">
              <a:off x="3723" y="1260"/>
              <a:ext cx="705" cy="340"/>
            </a:xfrm>
            <a:custGeom>
              <a:avLst/>
              <a:gdLst>
                <a:gd name="T0" fmla="*/ 220 w 2115"/>
                <a:gd name="T1" fmla="*/ 0 h 1021"/>
                <a:gd name="T2" fmla="*/ 230 w 2115"/>
                <a:gd name="T3" fmla="*/ 19 h 1021"/>
                <a:gd name="T4" fmla="*/ 235 w 2115"/>
                <a:gd name="T5" fmla="*/ 72 h 1021"/>
                <a:gd name="T6" fmla="*/ 231 w 2115"/>
                <a:gd name="T7" fmla="*/ 86 h 1021"/>
                <a:gd name="T8" fmla="*/ 225 w 2115"/>
                <a:gd name="T9" fmla="*/ 99 h 1021"/>
                <a:gd name="T10" fmla="*/ 212 w 2115"/>
                <a:gd name="T11" fmla="*/ 108 h 1021"/>
                <a:gd name="T12" fmla="*/ 193 w 2115"/>
                <a:gd name="T13" fmla="*/ 113 h 1021"/>
                <a:gd name="T14" fmla="*/ 170 w 2115"/>
                <a:gd name="T15" fmla="*/ 113 h 1021"/>
                <a:gd name="T16" fmla="*/ 145 w 2115"/>
                <a:gd name="T17" fmla="*/ 111 h 1021"/>
                <a:gd name="T18" fmla="*/ 127 w 2115"/>
                <a:gd name="T19" fmla="*/ 89 h 1021"/>
                <a:gd name="T20" fmla="*/ 154 w 2115"/>
                <a:gd name="T21" fmla="*/ 91 h 1021"/>
                <a:gd name="T22" fmla="*/ 181 w 2115"/>
                <a:gd name="T23" fmla="*/ 91 h 1021"/>
                <a:gd name="T24" fmla="*/ 201 w 2115"/>
                <a:gd name="T25" fmla="*/ 86 h 1021"/>
                <a:gd name="T26" fmla="*/ 215 w 2115"/>
                <a:gd name="T27" fmla="*/ 76 h 1021"/>
                <a:gd name="T28" fmla="*/ 218 w 2115"/>
                <a:gd name="T29" fmla="*/ 61 h 1021"/>
                <a:gd name="T30" fmla="*/ 209 w 2115"/>
                <a:gd name="T31" fmla="*/ 44 h 1021"/>
                <a:gd name="T32" fmla="*/ 194 w 2115"/>
                <a:gd name="T33" fmla="*/ 34 h 1021"/>
                <a:gd name="T34" fmla="*/ 174 w 2115"/>
                <a:gd name="T35" fmla="*/ 31 h 1021"/>
                <a:gd name="T36" fmla="*/ 154 w 2115"/>
                <a:gd name="T37" fmla="*/ 31 h 1021"/>
                <a:gd name="T38" fmla="*/ 136 w 2115"/>
                <a:gd name="T39" fmla="*/ 32 h 1021"/>
                <a:gd name="T40" fmla="*/ 127 w 2115"/>
                <a:gd name="T41" fmla="*/ 14 h 1021"/>
                <a:gd name="T42" fmla="*/ 144 w 2115"/>
                <a:gd name="T43" fmla="*/ 14 h 1021"/>
                <a:gd name="T44" fmla="*/ 161 w 2115"/>
                <a:gd name="T45" fmla="*/ 14 h 1021"/>
                <a:gd name="T46" fmla="*/ 177 w 2115"/>
                <a:gd name="T47" fmla="*/ 13 h 1021"/>
                <a:gd name="T48" fmla="*/ 192 w 2115"/>
                <a:gd name="T49" fmla="*/ 13 h 1021"/>
                <a:gd name="T50" fmla="*/ 205 w 2115"/>
                <a:gd name="T51" fmla="*/ 13 h 1021"/>
                <a:gd name="T52" fmla="*/ 214 w 2115"/>
                <a:gd name="T53" fmla="*/ 7 h 1021"/>
                <a:gd name="T54" fmla="*/ 127 w 2115"/>
                <a:gd name="T55" fmla="*/ 108 h 1021"/>
                <a:gd name="T56" fmla="*/ 100 w 2115"/>
                <a:gd name="T57" fmla="*/ 103 h 1021"/>
                <a:gd name="T58" fmla="*/ 75 w 2115"/>
                <a:gd name="T59" fmla="*/ 97 h 1021"/>
                <a:gd name="T60" fmla="*/ 51 w 2115"/>
                <a:gd name="T61" fmla="*/ 89 h 1021"/>
                <a:gd name="T62" fmla="*/ 29 w 2115"/>
                <a:gd name="T63" fmla="*/ 83 h 1021"/>
                <a:gd name="T64" fmla="*/ 12 w 2115"/>
                <a:gd name="T65" fmla="*/ 77 h 1021"/>
                <a:gd name="T66" fmla="*/ 0 w 2115"/>
                <a:gd name="T67" fmla="*/ 66 h 1021"/>
                <a:gd name="T68" fmla="*/ 2 w 2115"/>
                <a:gd name="T69" fmla="*/ 42 h 1021"/>
                <a:gd name="T70" fmla="*/ 4 w 2115"/>
                <a:gd name="T71" fmla="*/ 20 h 1021"/>
                <a:gd name="T72" fmla="*/ 27 w 2115"/>
                <a:gd name="T73" fmla="*/ 17 h 1021"/>
                <a:gd name="T74" fmla="*/ 50 w 2115"/>
                <a:gd name="T75" fmla="*/ 16 h 1021"/>
                <a:gd name="T76" fmla="*/ 73 w 2115"/>
                <a:gd name="T77" fmla="*/ 15 h 1021"/>
                <a:gd name="T78" fmla="*/ 96 w 2115"/>
                <a:gd name="T79" fmla="*/ 14 h 1021"/>
                <a:gd name="T80" fmla="*/ 119 w 2115"/>
                <a:gd name="T81" fmla="*/ 14 h 1021"/>
                <a:gd name="T82" fmla="*/ 126 w 2115"/>
                <a:gd name="T83" fmla="*/ 32 h 1021"/>
                <a:gd name="T84" fmla="*/ 119 w 2115"/>
                <a:gd name="T85" fmla="*/ 31 h 1021"/>
                <a:gd name="T86" fmla="*/ 103 w 2115"/>
                <a:gd name="T87" fmla="*/ 29 h 1021"/>
                <a:gd name="T88" fmla="*/ 86 w 2115"/>
                <a:gd name="T89" fmla="*/ 27 h 1021"/>
                <a:gd name="T90" fmla="*/ 70 w 2115"/>
                <a:gd name="T91" fmla="*/ 27 h 1021"/>
                <a:gd name="T92" fmla="*/ 56 w 2115"/>
                <a:gd name="T93" fmla="*/ 29 h 1021"/>
                <a:gd name="T94" fmla="*/ 43 w 2115"/>
                <a:gd name="T95" fmla="*/ 34 h 1021"/>
                <a:gd name="T96" fmla="*/ 38 w 2115"/>
                <a:gd name="T97" fmla="*/ 55 h 1021"/>
                <a:gd name="T98" fmla="*/ 46 w 2115"/>
                <a:gd name="T99" fmla="*/ 66 h 1021"/>
                <a:gd name="T100" fmla="*/ 53 w 2115"/>
                <a:gd name="T101" fmla="*/ 71 h 1021"/>
                <a:gd name="T102" fmla="*/ 61 w 2115"/>
                <a:gd name="T103" fmla="*/ 76 h 1021"/>
                <a:gd name="T104" fmla="*/ 82 w 2115"/>
                <a:gd name="T105" fmla="*/ 81 h 1021"/>
                <a:gd name="T106" fmla="*/ 108 w 2115"/>
                <a:gd name="T107" fmla="*/ 86 h 1021"/>
                <a:gd name="T108" fmla="*/ 127 w 2115"/>
                <a:gd name="T109" fmla="*/ 108 h 102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115" h="1021">
                  <a:moveTo>
                    <a:pt x="1932" y="19"/>
                  </a:moveTo>
                  <a:lnTo>
                    <a:pt x="1959" y="7"/>
                  </a:lnTo>
                  <a:lnTo>
                    <a:pt x="1979" y="0"/>
                  </a:lnTo>
                  <a:lnTo>
                    <a:pt x="2001" y="7"/>
                  </a:lnTo>
                  <a:lnTo>
                    <a:pt x="2023" y="19"/>
                  </a:lnTo>
                  <a:lnTo>
                    <a:pt x="2070" y="175"/>
                  </a:lnTo>
                  <a:lnTo>
                    <a:pt x="2097" y="335"/>
                  </a:lnTo>
                  <a:lnTo>
                    <a:pt x="2107" y="498"/>
                  </a:lnTo>
                  <a:lnTo>
                    <a:pt x="2115" y="653"/>
                  </a:lnTo>
                  <a:lnTo>
                    <a:pt x="2104" y="691"/>
                  </a:lnTo>
                  <a:lnTo>
                    <a:pt x="2092" y="732"/>
                  </a:lnTo>
                  <a:lnTo>
                    <a:pt x="2080" y="771"/>
                  </a:lnTo>
                  <a:lnTo>
                    <a:pt x="2073" y="804"/>
                  </a:lnTo>
                  <a:lnTo>
                    <a:pt x="2055" y="851"/>
                  </a:lnTo>
                  <a:lnTo>
                    <a:pt x="2028" y="888"/>
                  </a:lnTo>
                  <a:lnTo>
                    <a:pt x="1994" y="919"/>
                  </a:lnTo>
                  <a:lnTo>
                    <a:pt x="1952" y="949"/>
                  </a:lnTo>
                  <a:lnTo>
                    <a:pt x="1907" y="972"/>
                  </a:lnTo>
                  <a:lnTo>
                    <a:pt x="1857" y="991"/>
                  </a:lnTo>
                  <a:lnTo>
                    <a:pt x="1801" y="1003"/>
                  </a:lnTo>
                  <a:lnTo>
                    <a:pt x="1739" y="1014"/>
                  </a:lnTo>
                  <a:lnTo>
                    <a:pt x="1675" y="1021"/>
                  </a:lnTo>
                  <a:lnTo>
                    <a:pt x="1606" y="1021"/>
                  </a:lnTo>
                  <a:lnTo>
                    <a:pt x="1534" y="1021"/>
                  </a:lnTo>
                  <a:lnTo>
                    <a:pt x="1461" y="1018"/>
                  </a:lnTo>
                  <a:lnTo>
                    <a:pt x="1382" y="1011"/>
                  </a:lnTo>
                  <a:lnTo>
                    <a:pt x="1303" y="1003"/>
                  </a:lnTo>
                  <a:lnTo>
                    <a:pt x="1222" y="991"/>
                  </a:lnTo>
                  <a:lnTo>
                    <a:pt x="1140" y="976"/>
                  </a:lnTo>
                  <a:lnTo>
                    <a:pt x="1140" y="804"/>
                  </a:lnTo>
                  <a:lnTo>
                    <a:pt x="1222" y="813"/>
                  </a:lnTo>
                  <a:lnTo>
                    <a:pt x="1310" y="821"/>
                  </a:lnTo>
                  <a:lnTo>
                    <a:pt x="1389" y="824"/>
                  </a:lnTo>
                  <a:lnTo>
                    <a:pt x="1473" y="824"/>
                  </a:lnTo>
                  <a:lnTo>
                    <a:pt x="1549" y="824"/>
                  </a:lnTo>
                  <a:lnTo>
                    <a:pt x="1626" y="816"/>
                  </a:lnTo>
                  <a:lnTo>
                    <a:pt x="1693" y="809"/>
                  </a:lnTo>
                  <a:lnTo>
                    <a:pt x="1754" y="794"/>
                  </a:lnTo>
                  <a:lnTo>
                    <a:pt x="1811" y="774"/>
                  </a:lnTo>
                  <a:lnTo>
                    <a:pt x="1860" y="752"/>
                  </a:lnTo>
                  <a:lnTo>
                    <a:pt x="1902" y="722"/>
                  </a:lnTo>
                  <a:lnTo>
                    <a:pt x="1932" y="688"/>
                  </a:lnTo>
                  <a:lnTo>
                    <a:pt x="1952" y="649"/>
                  </a:lnTo>
                  <a:lnTo>
                    <a:pt x="1964" y="604"/>
                  </a:lnTo>
                  <a:lnTo>
                    <a:pt x="1959" y="550"/>
                  </a:lnTo>
                  <a:lnTo>
                    <a:pt x="1944" y="493"/>
                  </a:lnTo>
                  <a:lnTo>
                    <a:pt x="1917" y="441"/>
                  </a:lnTo>
                  <a:lnTo>
                    <a:pt x="1883" y="394"/>
                  </a:lnTo>
                  <a:lnTo>
                    <a:pt x="1841" y="357"/>
                  </a:lnTo>
                  <a:lnTo>
                    <a:pt x="1792" y="330"/>
                  </a:lnTo>
                  <a:lnTo>
                    <a:pt x="1742" y="308"/>
                  </a:lnTo>
                  <a:lnTo>
                    <a:pt x="1685" y="293"/>
                  </a:lnTo>
                  <a:lnTo>
                    <a:pt x="1629" y="285"/>
                  </a:lnTo>
                  <a:lnTo>
                    <a:pt x="1569" y="276"/>
                  </a:lnTo>
                  <a:lnTo>
                    <a:pt x="1507" y="273"/>
                  </a:lnTo>
                  <a:lnTo>
                    <a:pt x="1446" y="276"/>
                  </a:lnTo>
                  <a:lnTo>
                    <a:pt x="1386" y="276"/>
                  </a:lnTo>
                  <a:lnTo>
                    <a:pt x="1329" y="281"/>
                  </a:lnTo>
                  <a:lnTo>
                    <a:pt x="1271" y="285"/>
                  </a:lnTo>
                  <a:lnTo>
                    <a:pt x="1222" y="288"/>
                  </a:lnTo>
                  <a:lnTo>
                    <a:pt x="1177" y="288"/>
                  </a:lnTo>
                  <a:lnTo>
                    <a:pt x="1140" y="288"/>
                  </a:lnTo>
                  <a:lnTo>
                    <a:pt x="1140" y="125"/>
                  </a:lnTo>
                  <a:lnTo>
                    <a:pt x="1192" y="125"/>
                  </a:lnTo>
                  <a:lnTo>
                    <a:pt x="1246" y="125"/>
                  </a:lnTo>
                  <a:lnTo>
                    <a:pt x="1298" y="125"/>
                  </a:lnTo>
                  <a:lnTo>
                    <a:pt x="1347" y="125"/>
                  </a:lnTo>
                  <a:lnTo>
                    <a:pt x="1397" y="125"/>
                  </a:lnTo>
                  <a:lnTo>
                    <a:pt x="1451" y="125"/>
                  </a:lnTo>
                  <a:lnTo>
                    <a:pt x="1496" y="125"/>
                  </a:lnTo>
                  <a:lnTo>
                    <a:pt x="1545" y="125"/>
                  </a:lnTo>
                  <a:lnTo>
                    <a:pt x="1591" y="121"/>
                  </a:lnTo>
                  <a:lnTo>
                    <a:pt x="1636" y="121"/>
                  </a:lnTo>
                  <a:lnTo>
                    <a:pt x="1682" y="121"/>
                  </a:lnTo>
                  <a:lnTo>
                    <a:pt x="1724" y="121"/>
                  </a:lnTo>
                  <a:lnTo>
                    <a:pt x="1766" y="118"/>
                  </a:lnTo>
                  <a:lnTo>
                    <a:pt x="1808" y="118"/>
                  </a:lnTo>
                  <a:lnTo>
                    <a:pt x="1845" y="118"/>
                  </a:lnTo>
                  <a:lnTo>
                    <a:pt x="1883" y="113"/>
                  </a:lnTo>
                  <a:lnTo>
                    <a:pt x="1910" y="86"/>
                  </a:lnTo>
                  <a:lnTo>
                    <a:pt x="1922" y="61"/>
                  </a:lnTo>
                  <a:lnTo>
                    <a:pt x="1929" y="37"/>
                  </a:lnTo>
                  <a:lnTo>
                    <a:pt x="1932" y="19"/>
                  </a:lnTo>
                  <a:close/>
                  <a:moveTo>
                    <a:pt x="1140" y="976"/>
                  </a:moveTo>
                  <a:lnTo>
                    <a:pt x="1059" y="961"/>
                  </a:lnTo>
                  <a:lnTo>
                    <a:pt x="983" y="945"/>
                  </a:lnTo>
                  <a:lnTo>
                    <a:pt x="903" y="927"/>
                  </a:lnTo>
                  <a:lnTo>
                    <a:pt x="827" y="907"/>
                  </a:lnTo>
                  <a:lnTo>
                    <a:pt x="748" y="888"/>
                  </a:lnTo>
                  <a:lnTo>
                    <a:pt x="671" y="870"/>
                  </a:lnTo>
                  <a:lnTo>
                    <a:pt x="600" y="846"/>
                  </a:lnTo>
                  <a:lnTo>
                    <a:pt x="528" y="828"/>
                  </a:lnTo>
                  <a:lnTo>
                    <a:pt x="455" y="804"/>
                  </a:lnTo>
                  <a:lnTo>
                    <a:pt x="387" y="786"/>
                  </a:lnTo>
                  <a:lnTo>
                    <a:pt x="321" y="764"/>
                  </a:lnTo>
                  <a:lnTo>
                    <a:pt x="265" y="744"/>
                  </a:lnTo>
                  <a:lnTo>
                    <a:pt x="208" y="725"/>
                  </a:lnTo>
                  <a:lnTo>
                    <a:pt x="155" y="706"/>
                  </a:lnTo>
                  <a:lnTo>
                    <a:pt x="106" y="691"/>
                  </a:lnTo>
                  <a:lnTo>
                    <a:pt x="64" y="676"/>
                  </a:lnTo>
                  <a:lnTo>
                    <a:pt x="22" y="646"/>
                  </a:lnTo>
                  <a:lnTo>
                    <a:pt x="3" y="596"/>
                  </a:lnTo>
                  <a:lnTo>
                    <a:pt x="0" y="532"/>
                  </a:lnTo>
                  <a:lnTo>
                    <a:pt x="10" y="459"/>
                  </a:lnTo>
                  <a:lnTo>
                    <a:pt x="22" y="380"/>
                  </a:lnTo>
                  <a:lnTo>
                    <a:pt x="33" y="303"/>
                  </a:lnTo>
                  <a:lnTo>
                    <a:pt x="40" y="234"/>
                  </a:lnTo>
                  <a:lnTo>
                    <a:pt x="33" y="178"/>
                  </a:lnTo>
                  <a:lnTo>
                    <a:pt x="102" y="170"/>
                  </a:lnTo>
                  <a:lnTo>
                    <a:pt x="170" y="163"/>
                  </a:lnTo>
                  <a:lnTo>
                    <a:pt x="239" y="155"/>
                  </a:lnTo>
                  <a:lnTo>
                    <a:pt x="307" y="152"/>
                  </a:lnTo>
                  <a:lnTo>
                    <a:pt x="375" y="145"/>
                  </a:lnTo>
                  <a:lnTo>
                    <a:pt x="447" y="140"/>
                  </a:lnTo>
                  <a:lnTo>
                    <a:pt x="516" y="136"/>
                  </a:lnTo>
                  <a:lnTo>
                    <a:pt x="588" y="133"/>
                  </a:lnTo>
                  <a:lnTo>
                    <a:pt x="656" y="133"/>
                  </a:lnTo>
                  <a:lnTo>
                    <a:pt x="725" y="128"/>
                  </a:lnTo>
                  <a:lnTo>
                    <a:pt x="797" y="128"/>
                  </a:lnTo>
                  <a:lnTo>
                    <a:pt x="866" y="125"/>
                  </a:lnTo>
                  <a:lnTo>
                    <a:pt x="933" y="125"/>
                  </a:lnTo>
                  <a:lnTo>
                    <a:pt x="1002" y="125"/>
                  </a:lnTo>
                  <a:lnTo>
                    <a:pt x="1071" y="125"/>
                  </a:lnTo>
                  <a:lnTo>
                    <a:pt x="1140" y="125"/>
                  </a:lnTo>
                  <a:lnTo>
                    <a:pt x="1140" y="288"/>
                  </a:lnTo>
                  <a:lnTo>
                    <a:pt x="1135" y="288"/>
                  </a:lnTo>
                  <a:lnTo>
                    <a:pt x="1131" y="288"/>
                  </a:lnTo>
                  <a:lnTo>
                    <a:pt x="1123" y="288"/>
                  </a:lnTo>
                  <a:lnTo>
                    <a:pt x="1074" y="281"/>
                  </a:lnTo>
                  <a:lnTo>
                    <a:pt x="1024" y="273"/>
                  </a:lnTo>
                  <a:lnTo>
                    <a:pt x="975" y="266"/>
                  </a:lnTo>
                  <a:lnTo>
                    <a:pt x="926" y="261"/>
                  </a:lnTo>
                  <a:lnTo>
                    <a:pt x="876" y="254"/>
                  </a:lnTo>
                  <a:lnTo>
                    <a:pt x="827" y="246"/>
                  </a:lnTo>
                  <a:lnTo>
                    <a:pt x="778" y="243"/>
                  </a:lnTo>
                  <a:lnTo>
                    <a:pt x="728" y="239"/>
                  </a:lnTo>
                  <a:lnTo>
                    <a:pt x="683" y="239"/>
                  </a:lnTo>
                  <a:lnTo>
                    <a:pt x="634" y="239"/>
                  </a:lnTo>
                  <a:lnTo>
                    <a:pt x="592" y="243"/>
                  </a:lnTo>
                  <a:lnTo>
                    <a:pt x="546" y="251"/>
                  </a:lnTo>
                  <a:lnTo>
                    <a:pt x="504" y="258"/>
                  </a:lnTo>
                  <a:lnTo>
                    <a:pt x="462" y="273"/>
                  </a:lnTo>
                  <a:lnTo>
                    <a:pt x="425" y="288"/>
                  </a:lnTo>
                  <a:lnTo>
                    <a:pt x="390" y="308"/>
                  </a:lnTo>
                  <a:lnTo>
                    <a:pt x="348" y="360"/>
                  </a:lnTo>
                  <a:lnTo>
                    <a:pt x="333" y="429"/>
                  </a:lnTo>
                  <a:lnTo>
                    <a:pt x="341" y="498"/>
                  </a:lnTo>
                  <a:lnTo>
                    <a:pt x="368" y="554"/>
                  </a:lnTo>
                  <a:lnTo>
                    <a:pt x="390" y="581"/>
                  </a:lnTo>
                  <a:lnTo>
                    <a:pt x="413" y="599"/>
                  </a:lnTo>
                  <a:lnTo>
                    <a:pt x="437" y="619"/>
                  </a:lnTo>
                  <a:lnTo>
                    <a:pt x="459" y="631"/>
                  </a:lnTo>
                  <a:lnTo>
                    <a:pt x="481" y="641"/>
                  </a:lnTo>
                  <a:lnTo>
                    <a:pt x="504" y="653"/>
                  </a:lnTo>
                  <a:lnTo>
                    <a:pt x="528" y="668"/>
                  </a:lnTo>
                  <a:lnTo>
                    <a:pt x="550" y="683"/>
                  </a:lnTo>
                  <a:lnTo>
                    <a:pt x="607" y="698"/>
                  </a:lnTo>
                  <a:lnTo>
                    <a:pt x="668" y="718"/>
                  </a:lnTo>
                  <a:lnTo>
                    <a:pt x="736" y="732"/>
                  </a:lnTo>
                  <a:lnTo>
                    <a:pt x="812" y="747"/>
                  </a:lnTo>
                  <a:lnTo>
                    <a:pt x="888" y="767"/>
                  </a:lnTo>
                  <a:lnTo>
                    <a:pt x="972" y="779"/>
                  </a:lnTo>
                  <a:lnTo>
                    <a:pt x="1056" y="794"/>
                  </a:lnTo>
                  <a:lnTo>
                    <a:pt x="1140" y="804"/>
                  </a:lnTo>
                  <a:lnTo>
                    <a:pt x="1140" y="976"/>
                  </a:lnTo>
                  <a:close/>
                </a:path>
              </a:pathLst>
            </a:custGeom>
            <a:solidFill>
              <a:srgbClr val="68A37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8" name="Freeform 75"/>
            <p:cNvSpPr>
              <a:spLocks noEditPoints="1"/>
            </p:cNvSpPr>
            <p:nvPr/>
          </p:nvSpPr>
          <p:spPr bwMode="auto">
            <a:xfrm rot="696599">
              <a:off x="3731" y="1265"/>
              <a:ext cx="691" cy="332"/>
            </a:xfrm>
            <a:custGeom>
              <a:avLst/>
              <a:gdLst>
                <a:gd name="T0" fmla="*/ 216 w 2072"/>
                <a:gd name="T1" fmla="*/ 0 h 996"/>
                <a:gd name="T2" fmla="*/ 226 w 2072"/>
                <a:gd name="T3" fmla="*/ 19 h 996"/>
                <a:gd name="T4" fmla="*/ 230 w 2072"/>
                <a:gd name="T5" fmla="*/ 71 h 996"/>
                <a:gd name="T6" fmla="*/ 227 w 2072"/>
                <a:gd name="T7" fmla="*/ 84 h 996"/>
                <a:gd name="T8" fmla="*/ 221 w 2072"/>
                <a:gd name="T9" fmla="*/ 97 h 996"/>
                <a:gd name="T10" fmla="*/ 208 w 2072"/>
                <a:gd name="T11" fmla="*/ 105 h 996"/>
                <a:gd name="T12" fmla="*/ 190 w 2072"/>
                <a:gd name="T13" fmla="*/ 110 h 996"/>
                <a:gd name="T14" fmla="*/ 168 w 2072"/>
                <a:gd name="T15" fmla="*/ 111 h 996"/>
                <a:gd name="T16" fmla="*/ 143 w 2072"/>
                <a:gd name="T17" fmla="*/ 108 h 996"/>
                <a:gd name="T18" fmla="*/ 125 w 2072"/>
                <a:gd name="T19" fmla="*/ 90 h 996"/>
                <a:gd name="T20" fmla="*/ 154 w 2072"/>
                <a:gd name="T21" fmla="*/ 92 h 996"/>
                <a:gd name="T22" fmla="*/ 180 w 2072"/>
                <a:gd name="T23" fmla="*/ 90 h 996"/>
                <a:gd name="T24" fmla="*/ 202 w 2072"/>
                <a:gd name="T25" fmla="*/ 85 h 996"/>
                <a:gd name="T26" fmla="*/ 216 w 2072"/>
                <a:gd name="T27" fmla="*/ 75 h 996"/>
                <a:gd name="T28" fmla="*/ 219 w 2072"/>
                <a:gd name="T29" fmla="*/ 59 h 996"/>
                <a:gd name="T30" fmla="*/ 210 w 2072"/>
                <a:gd name="T31" fmla="*/ 41 h 996"/>
                <a:gd name="T32" fmla="*/ 194 w 2072"/>
                <a:gd name="T33" fmla="*/ 31 h 996"/>
                <a:gd name="T34" fmla="*/ 174 w 2072"/>
                <a:gd name="T35" fmla="*/ 27 h 996"/>
                <a:gd name="T36" fmla="*/ 153 w 2072"/>
                <a:gd name="T37" fmla="*/ 27 h 996"/>
                <a:gd name="T38" fmla="*/ 135 w 2072"/>
                <a:gd name="T39" fmla="*/ 29 h 996"/>
                <a:gd name="T40" fmla="*/ 125 w 2072"/>
                <a:gd name="T41" fmla="*/ 13 h 996"/>
                <a:gd name="T42" fmla="*/ 142 w 2072"/>
                <a:gd name="T43" fmla="*/ 13 h 996"/>
                <a:gd name="T44" fmla="*/ 159 w 2072"/>
                <a:gd name="T45" fmla="*/ 13 h 996"/>
                <a:gd name="T46" fmla="*/ 174 w 2072"/>
                <a:gd name="T47" fmla="*/ 13 h 996"/>
                <a:gd name="T48" fmla="*/ 189 w 2072"/>
                <a:gd name="T49" fmla="*/ 13 h 996"/>
                <a:gd name="T50" fmla="*/ 202 w 2072"/>
                <a:gd name="T51" fmla="*/ 13 h 996"/>
                <a:gd name="T52" fmla="*/ 211 w 2072"/>
                <a:gd name="T53" fmla="*/ 7 h 996"/>
                <a:gd name="T54" fmla="*/ 125 w 2072"/>
                <a:gd name="T55" fmla="*/ 105 h 996"/>
                <a:gd name="T56" fmla="*/ 99 w 2072"/>
                <a:gd name="T57" fmla="*/ 100 h 996"/>
                <a:gd name="T58" fmla="*/ 73 w 2072"/>
                <a:gd name="T59" fmla="*/ 94 h 996"/>
                <a:gd name="T60" fmla="*/ 50 w 2072"/>
                <a:gd name="T61" fmla="*/ 87 h 996"/>
                <a:gd name="T62" fmla="*/ 28 w 2072"/>
                <a:gd name="T63" fmla="*/ 80 h 996"/>
                <a:gd name="T64" fmla="*/ 12 w 2072"/>
                <a:gd name="T65" fmla="*/ 75 h 996"/>
                <a:gd name="T66" fmla="*/ 2 w 2072"/>
                <a:gd name="T67" fmla="*/ 69 h 996"/>
                <a:gd name="T68" fmla="*/ 0 w 2072"/>
                <a:gd name="T69" fmla="*/ 59 h 996"/>
                <a:gd name="T70" fmla="*/ 5 w 2072"/>
                <a:gd name="T71" fmla="*/ 28 h 996"/>
                <a:gd name="T72" fmla="*/ 19 w 2072"/>
                <a:gd name="T73" fmla="*/ 18 h 996"/>
                <a:gd name="T74" fmla="*/ 42 w 2072"/>
                <a:gd name="T75" fmla="*/ 16 h 996"/>
                <a:gd name="T76" fmla="*/ 65 w 2072"/>
                <a:gd name="T77" fmla="*/ 15 h 996"/>
                <a:gd name="T78" fmla="*/ 88 w 2072"/>
                <a:gd name="T79" fmla="*/ 14 h 996"/>
                <a:gd name="T80" fmla="*/ 110 w 2072"/>
                <a:gd name="T81" fmla="*/ 14 h 996"/>
                <a:gd name="T82" fmla="*/ 125 w 2072"/>
                <a:gd name="T83" fmla="*/ 29 h 996"/>
                <a:gd name="T84" fmla="*/ 122 w 2072"/>
                <a:gd name="T85" fmla="*/ 29 h 996"/>
                <a:gd name="T86" fmla="*/ 111 w 2072"/>
                <a:gd name="T87" fmla="*/ 27 h 996"/>
                <a:gd name="T88" fmla="*/ 95 w 2072"/>
                <a:gd name="T89" fmla="*/ 25 h 996"/>
                <a:gd name="T90" fmla="*/ 78 w 2072"/>
                <a:gd name="T91" fmla="*/ 23 h 996"/>
                <a:gd name="T92" fmla="*/ 62 w 2072"/>
                <a:gd name="T93" fmla="*/ 24 h 996"/>
                <a:gd name="T94" fmla="*/ 47 w 2072"/>
                <a:gd name="T95" fmla="*/ 27 h 996"/>
                <a:gd name="T96" fmla="*/ 33 w 2072"/>
                <a:gd name="T97" fmla="*/ 38 h 996"/>
                <a:gd name="T98" fmla="*/ 37 w 2072"/>
                <a:gd name="T99" fmla="*/ 62 h 996"/>
                <a:gd name="T100" fmla="*/ 45 w 2072"/>
                <a:gd name="T101" fmla="*/ 68 h 996"/>
                <a:gd name="T102" fmla="*/ 52 w 2072"/>
                <a:gd name="T103" fmla="*/ 72 h 996"/>
                <a:gd name="T104" fmla="*/ 60 w 2072"/>
                <a:gd name="T105" fmla="*/ 77 h 996"/>
                <a:gd name="T106" fmla="*/ 71 w 2072"/>
                <a:gd name="T107" fmla="*/ 80 h 996"/>
                <a:gd name="T108" fmla="*/ 82 w 2072"/>
                <a:gd name="T109" fmla="*/ 83 h 996"/>
                <a:gd name="T110" fmla="*/ 96 w 2072"/>
                <a:gd name="T111" fmla="*/ 85 h 996"/>
                <a:gd name="T112" fmla="*/ 110 w 2072"/>
                <a:gd name="T113" fmla="*/ 88 h 996"/>
                <a:gd name="T114" fmla="*/ 125 w 2072"/>
                <a:gd name="T115" fmla="*/ 90 h 99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072" h="996">
                  <a:moveTo>
                    <a:pt x="1907" y="22"/>
                  </a:moveTo>
                  <a:lnTo>
                    <a:pt x="1931" y="4"/>
                  </a:lnTo>
                  <a:lnTo>
                    <a:pt x="1946" y="0"/>
                  </a:lnTo>
                  <a:lnTo>
                    <a:pt x="1961" y="0"/>
                  </a:lnTo>
                  <a:lnTo>
                    <a:pt x="1983" y="12"/>
                  </a:lnTo>
                  <a:lnTo>
                    <a:pt x="2030" y="167"/>
                  </a:lnTo>
                  <a:lnTo>
                    <a:pt x="2055" y="323"/>
                  </a:lnTo>
                  <a:lnTo>
                    <a:pt x="2067" y="483"/>
                  </a:lnTo>
                  <a:lnTo>
                    <a:pt x="2072" y="638"/>
                  </a:lnTo>
                  <a:lnTo>
                    <a:pt x="2060" y="676"/>
                  </a:lnTo>
                  <a:lnTo>
                    <a:pt x="2052" y="714"/>
                  </a:lnTo>
                  <a:lnTo>
                    <a:pt x="2040" y="752"/>
                  </a:lnTo>
                  <a:lnTo>
                    <a:pt x="2033" y="789"/>
                  </a:lnTo>
                  <a:lnTo>
                    <a:pt x="2015" y="831"/>
                  </a:lnTo>
                  <a:lnTo>
                    <a:pt x="1991" y="870"/>
                  </a:lnTo>
                  <a:lnTo>
                    <a:pt x="1957" y="900"/>
                  </a:lnTo>
                  <a:lnTo>
                    <a:pt x="1919" y="927"/>
                  </a:lnTo>
                  <a:lnTo>
                    <a:pt x="1874" y="949"/>
                  </a:lnTo>
                  <a:lnTo>
                    <a:pt x="1825" y="964"/>
                  </a:lnTo>
                  <a:lnTo>
                    <a:pt x="1771" y="979"/>
                  </a:lnTo>
                  <a:lnTo>
                    <a:pt x="1710" y="988"/>
                  </a:lnTo>
                  <a:lnTo>
                    <a:pt x="1645" y="996"/>
                  </a:lnTo>
                  <a:lnTo>
                    <a:pt x="1581" y="996"/>
                  </a:lnTo>
                  <a:lnTo>
                    <a:pt x="1509" y="996"/>
                  </a:lnTo>
                  <a:lnTo>
                    <a:pt x="1436" y="991"/>
                  </a:lnTo>
                  <a:lnTo>
                    <a:pt x="1361" y="984"/>
                  </a:lnTo>
                  <a:lnTo>
                    <a:pt x="1285" y="976"/>
                  </a:lnTo>
                  <a:lnTo>
                    <a:pt x="1206" y="964"/>
                  </a:lnTo>
                  <a:lnTo>
                    <a:pt x="1125" y="949"/>
                  </a:lnTo>
                  <a:lnTo>
                    <a:pt x="1125" y="809"/>
                  </a:lnTo>
                  <a:lnTo>
                    <a:pt x="1213" y="816"/>
                  </a:lnTo>
                  <a:lnTo>
                    <a:pt x="1300" y="821"/>
                  </a:lnTo>
                  <a:lnTo>
                    <a:pt x="1384" y="824"/>
                  </a:lnTo>
                  <a:lnTo>
                    <a:pt x="1468" y="824"/>
                  </a:lnTo>
                  <a:lnTo>
                    <a:pt x="1547" y="821"/>
                  </a:lnTo>
                  <a:lnTo>
                    <a:pt x="1623" y="813"/>
                  </a:lnTo>
                  <a:lnTo>
                    <a:pt x="1695" y="801"/>
                  </a:lnTo>
                  <a:lnTo>
                    <a:pt x="1759" y="786"/>
                  </a:lnTo>
                  <a:lnTo>
                    <a:pt x="1816" y="764"/>
                  </a:lnTo>
                  <a:lnTo>
                    <a:pt x="1865" y="740"/>
                  </a:lnTo>
                  <a:lnTo>
                    <a:pt x="1907" y="710"/>
                  </a:lnTo>
                  <a:lnTo>
                    <a:pt x="1939" y="673"/>
                  </a:lnTo>
                  <a:lnTo>
                    <a:pt x="1957" y="631"/>
                  </a:lnTo>
                  <a:lnTo>
                    <a:pt x="1966" y="581"/>
                  </a:lnTo>
                  <a:lnTo>
                    <a:pt x="1966" y="528"/>
                  </a:lnTo>
                  <a:lnTo>
                    <a:pt x="1946" y="468"/>
                  </a:lnTo>
                  <a:lnTo>
                    <a:pt x="1919" y="409"/>
                  </a:lnTo>
                  <a:lnTo>
                    <a:pt x="1885" y="365"/>
                  </a:lnTo>
                  <a:lnTo>
                    <a:pt x="1843" y="327"/>
                  </a:lnTo>
                  <a:lnTo>
                    <a:pt x="1794" y="300"/>
                  </a:lnTo>
                  <a:lnTo>
                    <a:pt x="1741" y="278"/>
                  </a:lnTo>
                  <a:lnTo>
                    <a:pt x="1684" y="261"/>
                  </a:lnTo>
                  <a:lnTo>
                    <a:pt x="1626" y="251"/>
                  </a:lnTo>
                  <a:lnTo>
                    <a:pt x="1566" y="243"/>
                  </a:lnTo>
                  <a:lnTo>
                    <a:pt x="1502" y="243"/>
                  </a:lnTo>
                  <a:lnTo>
                    <a:pt x="1441" y="243"/>
                  </a:lnTo>
                  <a:lnTo>
                    <a:pt x="1376" y="243"/>
                  </a:lnTo>
                  <a:lnTo>
                    <a:pt x="1319" y="246"/>
                  </a:lnTo>
                  <a:lnTo>
                    <a:pt x="1263" y="254"/>
                  </a:lnTo>
                  <a:lnTo>
                    <a:pt x="1213" y="258"/>
                  </a:lnTo>
                  <a:lnTo>
                    <a:pt x="1164" y="261"/>
                  </a:lnTo>
                  <a:lnTo>
                    <a:pt x="1125" y="261"/>
                  </a:lnTo>
                  <a:lnTo>
                    <a:pt x="1125" y="121"/>
                  </a:lnTo>
                  <a:lnTo>
                    <a:pt x="1179" y="121"/>
                  </a:lnTo>
                  <a:lnTo>
                    <a:pt x="1228" y="121"/>
                  </a:lnTo>
                  <a:lnTo>
                    <a:pt x="1281" y="121"/>
                  </a:lnTo>
                  <a:lnTo>
                    <a:pt x="1330" y="121"/>
                  </a:lnTo>
                  <a:lnTo>
                    <a:pt x="1379" y="121"/>
                  </a:lnTo>
                  <a:lnTo>
                    <a:pt x="1429" y="121"/>
                  </a:lnTo>
                  <a:lnTo>
                    <a:pt x="1478" y="121"/>
                  </a:lnTo>
                  <a:lnTo>
                    <a:pt x="1524" y="121"/>
                  </a:lnTo>
                  <a:lnTo>
                    <a:pt x="1569" y="121"/>
                  </a:lnTo>
                  <a:lnTo>
                    <a:pt x="1616" y="121"/>
                  </a:lnTo>
                  <a:lnTo>
                    <a:pt x="1660" y="121"/>
                  </a:lnTo>
                  <a:lnTo>
                    <a:pt x="1702" y="121"/>
                  </a:lnTo>
                  <a:lnTo>
                    <a:pt x="1744" y="118"/>
                  </a:lnTo>
                  <a:lnTo>
                    <a:pt x="1783" y="118"/>
                  </a:lnTo>
                  <a:lnTo>
                    <a:pt x="1820" y="113"/>
                  </a:lnTo>
                  <a:lnTo>
                    <a:pt x="1858" y="110"/>
                  </a:lnTo>
                  <a:lnTo>
                    <a:pt x="1889" y="88"/>
                  </a:lnTo>
                  <a:lnTo>
                    <a:pt x="1900" y="64"/>
                  </a:lnTo>
                  <a:lnTo>
                    <a:pt x="1904" y="38"/>
                  </a:lnTo>
                  <a:lnTo>
                    <a:pt x="1907" y="22"/>
                  </a:lnTo>
                  <a:close/>
                  <a:moveTo>
                    <a:pt x="1125" y="949"/>
                  </a:moveTo>
                  <a:lnTo>
                    <a:pt x="1046" y="934"/>
                  </a:lnTo>
                  <a:lnTo>
                    <a:pt x="969" y="919"/>
                  </a:lnTo>
                  <a:lnTo>
                    <a:pt x="890" y="900"/>
                  </a:lnTo>
                  <a:lnTo>
                    <a:pt x="814" y="881"/>
                  </a:lnTo>
                  <a:lnTo>
                    <a:pt x="738" y="863"/>
                  </a:lnTo>
                  <a:lnTo>
                    <a:pt x="661" y="843"/>
                  </a:lnTo>
                  <a:lnTo>
                    <a:pt x="585" y="821"/>
                  </a:lnTo>
                  <a:lnTo>
                    <a:pt x="513" y="801"/>
                  </a:lnTo>
                  <a:lnTo>
                    <a:pt x="446" y="782"/>
                  </a:lnTo>
                  <a:lnTo>
                    <a:pt x="380" y="759"/>
                  </a:lnTo>
                  <a:lnTo>
                    <a:pt x="316" y="740"/>
                  </a:lnTo>
                  <a:lnTo>
                    <a:pt x="256" y="722"/>
                  </a:lnTo>
                  <a:lnTo>
                    <a:pt x="202" y="707"/>
                  </a:lnTo>
                  <a:lnTo>
                    <a:pt x="148" y="688"/>
                  </a:lnTo>
                  <a:lnTo>
                    <a:pt x="104" y="673"/>
                  </a:lnTo>
                  <a:lnTo>
                    <a:pt x="62" y="661"/>
                  </a:lnTo>
                  <a:lnTo>
                    <a:pt x="39" y="646"/>
                  </a:lnTo>
                  <a:lnTo>
                    <a:pt x="20" y="623"/>
                  </a:lnTo>
                  <a:lnTo>
                    <a:pt x="8" y="592"/>
                  </a:lnTo>
                  <a:lnTo>
                    <a:pt x="0" y="562"/>
                  </a:lnTo>
                  <a:lnTo>
                    <a:pt x="0" y="528"/>
                  </a:lnTo>
                  <a:lnTo>
                    <a:pt x="12" y="436"/>
                  </a:lnTo>
                  <a:lnTo>
                    <a:pt x="32" y="338"/>
                  </a:lnTo>
                  <a:lnTo>
                    <a:pt x="42" y="251"/>
                  </a:lnTo>
                  <a:lnTo>
                    <a:pt x="39" y="175"/>
                  </a:lnTo>
                  <a:lnTo>
                    <a:pt x="107" y="167"/>
                  </a:lnTo>
                  <a:lnTo>
                    <a:pt x="172" y="160"/>
                  </a:lnTo>
                  <a:lnTo>
                    <a:pt x="240" y="155"/>
                  </a:lnTo>
                  <a:lnTo>
                    <a:pt x="308" y="148"/>
                  </a:lnTo>
                  <a:lnTo>
                    <a:pt x="377" y="145"/>
                  </a:lnTo>
                  <a:lnTo>
                    <a:pt x="446" y="140"/>
                  </a:lnTo>
                  <a:lnTo>
                    <a:pt x="513" y="137"/>
                  </a:lnTo>
                  <a:lnTo>
                    <a:pt x="582" y="137"/>
                  </a:lnTo>
                  <a:lnTo>
                    <a:pt x="654" y="133"/>
                  </a:lnTo>
                  <a:lnTo>
                    <a:pt x="723" y="130"/>
                  </a:lnTo>
                  <a:lnTo>
                    <a:pt x="792" y="130"/>
                  </a:lnTo>
                  <a:lnTo>
                    <a:pt x="859" y="125"/>
                  </a:lnTo>
                  <a:lnTo>
                    <a:pt x="925" y="125"/>
                  </a:lnTo>
                  <a:lnTo>
                    <a:pt x="992" y="125"/>
                  </a:lnTo>
                  <a:lnTo>
                    <a:pt x="1061" y="121"/>
                  </a:lnTo>
                  <a:lnTo>
                    <a:pt x="1125" y="121"/>
                  </a:lnTo>
                  <a:lnTo>
                    <a:pt x="1125" y="261"/>
                  </a:lnTo>
                  <a:lnTo>
                    <a:pt x="1118" y="261"/>
                  </a:lnTo>
                  <a:lnTo>
                    <a:pt x="1106" y="261"/>
                  </a:lnTo>
                  <a:lnTo>
                    <a:pt x="1098" y="261"/>
                  </a:lnTo>
                  <a:lnTo>
                    <a:pt x="1091" y="258"/>
                  </a:lnTo>
                  <a:lnTo>
                    <a:pt x="1046" y="251"/>
                  </a:lnTo>
                  <a:lnTo>
                    <a:pt x="999" y="246"/>
                  </a:lnTo>
                  <a:lnTo>
                    <a:pt x="950" y="239"/>
                  </a:lnTo>
                  <a:lnTo>
                    <a:pt x="901" y="231"/>
                  </a:lnTo>
                  <a:lnTo>
                    <a:pt x="851" y="224"/>
                  </a:lnTo>
                  <a:lnTo>
                    <a:pt x="802" y="216"/>
                  </a:lnTo>
                  <a:lnTo>
                    <a:pt x="753" y="212"/>
                  </a:lnTo>
                  <a:lnTo>
                    <a:pt x="700" y="209"/>
                  </a:lnTo>
                  <a:lnTo>
                    <a:pt x="651" y="209"/>
                  </a:lnTo>
                  <a:lnTo>
                    <a:pt x="602" y="209"/>
                  </a:lnTo>
                  <a:lnTo>
                    <a:pt x="555" y="212"/>
                  </a:lnTo>
                  <a:lnTo>
                    <a:pt x="510" y="219"/>
                  </a:lnTo>
                  <a:lnTo>
                    <a:pt x="464" y="231"/>
                  </a:lnTo>
                  <a:lnTo>
                    <a:pt x="422" y="243"/>
                  </a:lnTo>
                  <a:lnTo>
                    <a:pt x="380" y="261"/>
                  </a:lnTo>
                  <a:lnTo>
                    <a:pt x="343" y="285"/>
                  </a:lnTo>
                  <a:lnTo>
                    <a:pt x="301" y="342"/>
                  </a:lnTo>
                  <a:lnTo>
                    <a:pt x="289" y="414"/>
                  </a:lnTo>
                  <a:lnTo>
                    <a:pt x="301" y="493"/>
                  </a:lnTo>
                  <a:lnTo>
                    <a:pt x="331" y="554"/>
                  </a:lnTo>
                  <a:lnTo>
                    <a:pt x="355" y="577"/>
                  </a:lnTo>
                  <a:lnTo>
                    <a:pt x="380" y="596"/>
                  </a:lnTo>
                  <a:lnTo>
                    <a:pt x="404" y="611"/>
                  </a:lnTo>
                  <a:lnTo>
                    <a:pt x="427" y="623"/>
                  </a:lnTo>
                  <a:lnTo>
                    <a:pt x="449" y="638"/>
                  </a:lnTo>
                  <a:lnTo>
                    <a:pt x="471" y="650"/>
                  </a:lnTo>
                  <a:lnTo>
                    <a:pt x="491" y="665"/>
                  </a:lnTo>
                  <a:lnTo>
                    <a:pt x="513" y="683"/>
                  </a:lnTo>
                  <a:lnTo>
                    <a:pt x="540" y="691"/>
                  </a:lnTo>
                  <a:lnTo>
                    <a:pt x="570" y="703"/>
                  </a:lnTo>
                  <a:lnTo>
                    <a:pt x="602" y="710"/>
                  </a:lnTo>
                  <a:lnTo>
                    <a:pt x="636" y="722"/>
                  </a:lnTo>
                  <a:lnTo>
                    <a:pt x="669" y="729"/>
                  </a:lnTo>
                  <a:lnTo>
                    <a:pt x="703" y="737"/>
                  </a:lnTo>
                  <a:lnTo>
                    <a:pt x="742" y="744"/>
                  </a:lnTo>
                  <a:lnTo>
                    <a:pt x="780" y="752"/>
                  </a:lnTo>
                  <a:lnTo>
                    <a:pt x="821" y="759"/>
                  </a:lnTo>
                  <a:lnTo>
                    <a:pt x="863" y="767"/>
                  </a:lnTo>
                  <a:lnTo>
                    <a:pt x="905" y="774"/>
                  </a:lnTo>
                  <a:lnTo>
                    <a:pt x="947" y="782"/>
                  </a:lnTo>
                  <a:lnTo>
                    <a:pt x="992" y="789"/>
                  </a:lnTo>
                  <a:lnTo>
                    <a:pt x="1034" y="798"/>
                  </a:lnTo>
                  <a:lnTo>
                    <a:pt x="1080" y="801"/>
                  </a:lnTo>
                  <a:lnTo>
                    <a:pt x="1125" y="809"/>
                  </a:lnTo>
                  <a:lnTo>
                    <a:pt x="1125" y="949"/>
                  </a:lnTo>
                  <a:close/>
                </a:path>
              </a:pathLst>
            </a:custGeom>
            <a:solidFill>
              <a:srgbClr val="75B57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9" name="Freeform 76"/>
            <p:cNvSpPr>
              <a:spLocks noEditPoints="1"/>
            </p:cNvSpPr>
            <p:nvPr/>
          </p:nvSpPr>
          <p:spPr bwMode="auto">
            <a:xfrm rot="696599">
              <a:off x="3742" y="1270"/>
              <a:ext cx="673" cy="322"/>
            </a:xfrm>
            <a:custGeom>
              <a:avLst/>
              <a:gdLst>
                <a:gd name="T0" fmla="*/ 212 w 2020"/>
                <a:gd name="T1" fmla="*/ 0 h 967"/>
                <a:gd name="T2" fmla="*/ 220 w 2020"/>
                <a:gd name="T3" fmla="*/ 18 h 967"/>
                <a:gd name="T4" fmla="*/ 224 w 2020"/>
                <a:gd name="T5" fmla="*/ 69 h 967"/>
                <a:gd name="T6" fmla="*/ 216 w 2020"/>
                <a:gd name="T7" fmla="*/ 94 h 967"/>
                <a:gd name="T8" fmla="*/ 203 w 2020"/>
                <a:gd name="T9" fmla="*/ 103 h 967"/>
                <a:gd name="T10" fmla="*/ 185 w 2020"/>
                <a:gd name="T11" fmla="*/ 107 h 967"/>
                <a:gd name="T12" fmla="*/ 164 w 2020"/>
                <a:gd name="T13" fmla="*/ 107 h 967"/>
                <a:gd name="T14" fmla="*/ 139 w 2020"/>
                <a:gd name="T15" fmla="*/ 105 h 967"/>
                <a:gd name="T16" fmla="*/ 121 w 2020"/>
                <a:gd name="T17" fmla="*/ 90 h 967"/>
                <a:gd name="T18" fmla="*/ 151 w 2020"/>
                <a:gd name="T19" fmla="*/ 92 h 967"/>
                <a:gd name="T20" fmla="*/ 178 w 2020"/>
                <a:gd name="T21" fmla="*/ 91 h 967"/>
                <a:gd name="T22" fmla="*/ 200 w 2020"/>
                <a:gd name="T23" fmla="*/ 85 h 967"/>
                <a:gd name="T24" fmla="*/ 215 w 2020"/>
                <a:gd name="T25" fmla="*/ 74 h 967"/>
                <a:gd name="T26" fmla="*/ 218 w 2020"/>
                <a:gd name="T27" fmla="*/ 56 h 967"/>
                <a:gd name="T28" fmla="*/ 209 w 2020"/>
                <a:gd name="T29" fmla="*/ 38 h 967"/>
                <a:gd name="T30" fmla="*/ 192 w 2020"/>
                <a:gd name="T31" fmla="*/ 28 h 967"/>
                <a:gd name="T32" fmla="*/ 172 w 2020"/>
                <a:gd name="T33" fmla="*/ 24 h 967"/>
                <a:gd name="T34" fmla="*/ 150 w 2020"/>
                <a:gd name="T35" fmla="*/ 24 h 967"/>
                <a:gd name="T36" fmla="*/ 131 w 2020"/>
                <a:gd name="T37" fmla="*/ 25 h 967"/>
                <a:gd name="T38" fmla="*/ 121 w 2020"/>
                <a:gd name="T39" fmla="*/ 14 h 967"/>
                <a:gd name="T40" fmla="*/ 139 w 2020"/>
                <a:gd name="T41" fmla="*/ 14 h 967"/>
                <a:gd name="T42" fmla="*/ 156 w 2020"/>
                <a:gd name="T43" fmla="*/ 14 h 967"/>
                <a:gd name="T44" fmla="*/ 171 w 2020"/>
                <a:gd name="T45" fmla="*/ 14 h 967"/>
                <a:gd name="T46" fmla="*/ 186 w 2020"/>
                <a:gd name="T47" fmla="*/ 14 h 967"/>
                <a:gd name="T48" fmla="*/ 199 w 2020"/>
                <a:gd name="T49" fmla="*/ 13 h 967"/>
                <a:gd name="T50" fmla="*/ 208 w 2020"/>
                <a:gd name="T51" fmla="*/ 8 h 967"/>
                <a:gd name="T52" fmla="*/ 121 w 2020"/>
                <a:gd name="T53" fmla="*/ 102 h 967"/>
                <a:gd name="T54" fmla="*/ 96 w 2020"/>
                <a:gd name="T55" fmla="*/ 97 h 967"/>
                <a:gd name="T56" fmla="*/ 71 w 2020"/>
                <a:gd name="T57" fmla="*/ 91 h 967"/>
                <a:gd name="T58" fmla="*/ 48 w 2020"/>
                <a:gd name="T59" fmla="*/ 84 h 967"/>
                <a:gd name="T60" fmla="*/ 27 w 2020"/>
                <a:gd name="T61" fmla="*/ 78 h 967"/>
                <a:gd name="T62" fmla="*/ 10 w 2020"/>
                <a:gd name="T63" fmla="*/ 72 h 967"/>
                <a:gd name="T64" fmla="*/ 2 w 2020"/>
                <a:gd name="T65" fmla="*/ 68 h 967"/>
                <a:gd name="T66" fmla="*/ 0 w 2020"/>
                <a:gd name="T67" fmla="*/ 57 h 967"/>
                <a:gd name="T68" fmla="*/ 5 w 2020"/>
                <a:gd name="T69" fmla="*/ 27 h 967"/>
                <a:gd name="T70" fmla="*/ 19 w 2020"/>
                <a:gd name="T71" fmla="*/ 18 h 967"/>
                <a:gd name="T72" fmla="*/ 41 w 2020"/>
                <a:gd name="T73" fmla="*/ 16 h 967"/>
                <a:gd name="T74" fmla="*/ 64 w 2020"/>
                <a:gd name="T75" fmla="*/ 15 h 967"/>
                <a:gd name="T76" fmla="*/ 86 w 2020"/>
                <a:gd name="T77" fmla="*/ 15 h 967"/>
                <a:gd name="T78" fmla="*/ 107 w 2020"/>
                <a:gd name="T79" fmla="*/ 14 h 967"/>
                <a:gd name="T80" fmla="*/ 121 w 2020"/>
                <a:gd name="T81" fmla="*/ 25 h 967"/>
                <a:gd name="T82" fmla="*/ 118 w 2020"/>
                <a:gd name="T83" fmla="*/ 25 h 967"/>
                <a:gd name="T84" fmla="*/ 107 w 2020"/>
                <a:gd name="T85" fmla="*/ 24 h 967"/>
                <a:gd name="T86" fmla="*/ 91 w 2020"/>
                <a:gd name="T87" fmla="*/ 22 h 967"/>
                <a:gd name="T88" fmla="*/ 74 w 2020"/>
                <a:gd name="T89" fmla="*/ 21 h 967"/>
                <a:gd name="T90" fmla="*/ 57 w 2020"/>
                <a:gd name="T91" fmla="*/ 21 h 967"/>
                <a:gd name="T92" fmla="*/ 41 w 2020"/>
                <a:gd name="T93" fmla="*/ 24 h 967"/>
                <a:gd name="T94" fmla="*/ 27 w 2020"/>
                <a:gd name="T95" fmla="*/ 36 h 967"/>
                <a:gd name="T96" fmla="*/ 32 w 2020"/>
                <a:gd name="T97" fmla="*/ 61 h 967"/>
                <a:gd name="T98" fmla="*/ 40 w 2020"/>
                <a:gd name="T99" fmla="*/ 68 h 967"/>
                <a:gd name="T100" fmla="*/ 48 w 2020"/>
                <a:gd name="T101" fmla="*/ 72 h 967"/>
                <a:gd name="T102" fmla="*/ 56 w 2020"/>
                <a:gd name="T103" fmla="*/ 77 h 967"/>
                <a:gd name="T104" fmla="*/ 66 w 2020"/>
                <a:gd name="T105" fmla="*/ 80 h 967"/>
                <a:gd name="T106" fmla="*/ 78 w 2020"/>
                <a:gd name="T107" fmla="*/ 83 h 967"/>
                <a:gd name="T108" fmla="*/ 92 w 2020"/>
                <a:gd name="T109" fmla="*/ 86 h 967"/>
                <a:gd name="T110" fmla="*/ 106 w 2020"/>
                <a:gd name="T111" fmla="*/ 88 h 967"/>
                <a:gd name="T112" fmla="*/ 121 w 2020"/>
                <a:gd name="T113" fmla="*/ 90 h 96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020" h="967">
                  <a:moveTo>
                    <a:pt x="1875" y="22"/>
                  </a:moveTo>
                  <a:lnTo>
                    <a:pt x="1899" y="7"/>
                  </a:lnTo>
                  <a:lnTo>
                    <a:pt x="1910" y="0"/>
                  </a:lnTo>
                  <a:lnTo>
                    <a:pt x="1917" y="3"/>
                  </a:lnTo>
                  <a:lnTo>
                    <a:pt x="1937" y="10"/>
                  </a:lnTo>
                  <a:lnTo>
                    <a:pt x="1983" y="163"/>
                  </a:lnTo>
                  <a:lnTo>
                    <a:pt x="2008" y="315"/>
                  </a:lnTo>
                  <a:lnTo>
                    <a:pt x="2016" y="471"/>
                  </a:lnTo>
                  <a:lnTo>
                    <a:pt x="2020" y="626"/>
                  </a:lnTo>
                  <a:lnTo>
                    <a:pt x="1983" y="777"/>
                  </a:lnTo>
                  <a:lnTo>
                    <a:pt x="1966" y="816"/>
                  </a:lnTo>
                  <a:lnTo>
                    <a:pt x="1941" y="851"/>
                  </a:lnTo>
                  <a:lnTo>
                    <a:pt x="1910" y="880"/>
                  </a:lnTo>
                  <a:lnTo>
                    <a:pt x="1875" y="903"/>
                  </a:lnTo>
                  <a:lnTo>
                    <a:pt x="1830" y="927"/>
                  </a:lnTo>
                  <a:lnTo>
                    <a:pt x="1784" y="942"/>
                  </a:lnTo>
                  <a:lnTo>
                    <a:pt x="1732" y="952"/>
                  </a:lnTo>
                  <a:lnTo>
                    <a:pt x="1670" y="960"/>
                  </a:lnTo>
                  <a:lnTo>
                    <a:pt x="1610" y="964"/>
                  </a:lnTo>
                  <a:lnTo>
                    <a:pt x="1545" y="967"/>
                  </a:lnTo>
                  <a:lnTo>
                    <a:pt x="1473" y="964"/>
                  </a:lnTo>
                  <a:lnTo>
                    <a:pt x="1401" y="960"/>
                  </a:lnTo>
                  <a:lnTo>
                    <a:pt x="1329" y="952"/>
                  </a:lnTo>
                  <a:lnTo>
                    <a:pt x="1249" y="945"/>
                  </a:lnTo>
                  <a:lnTo>
                    <a:pt x="1174" y="934"/>
                  </a:lnTo>
                  <a:lnTo>
                    <a:pt x="1093" y="918"/>
                  </a:lnTo>
                  <a:lnTo>
                    <a:pt x="1093" y="812"/>
                  </a:lnTo>
                  <a:lnTo>
                    <a:pt x="1181" y="819"/>
                  </a:lnTo>
                  <a:lnTo>
                    <a:pt x="1272" y="828"/>
                  </a:lnTo>
                  <a:lnTo>
                    <a:pt x="1359" y="828"/>
                  </a:lnTo>
                  <a:lnTo>
                    <a:pt x="1446" y="828"/>
                  </a:lnTo>
                  <a:lnTo>
                    <a:pt x="1527" y="824"/>
                  </a:lnTo>
                  <a:lnTo>
                    <a:pt x="1606" y="816"/>
                  </a:lnTo>
                  <a:lnTo>
                    <a:pt x="1678" y="801"/>
                  </a:lnTo>
                  <a:lnTo>
                    <a:pt x="1747" y="786"/>
                  </a:lnTo>
                  <a:lnTo>
                    <a:pt x="1803" y="762"/>
                  </a:lnTo>
                  <a:lnTo>
                    <a:pt x="1857" y="737"/>
                  </a:lnTo>
                  <a:lnTo>
                    <a:pt x="1899" y="702"/>
                  </a:lnTo>
                  <a:lnTo>
                    <a:pt x="1934" y="664"/>
                  </a:lnTo>
                  <a:lnTo>
                    <a:pt x="1951" y="619"/>
                  </a:lnTo>
                  <a:lnTo>
                    <a:pt x="1963" y="565"/>
                  </a:lnTo>
                  <a:lnTo>
                    <a:pt x="1959" y="508"/>
                  </a:lnTo>
                  <a:lnTo>
                    <a:pt x="1941" y="444"/>
                  </a:lnTo>
                  <a:lnTo>
                    <a:pt x="1914" y="387"/>
                  </a:lnTo>
                  <a:lnTo>
                    <a:pt x="1880" y="341"/>
                  </a:lnTo>
                  <a:lnTo>
                    <a:pt x="1838" y="303"/>
                  </a:lnTo>
                  <a:lnTo>
                    <a:pt x="1788" y="273"/>
                  </a:lnTo>
                  <a:lnTo>
                    <a:pt x="1732" y="249"/>
                  </a:lnTo>
                  <a:lnTo>
                    <a:pt x="1675" y="234"/>
                  </a:lnTo>
                  <a:lnTo>
                    <a:pt x="1613" y="224"/>
                  </a:lnTo>
                  <a:lnTo>
                    <a:pt x="1549" y="216"/>
                  </a:lnTo>
                  <a:lnTo>
                    <a:pt x="1485" y="212"/>
                  </a:lnTo>
                  <a:lnTo>
                    <a:pt x="1421" y="212"/>
                  </a:lnTo>
                  <a:lnTo>
                    <a:pt x="1355" y="212"/>
                  </a:lnTo>
                  <a:lnTo>
                    <a:pt x="1295" y="216"/>
                  </a:lnTo>
                  <a:lnTo>
                    <a:pt x="1238" y="219"/>
                  </a:lnTo>
                  <a:lnTo>
                    <a:pt x="1184" y="224"/>
                  </a:lnTo>
                  <a:lnTo>
                    <a:pt x="1135" y="227"/>
                  </a:lnTo>
                  <a:lnTo>
                    <a:pt x="1093" y="227"/>
                  </a:lnTo>
                  <a:lnTo>
                    <a:pt x="1093" y="128"/>
                  </a:lnTo>
                  <a:lnTo>
                    <a:pt x="1147" y="128"/>
                  </a:lnTo>
                  <a:lnTo>
                    <a:pt x="1199" y="128"/>
                  </a:lnTo>
                  <a:lnTo>
                    <a:pt x="1249" y="128"/>
                  </a:lnTo>
                  <a:lnTo>
                    <a:pt x="1302" y="128"/>
                  </a:lnTo>
                  <a:lnTo>
                    <a:pt x="1352" y="128"/>
                  </a:lnTo>
                  <a:lnTo>
                    <a:pt x="1401" y="128"/>
                  </a:lnTo>
                  <a:lnTo>
                    <a:pt x="1446" y="128"/>
                  </a:lnTo>
                  <a:lnTo>
                    <a:pt x="1495" y="128"/>
                  </a:lnTo>
                  <a:lnTo>
                    <a:pt x="1542" y="128"/>
                  </a:lnTo>
                  <a:lnTo>
                    <a:pt x="1587" y="128"/>
                  </a:lnTo>
                  <a:lnTo>
                    <a:pt x="1628" y="125"/>
                  </a:lnTo>
                  <a:lnTo>
                    <a:pt x="1675" y="125"/>
                  </a:lnTo>
                  <a:lnTo>
                    <a:pt x="1717" y="125"/>
                  </a:lnTo>
                  <a:lnTo>
                    <a:pt x="1754" y="121"/>
                  </a:lnTo>
                  <a:lnTo>
                    <a:pt x="1796" y="121"/>
                  </a:lnTo>
                  <a:lnTo>
                    <a:pt x="1833" y="118"/>
                  </a:lnTo>
                  <a:lnTo>
                    <a:pt x="1865" y="94"/>
                  </a:lnTo>
                  <a:lnTo>
                    <a:pt x="1875" y="68"/>
                  </a:lnTo>
                  <a:lnTo>
                    <a:pt x="1875" y="41"/>
                  </a:lnTo>
                  <a:lnTo>
                    <a:pt x="1875" y="22"/>
                  </a:lnTo>
                  <a:close/>
                  <a:moveTo>
                    <a:pt x="1093" y="918"/>
                  </a:moveTo>
                  <a:lnTo>
                    <a:pt x="1017" y="903"/>
                  </a:lnTo>
                  <a:lnTo>
                    <a:pt x="942" y="888"/>
                  </a:lnTo>
                  <a:lnTo>
                    <a:pt x="861" y="873"/>
                  </a:lnTo>
                  <a:lnTo>
                    <a:pt x="785" y="854"/>
                  </a:lnTo>
                  <a:lnTo>
                    <a:pt x="713" y="836"/>
                  </a:lnTo>
                  <a:lnTo>
                    <a:pt x="637" y="816"/>
                  </a:lnTo>
                  <a:lnTo>
                    <a:pt x="565" y="797"/>
                  </a:lnTo>
                  <a:lnTo>
                    <a:pt x="496" y="777"/>
                  </a:lnTo>
                  <a:lnTo>
                    <a:pt x="429" y="759"/>
                  </a:lnTo>
                  <a:lnTo>
                    <a:pt x="363" y="740"/>
                  </a:lnTo>
                  <a:lnTo>
                    <a:pt x="299" y="720"/>
                  </a:lnTo>
                  <a:lnTo>
                    <a:pt x="242" y="702"/>
                  </a:lnTo>
                  <a:lnTo>
                    <a:pt x="190" y="683"/>
                  </a:lnTo>
                  <a:lnTo>
                    <a:pt x="140" y="668"/>
                  </a:lnTo>
                  <a:lnTo>
                    <a:pt x="94" y="653"/>
                  </a:lnTo>
                  <a:lnTo>
                    <a:pt x="57" y="641"/>
                  </a:lnTo>
                  <a:lnTo>
                    <a:pt x="30" y="629"/>
                  </a:lnTo>
                  <a:lnTo>
                    <a:pt x="15" y="614"/>
                  </a:lnTo>
                  <a:lnTo>
                    <a:pt x="3" y="592"/>
                  </a:lnTo>
                  <a:lnTo>
                    <a:pt x="0" y="562"/>
                  </a:lnTo>
                  <a:lnTo>
                    <a:pt x="0" y="516"/>
                  </a:lnTo>
                  <a:lnTo>
                    <a:pt x="10" y="424"/>
                  </a:lnTo>
                  <a:lnTo>
                    <a:pt x="34" y="333"/>
                  </a:lnTo>
                  <a:lnTo>
                    <a:pt x="49" y="246"/>
                  </a:lnTo>
                  <a:lnTo>
                    <a:pt x="45" y="175"/>
                  </a:lnTo>
                  <a:lnTo>
                    <a:pt x="109" y="167"/>
                  </a:lnTo>
                  <a:lnTo>
                    <a:pt x="173" y="158"/>
                  </a:lnTo>
                  <a:lnTo>
                    <a:pt x="239" y="155"/>
                  </a:lnTo>
                  <a:lnTo>
                    <a:pt x="306" y="148"/>
                  </a:lnTo>
                  <a:lnTo>
                    <a:pt x="372" y="143"/>
                  </a:lnTo>
                  <a:lnTo>
                    <a:pt x="439" y="140"/>
                  </a:lnTo>
                  <a:lnTo>
                    <a:pt x="504" y="140"/>
                  </a:lnTo>
                  <a:lnTo>
                    <a:pt x="573" y="136"/>
                  </a:lnTo>
                  <a:lnTo>
                    <a:pt x="637" y="133"/>
                  </a:lnTo>
                  <a:lnTo>
                    <a:pt x="706" y="133"/>
                  </a:lnTo>
                  <a:lnTo>
                    <a:pt x="770" y="133"/>
                  </a:lnTo>
                  <a:lnTo>
                    <a:pt x="834" y="128"/>
                  </a:lnTo>
                  <a:lnTo>
                    <a:pt x="903" y="128"/>
                  </a:lnTo>
                  <a:lnTo>
                    <a:pt x="967" y="128"/>
                  </a:lnTo>
                  <a:lnTo>
                    <a:pt x="1029" y="128"/>
                  </a:lnTo>
                  <a:lnTo>
                    <a:pt x="1093" y="128"/>
                  </a:lnTo>
                  <a:lnTo>
                    <a:pt x="1093" y="227"/>
                  </a:lnTo>
                  <a:lnTo>
                    <a:pt x="1086" y="227"/>
                  </a:lnTo>
                  <a:lnTo>
                    <a:pt x="1074" y="227"/>
                  </a:lnTo>
                  <a:lnTo>
                    <a:pt x="1063" y="227"/>
                  </a:lnTo>
                  <a:lnTo>
                    <a:pt x="1056" y="227"/>
                  </a:lnTo>
                  <a:lnTo>
                    <a:pt x="1009" y="224"/>
                  </a:lnTo>
                  <a:lnTo>
                    <a:pt x="964" y="216"/>
                  </a:lnTo>
                  <a:lnTo>
                    <a:pt x="915" y="212"/>
                  </a:lnTo>
                  <a:lnTo>
                    <a:pt x="869" y="204"/>
                  </a:lnTo>
                  <a:lnTo>
                    <a:pt x="816" y="197"/>
                  </a:lnTo>
                  <a:lnTo>
                    <a:pt x="767" y="192"/>
                  </a:lnTo>
                  <a:lnTo>
                    <a:pt x="718" y="189"/>
                  </a:lnTo>
                  <a:lnTo>
                    <a:pt x="664" y="185"/>
                  </a:lnTo>
                  <a:lnTo>
                    <a:pt x="614" y="182"/>
                  </a:lnTo>
                  <a:lnTo>
                    <a:pt x="562" y="185"/>
                  </a:lnTo>
                  <a:lnTo>
                    <a:pt x="513" y="189"/>
                  </a:lnTo>
                  <a:lnTo>
                    <a:pt x="463" y="192"/>
                  </a:lnTo>
                  <a:lnTo>
                    <a:pt x="417" y="204"/>
                  </a:lnTo>
                  <a:lnTo>
                    <a:pt x="372" y="219"/>
                  </a:lnTo>
                  <a:lnTo>
                    <a:pt x="326" y="239"/>
                  </a:lnTo>
                  <a:lnTo>
                    <a:pt x="284" y="261"/>
                  </a:lnTo>
                  <a:lnTo>
                    <a:pt x="247" y="326"/>
                  </a:lnTo>
                  <a:lnTo>
                    <a:pt x="235" y="409"/>
                  </a:lnTo>
                  <a:lnTo>
                    <a:pt x="254" y="493"/>
                  </a:lnTo>
                  <a:lnTo>
                    <a:pt x="288" y="554"/>
                  </a:lnTo>
                  <a:lnTo>
                    <a:pt x="314" y="577"/>
                  </a:lnTo>
                  <a:lnTo>
                    <a:pt x="338" y="596"/>
                  </a:lnTo>
                  <a:lnTo>
                    <a:pt x="363" y="611"/>
                  </a:lnTo>
                  <a:lnTo>
                    <a:pt x="387" y="622"/>
                  </a:lnTo>
                  <a:lnTo>
                    <a:pt x="405" y="638"/>
                  </a:lnTo>
                  <a:lnTo>
                    <a:pt x="429" y="649"/>
                  </a:lnTo>
                  <a:lnTo>
                    <a:pt x="451" y="664"/>
                  </a:lnTo>
                  <a:lnTo>
                    <a:pt x="474" y="683"/>
                  </a:lnTo>
                  <a:lnTo>
                    <a:pt x="501" y="695"/>
                  </a:lnTo>
                  <a:lnTo>
                    <a:pt x="531" y="702"/>
                  </a:lnTo>
                  <a:lnTo>
                    <a:pt x="562" y="713"/>
                  </a:lnTo>
                  <a:lnTo>
                    <a:pt x="595" y="720"/>
                  </a:lnTo>
                  <a:lnTo>
                    <a:pt x="629" y="732"/>
                  </a:lnTo>
                  <a:lnTo>
                    <a:pt x="668" y="740"/>
                  </a:lnTo>
                  <a:lnTo>
                    <a:pt x="706" y="752"/>
                  </a:lnTo>
                  <a:lnTo>
                    <a:pt x="743" y="759"/>
                  </a:lnTo>
                  <a:lnTo>
                    <a:pt x="785" y="767"/>
                  </a:lnTo>
                  <a:lnTo>
                    <a:pt x="827" y="774"/>
                  </a:lnTo>
                  <a:lnTo>
                    <a:pt x="869" y="782"/>
                  </a:lnTo>
                  <a:lnTo>
                    <a:pt x="915" y="789"/>
                  </a:lnTo>
                  <a:lnTo>
                    <a:pt x="957" y="797"/>
                  </a:lnTo>
                  <a:lnTo>
                    <a:pt x="1002" y="801"/>
                  </a:lnTo>
                  <a:lnTo>
                    <a:pt x="1048" y="809"/>
                  </a:lnTo>
                  <a:lnTo>
                    <a:pt x="1093" y="812"/>
                  </a:lnTo>
                  <a:lnTo>
                    <a:pt x="1093" y="918"/>
                  </a:lnTo>
                  <a:close/>
                </a:path>
              </a:pathLst>
            </a:custGeom>
            <a:solidFill>
              <a:srgbClr val="82C67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0" name="Freeform 77"/>
            <p:cNvSpPr>
              <a:spLocks/>
            </p:cNvSpPr>
            <p:nvPr/>
          </p:nvSpPr>
          <p:spPr bwMode="auto">
            <a:xfrm rot="696599">
              <a:off x="3189" y="1192"/>
              <a:ext cx="97" cy="93"/>
            </a:xfrm>
            <a:custGeom>
              <a:avLst/>
              <a:gdLst>
                <a:gd name="T0" fmla="*/ 16 w 293"/>
                <a:gd name="T1" fmla="*/ 0 h 281"/>
                <a:gd name="T2" fmla="*/ 20 w 293"/>
                <a:gd name="T3" fmla="*/ 0 h 281"/>
                <a:gd name="T4" fmla="*/ 23 w 293"/>
                <a:gd name="T5" fmla="*/ 1 h 281"/>
                <a:gd name="T6" fmla="*/ 25 w 293"/>
                <a:gd name="T7" fmla="*/ 3 h 281"/>
                <a:gd name="T8" fmla="*/ 27 w 293"/>
                <a:gd name="T9" fmla="*/ 5 h 281"/>
                <a:gd name="T10" fmla="*/ 29 w 293"/>
                <a:gd name="T11" fmla="*/ 7 h 281"/>
                <a:gd name="T12" fmla="*/ 31 w 293"/>
                <a:gd name="T13" fmla="*/ 9 h 281"/>
                <a:gd name="T14" fmla="*/ 32 w 293"/>
                <a:gd name="T15" fmla="*/ 12 h 281"/>
                <a:gd name="T16" fmla="*/ 32 w 293"/>
                <a:gd name="T17" fmla="*/ 15 h 281"/>
                <a:gd name="T18" fmla="*/ 32 w 293"/>
                <a:gd name="T19" fmla="*/ 18 h 281"/>
                <a:gd name="T20" fmla="*/ 31 w 293"/>
                <a:gd name="T21" fmla="*/ 21 h 281"/>
                <a:gd name="T22" fmla="*/ 29 w 293"/>
                <a:gd name="T23" fmla="*/ 24 h 281"/>
                <a:gd name="T24" fmla="*/ 27 w 293"/>
                <a:gd name="T25" fmla="*/ 26 h 281"/>
                <a:gd name="T26" fmla="*/ 25 w 293"/>
                <a:gd name="T27" fmla="*/ 28 h 281"/>
                <a:gd name="T28" fmla="*/ 23 w 293"/>
                <a:gd name="T29" fmla="*/ 29 h 281"/>
                <a:gd name="T30" fmla="*/ 20 w 293"/>
                <a:gd name="T31" fmla="*/ 30 h 281"/>
                <a:gd name="T32" fmla="*/ 16 w 293"/>
                <a:gd name="T33" fmla="*/ 31 h 281"/>
                <a:gd name="T34" fmla="*/ 13 w 293"/>
                <a:gd name="T35" fmla="*/ 30 h 281"/>
                <a:gd name="T36" fmla="*/ 10 w 293"/>
                <a:gd name="T37" fmla="*/ 29 h 281"/>
                <a:gd name="T38" fmla="*/ 7 w 293"/>
                <a:gd name="T39" fmla="*/ 28 h 281"/>
                <a:gd name="T40" fmla="*/ 5 w 293"/>
                <a:gd name="T41" fmla="*/ 26 h 281"/>
                <a:gd name="T42" fmla="*/ 3 w 293"/>
                <a:gd name="T43" fmla="*/ 24 h 281"/>
                <a:gd name="T44" fmla="*/ 1 w 293"/>
                <a:gd name="T45" fmla="*/ 21 h 281"/>
                <a:gd name="T46" fmla="*/ 1 w 293"/>
                <a:gd name="T47" fmla="*/ 18 h 281"/>
                <a:gd name="T48" fmla="*/ 0 w 293"/>
                <a:gd name="T49" fmla="*/ 15 h 281"/>
                <a:gd name="T50" fmla="*/ 1 w 293"/>
                <a:gd name="T51" fmla="*/ 12 h 281"/>
                <a:gd name="T52" fmla="*/ 1 w 293"/>
                <a:gd name="T53" fmla="*/ 9 h 281"/>
                <a:gd name="T54" fmla="*/ 3 w 293"/>
                <a:gd name="T55" fmla="*/ 7 h 281"/>
                <a:gd name="T56" fmla="*/ 5 w 293"/>
                <a:gd name="T57" fmla="*/ 5 h 281"/>
                <a:gd name="T58" fmla="*/ 7 w 293"/>
                <a:gd name="T59" fmla="*/ 3 h 281"/>
                <a:gd name="T60" fmla="*/ 10 w 293"/>
                <a:gd name="T61" fmla="*/ 1 h 281"/>
                <a:gd name="T62" fmla="*/ 13 w 293"/>
                <a:gd name="T63" fmla="*/ 0 h 281"/>
                <a:gd name="T64" fmla="*/ 16 w 293"/>
                <a:gd name="T65" fmla="*/ 0 h 28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93" h="281">
                  <a:moveTo>
                    <a:pt x="148" y="0"/>
                  </a:moveTo>
                  <a:lnTo>
                    <a:pt x="178" y="4"/>
                  </a:lnTo>
                  <a:lnTo>
                    <a:pt x="205" y="12"/>
                  </a:lnTo>
                  <a:lnTo>
                    <a:pt x="228" y="24"/>
                  </a:lnTo>
                  <a:lnTo>
                    <a:pt x="252" y="42"/>
                  </a:lnTo>
                  <a:lnTo>
                    <a:pt x="270" y="61"/>
                  </a:lnTo>
                  <a:lnTo>
                    <a:pt x="281" y="83"/>
                  </a:lnTo>
                  <a:lnTo>
                    <a:pt x="289" y="110"/>
                  </a:lnTo>
                  <a:lnTo>
                    <a:pt x="293" y="140"/>
                  </a:lnTo>
                  <a:lnTo>
                    <a:pt x="289" y="167"/>
                  </a:lnTo>
                  <a:lnTo>
                    <a:pt x="281" y="194"/>
                  </a:lnTo>
                  <a:lnTo>
                    <a:pt x="270" y="217"/>
                  </a:lnTo>
                  <a:lnTo>
                    <a:pt x="252" y="239"/>
                  </a:lnTo>
                  <a:lnTo>
                    <a:pt x="228" y="258"/>
                  </a:lnTo>
                  <a:lnTo>
                    <a:pt x="205" y="270"/>
                  </a:lnTo>
                  <a:lnTo>
                    <a:pt x="178" y="278"/>
                  </a:lnTo>
                  <a:lnTo>
                    <a:pt x="148" y="281"/>
                  </a:lnTo>
                  <a:lnTo>
                    <a:pt x="118" y="278"/>
                  </a:lnTo>
                  <a:lnTo>
                    <a:pt x="92" y="270"/>
                  </a:lnTo>
                  <a:lnTo>
                    <a:pt x="65" y="258"/>
                  </a:lnTo>
                  <a:lnTo>
                    <a:pt x="42" y="239"/>
                  </a:lnTo>
                  <a:lnTo>
                    <a:pt x="27" y="217"/>
                  </a:lnTo>
                  <a:lnTo>
                    <a:pt x="12" y="194"/>
                  </a:lnTo>
                  <a:lnTo>
                    <a:pt x="5" y="167"/>
                  </a:lnTo>
                  <a:lnTo>
                    <a:pt x="0" y="140"/>
                  </a:lnTo>
                  <a:lnTo>
                    <a:pt x="5" y="110"/>
                  </a:lnTo>
                  <a:lnTo>
                    <a:pt x="12" y="83"/>
                  </a:lnTo>
                  <a:lnTo>
                    <a:pt x="27" y="61"/>
                  </a:lnTo>
                  <a:lnTo>
                    <a:pt x="42" y="42"/>
                  </a:lnTo>
                  <a:lnTo>
                    <a:pt x="65" y="24"/>
                  </a:lnTo>
                  <a:lnTo>
                    <a:pt x="92" y="12"/>
                  </a:lnTo>
                  <a:lnTo>
                    <a:pt x="118" y="4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1" name="Freeform 78"/>
            <p:cNvSpPr>
              <a:spLocks/>
            </p:cNvSpPr>
            <p:nvPr/>
          </p:nvSpPr>
          <p:spPr bwMode="auto">
            <a:xfrm rot="696599">
              <a:off x="3201" y="1185"/>
              <a:ext cx="98" cy="95"/>
            </a:xfrm>
            <a:custGeom>
              <a:avLst/>
              <a:gdLst>
                <a:gd name="T0" fmla="*/ 16 w 296"/>
                <a:gd name="T1" fmla="*/ 0 h 284"/>
                <a:gd name="T2" fmla="*/ 19 w 296"/>
                <a:gd name="T3" fmla="*/ 0 h 284"/>
                <a:gd name="T4" fmla="*/ 22 w 296"/>
                <a:gd name="T5" fmla="*/ 1 h 284"/>
                <a:gd name="T6" fmla="*/ 25 w 296"/>
                <a:gd name="T7" fmla="*/ 3 h 284"/>
                <a:gd name="T8" fmla="*/ 27 w 296"/>
                <a:gd name="T9" fmla="*/ 5 h 284"/>
                <a:gd name="T10" fmla="*/ 30 w 296"/>
                <a:gd name="T11" fmla="*/ 7 h 284"/>
                <a:gd name="T12" fmla="*/ 31 w 296"/>
                <a:gd name="T13" fmla="*/ 10 h 284"/>
                <a:gd name="T14" fmla="*/ 32 w 296"/>
                <a:gd name="T15" fmla="*/ 13 h 284"/>
                <a:gd name="T16" fmla="*/ 32 w 296"/>
                <a:gd name="T17" fmla="*/ 16 h 284"/>
                <a:gd name="T18" fmla="*/ 32 w 296"/>
                <a:gd name="T19" fmla="*/ 19 h 284"/>
                <a:gd name="T20" fmla="*/ 31 w 296"/>
                <a:gd name="T21" fmla="*/ 22 h 284"/>
                <a:gd name="T22" fmla="*/ 30 w 296"/>
                <a:gd name="T23" fmla="*/ 25 h 284"/>
                <a:gd name="T24" fmla="*/ 27 w 296"/>
                <a:gd name="T25" fmla="*/ 27 h 284"/>
                <a:gd name="T26" fmla="*/ 25 w 296"/>
                <a:gd name="T27" fmla="*/ 29 h 284"/>
                <a:gd name="T28" fmla="*/ 22 w 296"/>
                <a:gd name="T29" fmla="*/ 30 h 284"/>
                <a:gd name="T30" fmla="*/ 19 w 296"/>
                <a:gd name="T31" fmla="*/ 31 h 284"/>
                <a:gd name="T32" fmla="*/ 16 w 296"/>
                <a:gd name="T33" fmla="*/ 32 h 284"/>
                <a:gd name="T34" fmla="*/ 13 w 296"/>
                <a:gd name="T35" fmla="*/ 31 h 284"/>
                <a:gd name="T36" fmla="*/ 10 w 296"/>
                <a:gd name="T37" fmla="*/ 30 h 284"/>
                <a:gd name="T38" fmla="*/ 7 w 296"/>
                <a:gd name="T39" fmla="*/ 29 h 284"/>
                <a:gd name="T40" fmla="*/ 5 w 296"/>
                <a:gd name="T41" fmla="*/ 27 h 284"/>
                <a:gd name="T42" fmla="*/ 3 w 296"/>
                <a:gd name="T43" fmla="*/ 25 h 284"/>
                <a:gd name="T44" fmla="*/ 1 w 296"/>
                <a:gd name="T45" fmla="*/ 22 h 284"/>
                <a:gd name="T46" fmla="*/ 1 w 296"/>
                <a:gd name="T47" fmla="*/ 19 h 284"/>
                <a:gd name="T48" fmla="*/ 0 w 296"/>
                <a:gd name="T49" fmla="*/ 16 h 284"/>
                <a:gd name="T50" fmla="*/ 1 w 296"/>
                <a:gd name="T51" fmla="*/ 13 h 284"/>
                <a:gd name="T52" fmla="*/ 1 w 296"/>
                <a:gd name="T53" fmla="*/ 10 h 284"/>
                <a:gd name="T54" fmla="*/ 3 w 296"/>
                <a:gd name="T55" fmla="*/ 7 h 284"/>
                <a:gd name="T56" fmla="*/ 5 w 296"/>
                <a:gd name="T57" fmla="*/ 5 h 284"/>
                <a:gd name="T58" fmla="*/ 7 w 296"/>
                <a:gd name="T59" fmla="*/ 3 h 284"/>
                <a:gd name="T60" fmla="*/ 10 w 296"/>
                <a:gd name="T61" fmla="*/ 1 h 284"/>
                <a:gd name="T62" fmla="*/ 13 w 296"/>
                <a:gd name="T63" fmla="*/ 0 h 284"/>
                <a:gd name="T64" fmla="*/ 16 w 296"/>
                <a:gd name="T65" fmla="*/ 0 h 28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96" h="284">
                  <a:moveTo>
                    <a:pt x="145" y="0"/>
                  </a:moveTo>
                  <a:lnTo>
                    <a:pt x="175" y="3"/>
                  </a:lnTo>
                  <a:lnTo>
                    <a:pt x="202" y="11"/>
                  </a:lnTo>
                  <a:lnTo>
                    <a:pt x="229" y="23"/>
                  </a:lnTo>
                  <a:lnTo>
                    <a:pt x="251" y="41"/>
                  </a:lnTo>
                  <a:lnTo>
                    <a:pt x="271" y="65"/>
                  </a:lnTo>
                  <a:lnTo>
                    <a:pt x="286" y="87"/>
                  </a:lnTo>
                  <a:lnTo>
                    <a:pt x="293" y="114"/>
                  </a:lnTo>
                  <a:lnTo>
                    <a:pt x="296" y="144"/>
                  </a:lnTo>
                  <a:lnTo>
                    <a:pt x="293" y="171"/>
                  </a:lnTo>
                  <a:lnTo>
                    <a:pt x="286" y="198"/>
                  </a:lnTo>
                  <a:lnTo>
                    <a:pt x="271" y="220"/>
                  </a:lnTo>
                  <a:lnTo>
                    <a:pt x="251" y="243"/>
                  </a:lnTo>
                  <a:lnTo>
                    <a:pt x="229" y="258"/>
                  </a:lnTo>
                  <a:lnTo>
                    <a:pt x="202" y="272"/>
                  </a:lnTo>
                  <a:lnTo>
                    <a:pt x="175" y="280"/>
                  </a:lnTo>
                  <a:lnTo>
                    <a:pt x="145" y="284"/>
                  </a:lnTo>
                  <a:lnTo>
                    <a:pt x="115" y="280"/>
                  </a:lnTo>
                  <a:lnTo>
                    <a:pt x="88" y="272"/>
                  </a:lnTo>
                  <a:lnTo>
                    <a:pt x="65" y="258"/>
                  </a:lnTo>
                  <a:lnTo>
                    <a:pt x="42" y="243"/>
                  </a:lnTo>
                  <a:lnTo>
                    <a:pt x="24" y="220"/>
                  </a:lnTo>
                  <a:lnTo>
                    <a:pt x="12" y="198"/>
                  </a:lnTo>
                  <a:lnTo>
                    <a:pt x="5" y="171"/>
                  </a:lnTo>
                  <a:lnTo>
                    <a:pt x="0" y="144"/>
                  </a:lnTo>
                  <a:lnTo>
                    <a:pt x="5" y="114"/>
                  </a:lnTo>
                  <a:lnTo>
                    <a:pt x="12" y="87"/>
                  </a:lnTo>
                  <a:lnTo>
                    <a:pt x="24" y="65"/>
                  </a:lnTo>
                  <a:lnTo>
                    <a:pt x="42" y="41"/>
                  </a:lnTo>
                  <a:lnTo>
                    <a:pt x="65" y="23"/>
                  </a:lnTo>
                  <a:lnTo>
                    <a:pt x="88" y="11"/>
                  </a:lnTo>
                  <a:lnTo>
                    <a:pt x="115" y="3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rgbClr val="49444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2" name="Freeform 79"/>
            <p:cNvSpPr>
              <a:spLocks/>
            </p:cNvSpPr>
            <p:nvPr/>
          </p:nvSpPr>
          <p:spPr bwMode="auto">
            <a:xfrm rot="696599">
              <a:off x="3203" y="1189"/>
              <a:ext cx="93" cy="87"/>
            </a:xfrm>
            <a:custGeom>
              <a:avLst/>
              <a:gdLst>
                <a:gd name="T0" fmla="*/ 15 w 278"/>
                <a:gd name="T1" fmla="*/ 0 h 261"/>
                <a:gd name="T2" fmla="*/ 18 w 278"/>
                <a:gd name="T3" fmla="*/ 0 h 261"/>
                <a:gd name="T4" fmla="*/ 21 w 278"/>
                <a:gd name="T5" fmla="*/ 1 h 261"/>
                <a:gd name="T6" fmla="*/ 24 w 278"/>
                <a:gd name="T7" fmla="*/ 2 h 261"/>
                <a:gd name="T8" fmla="*/ 26 w 278"/>
                <a:gd name="T9" fmla="*/ 4 h 261"/>
                <a:gd name="T10" fmla="*/ 28 w 278"/>
                <a:gd name="T11" fmla="*/ 6 h 261"/>
                <a:gd name="T12" fmla="*/ 30 w 278"/>
                <a:gd name="T13" fmla="*/ 9 h 261"/>
                <a:gd name="T14" fmla="*/ 30 w 278"/>
                <a:gd name="T15" fmla="*/ 11 h 261"/>
                <a:gd name="T16" fmla="*/ 31 w 278"/>
                <a:gd name="T17" fmla="*/ 14 h 261"/>
                <a:gd name="T18" fmla="*/ 30 w 278"/>
                <a:gd name="T19" fmla="*/ 17 h 261"/>
                <a:gd name="T20" fmla="*/ 30 w 278"/>
                <a:gd name="T21" fmla="*/ 20 h 261"/>
                <a:gd name="T22" fmla="*/ 28 w 278"/>
                <a:gd name="T23" fmla="*/ 23 h 261"/>
                <a:gd name="T24" fmla="*/ 26 w 278"/>
                <a:gd name="T25" fmla="*/ 25 h 261"/>
                <a:gd name="T26" fmla="*/ 24 w 278"/>
                <a:gd name="T27" fmla="*/ 27 h 261"/>
                <a:gd name="T28" fmla="*/ 21 w 278"/>
                <a:gd name="T29" fmla="*/ 28 h 261"/>
                <a:gd name="T30" fmla="*/ 18 w 278"/>
                <a:gd name="T31" fmla="*/ 29 h 261"/>
                <a:gd name="T32" fmla="*/ 15 w 278"/>
                <a:gd name="T33" fmla="*/ 29 h 261"/>
                <a:gd name="T34" fmla="*/ 12 w 278"/>
                <a:gd name="T35" fmla="*/ 29 h 261"/>
                <a:gd name="T36" fmla="*/ 9 w 278"/>
                <a:gd name="T37" fmla="*/ 28 h 261"/>
                <a:gd name="T38" fmla="*/ 7 w 278"/>
                <a:gd name="T39" fmla="*/ 27 h 261"/>
                <a:gd name="T40" fmla="*/ 5 w 278"/>
                <a:gd name="T41" fmla="*/ 25 h 261"/>
                <a:gd name="T42" fmla="*/ 3 w 278"/>
                <a:gd name="T43" fmla="*/ 23 h 261"/>
                <a:gd name="T44" fmla="*/ 1 w 278"/>
                <a:gd name="T45" fmla="*/ 20 h 261"/>
                <a:gd name="T46" fmla="*/ 0 w 278"/>
                <a:gd name="T47" fmla="*/ 17 h 261"/>
                <a:gd name="T48" fmla="*/ 0 w 278"/>
                <a:gd name="T49" fmla="*/ 14 h 261"/>
                <a:gd name="T50" fmla="*/ 0 w 278"/>
                <a:gd name="T51" fmla="*/ 11 h 261"/>
                <a:gd name="T52" fmla="*/ 1 w 278"/>
                <a:gd name="T53" fmla="*/ 9 h 261"/>
                <a:gd name="T54" fmla="*/ 3 w 278"/>
                <a:gd name="T55" fmla="*/ 6 h 261"/>
                <a:gd name="T56" fmla="*/ 5 w 278"/>
                <a:gd name="T57" fmla="*/ 4 h 261"/>
                <a:gd name="T58" fmla="*/ 7 w 278"/>
                <a:gd name="T59" fmla="*/ 2 h 261"/>
                <a:gd name="T60" fmla="*/ 9 w 278"/>
                <a:gd name="T61" fmla="*/ 1 h 261"/>
                <a:gd name="T62" fmla="*/ 12 w 278"/>
                <a:gd name="T63" fmla="*/ 0 h 261"/>
                <a:gd name="T64" fmla="*/ 15 w 278"/>
                <a:gd name="T65" fmla="*/ 0 h 2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78" h="261">
                  <a:moveTo>
                    <a:pt x="137" y="0"/>
                  </a:moveTo>
                  <a:lnTo>
                    <a:pt x="164" y="4"/>
                  </a:lnTo>
                  <a:lnTo>
                    <a:pt x="190" y="12"/>
                  </a:lnTo>
                  <a:lnTo>
                    <a:pt x="214" y="22"/>
                  </a:lnTo>
                  <a:lnTo>
                    <a:pt x="236" y="39"/>
                  </a:lnTo>
                  <a:lnTo>
                    <a:pt x="255" y="57"/>
                  </a:lnTo>
                  <a:lnTo>
                    <a:pt x="266" y="79"/>
                  </a:lnTo>
                  <a:lnTo>
                    <a:pt x="273" y="103"/>
                  </a:lnTo>
                  <a:lnTo>
                    <a:pt x="278" y="128"/>
                  </a:lnTo>
                  <a:lnTo>
                    <a:pt x="273" y="155"/>
                  </a:lnTo>
                  <a:lnTo>
                    <a:pt x="266" y="182"/>
                  </a:lnTo>
                  <a:lnTo>
                    <a:pt x="255" y="205"/>
                  </a:lnTo>
                  <a:lnTo>
                    <a:pt x="236" y="224"/>
                  </a:lnTo>
                  <a:lnTo>
                    <a:pt x="214" y="239"/>
                  </a:lnTo>
                  <a:lnTo>
                    <a:pt x="190" y="251"/>
                  </a:lnTo>
                  <a:lnTo>
                    <a:pt x="164" y="258"/>
                  </a:lnTo>
                  <a:lnTo>
                    <a:pt x="137" y="261"/>
                  </a:lnTo>
                  <a:lnTo>
                    <a:pt x="110" y="258"/>
                  </a:lnTo>
                  <a:lnTo>
                    <a:pt x="83" y="251"/>
                  </a:lnTo>
                  <a:lnTo>
                    <a:pt x="61" y="239"/>
                  </a:lnTo>
                  <a:lnTo>
                    <a:pt x="42" y="224"/>
                  </a:lnTo>
                  <a:lnTo>
                    <a:pt x="24" y="205"/>
                  </a:lnTo>
                  <a:lnTo>
                    <a:pt x="12" y="182"/>
                  </a:lnTo>
                  <a:lnTo>
                    <a:pt x="4" y="155"/>
                  </a:lnTo>
                  <a:lnTo>
                    <a:pt x="0" y="128"/>
                  </a:lnTo>
                  <a:lnTo>
                    <a:pt x="4" y="103"/>
                  </a:lnTo>
                  <a:lnTo>
                    <a:pt x="12" y="79"/>
                  </a:lnTo>
                  <a:lnTo>
                    <a:pt x="24" y="57"/>
                  </a:lnTo>
                  <a:lnTo>
                    <a:pt x="42" y="39"/>
                  </a:lnTo>
                  <a:lnTo>
                    <a:pt x="61" y="22"/>
                  </a:lnTo>
                  <a:lnTo>
                    <a:pt x="83" y="12"/>
                  </a:lnTo>
                  <a:lnTo>
                    <a:pt x="110" y="4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5B595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3" name="Freeform 80"/>
            <p:cNvSpPr>
              <a:spLocks/>
            </p:cNvSpPr>
            <p:nvPr/>
          </p:nvSpPr>
          <p:spPr bwMode="auto">
            <a:xfrm rot="696599">
              <a:off x="3206" y="1190"/>
              <a:ext cx="86" cy="82"/>
            </a:xfrm>
            <a:custGeom>
              <a:avLst/>
              <a:gdLst>
                <a:gd name="T0" fmla="*/ 14 w 259"/>
                <a:gd name="T1" fmla="*/ 0 h 247"/>
                <a:gd name="T2" fmla="*/ 17 w 259"/>
                <a:gd name="T3" fmla="*/ 0 h 247"/>
                <a:gd name="T4" fmla="*/ 20 w 259"/>
                <a:gd name="T5" fmla="*/ 1 h 247"/>
                <a:gd name="T6" fmla="*/ 22 w 259"/>
                <a:gd name="T7" fmla="*/ 3 h 247"/>
                <a:gd name="T8" fmla="*/ 25 w 259"/>
                <a:gd name="T9" fmla="*/ 4 h 247"/>
                <a:gd name="T10" fmla="*/ 26 w 259"/>
                <a:gd name="T11" fmla="*/ 6 h 247"/>
                <a:gd name="T12" fmla="*/ 27 w 259"/>
                <a:gd name="T13" fmla="*/ 9 h 247"/>
                <a:gd name="T14" fmla="*/ 28 w 259"/>
                <a:gd name="T15" fmla="*/ 11 h 247"/>
                <a:gd name="T16" fmla="*/ 29 w 259"/>
                <a:gd name="T17" fmla="*/ 14 h 247"/>
                <a:gd name="T18" fmla="*/ 28 w 259"/>
                <a:gd name="T19" fmla="*/ 17 h 247"/>
                <a:gd name="T20" fmla="*/ 27 w 259"/>
                <a:gd name="T21" fmla="*/ 19 h 247"/>
                <a:gd name="T22" fmla="*/ 26 w 259"/>
                <a:gd name="T23" fmla="*/ 21 h 247"/>
                <a:gd name="T24" fmla="*/ 25 w 259"/>
                <a:gd name="T25" fmla="*/ 24 h 247"/>
                <a:gd name="T26" fmla="*/ 22 w 259"/>
                <a:gd name="T27" fmla="*/ 25 h 247"/>
                <a:gd name="T28" fmla="*/ 20 w 259"/>
                <a:gd name="T29" fmla="*/ 27 h 247"/>
                <a:gd name="T30" fmla="*/ 17 w 259"/>
                <a:gd name="T31" fmla="*/ 27 h 247"/>
                <a:gd name="T32" fmla="*/ 14 w 259"/>
                <a:gd name="T33" fmla="*/ 27 h 247"/>
                <a:gd name="T34" fmla="*/ 11 w 259"/>
                <a:gd name="T35" fmla="*/ 27 h 247"/>
                <a:gd name="T36" fmla="*/ 9 w 259"/>
                <a:gd name="T37" fmla="*/ 27 h 247"/>
                <a:gd name="T38" fmla="*/ 7 w 259"/>
                <a:gd name="T39" fmla="*/ 25 h 247"/>
                <a:gd name="T40" fmla="*/ 4 w 259"/>
                <a:gd name="T41" fmla="*/ 24 h 247"/>
                <a:gd name="T42" fmla="*/ 3 w 259"/>
                <a:gd name="T43" fmla="*/ 21 h 247"/>
                <a:gd name="T44" fmla="*/ 1 w 259"/>
                <a:gd name="T45" fmla="*/ 19 h 247"/>
                <a:gd name="T46" fmla="*/ 1 w 259"/>
                <a:gd name="T47" fmla="*/ 17 h 247"/>
                <a:gd name="T48" fmla="*/ 0 w 259"/>
                <a:gd name="T49" fmla="*/ 14 h 247"/>
                <a:gd name="T50" fmla="*/ 1 w 259"/>
                <a:gd name="T51" fmla="*/ 11 h 247"/>
                <a:gd name="T52" fmla="*/ 1 w 259"/>
                <a:gd name="T53" fmla="*/ 9 h 247"/>
                <a:gd name="T54" fmla="*/ 3 w 259"/>
                <a:gd name="T55" fmla="*/ 6 h 247"/>
                <a:gd name="T56" fmla="*/ 4 w 259"/>
                <a:gd name="T57" fmla="*/ 4 h 247"/>
                <a:gd name="T58" fmla="*/ 7 w 259"/>
                <a:gd name="T59" fmla="*/ 3 h 247"/>
                <a:gd name="T60" fmla="*/ 9 w 259"/>
                <a:gd name="T61" fmla="*/ 1 h 247"/>
                <a:gd name="T62" fmla="*/ 11 w 259"/>
                <a:gd name="T63" fmla="*/ 0 h 247"/>
                <a:gd name="T64" fmla="*/ 14 w 259"/>
                <a:gd name="T65" fmla="*/ 0 h 24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9" h="247">
                  <a:moveTo>
                    <a:pt x="130" y="0"/>
                  </a:moveTo>
                  <a:lnTo>
                    <a:pt x="157" y="3"/>
                  </a:lnTo>
                  <a:lnTo>
                    <a:pt x="180" y="11"/>
                  </a:lnTo>
                  <a:lnTo>
                    <a:pt x="202" y="23"/>
                  </a:lnTo>
                  <a:lnTo>
                    <a:pt x="222" y="38"/>
                  </a:lnTo>
                  <a:lnTo>
                    <a:pt x="236" y="57"/>
                  </a:lnTo>
                  <a:lnTo>
                    <a:pt x="248" y="80"/>
                  </a:lnTo>
                  <a:lnTo>
                    <a:pt x="256" y="102"/>
                  </a:lnTo>
                  <a:lnTo>
                    <a:pt x="259" y="124"/>
                  </a:lnTo>
                  <a:lnTo>
                    <a:pt x="256" y="151"/>
                  </a:lnTo>
                  <a:lnTo>
                    <a:pt x="248" y="175"/>
                  </a:lnTo>
                  <a:lnTo>
                    <a:pt x="236" y="193"/>
                  </a:lnTo>
                  <a:lnTo>
                    <a:pt x="222" y="213"/>
                  </a:lnTo>
                  <a:lnTo>
                    <a:pt x="202" y="228"/>
                  </a:lnTo>
                  <a:lnTo>
                    <a:pt x="180" y="240"/>
                  </a:lnTo>
                  <a:lnTo>
                    <a:pt x="157" y="243"/>
                  </a:lnTo>
                  <a:lnTo>
                    <a:pt x="130" y="247"/>
                  </a:lnTo>
                  <a:lnTo>
                    <a:pt x="103" y="243"/>
                  </a:lnTo>
                  <a:lnTo>
                    <a:pt x="81" y="240"/>
                  </a:lnTo>
                  <a:lnTo>
                    <a:pt x="59" y="228"/>
                  </a:lnTo>
                  <a:lnTo>
                    <a:pt x="39" y="213"/>
                  </a:lnTo>
                  <a:lnTo>
                    <a:pt x="24" y="193"/>
                  </a:lnTo>
                  <a:lnTo>
                    <a:pt x="12" y="175"/>
                  </a:lnTo>
                  <a:lnTo>
                    <a:pt x="5" y="151"/>
                  </a:lnTo>
                  <a:lnTo>
                    <a:pt x="0" y="124"/>
                  </a:lnTo>
                  <a:lnTo>
                    <a:pt x="5" y="102"/>
                  </a:lnTo>
                  <a:lnTo>
                    <a:pt x="12" y="80"/>
                  </a:lnTo>
                  <a:lnTo>
                    <a:pt x="24" y="57"/>
                  </a:lnTo>
                  <a:lnTo>
                    <a:pt x="39" y="38"/>
                  </a:lnTo>
                  <a:lnTo>
                    <a:pt x="59" y="23"/>
                  </a:lnTo>
                  <a:lnTo>
                    <a:pt x="81" y="11"/>
                  </a:lnTo>
                  <a:lnTo>
                    <a:pt x="103" y="3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4" name="Freeform 81"/>
            <p:cNvSpPr>
              <a:spLocks/>
            </p:cNvSpPr>
            <p:nvPr/>
          </p:nvSpPr>
          <p:spPr bwMode="auto">
            <a:xfrm rot="696599">
              <a:off x="3211" y="1194"/>
              <a:ext cx="77" cy="74"/>
            </a:xfrm>
            <a:custGeom>
              <a:avLst/>
              <a:gdLst>
                <a:gd name="T0" fmla="*/ 13 w 231"/>
                <a:gd name="T1" fmla="*/ 0 h 224"/>
                <a:gd name="T2" fmla="*/ 15 w 231"/>
                <a:gd name="T3" fmla="*/ 0 h 224"/>
                <a:gd name="T4" fmla="*/ 18 w 231"/>
                <a:gd name="T5" fmla="*/ 1 h 224"/>
                <a:gd name="T6" fmla="*/ 20 w 231"/>
                <a:gd name="T7" fmla="*/ 2 h 224"/>
                <a:gd name="T8" fmla="*/ 22 w 231"/>
                <a:gd name="T9" fmla="*/ 4 h 224"/>
                <a:gd name="T10" fmla="*/ 24 w 231"/>
                <a:gd name="T11" fmla="*/ 5 h 224"/>
                <a:gd name="T12" fmla="*/ 25 w 231"/>
                <a:gd name="T13" fmla="*/ 8 h 224"/>
                <a:gd name="T14" fmla="*/ 25 w 231"/>
                <a:gd name="T15" fmla="*/ 10 h 224"/>
                <a:gd name="T16" fmla="*/ 26 w 231"/>
                <a:gd name="T17" fmla="*/ 12 h 224"/>
                <a:gd name="T18" fmla="*/ 25 w 231"/>
                <a:gd name="T19" fmla="*/ 15 h 224"/>
                <a:gd name="T20" fmla="*/ 25 w 231"/>
                <a:gd name="T21" fmla="*/ 18 h 224"/>
                <a:gd name="T22" fmla="*/ 24 w 231"/>
                <a:gd name="T23" fmla="*/ 19 h 224"/>
                <a:gd name="T24" fmla="*/ 22 w 231"/>
                <a:gd name="T25" fmla="*/ 21 h 224"/>
                <a:gd name="T26" fmla="*/ 20 w 231"/>
                <a:gd name="T27" fmla="*/ 22 h 224"/>
                <a:gd name="T28" fmla="*/ 18 w 231"/>
                <a:gd name="T29" fmla="*/ 24 h 224"/>
                <a:gd name="T30" fmla="*/ 15 w 231"/>
                <a:gd name="T31" fmla="*/ 24 h 224"/>
                <a:gd name="T32" fmla="*/ 13 w 231"/>
                <a:gd name="T33" fmla="*/ 24 h 224"/>
                <a:gd name="T34" fmla="*/ 10 w 231"/>
                <a:gd name="T35" fmla="*/ 24 h 224"/>
                <a:gd name="T36" fmla="*/ 7 w 231"/>
                <a:gd name="T37" fmla="*/ 24 h 224"/>
                <a:gd name="T38" fmla="*/ 5 w 231"/>
                <a:gd name="T39" fmla="*/ 22 h 224"/>
                <a:gd name="T40" fmla="*/ 4 w 231"/>
                <a:gd name="T41" fmla="*/ 21 h 224"/>
                <a:gd name="T42" fmla="*/ 2 w 231"/>
                <a:gd name="T43" fmla="*/ 19 h 224"/>
                <a:gd name="T44" fmla="*/ 1 w 231"/>
                <a:gd name="T45" fmla="*/ 18 h 224"/>
                <a:gd name="T46" fmla="*/ 0 w 231"/>
                <a:gd name="T47" fmla="*/ 15 h 224"/>
                <a:gd name="T48" fmla="*/ 0 w 231"/>
                <a:gd name="T49" fmla="*/ 12 h 224"/>
                <a:gd name="T50" fmla="*/ 0 w 231"/>
                <a:gd name="T51" fmla="*/ 10 h 224"/>
                <a:gd name="T52" fmla="*/ 1 w 231"/>
                <a:gd name="T53" fmla="*/ 8 h 224"/>
                <a:gd name="T54" fmla="*/ 2 w 231"/>
                <a:gd name="T55" fmla="*/ 5 h 224"/>
                <a:gd name="T56" fmla="*/ 4 w 231"/>
                <a:gd name="T57" fmla="*/ 4 h 224"/>
                <a:gd name="T58" fmla="*/ 5 w 231"/>
                <a:gd name="T59" fmla="*/ 2 h 224"/>
                <a:gd name="T60" fmla="*/ 7 w 231"/>
                <a:gd name="T61" fmla="*/ 1 h 224"/>
                <a:gd name="T62" fmla="*/ 10 w 231"/>
                <a:gd name="T63" fmla="*/ 0 h 224"/>
                <a:gd name="T64" fmla="*/ 13 w 231"/>
                <a:gd name="T65" fmla="*/ 0 h 22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31" h="224">
                  <a:moveTo>
                    <a:pt x="113" y="0"/>
                  </a:moveTo>
                  <a:lnTo>
                    <a:pt x="136" y="4"/>
                  </a:lnTo>
                  <a:lnTo>
                    <a:pt x="158" y="7"/>
                  </a:lnTo>
                  <a:lnTo>
                    <a:pt x="178" y="19"/>
                  </a:lnTo>
                  <a:lnTo>
                    <a:pt x="197" y="34"/>
                  </a:lnTo>
                  <a:lnTo>
                    <a:pt x="212" y="49"/>
                  </a:lnTo>
                  <a:lnTo>
                    <a:pt x="222" y="73"/>
                  </a:lnTo>
                  <a:lnTo>
                    <a:pt x="227" y="91"/>
                  </a:lnTo>
                  <a:lnTo>
                    <a:pt x="231" y="113"/>
                  </a:lnTo>
                  <a:lnTo>
                    <a:pt x="227" y="137"/>
                  </a:lnTo>
                  <a:lnTo>
                    <a:pt x="222" y="160"/>
                  </a:lnTo>
                  <a:lnTo>
                    <a:pt x="212" y="179"/>
                  </a:lnTo>
                  <a:lnTo>
                    <a:pt x="197" y="194"/>
                  </a:lnTo>
                  <a:lnTo>
                    <a:pt x="178" y="205"/>
                  </a:lnTo>
                  <a:lnTo>
                    <a:pt x="158" y="217"/>
                  </a:lnTo>
                  <a:lnTo>
                    <a:pt x="136" y="221"/>
                  </a:lnTo>
                  <a:lnTo>
                    <a:pt x="113" y="224"/>
                  </a:lnTo>
                  <a:lnTo>
                    <a:pt x="91" y="221"/>
                  </a:lnTo>
                  <a:lnTo>
                    <a:pt x="67" y="217"/>
                  </a:lnTo>
                  <a:lnTo>
                    <a:pt x="49" y="205"/>
                  </a:lnTo>
                  <a:lnTo>
                    <a:pt x="33" y="194"/>
                  </a:lnTo>
                  <a:lnTo>
                    <a:pt x="18" y="179"/>
                  </a:lnTo>
                  <a:lnTo>
                    <a:pt x="7" y="160"/>
                  </a:lnTo>
                  <a:lnTo>
                    <a:pt x="3" y="137"/>
                  </a:lnTo>
                  <a:lnTo>
                    <a:pt x="0" y="113"/>
                  </a:lnTo>
                  <a:lnTo>
                    <a:pt x="3" y="91"/>
                  </a:lnTo>
                  <a:lnTo>
                    <a:pt x="7" y="73"/>
                  </a:lnTo>
                  <a:lnTo>
                    <a:pt x="18" y="49"/>
                  </a:lnTo>
                  <a:lnTo>
                    <a:pt x="33" y="34"/>
                  </a:lnTo>
                  <a:lnTo>
                    <a:pt x="49" y="19"/>
                  </a:lnTo>
                  <a:lnTo>
                    <a:pt x="67" y="7"/>
                  </a:lnTo>
                  <a:lnTo>
                    <a:pt x="91" y="4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7C7C7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5" name="Freeform 82"/>
            <p:cNvSpPr>
              <a:spLocks/>
            </p:cNvSpPr>
            <p:nvPr/>
          </p:nvSpPr>
          <p:spPr bwMode="auto">
            <a:xfrm rot="696599">
              <a:off x="3215" y="1198"/>
              <a:ext cx="68" cy="67"/>
            </a:xfrm>
            <a:custGeom>
              <a:avLst/>
              <a:gdLst>
                <a:gd name="T0" fmla="*/ 11 w 205"/>
                <a:gd name="T1" fmla="*/ 0 h 202"/>
                <a:gd name="T2" fmla="*/ 16 w 205"/>
                <a:gd name="T3" fmla="*/ 1 h 202"/>
                <a:gd name="T4" fmla="*/ 20 w 205"/>
                <a:gd name="T5" fmla="*/ 3 h 202"/>
                <a:gd name="T6" fmla="*/ 22 w 205"/>
                <a:gd name="T7" fmla="*/ 7 h 202"/>
                <a:gd name="T8" fmla="*/ 23 w 205"/>
                <a:gd name="T9" fmla="*/ 11 h 202"/>
                <a:gd name="T10" fmla="*/ 22 w 205"/>
                <a:gd name="T11" fmla="*/ 15 h 202"/>
                <a:gd name="T12" fmla="*/ 20 w 205"/>
                <a:gd name="T13" fmla="*/ 19 h 202"/>
                <a:gd name="T14" fmla="*/ 16 w 205"/>
                <a:gd name="T15" fmla="*/ 21 h 202"/>
                <a:gd name="T16" fmla="*/ 11 w 205"/>
                <a:gd name="T17" fmla="*/ 22 h 202"/>
                <a:gd name="T18" fmla="*/ 7 w 205"/>
                <a:gd name="T19" fmla="*/ 21 h 202"/>
                <a:gd name="T20" fmla="*/ 4 w 205"/>
                <a:gd name="T21" fmla="*/ 19 h 202"/>
                <a:gd name="T22" fmla="*/ 1 w 205"/>
                <a:gd name="T23" fmla="*/ 15 h 202"/>
                <a:gd name="T24" fmla="*/ 0 w 205"/>
                <a:gd name="T25" fmla="*/ 11 h 202"/>
                <a:gd name="T26" fmla="*/ 1 w 205"/>
                <a:gd name="T27" fmla="*/ 7 h 202"/>
                <a:gd name="T28" fmla="*/ 4 w 205"/>
                <a:gd name="T29" fmla="*/ 3 h 202"/>
                <a:gd name="T30" fmla="*/ 7 w 205"/>
                <a:gd name="T31" fmla="*/ 1 h 202"/>
                <a:gd name="T32" fmla="*/ 11 w 205"/>
                <a:gd name="T33" fmla="*/ 0 h 20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5" h="202">
                  <a:moveTo>
                    <a:pt x="103" y="0"/>
                  </a:moveTo>
                  <a:lnTo>
                    <a:pt x="145" y="7"/>
                  </a:lnTo>
                  <a:lnTo>
                    <a:pt x="180" y="30"/>
                  </a:lnTo>
                  <a:lnTo>
                    <a:pt x="198" y="64"/>
                  </a:lnTo>
                  <a:lnTo>
                    <a:pt x="205" y="101"/>
                  </a:lnTo>
                  <a:lnTo>
                    <a:pt x="198" y="140"/>
                  </a:lnTo>
                  <a:lnTo>
                    <a:pt x="180" y="175"/>
                  </a:lnTo>
                  <a:lnTo>
                    <a:pt x="145" y="193"/>
                  </a:lnTo>
                  <a:lnTo>
                    <a:pt x="103" y="202"/>
                  </a:lnTo>
                  <a:lnTo>
                    <a:pt x="61" y="193"/>
                  </a:lnTo>
                  <a:lnTo>
                    <a:pt x="32" y="175"/>
                  </a:lnTo>
                  <a:lnTo>
                    <a:pt x="8" y="140"/>
                  </a:lnTo>
                  <a:lnTo>
                    <a:pt x="0" y="101"/>
                  </a:lnTo>
                  <a:lnTo>
                    <a:pt x="8" y="64"/>
                  </a:lnTo>
                  <a:lnTo>
                    <a:pt x="32" y="30"/>
                  </a:lnTo>
                  <a:lnTo>
                    <a:pt x="61" y="7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8E8E8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6" name="Freeform 83"/>
            <p:cNvSpPr>
              <a:spLocks/>
            </p:cNvSpPr>
            <p:nvPr/>
          </p:nvSpPr>
          <p:spPr bwMode="auto">
            <a:xfrm rot="696599">
              <a:off x="3216" y="1200"/>
              <a:ext cx="65" cy="61"/>
            </a:xfrm>
            <a:custGeom>
              <a:avLst/>
              <a:gdLst>
                <a:gd name="T0" fmla="*/ 11 w 193"/>
                <a:gd name="T1" fmla="*/ 0 h 183"/>
                <a:gd name="T2" fmla="*/ 15 w 193"/>
                <a:gd name="T3" fmla="*/ 1 h 183"/>
                <a:gd name="T4" fmla="*/ 19 w 193"/>
                <a:gd name="T5" fmla="*/ 3 h 183"/>
                <a:gd name="T6" fmla="*/ 21 w 193"/>
                <a:gd name="T7" fmla="*/ 6 h 183"/>
                <a:gd name="T8" fmla="*/ 22 w 193"/>
                <a:gd name="T9" fmla="*/ 10 h 183"/>
                <a:gd name="T10" fmla="*/ 21 w 193"/>
                <a:gd name="T11" fmla="*/ 14 h 183"/>
                <a:gd name="T12" fmla="*/ 19 w 193"/>
                <a:gd name="T13" fmla="*/ 18 h 183"/>
                <a:gd name="T14" fmla="*/ 15 w 193"/>
                <a:gd name="T15" fmla="*/ 19 h 183"/>
                <a:gd name="T16" fmla="*/ 11 w 193"/>
                <a:gd name="T17" fmla="*/ 20 h 183"/>
                <a:gd name="T18" fmla="*/ 7 w 193"/>
                <a:gd name="T19" fmla="*/ 19 h 183"/>
                <a:gd name="T20" fmla="*/ 3 w 193"/>
                <a:gd name="T21" fmla="*/ 18 h 183"/>
                <a:gd name="T22" fmla="*/ 1 w 193"/>
                <a:gd name="T23" fmla="*/ 14 h 183"/>
                <a:gd name="T24" fmla="*/ 0 w 193"/>
                <a:gd name="T25" fmla="*/ 10 h 183"/>
                <a:gd name="T26" fmla="*/ 1 w 193"/>
                <a:gd name="T27" fmla="*/ 6 h 183"/>
                <a:gd name="T28" fmla="*/ 3 w 193"/>
                <a:gd name="T29" fmla="*/ 3 h 183"/>
                <a:gd name="T30" fmla="*/ 7 w 193"/>
                <a:gd name="T31" fmla="*/ 1 h 183"/>
                <a:gd name="T32" fmla="*/ 11 w 193"/>
                <a:gd name="T33" fmla="*/ 0 h 1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93" h="183">
                  <a:moveTo>
                    <a:pt x="98" y="0"/>
                  </a:moveTo>
                  <a:lnTo>
                    <a:pt x="136" y="8"/>
                  </a:lnTo>
                  <a:lnTo>
                    <a:pt x="167" y="27"/>
                  </a:lnTo>
                  <a:lnTo>
                    <a:pt x="185" y="57"/>
                  </a:lnTo>
                  <a:lnTo>
                    <a:pt x="193" y="94"/>
                  </a:lnTo>
                  <a:lnTo>
                    <a:pt x="185" y="129"/>
                  </a:lnTo>
                  <a:lnTo>
                    <a:pt x="167" y="160"/>
                  </a:lnTo>
                  <a:lnTo>
                    <a:pt x="136" y="175"/>
                  </a:lnTo>
                  <a:lnTo>
                    <a:pt x="98" y="183"/>
                  </a:lnTo>
                  <a:lnTo>
                    <a:pt x="59" y="175"/>
                  </a:lnTo>
                  <a:lnTo>
                    <a:pt x="30" y="160"/>
                  </a:lnTo>
                  <a:lnTo>
                    <a:pt x="7" y="129"/>
                  </a:lnTo>
                  <a:lnTo>
                    <a:pt x="0" y="94"/>
                  </a:lnTo>
                  <a:lnTo>
                    <a:pt x="7" y="57"/>
                  </a:lnTo>
                  <a:lnTo>
                    <a:pt x="30" y="27"/>
                  </a:lnTo>
                  <a:lnTo>
                    <a:pt x="59" y="8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7" name="Freeform 84"/>
            <p:cNvSpPr>
              <a:spLocks/>
            </p:cNvSpPr>
            <p:nvPr/>
          </p:nvSpPr>
          <p:spPr bwMode="auto">
            <a:xfrm rot="696599">
              <a:off x="3220" y="1204"/>
              <a:ext cx="58" cy="54"/>
            </a:xfrm>
            <a:custGeom>
              <a:avLst/>
              <a:gdLst>
                <a:gd name="T0" fmla="*/ 10 w 175"/>
                <a:gd name="T1" fmla="*/ 0 h 163"/>
                <a:gd name="T2" fmla="*/ 14 w 175"/>
                <a:gd name="T3" fmla="*/ 1 h 163"/>
                <a:gd name="T4" fmla="*/ 16 w 175"/>
                <a:gd name="T5" fmla="*/ 3 h 163"/>
                <a:gd name="T6" fmla="*/ 19 w 175"/>
                <a:gd name="T7" fmla="*/ 5 h 163"/>
                <a:gd name="T8" fmla="*/ 19 w 175"/>
                <a:gd name="T9" fmla="*/ 9 h 163"/>
                <a:gd name="T10" fmla="*/ 19 w 175"/>
                <a:gd name="T11" fmla="*/ 13 h 163"/>
                <a:gd name="T12" fmla="*/ 16 w 175"/>
                <a:gd name="T13" fmla="*/ 16 h 163"/>
                <a:gd name="T14" fmla="*/ 14 w 175"/>
                <a:gd name="T15" fmla="*/ 17 h 163"/>
                <a:gd name="T16" fmla="*/ 10 w 175"/>
                <a:gd name="T17" fmla="*/ 18 h 163"/>
                <a:gd name="T18" fmla="*/ 6 w 175"/>
                <a:gd name="T19" fmla="*/ 17 h 163"/>
                <a:gd name="T20" fmla="*/ 3 w 175"/>
                <a:gd name="T21" fmla="*/ 16 h 163"/>
                <a:gd name="T22" fmla="*/ 1 w 175"/>
                <a:gd name="T23" fmla="*/ 13 h 163"/>
                <a:gd name="T24" fmla="*/ 0 w 175"/>
                <a:gd name="T25" fmla="*/ 9 h 163"/>
                <a:gd name="T26" fmla="*/ 1 w 175"/>
                <a:gd name="T27" fmla="*/ 5 h 163"/>
                <a:gd name="T28" fmla="*/ 3 w 175"/>
                <a:gd name="T29" fmla="*/ 3 h 163"/>
                <a:gd name="T30" fmla="*/ 6 w 175"/>
                <a:gd name="T31" fmla="*/ 1 h 163"/>
                <a:gd name="T32" fmla="*/ 10 w 175"/>
                <a:gd name="T33" fmla="*/ 0 h 16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5" h="163">
                  <a:moveTo>
                    <a:pt x="88" y="0"/>
                  </a:moveTo>
                  <a:lnTo>
                    <a:pt x="123" y="8"/>
                  </a:lnTo>
                  <a:lnTo>
                    <a:pt x="148" y="23"/>
                  </a:lnTo>
                  <a:lnTo>
                    <a:pt x="168" y="49"/>
                  </a:lnTo>
                  <a:lnTo>
                    <a:pt x="175" y="82"/>
                  </a:lnTo>
                  <a:lnTo>
                    <a:pt x="168" y="114"/>
                  </a:lnTo>
                  <a:lnTo>
                    <a:pt x="148" y="141"/>
                  </a:lnTo>
                  <a:lnTo>
                    <a:pt x="123" y="156"/>
                  </a:lnTo>
                  <a:lnTo>
                    <a:pt x="88" y="163"/>
                  </a:lnTo>
                  <a:lnTo>
                    <a:pt x="54" y="156"/>
                  </a:lnTo>
                  <a:lnTo>
                    <a:pt x="27" y="141"/>
                  </a:lnTo>
                  <a:lnTo>
                    <a:pt x="8" y="114"/>
                  </a:lnTo>
                  <a:lnTo>
                    <a:pt x="0" y="82"/>
                  </a:lnTo>
                  <a:lnTo>
                    <a:pt x="8" y="49"/>
                  </a:lnTo>
                  <a:lnTo>
                    <a:pt x="27" y="23"/>
                  </a:lnTo>
                  <a:lnTo>
                    <a:pt x="54" y="8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B5B5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8" name="Freeform 85"/>
            <p:cNvSpPr>
              <a:spLocks/>
            </p:cNvSpPr>
            <p:nvPr/>
          </p:nvSpPr>
          <p:spPr bwMode="auto">
            <a:xfrm rot="696599">
              <a:off x="3238" y="1189"/>
              <a:ext cx="33" cy="32"/>
            </a:xfrm>
            <a:custGeom>
              <a:avLst/>
              <a:gdLst>
                <a:gd name="T0" fmla="*/ 0 w 99"/>
                <a:gd name="T1" fmla="*/ 2 h 98"/>
                <a:gd name="T2" fmla="*/ 2 w 99"/>
                <a:gd name="T3" fmla="*/ 4 h 98"/>
                <a:gd name="T4" fmla="*/ 2 w 99"/>
                <a:gd name="T5" fmla="*/ 6 h 98"/>
                <a:gd name="T6" fmla="*/ 4 w 99"/>
                <a:gd name="T7" fmla="*/ 8 h 98"/>
                <a:gd name="T8" fmla="*/ 4 w 99"/>
                <a:gd name="T9" fmla="*/ 8 h 98"/>
                <a:gd name="T10" fmla="*/ 4 w 99"/>
                <a:gd name="T11" fmla="*/ 8 h 98"/>
                <a:gd name="T12" fmla="*/ 4 w 99"/>
                <a:gd name="T13" fmla="*/ 9 h 98"/>
                <a:gd name="T14" fmla="*/ 5 w 99"/>
                <a:gd name="T15" fmla="*/ 10 h 98"/>
                <a:gd name="T16" fmla="*/ 7 w 99"/>
                <a:gd name="T17" fmla="*/ 10 h 98"/>
                <a:gd name="T18" fmla="*/ 8 w 99"/>
                <a:gd name="T19" fmla="*/ 10 h 98"/>
                <a:gd name="T20" fmla="*/ 9 w 99"/>
                <a:gd name="T21" fmla="*/ 10 h 98"/>
                <a:gd name="T22" fmla="*/ 11 w 99"/>
                <a:gd name="T23" fmla="*/ 8 h 98"/>
                <a:gd name="T24" fmla="*/ 7 w 99"/>
                <a:gd name="T25" fmla="*/ 8 h 98"/>
                <a:gd name="T26" fmla="*/ 7 w 99"/>
                <a:gd name="T27" fmla="*/ 7 h 98"/>
                <a:gd name="T28" fmla="*/ 7 w 99"/>
                <a:gd name="T29" fmla="*/ 7 h 98"/>
                <a:gd name="T30" fmla="*/ 6 w 99"/>
                <a:gd name="T31" fmla="*/ 6 h 98"/>
                <a:gd name="T32" fmla="*/ 7 w 99"/>
                <a:gd name="T33" fmla="*/ 5 h 98"/>
                <a:gd name="T34" fmla="*/ 7 w 99"/>
                <a:gd name="T35" fmla="*/ 4 h 98"/>
                <a:gd name="T36" fmla="*/ 7 w 99"/>
                <a:gd name="T37" fmla="*/ 4 h 98"/>
                <a:gd name="T38" fmla="*/ 6 w 99"/>
                <a:gd name="T39" fmla="*/ 3 h 98"/>
                <a:gd name="T40" fmla="*/ 5 w 99"/>
                <a:gd name="T41" fmla="*/ 2 h 98"/>
                <a:gd name="T42" fmla="*/ 5 w 99"/>
                <a:gd name="T43" fmla="*/ 2 h 98"/>
                <a:gd name="T44" fmla="*/ 4 w 99"/>
                <a:gd name="T45" fmla="*/ 1 h 98"/>
                <a:gd name="T46" fmla="*/ 3 w 99"/>
                <a:gd name="T47" fmla="*/ 0 h 98"/>
                <a:gd name="T48" fmla="*/ 3 w 99"/>
                <a:gd name="T49" fmla="*/ 0 h 98"/>
                <a:gd name="T50" fmla="*/ 2 w 99"/>
                <a:gd name="T51" fmla="*/ 0 h 98"/>
                <a:gd name="T52" fmla="*/ 1 w 99"/>
                <a:gd name="T53" fmla="*/ 1 h 98"/>
                <a:gd name="T54" fmla="*/ 0 w 99"/>
                <a:gd name="T55" fmla="*/ 1 h 98"/>
                <a:gd name="T56" fmla="*/ 0 w 99"/>
                <a:gd name="T57" fmla="*/ 2 h 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99" h="98">
                  <a:moveTo>
                    <a:pt x="0" y="15"/>
                  </a:moveTo>
                  <a:lnTo>
                    <a:pt x="15" y="34"/>
                  </a:lnTo>
                  <a:lnTo>
                    <a:pt x="15" y="57"/>
                  </a:lnTo>
                  <a:lnTo>
                    <a:pt x="37" y="69"/>
                  </a:lnTo>
                  <a:lnTo>
                    <a:pt x="37" y="76"/>
                  </a:lnTo>
                  <a:lnTo>
                    <a:pt x="37" y="79"/>
                  </a:lnTo>
                  <a:lnTo>
                    <a:pt x="37" y="88"/>
                  </a:lnTo>
                  <a:lnTo>
                    <a:pt x="45" y="95"/>
                  </a:lnTo>
                  <a:lnTo>
                    <a:pt x="60" y="98"/>
                  </a:lnTo>
                  <a:lnTo>
                    <a:pt x="72" y="98"/>
                  </a:lnTo>
                  <a:lnTo>
                    <a:pt x="79" y="98"/>
                  </a:lnTo>
                  <a:lnTo>
                    <a:pt x="99" y="79"/>
                  </a:lnTo>
                  <a:lnTo>
                    <a:pt x="64" y="69"/>
                  </a:lnTo>
                  <a:lnTo>
                    <a:pt x="64" y="64"/>
                  </a:lnTo>
                  <a:lnTo>
                    <a:pt x="60" y="61"/>
                  </a:lnTo>
                  <a:lnTo>
                    <a:pt x="57" y="54"/>
                  </a:lnTo>
                  <a:lnTo>
                    <a:pt x="60" y="46"/>
                  </a:lnTo>
                  <a:lnTo>
                    <a:pt x="60" y="39"/>
                  </a:lnTo>
                  <a:lnTo>
                    <a:pt x="60" y="34"/>
                  </a:lnTo>
                  <a:lnTo>
                    <a:pt x="57" y="30"/>
                  </a:lnTo>
                  <a:lnTo>
                    <a:pt x="49" y="22"/>
                  </a:lnTo>
                  <a:lnTo>
                    <a:pt x="42" y="15"/>
                  </a:lnTo>
                  <a:lnTo>
                    <a:pt x="34" y="7"/>
                  </a:lnTo>
                  <a:lnTo>
                    <a:pt x="30" y="4"/>
                  </a:lnTo>
                  <a:lnTo>
                    <a:pt x="27" y="0"/>
                  </a:lnTo>
                  <a:lnTo>
                    <a:pt x="22" y="4"/>
                  </a:lnTo>
                  <a:lnTo>
                    <a:pt x="10" y="7"/>
                  </a:lnTo>
                  <a:lnTo>
                    <a:pt x="3" y="12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9" name="Freeform 86"/>
            <p:cNvSpPr>
              <a:spLocks/>
            </p:cNvSpPr>
            <p:nvPr/>
          </p:nvSpPr>
          <p:spPr bwMode="auto">
            <a:xfrm rot="696599">
              <a:off x="3236" y="1192"/>
              <a:ext cx="45" cy="75"/>
            </a:xfrm>
            <a:custGeom>
              <a:avLst/>
              <a:gdLst>
                <a:gd name="T0" fmla="*/ 6 w 134"/>
                <a:gd name="T1" fmla="*/ 0 h 225"/>
                <a:gd name="T2" fmla="*/ 7 w 134"/>
                <a:gd name="T3" fmla="*/ 0 h 225"/>
                <a:gd name="T4" fmla="*/ 9 w 134"/>
                <a:gd name="T5" fmla="*/ 1 h 225"/>
                <a:gd name="T6" fmla="*/ 11 w 134"/>
                <a:gd name="T7" fmla="*/ 1 h 225"/>
                <a:gd name="T8" fmla="*/ 13 w 134"/>
                <a:gd name="T9" fmla="*/ 2 h 225"/>
                <a:gd name="T10" fmla="*/ 13 w 134"/>
                <a:gd name="T11" fmla="*/ 3 h 225"/>
                <a:gd name="T12" fmla="*/ 13 w 134"/>
                <a:gd name="T13" fmla="*/ 4 h 225"/>
                <a:gd name="T14" fmla="*/ 12 w 134"/>
                <a:gd name="T15" fmla="*/ 6 h 225"/>
                <a:gd name="T16" fmla="*/ 12 w 134"/>
                <a:gd name="T17" fmla="*/ 6 h 225"/>
                <a:gd name="T18" fmla="*/ 13 w 134"/>
                <a:gd name="T19" fmla="*/ 7 h 225"/>
                <a:gd name="T20" fmla="*/ 14 w 134"/>
                <a:gd name="T21" fmla="*/ 7 h 225"/>
                <a:gd name="T22" fmla="*/ 14 w 134"/>
                <a:gd name="T23" fmla="*/ 8 h 225"/>
                <a:gd name="T24" fmla="*/ 15 w 134"/>
                <a:gd name="T25" fmla="*/ 9 h 225"/>
                <a:gd name="T26" fmla="*/ 14 w 134"/>
                <a:gd name="T27" fmla="*/ 10 h 225"/>
                <a:gd name="T28" fmla="*/ 14 w 134"/>
                <a:gd name="T29" fmla="*/ 12 h 225"/>
                <a:gd name="T30" fmla="*/ 14 w 134"/>
                <a:gd name="T31" fmla="*/ 13 h 225"/>
                <a:gd name="T32" fmla="*/ 14 w 134"/>
                <a:gd name="T33" fmla="*/ 14 h 225"/>
                <a:gd name="T34" fmla="*/ 14 w 134"/>
                <a:gd name="T35" fmla="*/ 14 h 225"/>
                <a:gd name="T36" fmla="*/ 14 w 134"/>
                <a:gd name="T37" fmla="*/ 15 h 225"/>
                <a:gd name="T38" fmla="*/ 14 w 134"/>
                <a:gd name="T39" fmla="*/ 16 h 225"/>
                <a:gd name="T40" fmla="*/ 14 w 134"/>
                <a:gd name="T41" fmla="*/ 18 h 225"/>
                <a:gd name="T42" fmla="*/ 14 w 134"/>
                <a:gd name="T43" fmla="*/ 20 h 225"/>
                <a:gd name="T44" fmla="*/ 14 w 134"/>
                <a:gd name="T45" fmla="*/ 21 h 225"/>
                <a:gd name="T46" fmla="*/ 13 w 134"/>
                <a:gd name="T47" fmla="*/ 22 h 225"/>
                <a:gd name="T48" fmla="*/ 12 w 134"/>
                <a:gd name="T49" fmla="*/ 23 h 225"/>
                <a:gd name="T50" fmla="*/ 12 w 134"/>
                <a:gd name="T51" fmla="*/ 24 h 225"/>
                <a:gd name="T52" fmla="*/ 11 w 134"/>
                <a:gd name="T53" fmla="*/ 24 h 225"/>
                <a:gd name="T54" fmla="*/ 8 w 134"/>
                <a:gd name="T55" fmla="*/ 25 h 225"/>
                <a:gd name="T56" fmla="*/ 6 w 134"/>
                <a:gd name="T57" fmla="*/ 25 h 225"/>
                <a:gd name="T58" fmla="*/ 3 w 134"/>
                <a:gd name="T59" fmla="*/ 24 h 225"/>
                <a:gd name="T60" fmla="*/ 1 w 134"/>
                <a:gd name="T61" fmla="*/ 23 h 225"/>
                <a:gd name="T62" fmla="*/ 0 w 134"/>
                <a:gd name="T63" fmla="*/ 23 h 225"/>
                <a:gd name="T64" fmla="*/ 0 w 134"/>
                <a:gd name="T65" fmla="*/ 23 h 225"/>
                <a:gd name="T66" fmla="*/ 1 w 134"/>
                <a:gd name="T67" fmla="*/ 24 h 225"/>
                <a:gd name="T68" fmla="*/ 2 w 134"/>
                <a:gd name="T69" fmla="*/ 24 h 225"/>
                <a:gd name="T70" fmla="*/ 3 w 134"/>
                <a:gd name="T71" fmla="*/ 23 h 225"/>
                <a:gd name="T72" fmla="*/ 6 w 134"/>
                <a:gd name="T73" fmla="*/ 23 h 225"/>
                <a:gd name="T74" fmla="*/ 7 w 134"/>
                <a:gd name="T75" fmla="*/ 22 h 225"/>
                <a:gd name="T76" fmla="*/ 8 w 134"/>
                <a:gd name="T77" fmla="*/ 21 h 225"/>
                <a:gd name="T78" fmla="*/ 8 w 134"/>
                <a:gd name="T79" fmla="*/ 20 h 225"/>
                <a:gd name="T80" fmla="*/ 8 w 134"/>
                <a:gd name="T81" fmla="*/ 19 h 225"/>
                <a:gd name="T82" fmla="*/ 9 w 134"/>
                <a:gd name="T83" fmla="*/ 18 h 225"/>
                <a:gd name="T84" fmla="*/ 9 w 134"/>
                <a:gd name="T85" fmla="*/ 16 h 225"/>
                <a:gd name="T86" fmla="*/ 10 w 134"/>
                <a:gd name="T87" fmla="*/ 14 h 225"/>
                <a:gd name="T88" fmla="*/ 10 w 134"/>
                <a:gd name="T89" fmla="*/ 12 h 225"/>
                <a:gd name="T90" fmla="*/ 11 w 134"/>
                <a:gd name="T91" fmla="*/ 11 h 225"/>
                <a:gd name="T92" fmla="*/ 11 w 134"/>
                <a:gd name="T93" fmla="*/ 10 h 225"/>
                <a:gd name="T94" fmla="*/ 11 w 134"/>
                <a:gd name="T95" fmla="*/ 10 h 225"/>
                <a:gd name="T96" fmla="*/ 10 w 134"/>
                <a:gd name="T97" fmla="*/ 9 h 225"/>
                <a:gd name="T98" fmla="*/ 9 w 134"/>
                <a:gd name="T99" fmla="*/ 8 h 225"/>
                <a:gd name="T100" fmla="*/ 9 w 134"/>
                <a:gd name="T101" fmla="*/ 8 h 225"/>
                <a:gd name="T102" fmla="*/ 6 w 134"/>
                <a:gd name="T103" fmla="*/ 0 h 22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34" h="225">
                  <a:moveTo>
                    <a:pt x="53" y="0"/>
                  </a:moveTo>
                  <a:lnTo>
                    <a:pt x="62" y="0"/>
                  </a:lnTo>
                  <a:lnTo>
                    <a:pt x="80" y="8"/>
                  </a:lnTo>
                  <a:lnTo>
                    <a:pt x="102" y="11"/>
                  </a:lnTo>
                  <a:lnTo>
                    <a:pt x="119" y="18"/>
                  </a:lnTo>
                  <a:lnTo>
                    <a:pt x="119" y="30"/>
                  </a:lnTo>
                  <a:lnTo>
                    <a:pt x="114" y="38"/>
                  </a:lnTo>
                  <a:lnTo>
                    <a:pt x="107" y="50"/>
                  </a:lnTo>
                  <a:lnTo>
                    <a:pt x="107" y="53"/>
                  </a:lnTo>
                  <a:lnTo>
                    <a:pt x="114" y="60"/>
                  </a:lnTo>
                  <a:lnTo>
                    <a:pt x="122" y="65"/>
                  </a:lnTo>
                  <a:lnTo>
                    <a:pt x="129" y="72"/>
                  </a:lnTo>
                  <a:lnTo>
                    <a:pt x="134" y="84"/>
                  </a:lnTo>
                  <a:lnTo>
                    <a:pt x="129" y="94"/>
                  </a:lnTo>
                  <a:lnTo>
                    <a:pt x="126" y="106"/>
                  </a:lnTo>
                  <a:lnTo>
                    <a:pt x="122" y="117"/>
                  </a:lnTo>
                  <a:lnTo>
                    <a:pt x="122" y="124"/>
                  </a:lnTo>
                  <a:lnTo>
                    <a:pt x="126" y="124"/>
                  </a:lnTo>
                  <a:lnTo>
                    <a:pt x="129" y="133"/>
                  </a:lnTo>
                  <a:lnTo>
                    <a:pt x="129" y="148"/>
                  </a:lnTo>
                  <a:lnTo>
                    <a:pt x="129" y="163"/>
                  </a:lnTo>
                  <a:lnTo>
                    <a:pt x="129" y="178"/>
                  </a:lnTo>
                  <a:lnTo>
                    <a:pt x="126" y="190"/>
                  </a:lnTo>
                  <a:lnTo>
                    <a:pt x="119" y="201"/>
                  </a:lnTo>
                  <a:lnTo>
                    <a:pt x="111" y="208"/>
                  </a:lnTo>
                  <a:lnTo>
                    <a:pt x="107" y="216"/>
                  </a:lnTo>
                  <a:lnTo>
                    <a:pt x="95" y="220"/>
                  </a:lnTo>
                  <a:lnTo>
                    <a:pt x="72" y="225"/>
                  </a:lnTo>
                  <a:lnTo>
                    <a:pt x="50" y="225"/>
                  </a:lnTo>
                  <a:lnTo>
                    <a:pt x="27" y="220"/>
                  </a:lnTo>
                  <a:lnTo>
                    <a:pt x="8" y="208"/>
                  </a:lnTo>
                  <a:lnTo>
                    <a:pt x="0" y="205"/>
                  </a:lnTo>
                  <a:lnTo>
                    <a:pt x="3" y="208"/>
                  </a:lnTo>
                  <a:lnTo>
                    <a:pt x="12" y="213"/>
                  </a:lnTo>
                  <a:lnTo>
                    <a:pt x="20" y="213"/>
                  </a:lnTo>
                  <a:lnTo>
                    <a:pt x="30" y="208"/>
                  </a:lnTo>
                  <a:lnTo>
                    <a:pt x="50" y="205"/>
                  </a:lnTo>
                  <a:lnTo>
                    <a:pt x="62" y="198"/>
                  </a:lnTo>
                  <a:lnTo>
                    <a:pt x="69" y="190"/>
                  </a:lnTo>
                  <a:lnTo>
                    <a:pt x="72" y="183"/>
                  </a:lnTo>
                  <a:lnTo>
                    <a:pt x="72" y="175"/>
                  </a:lnTo>
                  <a:lnTo>
                    <a:pt x="77" y="166"/>
                  </a:lnTo>
                  <a:lnTo>
                    <a:pt x="80" y="148"/>
                  </a:lnTo>
                  <a:lnTo>
                    <a:pt x="87" y="129"/>
                  </a:lnTo>
                  <a:lnTo>
                    <a:pt x="92" y="109"/>
                  </a:lnTo>
                  <a:lnTo>
                    <a:pt x="95" y="99"/>
                  </a:lnTo>
                  <a:lnTo>
                    <a:pt x="95" y="94"/>
                  </a:lnTo>
                  <a:lnTo>
                    <a:pt x="95" y="87"/>
                  </a:lnTo>
                  <a:lnTo>
                    <a:pt x="92" y="80"/>
                  </a:lnTo>
                  <a:lnTo>
                    <a:pt x="84" y="75"/>
                  </a:lnTo>
                  <a:lnTo>
                    <a:pt x="84" y="7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56545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0" name="Freeform 87"/>
            <p:cNvSpPr>
              <a:spLocks/>
            </p:cNvSpPr>
            <p:nvPr/>
          </p:nvSpPr>
          <p:spPr bwMode="auto">
            <a:xfrm rot="696599">
              <a:off x="3232" y="1228"/>
              <a:ext cx="22" cy="25"/>
            </a:xfrm>
            <a:custGeom>
              <a:avLst/>
              <a:gdLst>
                <a:gd name="T0" fmla="*/ 3 w 66"/>
                <a:gd name="T1" fmla="*/ 0 h 76"/>
                <a:gd name="T2" fmla="*/ 3 w 66"/>
                <a:gd name="T3" fmla="*/ 0 h 76"/>
                <a:gd name="T4" fmla="*/ 5 w 66"/>
                <a:gd name="T5" fmla="*/ 0 h 76"/>
                <a:gd name="T6" fmla="*/ 6 w 66"/>
                <a:gd name="T7" fmla="*/ 0 h 76"/>
                <a:gd name="T8" fmla="*/ 7 w 66"/>
                <a:gd name="T9" fmla="*/ 1 h 76"/>
                <a:gd name="T10" fmla="*/ 7 w 66"/>
                <a:gd name="T11" fmla="*/ 2 h 76"/>
                <a:gd name="T12" fmla="*/ 7 w 66"/>
                <a:gd name="T13" fmla="*/ 2 h 76"/>
                <a:gd name="T14" fmla="*/ 7 w 66"/>
                <a:gd name="T15" fmla="*/ 3 h 76"/>
                <a:gd name="T16" fmla="*/ 7 w 66"/>
                <a:gd name="T17" fmla="*/ 4 h 76"/>
                <a:gd name="T18" fmla="*/ 7 w 66"/>
                <a:gd name="T19" fmla="*/ 5 h 76"/>
                <a:gd name="T20" fmla="*/ 7 w 66"/>
                <a:gd name="T21" fmla="*/ 7 h 76"/>
                <a:gd name="T22" fmla="*/ 6 w 66"/>
                <a:gd name="T23" fmla="*/ 7 h 76"/>
                <a:gd name="T24" fmla="*/ 5 w 66"/>
                <a:gd name="T25" fmla="*/ 8 h 76"/>
                <a:gd name="T26" fmla="*/ 5 w 66"/>
                <a:gd name="T27" fmla="*/ 8 h 76"/>
                <a:gd name="T28" fmla="*/ 4 w 66"/>
                <a:gd name="T29" fmla="*/ 8 h 76"/>
                <a:gd name="T30" fmla="*/ 3 w 66"/>
                <a:gd name="T31" fmla="*/ 8 h 76"/>
                <a:gd name="T32" fmla="*/ 0 w 66"/>
                <a:gd name="T33" fmla="*/ 8 h 76"/>
                <a:gd name="T34" fmla="*/ 0 w 66"/>
                <a:gd name="T35" fmla="*/ 5 h 76"/>
                <a:gd name="T36" fmla="*/ 1 w 66"/>
                <a:gd name="T37" fmla="*/ 2 h 76"/>
                <a:gd name="T38" fmla="*/ 3 w 66"/>
                <a:gd name="T39" fmla="*/ 0 h 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66" h="76">
                  <a:moveTo>
                    <a:pt x="24" y="0"/>
                  </a:moveTo>
                  <a:lnTo>
                    <a:pt x="27" y="0"/>
                  </a:lnTo>
                  <a:lnTo>
                    <a:pt x="42" y="0"/>
                  </a:lnTo>
                  <a:lnTo>
                    <a:pt x="54" y="4"/>
                  </a:lnTo>
                  <a:lnTo>
                    <a:pt x="61" y="12"/>
                  </a:lnTo>
                  <a:lnTo>
                    <a:pt x="61" y="16"/>
                  </a:lnTo>
                  <a:lnTo>
                    <a:pt x="61" y="19"/>
                  </a:lnTo>
                  <a:lnTo>
                    <a:pt x="61" y="24"/>
                  </a:lnTo>
                  <a:lnTo>
                    <a:pt x="61" y="34"/>
                  </a:lnTo>
                  <a:lnTo>
                    <a:pt x="61" y="49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49" y="73"/>
                  </a:lnTo>
                  <a:lnTo>
                    <a:pt x="42" y="76"/>
                  </a:lnTo>
                  <a:lnTo>
                    <a:pt x="34" y="76"/>
                  </a:lnTo>
                  <a:lnTo>
                    <a:pt x="31" y="76"/>
                  </a:lnTo>
                  <a:lnTo>
                    <a:pt x="4" y="69"/>
                  </a:lnTo>
                  <a:lnTo>
                    <a:pt x="0" y="46"/>
                  </a:lnTo>
                  <a:lnTo>
                    <a:pt x="12" y="1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1" name="Freeform 88"/>
            <p:cNvSpPr>
              <a:spLocks/>
            </p:cNvSpPr>
            <p:nvPr/>
          </p:nvSpPr>
          <p:spPr bwMode="auto">
            <a:xfrm rot="696599">
              <a:off x="3681" y="848"/>
              <a:ext cx="143" cy="97"/>
            </a:xfrm>
            <a:custGeom>
              <a:avLst/>
              <a:gdLst>
                <a:gd name="T0" fmla="*/ 10 w 429"/>
                <a:gd name="T1" fmla="*/ 0 h 289"/>
                <a:gd name="T2" fmla="*/ 10 w 429"/>
                <a:gd name="T3" fmla="*/ 2 h 289"/>
                <a:gd name="T4" fmla="*/ 10 w 429"/>
                <a:gd name="T5" fmla="*/ 5 h 289"/>
                <a:gd name="T6" fmla="*/ 9 w 429"/>
                <a:gd name="T7" fmla="*/ 6 h 289"/>
                <a:gd name="T8" fmla="*/ 9 w 429"/>
                <a:gd name="T9" fmla="*/ 9 h 289"/>
                <a:gd name="T10" fmla="*/ 8 w 429"/>
                <a:gd name="T11" fmla="*/ 15 h 289"/>
                <a:gd name="T12" fmla="*/ 9 w 429"/>
                <a:gd name="T13" fmla="*/ 20 h 289"/>
                <a:gd name="T14" fmla="*/ 10 w 429"/>
                <a:gd name="T15" fmla="*/ 25 h 289"/>
                <a:gd name="T16" fmla="*/ 13 w 429"/>
                <a:gd name="T17" fmla="*/ 27 h 289"/>
                <a:gd name="T18" fmla="*/ 16 w 429"/>
                <a:gd name="T19" fmla="*/ 27 h 289"/>
                <a:gd name="T20" fmla="*/ 19 w 429"/>
                <a:gd name="T21" fmla="*/ 28 h 289"/>
                <a:gd name="T22" fmla="*/ 23 w 429"/>
                <a:gd name="T23" fmla="*/ 27 h 289"/>
                <a:gd name="T24" fmla="*/ 27 w 429"/>
                <a:gd name="T25" fmla="*/ 27 h 289"/>
                <a:gd name="T26" fmla="*/ 32 w 429"/>
                <a:gd name="T27" fmla="*/ 27 h 289"/>
                <a:gd name="T28" fmla="*/ 37 w 429"/>
                <a:gd name="T29" fmla="*/ 26 h 289"/>
                <a:gd name="T30" fmla="*/ 42 w 429"/>
                <a:gd name="T31" fmla="*/ 25 h 289"/>
                <a:gd name="T32" fmla="*/ 48 w 429"/>
                <a:gd name="T33" fmla="*/ 25 h 289"/>
                <a:gd name="T34" fmla="*/ 47 w 429"/>
                <a:gd name="T35" fmla="*/ 25 h 289"/>
                <a:gd name="T36" fmla="*/ 43 w 429"/>
                <a:gd name="T37" fmla="*/ 26 h 289"/>
                <a:gd name="T38" fmla="*/ 39 w 429"/>
                <a:gd name="T39" fmla="*/ 27 h 289"/>
                <a:gd name="T40" fmla="*/ 35 w 429"/>
                <a:gd name="T41" fmla="*/ 28 h 289"/>
                <a:gd name="T42" fmla="*/ 30 w 429"/>
                <a:gd name="T43" fmla="*/ 30 h 289"/>
                <a:gd name="T44" fmla="*/ 25 w 429"/>
                <a:gd name="T45" fmla="*/ 30 h 289"/>
                <a:gd name="T46" fmla="*/ 20 w 429"/>
                <a:gd name="T47" fmla="*/ 31 h 289"/>
                <a:gd name="T48" fmla="*/ 15 w 429"/>
                <a:gd name="T49" fmla="*/ 32 h 289"/>
                <a:gd name="T50" fmla="*/ 10 w 429"/>
                <a:gd name="T51" fmla="*/ 33 h 289"/>
                <a:gd name="T52" fmla="*/ 4 w 429"/>
                <a:gd name="T53" fmla="*/ 32 h 289"/>
                <a:gd name="T54" fmla="*/ 1 w 429"/>
                <a:gd name="T55" fmla="*/ 29 h 289"/>
                <a:gd name="T56" fmla="*/ 0 w 429"/>
                <a:gd name="T57" fmla="*/ 25 h 289"/>
                <a:gd name="T58" fmla="*/ 1 w 429"/>
                <a:gd name="T59" fmla="*/ 19 h 289"/>
                <a:gd name="T60" fmla="*/ 3 w 429"/>
                <a:gd name="T61" fmla="*/ 14 h 289"/>
                <a:gd name="T62" fmla="*/ 5 w 429"/>
                <a:gd name="T63" fmla="*/ 8 h 289"/>
                <a:gd name="T64" fmla="*/ 8 w 429"/>
                <a:gd name="T65" fmla="*/ 3 h 289"/>
                <a:gd name="T66" fmla="*/ 10 w 429"/>
                <a:gd name="T67" fmla="*/ 0 h 28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29" h="289">
                  <a:moveTo>
                    <a:pt x="89" y="0"/>
                  </a:moveTo>
                  <a:lnTo>
                    <a:pt x="89" y="22"/>
                  </a:lnTo>
                  <a:lnTo>
                    <a:pt x="86" y="42"/>
                  </a:lnTo>
                  <a:lnTo>
                    <a:pt x="82" y="57"/>
                  </a:lnTo>
                  <a:lnTo>
                    <a:pt x="79" y="76"/>
                  </a:lnTo>
                  <a:lnTo>
                    <a:pt x="71" y="136"/>
                  </a:lnTo>
                  <a:lnTo>
                    <a:pt x="79" y="182"/>
                  </a:lnTo>
                  <a:lnTo>
                    <a:pt x="94" y="217"/>
                  </a:lnTo>
                  <a:lnTo>
                    <a:pt x="116" y="235"/>
                  </a:lnTo>
                  <a:lnTo>
                    <a:pt x="143" y="242"/>
                  </a:lnTo>
                  <a:lnTo>
                    <a:pt x="173" y="247"/>
                  </a:lnTo>
                  <a:lnTo>
                    <a:pt x="208" y="242"/>
                  </a:lnTo>
                  <a:lnTo>
                    <a:pt x="246" y="239"/>
                  </a:lnTo>
                  <a:lnTo>
                    <a:pt x="288" y="235"/>
                  </a:lnTo>
                  <a:lnTo>
                    <a:pt x="333" y="227"/>
                  </a:lnTo>
                  <a:lnTo>
                    <a:pt x="380" y="220"/>
                  </a:lnTo>
                  <a:lnTo>
                    <a:pt x="429" y="217"/>
                  </a:lnTo>
                  <a:lnTo>
                    <a:pt x="424" y="217"/>
                  </a:lnTo>
                  <a:lnTo>
                    <a:pt x="390" y="227"/>
                  </a:lnTo>
                  <a:lnTo>
                    <a:pt x="353" y="239"/>
                  </a:lnTo>
                  <a:lnTo>
                    <a:pt x="311" y="251"/>
                  </a:lnTo>
                  <a:lnTo>
                    <a:pt x="269" y="262"/>
                  </a:lnTo>
                  <a:lnTo>
                    <a:pt x="227" y="269"/>
                  </a:lnTo>
                  <a:lnTo>
                    <a:pt x="181" y="277"/>
                  </a:lnTo>
                  <a:lnTo>
                    <a:pt x="136" y="284"/>
                  </a:lnTo>
                  <a:lnTo>
                    <a:pt x="89" y="289"/>
                  </a:lnTo>
                  <a:lnTo>
                    <a:pt x="37" y="281"/>
                  </a:lnTo>
                  <a:lnTo>
                    <a:pt x="7" y="254"/>
                  </a:lnTo>
                  <a:lnTo>
                    <a:pt x="0" y="217"/>
                  </a:lnTo>
                  <a:lnTo>
                    <a:pt x="7" y="170"/>
                  </a:lnTo>
                  <a:lnTo>
                    <a:pt x="25" y="121"/>
                  </a:lnTo>
                  <a:lnTo>
                    <a:pt x="49" y="72"/>
                  </a:lnTo>
                  <a:lnTo>
                    <a:pt x="71" y="3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2" name="Freeform 89"/>
            <p:cNvSpPr>
              <a:spLocks/>
            </p:cNvSpPr>
            <p:nvPr/>
          </p:nvSpPr>
          <p:spPr bwMode="auto">
            <a:xfrm rot="696599">
              <a:off x="3787" y="671"/>
              <a:ext cx="283" cy="120"/>
            </a:xfrm>
            <a:custGeom>
              <a:avLst/>
              <a:gdLst>
                <a:gd name="T0" fmla="*/ 0 w 848"/>
                <a:gd name="T1" fmla="*/ 40 h 358"/>
                <a:gd name="T2" fmla="*/ 5 w 848"/>
                <a:gd name="T3" fmla="*/ 35 h 358"/>
                <a:gd name="T4" fmla="*/ 10 w 848"/>
                <a:gd name="T5" fmla="*/ 29 h 358"/>
                <a:gd name="T6" fmla="*/ 16 w 848"/>
                <a:gd name="T7" fmla="*/ 24 h 358"/>
                <a:gd name="T8" fmla="*/ 22 w 848"/>
                <a:gd name="T9" fmla="*/ 18 h 358"/>
                <a:gd name="T10" fmla="*/ 28 w 848"/>
                <a:gd name="T11" fmla="*/ 12 h 358"/>
                <a:gd name="T12" fmla="*/ 34 w 848"/>
                <a:gd name="T13" fmla="*/ 8 h 358"/>
                <a:gd name="T14" fmla="*/ 40 w 848"/>
                <a:gd name="T15" fmla="*/ 4 h 358"/>
                <a:gd name="T16" fmla="*/ 47 w 848"/>
                <a:gd name="T17" fmla="*/ 1 h 358"/>
                <a:gd name="T18" fmla="*/ 54 w 848"/>
                <a:gd name="T19" fmla="*/ 0 h 358"/>
                <a:gd name="T20" fmla="*/ 60 w 848"/>
                <a:gd name="T21" fmla="*/ 0 h 358"/>
                <a:gd name="T22" fmla="*/ 67 w 848"/>
                <a:gd name="T23" fmla="*/ 1 h 358"/>
                <a:gd name="T24" fmla="*/ 73 w 848"/>
                <a:gd name="T25" fmla="*/ 3 h 358"/>
                <a:gd name="T26" fmla="*/ 78 w 848"/>
                <a:gd name="T27" fmla="*/ 5 h 358"/>
                <a:gd name="T28" fmla="*/ 84 w 848"/>
                <a:gd name="T29" fmla="*/ 7 h 358"/>
                <a:gd name="T30" fmla="*/ 89 w 848"/>
                <a:gd name="T31" fmla="*/ 9 h 358"/>
                <a:gd name="T32" fmla="*/ 94 w 848"/>
                <a:gd name="T33" fmla="*/ 12 h 358"/>
                <a:gd name="T34" fmla="*/ 90 w 848"/>
                <a:gd name="T35" fmla="*/ 11 h 358"/>
                <a:gd name="T36" fmla="*/ 84 w 848"/>
                <a:gd name="T37" fmla="*/ 9 h 358"/>
                <a:gd name="T38" fmla="*/ 78 w 848"/>
                <a:gd name="T39" fmla="*/ 8 h 358"/>
                <a:gd name="T40" fmla="*/ 71 w 848"/>
                <a:gd name="T41" fmla="*/ 6 h 358"/>
                <a:gd name="T42" fmla="*/ 63 w 848"/>
                <a:gd name="T43" fmla="*/ 5 h 358"/>
                <a:gd name="T44" fmla="*/ 56 w 848"/>
                <a:gd name="T45" fmla="*/ 5 h 358"/>
                <a:gd name="T46" fmla="*/ 49 w 848"/>
                <a:gd name="T47" fmla="*/ 5 h 358"/>
                <a:gd name="T48" fmla="*/ 44 w 848"/>
                <a:gd name="T49" fmla="*/ 7 h 358"/>
                <a:gd name="T50" fmla="*/ 37 w 848"/>
                <a:gd name="T51" fmla="*/ 11 h 358"/>
                <a:gd name="T52" fmla="*/ 30 w 848"/>
                <a:gd name="T53" fmla="*/ 16 h 358"/>
                <a:gd name="T54" fmla="*/ 25 w 848"/>
                <a:gd name="T55" fmla="*/ 20 h 358"/>
                <a:gd name="T56" fmla="*/ 19 w 848"/>
                <a:gd name="T57" fmla="*/ 24 h 358"/>
                <a:gd name="T58" fmla="*/ 14 w 848"/>
                <a:gd name="T59" fmla="*/ 28 h 358"/>
                <a:gd name="T60" fmla="*/ 10 w 848"/>
                <a:gd name="T61" fmla="*/ 33 h 358"/>
                <a:gd name="T62" fmla="*/ 5 w 848"/>
                <a:gd name="T63" fmla="*/ 37 h 358"/>
                <a:gd name="T64" fmla="*/ 0 w 848"/>
                <a:gd name="T65" fmla="*/ 40 h 35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848" h="358">
                  <a:moveTo>
                    <a:pt x="0" y="358"/>
                  </a:moveTo>
                  <a:lnTo>
                    <a:pt x="46" y="311"/>
                  </a:lnTo>
                  <a:lnTo>
                    <a:pt x="91" y="262"/>
                  </a:lnTo>
                  <a:lnTo>
                    <a:pt x="145" y="213"/>
                  </a:lnTo>
                  <a:lnTo>
                    <a:pt x="197" y="159"/>
                  </a:lnTo>
                  <a:lnTo>
                    <a:pt x="251" y="109"/>
                  </a:lnTo>
                  <a:lnTo>
                    <a:pt x="308" y="69"/>
                  </a:lnTo>
                  <a:lnTo>
                    <a:pt x="364" y="35"/>
                  </a:lnTo>
                  <a:lnTo>
                    <a:pt x="421" y="11"/>
                  </a:lnTo>
                  <a:lnTo>
                    <a:pt x="483" y="0"/>
                  </a:lnTo>
                  <a:lnTo>
                    <a:pt x="542" y="0"/>
                  </a:lnTo>
                  <a:lnTo>
                    <a:pt x="601" y="8"/>
                  </a:lnTo>
                  <a:lnTo>
                    <a:pt x="653" y="23"/>
                  </a:lnTo>
                  <a:lnTo>
                    <a:pt x="702" y="42"/>
                  </a:lnTo>
                  <a:lnTo>
                    <a:pt x="752" y="60"/>
                  </a:lnTo>
                  <a:lnTo>
                    <a:pt x="801" y="84"/>
                  </a:lnTo>
                  <a:lnTo>
                    <a:pt x="848" y="106"/>
                  </a:lnTo>
                  <a:lnTo>
                    <a:pt x="809" y="95"/>
                  </a:lnTo>
                  <a:lnTo>
                    <a:pt x="759" y="84"/>
                  </a:lnTo>
                  <a:lnTo>
                    <a:pt x="700" y="69"/>
                  </a:lnTo>
                  <a:lnTo>
                    <a:pt x="634" y="53"/>
                  </a:lnTo>
                  <a:lnTo>
                    <a:pt x="569" y="45"/>
                  </a:lnTo>
                  <a:lnTo>
                    <a:pt x="505" y="42"/>
                  </a:lnTo>
                  <a:lnTo>
                    <a:pt x="444" y="45"/>
                  </a:lnTo>
                  <a:lnTo>
                    <a:pt x="394" y="65"/>
                  </a:lnTo>
                  <a:lnTo>
                    <a:pt x="330" y="102"/>
                  </a:lnTo>
                  <a:lnTo>
                    <a:pt x="273" y="141"/>
                  </a:lnTo>
                  <a:lnTo>
                    <a:pt x="224" y="178"/>
                  </a:lnTo>
                  <a:lnTo>
                    <a:pt x="175" y="217"/>
                  </a:lnTo>
                  <a:lnTo>
                    <a:pt x="130" y="255"/>
                  </a:lnTo>
                  <a:lnTo>
                    <a:pt x="88" y="292"/>
                  </a:lnTo>
                  <a:lnTo>
                    <a:pt x="41" y="326"/>
                  </a:lnTo>
                  <a:lnTo>
                    <a:pt x="0" y="358"/>
                  </a:lnTo>
                  <a:close/>
                </a:path>
              </a:pathLst>
            </a:custGeom>
            <a:solidFill>
              <a:srgbClr val="D3EA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3" name="Freeform 90"/>
            <p:cNvSpPr>
              <a:spLocks/>
            </p:cNvSpPr>
            <p:nvPr/>
          </p:nvSpPr>
          <p:spPr bwMode="auto">
            <a:xfrm rot="696599">
              <a:off x="3589" y="872"/>
              <a:ext cx="335" cy="128"/>
            </a:xfrm>
            <a:custGeom>
              <a:avLst/>
              <a:gdLst>
                <a:gd name="T0" fmla="*/ 20 w 1007"/>
                <a:gd name="T1" fmla="*/ 2 h 385"/>
                <a:gd name="T2" fmla="*/ 16 w 1007"/>
                <a:gd name="T3" fmla="*/ 7 h 385"/>
                <a:gd name="T4" fmla="*/ 13 w 1007"/>
                <a:gd name="T5" fmla="*/ 12 h 385"/>
                <a:gd name="T6" fmla="*/ 9 w 1007"/>
                <a:gd name="T7" fmla="*/ 16 h 385"/>
                <a:gd name="T8" fmla="*/ 5 w 1007"/>
                <a:gd name="T9" fmla="*/ 22 h 385"/>
                <a:gd name="T10" fmla="*/ 0 w 1007"/>
                <a:gd name="T11" fmla="*/ 28 h 385"/>
                <a:gd name="T12" fmla="*/ 0 w 1007"/>
                <a:gd name="T13" fmla="*/ 30 h 385"/>
                <a:gd name="T14" fmla="*/ 3 w 1007"/>
                <a:gd name="T15" fmla="*/ 29 h 385"/>
                <a:gd name="T16" fmla="*/ 8 w 1007"/>
                <a:gd name="T17" fmla="*/ 28 h 385"/>
                <a:gd name="T18" fmla="*/ 12 w 1007"/>
                <a:gd name="T19" fmla="*/ 27 h 385"/>
                <a:gd name="T20" fmla="*/ 18 w 1007"/>
                <a:gd name="T21" fmla="*/ 27 h 385"/>
                <a:gd name="T22" fmla="*/ 23 w 1007"/>
                <a:gd name="T23" fmla="*/ 29 h 385"/>
                <a:gd name="T24" fmla="*/ 23 w 1007"/>
                <a:gd name="T25" fmla="*/ 34 h 385"/>
                <a:gd name="T26" fmla="*/ 19 w 1007"/>
                <a:gd name="T27" fmla="*/ 40 h 385"/>
                <a:gd name="T28" fmla="*/ 24 w 1007"/>
                <a:gd name="T29" fmla="*/ 43 h 385"/>
                <a:gd name="T30" fmla="*/ 29 w 1007"/>
                <a:gd name="T31" fmla="*/ 42 h 385"/>
                <a:gd name="T32" fmla="*/ 40 w 1007"/>
                <a:gd name="T33" fmla="*/ 38 h 385"/>
                <a:gd name="T34" fmla="*/ 54 w 1007"/>
                <a:gd name="T35" fmla="*/ 32 h 385"/>
                <a:gd name="T36" fmla="*/ 70 w 1007"/>
                <a:gd name="T37" fmla="*/ 26 h 385"/>
                <a:gd name="T38" fmla="*/ 84 w 1007"/>
                <a:gd name="T39" fmla="*/ 21 h 385"/>
                <a:gd name="T40" fmla="*/ 97 w 1007"/>
                <a:gd name="T41" fmla="*/ 15 h 385"/>
                <a:gd name="T42" fmla="*/ 106 w 1007"/>
                <a:gd name="T43" fmla="*/ 12 h 385"/>
                <a:gd name="T44" fmla="*/ 111 w 1007"/>
                <a:gd name="T45" fmla="*/ 9 h 385"/>
                <a:gd name="T46" fmla="*/ 110 w 1007"/>
                <a:gd name="T47" fmla="*/ 9 h 385"/>
                <a:gd name="T48" fmla="*/ 104 w 1007"/>
                <a:gd name="T49" fmla="*/ 11 h 385"/>
                <a:gd name="T50" fmla="*/ 94 w 1007"/>
                <a:gd name="T51" fmla="*/ 15 h 385"/>
                <a:gd name="T52" fmla="*/ 83 w 1007"/>
                <a:gd name="T53" fmla="*/ 20 h 385"/>
                <a:gd name="T54" fmla="*/ 70 w 1007"/>
                <a:gd name="T55" fmla="*/ 25 h 385"/>
                <a:gd name="T56" fmla="*/ 58 w 1007"/>
                <a:gd name="T57" fmla="*/ 30 h 385"/>
                <a:gd name="T58" fmla="*/ 46 w 1007"/>
                <a:gd name="T59" fmla="*/ 34 h 385"/>
                <a:gd name="T60" fmla="*/ 36 w 1007"/>
                <a:gd name="T61" fmla="*/ 37 h 385"/>
                <a:gd name="T62" fmla="*/ 28 w 1007"/>
                <a:gd name="T63" fmla="*/ 39 h 385"/>
                <a:gd name="T64" fmla="*/ 26 w 1007"/>
                <a:gd name="T65" fmla="*/ 35 h 385"/>
                <a:gd name="T66" fmla="*/ 26 w 1007"/>
                <a:gd name="T67" fmla="*/ 30 h 385"/>
                <a:gd name="T68" fmla="*/ 23 w 1007"/>
                <a:gd name="T69" fmla="*/ 27 h 385"/>
                <a:gd name="T70" fmla="*/ 20 w 1007"/>
                <a:gd name="T71" fmla="*/ 26 h 385"/>
                <a:gd name="T72" fmla="*/ 16 w 1007"/>
                <a:gd name="T73" fmla="*/ 25 h 385"/>
                <a:gd name="T74" fmla="*/ 10 w 1007"/>
                <a:gd name="T75" fmla="*/ 26 h 385"/>
                <a:gd name="T76" fmla="*/ 8 w 1007"/>
                <a:gd name="T77" fmla="*/ 22 h 385"/>
                <a:gd name="T78" fmla="*/ 12 w 1007"/>
                <a:gd name="T79" fmla="*/ 16 h 385"/>
                <a:gd name="T80" fmla="*/ 16 w 1007"/>
                <a:gd name="T81" fmla="*/ 11 h 385"/>
                <a:gd name="T82" fmla="*/ 19 w 1007"/>
                <a:gd name="T83" fmla="*/ 4 h 38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007" h="385">
                  <a:moveTo>
                    <a:pt x="193" y="0"/>
                  </a:moveTo>
                  <a:lnTo>
                    <a:pt x="178" y="20"/>
                  </a:lnTo>
                  <a:lnTo>
                    <a:pt x="163" y="42"/>
                  </a:lnTo>
                  <a:lnTo>
                    <a:pt x="144" y="62"/>
                  </a:lnTo>
                  <a:lnTo>
                    <a:pt x="129" y="84"/>
                  </a:lnTo>
                  <a:lnTo>
                    <a:pt x="114" y="104"/>
                  </a:lnTo>
                  <a:lnTo>
                    <a:pt x="95" y="126"/>
                  </a:lnTo>
                  <a:lnTo>
                    <a:pt x="80" y="148"/>
                  </a:lnTo>
                  <a:lnTo>
                    <a:pt x="65" y="171"/>
                  </a:lnTo>
                  <a:lnTo>
                    <a:pt x="42" y="202"/>
                  </a:lnTo>
                  <a:lnTo>
                    <a:pt x="20" y="232"/>
                  </a:lnTo>
                  <a:lnTo>
                    <a:pt x="3" y="255"/>
                  </a:lnTo>
                  <a:lnTo>
                    <a:pt x="0" y="267"/>
                  </a:lnTo>
                  <a:lnTo>
                    <a:pt x="3" y="267"/>
                  </a:lnTo>
                  <a:lnTo>
                    <a:pt x="11" y="262"/>
                  </a:lnTo>
                  <a:lnTo>
                    <a:pt x="27" y="259"/>
                  </a:lnTo>
                  <a:lnTo>
                    <a:pt x="45" y="255"/>
                  </a:lnTo>
                  <a:lnTo>
                    <a:pt x="69" y="255"/>
                  </a:lnTo>
                  <a:lnTo>
                    <a:pt x="87" y="252"/>
                  </a:lnTo>
                  <a:lnTo>
                    <a:pt x="111" y="247"/>
                  </a:lnTo>
                  <a:lnTo>
                    <a:pt x="129" y="247"/>
                  </a:lnTo>
                  <a:lnTo>
                    <a:pt x="160" y="247"/>
                  </a:lnTo>
                  <a:lnTo>
                    <a:pt x="186" y="252"/>
                  </a:lnTo>
                  <a:lnTo>
                    <a:pt x="205" y="259"/>
                  </a:lnTo>
                  <a:lnTo>
                    <a:pt x="217" y="278"/>
                  </a:lnTo>
                  <a:lnTo>
                    <a:pt x="210" y="311"/>
                  </a:lnTo>
                  <a:lnTo>
                    <a:pt x="190" y="343"/>
                  </a:lnTo>
                  <a:lnTo>
                    <a:pt x="175" y="365"/>
                  </a:lnTo>
                  <a:lnTo>
                    <a:pt x="193" y="380"/>
                  </a:lnTo>
                  <a:lnTo>
                    <a:pt x="220" y="385"/>
                  </a:lnTo>
                  <a:lnTo>
                    <a:pt x="243" y="385"/>
                  </a:lnTo>
                  <a:lnTo>
                    <a:pt x="262" y="380"/>
                  </a:lnTo>
                  <a:lnTo>
                    <a:pt x="292" y="365"/>
                  </a:lnTo>
                  <a:lnTo>
                    <a:pt x="358" y="343"/>
                  </a:lnTo>
                  <a:lnTo>
                    <a:pt x="422" y="316"/>
                  </a:lnTo>
                  <a:lnTo>
                    <a:pt x="491" y="289"/>
                  </a:lnTo>
                  <a:lnTo>
                    <a:pt x="558" y="262"/>
                  </a:lnTo>
                  <a:lnTo>
                    <a:pt x="627" y="237"/>
                  </a:lnTo>
                  <a:lnTo>
                    <a:pt x="696" y="210"/>
                  </a:lnTo>
                  <a:lnTo>
                    <a:pt x="760" y="187"/>
                  </a:lnTo>
                  <a:lnTo>
                    <a:pt x="822" y="160"/>
                  </a:lnTo>
                  <a:lnTo>
                    <a:pt x="874" y="138"/>
                  </a:lnTo>
                  <a:lnTo>
                    <a:pt x="920" y="118"/>
                  </a:lnTo>
                  <a:lnTo>
                    <a:pt x="958" y="104"/>
                  </a:lnTo>
                  <a:lnTo>
                    <a:pt x="985" y="92"/>
                  </a:lnTo>
                  <a:lnTo>
                    <a:pt x="1002" y="84"/>
                  </a:lnTo>
                  <a:lnTo>
                    <a:pt x="1007" y="80"/>
                  </a:lnTo>
                  <a:lnTo>
                    <a:pt x="999" y="80"/>
                  </a:lnTo>
                  <a:lnTo>
                    <a:pt x="973" y="89"/>
                  </a:lnTo>
                  <a:lnTo>
                    <a:pt x="938" y="99"/>
                  </a:lnTo>
                  <a:lnTo>
                    <a:pt x="896" y="114"/>
                  </a:lnTo>
                  <a:lnTo>
                    <a:pt x="851" y="133"/>
                  </a:lnTo>
                  <a:lnTo>
                    <a:pt x="798" y="156"/>
                  </a:lnTo>
                  <a:lnTo>
                    <a:pt x="745" y="178"/>
                  </a:lnTo>
                  <a:lnTo>
                    <a:pt x="691" y="202"/>
                  </a:lnTo>
                  <a:lnTo>
                    <a:pt x="635" y="225"/>
                  </a:lnTo>
                  <a:lnTo>
                    <a:pt x="578" y="247"/>
                  </a:lnTo>
                  <a:lnTo>
                    <a:pt x="521" y="270"/>
                  </a:lnTo>
                  <a:lnTo>
                    <a:pt x="464" y="293"/>
                  </a:lnTo>
                  <a:lnTo>
                    <a:pt x="415" y="311"/>
                  </a:lnTo>
                  <a:lnTo>
                    <a:pt x="365" y="328"/>
                  </a:lnTo>
                  <a:lnTo>
                    <a:pt x="323" y="338"/>
                  </a:lnTo>
                  <a:lnTo>
                    <a:pt x="285" y="346"/>
                  </a:lnTo>
                  <a:lnTo>
                    <a:pt x="252" y="350"/>
                  </a:lnTo>
                  <a:lnTo>
                    <a:pt x="228" y="346"/>
                  </a:lnTo>
                  <a:lnTo>
                    <a:pt x="235" y="319"/>
                  </a:lnTo>
                  <a:lnTo>
                    <a:pt x="240" y="296"/>
                  </a:lnTo>
                  <a:lnTo>
                    <a:pt x="232" y="274"/>
                  </a:lnTo>
                  <a:lnTo>
                    <a:pt x="217" y="252"/>
                  </a:lnTo>
                  <a:lnTo>
                    <a:pt x="210" y="244"/>
                  </a:lnTo>
                  <a:lnTo>
                    <a:pt x="198" y="240"/>
                  </a:lnTo>
                  <a:lnTo>
                    <a:pt x="183" y="237"/>
                  </a:lnTo>
                  <a:lnTo>
                    <a:pt x="168" y="232"/>
                  </a:lnTo>
                  <a:lnTo>
                    <a:pt x="148" y="228"/>
                  </a:lnTo>
                  <a:lnTo>
                    <a:pt x="122" y="228"/>
                  </a:lnTo>
                  <a:lnTo>
                    <a:pt x="92" y="232"/>
                  </a:lnTo>
                  <a:lnTo>
                    <a:pt x="53" y="237"/>
                  </a:lnTo>
                  <a:lnTo>
                    <a:pt x="72" y="198"/>
                  </a:lnTo>
                  <a:lnTo>
                    <a:pt x="87" y="171"/>
                  </a:lnTo>
                  <a:lnTo>
                    <a:pt x="107" y="145"/>
                  </a:lnTo>
                  <a:lnTo>
                    <a:pt x="126" y="118"/>
                  </a:lnTo>
                  <a:lnTo>
                    <a:pt x="141" y="96"/>
                  </a:lnTo>
                  <a:lnTo>
                    <a:pt x="160" y="69"/>
                  </a:lnTo>
                  <a:lnTo>
                    <a:pt x="175" y="38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4" name="Freeform 91"/>
            <p:cNvSpPr>
              <a:spLocks/>
            </p:cNvSpPr>
            <p:nvPr/>
          </p:nvSpPr>
          <p:spPr bwMode="auto">
            <a:xfrm rot="696599">
              <a:off x="3650" y="850"/>
              <a:ext cx="628" cy="323"/>
            </a:xfrm>
            <a:custGeom>
              <a:avLst/>
              <a:gdLst>
                <a:gd name="T0" fmla="*/ 0 w 1885"/>
                <a:gd name="T1" fmla="*/ 108 h 968"/>
                <a:gd name="T2" fmla="*/ 208 w 1885"/>
                <a:gd name="T3" fmla="*/ 13 h 968"/>
                <a:gd name="T4" fmla="*/ 209 w 1885"/>
                <a:gd name="T5" fmla="*/ 0 h 968"/>
                <a:gd name="T6" fmla="*/ 0 w 1885"/>
                <a:gd name="T7" fmla="*/ 108 h 96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85" h="968">
                  <a:moveTo>
                    <a:pt x="0" y="968"/>
                  </a:moveTo>
                  <a:lnTo>
                    <a:pt x="1873" y="117"/>
                  </a:lnTo>
                  <a:lnTo>
                    <a:pt x="1885" y="0"/>
                  </a:lnTo>
                  <a:lnTo>
                    <a:pt x="0" y="968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5" name="Freeform 92"/>
            <p:cNvSpPr>
              <a:spLocks/>
            </p:cNvSpPr>
            <p:nvPr/>
          </p:nvSpPr>
          <p:spPr bwMode="auto">
            <a:xfrm rot="696599">
              <a:off x="3736" y="821"/>
              <a:ext cx="62" cy="94"/>
            </a:xfrm>
            <a:custGeom>
              <a:avLst/>
              <a:gdLst>
                <a:gd name="T0" fmla="*/ 7 w 185"/>
                <a:gd name="T1" fmla="*/ 0 h 281"/>
                <a:gd name="T2" fmla="*/ 7 w 185"/>
                <a:gd name="T3" fmla="*/ 0 h 281"/>
                <a:gd name="T4" fmla="*/ 6 w 185"/>
                <a:gd name="T5" fmla="*/ 1 h 281"/>
                <a:gd name="T6" fmla="*/ 5 w 185"/>
                <a:gd name="T7" fmla="*/ 3 h 281"/>
                <a:gd name="T8" fmla="*/ 5 w 185"/>
                <a:gd name="T9" fmla="*/ 4 h 281"/>
                <a:gd name="T10" fmla="*/ 5 w 185"/>
                <a:gd name="T11" fmla="*/ 5 h 281"/>
                <a:gd name="T12" fmla="*/ 4 w 185"/>
                <a:gd name="T13" fmla="*/ 6 h 281"/>
                <a:gd name="T14" fmla="*/ 3 w 185"/>
                <a:gd name="T15" fmla="*/ 8 h 281"/>
                <a:gd name="T16" fmla="*/ 2 w 185"/>
                <a:gd name="T17" fmla="*/ 10 h 281"/>
                <a:gd name="T18" fmla="*/ 1 w 185"/>
                <a:gd name="T19" fmla="*/ 11 h 281"/>
                <a:gd name="T20" fmla="*/ 0 w 185"/>
                <a:gd name="T21" fmla="*/ 12 h 281"/>
                <a:gd name="T22" fmla="*/ 0 w 185"/>
                <a:gd name="T23" fmla="*/ 15 h 281"/>
                <a:gd name="T24" fmla="*/ 0 w 185"/>
                <a:gd name="T25" fmla="*/ 19 h 281"/>
                <a:gd name="T26" fmla="*/ 1 w 185"/>
                <a:gd name="T27" fmla="*/ 23 h 281"/>
                <a:gd name="T28" fmla="*/ 2 w 185"/>
                <a:gd name="T29" fmla="*/ 26 h 281"/>
                <a:gd name="T30" fmla="*/ 2 w 185"/>
                <a:gd name="T31" fmla="*/ 27 h 281"/>
                <a:gd name="T32" fmla="*/ 2 w 185"/>
                <a:gd name="T33" fmla="*/ 28 h 281"/>
                <a:gd name="T34" fmla="*/ 2 w 185"/>
                <a:gd name="T35" fmla="*/ 28 h 281"/>
                <a:gd name="T36" fmla="*/ 2 w 185"/>
                <a:gd name="T37" fmla="*/ 29 h 281"/>
                <a:gd name="T38" fmla="*/ 3 w 185"/>
                <a:gd name="T39" fmla="*/ 29 h 281"/>
                <a:gd name="T40" fmla="*/ 5 w 185"/>
                <a:gd name="T41" fmla="*/ 30 h 281"/>
                <a:gd name="T42" fmla="*/ 7 w 185"/>
                <a:gd name="T43" fmla="*/ 30 h 281"/>
                <a:gd name="T44" fmla="*/ 9 w 185"/>
                <a:gd name="T45" fmla="*/ 31 h 281"/>
                <a:gd name="T46" fmla="*/ 11 w 185"/>
                <a:gd name="T47" fmla="*/ 31 h 281"/>
                <a:gd name="T48" fmla="*/ 13 w 185"/>
                <a:gd name="T49" fmla="*/ 31 h 281"/>
                <a:gd name="T50" fmla="*/ 15 w 185"/>
                <a:gd name="T51" fmla="*/ 31 h 281"/>
                <a:gd name="T52" fmla="*/ 17 w 185"/>
                <a:gd name="T53" fmla="*/ 31 h 281"/>
                <a:gd name="T54" fmla="*/ 18 w 185"/>
                <a:gd name="T55" fmla="*/ 31 h 281"/>
                <a:gd name="T56" fmla="*/ 18 w 185"/>
                <a:gd name="T57" fmla="*/ 31 h 281"/>
                <a:gd name="T58" fmla="*/ 19 w 185"/>
                <a:gd name="T59" fmla="*/ 31 h 281"/>
                <a:gd name="T60" fmla="*/ 19 w 185"/>
                <a:gd name="T61" fmla="*/ 31 h 281"/>
                <a:gd name="T62" fmla="*/ 20 w 185"/>
                <a:gd name="T63" fmla="*/ 31 h 281"/>
                <a:gd name="T64" fmla="*/ 21 w 185"/>
                <a:gd name="T65" fmla="*/ 31 h 281"/>
                <a:gd name="T66" fmla="*/ 18 w 185"/>
                <a:gd name="T67" fmla="*/ 31 h 281"/>
                <a:gd name="T68" fmla="*/ 15 w 185"/>
                <a:gd name="T69" fmla="*/ 30 h 281"/>
                <a:gd name="T70" fmla="*/ 13 w 185"/>
                <a:gd name="T71" fmla="*/ 30 h 281"/>
                <a:gd name="T72" fmla="*/ 11 w 185"/>
                <a:gd name="T73" fmla="*/ 29 h 281"/>
                <a:gd name="T74" fmla="*/ 9 w 185"/>
                <a:gd name="T75" fmla="*/ 27 h 281"/>
                <a:gd name="T76" fmla="*/ 7 w 185"/>
                <a:gd name="T77" fmla="*/ 26 h 281"/>
                <a:gd name="T78" fmla="*/ 6 w 185"/>
                <a:gd name="T79" fmla="*/ 24 h 281"/>
                <a:gd name="T80" fmla="*/ 5 w 185"/>
                <a:gd name="T81" fmla="*/ 22 h 281"/>
                <a:gd name="T82" fmla="*/ 4 w 185"/>
                <a:gd name="T83" fmla="*/ 17 h 281"/>
                <a:gd name="T84" fmla="*/ 4 w 185"/>
                <a:gd name="T85" fmla="*/ 11 h 281"/>
                <a:gd name="T86" fmla="*/ 5 w 185"/>
                <a:gd name="T87" fmla="*/ 6 h 281"/>
                <a:gd name="T88" fmla="*/ 7 w 185"/>
                <a:gd name="T89" fmla="*/ 0 h 28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85" h="281">
                  <a:moveTo>
                    <a:pt x="67" y="0"/>
                  </a:moveTo>
                  <a:lnTo>
                    <a:pt x="60" y="4"/>
                  </a:lnTo>
                  <a:lnTo>
                    <a:pt x="57" y="12"/>
                  </a:lnTo>
                  <a:lnTo>
                    <a:pt x="49" y="24"/>
                  </a:lnTo>
                  <a:lnTo>
                    <a:pt x="45" y="34"/>
                  </a:lnTo>
                  <a:lnTo>
                    <a:pt x="42" y="46"/>
                  </a:lnTo>
                  <a:lnTo>
                    <a:pt x="37" y="58"/>
                  </a:lnTo>
                  <a:lnTo>
                    <a:pt x="25" y="73"/>
                  </a:lnTo>
                  <a:lnTo>
                    <a:pt x="18" y="88"/>
                  </a:lnTo>
                  <a:lnTo>
                    <a:pt x="10" y="100"/>
                  </a:lnTo>
                  <a:lnTo>
                    <a:pt x="3" y="110"/>
                  </a:lnTo>
                  <a:lnTo>
                    <a:pt x="0" y="133"/>
                  </a:lnTo>
                  <a:lnTo>
                    <a:pt x="3" y="172"/>
                  </a:lnTo>
                  <a:lnTo>
                    <a:pt x="7" y="209"/>
                  </a:lnTo>
                  <a:lnTo>
                    <a:pt x="15" y="232"/>
                  </a:lnTo>
                  <a:lnTo>
                    <a:pt x="18" y="244"/>
                  </a:lnTo>
                  <a:lnTo>
                    <a:pt x="22" y="248"/>
                  </a:lnTo>
                  <a:lnTo>
                    <a:pt x="22" y="251"/>
                  </a:lnTo>
                  <a:lnTo>
                    <a:pt x="22" y="256"/>
                  </a:lnTo>
                  <a:lnTo>
                    <a:pt x="30" y="263"/>
                  </a:lnTo>
                  <a:lnTo>
                    <a:pt x="49" y="270"/>
                  </a:lnTo>
                  <a:lnTo>
                    <a:pt x="64" y="273"/>
                  </a:lnTo>
                  <a:lnTo>
                    <a:pt x="82" y="278"/>
                  </a:lnTo>
                  <a:lnTo>
                    <a:pt x="101" y="278"/>
                  </a:lnTo>
                  <a:lnTo>
                    <a:pt x="116" y="281"/>
                  </a:lnTo>
                  <a:lnTo>
                    <a:pt x="136" y="281"/>
                  </a:lnTo>
                  <a:lnTo>
                    <a:pt x="148" y="281"/>
                  </a:lnTo>
                  <a:lnTo>
                    <a:pt x="158" y="281"/>
                  </a:lnTo>
                  <a:lnTo>
                    <a:pt x="163" y="281"/>
                  </a:lnTo>
                  <a:lnTo>
                    <a:pt x="166" y="281"/>
                  </a:lnTo>
                  <a:lnTo>
                    <a:pt x="173" y="281"/>
                  </a:lnTo>
                  <a:lnTo>
                    <a:pt x="178" y="281"/>
                  </a:lnTo>
                  <a:lnTo>
                    <a:pt x="185" y="281"/>
                  </a:lnTo>
                  <a:lnTo>
                    <a:pt x="158" y="278"/>
                  </a:lnTo>
                  <a:lnTo>
                    <a:pt x="136" y="273"/>
                  </a:lnTo>
                  <a:lnTo>
                    <a:pt x="113" y="266"/>
                  </a:lnTo>
                  <a:lnTo>
                    <a:pt x="98" y="256"/>
                  </a:lnTo>
                  <a:lnTo>
                    <a:pt x="82" y="244"/>
                  </a:lnTo>
                  <a:lnTo>
                    <a:pt x="67" y="232"/>
                  </a:lnTo>
                  <a:lnTo>
                    <a:pt x="57" y="217"/>
                  </a:lnTo>
                  <a:lnTo>
                    <a:pt x="49" y="199"/>
                  </a:lnTo>
                  <a:lnTo>
                    <a:pt x="37" y="149"/>
                  </a:lnTo>
                  <a:lnTo>
                    <a:pt x="37" y="100"/>
                  </a:lnTo>
                  <a:lnTo>
                    <a:pt x="45" y="51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B0F7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6" name="Freeform 93"/>
            <p:cNvSpPr>
              <a:spLocks/>
            </p:cNvSpPr>
            <p:nvPr/>
          </p:nvSpPr>
          <p:spPr bwMode="auto">
            <a:xfrm rot="696599">
              <a:off x="4148" y="1332"/>
              <a:ext cx="266" cy="207"/>
            </a:xfrm>
            <a:custGeom>
              <a:avLst/>
              <a:gdLst>
                <a:gd name="T0" fmla="*/ 0 w 797"/>
                <a:gd name="T1" fmla="*/ 10 h 619"/>
                <a:gd name="T2" fmla="*/ 7 w 797"/>
                <a:gd name="T3" fmla="*/ 9 h 619"/>
                <a:gd name="T4" fmla="*/ 14 w 797"/>
                <a:gd name="T5" fmla="*/ 9 h 619"/>
                <a:gd name="T6" fmla="*/ 21 w 797"/>
                <a:gd name="T7" fmla="*/ 9 h 619"/>
                <a:gd name="T8" fmla="*/ 28 w 797"/>
                <a:gd name="T9" fmla="*/ 9 h 619"/>
                <a:gd name="T10" fmla="*/ 35 w 797"/>
                <a:gd name="T11" fmla="*/ 8 h 619"/>
                <a:gd name="T12" fmla="*/ 42 w 797"/>
                <a:gd name="T13" fmla="*/ 8 h 619"/>
                <a:gd name="T14" fmla="*/ 49 w 797"/>
                <a:gd name="T15" fmla="*/ 8 h 619"/>
                <a:gd name="T16" fmla="*/ 57 w 797"/>
                <a:gd name="T17" fmla="*/ 8 h 619"/>
                <a:gd name="T18" fmla="*/ 60 w 797"/>
                <a:gd name="T19" fmla="*/ 8 h 619"/>
                <a:gd name="T20" fmla="*/ 63 w 797"/>
                <a:gd name="T21" fmla="*/ 8 h 619"/>
                <a:gd name="T22" fmla="*/ 66 w 797"/>
                <a:gd name="T23" fmla="*/ 8 h 619"/>
                <a:gd name="T24" fmla="*/ 68 w 797"/>
                <a:gd name="T25" fmla="*/ 8 h 619"/>
                <a:gd name="T26" fmla="*/ 71 w 797"/>
                <a:gd name="T27" fmla="*/ 8 h 619"/>
                <a:gd name="T28" fmla="*/ 73 w 797"/>
                <a:gd name="T29" fmla="*/ 7 h 619"/>
                <a:gd name="T30" fmla="*/ 74 w 797"/>
                <a:gd name="T31" fmla="*/ 7 h 619"/>
                <a:gd name="T32" fmla="*/ 74 w 797"/>
                <a:gd name="T33" fmla="*/ 7 h 619"/>
                <a:gd name="T34" fmla="*/ 78 w 797"/>
                <a:gd name="T35" fmla="*/ 0 h 619"/>
                <a:gd name="T36" fmla="*/ 79 w 797"/>
                <a:gd name="T37" fmla="*/ 1 h 619"/>
                <a:gd name="T38" fmla="*/ 81 w 797"/>
                <a:gd name="T39" fmla="*/ 5 h 619"/>
                <a:gd name="T40" fmla="*/ 82 w 797"/>
                <a:gd name="T41" fmla="*/ 9 h 619"/>
                <a:gd name="T42" fmla="*/ 84 w 797"/>
                <a:gd name="T43" fmla="*/ 13 h 619"/>
                <a:gd name="T44" fmla="*/ 86 w 797"/>
                <a:gd name="T45" fmla="*/ 22 h 619"/>
                <a:gd name="T46" fmla="*/ 88 w 797"/>
                <a:gd name="T47" fmla="*/ 32 h 619"/>
                <a:gd name="T48" fmla="*/ 88 w 797"/>
                <a:gd name="T49" fmla="*/ 42 h 619"/>
                <a:gd name="T50" fmla="*/ 89 w 797"/>
                <a:gd name="T51" fmla="*/ 51 h 619"/>
                <a:gd name="T52" fmla="*/ 87 w 797"/>
                <a:gd name="T53" fmla="*/ 69 h 619"/>
                <a:gd name="T54" fmla="*/ 86 w 797"/>
                <a:gd name="T55" fmla="*/ 63 h 619"/>
                <a:gd name="T56" fmla="*/ 85 w 797"/>
                <a:gd name="T57" fmla="*/ 55 h 619"/>
                <a:gd name="T58" fmla="*/ 85 w 797"/>
                <a:gd name="T59" fmla="*/ 45 h 619"/>
                <a:gd name="T60" fmla="*/ 83 w 797"/>
                <a:gd name="T61" fmla="*/ 36 h 619"/>
                <a:gd name="T62" fmla="*/ 82 w 797"/>
                <a:gd name="T63" fmla="*/ 27 h 619"/>
                <a:gd name="T64" fmla="*/ 80 w 797"/>
                <a:gd name="T65" fmla="*/ 20 h 619"/>
                <a:gd name="T66" fmla="*/ 77 w 797"/>
                <a:gd name="T67" fmla="*/ 15 h 619"/>
                <a:gd name="T68" fmla="*/ 72 w 797"/>
                <a:gd name="T69" fmla="*/ 13 h 619"/>
                <a:gd name="T70" fmla="*/ 69 w 797"/>
                <a:gd name="T71" fmla="*/ 13 h 619"/>
                <a:gd name="T72" fmla="*/ 65 w 797"/>
                <a:gd name="T73" fmla="*/ 12 h 619"/>
                <a:gd name="T74" fmla="*/ 61 w 797"/>
                <a:gd name="T75" fmla="*/ 12 h 619"/>
                <a:gd name="T76" fmla="*/ 56 w 797"/>
                <a:gd name="T77" fmla="*/ 12 h 619"/>
                <a:gd name="T78" fmla="*/ 52 w 797"/>
                <a:gd name="T79" fmla="*/ 12 h 619"/>
                <a:gd name="T80" fmla="*/ 47 w 797"/>
                <a:gd name="T81" fmla="*/ 11 h 619"/>
                <a:gd name="T82" fmla="*/ 42 w 797"/>
                <a:gd name="T83" fmla="*/ 11 h 619"/>
                <a:gd name="T84" fmla="*/ 37 w 797"/>
                <a:gd name="T85" fmla="*/ 11 h 619"/>
                <a:gd name="T86" fmla="*/ 32 w 797"/>
                <a:gd name="T87" fmla="*/ 11 h 619"/>
                <a:gd name="T88" fmla="*/ 27 w 797"/>
                <a:gd name="T89" fmla="*/ 11 h 619"/>
                <a:gd name="T90" fmla="*/ 22 w 797"/>
                <a:gd name="T91" fmla="*/ 11 h 619"/>
                <a:gd name="T92" fmla="*/ 18 w 797"/>
                <a:gd name="T93" fmla="*/ 10 h 619"/>
                <a:gd name="T94" fmla="*/ 13 w 797"/>
                <a:gd name="T95" fmla="*/ 10 h 619"/>
                <a:gd name="T96" fmla="*/ 8 w 797"/>
                <a:gd name="T97" fmla="*/ 10 h 619"/>
                <a:gd name="T98" fmla="*/ 4 w 797"/>
                <a:gd name="T99" fmla="*/ 10 h 619"/>
                <a:gd name="T100" fmla="*/ 0 w 797"/>
                <a:gd name="T101" fmla="*/ 10 h 61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97" h="619">
                  <a:moveTo>
                    <a:pt x="0" y="87"/>
                  </a:moveTo>
                  <a:lnTo>
                    <a:pt x="64" y="84"/>
                  </a:lnTo>
                  <a:lnTo>
                    <a:pt x="126" y="84"/>
                  </a:lnTo>
                  <a:lnTo>
                    <a:pt x="190" y="79"/>
                  </a:lnTo>
                  <a:lnTo>
                    <a:pt x="251" y="79"/>
                  </a:lnTo>
                  <a:lnTo>
                    <a:pt x="316" y="76"/>
                  </a:lnTo>
                  <a:lnTo>
                    <a:pt x="380" y="76"/>
                  </a:lnTo>
                  <a:lnTo>
                    <a:pt x="444" y="76"/>
                  </a:lnTo>
                  <a:lnTo>
                    <a:pt x="509" y="76"/>
                  </a:lnTo>
                  <a:lnTo>
                    <a:pt x="536" y="76"/>
                  </a:lnTo>
                  <a:lnTo>
                    <a:pt x="563" y="76"/>
                  </a:lnTo>
                  <a:lnTo>
                    <a:pt x="589" y="72"/>
                  </a:lnTo>
                  <a:lnTo>
                    <a:pt x="615" y="69"/>
                  </a:lnTo>
                  <a:lnTo>
                    <a:pt x="634" y="69"/>
                  </a:lnTo>
                  <a:lnTo>
                    <a:pt x="654" y="64"/>
                  </a:lnTo>
                  <a:lnTo>
                    <a:pt x="664" y="64"/>
                  </a:lnTo>
                  <a:lnTo>
                    <a:pt x="669" y="64"/>
                  </a:lnTo>
                  <a:lnTo>
                    <a:pt x="703" y="0"/>
                  </a:lnTo>
                  <a:lnTo>
                    <a:pt x="711" y="12"/>
                  </a:lnTo>
                  <a:lnTo>
                    <a:pt x="726" y="42"/>
                  </a:lnTo>
                  <a:lnTo>
                    <a:pt x="740" y="84"/>
                  </a:lnTo>
                  <a:lnTo>
                    <a:pt x="755" y="118"/>
                  </a:lnTo>
                  <a:lnTo>
                    <a:pt x="775" y="194"/>
                  </a:lnTo>
                  <a:lnTo>
                    <a:pt x="790" y="284"/>
                  </a:lnTo>
                  <a:lnTo>
                    <a:pt x="794" y="375"/>
                  </a:lnTo>
                  <a:lnTo>
                    <a:pt x="797" y="456"/>
                  </a:lnTo>
                  <a:lnTo>
                    <a:pt x="779" y="619"/>
                  </a:lnTo>
                  <a:lnTo>
                    <a:pt x="772" y="562"/>
                  </a:lnTo>
                  <a:lnTo>
                    <a:pt x="767" y="490"/>
                  </a:lnTo>
                  <a:lnTo>
                    <a:pt x="760" y="407"/>
                  </a:lnTo>
                  <a:lnTo>
                    <a:pt x="748" y="323"/>
                  </a:lnTo>
                  <a:lnTo>
                    <a:pt x="738" y="244"/>
                  </a:lnTo>
                  <a:lnTo>
                    <a:pt x="718" y="178"/>
                  </a:lnTo>
                  <a:lnTo>
                    <a:pt x="688" y="133"/>
                  </a:lnTo>
                  <a:lnTo>
                    <a:pt x="649" y="118"/>
                  </a:lnTo>
                  <a:lnTo>
                    <a:pt x="619" y="114"/>
                  </a:lnTo>
                  <a:lnTo>
                    <a:pt x="582" y="111"/>
                  </a:lnTo>
                  <a:lnTo>
                    <a:pt x="548" y="111"/>
                  </a:lnTo>
                  <a:lnTo>
                    <a:pt x="506" y="106"/>
                  </a:lnTo>
                  <a:lnTo>
                    <a:pt x="464" y="106"/>
                  </a:lnTo>
                  <a:lnTo>
                    <a:pt x="422" y="103"/>
                  </a:lnTo>
                  <a:lnTo>
                    <a:pt x="380" y="103"/>
                  </a:lnTo>
                  <a:lnTo>
                    <a:pt x="334" y="103"/>
                  </a:lnTo>
                  <a:lnTo>
                    <a:pt x="289" y="99"/>
                  </a:lnTo>
                  <a:lnTo>
                    <a:pt x="247" y="99"/>
                  </a:lnTo>
                  <a:lnTo>
                    <a:pt x="202" y="99"/>
                  </a:lnTo>
                  <a:lnTo>
                    <a:pt x="160" y="94"/>
                  </a:lnTo>
                  <a:lnTo>
                    <a:pt x="118" y="94"/>
                  </a:lnTo>
                  <a:lnTo>
                    <a:pt x="76" y="91"/>
                  </a:lnTo>
                  <a:lnTo>
                    <a:pt x="38" y="91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7" name="Freeform 94"/>
            <p:cNvSpPr>
              <a:spLocks/>
            </p:cNvSpPr>
            <p:nvPr/>
          </p:nvSpPr>
          <p:spPr bwMode="auto">
            <a:xfrm rot="696599">
              <a:off x="3754" y="1344"/>
              <a:ext cx="440" cy="201"/>
            </a:xfrm>
            <a:custGeom>
              <a:avLst/>
              <a:gdLst>
                <a:gd name="T0" fmla="*/ 6 w 1319"/>
                <a:gd name="T1" fmla="*/ 0 h 604"/>
                <a:gd name="T2" fmla="*/ 3 w 1319"/>
                <a:gd name="T3" fmla="*/ 7 h 604"/>
                <a:gd name="T4" fmla="*/ 1 w 1319"/>
                <a:gd name="T5" fmla="*/ 14 h 604"/>
                <a:gd name="T6" fmla="*/ 0 w 1319"/>
                <a:gd name="T7" fmla="*/ 19 h 604"/>
                <a:gd name="T8" fmla="*/ 1 w 1319"/>
                <a:gd name="T9" fmla="*/ 25 h 604"/>
                <a:gd name="T10" fmla="*/ 4 w 1319"/>
                <a:gd name="T11" fmla="*/ 30 h 604"/>
                <a:gd name="T12" fmla="*/ 8 w 1319"/>
                <a:gd name="T13" fmla="*/ 34 h 604"/>
                <a:gd name="T14" fmla="*/ 13 w 1319"/>
                <a:gd name="T15" fmla="*/ 38 h 604"/>
                <a:gd name="T16" fmla="*/ 20 w 1319"/>
                <a:gd name="T17" fmla="*/ 41 h 604"/>
                <a:gd name="T18" fmla="*/ 28 w 1319"/>
                <a:gd name="T19" fmla="*/ 44 h 604"/>
                <a:gd name="T20" fmla="*/ 36 w 1319"/>
                <a:gd name="T21" fmla="*/ 46 h 604"/>
                <a:gd name="T22" fmla="*/ 44 w 1319"/>
                <a:gd name="T23" fmla="*/ 48 h 604"/>
                <a:gd name="T24" fmla="*/ 52 w 1319"/>
                <a:gd name="T25" fmla="*/ 51 h 604"/>
                <a:gd name="T26" fmla="*/ 60 w 1319"/>
                <a:gd name="T27" fmla="*/ 53 h 604"/>
                <a:gd name="T28" fmla="*/ 68 w 1319"/>
                <a:gd name="T29" fmla="*/ 54 h 604"/>
                <a:gd name="T30" fmla="*/ 77 w 1319"/>
                <a:gd name="T31" fmla="*/ 56 h 604"/>
                <a:gd name="T32" fmla="*/ 85 w 1319"/>
                <a:gd name="T33" fmla="*/ 58 h 604"/>
                <a:gd name="T34" fmla="*/ 94 w 1319"/>
                <a:gd name="T35" fmla="*/ 59 h 604"/>
                <a:gd name="T36" fmla="*/ 101 w 1319"/>
                <a:gd name="T37" fmla="*/ 60 h 604"/>
                <a:gd name="T38" fmla="*/ 109 w 1319"/>
                <a:gd name="T39" fmla="*/ 62 h 604"/>
                <a:gd name="T40" fmla="*/ 117 w 1319"/>
                <a:gd name="T41" fmla="*/ 63 h 604"/>
                <a:gd name="T42" fmla="*/ 124 w 1319"/>
                <a:gd name="T43" fmla="*/ 64 h 604"/>
                <a:gd name="T44" fmla="*/ 131 w 1319"/>
                <a:gd name="T45" fmla="*/ 65 h 604"/>
                <a:gd name="T46" fmla="*/ 137 w 1319"/>
                <a:gd name="T47" fmla="*/ 66 h 604"/>
                <a:gd name="T48" fmla="*/ 143 w 1319"/>
                <a:gd name="T49" fmla="*/ 67 h 604"/>
                <a:gd name="T50" fmla="*/ 146 w 1319"/>
                <a:gd name="T51" fmla="*/ 67 h 604"/>
                <a:gd name="T52" fmla="*/ 147 w 1319"/>
                <a:gd name="T53" fmla="*/ 67 h 604"/>
                <a:gd name="T54" fmla="*/ 146 w 1319"/>
                <a:gd name="T55" fmla="*/ 67 h 604"/>
                <a:gd name="T56" fmla="*/ 144 w 1319"/>
                <a:gd name="T57" fmla="*/ 66 h 604"/>
                <a:gd name="T58" fmla="*/ 140 w 1319"/>
                <a:gd name="T59" fmla="*/ 66 h 604"/>
                <a:gd name="T60" fmla="*/ 136 w 1319"/>
                <a:gd name="T61" fmla="*/ 65 h 604"/>
                <a:gd name="T62" fmla="*/ 130 w 1319"/>
                <a:gd name="T63" fmla="*/ 64 h 604"/>
                <a:gd name="T64" fmla="*/ 123 w 1319"/>
                <a:gd name="T65" fmla="*/ 62 h 604"/>
                <a:gd name="T66" fmla="*/ 116 w 1319"/>
                <a:gd name="T67" fmla="*/ 61 h 604"/>
                <a:gd name="T68" fmla="*/ 108 w 1319"/>
                <a:gd name="T69" fmla="*/ 59 h 604"/>
                <a:gd name="T70" fmla="*/ 100 w 1319"/>
                <a:gd name="T71" fmla="*/ 57 h 604"/>
                <a:gd name="T72" fmla="*/ 91 w 1319"/>
                <a:gd name="T73" fmla="*/ 55 h 604"/>
                <a:gd name="T74" fmla="*/ 83 w 1319"/>
                <a:gd name="T75" fmla="*/ 53 h 604"/>
                <a:gd name="T76" fmla="*/ 74 w 1319"/>
                <a:gd name="T77" fmla="*/ 51 h 604"/>
                <a:gd name="T78" fmla="*/ 65 w 1319"/>
                <a:gd name="T79" fmla="*/ 49 h 604"/>
                <a:gd name="T80" fmla="*/ 56 w 1319"/>
                <a:gd name="T81" fmla="*/ 46 h 604"/>
                <a:gd name="T82" fmla="*/ 49 w 1319"/>
                <a:gd name="T83" fmla="*/ 45 h 604"/>
                <a:gd name="T84" fmla="*/ 44 w 1319"/>
                <a:gd name="T85" fmla="*/ 43 h 604"/>
                <a:gd name="T86" fmla="*/ 38 w 1319"/>
                <a:gd name="T87" fmla="*/ 41 h 604"/>
                <a:gd name="T88" fmla="*/ 33 w 1319"/>
                <a:gd name="T89" fmla="*/ 39 h 604"/>
                <a:gd name="T90" fmla="*/ 28 w 1319"/>
                <a:gd name="T91" fmla="*/ 37 h 604"/>
                <a:gd name="T92" fmla="*/ 24 w 1319"/>
                <a:gd name="T93" fmla="*/ 35 h 604"/>
                <a:gd name="T94" fmla="*/ 19 w 1319"/>
                <a:gd name="T95" fmla="*/ 34 h 604"/>
                <a:gd name="T96" fmla="*/ 16 w 1319"/>
                <a:gd name="T97" fmla="*/ 32 h 604"/>
                <a:gd name="T98" fmla="*/ 10 w 1319"/>
                <a:gd name="T99" fmla="*/ 25 h 604"/>
                <a:gd name="T100" fmla="*/ 7 w 1319"/>
                <a:gd name="T101" fmla="*/ 17 h 604"/>
                <a:gd name="T102" fmla="*/ 6 w 1319"/>
                <a:gd name="T103" fmla="*/ 8 h 604"/>
                <a:gd name="T104" fmla="*/ 6 w 1319"/>
                <a:gd name="T105" fmla="*/ 0 h 60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319" h="604">
                  <a:moveTo>
                    <a:pt x="54" y="0"/>
                  </a:moveTo>
                  <a:lnTo>
                    <a:pt x="23" y="61"/>
                  </a:lnTo>
                  <a:lnTo>
                    <a:pt x="5" y="122"/>
                  </a:lnTo>
                  <a:lnTo>
                    <a:pt x="0" y="175"/>
                  </a:lnTo>
                  <a:lnTo>
                    <a:pt x="8" y="224"/>
                  </a:lnTo>
                  <a:lnTo>
                    <a:pt x="32" y="270"/>
                  </a:lnTo>
                  <a:lnTo>
                    <a:pt x="69" y="308"/>
                  </a:lnTo>
                  <a:lnTo>
                    <a:pt x="118" y="342"/>
                  </a:lnTo>
                  <a:lnTo>
                    <a:pt x="183" y="372"/>
                  </a:lnTo>
                  <a:lnTo>
                    <a:pt x="251" y="395"/>
                  </a:lnTo>
                  <a:lnTo>
                    <a:pt x="323" y="418"/>
                  </a:lnTo>
                  <a:lnTo>
                    <a:pt x="395" y="436"/>
                  </a:lnTo>
                  <a:lnTo>
                    <a:pt x="468" y="456"/>
                  </a:lnTo>
                  <a:lnTo>
                    <a:pt x="543" y="475"/>
                  </a:lnTo>
                  <a:lnTo>
                    <a:pt x="616" y="490"/>
                  </a:lnTo>
                  <a:lnTo>
                    <a:pt x="691" y="505"/>
                  </a:lnTo>
                  <a:lnTo>
                    <a:pt x="767" y="520"/>
                  </a:lnTo>
                  <a:lnTo>
                    <a:pt x="841" y="532"/>
                  </a:lnTo>
                  <a:lnTo>
                    <a:pt x="912" y="544"/>
                  </a:lnTo>
                  <a:lnTo>
                    <a:pt x="984" y="555"/>
                  </a:lnTo>
                  <a:lnTo>
                    <a:pt x="1049" y="567"/>
                  </a:lnTo>
                  <a:lnTo>
                    <a:pt x="1113" y="574"/>
                  </a:lnTo>
                  <a:lnTo>
                    <a:pt x="1179" y="585"/>
                  </a:lnTo>
                  <a:lnTo>
                    <a:pt x="1235" y="593"/>
                  </a:lnTo>
                  <a:lnTo>
                    <a:pt x="1288" y="601"/>
                  </a:lnTo>
                  <a:lnTo>
                    <a:pt x="1312" y="604"/>
                  </a:lnTo>
                  <a:lnTo>
                    <a:pt x="1319" y="604"/>
                  </a:lnTo>
                  <a:lnTo>
                    <a:pt x="1312" y="601"/>
                  </a:lnTo>
                  <a:lnTo>
                    <a:pt x="1292" y="596"/>
                  </a:lnTo>
                  <a:lnTo>
                    <a:pt x="1262" y="593"/>
                  </a:lnTo>
                  <a:lnTo>
                    <a:pt x="1220" y="585"/>
                  </a:lnTo>
                  <a:lnTo>
                    <a:pt x="1171" y="574"/>
                  </a:lnTo>
                  <a:lnTo>
                    <a:pt x="1110" y="562"/>
                  </a:lnTo>
                  <a:lnTo>
                    <a:pt x="1046" y="547"/>
                  </a:lnTo>
                  <a:lnTo>
                    <a:pt x="972" y="532"/>
                  </a:lnTo>
                  <a:lnTo>
                    <a:pt x="900" y="517"/>
                  </a:lnTo>
                  <a:lnTo>
                    <a:pt x="821" y="498"/>
                  </a:lnTo>
                  <a:lnTo>
                    <a:pt x="742" y="478"/>
                  </a:lnTo>
                  <a:lnTo>
                    <a:pt x="661" y="460"/>
                  </a:lnTo>
                  <a:lnTo>
                    <a:pt x="582" y="441"/>
                  </a:lnTo>
                  <a:lnTo>
                    <a:pt x="501" y="418"/>
                  </a:lnTo>
                  <a:lnTo>
                    <a:pt x="444" y="404"/>
                  </a:lnTo>
                  <a:lnTo>
                    <a:pt x="392" y="387"/>
                  </a:lnTo>
                  <a:lnTo>
                    <a:pt x="343" y="369"/>
                  </a:lnTo>
                  <a:lnTo>
                    <a:pt x="296" y="354"/>
                  </a:lnTo>
                  <a:lnTo>
                    <a:pt x="251" y="338"/>
                  </a:lnTo>
                  <a:lnTo>
                    <a:pt x="212" y="320"/>
                  </a:lnTo>
                  <a:lnTo>
                    <a:pt x="175" y="303"/>
                  </a:lnTo>
                  <a:lnTo>
                    <a:pt x="145" y="288"/>
                  </a:lnTo>
                  <a:lnTo>
                    <a:pt x="88" y="229"/>
                  </a:lnTo>
                  <a:lnTo>
                    <a:pt x="61" y="155"/>
                  </a:lnTo>
                  <a:lnTo>
                    <a:pt x="54" y="7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00A53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8" name="Freeform 95"/>
            <p:cNvSpPr>
              <a:spLocks/>
            </p:cNvSpPr>
            <p:nvPr/>
          </p:nvSpPr>
          <p:spPr bwMode="auto">
            <a:xfrm rot="696599">
              <a:off x="3576" y="1298"/>
              <a:ext cx="806" cy="364"/>
            </a:xfrm>
            <a:custGeom>
              <a:avLst/>
              <a:gdLst>
                <a:gd name="T0" fmla="*/ 25 w 2417"/>
                <a:gd name="T1" fmla="*/ 7 h 1093"/>
                <a:gd name="T2" fmla="*/ 17 w 2417"/>
                <a:gd name="T3" fmla="*/ 19 h 1093"/>
                <a:gd name="T4" fmla="*/ 13 w 2417"/>
                <a:gd name="T5" fmla="*/ 30 h 1093"/>
                <a:gd name="T6" fmla="*/ 13 w 2417"/>
                <a:gd name="T7" fmla="*/ 46 h 1093"/>
                <a:gd name="T8" fmla="*/ 17 w 2417"/>
                <a:gd name="T9" fmla="*/ 57 h 1093"/>
                <a:gd name="T10" fmla="*/ 21 w 2417"/>
                <a:gd name="T11" fmla="*/ 56 h 1093"/>
                <a:gd name="T12" fmla="*/ 25 w 2417"/>
                <a:gd name="T13" fmla="*/ 56 h 1093"/>
                <a:gd name="T14" fmla="*/ 29 w 2417"/>
                <a:gd name="T15" fmla="*/ 55 h 1093"/>
                <a:gd name="T16" fmla="*/ 32 w 2417"/>
                <a:gd name="T17" fmla="*/ 56 h 1093"/>
                <a:gd name="T18" fmla="*/ 32 w 2417"/>
                <a:gd name="T19" fmla="*/ 60 h 1093"/>
                <a:gd name="T20" fmla="*/ 33 w 2417"/>
                <a:gd name="T21" fmla="*/ 66 h 1093"/>
                <a:gd name="T22" fmla="*/ 43 w 2417"/>
                <a:gd name="T23" fmla="*/ 73 h 1093"/>
                <a:gd name="T24" fmla="*/ 62 w 2417"/>
                <a:gd name="T25" fmla="*/ 81 h 1093"/>
                <a:gd name="T26" fmla="*/ 86 w 2417"/>
                <a:gd name="T27" fmla="*/ 88 h 1093"/>
                <a:gd name="T28" fmla="*/ 112 w 2417"/>
                <a:gd name="T29" fmla="*/ 96 h 1093"/>
                <a:gd name="T30" fmla="*/ 138 w 2417"/>
                <a:gd name="T31" fmla="*/ 103 h 1093"/>
                <a:gd name="T32" fmla="*/ 160 w 2417"/>
                <a:gd name="T33" fmla="*/ 108 h 1093"/>
                <a:gd name="T34" fmla="*/ 175 w 2417"/>
                <a:gd name="T35" fmla="*/ 112 h 1093"/>
                <a:gd name="T36" fmla="*/ 187 w 2417"/>
                <a:gd name="T37" fmla="*/ 114 h 1093"/>
                <a:gd name="T38" fmla="*/ 202 w 2417"/>
                <a:gd name="T39" fmla="*/ 116 h 1093"/>
                <a:gd name="T40" fmla="*/ 217 w 2417"/>
                <a:gd name="T41" fmla="*/ 116 h 1093"/>
                <a:gd name="T42" fmla="*/ 231 w 2417"/>
                <a:gd name="T43" fmla="*/ 115 h 1093"/>
                <a:gd name="T44" fmla="*/ 239 w 2417"/>
                <a:gd name="T45" fmla="*/ 113 h 1093"/>
                <a:gd name="T46" fmla="*/ 243 w 2417"/>
                <a:gd name="T47" fmla="*/ 112 h 1093"/>
                <a:gd name="T48" fmla="*/ 248 w 2417"/>
                <a:gd name="T49" fmla="*/ 110 h 1093"/>
                <a:gd name="T50" fmla="*/ 253 w 2417"/>
                <a:gd name="T51" fmla="*/ 108 h 1093"/>
                <a:gd name="T52" fmla="*/ 257 w 2417"/>
                <a:gd name="T53" fmla="*/ 106 h 1093"/>
                <a:gd name="T54" fmla="*/ 261 w 2417"/>
                <a:gd name="T55" fmla="*/ 105 h 1093"/>
                <a:gd name="T56" fmla="*/ 264 w 2417"/>
                <a:gd name="T57" fmla="*/ 103 h 1093"/>
                <a:gd name="T58" fmla="*/ 267 w 2417"/>
                <a:gd name="T59" fmla="*/ 102 h 1093"/>
                <a:gd name="T60" fmla="*/ 259 w 2417"/>
                <a:gd name="T61" fmla="*/ 110 h 1093"/>
                <a:gd name="T62" fmla="*/ 233 w 2417"/>
                <a:gd name="T63" fmla="*/ 120 h 1093"/>
                <a:gd name="T64" fmla="*/ 200 w 2417"/>
                <a:gd name="T65" fmla="*/ 121 h 1093"/>
                <a:gd name="T66" fmla="*/ 162 w 2417"/>
                <a:gd name="T67" fmla="*/ 117 h 1093"/>
                <a:gd name="T68" fmla="*/ 121 w 2417"/>
                <a:gd name="T69" fmla="*/ 108 h 1093"/>
                <a:gd name="T70" fmla="*/ 81 w 2417"/>
                <a:gd name="T71" fmla="*/ 95 h 1093"/>
                <a:gd name="T72" fmla="*/ 44 w 2417"/>
                <a:gd name="T73" fmla="*/ 82 h 1093"/>
                <a:gd name="T74" fmla="*/ 13 w 2417"/>
                <a:gd name="T75" fmla="*/ 68 h 1093"/>
                <a:gd name="T76" fmla="*/ 4 w 2417"/>
                <a:gd name="T77" fmla="*/ 54 h 1093"/>
                <a:gd name="T78" fmla="*/ 6 w 2417"/>
                <a:gd name="T79" fmla="*/ 32 h 1093"/>
                <a:gd name="T80" fmla="*/ 5 w 2417"/>
                <a:gd name="T81" fmla="*/ 15 h 1093"/>
                <a:gd name="T82" fmla="*/ 11 w 2417"/>
                <a:gd name="T83" fmla="*/ 10 h 1093"/>
                <a:gd name="T84" fmla="*/ 19 w 2417"/>
                <a:gd name="T85" fmla="*/ 6 h 1093"/>
                <a:gd name="T86" fmla="*/ 26 w 2417"/>
                <a:gd name="T87" fmla="*/ 2 h 109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417" h="1093">
                  <a:moveTo>
                    <a:pt x="259" y="0"/>
                  </a:moveTo>
                  <a:lnTo>
                    <a:pt x="221" y="64"/>
                  </a:lnTo>
                  <a:lnTo>
                    <a:pt x="187" y="118"/>
                  </a:lnTo>
                  <a:lnTo>
                    <a:pt x="153" y="168"/>
                  </a:lnTo>
                  <a:lnTo>
                    <a:pt x="130" y="213"/>
                  </a:lnTo>
                  <a:lnTo>
                    <a:pt x="114" y="269"/>
                  </a:lnTo>
                  <a:lnTo>
                    <a:pt x="106" y="331"/>
                  </a:lnTo>
                  <a:lnTo>
                    <a:pt x="114" y="410"/>
                  </a:lnTo>
                  <a:lnTo>
                    <a:pt x="133" y="509"/>
                  </a:lnTo>
                  <a:lnTo>
                    <a:pt x="153" y="509"/>
                  </a:lnTo>
                  <a:lnTo>
                    <a:pt x="172" y="509"/>
                  </a:lnTo>
                  <a:lnTo>
                    <a:pt x="190" y="506"/>
                  </a:lnTo>
                  <a:lnTo>
                    <a:pt x="209" y="506"/>
                  </a:lnTo>
                  <a:lnTo>
                    <a:pt x="224" y="501"/>
                  </a:lnTo>
                  <a:lnTo>
                    <a:pt x="244" y="501"/>
                  </a:lnTo>
                  <a:lnTo>
                    <a:pt x="263" y="498"/>
                  </a:lnTo>
                  <a:lnTo>
                    <a:pt x="281" y="498"/>
                  </a:lnTo>
                  <a:lnTo>
                    <a:pt x="286" y="506"/>
                  </a:lnTo>
                  <a:lnTo>
                    <a:pt x="289" y="521"/>
                  </a:lnTo>
                  <a:lnTo>
                    <a:pt x="289" y="539"/>
                  </a:lnTo>
                  <a:lnTo>
                    <a:pt x="286" y="565"/>
                  </a:lnTo>
                  <a:lnTo>
                    <a:pt x="293" y="592"/>
                  </a:lnTo>
                  <a:lnTo>
                    <a:pt x="331" y="622"/>
                  </a:lnTo>
                  <a:lnTo>
                    <a:pt x="387" y="657"/>
                  </a:lnTo>
                  <a:lnTo>
                    <a:pt x="464" y="691"/>
                  </a:lnTo>
                  <a:lnTo>
                    <a:pt x="555" y="726"/>
                  </a:lnTo>
                  <a:lnTo>
                    <a:pt x="658" y="763"/>
                  </a:lnTo>
                  <a:lnTo>
                    <a:pt x="772" y="797"/>
                  </a:lnTo>
                  <a:lnTo>
                    <a:pt x="890" y="832"/>
                  </a:lnTo>
                  <a:lnTo>
                    <a:pt x="1007" y="866"/>
                  </a:lnTo>
                  <a:lnTo>
                    <a:pt x="1129" y="901"/>
                  </a:lnTo>
                  <a:lnTo>
                    <a:pt x="1238" y="927"/>
                  </a:lnTo>
                  <a:lnTo>
                    <a:pt x="1345" y="953"/>
                  </a:lnTo>
                  <a:lnTo>
                    <a:pt x="1436" y="977"/>
                  </a:lnTo>
                  <a:lnTo>
                    <a:pt x="1512" y="995"/>
                  </a:lnTo>
                  <a:lnTo>
                    <a:pt x="1573" y="1007"/>
                  </a:lnTo>
                  <a:lnTo>
                    <a:pt x="1608" y="1014"/>
                  </a:lnTo>
                  <a:lnTo>
                    <a:pt x="1680" y="1026"/>
                  </a:lnTo>
                  <a:lnTo>
                    <a:pt x="1748" y="1037"/>
                  </a:lnTo>
                  <a:lnTo>
                    <a:pt x="1816" y="1041"/>
                  </a:lnTo>
                  <a:lnTo>
                    <a:pt x="1885" y="1044"/>
                  </a:lnTo>
                  <a:lnTo>
                    <a:pt x="1949" y="1044"/>
                  </a:lnTo>
                  <a:lnTo>
                    <a:pt x="2015" y="1044"/>
                  </a:lnTo>
                  <a:lnTo>
                    <a:pt x="2074" y="1037"/>
                  </a:lnTo>
                  <a:lnTo>
                    <a:pt x="2131" y="1026"/>
                  </a:lnTo>
                  <a:lnTo>
                    <a:pt x="2146" y="1022"/>
                  </a:lnTo>
                  <a:lnTo>
                    <a:pt x="2166" y="1017"/>
                  </a:lnTo>
                  <a:lnTo>
                    <a:pt x="2188" y="1010"/>
                  </a:lnTo>
                  <a:lnTo>
                    <a:pt x="2212" y="1002"/>
                  </a:lnTo>
                  <a:lnTo>
                    <a:pt x="2235" y="995"/>
                  </a:lnTo>
                  <a:lnTo>
                    <a:pt x="2257" y="987"/>
                  </a:lnTo>
                  <a:lnTo>
                    <a:pt x="2279" y="977"/>
                  </a:lnTo>
                  <a:lnTo>
                    <a:pt x="2299" y="965"/>
                  </a:lnTo>
                  <a:lnTo>
                    <a:pt x="2314" y="957"/>
                  </a:lnTo>
                  <a:lnTo>
                    <a:pt x="2329" y="953"/>
                  </a:lnTo>
                  <a:lnTo>
                    <a:pt x="2345" y="945"/>
                  </a:lnTo>
                  <a:lnTo>
                    <a:pt x="2360" y="938"/>
                  </a:lnTo>
                  <a:lnTo>
                    <a:pt x="2371" y="930"/>
                  </a:lnTo>
                  <a:lnTo>
                    <a:pt x="2386" y="923"/>
                  </a:lnTo>
                  <a:lnTo>
                    <a:pt x="2402" y="915"/>
                  </a:lnTo>
                  <a:lnTo>
                    <a:pt x="2417" y="908"/>
                  </a:lnTo>
                  <a:lnTo>
                    <a:pt x="2333" y="987"/>
                  </a:lnTo>
                  <a:lnTo>
                    <a:pt x="2227" y="1041"/>
                  </a:lnTo>
                  <a:lnTo>
                    <a:pt x="2097" y="1079"/>
                  </a:lnTo>
                  <a:lnTo>
                    <a:pt x="1956" y="1093"/>
                  </a:lnTo>
                  <a:lnTo>
                    <a:pt x="1798" y="1093"/>
                  </a:lnTo>
                  <a:lnTo>
                    <a:pt x="1630" y="1083"/>
                  </a:lnTo>
                  <a:lnTo>
                    <a:pt x="1455" y="1056"/>
                  </a:lnTo>
                  <a:lnTo>
                    <a:pt x="1273" y="1017"/>
                  </a:lnTo>
                  <a:lnTo>
                    <a:pt x="1090" y="972"/>
                  </a:lnTo>
                  <a:lnTo>
                    <a:pt x="908" y="915"/>
                  </a:lnTo>
                  <a:lnTo>
                    <a:pt x="730" y="859"/>
                  </a:lnTo>
                  <a:lnTo>
                    <a:pt x="559" y="797"/>
                  </a:lnTo>
                  <a:lnTo>
                    <a:pt x="395" y="737"/>
                  </a:lnTo>
                  <a:lnTo>
                    <a:pt x="247" y="676"/>
                  </a:lnTo>
                  <a:lnTo>
                    <a:pt x="114" y="615"/>
                  </a:lnTo>
                  <a:lnTo>
                    <a:pt x="0" y="562"/>
                  </a:lnTo>
                  <a:lnTo>
                    <a:pt x="39" y="482"/>
                  </a:lnTo>
                  <a:lnTo>
                    <a:pt x="61" y="398"/>
                  </a:lnTo>
                  <a:lnTo>
                    <a:pt x="57" y="292"/>
                  </a:lnTo>
                  <a:lnTo>
                    <a:pt x="27" y="151"/>
                  </a:lnTo>
                  <a:lnTo>
                    <a:pt x="42" y="133"/>
                  </a:lnTo>
                  <a:lnTo>
                    <a:pt x="64" y="114"/>
                  </a:lnTo>
                  <a:lnTo>
                    <a:pt x="96" y="94"/>
                  </a:lnTo>
                  <a:lnTo>
                    <a:pt x="130" y="72"/>
                  </a:lnTo>
                  <a:lnTo>
                    <a:pt x="168" y="52"/>
                  </a:lnTo>
                  <a:lnTo>
                    <a:pt x="202" y="30"/>
                  </a:lnTo>
                  <a:lnTo>
                    <a:pt x="232" y="15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9" name="Freeform 96"/>
            <p:cNvSpPr>
              <a:spLocks/>
            </p:cNvSpPr>
            <p:nvPr/>
          </p:nvSpPr>
          <p:spPr bwMode="auto">
            <a:xfrm rot="696599">
              <a:off x="3933" y="1604"/>
              <a:ext cx="377" cy="60"/>
            </a:xfrm>
            <a:custGeom>
              <a:avLst/>
              <a:gdLst>
                <a:gd name="T0" fmla="*/ 0 w 1132"/>
                <a:gd name="T1" fmla="*/ 0 h 178"/>
                <a:gd name="T2" fmla="*/ 5 w 1132"/>
                <a:gd name="T3" fmla="*/ 1 h 178"/>
                <a:gd name="T4" fmla="*/ 9 w 1132"/>
                <a:gd name="T5" fmla="*/ 3 h 178"/>
                <a:gd name="T6" fmla="*/ 14 w 1132"/>
                <a:gd name="T7" fmla="*/ 3 h 178"/>
                <a:gd name="T8" fmla="*/ 18 w 1132"/>
                <a:gd name="T9" fmla="*/ 5 h 178"/>
                <a:gd name="T10" fmla="*/ 22 w 1132"/>
                <a:gd name="T11" fmla="*/ 6 h 178"/>
                <a:gd name="T12" fmla="*/ 27 w 1132"/>
                <a:gd name="T13" fmla="*/ 7 h 178"/>
                <a:gd name="T14" fmla="*/ 31 w 1132"/>
                <a:gd name="T15" fmla="*/ 8 h 178"/>
                <a:gd name="T16" fmla="*/ 36 w 1132"/>
                <a:gd name="T17" fmla="*/ 9 h 178"/>
                <a:gd name="T18" fmla="*/ 41 w 1132"/>
                <a:gd name="T19" fmla="*/ 10 h 178"/>
                <a:gd name="T20" fmla="*/ 46 w 1132"/>
                <a:gd name="T21" fmla="*/ 11 h 178"/>
                <a:gd name="T22" fmla="*/ 51 w 1132"/>
                <a:gd name="T23" fmla="*/ 12 h 178"/>
                <a:gd name="T24" fmla="*/ 57 w 1132"/>
                <a:gd name="T25" fmla="*/ 14 h 178"/>
                <a:gd name="T26" fmla="*/ 62 w 1132"/>
                <a:gd name="T27" fmla="*/ 15 h 178"/>
                <a:gd name="T28" fmla="*/ 68 w 1132"/>
                <a:gd name="T29" fmla="*/ 17 h 178"/>
                <a:gd name="T30" fmla="*/ 75 w 1132"/>
                <a:gd name="T31" fmla="*/ 18 h 178"/>
                <a:gd name="T32" fmla="*/ 81 w 1132"/>
                <a:gd name="T33" fmla="*/ 20 h 178"/>
                <a:gd name="T34" fmla="*/ 90 w 1132"/>
                <a:gd name="T35" fmla="*/ 20 h 178"/>
                <a:gd name="T36" fmla="*/ 97 w 1132"/>
                <a:gd name="T37" fmla="*/ 20 h 178"/>
                <a:gd name="T38" fmla="*/ 103 w 1132"/>
                <a:gd name="T39" fmla="*/ 20 h 178"/>
                <a:gd name="T40" fmla="*/ 108 w 1132"/>
                <a:gd name="T41" fmla="*/ 19 h 178"/>
                <a:gd name="T42" fmla="*/ 112 w 1132"/>
                <a:gd name="T43" fmla="*/ 18 h 178"/>
                <a:gd name="T44" fmla="*/ 117 w 1132"/>
                <a:gd name="T45" fmla="*/ 15 h 178"/>
                <a:gd name="T46" fmla="*/ 121 w 1132"/>
                <a:gd name="T47" fmla="*/ 12 h 178"/>
                <a:gd name="T48" fmla="*/ 126 w 1132"/>
                <a:gd name="T49" fmla="*/ 9 h 178"/>
                <a:gd name="T50" fmla="*/ 119 w 1132"/>
                <a:gd name="T51" fmla="*/ 11 h 178"/>
                <a:gd name="T52" fmla="*/ 113 w 1132"/>
                <a:gd name="T53" fmla="*/ 12 h 178"/>
                <a:gd name="T54" fmla="*/ 106 w 1132"/>
                <a:gd name="T55" fmla="*/ 13 h 178"/>
                <a:gd name="T56" fmla="*/ 99 w 1132"/>
                <a:gd name="T57" fmla="*/ 14 h 178"/>
                <a:gd name="T58" fmla="*/ 92 w 1132"/>
                <a:gd name="T59" fmla="*/ 14 h 178"/>
                <a:gd name="T60" fmla="*/ 85 w 1132"/>
                <a:gd name="T61" fmla="*/ 14 h 178"/>
                <a:gd name="T62" fmla="*/ 77 w 1132"/>
                <a:gd name="T63" fmla="*/ 13 h 178"/>
                <a:gd name="T64" fmla="*/ 69 w 1132"/>
                <a:gd name="T65" fmla="*/ 12 h 178"/>
                <a:gd name="T66" fmla="*/ 61 w 1132"/>
                <a:gd name="T67" fmla="*/ 11 h 178"/>
                <a:gd name="T68" fmla="*/ 53 w 1132"/>
                <a:gd name="T69" fmla="*/ 10 h 178"/>
                <a:gd name="T70" fmla="*/ 45 w 1132"/>
                <a:gd name="T71" fmla="*/ 9 h 178"/>
                <a:gd name="T72" fmla="*/ 36 w 1132"/>
                <a:gd name="T73" fmla="*/ 7 h 178"/>
                <a:gd name="T74" fmla="*/ 28 w 1132"/>
                <a:gd name="T75" fmla="*/ 5 h 178"/>
                <a:gd name="T76" fmla="*/ 18 w 1132"/>
                <a:gd name="T77" fmla="*/ 3 h 178"/>
                <a:gd name="T78" fmla="*/ 9 w 1132"/>
                <a:gd name="T79" fmla="*/ 2 h 178"/>
                <a:gd name="T80" fmla="*/ 0 w 1132"/>
                <a:gd name="T81" fmla="*/ 0 h 17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132" h="178">
                  <a:moveTo>
                    <a:pt x="0" y="0"/>
                  </a:moveTo>
                  <a:lnTo>
                    <a:pt x="42" y="12"/>
                  </a:lnTo>
                  <a:lnTo>
                    <a:pt x="80" y="23"/>
                  </a:lnTo>
                  <a:lnTo>
                    <a:pt x="122" y="30"/>
                  </a:lnTo>
                  <a:lnTo>
                    <a:pt x="160" y="42"/>
                  </a:lnTo>
                  <a:lnTo>
                    <a:pt x="202" y="50"/>
                  </a:lnTo>
                  <a:lnTo>
                    <a:pt x="239" y="62"/>
                  </a:lnTo>
                  <a:lnTo>
                    <a:pt x="281" y="69"/>
                  </a:lnTo>
                  <a:lnTo>
                    <a:pt x="323" y="80"/>
                  </a:lnTo>
                  <a:lnTo>
                    <a:pt x="369" y="91"/>
                  </a:lnTo>
                  <a:lnTo>
                    <a:pt x="414" y="99"/>
                  </a:lnTo>
                  <a:lnTo>
                    <a:pt x="460" y="111"/>
                  </a:lnTo>
                  <a:lnTo>
                    <a:pt x="510" y="121"/>
                  </a:lnTo>
                  <a:lnTo>
                    <a:pt x="559" y="133"/>
                  </a:lnTo>
                  <a:lnTo>
                    <a:pt x="616" y="144"/>
                  </a:lnTo>
                  <a:lnTo>
                    <a:pt x="673" y="156"/>
                  </a:lnTo>
                  <a:lnTo>
                    <a:pt x="734" y="171"/>
                  </a:lnTo>
                  <a:lnTo>
                    <a:pt x="813" y="175"/>
                  </a:lnTo>
                  <a:lnTo>
                    <a:pt x="875" y="178"/>
                  </a:lnTo>
                  <a:lnTo>
                    <a:pt x="927" y="175"/>
                  </a:lnTo>
                  <a:lnTo>
                    <a:pt x="973" y="163"/>
                  </a:lnTo>
                  <a:lnTo>
                    <a:pt x="1011" y="153"/>
                  </a:lnTo>
                  <a:lnTo>
                    <a:pt x="1050" y="133"/>
                  </a:lnTo>
                  <a:lnTo>
                    <a:pt x="1087" y="106"/>
                  </a:lnTo>
                  <a:lnTo>
                    <a:pt x="1132" y="77"/>
                  </a:lnTo>
                  <a:lnTo>
                    <a:pt x="1075" y="94"/>
                  </a:lnTo>
                  <a:lnTo>
                    <a:pt x="1018" y="111"/>
                  </a:lnTo>
                  <a:lnTo>
                    <a:pt x="958" y="118"/>
                  </a:lnTo>
                  <a:lnTo>
                    <a:pt x="893" y="121"/>
                  </a:lnTo>
                  <a:lnTo>
                    <a:pt x="828" y="126"/>
                  </a:lnTo>
                  <a:lnTo>
                    <a:pt x="764" y="121"/>
                  </a:lnTo>
                  <a:lnTo>
                    <a:pt x="695" y="118"/>
                  </a:lnTo>
                  <a:lnTo>
                    <a:pt x="623" y="111"/>
                  </a:lnTo>
                  <a:lnTo>
                    <a:pt x="552" y="99"/>
                  </a:lnTo>
                  <a:lnTo>
                    <a:pt x="480" y="87"/>
                  </a:lnTo>
                  <a:lnTo>
                    <a:pt x="404" y="77"/>
                  </a:lnTo>
                  <a:lnTo>
                    <a:pt x="323" y="62"/>
                  </a:lnTo>
                  <a:lnTo>
                    <a:pt x="248" y="45"/>
                  </a:lnTo>
                  <a:lnTo>
                    <a:pt x="164" y="30"/>
                  </a:lnTo>
                  <a:lnTo>
                    <a:pt x="83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7F7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0" name="Freeform 97"/>
            <p:cNvSpPr>
              <a:spLocks/>
            </p:cNvSpPr>
            <p:nvPr/>
          </p:nvSpPr>
          <p:spPr bwMode="auto">
            <a:xfrm rot="696599">
              <a:off x="2075" y="1069"/>
              <a:ext cx="1054" cy="684"/>
            </a:xfrm>
            <a:custGeom>
              <a:avLst/>
              <a:gdLst>
                <a:gd name="T0" fmla="*/ 351 w 3162"/>
                <a:gd name="T1" fmla="*/ 1 h 2052"/>
                <a:gd name="T2" fmla="*/ 350 w 3162"/>
                <a:gd name="T3" fmla="*/ 4 h 2052"/>
                <a:gd name="T4" fmla="*/ 346 w 3162"/>
                <a:gd name="T5" fmla="*/ 8 h 2052"/>
                <a:gd name="T6" fmla="*/ 339 w 3162"/>
                <a:gd name="T7" fmla="*/ 15 h 2052"/>
                <a:gd name="T8" fmla="*/ 330 w 3162"/>
                <a:gd name="T9" fmla="*/ 22 h 2052"/>
                <a:gd name="T10" fmla="*/ 319 w 3162"/>
                <a:gd name="T11" fmla="*/ 30 h 2052"/>
                <a:gd name="T12" fmla="*/ 307 w 3162"/>
                <a:gd name="T13" fmla="*/ 39 h 2052"/>
                <a:gd name="T14" fmla="*/ 294 w 3162"/>
                <a:gd name="T15" fmla="*/ 48 h 2052"/>
                <a:gd name="T16" fmla="*/ 279 w 3162"/>
                <a:gd name="T17" fmla="*/ 60 h 2052"/>
                <a:gd name="T18" fmla="*/ 260 w 3162"/>
                <a:gd name="T19" fmla="*/ 73 h 2052"/>
                <a:gd name="T20" fmla="*/ 240 w 3162"/>
                <a:gd name="T21" fmla="*/ 87 h 2052"/>
                <a:gd name="T22" fmla="*/ 219 w 3162"/>
                <a:gd name="T23" fmla="*/ 101 h 2052"/>
                <a:gd name="T24" fmla="*/ 198 w 3162"/>
                <a:gd name="T25" fmla="*/ 115 h 2052"/>
                <a:gd name="T26" fmla="*/ 176 w 3162"/>
                <a:gd name="T27" fmla="*/ 129 h 2052"/>
                <a:gd name="T28" fmla="*/ 155 w 3162"/>
                <a:gd name="T29" fmla="*/ 143 h 2052"/>
                <a:gd name="T30" fmla="*/ 133 w 3162"/>
                <a:gd name="T31" fmla="*/ 156 h 2052"/>
                <a:gd name="T32" fmla="*/ 112 w 3162"/>
                <a:gd name="T33" fmla="*/ 169 h 2052"/>
                <a:gd name="T34" fmla="*/ 92 w 3162"/>
                <a:gd name="T35" fmla="*/ 181 h 2052"/>
                <a:gd name="T36" fmla="*/ 73 w 3162"/>
                <a:gd name="T37" fmla="*/ 191 h 2052"/>
                <a:gd name="T38" fmla="*/ 55 w 3162"/>
                <a:gd name="T39" fmla="*/ 201 h 2052"/>
                <a:gd name="T40" fmla="*/ 39 w 3162"/>
                <a:gd name="T41" fmla="*/ 210 h 2052"/>
                <a:gd name="T42" fmla="*/ 25 w 3162"/>
                <a:gd name="T43" fmla="*/ 217 h 2052"/>
                <a:gd name="T44" fmla="*/ 13 w 3162"/>
                <a:gd name="T45" fmla="*/ 223 h 2052"/>
                <a:gd name="T46" fmla="*/ 4 w 3162"/>
                <a:gd name="T47" fmla="*/ 227 h 2052"/>
                <a:gd name="T48" fmla="*/ 11 w 3162"/>
                <a:gd name="T49" fmla="*/ 221 h 2052"/>
                <a:gd name="T50" fmla="*/ 34 w 3162"/>
                <a:gd name="T51" fmla="*/ 207 h 2052"/>
                <a:gd name="T52" fmla="*/ 58 w 3162"/>
                <a:gd name="T53" fmla="*/ 192 h 2052"/>
                <a:gd name="T54" fmla="*/ 83 w 3162"/>
                <a:gd name="T55" fmla="*/ 177 h 2052"/>
                <a:gd name="T56" fmla="*/ 108 w 3162"/>
                <a:gd name="T57" fmla="*/ 161 h 2052"/>
                <a:gd name="T58" fmla="*/ 133 w 3162"/>
                <a:gd name="T59" fmla="*/ 144 h 2052"/>
                <a:gd name="T60" fmla="*/ 159 w 3162"/>
                <a:gd name="T61" fmla="*/ 127 h 2052"/>
                <a:gd name="T62" fmla="*/ 184 w 3162"/>
                <a:gd name="T63" fmla="*/ 111 h 2052"/>
                <a:gd name="T64" fmla="*/ 209 w 3162"/>
                <a:gd name="T65" fmla="*/ 95 h 2052"/>
                <a:gd name="T66" fmla="*/ 233 w 3162"/>
                <a:gd name="T67" fmla="*/ 79 h 2052"/>
                <a:gd name="T68" fmla="*/ 255 w 3162"/>
                <a:gd name="T69" fmla="*/ 64 h 2052"/>
                <a:gd name="T70" fmla="*/ 277 w 3162"/>
                <a:gd name="T71" fmla="*/ 50 h 2052"/>
                <a:gd name="T72" fmla="*/ 297 w 3162"/>
                <a:gd name="T73" fmla="*/ 36 h 2052"/>
                <a:gd name="T74" fmla="*/ 315 w 3162"/>
                <a:gd name="T75" fmla="*/ 24 h 2052"/>
                <a:gd name="T76" fmla="*/ 331 w 3162"/>
                <a:gd name="T77" fmla="*/ 13 h 2052"/>
                <a:gd name="T78" fmla="*/ 345 w 3162"/>
                <a:gd name="T79" fmla="*/ 4 h 205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162" h="2052">
                  <a:moveTo>
                    <a:pt x="3154" y="0"/>
                  </a:moveTo>
                  <a:lnTo>
                    <a:pt x="3162" y="8"/>
                  </a:lnTo>
                  <a:lnTo>
                    <a:pt x="3162" y="20"/>
                  </a:lnTo>
                  <a:lnTo>
                    <a:pt x="3154" y="39"/>
                  </a:lnTo>
                  <a:lnTo>
                    <a:pt x="3138" y="57"/>
                  </a:lnTo>
                  <a:lnTo>
                    <a:pt x="3116" y="76"/>
                  </a:lnTo>
                  <a:lnTo>
                    <a:pt x="3086" y="103"/>
                  </a:lnTo>
                  <a:lnTo>
                    <a:pt x="3051" y="133"/>
                  </a:lnTo>
                  <a:lnTo>
                    <a:pt x="3014" y="165"/>
                  </a:lnTo>
                  <a:lnTo>
                    <a:pt x="2972" y="195"/>
                  </a:lnTo>
                  <a:lnTo>
                    <a:pt x="2923" y="232"/>
                  </a:lnTo>
                  <a:lnTo>
                    <a:pt x="2873" y="266"/>
                  </a:lnTo>
                  <a:lnTo>
                    <a:pt x="2819" y="308"/>
                  </a:lnTo>
                  <a:lnTo>
                    <a:pt x="2766" y="347"/>
                  </a:lnTo>
                  <a:lnTo>
                    <a:pt x="2709" y="388"/>
                  </a:lnTo>
                  <a:lnTo>
                    <a:pt x="2649" y="429"/>
                  </a:lnTo>
                  <a:lnTo>
                    <a:pt x="2592" y="476"/>
                  </a:lnTo>
                  <a:lnTo>
                    <a:pt x="2511" y="537"/>
                  </a:lnTo>
                  <a:lnTo>
                    <a:pt x="2428" y="597"/>
                  </a:lnTo>
                  <a:lnTo>
                    <a:pt x="2341" y="658"/>
                  </a:lnTo>
                  <a:lnTo>
                    <a:pt x="2254" y="723"/>
                  </a:lnTo>
                  <a:lnTo>
                    <a:pt x="2163" y="787"/>
                  </a:lnTo>
                  <a:lnTo>
                    <a:pt x="2067" y="848"/>
                  </a:lnTo>
                  <a:lnTo>
                    <a:pt x="1973" y="913"/>
                  </a:lnTo>
                  <a:lnTo>
                    <a:pt x="1877" y="977"/>
                  </a:lnTo>
                  <a:lnTo>
                    <a:pt x="1783" y="1038"/>
                  </a:lnTo>
                  <a:lnTo>
                    <a:pt x="1684" y="1103"/>
                  </a:lnTo>
                  <a:lnTo>
                    <a:pt x="1584" y="1164"/>
                  </a:lnTo>
                  <a:lnTo>
                    <a:pt x="1485" y="1228"/>
                  </a:lnTo>
                  <a:lnTo>
                    <a:pt x="1391" y="1288"/>
                  </a:lnTo>
                  <a:lnTo>
                    <a:pt x="1292" y="1349"/>
                  </a:lnTo>
                  <a:lnTo>
                    <a:pt x="1197" y="1406"/>
                  </a:lnTo>
                  <a:lnTo>
                    <a:pt x="1103" y="1463"/>
                  </a:lnTo>
                  <a:lnTo>
                    <a:pt x="1007" y="1520"/>
                  </a:lnTo>
                  <a:lnTo>
                    <a:pt x="916" y="1574"/>
                  </a:lnTo>
                  <a:lnTo>
                    <a:pt x="824" y="1626"/>
                  </a:lnTo>
                  <a:lnTo>
                    <a:pt x="738" y="1677"/>
                  </a:lnTo>
                  <a:lnTo>
                    <a:pt x="654" y="1722"/>
                  </a:lnTo>
                  <a:lnTo>
                    <a:pt x="575" y="1767"/>
                  </a:lnTo>
                  <a:lnTo>
                    <a:pt x="494" y="1808"/>
                  </a:lnTo>
                  <a:lnTo>
                    <a:pt x="422" y="1850"/>
                  </a:lnTo>
                  <a:lnTo>
                    <a:pt x="350" y="1889"/>
                  </a:lnTo>
                  <a:lnTo>
                    <a:pt x="286" y="1924"/>
                  </a:lnTo>
                  <a:lnTo>
                    <a:pt x="225" y="1954"/>
                  </a:lnTo>
                  <a:lnTo>
                    <a:pt x="168" y="1980"/>
                  </a:lnTo>
                  <a:lnTo>
                    <a:pt x="118" y="2003"/>
                  </a:lnTo>
                  <a:lnTo>
                    <a:pt x="74" y="2025"/>
                  </a:lnTo>
                  <a:lnTo>
                    <a:pt x="35" y="2040"/>
                  </a:lnTo>
                  <a:lnTo>
                    <a:pt x="0" y="2052"/>
                  </a:lnTo>
                  <a:lnTo>
                    <a:pt x="99" y="1991"/>
                  </a:lnTo>
                  <a:lnTo>
                    <a:pt x="202" y="1931"/>
                  </a:lnTo>
                  <a:lnTo>
                    <a:pt x="308" y="1867"/>
                  </a:lnTo>
                  <a:lnTo>
                    <a:pt x="415" y="1798"/>
                  </a:lnTo>
                  <a:lnTo>
                    <a:pt x="525" y="1729"/>
                  </a:lnTo>
                  <a:lnTo>
                    <a:pt x="634" y="1660"/>
                  </a:lnTo>
                  <a:lnTo>
                    <a:pt x="745" y="1589"/>
                  </a:lnTo>
                  <a:lnTo>
                    <a:pt x="859" y="1517"/>
                  </a:lnTo>
                  <a:lnTo>
                    <a:pt x="974" y="1445"/>
                  </a:lnTo>
                  <a:lnTo>
                    <a:pt x="1088" y="1372"/>
                  </a:lnTo>
                  <a:lnTo>
                    <a:pt x="1201" y="1297"/>
                  </a:lnTo>
                  <a:lnTo>
                    <a:pt x="1319" y="1221"/>
                  </a:lnTo>
                  <a:lnTo>
                    <a:pt x="1433" y="1147"/>
                  </a:lnTo>
                  <a:lnTo>
                    <a:pt x="1547" y="1073"/>
                  </a:lnTo>
                  <a:lnTo>
                    <a:pt x="1657" y="999"/>
                  </a:lnTo>
                  <a:lnTo>
                    <a:pt x="1771" y="925"/>
                  </a:lnTo>
                  <a:lnTo>
                    <a:pt x="1882" y="851"/>
                  </a:lnTo>
                  <a:lnTo>
                    <a:pt x="1988" y="779"/>
                  </a:lnTo>
                  <a:lnTo>
                    <a:pt x="2094" y="711"/>
                  </a:lnTo>
                  <a:lnTo>
                    <a:pt x="2196" y="643"/>
                  </a:lnTo>
                  <a:lnTo>
                    <a:pt x="2299" y="575"/>
                  </a:lnTo>
                  <a:lnTo>
                    <a:pt x="2398" y="510"/>
                  </a:lnTo>
                  <a:lnTo>
                    <a:pt x="2493" y="446"/>
                  </a:lnTo>
                  <a:lnTo>
                    <a:pt x="2583" y="385"/>
                  </a:lnTo>
                  <a:lnTo>
                    <a:pt x="2671" y="323"/>
                  </a:lnTo>
                  <a:lnTo>
                    <a:pt x="2755" y="271"/>
                  </a:lnTo>
                  <a:lnTo>
                    <a:pt x="2834" y="217"/>
                  </a:lnTo>
                  <a:lnTo>
                    <a:pt x="2906" y="165"/>
                  </a:lnTo>
                  <a:lnTo>
                    <a:pt x="2979" y="118"/>
                  </a:lnTo>
                  <a:lnTo>
                    <a:pt x="3044" y="76"/>
                  </a:lnTo>
                  <a:lnTo>
                    <a:pt x="3101" y="35"/>
                  </a:lnTo>
                  <a:lnTo>
                    <a:pt x="3154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1" name="Freeform 98"/>
            <p:cNvSpPr>
              <a:spLocks/>
            </p:cNvSpPr>
            <p:nvPr/>
          </p:nvSpPr>
          <p:spPr bwMode="auto">
            <a:xfrm rot="696599">
              <a:off x="3287" y="1050"/>
              <a:ext cx="234" cy="256"/>
            </a:xfrm>
            <a:custGeom>
              <a:avLst/>
              <a:gdLst>
                <a:gd name="T0" fmla="*/ 40 w 703"/>
                <a:gd name="T1" fmla="*/ 0 h 767"/>
                <a:gd name="T2" fmla="*/ 1 w 703"/>
                <a:gd name="T3" fmla="*/ 37 h 767"/>
                <a:gd name="T4" fmla="*/ 0 w 703"/>
                <a:gd name="T5" fmla="*/ 38 h 767"/>
                <a:gd name="T6" fmla="*/ 0 w 703"/>
                <a:gd name="T7" fmla="*/ 41 h 767"/>
                <a:gd name="T8" fmla="*/ 1 w 703"/>
                <a:gd name="T9" fmla="*/ 45 h 767"/>
                <a:gd name="T10" fmla="*/ 2 w 703"/>
                <a:gd name="T11" fmla="*/ 47 h 767"/>
                <a:gd name="T12" fmla="*/ 5 w 703"/>
                <a:gd name="T13" fmla="*/ 49 h 767"/>
                <a:gd name="T14" fmla="*/ 8 w 703"/>
                <a:gd name="T15" fmla="*/ 51 h 767"/>
                <a:gd name="T16" fmla="*/ 11 w 703"/>
                <a:gd name="T17" fmla="*/ 55 h 767"/>
                <a:gd name="T18" fmla="*/ 13 w 703"/>
                <a:gd name="T19" fmla="*/ 58 h 767"/>
                <a:gd name="T20" fmla="*/ 14 w 703"/>
                <a:gd name="T21" fmla="*/ 61 h 767"/>
                <a:gd name="T22" fmla="*/ 15 w 703"/>
                <a:gd name="T23" fmla="*/ 65 h 767"/>
                <a:gd name="T24" fmla="*/ 15 w 703"/>
                <a:gd name="T25" fmla="*/ 69 h 767"/>
                <a:gd name="T26" fmla="*/ 13 w 703"/>
                <a:gd name="T27" fmla="*/ 73 h 767"/>
                <a:gd name="T28" fmla="*/ 11 w 703"/>
                <a:gd name="T29" fmla="*/ 77 h 767"/>
                <a:gd name="T30" fmla="*/ 10 w 703"/>
                <a:gd name="T31" fmla="*/ 82 h 767"/>
                <a:gd name="T32" fmla="*/ 8 w 703"/>
                <a:gd name="T33" fmla="*/ 84 h 767"/>
                <a:gd name="T34" fmla="*/ 8 w 703"/>
                <a:gd name="T35" fmla="*/ 85 h 767"/>
                <a:gd name="T36" fmla="*/ 63 w 703"/>
                <a:gd name="T37" fmla="*/ 29 h 767"/>
                <a:gd name="T38" fmla="*/ 78 w 703"/>
                <a:gd name="T39" fmla="*/ 15 h 767"/>
                <a:gd name="T40" fmla="*/ 40 w 703"/>
                <a:gd name="T41" fmla="*/ 0 h 76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3" h="767">
                  <a:moveTo>
                    <a:pt x="365" y="0"/>
                  </a:moveTo>
                  <a:lnTo>
                    <a:pt x="5" y="335"/>
                  </a:lnTo>
                  <a:lnTo>
                    <a:pt x="0" y="346"/>
                  </a:lnTo>
                  <a:lnTo>
                    <a:pt x="0" y="370"/>
                  </a:lnTo>
                  <a:lnTo>
                    <a:pt x="5" y="400"/>
                  </a:lnTo>
                  <a:lnTo>
                    <a:pt x="15" y="419"/>
                  </a:lnTo>
                  <a:lnTo>
                    <a:pt x="46" y="437"/>
                  </a:lnTo>
                  <a:lnTo>
                    <a:pt x="72" y="461"/>
                  </a:lnTo>
                  <a:lnTo>
                    <a:pt x="96" y="491"/>
                  </a:lnTo>
                  <a:lnTo>
                    <a:pt x="114" y="521"/>
                  </a:lnTo>
                  <a:lnTo>
                    <a:pt x="126" y="552"/>
                  </a:lnTo>
                  <a:lnTo>
                    <a:pt x="133" y="585"/>
                  </a:lnTo>
                  <a:lnTo>
                    <a:pt x="133" y="624"/>
                  </a:lnTo>
                  <a:lnTo>
                    <a:pt x="121" y="658"/>
                  </a:lnTo>
                  <a:lnTo>
                    <a:pt x="103" y="696"/>
                  </a:lnTo>
                  <a:lnTo>
                    <a:pt x="88" y="735"/>
                  </a:lnTo>
                  <a:lnTo>
                    <a:pt x="76" y="757"/>
                  </a:lnTo>
                  <a:lnTo>
                    <a:pt x="72" y="767"/>
                  </a:lnTo>
                  <a:lnTo>
                    <a:pt x="570" y="259"/>
                  </a:lnTo>
                  <a:lnTo>
                    <a:pt x="703" y="133"/>
                  </a:lnTo>
                  <a:lnTo>
                    <a:pt x="365" y="0"/>
                  </a:ln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2" name="Freeform 99"/>
            <p:cNvSpPr>
              <a:spLocks/>
            </p:cNvSpPr>
            <p:nvPr/>
          </p:nvSpPr>
          <p:spPr bwMode="auto">
            <a:xfrm rot="696599">
              <a:off x="3361" y="1237"/>
              <a:ext cx="230" cy="111"/>
            </a:xfrm>
            <a:custGeom>
              <a:avLst/>
              <a:gdLst>
                <a:gd name="T0" fmla="*/ 37 w 688"/>
                <a:gd name="T1" fmla="*/ 0 h 334"/>
                <a:gd name="T2" fmla="*/ 43 w 688"/>
                <a:gd name="T3" fmla="*/ 2 h 334"/>
                <a:gd name="T4" fmla="*/ 43 w 688"/>
                <a:gd name="T5" fmla="*/ 3 h 334"/>
                <a:gd name="T6" fmla="*/ 44 w 688"/>
                <a:gd name="T7" fmla="*/ 4 h 334"/>
                <a:gd name="T8" fmla="*/ 44 w 688"/>
                <a:gd name="T9" fmla="*/ 7 h 334"/>
                <a:gd name="T10" fmla="*/ 44 w 688"/>
                <a:gd name="T11" fmla="*/ 9 h 334"/>
                <a:gd name="T12" fmla="*/ 43 w 688"/>
                <a:gd name="T13" fmla="*/ 11 h 334"/>
                <a:gd name="T14" fmla="*/ 42 w 688"/>
                <a:gd name="T15" fmla="*/ 13 h 334"/>
                <a:gd name="T16" fmla="*/ 42 w 688"/>
                <a:gd name="T17" fmla="*/ 14 h 334"/>
                <a:gd name="T18" fmla="*/ 43 w 688"/>
                <a:gd name="T19" fmla="*/ 17 h 334"/>
                <a:gd name="T20" fmla="*/ 43 w 688"/>
                <a:gd name="T21" fmla="*/ 19 h 334"/>
                <a:gd name="T22" fmla="*/ 42 w 688"/>
                <a:gd name="T23" fmla="*/ 20 h 334"/>
                <a:gd name="T24" fmla="*/ 42 w 688"/>
                <a:gd name="T25" fmla="*/ 21 h 334"/>
                <a:gd name="T26" fmla="*/ 42 w 688"/>
                <a:gd name="T27" fmla="*/ 22 h 334"/>
                <a:gd name="T28" fmla="*/ 42 w 688"/>
                <a:gd name="T29" fmla="*/ 23 h 334"/>
                <a:gd name="T30" fmla="*/ 44 w 688"/>
                <a:gd name="T31" fmla="*/ 24 h 334"/>
                <a:gd name="T32" fmla="*/ 47 w 688"/>
                <a:gd name="T33" fmla="*/ 24 h 334"/>
                <a:gd name="T34" fmla="*/ 53 w 688"/>
                <a:gd name="T35" fmla="*/ 25 h 334"/>
                <a:gd name="T36" fmla="*/ 60 w 688"/>
                <a:gd name="T37" fmla="*/ 26 h 334"/>
                <a:gd name="T38" fmla="*/ 65 w 688"/>
                <a:gd name="T39" fmla="*/ 26 h 334"/>
                <a:gd name="T40" fmla="*/ 69 w 688"/>
                <a:gd name="T41" fmla="*/ 27 h 334"/>
                <a:gd name="T42" fmla="*/ 72 w 688"/>
                <a:gd name="T43" fmla="*/ 27 h 334"/>
                <a:gd name="T44" fmla="*/ 74 w 688"/>
                <a:gd name="T45" fmla="*/ 27 h 334"/>
                <a:gd name="T46" fmla="*/ 76 w 688"/>
                <a:gd name="T47" fmla="*/ 26 h 334"/>
                <a:gd name="T48" fmla="*/ 76 w 688"/>
                <a:gd name="T49" fmla="*/ 26 h 334"/>
                <a:gd name="T50" fmla="*/ 77 w 688"/>
                <a:gd name="T51" fmla="*/ 26 h 334"/>
                <a:gd name="T52" fmla="*/ 77 w 688"/>
                <a:gd name="T53" fmla="*/ 32 h 334"/>
                <a:gd name="T54" fmla="*/ 0 w 688"/>
                <a:gd name="T55" fmla="*/ 37 h 334"/>
                <a:gd name="T56" fmla="*/ 37 w 6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88" h="334">
                  <a:moveTo>
                    <a:pt x="335" y="0"/>
                  </a:moveTo>
                  <a:lnTo>
                    <a:pt x="384" y="18"/>
                  </a:lnTo>
                  <a:lnTo>
                    <a:pt x="387" y="23"/>
                  </a:lnTo>
                  <a:lnTo>
                    <a:pt x="392" y="38"/>
                  </a:lnTo>
                  <a:lnTo>
                    <a:pt x="395" y="60"/>
                  </a:lnTo>
                  <a:lnTo>
                    <a:pt x="395" y="84"/>
                  </a:lnTo>
                  <a:lnTo>
                    <a:pt x="384" y="102"/>
                  </a:lnTo>
                  <a:lnTo>
                    <a:pt x="377" y="114"/>
                  </a:lnTo>
                  <a:lnTo>
                    <a:pt x="377" y="124"/>
                  </a:lnTo>
                  <a:lnTo>
                    <a:pt x="384" y="151"/>
                  </a:lnTo>
                  <a:lnTo>
                    <a:pt x="384" y="171"/>
                  </a:lnTo>
                  <a:lnTo>
                    <a:pt x="380" y="183"/>
                  </a:lnTo>
                  <a:lnTo>
                    <a:pt x="377" y="193"/>
                  </a:lnTo>
                  <a:lnTo>
                    <a:pt x="377" y="201"/>
                  </a:lnTo>
                  <a:lnTo>
                    <a:pt x="380" y="205"/>
                  </a:lnTo>
                  <a:lnTo>
                    <a:pt x="395" y="213"/>
                  </a:lnTo>
                  <a:lnTo>
                    <a:pt x="426" y="216"/>
                  </a:lnTo>
                  <a:lnTo>
                    <a:pt x="478" y="225"/>
                  </a:lnTo>
                  <a:lnTo>
                    <a:pt x="535" y="232"/>
                  </a:lnTo>
                  <a:lnTo>
                    <a:pt x="582" y="235"/>
                  </a:lnTo>
                  <a:lnTo>
                    <a:pt x="616" y="240"/>
                  </a:lnTo>
                  <a:lnTo>
                    <a:pt x="646" y="240"/>
                  </a:lnTo>
                  <a:lnTo>
                    <a:pt x="665" y="240"/>
                  </a:lnTo>
                  <a:lnTo>
                    <a:pt x="676" y="235"/>
                  </a:lnTo>
                  <a:lnTo>
                    <a:pt x="683" y="235"/>
                  </a:lnTo>
                  <a:lnTo>
                    <a:pt x="688" y="235"/>
                  </a:lnTo>
                  <a:lnTo>
                    <a:pt x="688" y="289"/>
                  </a:lnTo>
                  <a:lnTo>
                    <a:pt x="0" y="334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3" name="Freeform 100"/>
            <p:cNvSpPr>
              <a:spLocks/>
            </p:cNvSpPr>
            <p:nvPr/>
          </p:nvSpPr>
          <p:spPr bwMode="auto">
            <a:xfrm rot="696599">
              <a:off x="3288" y="1040"/>
              <a:ext cx="134" cy="256"/>
            </a:xfrm>
            <a:custGeom>
              <a:avLst/>
              <a:gdLst>
                <a:gd name="T0" fmla="*/ 41 w 402"/>
                <a:gd name="T1" fmla="*/ 0 h 767"/>
                <a:gd name="T2" fmla="*/ 44 w 402"/>
                <a:gd name="T3" fmla="*/ 2 h 767"/>
                <a:gd name="T4" fmla="*/ 44 w 402"/>
                <a:gd name="T5" fmla="*/ 3 h 767"/>
                <a:gd name="T6" fmla="*/ 45 w 402"/>
                <a:gd name="T7" fmla="*/ 5 h 767"/>
                <a:gd name="T8" fmla="*/ 44 w 402"/>
                <a:gd name="T9" fmla="*/ 8 h 767"/>
                <a:gd name="T10" fmla="*/ 42 w 402"/>
                <a:gd name="T11" fmla="*/ 11 h 767"/>
                <a:gd name="T12" fmla="*/ 40 w 402"/>
                <a:gd name="T13" fmla="*/ 13 h 767"/>
                <a:gd name="T14" fmla="*/ 38 w 402"/>
                <a:gd name="T15" fmla="*/ 14 h 767"/>
                <a:gd name="T16" fmla="*/ 36 w 402"/>
                <a:gd name="T17" fmla="*/ 16 h 767"/>
                <a:gd name="T18" fmla="*/ 34 w 402"/>
                <a:gd name="T19" fmla="*/ 17 h 767"/>
                <a:gd name="T20" fmla="*/ 33 w 402"/>
                <a:gd name="T21" fmla="*/ 18 h 767"/>
                <a:gd name="T22" fmla="*/ 31 w 402"/>
                <a:gd name="T23" fmla="*/ 19 h 767"/>
                <a:gd name="T24" fmla="*/ 30 w 402"/>
                <a:gd name="T25" fmla="*/ 21 h 767"/>
                <a:gd name="T26" fmla="*/ 29 w 402"/>
                <a:gd name="T27" fmla="*/ 22 h 767"/>
                <a:gd name="T28" fmla="*/ 27 w 402"/>
                <a:gd name="T29" fmla="*/ 24 h 767"/>
                <a:gd name="T30" fmla="*/ 24 w 402"/>
                <a:gd name="T31" fmla="*/ 27 h 767"/>
                <a:gd name="T32" fmla="*/ 21 w 402"/>
                <a:gd name="T33" fmla="*/ 30 h 767"/>
                <a:gd name="T34" fmla="*/ 18 w 402"/>
                <a:gd name="T35" fmla="*/ 33 h 767"/>
                <a:gd name="T36" fmla="*/ 16 w 402"/>
                <a:gd name="T37" fmla="*/ 35 h 767"/>
                <a:gd name="T38" fmla="*/ 14 w 402"/>
                <a:gd name="T39" fmla="*/ 38 h 767"/>
                <a:gd name="T40" fmla="*/ 12 w 402"/>
                <a:gd name="T41" fmla="*/ 40 h 767"/>
                <a:gd name="T42" fmla="*/ 11 w 402"/>
                <a:gd name="T43" fmla="*/ 41 h 767"/>
                <a:gd name="T44" fmla="*/ 11 w 402"/>
                <a:gd name="T45" fmla="*/ 41 h 767"/>
                <a:gd name="T46" fmla="*/ 10 w 402"/>
                <a:gd name="T47" fmla="*/ 41 h 767"/>
                <a:gd name="T48" fmla="*/ 11 w 402"/>
                <a:gd name="T49" fmla="*/ 43 h 767"/>
                <a:gd name="T50" fmla="*/ 12 w 402"/>
                <a:gd name="T51" fmla="*/ 45 h 767"/>
                <a:gd name="T52" fmla="*/ 16 w 402"/>
                <a:gd name="T53" fmla="*/ 52 h 767"/>
                <a:gd name="T54" fmla="*/ 19 w 402"/>
                <a:gd name="T55" fmla="*/ 61 h 767"/>
                <a:gd name="T56" fmla="*/ 19 w 402"/>
                <a:gd name="T57" fmla="*/ 70 h 767"/>
                <a:gd name="T58" fmla="*/ 15 w 402"/>
                <a:gd name="T59" fmla="*/ 78 h 767"/>
                <a:gd name="T60" fmla="*/ 8 w 402"/>
                <a:gd name="T61" fmla="*/ 85 h 767"/>
                <a:gd name="T62" fmla="*/ 8 w 402"/>
                <a:gd name="T63" fmla="*/ 84 h 767"/>
                <a:gd name="T64" fmla="*/ 10 w 402"/>
                <a:gd name="T65" fmla="*/ 82 h 767"/>
                <a:gd name="T66" fmla="*/ 11 w 402"/>
                <a:gd name="T67" fmla="*/ 77 h 767"/>
                <a:gd name="T68" fmla="*/ 13 w 402"/>
                <a:gd name="T69" fmla="*/ 73 h 767"/>
                <a:gd name="T70" fmla="*/ 15 w 402"/>
                <a:gd name="T71" fmla="*/ 69 h 767"/>
                <a:gd name="T72" fmla="*/ 15 w 402"/>
                <a:gd name="T73" fmla="*/ 65 h 767"/>
                <a:gd name="T74" fmla="*/ 14 w 402"/>
                <a:gd name="T75" fmla="*/ 61 h 767"/>
                <a:gd name="T76" fmla="*/ 13 w 402"/>
                <a:gd name="T77" fmla="*/ 58 h 767"/>
                <a:gd name="T78" fmla="*/ 11 w 402"/>
                <a:gd name="T79" fmla="*/ 55 h 767"/>
                <a:gd name="T80" fmla="*/ 8 w 402"/>
                <a:gd name="T81" fmla="*/ 51 h 767"/>
                <a:gd name="T82" fmla="*/ 5 w 402"/>
                <a:gd name="T83" fmla="*/ 49 h 767"/>
                <a:gd name="T84" fmla="*/ 2 w 402"/>
                <a:gd name="T85" fmla="*/ 47 h 767"/>
                <a:gd name="T86" fmla="*/ 1 w 402"/>
                <a:gd name="T87" fmla="*/ 45 h 767"/>
                <a:gd name="T88" fmla="*/ 0 w 402"/>
                <a:gd name="T89" fmla="*/ 41 h 767"/>
                <a:gd name="T90" fmla="*/ 0 w 402"/>
                <a:gd name="T91" fmla="*/ 38 h 767"/>
                <a:gd name="T92" fmla="*/ 1 w 402"/>
                <a:gd name="T93" fmla="*/ 37 h 767"/>
                <a:gd name="T94" fmla="*/ 41 w 402"/>
                <a:gd name="T95" fmla="*/ 0 h 76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402" h="767">
                  <a:moveTo>
                    <a:pt x="365" y="0"/>
                  </a:moveTo>
                  <a:lnTo>
                    <a:pt x="395" y="20"/>
                  </a:lnTo>
                  <a:lnTo>
                    <a:pt x="399" y="27"/>
                  </a:lnTo>
                  <a:lnTo>
                    <a:pt x="402" y="42"/>
                  </a:lnTo>
                  <a:lnTo>
                    <a:pt x="399" y="69"/>
                  </a:lnTo>
                  <a:lnTo>
                    <a:pt x="377" y="99"/>
                  </a:lnTo>
                  <a:lnTo>
                    <a:pt x="358" y="115"/>
                  </a:lnTo>
                  <a:lnTo>
                    <a:pt x="343" y="130"/>
                  </a:lnTo>
                  <a:lnTo>
                    <a:pt x="323" y="141"/>
                  </a:lnTo>
                  <a:lnTo>
                    <a:pt x="308" y="153"/>
                  </a:lnTo>
                  <a:lnTo>
                    <a:pt x="296" y="165"/>
                  </a:lnTo>
                  <a:lnTo>
                    <a:pt x="281" y="175"/>
                  </a:lnTo>
                  <a:lnTo>
                    <a:pt x="269" y="187"/>
                  </a:lnTo>
                  <a:lnTo>
                    <a:pt x="262" y="195"/>
                  </a:lnTo>
                  <a:lnTo>
                    <a:pt x="244" y="217"/>
                  </a:lnTo>
                  <a:lnTo>
                    <a:pt x="217" y="244"/>
                  </a:lnTo>
                  <a:lnTo>
                    <a:pt x="190" y="266"/>
                  </a:lnTo>
                  <a:lnTo>
                    <a:pt x="163" y="293"/>
                  </a:lnTo>
                  <a:lnTo>
                    <a:pt x="145" y="316"/>
                  </a:lnTo>
                  <a:lnTo>
                    <a:pt x="126" y="338"/>
                  </a:lnTo>
                  <a:lnTo>
                    <a:pt x="106" y="358"/>
                  </a:lnTo>
                  <a:lnTo>
                    <a:pt x="99" y="365"/>
                  </a:lnTo>
                  <a:lnTo>
                    <a:pt x="96" y="370"/>
                  </a:lnTo>
                  <a:lnTo>
                    <a:pt x="91" y="373"/>
                  </a:lnTo>
                  <a:lnTo>
                    <a:pt x="96" y="385"/>
                  </a:lnTo>
                  <a:lnTo>
                    <a:pt x="106" y="404"/>
                  </a:lnTo>
                  <a:lnTo>
                    <a:pt x="148" y="468"/>
                  </a:lnTo>
                  <a:lnTo>
                    <a:pt x="171" y="548"/>
                  </a:lnTo>
                  <a:lnTo>
                    <a:pt x="168" y="631"/>
                  </a:lnTo>
                  <a:lnTo>
                    <a:pt x="138" y="703"/>
                  </a:lnTo>
                  <a:lnTo>
                    <a:pt x="72" y="767"/>
                  </a:lnTo>
                  <a:lnTo>
                    <a:pt x="76" y="757"/>
                  </a:lnTo>
                  <a:lnTo>
                    <a:pt x="88" y="735"/>
                  </a:lnTo>
                  <a:lnTo>
                    <a:pt x="103" y="696"/>
                  </a:lnTo>
                  <a:lnTo>
                    <a:pt x="121" y="658"/>
                  </a:lnTo>
                  <a:lnTo>
                    <a:pt x="133" y="624"/>
                  </a:lnTo>
                  <a:lnTo>
                    <a:pt x="133" y="585"/>
                  </a:lnTo>
                  <a:lnTo>
                    <a:pt x="126" y="552"/>
                  </a:lnTo>
                  <a:lnTo>
                    <a:pt x="114" y="521"/>
                  </a:lnTo>
                  <a:lnTo>
                    <a:pt x="96" y="491"/>
                  </a:lnTo>
                  <a:lnTo>
                    <a:pt x="72" y="461"/>
                  </a:lnTo>
                  <a:lnTo>
                    <a:pt x="46" y="437"/>
                  </a:lnTo>
                  <a:lnTo>
                    <a:pt x="15" y="419"/>
                  </a:lnTo>
                  <a:lnTo>
                    <a:pt x="5" y="400"/>
                  </a:lnTo>
                  <a:lnTo>
                    <a:pt x="0" y="370"/>
                  </a:lnTo>
                  <a:lnTo>
                    <a:pt x="0" y="346"/>
                  </a:lnTo>
                  <a:lnTo>
                    <a:pt x="5" y="335"/>
                  </a:lnTo>
                  <a:lnTo>
                    <a:pt x="3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4" name="Freeform 101"/>
            <p:cNvSpPr>
              <a:spLocks/>
            </p:cNvSpPr>
            <p:nvPr/>
          </p:nvSpPr>
          <p:spPr bwMode="auto">
            <a:xfrm rot="696599">
              <a:off x="2214" y="1556"/>
              <a:ext cx="6" cy="44"/>
            </a:xfrm>
            <a:custGeom>
              <a:avLst/>
              <a:gdLst>
                <a:gd name="T0" fmla="*/ 0 w 17"/>
                <a:gd name="T1" fmla="*/ 0 h 132"/>
                <a:gd name="T2" fmla="*/ 2 w 17"/>
                <a:gd name="T3" fmla="*/ 0 h 132"/>
                <a:gd name="T4" fmla="*/ 1 w 17"/>
                <a:gd name="T5" fmla="*/ 15 h 132"/>
                <a:gd name="T6" fmla="*/ 0 w 17"/>
                <a:gd name="T7" fmla="*/ 11 h 132"/>
                <a:gd name="T8" fmla="*/ 0 w 17"/>
                <a:gd name="T9" fmla="*/ 8 h 132"/>
                <a:gd name="T10" fmla="*/ 0 w 17"/>
                <a:gd name="T11" fmla="*/ 4 h 132"/>
                <a:gd name="T12" fmla="*/ 0 w 17"/>
                <a:gd name="T13" fmla="*/ 0 h 1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32">
                  <a:moveTo>
                    <a:pt x="0" y="0"/>
                  </a:moveTo>
                  <a:lnTo>
                    <a:pt x="17" y="0"/>
                  </a:lnTo>
                  <a:lnTo>
                    <a:pt x="9" y="132"/>
                  </a:lnTo>
                  <a:lnTo>
                    <a:pt x="0" y="102"/>
                  </a:lnTo>
                  <a:lnTo>
                    <a:pt x="0" y="68"/>
                  </a:lnTo>
                  <a:lnTo>
                    <a:pt x="0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5" name="Freeform 102"/>
            <p:cNvSpPr>
              <a:spLocks/>
            </p:cNvSpPr>
            <p:nvPr/>
          </p:nvSpPr>
          <p:spPr bwMode="auto">
            <a:xfrm rot="696599">
              <a:off x="2408" y="1490"/>
              <a:ext cx="3" cy="47"/>
            </a:xfrm>
            <a:custGeom>
              <a:avLst/>
              <a:gdLst>
                <a:gd name="T0" fmla="*/ 0 w 10"/>
                <a:gd name="T1" fmla="*/ 0 h 140"/>
                <a:gd name="T2" fmla="*/ 1 w 10"/>
                <a:gd name="T3" fmla="*/ 0 h 140"/>
                <a:gd name="T4" fmla="*/ 1 w 10"/>
                <a:gd name="T5" fmla="*/ 16 h 140"/>
                <a:gd name="T6" fmla="*/ 0 w 10"/>
                <a:gd name="T7" fmla="*/ 12 h 140"/>
                <a:gd name="T8" fmla="*/ 0 w 10"/>
                <a:gd name="T9" fmla="*/ 8 h 140"/>
                <a:gd name="T10" fmla="*/ 0 w 10"/>
                <a:gd name="T11" fmla="*/ 4 h 140"/>
                <a:gd name="T12" fmla="*/ 0 w 10"/>
                <a:gd name="T13" fmla="*/ 0 h 1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" h="140">
                  <a:moveTo>
                    <a:pt x="0" y="0"/>
                  </a:moveTo>
                  <a:lnTo>
                    <a:pt x="10" y="0"/>
                  </a:lnTo>
                  <a:lnTo>
                    <a:pt x="10" y="140"/>
                  </a:lnTo>
                  <a:lnTo>
                    <a:pt x="3" y="106"/>
                  </a:lnTo>
                  <a:lnTo>
                    <a:pt x="0" y="73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6" name="Freeform 103"/>
            <p:cNvSpPr>
              <a:spLocks/>
            </p:cNvSpPr>
            <p:nvPr/>
          </p:nvSpPr>
          <p:spPr bwMode="auto">
            <a:xfrm rot="696599">
              <a:off x="2671" y="1395"/>
              <a:ext cx="6" cy="45"/>
            </a:xfrm>
            <a:custGeom>
              <a:avLst/>
              <a:gdLst>
                <a:gd name="T0" fmla="*/ 0 w 19"/>
                <a:gd name="T1" fmla="*/ 0 h 136"/>
                <a:gd name="T2" fmla="*/ 2 w 19"/>
                <a:gd name="T3" fmla="*/ 0 h 136"/>
                <a:gd name="T4" fmla="*/ 1 w 19"/>
                <a:gd name="T5" fmla="*/ 15 h 136"/>
                <a:gd name="T6" fmla="*/ 0 w 19"/>
                <a:gd name="T7" fmla="*/ 12 h 136"/>
                <a:gd name="T8" fmla="*/ 0 w 19"/>
                <a:gd name="T9" fmla="*/ 8 h 136"/>
                <a:gd name="T10" fmla="*/ 0 w 19"/>
                <a:gd name="T11" fmla="*/ 4 h 136"/>
                <a:gd name="T12" fmla="*/ 0 w 19"/>
                <a:gd name="T13" fmla="*/ 0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" h="136">
                  <a:moveTo>
                    <a:pt x="0" y="0"/>
                  </a:moveTo>
                  <a:lnTo>
                    <a:pt x="19" y="0"/>
                  </a:lnTo>
                  <a:lnTo>
                    <a:pt x="12" y="136"/>
                  </a:lnTo>
                  <a:lnTo>
                    <a:pt x="4" y="106"/>
                  </a:lnTo>
                  <a:lnTo>
                    <a:pt x="4" y="72"/>
                  </a:lnTo>
                  <a:lnTo>
                    <a:pt x="4" y="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7" name="Freeform 104"/>
            <p:cNvSpPr>
              <a:spLocks/>
            </p:cNvSpPr>
            <p:nvPr/>
          </p:nvSpPr>
          <p:spPr bwMode="auto">
            <a:xfrm rot="696599">
              <a:off x="2194" y="1566"/>
              <a:ext cx="7" cy="27"/>
            </a:xfrm>
            <a:custGeom>
              <a:avLst/>
              <a:gdLst>
                <a:gd name="T0" fmla="*/ 0 w 20"/>
                <a:gd name="T1" fmla="*/ 0 h 79"/>
                <a:gd name="T2" fmla="*/ 1 w 20"/>
                <a:gd name="T3" fmla="*/ 0 h 79"/>
                <a:gd name="T4" fmla="*/ 2 w 20"/>
                <a:gd name="T5" fmla="*/ 9 h 79"/>
                <a:gd name="T6" fmla="*/ 2 w 20"/>
                <a:gd name="T7" fmla="*/ 7 h 79"/>
                <a:gd name="T8" fmla="*/ 1 w 20"/>
                <a:gd name="T9" fmla="*/ 5 h 79"/>
                <a:gd name="T10" fmla="*/ 1 w 20"/>
                <a:gd name="T11" fmla="*/ 3 h 79"/>
                <a:gd name="T12" fmla="*/ 0 w 20"/>
                <a:gd name="T13" fmla="*/ 0 h 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" h="79">
                  <a:moveTo>
                    <a:pt x="0" y="3"/>
                  </a:moveTo>
                  <a:lnTo>
                    <a:pt x="12" y="0"/>
                  </a:lnTo>
                  <a:lnTo>
                    <a:pt x="20" y="79"/>
                  </a:lnTo>
                  <a:lnTo>
                    <a:pt x="17" y="60"/>
                  </a:lnTo>
                  <a:lnTo>
                    <a:pt x="12" y="41"/>
                  </a:lnTo>
                  <a:lnTo>
                    <a:pt x="8" y="2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8" name="Freeform 105"/>
            <p:cNvSpPr>
              <a:spLocks/>
            </p:cNvSpPr>
            <p:nvPr/>
          </p:nvSpPr>
          <p:spPr bwMode="auto">
            <a:xfrm rot="696599">
              <a:off x="2389" y="1500"/>
              <a:ext cx="5" cy="30"/>
            </a:xfrm>
            <a:custGeom>
              <a:avLst/>
              <a:gdLst>
                <a:gd name="T0" fmla="*/ 0 w 15"/>
                <a:gd name="T1" fmla="*/ 1 h 88"/>
                <a:gd name="T2" fmla="*/ 1 w 15"/>
                <a:gd name="T3" fmla="*/ 0 h 88"/>
                <a:gd name="T4" fmla="*/ 2 w 15"/>
                <a:gd name="T5" fmla="*/ 10 h 88"/>
                <a:gd name="T6" fmla="*/ 1 w 15"/>
                <a:gd name="T7" fmla="*/ 7 h 88"/>
                <a:gd name="T8" fmla="*/ 1 w 15"/>
                <a:gd name="T9" fmla="*/ 5 h 88"/>
                <a:gd name="T10" fmla="*/ 1 w 15"/>
                <a:gd name="T11" fmla="*/ 4 h 88"/>
                <a:gd name="T12" fmla="*/ 0 w 15"/>
                <a:gd name="T13" fmla="*/ 1 h 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" h="88">
                  <a:moveTo>
                    <a:pt x="0" y="12"/>
                  </a:moveTo>
                  <a:lnTo>
                    <a:pt x="7" y="0"/>
                  </a:lnTo>
                  <a:lnTo>
                    <a:pt x="15" y="88"/>
                  </a:lnTo>
                  <a:lnTo>
                    <a:pt x="12" y="64"/>
                  </a:lnTo>
                  <a:lnTo>
                    <a:pt x="12" y="46"/>
                  </a:lnTo>
                  <a:lnTo>
                    <a:pt x="7" y="31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9" name="Freeform 106"/>
            <p:cNvSpPr>
              <a:spLocks/>
            </p:cNvSpPr>
            <p:nvPr/>
          </p:nvSpPr>
          <p:spPr bwMode="auto">
            <a:xfrm rot="696599">
              <a:off x="2652" y="1405"/>
              <a:ext cx="6" cy="29"/>
            </a:xfrm>
            <a:custGeom>
              <a:avLst/>
              <a:gdLst>
                <a:gd name="T0" fmla="*/ 0 w 18"/>
                <a:gd name="T1" fmla="*/ 1 h 87"/>
                <a:gd name="T2" fmla="*/ 1 w 18"/>
                <a:gd name="T3" fmla="*/ 0 h 87"/>
                <a:gd name="T4" fmla="*/ 2 w 18"/>
                <a:gd name="T5" fmla="*/ 10 h 87"/>
                <a:gd name="T6" fmla="*/ 2 w 18"/>
                <a:gd name="T7" fmla="*/ 7 h 87"/>
                <a:gd name="T8" fmla="*/ 2 w 18"/>
                <a:gd name="T9" fmla="*/ 5 h 87"/>
                <a:gd name="T10" fmla="*/ 1 w 18"/>
                <a:gd name="T11" fmla="*/ 3 h 87"/>
                <a:gd name="T12" fmla="*/ 0 w 18"/>
                <a:gd name="T13" fmla="*/ 1 h 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" h="87">
                  <a:moveTo>
                    <a:pt x="0" y="10"/>
                  </a:moveTo>
                  <a:lnTo>
                    <a:pt x="10" y="0"/>
                  </a:lnTo>
                  <a:lnTo>
                    <a:pt x="18" y="87"/>
                  </a:lnTo>
                  <a:lnTo>
                    <a:pt x="15" y="67"/>
                  </a:lnTo>
                  <a:lnTo>
                    <a:pt x="15" y="49"/>
                  </a:lnTo>
                  <a:lnTo>
                    <a:pt x="10" y="25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0" name="Freeform 107"/>
            <p:cNvSpPr>
              <a:spLocks/>
            </p:cNvSpPr>
            <p:nvPr/>
          </p:nvSpPr>
          <p:spPr bwMode="auto">
            <a:xfrm rot="696599">
              <a:off x="2233" y="1552"/>
              <a:ext cx="5" cy="39"/>
            </a:xfrm>
            <a:custGeom>
              <a:avLst/>
              <a:gdLst>
                <a:gd name="T0" fmla="*/ 0 w 15"/>
                <a:gd name="T1" fmla="*/ 0 h 116"/>
                <a:gd name="T2" fmla="*/ 2 w 15"/>
                <a:gd name="T3" fmla="*/ 3 h 116"/>
                <a:gd name="T4" fmla="*/ 1 w 15"/>
                <a:gd name="T5" fmla="*/ 6 h 116"/>
                <a:gd name="T6" fmla="*/ 1 w 15"/>
                <a:gd name="T7" fmla="*/ 9 h 116"/>
                <a:gd name="T8" fmla="*/ 1 w 15"/>
                <a:gd name="T9" fmla="*/ 13 h 116"/>
                <a:gd name="T10" fmla="*/ 1 w 15"/>
                <a:gd name="T11" fmla="*/ 9 h 116"/>
                <a:gd name="T12" fmla="*/ 0 w 15"/>
                <a:gd name="T13" fmla="*/ 6 h 116"/>
                <a:gd name="T14" fmla="*/ 0 w 15"/>
                <a:gd name="T15" fmla="*/ 3 h 116"/>
                <a:gd name="T16" fmla="*/ 0 w 15"/>
                <a:gd name="T17" fmla="*/ 0 h 1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" h="116">
                  <a:moveTo>
                    <a:pt x="3" y="0"/>
                  </a:moveTo>
                  <a:lnTo>
                    <a:pt x="15" y="24"/>
                  </a:lnTo>
                  <a:lnTo>
                    <a:pt x="10" y="54"/>
                  </a:lnTo>
                  <a:lnTo>
                    <a:pt x="7" y="84"/>
                  </a:lnTo>
                  <a:lnTo>
                    <a:pt x="7" y="116"/>
                  </a:lnTo>
                  <a:lnTo>
                    <a:pt x="7" y="84"/>
                  </a:lnTo>
                  <a:lnTo>
                    <a:pt x="3" y="57"/>
                  </a:lnTo>
                  <a:lnTo>
                    <a:pt x="0" y="27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1" name="Freeform 108"/>
            <p:cNvSpPr>
              <a:spLocks/>
            </p:cNvSpPr>
            <p:nvPr/>
          </p:nvSpPr>
          <p:spPr bwMode="auto">
            <a:xfrm rot="696599">
              <a:off x="2426" y="1486"/>
              <a:ext cx="5" cy="40"/>
            </a:xfrm>
            <a:custGeom>
              <a:avLst/>
              <a:gdLst>
                <a:gd name="T0" fmla="*/ 0 w 15"/>
                <a:gd name="T1" fmla="*/ 0 h 121"/>
                <a:gd name="T2" fmla="*/ 1 w 15"/>
                <a:gd name="T3" fmla="*/ 3 h 121"/>
                <a:gd name="T4" fmla="*/ 1 w 15"/>
                <a:gd name="T5" fmla="*/ 6 h 121"/>
                <a:gd name="T6" fmla="*/ 1 w 15"/>
                <a:gd name="T7" fmla="*/ 10 h 121"/>
                <a:gd name="T8" fmla="*/ 2 w 15"/>
                <a:gd name="T9" fmla="*/ 13 h 121"/>
                <a:gd name="T10" fmla="*/ 1 w 15"/>
                <a:gd name="T11" fmla="*/ 10 h 121"/>
                <a:gd name="T12" fmla="*/ 0 w 15"/>
                <a:gd name="T13" fmla="*/ 7 h 121"/>
                <a:gd name="T14" fmla="*/ 0 w 15"/>
                <a:gd name="T15" fmla="*/ 3 h 121"/>
                <a:gd name="T16" fmla="*/ 0 w 15"/>
                <a:gd name="T17" fmla="*/ 0 h 1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" h="121">
                  <a:moveTo>
                    <a:pt x="0" y="0"/>
                  </a:moveTo>
                  <a:lnTo>
                    <a:pt x="10" y="23"/>
                  </a:lnTo>
                  <a:lnTo>
                    <a:pt x="10" y="54"/>
                  </a:lnTo>
                  <a:lnTo>
                    <a:pt x="10" y="87"/>
                  </a:lnTo>
                  <a:lnTo>
                    <a:pt x="15" y="121"/>
                  </a:lnTo>
                  <a:lnTo>
                    <a:pt x="10" y="87"/>
                  </a:lnTo>
                  <a:lnTo>
                    <a:pt x="3" y="62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2" name="Freeform 109"/>
            <p:cNvSpPr>
              <a:spLocks/>
            </p:cNvSpPr>
            <p:nvPr/>
          </p:nvSpPr>
          <p:spPr bwMode="auto">
            <a:xfrm rot="696599">
              <a:off x="2691" y="1390"/>
              <a:ext cx="3" cy="39"/>
            </a:xfrm>
            <a:custGeom>
              <a:avLst/>
              <a:gdLst>
                <a:gd name="T0" fmla="*/ 0 w 10"/>
                <a:gd name="T1" fmla="*/ 0 h 118"/>
                <a:gd name="T2" fmla="*/ 1 w 10"/>
                <a:gd name="T3" fmla="*/ 3 h 118"/>
                <a:gd name="T4" fmla="*/ 1 w 10"/>
                <a:gd name="T5" fmla="*/ 6 h 118"/>
                <a:gd name="T6" fmla="*/ 1 w 10"/>
                <a:gd name="T7" fmla="*/ 10 h 118"/>
                <a:gd name="T8" fmla="*/ 1 w 10"/>
                <a:gd name="T9" fmla="*/ 13 h 118"/>
                <a:gd name="T10" fmla="*/ 1 w 10"/>
                <a:gd name="T11" fmla="*/ 10 h 118"/>
                <a:gd name="T12" fmla="*/ 0 w 10"/>
                <a:gd name="T13" fmla="*/ 6 h 118"/>
                <a:gd name="T14" fmla="*/ 0 w 10"/>
                <a:gd name="T15" fmla="*/ 3 h 118"/>
                <a:gd name="T16" fmla="*/ 0 w 10"/>
                <a:gd name="T17" fmla="*/ 0 h 1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" h="118">
                  <a:moveTo>
                    <a:pt x="0" y="0"/>
                  </a:moveTo>
                  <a:lnTo>
                    <a:pt x="10" y="24"/>
                  </a:lnTo>
                  <a:lnTo>
                    <a:pt x="10" y="54"/>
                  </a:lnTo>
                  <a:lnTo>
                    <a:pt x="7" y="88"/>
                  </a:lnTo>
                  <a:lnTo>
                    <a:pt x="7" y="118"/>
                  </a:lnTo>
                  <a:lnTo>
                    <a:pt x="7" y="88"/>
                  </a:lnTo>
                  <a:lnTo>
                    <a:pt x="3" y="58"/>
                  </a:lnTo>
                  <a:lnTo>
                    <a:pt x="0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3" name="Freeform 110"/>
            <p:cNvSpPr>
              <a:spLocks/>
            </p:cNvSpPr>
            <p:nvPr/>
          </p:nvSpPr>
          <p:spPr bwMode="auto">
            <a:xfrm rot="696599">
              <a:off x="2249" y="1538"/>
              <a:ext cx="4" cy="50"/>
            </a:xfrm>
            <a:custGeom>
              <a:avLst/>
              <a:gdLst>
                <a:gd name="T0" fmla="*/ 1 w 12"/>
                <a:gd name="T1" fmla="*/ 0 h 151"/>
                <a:gd name="T2" fmla="*/ 1 w 12"/>
                <a:gd name="T3" fmla="*/ 17 h 151"/>
                <a:gd name="T4" fmla="*/ 0 w 12"/>
                <a:gd name="T5" fmla="*/ 2 h 151"/>
                <a:gd name="T6" fmla="*/ 1 w 12"/>
                <a:gd name="T7" fmla="*/ 0 h 1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151">
                  <a:moveTo>
                    <a:pt x="12" y="0"/>
                  </a:moveTo>
                  <a:lnTo>
                    <a:pt x="12" y="151"/>
                  </a:lnTo>
                  <a:lnTo>
                    <a:pt x="0" y="2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4" name="Freeform 111"/>
            <p:cNvSpPr>
              <a:spLocks/>
            </p:cNvSpPr>
            <p:nvPr/>
          </p:nvSpPr>
          <p:spPr bwMode="auto">
            <a:xfrm rot="696599">
              <a:off x="2443" y="1471"/>
              <a:ext cx="3" cy="51"/>
            </a:xfrm>
            <a:custGeom>
              <a:avLst/>
              <a:gdLst>
                <a:gd name="T0" fmla="*/ 1 w 7"/>
                <a:gd name="T1" fmla="*/ 0 h 151"/>
                <a:gd name="T2" fmla="*/ 1 w 7"/>
                <a:gd name="T3" fmla="*/ 17 h 151"/>
                <a:gd name="T4" fmla="*/ 0 w 7"/>
                <a:gd name="T5" fmla="*/ 2 h 151"/>
                <a:gd name="T6" fmla="*/ 1 w 7"/>
                <a:gd name="T7" fmla="*/ 0 h 1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" h="151">
                  <a:moveTo>
                    <a:pt x="7" y="0"/>
                  </a:moveTo>
                  <a:lnTo>
                    <a:pt x="7" y="151"/>
                  </a:lnTo>
                  <a:lnTo>
                    <a:pt x="0" y="2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5" name="Freeform 112"/>
            <p:cNvSpPr>
              <a:spLocks/>
            </p:cNvSpPr>
            <p:nvPr/>
          </p:nvSpPr>
          <p:spPr bwMode="auto">
            <a:xfrm rot="696599">
              <a:off x="2708" y="1376"/>
              <a:ext cx="4" cy="51"/>
            </a:xfrm>
            <a:custGeom>
              <a:avLst/>
              <a:gdLst>
                <a:gd name="T0" fmla="*/ 1 w 12"/>
                <a:gd name="T1" fmla="*/ 0 h 151"/>
                <a:gd name="T2" fmla="*/ 0 w 12"/>
                <a:gd name="T3" fmla="*/ 17 h 151"/>
                <a:gd name="T4" fmla="*/ 0 w 12"/>
                <a:gd name="T5" fmla="*/ 3 h 151"/>
                <a:gd name="T6" fmla="*/ 1 w 12"/>
                <a:gd name="T7" fmla="*/ 0 h 1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151">
                  <a:moveTo>
                    <a:pt x="12" y="0"/>
                  </a:moveTo>
                  <a:lnTo>
                    <a:pt x="4" y="151"/>
                  </a:lnTo>
                  <a:lnTo>
                    <a:pt x="0" y="3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6" name="Freeform 113"/>
            <p:cNvSpPr>
              <a:spLocks/>
            </p:cNvSpPr>
            <p:nvPr/>
          </p:nvSpPr>
          <p:spPr bwMode="auto">
            <a:xfrm rot="696599">
              <a:off x="2270" y="1535"/>
              <a:ext cx="3" cy="43"/>
            </a:xfrm>
            <a:custGeom>
              <a:avLst/>
              <a:gdLst>
                <a:gd name="T0" fmla="*/ 1 w 7"/>
                <a:gd name="T1" fmla="*/ 0 h 131"/>
                <a:gd name="T2" fmla="*/ 0 w 7"/>
                <a:gd name="T3" fmla="*/ 14 h 131"/>
                <a:gd name="T4" fmla="*/ 0 w 7"/>
                <a:gd name="T5" fmla="*/ 0 h 131"/>
                <a:gd name="T6" fmla="*/ 1 w 7"/>
                <a:gd name="T7" fmla="*/ 0 h 1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" h="131">
                  <a:moveTo>
                    <a:pt x="7" y="0"/>
                  </a:moveTo>
                  <a:lnTo>
                    <a:pt x="0" y="131"/>
                  </a:lnTo>
                  <a:lnTo>
                    <a:pt x="0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7" name="Freeform 114"/>
            <p:cNvSpPr>
              <a:spLocks/>
            </p:cNvSpPr>
            <p:nvPr/>
          </p:nvSpPr>
          <p:spPr bwMode="auto">
            <a:xfrm rot="696599">
              <a:off x="2463" y="1467"/>
              <a:ext cx="4" cy="45"/>
            </a:xfrm>
            <a:custGeom>
              <a:avLst/>
              <a:gdLst>
                <a:gd name="T0" fmla="*/ 2 w 10"/>
                <a:gd name="T1" fmla="*/ 0 h 133"/>
                <a:gd name="T2" fmla="*/ 0 w 10"/>
                <a:gd name="T3" fmla="*/ 15 h 133"/>
                <a:gd name="T4" fmla="*/ 0 w 10"/>
                <a:gd name="T5" fmla="*/ 1 h 133"/>
                <a:gd name="T6" fmla="*/ 2 w 10"/>
                <a:gd name="T7" fmla="*/ 0 h 1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" h="133">
                  <a:moveTo>
                    <a:pt x="10" y="0"/>
                  </a:moveTo>
                  <a:lnTo>
                    <a:pt x="3" y="133"/>
                  </a:lnTo>
                  <a:lnTo>
                    <a:pt x="0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8" name="Freeform 115"/>
            <p:cNvSpPr>
              <a:spLocks/>
            </p:cNvSpPr>
            <p:nvPr/>
          </p:nvSpPr>
          <p:spPr bwMode="auto">
            <a:xfrm rot="696599">
              <a:off x="2727" y="1372"/>
              <a:ext cx="1" cy="45"/>
            </a:xfrm>
            <a:custGeom>
              <a:avLst/>
              <a:gdLst>
                <a:gd name="T0" fmla="*/ 0 w 3"/>
                <a:gd name="T1" fmla="*/ 0 h 136"/>
                <a:gd name="T2" fmla="*/ 0 w 3"/>
                <a:gd name="T3" fmla="*/ 15 h 136"/>
                <a:gd name="T4" fmla="*/ 0 w 3"/>
                <a:gd name="T5" fmla="*/ 1 h 136"/>
                <a:gd name="T6" fmla="*/ 0 w 3"/>
                <a:gd name="T7" fmla="*/ 0 h 1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136">
                  <a:moveTo>
                    <a:pt x="3" y="0"/>
                  </a:moveTo>
                  <a:lnTo>
                    <a:pt x="0" y="136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9" name="Freeform 116"/>
            <p:cNvSpPr>
              <a:spLocks/>
            </p:cNvSpPr>
            <p:nvPr/>
          </p:nvSpPr>
          <p:spPr bwMode="auto">
            <a:xfrm rot="696599">
              <a:off x="2291" y="1526"/>
              <a:ext cx="5" cy="41"/>
            </a:xfrm>
            <a:custGeom>
              <a:avLst/>
              <a:gdLst>
                <a:gd name="T0" fmla="*/ 1 w 15"/>
                <a:gd name="T1" fmla="*/ 0 h 125"/>
                <a:gd name="T2" fmla="*/ 2 w 15"/>
                <a:gd name="T3" fmla="*/ 13 h 125"/>
                <a:gd name="T4" fmla="*/ 0 w 15"/>
                <a:gd name="T5" fmla="*/ 2 h 125"/>
                <a:gd name="T6" fmla="*/ 1 w 15"/>
                <a:gd name="T7" fmla="*/ 0 h 1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125">
                  <a:moveTo>
                    <a:pt x="7" y="0"/>
                  </a:moveTo>
                  <a:lnTo>
                    <a:pt x="15" y="125"/>
                  </a:lnTo>
                  <a:lnTo>
                    <a:pt x="0" y="1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0" name="Freeform 117"/>
            <p:cNvSpPr>
              <a:spLocks/>
            </p:cNvSpPr>
            <p:nvPr/>
          </p:nvSpPr>
          <p:spPr bwMode="auto">
            <a:xfrm rot="696599">
              <a:off x="2487" y="1462"/>
              <a:ext cx="1" cy="40"/>
            </a:xfrm>
            <a:custGeom>
              <a:avLst/>
              <a:gdLst>
                <a:gd name="T0" fmla="*/ 0 w 3"/>
                <a:gd name="T1" fmla="*/ 0 h 118"/>
                <a:gd name="T2" fmla="*/ 0 w 3"/>
                <a:gd name="T3" fmla="*/ 14 h 118"/>
                <a:gd name="T4" fmla="*/ 0 w 3"/>
                <a:gd name="T5" fmla="*/ 1 h 118"/>
                <a:gd name="T6" fmla="*/ 0 w 3"/>
                <a:gd name="T7" fmla="*/ 0 h 1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118">
                  <a:moveTo>
                    <a:pt x="3" y="0"/>
                  </a:moveTo>
                  <a:lnTo>
                    <a:pt x="3" y="118"/>
                  </a:lnTo>
                  <a:lnTo>
                    <a:pt x="0" y="1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1" name="Freeform 118"/>
            <p:cNvSpPr>
              <a:spLocks/>
            </p:cNvSpPr>
            <p:nvPr/>
          </p:nvSpPr>
          <p:spPr bwMode="auto">
            <a:xfrm rot="696599">
              <a:off x="2749" y="1365"/>
              <a:ext cx="4" cy="41"/>
            </a:xfrm>
            <a:custGeom>
              <a:avLst/>
              <a:gdLst>
                <a:gd name="T0" fmla="*/ 1 w 12"/>
                <a:gd name="T1" fmla="*/ 0 h 121"/>
                <a:gd name="T2" fmla="*/ 1 w 12"/>
                <a:gd name="T3" fmla="*/ 14 h 121"/>
                <a:gd name="T4" fmla="*/ 0 w 12"/>
                <a:gd name="T5" fmla="*/ 2 h 121"/>
                <a:gd name="T6" fmla="*/ 1 w 12"/>
                <a:gd name="T7" fmla="*/ 0 h 1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121">
                  <a:moveTo>
                    <a:pt x="5" y="0"/>
                  </a:moveTo>
                  <a:lnTo>
                    <a:pt x="12" y="121"/>
                  </a:lnTo>
                  <a:lnTo>
                    <a:pt x="0" y="1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2" name="Freeform 119"/>
            <p:cNvSpPr>
              <a:spLocks/>
            </p:cNvSpPr>
            <p:nvPr/>
          </p:nvSpPr>
          <p:spPr bwMode="auto">
            <a:xfrm rot="696599">
              <a:off x="2318" y="1516"/>
              <a:ext cx="7" cy="33"/>
            </a:xfrm>
            <a:custGeom>
              <a:avLst/>
              <a:gdLst>
                <a:gd name="T0" fmla="*/ 1 w 20"/>
                <a:gd name="T1" fmla="*/ 0 h 99"/>
                <a:gd name="T2" fmla="*/ 2 w 20"/>
                <a:gd name="T3" fmla="*/ 11 h 99"/>
                <a:gd name="T4" fmla="*/ 0 w 20"/>
                <a:gd name="T5" fmla="*/ 4 h 99"/>
                <a:gd name="T6" fmla="*/ 1 w 20"/>
                <a:gd name="T7" fmla="*/ 0 h 9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99">
                  <a:moveTo>
                    <a:pt x="12" y="0"/>
                  </a:moveTo>
                  <a:lnTo>
                    <a:pt x="20" y="99"/>
                  </a:lnTo>
                  <a:lnTo>
                    <a:pt x="0" y="3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3" name="Freeform 120"/>
            <p:cNvSpPr>
              <a:spLocks/>
            </p:cNvSpPr>
            <p:nvPr/>
          </p:nvSpPr>
          <p:spPr bwMode="auto">
            <a:xfrm rot="696599">
              <a:off x="2582" y="1420"/>
              <a:ext cx="4" cy="32"/>
            </a:xfrm>
            <a:custGeom>
              <a:avLst/>
              <a:gdLst>
                <a:gd name="T0" fmla="*/ 1 w 12"/>
                <a:gd name="T1" fmla="*/ 0 h 98"/>
                <a:gd name="T2" fmla="*/ 1 w 12"/>
                <a:gd name="T3" fmla="*/ 10 h 98"/>
                <a:gd name="T4" fmla="*/ 0 w 12"/>
                <a:gd name="T5" fmla="*/ 3 h 98"/>
                <a:gd name="T6" fmla="*/ 1 w 12"/>
                <a:gd name="T7" fmla="*/ 0 h 9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98">
                  <a:moveTo>
                    <a:pt x="8" y="0"/>
                  </a:moveTo>
                  <a:lnTo>
                    <a:pt x="12" y="98"/>
                  </a:lnTo>
                  <a:lnTo>
                    <a:pt x="0" y="3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4" name="Freeform 121"/>
            <p:cNvSpPr>
              <a:spLocks/>
            </p:cNvSpPr>
            <p:nvPr/>
          </p:nvSpPr>
          <p:spPr bwMode="auto">
            <a:xfrm rot="696599">
              <a:off x="2511" y="1449"/>
              <a:ext cx="8" cy="33"/>
            </a:xfrm>
            <a:custGeom>
              <a:avLst/>
              <a:gdLst>
                <a:gd name="T0" fmla="*/ 2 w 24"/>
                <a:gd name="T1" fmla="*/ 0 h 99"/>
                <a:gd name="T2" fmla="*/ 3 w 24"/>
                <a:gd name="T3" fmla="*/ 11 h 99"/>
                <a:gd name="T4" fmla="*/ 0 w 24"/>
                <a:gd name="T5" fmla="*/ 4 h 99"/>
                <a:gd name="T6" fmla="*/ 2 w 24"/>
                <a:gd name="T7" fmla="*/ 0 h 9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" h="99">
                  <a:moveTo>
                    <a:pt x="16" y="0"/>
                  </a:moveTo>
                  <a:lnTo>
                    <a:pt x="24" y="99"/>
                  </a:lnTo>
                  <a:lnTo>
                    <a:pt x="0" y="35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5" name="Freeform 122"/>
            <p:cNvSpPr>
              <a:spLocks/>
            </p:cNvSpPr>
            <p:nvPr/>
          </p:nvSpPr>
          <p:spPr bwMode="auto">
            <a:xfrm rot="696599">
              <a:off x="2342" y="1514"/>
              <a:ext cx="4" cy="26"/>
            </a:xfrm>
            <a:custGeom>
              <a:avLst/>
              <a:gdLst>
                <a:gd name="T0" fmla="*/ 0 w 12"/>
                <a:gd name="T1" fmla="*/ 1 h 77"/>
                <a:gd name="T2" fmla="*/ 1 w 12"/>
                <a:gd name="T3" fmla="*/ 0 h 77"/>
                <a:gd name="T4" fmla="*/ 1 w 12"/>
                <a:gd name="T5" fmla="*/ 9 h 77"/>
                <a:gd name="T6" fmla="*/ 0 w 12"/>
                <a:gd name="T7" fmla="*/ 8 h 77"/>
                <a:gd name="T8" fmla="*/ 0 w 12"/>
                <a:gd name="T9" fmla="*/ 6 h 77"/>
                <a:gd name="T10" fmla="*/ 0 w 12"/>
                <a:gd name="T11" fmla="*/ 3 h 77"/>
                <a:gd name="T12" fmla="*/ 0 w 12"/>
                <a:gd name="T13" fmla="*/ 1 h 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" h="77">
                  <a:moveTo>
                    <a:pt x="0" y="8"/>
                  </a:moveTo>
                  <a:lnTo>
                    <a:pt x="7" y="0"/>
                  </a:lnTo>
                  <a:lnTo>
                    <a:pt x="12" y="77"/>
                  </a:lnTo>
                  <a:lnTo>
                    <a:pt x="0" y="69"/>
                  </a:lnTo>
                  <a:lnTo>
                    <a:pt x="0" y="50"/>
                  </a:lnTo>
                  <a:lnTo>
                    <a:pt x="4" y="27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6" name="Freeform 123"/>
            <p:cNvSpPr>
              <a:spLocks/>
            </p:cNvSpPr>
            <p:nvPr/>
          </p:nvSpPr>
          <p:spPr bwMode="auto">
            <a:xfrm rot="696599">
              <a:off x="2602" y="1419"/>
              <a:ext cx="5" cy="25"/>
            </a:xfrm>
            <a:custGeom>
              <a:avLst/>
              <a:gdLst>
                <a:gd name="T0" fmla="*/ 0 w 15"/>
                <a:gd name="T1" fmla="*/ 0 h 76"/>
                <a:gd name="T2" fmla="*/ 2 w 15"/>
                <a:gd name="T3" fmla="*/ 0 h 76"/>
                <a:gd name="T4" fmla="*/ 2 w 15"/>
                <a:gd name="T5" fmla="*/ 8 h 76"/>
                <a:gd name="T6" fmla="*/ 1 w 15"/>
                <a:gd name="T7" fmla="*/ 7 h 76"/>
                <a:gd name="T8" fmla="*/ 1 w 15"/>
                <a:gd name="T9" fmla="*/ 5 h 76"/>
                <a:gd name="T10" fmla="*/ 1 w 15"/>
                <a:gd name="T11" fmla="*/ 2 h 76"/>
                <a:gd name="T12" fmla="*/ 0 w 15"/>
                <a:gd name="T13" fmla="*/ 0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" h="76">
                  <a:moveTo>
                    <a:pt x="0" y="3"/>
                  </a:moveTo>
                  <a:lnTo>
                    <a:pt x="15" y="0"/>
                  </a:lnTo>
                  <a:lnTo>
                    <a:pt x="15" y="76"/>
                  </a:lnTo>
                  <a:lnTo>
                    <a:pt x="5" y="64"/>
                  </a:lnTo>
                  <a:lnTo>
                    <a:pt x="5" y="45"/>
                  </a:lnTo>
                  <a:lnTo>
                    <a:pt x="5" y="22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7" name="Freeform 124"/>
            <p:cNvSpPr>
              <a:spLocks/>
            </p:cNvSpPr>
            <p:nvPr/>
          </p:nvSpPr>
          <p:spPr bwMode="auto">
            <a:xfrm rot="696599">
              <a:off x="2534" y="1448"/>
              <a:ext cx="5" cy="27"/>
            </a:xfrm>
            <a:custGeom>
              <a:avLst/>
              <a:gdLst>
                <a:gd name="T0" fmla="*/ 0 w 15"/>
                <a:gd name="T1" fmla="*/ 1 h 81"/>
                <a:gd name="T2" fmla="*/ 2 w 15"/>
                <a:gd name="T3" fmla="*/ 0 h 81"/>
                <a:gd name="T4" fmla="*/ 2 w 15"/>
                <a:gd name="T5" fmla="*/ 9 h 81"/>
                <a:gd name="T6" fmla="*/ 0 w 15"/>
                <a:gd name="T7" fmla="*/ 7 h 81"/>
                <a:gd name="T8" fmla="*/ 0 w 15"/>
                <a:gd name="T9" fmla="*/ 5 h 81"/>
                <a:gd name="T10" fmla="*/ 0 w 15"/>
                <a:gd name="T11" fmla="*/ 3 h 81"/>
                <a:gd name="T12" fmla="*/ 0 w 15"/>
                <a:gd name="T13" fmla="*/ 1 h 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" h="81">
                  <a:moveTo>
                    <a:pt x="0" y="12"/>
                  </a:moveTo>
                  <a:lnTo>
                    <a:pt x="15" y="0"/>
                  </a:lnTo>
                  <a:lnTo>
                    <a:pt x="15" y="81"/>
                  </a:lnTo>
                  <a:lnTo>
                    <a:pt x="3" y="65"/>
                  </a:lnTo>
                  <a:lnTo>
                    <a:pt x="3" y="47"/>
                  </a:lnTo>
                  <a:lnTo>
                    <a:pt x="3" y="27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8" name="Freeform 125"/>
            <p:cNvSpPr>
              <a:spLocks/>
            </p:cNvSpPr>
            <p:nvPr/>
          </p:nvSpPr>
          <p:spPr bwMode="auto">
            <a:xfrm rot="696599">
              <a:off x="2365" y="1503"/>
              <a:ext cx="6" cy="29"/>
            </a:xfrm>
            <a:custGeom>
              <a:avLst/>
              <a:gdLst>
                <a:gd name="T0" fmla="*/ 1 w 19"/>
                <a:gd name="T1" fmla="*/ 0 h 88"/>
                <a:gd name="T2" fmla="*/ 2 w 19"/>
                <a:gd name="T3" fmla="*/ 10 h 88"/>
                <a:gd name="T4" fmla="*/ 0 w 19"/>
                <a:gd name="T5" fmla="*/ 8 h 88"/>
                <a:gd name="T6" fmla="*/ 0 w 19"/>
                <a:gd name="T7" fmla="*/ 6 h 88"/>
                <a:gd name="T8" fmla="*/ 0 w 19"/>
                <a:gd name="T9" fmla="*/ 3 h 88"/>
                <a:gd name="T10" fmla="*/ 1 w 19"/>
                <a:gd name="T11" fmla="*/ 0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88">
                  <a:moveTo>
                    <a:pt x="12" y="0"/>
                  </a:moveTo>
                  <a:lnTo>
                    <a:pt x="19" y="88"/>
                  </a:lnTo>
                  <a:lnTo>
                    <a:pt x="4" y="73"/>
                  </a:lnTo>
                  <a:lnTo>
                    <a:pt x="0" y="51"/>
                  </a:lnTo>
                  <a:lnTo>
                    <a:pt x="4" y="2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9" name="Freeform 126"/>
            <p:cNvSpPr>
              <a:spLocks/>
            </p:cNvSpPr>
            <p:nvPr/>
          </p:nvSpPr>
          <p:spPr bwMode="auto">
            <a:xfrm rot="696599">
              <a:off x="2629" y="1408"/>
              <a:ext cx="7" cy="32"/>
            </a:xfrm>
            <a:custGeom>
              <a:avLst/>
              <a:gdLst>
                <a:gd name="T0" fmla="*/ 1 w 19"/>
                <a:gd name="T1" fmla="*/ 0 h 95"/>
                <a:gd name="T2" fmla="*/ 3 w 19"/>
                <a:gd name="T3" fmla="*/ 11 h 95"/>
                <a:gd name="T4" fmla="*/ 0 w 19"/>
                <a:gd name="T5" fmla="*/ 9 h 95"/>
                <a:gd name="T6" fmla="*/ 0 w 19"/>
                <a:gd name="T7" fmla="*/ 6 h 95"/>
                <a:gd name="T8" fmla="*/ 0 w 19"/>
                <a:gd name="T9" fmla="*/ 3 h 95"/>
                <a:gd name="T10" fmla="*/ 1 w 19"/>
                <a:gd name="T11" fmla="*/ 0 h 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95">
                  <a:moveTo>
                    <a:pt x="12" y="0"/>
                  </a:moveTo>
                  <a:lnTo>
                    <a:pt x="19" y="95"/>
                  </a:lnTo>
                  <a:lnTo>
                    <a:pt x="4" y="77"/>
                  </a:lnTo>
                  <a:lnTo>
                    <a:pt x="0" y="50"/>
                  </a:lnTo>
                  <a:lnTo>
                    <a:pt x="4" y="2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30" name="Freeform 127"/>
            <p:cNvSpPr>
              <a:spLocks/>
            </p:cNvSpPr>
            <p:nvPr/>
          </p:nvSpPr>
          <p:spPr bwMode="auto">
            <a:xfrm rot="696599">
              <a:off x="2559" y="1437"/>
              <a:ext cx="4" cy="32"/>
            </a:xfrm>
            <a:custGeom>
              <a:avLst/>
              <a:gdLst>
                <a:gd name="T0" fmla="*/ 1 w 11"/>
                <a:gd name="T1" fmla="*/ 0 h 96"/>
                <a:gd name="T2" fmla="*/ 1 w 11"/>
                <a:gd name="T3" fmla="*/ 11 h 96"/>
                <a:gd name="T4" fmla="*/ 0 w 11"/>
                <a:gd name="T5" fmla="*/ 8 h 96"/>
                <a:gd name="T6" fmla="*/ 0 w 11"/>
                <a:gd name="T7" fmla="*/ 6 h 96"/>
                <a:gd name="T8" fmla="*/ 0 w 11"/>
                <a:gd name="T9" fmla="*/ 3 h 96"/>
                <a:gd name="T10" fmla="*/ 1 w 11"/>
                <a:gd name="T11" fmla="*/ 0 h 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" h="96">
                  <a:moveTo>
                    <a:pt x="11" y="0"/>
                  </a:moveTo>
                  <a:lnTo>
                    <a:pt x="11" y="96"/>
                  </a:lnTo>
                  <a:lnTo>
                    <a:pt x="0" y="76"/>
                  </a:lnTo>
                  <a:lnTo>
                    <a:pt x="0" y="54"/>
                  </a:lnTo>
                  <a:lnTo>
                    <a:pt x="3" y="27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31" name="Freeform 128"/>
            <p:cNvSpPr>
              <a:spLocks/>
            </p:cNvSpPr>
            <p:nvPr/>
          </p:nvSpPr>
          <p:spPr bwMode="auto">
            <a:xfrm rot="696599">
              <a:off x="2479" y="1194"/>
              <a:ext cx="699" cy="458"/>
            </a:xfrm>
            <a:custGeom>
              <a:avLst/>
              <a:gdLst>
                <a:gd name="T0" fmla="*/ 0 w 2099"/>
                <a:gd name="T1" fmla="*/ 153 h 1375"/>
                <a:gd name="T2" fmla="*/ 10 w 2099"/>
                <a:gd name="T3" fmla="*/ 149 h 1375"/>
                <a:gd name="T4" fmla="*/ 19 w 2099"/>
                <a:gd name="T5" fmla="*/ 145 h 1375"/>
                <a:gd name="T6" fmla="*/ 29 w 2099"/>
                <a:gd name="T7" fmla="*/ 141 h 1375"/>
                <a:gd name="T8" fmla="*/ 38 w 2099"/>
                <a:gd name="T9" fmla="*/ 137 h 1375"/>
                <a:gd name="T10" fmla="*/ 47 w 2099"/>
                <a:gd name="T11" fmla="*/ 132 h 1375"/>
                <a:gd name="T12" fmla="*/ 56 w 2099"/>
                <a:gd name="T13" fmla="*/ 128 h 1375"/>
                <a:gd name="T14" fmla="*/ 65 w 2099"/>
                <a:gd name="T15" fmla="*/ 124 h 1375"/>
                <a:gd name="T16" fmla="*/ 73 w 2099"/>
                <a:gd name="T17" fmla="*/ 120 h 1375"/>
                <a:gd name="T18" fmla="*/ 81 w 2099"/>
                <a:gd name="T19" fmla="*/ 116 h 1375"/>
                <a:gd name="T20" fmla="*/ 89 w 2099"/>
                <a:gd name="T21" fmla="*/ 111 h 1375"/>
                <a:gd name="T22" fmla="*/ 97 w 2099"/>
                <a:gd name="T23" fmla="*/ 107 h 1375"/>
                <a:gd name="T24" fmla="*/ 104 w 2099"/>
                <a:gd name="T25" fmla="*/ 103 h 1375"/>
                <a:gd name="T26" fmla="*/ 111 w 2099"/>
                <a:gd name="T27" fmla="*/ 99 h 1375"/>
                <a:gd name="T28" fmla="*/ 118 w 2099"/>
                <a:gd name="T29" fmla="*/ 95 h 1375"/>
                <a:gd name="T30" fmla="*/ 125 w 2099"/>
                <a:gd name="T31" fmla="*/ 92 h 1375"/>
                <a:gd name="T32" fmla="*/ 131 w 2099"/>
                <a:gd name="T33" fmla="*/ 88 h 1375"/>
                <a:gd name="T34" fmla="*/ 140 w 2099"/>
                <a:gd name="T35" fmla="*/ 83 h 1375"/>
                <a:gd name="T36" fmla="*/ 148 w 2099"/>
                <a:gd name="T37" fmla="*/ 78 h 1375"/>
                <a:gd name="T38" fmla="*/ 156 w 2099"/>
                <a:gd name="T39" fmla="*/ 74 h 1375"/>
                <a:gd name="T40" fmla="*/ 162 w 2099"/>
                <a:gd name="T41" fmla="*/ 70 h 1375"/>
                <a:gd name="T42" fmla="*/ 168 w 2099"/>
                <a:gd name="T43" fmla="*/ 66 h 1375"/>
                <a:gd name="T44" fmla="*/ 173 w 2099"/>
                <a:gd name="T45" fmla="*/ 63 h 1375"/>
                <a:gd name="T46" fmla="*/ 177 w 2099"/>
                <a:gd name="T47" fmla="*/ 60 h 1375"/>
                <a:gd name="T48" fmla="*/ 181 w 2099"/>
                <a:gd name="T49" fmla="*/ 58 h 1375"/>
                <a:gd name="T50" fmla="*/ 189 w 2099"/>
                <a:gd name="T51" fmla="*/ 52 h 1375"/>
                <a:gd name="T52" fmla="*/ 198 w 2099"/>
                <a:gd name="T53" fmla="*/ 45 h 1375"/>
                <a:gd name="T54" fmla="*/ 208 w 2099"/>
                <a:gd name="T55" fmla="*/ 37 h 1375"/>
                <a:gd name="T56" fmla="*/ 216 w 2099"/>
                <a:gd name="T57" fmla="*/ 30 h 1375"/>
                <a:gd name="T58" fmla="*/ 224 w 2099"/>
                <a:gd name="T59" fmla="*/ 23 h 1375"/>
                <a:gd name="T60" fmla="*/ 230 w 2099"/>
                <a:gd name="T61" fmla="*/ 18 h 1375"/>
                <a:gd name="T62" fmla="*/ 233 w 2099"/>
                <a:gd name="T63" fmla="*/ 14 h 1375"/>
                <a:gd name="T64" fmla="*/ 232 w 2099"/>
                <a:gd name="T65" fmla="*/ 14 h 1375"/>
                <a:gd name="T66" fmla="*/ 214 w 2099"/>
                <a:gd name="T67" fmla="*/ 19 h 1375"/>
                <a:gd name="T68" fmla="*/ 215 w 2099"/>
                <a:gd name="T69" fmla="*/ 9 h 1375"/>
                <a:gd name="T70" fmla="*/ 214 w 2099"/>
                <a:gd name="T71" fmla="*/ 3 h 1375"/>
                <a:gd name="T72" fmla="*/ 214 w 2099"/>
                <a:gd name="T73" fmla="*/ 0 h 1375"/>
                <a:gd name="T74" fmla="*/ 213 w 2099"/>
                <a:gd name="T75" fmla="*/ 0 h 1375"/>
                <a:gd name="T76" fmla="*/ 212 w 2099"/>
                <a:gd name="T77" fmla="*/ 3 h 1375"/>
                <a:gd name="T78" fmla="*/ 210 w 2099"/>
                <a:gd name="T79" fmla="*/ 5 h 1375"/>
                <a:gd name="T80" fmla="*/ 208 w 2099"/>
                <a:gd name="T81" fmla="*/ 9 h 1375"/>
                <a:gd name="T82" fmla="*/ 205 w 2099"/>
                <a:gd name="T83" fmla="*/ 12 h 1375"/>
                <a:gd name="T84" fmla="*/ 203 w 2099"/>
                <a:gd name="T85" fmla="*/ 16 h 1375"/>
                <a:gd name="T86" fmla="*/ 200 w 2099"/>
                <a:gd name="T87" fmla="*/ 20 h 1375"/>
                <a:gd name="T88" fmla="*/ 198 w 2099"/>
                <a:gd name="T89" fmla="*/ 23 h 1375"/>
                <a:gd name="T90" fmla="*/ 195 w 2099"/>
                <a:gd name="T91" fmla="*/ 26 h 1375"/>
                <a:gd name="T92" fmla="*/ 188 w 2099"/>
                <a:gd name="T93" fmla="*/ 34 h 1375"/>
                <a:gd name="T94" fmla="*/ 180 w 2099"/>
                <a:gd name="T95" fmla="*/ 43 h 1375"/>
                <a:gd name="T96" fmla="*/ 171 w 2099"/>
                <a:gd name="T97" fmla="*/ 51 h 1375"/>
                <a:gd name="T98" fmla="*/ 159 w 2099"/>
                <a:gd name="T99" fmla="*/ 60 h 1375"/>
                <a:gd name="T100" fmla="*/ 147 w 2099"/>
                <a:gd name="T101" fmla="*/ 68 h 1375"/>
                <a:gd name="T102" fmla="*/ 135 w 2099"/>
                <a:gd name="T103" fmla="*/ 77 h 1375"/>
                <a:gd name="T104" fmla="*/ 121 w 2099"/>
                <a:gd name="T105" fmla="*/ 85 h 1375"/>
                <a:gd name="T106" fmla="*/ 107 w 2099"/>
                <a:gd name="T107" fmla="*/ 94 h 1375"/>
                <a:gd name="T108" fmla="*/ 93 w 2099"/>
                <a:gd name="T109" fmla="*/ 102 h 1375"/>
                <a:gd name="T110" fmla="*/ 79 w 2099"/>
                <a:gd name="T111" fmla="*/ 110 h 1375"/>
                <a:gd name="T112" fmla="*/ 64 w 2099"/>
                <a:gd name="T113" fmla="*/ 118 h 1375"/>
                <a:gd name="T114" fmla="*/ 50 w 2099"/>
                <a:gd name="T115" fmla="*/ 125 h 1375"/>
                <a:gd name="T116" fmla="*/ 37 w 2099"/>
                <a:gd name="T117" fmla="*/ 133 h 1375"/>
                <a:gd name="T118" fmla="*/ 24 w 2099"/>
                <a:gd name="T119" fmla="*/ 140 h 1375"/>
                <a:gd name="T120" fmla="*/ 11 w 2099"/>
                <a:gd name="T121" fmla="*/ 146 h 1375"/>
                <a:gd name="T122" fmla="*/ 0 w 2099"/>
                <a:gd name="T123" fmla="*/ 153 h 137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099" h="1375">
                  <a:moveTo>
                    <a:pt x="0" y="1375"/>
                  </a:moveTo>
                  <a:lnTo>
                    <a:pt x="88" y="1341"/>
                  </a:lnTo>
                  <a:lnTo>
                    <a:pt x="175" y="1303"/>
                  </a:lnTo>
                  <a:lnTo>
                    <a:pt x="259" y="1269"/>
                  </a:lnTo>
                  <a:lnTo>
                    <a:pt x="343" y="1231"/>
                  </a:lnTo>
                  <a:lnTo>
                    <a:pt x="426" y="1193"/>
                  </a:lnTo>
                  <a:lnTo>
                    <a:pt x="506" y="1155"/>
                  </a:lnTo>
                  <a:lnTo>
                    <a:pt x="582" y="1118"/>
                  </a:lnTo>
                  <a:lnTo>
                    <a:pt x="658" y="1079"/>
                  </a:lnTo>
                  <a:lnTo>
                    <a:pt x="730" y="1042"/>
                  </a:lnTo>
                  <a:lnTo>
                    <a:pt x="802" y="1003"/>
                  </a:lnTo>
                  <a:lnTo>
                    <a:pt x="871" y="965"/>
                  </a:lnTo>
                  <a:lnTo>
                    <a:pt x="939" y="931"/>
                  </a:lnTo>
                  <a:lnTo>
                    <a:pt x="1004" y="893"/>
                  </a:lnTo>
                  <a:lnTo>
                    <a:pt x="1065" y="859"/>
                  </a:lnTo>
                  <a:lnTo>
                    <a:pt x="1125" y="825"/>
                  </a:lnTo>
                  <a:lnTo>
                    <a:pt x="1182" y="790"/>
                  </a:lnTo>
                  <a:lnTo>
                    <a:pt x="1262" y="745"/>
                  </a:lnTo>
                  <a:lnTo>
                    <a:pt x="1334" y="703"/>
                  </a:lnTo>
                  <a:lnTo>
                    <a:pt x="1403" y="662"/>
                  </a:lnTo>
                  <a:lnTo>
                    <a:pt x="1460" y="627"/>
                  </a:lnTo>
                  <a:lnTo>
                    <a:pt x="1512" y="593"/>
                  </a:lnTo>
                  <a:lnTo>
                    <a:pt x="1559" y="563"/>
                  </a:lnTo>
                  <a:lnTo>
                    <a:pt x="1600" y="540"/>
                  </a:lnTo>
                  <a:lnTo>
                    <a:pt x="1630" y="521"/>
                  </a:lnTo>
                  <a:lnTo>
                    <a:pt x="1707" y="467"/>
                  </a:lnTo>
                  <a:lnTo>
                    <a:pt x="1790" y="403"/>
                  </a:lnTo>
                  <a:lnTo>
                    <a:pt x="1874" y="334"/>
                  </a:lnTo>
                  <a:lnTo>
                    <a:pt x="1953" y="270"/>
                  </a:lnTo>
                  <a:lnTo>
                    <a:pt x="2022" y="210"/>
                  </a:lnTo>
                  <a:lnTo>
                    <a:pt x="2072" y="161"/>
                  </a:lnTo>
                  <a:lnTo>
                    <a:pt x="2099" y="129"/>
                  </a:lnTo>
                  <a:lnTo>
                    <a:pt x="2094" y="122"/>
                  </a:lnTo>
                  <a:lnTo>
                    <a:pt x="1927" y="175"/>
                  </a:lnTo>
                  <a:lnTo>
                    <a:pt x="1938" y="84"/>
                  </a:lnTo>
                  <a:lnTo>
                    <a:pt x="1934" y="27"/>
                  </a:lnTo>
                  <a:lnTo>
                    <a:pt x="1927" y="0"/>
                  </a:lnTo>
                  <a:lnTo>
                    <a:pt x="1924" y="3"/>
                  </a:lnTo>
                  <a:lnTo>
                    <a:pt x="1912" y="23"/>
                  </a:lnTo>
                  <a:lnTo>
                    <a:pt x="1897" y="45"/>
                  </a:lnTo>
                  <a:lnTo>
                    <a:pt x="1874" y="77"/>
                  </a:lnTo>
                  <a:lnTo>
                    <a:pt x="1850" y="111"/>
                  </a:lnTo>
                  <a:lnTo>
                    <a:pt x="1828" y="144"/>
                  </a:lnTo>
                  <a:lnTo>
                    <a:pt x="1805" y="178"/>
                  </a:lnTo>
                  <a:lnTo>
                    <a:pt x="1783" y="210"/>
                  </a:lnTo>
                  <a:lnTo>
                    <a:pt x="1764" y="232"/>
                  </a:lnTo>
                  <a:lnTo>
                    <a:pt x="1699" y="309"/>
                  </a:lnTo>
                  <a:lnTo>
                    <a:pt x="1623" y="383"/>
                  </a:lnTo>
                  <a:lnTo>
                    <a:pt x="1536" y="460"/>
                  </a:lnTo>
                  <a:lnTo>
                    <a:pt x="1433" y="536"/>
                  </a:lnTo>
                  <a:lnTo>
                    <a:pt x="1327" y="612"/>
                  </a:lnTo>
                  <a:lnTo>
                    <a:pt x="1213" y="692"/>
                  </a:lnTo>
                  <a:lnTo>
                    <a:pt x="1090" y="768"/>
                  </a:lnTo>
                  <a:lnTo>
                    <a:pt x="966" y="844"/>
                  </a:lnTo>
                  <a:lnTo>
                    <a:pt x="836" y="916"/>
                  </a:lnTo>
                  <a:lnTo>
                    <a:pt x="708" y="988"/>
                  </a:lnTo>
                  <a:lnTo>
                    <a:pt x="579" y="1061"/>
                  </a:lnTo>
                  <a:lnTo>
                    <a:pt x="453" y="1128"/>
                  </a:lnTo>
                  <a:lnTo>
                    <a:pt x="331" y="1197"/>
                  </a:lnTo>
                  <a:lnTo>
                    <a:pt x="214" y="1258"/>
                  </a:lnTo>
                  <a:lnTo>
                    <a:pt x="103" y="1318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32" name="Freeform 131"/>
            <p:cNvSpPr>
              <a:spLocks/>
            </p:cNvSpPr>
            <p:nvPr/>
          </p:nvSpPr>
          <p:spPr bwMode="auto">
            <a:xfrm rot="696599">
              <a:off x="2485" y="1096"/>
              <a:ext cx="704" cy="66"/>
            </a:xfrm>
            <a:custGeom>
              <a:avLst/>
              <a:gdLst>
                <a:gd name="T0" fmla="*/ 0 w 2111"/>
                <a:gd name="T1" fmla="*/ 22 h 198"/>
                <a:gd name="T2" fmla="*/ 0 w 2111"/>
                <a:gd name="T3" fmla="*/ 22 h 198"/>
                <a:gd name="T4" fmla="*/ 1 w 2111"/>
                <a:gd name="T5" fmla="*/ 22 h 198"/>
                <a:gd name="T6" fmla="*/ 11 w 2111"/>
                <a:gd name="T7" fmla="*/ 21 h 198"/>
                <a:gd name="T8" fmla="*/ 21 w 2111"/>
                <a:gd name="T9" fmla="*/ 20 h 198"/>
                <a:gd name="T10" fmla="*/ 30 w 2111"/>
                <a:gd name="T11" fmla="*/ 19 h 198"/>
                <a:gd name="T12" fmla="*/ 40 w 2111"/>
                <a:gd name="T13" fmla="*/ 18 h 198"/>
                <a:gd name="T14" fmla="*/ 50 w 2111"/>
                <a:gd name="T15" fmla="*/ 17 h 198"/>
                <a:gd name="T16" fmla="*/ 59 w 2111"/>
                <a:gd name="T17" fmla="*/ 16 h 198"/>
                <a:gd name="T18" fmla="*/ 69 w 2111"/>
                <a:gd name="T19" fmla="*/ 15 h 198"/>
                <a:gd name="T20" fmla="*/ 78 w 2111"/>
                <a:gd name="T21" fmla="*/ 14 h 198"/>
                <a:gd name="T22" fmla="*/ 88 w 2111"/>
                <a:gd name="T23" fmla="*/ 13 h 198"/>
                <a:gd name="T24" fmla="*/ 98 w 2111"/>
                <a:gd name="T25" fmla="*/ 13 h 198"/>
                <a:gd name="T26" fmla="*/ 107 w 2111"/>
                <a:gd name="T27" fmla="*/ 12 h 198"/>
                <a:gd name="T28" fmla="*/ 117 w 2111"/>
                <a:gd name="T29" fmla="*/ 11 h 198"/>
                <a:gd name="T30" fmla="*/ 127 w 2111"/>
                <a:gd name="T31" fmla="*/ 10 h 198"/>
                <a:gd name="T32" fmla="*/ 136 w 2111"/>
                <a:gd name="T33" fmla="*/ 10 h 198"/>
                <a:gd name="T34" fmla="*/ 146 w 2111"/>
                <a:gd name="T35" fmla="*/ 9 h 198"/>
                <a:gd name="T36" fmla="*/ 156 w 2111"/>
                <a:gd name="T37" fmla="*/ 9 h 198"/>
                <a:gd name="T38" fmla="*/ 161 w 2111"/>
                <a:gd name="T39" fmla="*/ 9 h 198"/>
                <a:gd name="T40" fmla="*/ 165 w 2111"/>
                <a:gd name="T41" fmla="*/ 8 h 198"/>
                <a:gd name="T42" fmla="*/ 170 w 2111"/>
                <a:gd name="T43" fmla="*/ 8 h 198"/>
                <a:gd name="T44" fmla="*/ 175 w 2111"/>
                <a:gd name="T45" fmla="*/ 8 h 198"/>
                <a:gd name="T46" fmla="*/ 180 w 2111"/>
                <a:gd name="T47" fmla="*/ 8 h 198"/>
                <a:gd name="T48" fmla="*/ 185 w 2111"/>
                <a:gd name="T49" fmla="*/ 8 h 198"/>
                <a:gd name="T50" fmla="*/ 189 w 2111"/>
                <a:gd name="T51" fmla="*/ 8 h 198"/>
                <a:gd name="T52" fmla="*/ 194 w 2111"/>
                <a:gd name="T53" fmla="*/ 8 h 198"/>
                <a:gd name="T54" fmla="*/ 199 w 2111"/>
                <a:gd name="T55" fmla="*/ 7 h 198"/>
                <a:gd name="T56" fmla="*/ 204 w 2111"/>
                <a:gd name="T57" fmla="*/ 7 h 198"/>
                <a:gd name="T58" fmla="*/ 209 w 2111"/>
                <a:gd name="T59" fmla="*/ 6 h 198"/>
                <a:gd name="T60" fmla="*/ 213 w 2111"/>
                <a:gd name="T61" fmla="*/ 6 h 198"/>
                <a:gd name="T62" fmla="*/ 218 w 2111"/>
                <a:gd name="T63" fmla="*/ 6 h 198"/>
                <a:gd name="T64" fmla="*/ 222 w 2111"/>
                <a:gd name="T65" fmla="*/ 5 h 198"/>
                <a:gd name="T66" fmla="*/ 227 w 2111"/>
                <a:gd name="T67" fmla="*/ 4 h 198"/>
                <a:gd name="T68" fmla="*/ 232 w 2111"/>
                <a:gd name="T69" fmla="*/ 3 h 198"/>
                <a:gd name="T70" fmla="*/ 233 w 2111"/>
                <a:gd name="T71" fmla="*/ 2 h 198"/>
                <a:gd name="T72" fmla="*/ 233 w 2111"/>
                <a:gd name="T73" fmla="*/ 1 h 198"/>
                <a:gd name="T74" fmla="*/ 234 w 2111"/>
                <a:gd name="T75" fmla="*/ 1 h 198"/>
                <a:gd name="T76" fmla="*/ 235 w 2111"/>
                <a:gd name="T77" fmla="*/ 0 h 198"/>
                <a:gd name="T78" fmla="*/ 219 w 2111"/>
                <a:gd name="T79" fmla="*/ 0 h 198"/>
                <a:gd name="T80" fmla="*/ 203 w 2111"/>
                <a:gd name="T81" fmla="*/ 1 h 198"/>
                <a:gd name="T82" fmla="*/ 188 w 2111"/>
                <a:gd name="T83" fmla="*/ 2 h 198"/>
                <a:gd name="T84" fmla="*/ 172 w 2111"/>
                <a:gd name="T85" fmla="*/ 3 h 198"/>
                <a:gd name="T86" fmla="*/ 157 w 2111"/>
                <a:gd name="T87" fmla="*/ 3 h 198"/>
                <a:gd name="T88" fmla="*/ 142 w 2111"/>
                <a:gd name="T89" fmla="*/ 5 h 198"/>
                <a:gd name="T90" fmla="*/ 127 w 2111"/>
                <a:gd name="T91" fmla="*/ 6 h 198"/>
                <a:gd name="T92" fmla="*/ 112 w 2111"/>
                <a:gd name="T93" fmla="*/ 7 h 198"/>
                <a:gd name="T94" fmla="*/ 98 w 2111"/>
                <a:gd name="T95" fmla="*/ 9 h 198"/>
                <a:gd name="T96" fmla="*/ 84 w 2111"/>
                <a:gd name="T97" fmla="*/ 10 h 198"/>
                <a:gd name="T98" fmla="*/ 69 w 2111"/>
                <a:gd name="T99" fmla="*/ 12 h 198"/>
                <a:gd name="T100" fmla="*/ 55 w 2111"/>
                <a:gd name="T101" fmla="*/ 14 h 198"/>
                <a:gd name="T102" fmla="*/ 41 w 2111"/>
                <a:gd name="T103" fmla="*/ 16 h 198"/>
                <a:gd name="T104" fmla="*/ 27 w 2111"/>
                <a:gd name="T105" fmla="*/ 18 h 198"/>
                <a:gd name="T106" fmla="*/ 13 w 2111"/>
                <a:gd name="T107" fmla="*/ 20 h 198"/>
                <a:gd name="T108" fmla="*/ 0 w 2111"/>
                <a:gd name="T109" fmla="*/ 22 h 19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111" h="198">
                  <a:moveTo>
                    <a:pt x="0" y="198"/>
                  </a:moveTo>
                  <a:lnTo>
                    <a:pt x="3" y="198"/>
                  </a:lnTo>
                  <a:lnTo>
                    <a:pt x="7" y="198"/>
                  </a:lnTo>
                  <a:lnTo>
                    <a:pt x="98" y="190"/>
                  </a:lnTo>
                  <a:lnTo>
                    <a:pt x="185" y="183"/>
                  </a:lnTo>
                  <a:lnTo>
                    <a:pt x="273" y="171"/>
                  </a:lnTo>
                  <a:lnTo>
                    <a:pt x="360" y="163"/>
                  </a:lnTo>
                  <a:lnTo>
                    <a:pt x="447" y="156"/>
                  </a:lnTo>
                  <a:lnTo>
                    <a:pt x="535" y="148"/>
                  </a:lnTo>
                  <a:lnTo>
                    <a:pt x="619" y="136"/>
                  </a:lnTo>
                  <a:lnTo>
                    <a:pt x="706" y="129"/>
                  </a:lnTo>
                  <a:lnTo>
                    <a:pt x="794" y="121"/>
                  </a:lnTo>
                  <a:lnTo>
                    <a:pt x="878" y="114"/>
                  </a:lnTo>
                  <a:lnTo>
                    <a:pt x="964" y="107"/>
                  </a:lnTo>
                  <a:lnTo>
                    <a:pt x="1051" y="99"/>
                  </a:lnTo>
                  <a:lnTo>
                    <a:pt x="1139" y="92"/>
                  </a:lnTo>
                  <a:lnTo>
                    <a:pt x="1226" y="87"/>
                  </a:lnTo>
                  <a:lnTo>
                    <a:pt x="1314" y="80"/>
                  </a:lnTo>
                  <a:lnTo>
                    <a:pt x="1406" y="77"/>
                  </a:lnTo>
                  <a:lnTo>
                    <a:pt x="1447" y="77"/>
                  </a:lnTo>
                  <a:lnTo>
                    <a:pt x="1488" y="72"/>
                  </a:lnTo>
                  <a:lnTo>
                    <a:pt x="1530" y="72"/>
                  </a:lnTo>
                  <a:lnTo>
                    <a:pt x="1572" y="72"/>
                  </a:lnTo>
                  <a:lnTo>
                    <a:pt x="1618" y="72"/>
                  </a:lnTo>
                  <a:lnTo>
                    <a:pt x="1660" y="69"/>
                  </a:lnTo>
                  <a:lnTo>
                    <a:pt x="1702" y="69"/>
                  </a:lnTo>
                  <a:lnTo>
                    <a:pt x="1747" y="69"/>
                  </a:lnTo>
                  <a:lnTo>
                    <a:pt x="1788" y="65"/>
                  </a:lnTo>
                  <a:lnTo>
                    <a:pt x="1835" y="62"/>
                  </a:lnTo>
                  <a:lnTo>
                    <a:pt x="1877" y="57"/>
                  </a:lnTo>
                  <a:lnTo>
                    <a:pt x="1919" y="53"/>
                  </a:lnTo>
                  <a:lnTo>
                    <a:pt x="1959" y="50"/>
                  </a:lnTo>
                  <a:lnTo>
                    <a:pt x="2001" y="42"/>
                  </a:lnTo>
                  <a:lnTo>
                    <a:pt x="2043" y="35"/>
                  </a:lnTo>
                  <a:lnTo>
                    <a:pt x="2085" y="27"/>
                  </a:lnTo>
                  <a:lnTo>
                    <a:pt x="2092" y="20"/>
                  </a:lnTo>
                  <a:lnTo>
                    <a:pt x="2099" y="12"/>
                  </a:lnTo>
                  <a:lnTo>
                    <a:pt x="2104" y="8"/>
                  </a:lnTo>
                  <a:lnTo>
                    <a:pt x="2111" y="0"/>
                  </a:lnTo>
                  <a:lnTo>
                    <a:pt x="1968" y="3"/>
                  </a:lnTo>
                  <a:lnTo>
                    <a:pt x="1827" y="8"/>
                  </a:lnTo>
                  <a:lnTo>
                    <a:pt x="1687" y="15"/>
                  </a:lnTo>
                  <a:lnTo>
                    <a:pt x="1549" y="23"/>
                  </a:lnTo>
                  <a:lnTo>
                    <a:pt x="1413" y="30"/>
                  </a:lnTo>
                  <a:lnTo>
                    <a:pt x="1275" y="42"/>
                  </a:lnTo>
                  <a:lnTo>
                    <a:pt x="1142" y="53"/>
                  </a:lnTo>
                  <a:lnTo>
                    <a:pt x="1009" y="65"/>
                  </a:lnTo>
                  <a:lnTo>
                    <a:pt x="881" y="80"/>
                  </a:lnTo>
                  <a:lnTo>
                    <a:pt x="752" y="92"/>
                  </a:lnTo>
                  <a:lnTo>
                    <a:pt x="622" y="107"/>
                  </a:lnTo>
                  <a:lnTo>
                    <a:pt x="498" y="126"/>
                  </a:lnTo>
                  <a:lnTo>
                    <a:pt x="368" y="141"/>
                  </a:lnTo>
                  <a:lnTo>
                    <a:pt x="246" y="160"/>
                  </a:lnTo>
                  <a:lnTo>
                    <a:pt x="121" y="178"/>
                  </a:lnTo>
                  <a:lnTo>
                    <a:pt x="0" y="198"/>
                  </a:ln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33" name="Freeform 132"/>
            <p:cNvSpPr>
              <a:spLocks/>
            </p:cNvSpPr>
            <p:nvPr/>
          </p:nvSpPr>
          <p:spPr bwMode="auto">
            <a:xfrm rot="696599">
              <a:off x="3179" y="1164"/>
              <a:ext cx="84" cy="126"/>
            </a:xfrm>
            <a:custGeom>
              <a:avLst/>
              <a:gdLst>
                <a:gd name="T0" fmla="*/ 11 w 251"/>
                <a:gd name="T1" fmla="*/ 42 h 380"/>
                <a:gd name="T2" fmla="*/ 6 w 251"/>
                <a:gd name="T3" fmla="*/ 39 h 380"/>
                <a:gd name="T4" fmla="*/ 3 w 251"/>
                <a:gd name="T5" fmla="*/ 37 h 380"/>
                <a:gd name="T6" fmla="*/ 1 w 251"/>
                <a:gd name="T7" fmla="*/ 33 h 380"/>
                <a:gd name="T8" fmla="*/ 0 w 251"/>
                <a:gd name="T9" fmla="*/ 29 h 380"/>
                <a:gd name="T10" fmla="*/ 0 w 251"/>
                <a:gd name="T11" fmla="*/ 24 h 380"/>
                <a:gd name="T12" fmla="*/ 0 w 251"/>
                <a:gd name="T13" fmla="*/ 19 h 380"/>
                <a:gd name="T14" fmla="*/ 2 w 251"/>
                <a:gd name="T15" fmla="*/ 15 h 380"/>
                <a:gd name="T16" fmla="*/ 3 w 251"/>
                <a:gd name="T17" fmla="*/ 11 h 380"/>
                <a:gd name="T18" fmla="*/ 5 w 251"/>
                <a:gd name="T19" fmla="*/ 10 h 380"/>
                <a:gd name="T20" fmla="*/ 7 w 251"/>
                <a:gd name="T21" fmla="*/ 8 h 380"/>
                <a:gd name="T22" fmla="*/ 10 w 251"/>
                <a:gd name="T23" fmla="*/ 5 h 380"/>
                <a:gd name="T24" fmla="*/ 14 w 251"/>
                <a:gd name="T25" fmla="*/ 3 h 380"/>
                <a:gd name="T26" fmla="*/ 18 w 251"/>
                <a:gd name="T27" fmla="*/ 2 h 380"/>
                <a:gd name="T28" fmla="*/ 22 w 251"/>
                <a:gd name="T29" fmla="*/ 0 h 380"/>
                <a:gd name="T30" fmla="*/ 25 w 251"/>
                <a:gd name="T31" fmla="*/ 0 h 380"/>
                <a:gd name="T32" fmla="*/ 28 w 251"/>
                <a:gd name="T33" fmla="*/ 0 h 380"/>
                <a:gd name="T34" fmla="*/ 28 w 251"/>
                <a:gd name="T35" fmla="*/ 1 h 380"/>
                <a:gd name="T36" fmla="*/ 27 w 251"/>
                <a:gd name="T37" fmla="*/ 2 h 380"/>
                <a:gd name="T38" fmla="*/ 24 w 251"/>
                <a:gd name="T39" fmla="*/ 2 h 380"/>
                <a:gd name="T40" fmla="*/ 20 w 251"/>
                <a:gd name="T41" fmla="*/ 4 h 380"/>
                <a:gd name="T42" fmla="*/ 16 w 251"/>
                <a:gd name="T43" fmla="*/ 5 h 380"/>
                <a:gd name="T44" fmla="*/ 11 w 251"/>
                <a:gd name="T45" fmla="*/ 7 h 380"/>
                <a:gd name="T46" fmla="*/ 7 w 251"/>
                <a:gd name="T47" fmla="*/ 11 h 380"/>
                <a:gd name="T48" fmla="*/ 4 w 251"/>
                <a:gd name="T49" fmla="*/ 15 h 380"/>
                <a:gd name="T50" fmla="*/ 2 w 251"/>
                <a:gd name="T51" fmla="*/ 19 h 380"/>
                <a:gd name="T52" fmla="*/ 2 w 251"/>
                <a:gd name="T53" fmla="*/ 23 h 380"/>
                <a:gd name="T54" fmla="*/ 2 w 251"/>
                <a:gd name="T55" fmla="*/ 27 h 380"/>
                <a:gd name="T56" fmla="*/ 4 w 251"/>
                <a:gd name="T57" fmla="*/ 32 h 380"/>
                <a:gd name="T58" fmla="*/ 6 w 251"/>
                <a:gd name="T59" fmla="*/ 36 h 380"/>
                <a:gd name="T60" fmla="*/ 10 w 251"/>
                <a:gd name="T61" fmla="*/ 39 h 380"/>
                <a:gd name="T62" fmla="*/ 11 w 251"/>
                <a:gd name="T63" fmla="*/ 41 h 380"/>
                <a:gd name="T64" fmla="*/ 11 w 251"/>
                <a:gd name="T65" fmla="*/ 42 h 3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1" h="380">
                  <a:moveTo>
                    <a:pt x="96" y="380"/>
                  </a:moveTo>
                  <a:lnTo>
                    <a:pt x="57" y="360"/>
                  </a:lnTo>
                  <a:lnTo>
                    <a:pt x="27" y="335"/>
                  </a:lnTo>
                  <a:lnTo>
                    <a:pt x="12" y="301"/>
                  </a:lnTo>
                  <a:lnTo>
                    <a:pt x="4" y="262"/>
                  </a:lnTo>
                  <a:lnTo>
                    <a:pt x="0" y="217"/>
                  </a:lnTo>
                  <a:lnTo>
                    <a:pt x="4" y="175"/>
                  </a:lnTo>
                  <a:lnTo>
                    <a:pt x="15" y="136"/>
                  </a:lnTo>
                  <a:lnTo>
                    <a:pt x="30" y="103"/>
                  </a:lnTo>
                  <a:lnTo>
                    <a:pt x="42" y="87"/>
                  </a:lnTo>
                  <a:lnTo>
                    <a:pt x="64" y="69"/>
                  </a:lnTo>
                  <a:lnTo>
                    <a:pt x="91" y="49"/>
                  </a:lnTo>
                  <a:lnTo>
                    <a:pt x="126" y="30"/>
                  </a:lnTo>
                  <a:lnTo>
                    <a:pt x="160" y="15"/>
                  </a:lnTo>
                  <a:lnTo>
                    <a:pt x="194" y="4"/>
                  </a:lnTo>
                  <a:lnTo>
                    <a:pt x="224" y="0"/>
                  </a:lnTo>
                  <a:lnTo>
                    <a:pt x="247" y="4"/>
                  </a:lnTo>
                  <a:lnTo>
                    <a:pt x="251" y="12"/>
                  </a:lnTo>
                  <a:lnTo>
                    <a:pt x="239" y="15"/>
                  </a:lnTo>
                  <a:lnTo>
                    <a:pt x="212" y="22"/>
                  </a:lnTo>
                  <a:lnTo>
                    <a:pt x="179" y="34"/>
                  </a:lnTo>
                  <a:lnTo>
                    <a:pt x="141" y="46"/>
                  </a:lnTo>
                  <a:lnTo>
                    <a:pt x="99" y="64"/>
                  </a:lnTo>
                  <a:lnTo>
                    <a:pt x="61" y="96"/>
                  </a:lnTo>
                  <a:lnTo>
                    <a:pt x="34" y="133"/>
                  </a:lnTo>
                  <a:lnTo>
                    <a:pt x="19" y="175"/>
                  </a:lnTo>
                  <a:lnTo>
                    <a:pt x="19" y="209"/>
                  </a:lnTo>
                  <a:lnTo>
                    <a:pt x="22" y="247"/>
                  </a:lnTo>
                  <a:lnTo>
                    <a:pt x="34" y="289"/>
                  </a:lnTo>
                  <a:lnTo>
                    <a:pt x="57" y="326"/>
                  </a:lnTo>
                  <a:lnTo>
                    <a:pt x="88" y="357"/>
                  </a:lnTo>
                  <a:lnTo>
                    <a:pt x="103" y="375"/>
                  </a:lnTo>
                  <a:lnTo>
                    <a:pt x="96" y="38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Virtualizing Resources</a:t>
            </a:r>
          </a:p>
        </p:txBody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10138"/>
            <a:ext cx="11277600" cy="4319261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Physical Reality: </a:t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Different Processes/Threads share the same hardware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Need to multiplex CPU (Just finished: scheduling)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Need to multiplex use of Memory (starting today)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Need to multiplex disk and devices (later in term)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Why worry about memory sharing?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The complete working state of a process and/or kernel is defined by its data in memory (and registers)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Consequently, cannot just let different threads of control use the same memory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Physics: two different pieces of data cannot occupy the same locations in memory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Probably don’t want different threads to even have access to each other’s memory if in different processes (protection)</a:t>
            </a:r>
          </a:p>
        </p:txBody>
      </p:sp>
    </p:spTree>
    <p:extLst>
      <p:ext uri="{BB962C8B-B14F-4D97-AF65-F5344CB8AC3E}">
        <p14:creationId xmlns:p14="http://schemas.microsoft.com/office/powerpoint/2010/main" val="112692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38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38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795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8305800" cy="533400"/>
          </a:xfrm>
        </p:spPr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Important Aspects of Memory Multiplexing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762000"/>
            <a:ext cx="10591800" cy="57150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Protection:</a:t>
            </a:r>
          </a:p>
          <a:p>
            <a:pPr lvl="1"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Prevent access to private memory of other processes</a:t>
            </a:r>
          </a:p>
          <a:p>
            <a:pPr lvl="2"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Different pages of memory can be given special behavior (Read Only, Invisible to user programs, </a:t>
            </a:r>
            <a:r>
              <a:rPr lang="en-US" altLang="ko-KR" dirty="0" err="1">
                <a:ea typeface="굴림" panose="020B0600000101010101" pitchFamily="34" charset="-127"/>
              </a:rPr>
              <a:t>etc</a:t>
            </a:r>
            <a:r>
              <a:rPr lang="en-US" altLang="ko-KR" dirty="0">
                <a:ea typeface="굴림" panose="020B0600000101010101" pitchFamily="34" charset="-127"/>
              </a:rPr>
              <a:t>).</a:t>
            </a:r>
          </a:p>
          <a:p>
            <a:pPr lvl="2"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Kernel data protected from User programs</a:t>
            </a:r>
          </a:p>
          <a:p>
            <a:pPr lvl="2"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Programs protected from themselves</a:t>
            </a:r>
          </a:p>
          <a:p>
            <a:pPr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Translation: </a:t>
            </a:r>
          </a:p>
          <a:p>
            <a:pPr lvl="1"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Ability to translate accesses from one address space (virtual) to a different one (physical)</a:t>
            </a:r>
          </a:p>
          <a:p>
            <a:pPr lvl="1"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When translation exists, processor uses virtual addresses, physical memory uses physical addresses</a:t>
            </a:r>
          </a:p>
          <a:p>
            <a:pPr lvl="1"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Side effects:</a:t>
            </a:r>
          </a:p>
          <a:p>
            <a:pPr lvl="2"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Can be used to avoid overlap</a:t>
            </a:r>
          </a:p>
          <a:p>
            <a:pPr lvl="2"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Can be used to give uniform view of memory to programs</a:t>
            </a:r>
          </a:p>
          <a:p>
            <a:pPr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Controlled overlap:</a:t>
            </a:r>
          </a:p>
          <a:p>
            <a:pPr lvl="1"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Separate state of threads should not collide in physical memory.  Obviously, unexpected overlap causes chaos!</a:t>
            </a:r>
          </a:p>
          <a:p>
            <a:pPr lvl="1">
              <a:lnSpc>
                <a:spcPct val="80000"/>
              </a:lnSpc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Conversely, would like the ability to overlap when desired (for communication)</a:t>
            </a:r>
          </a:p>
          <a:p>
            <a:pPr>
              <a:lnSpc>
                <a:spcPct val="80000"/>
              </a:lnSpc>
              <a:spcBef>
                <a:spcPct val="15000"/>
              </a:spcBef>
            </a:pPr>
            <a:endParaRPr lang="en-US" altLang="ko-KR" dirty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660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854B3-8704-4FA7-B48F-6B79F9C7D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 View: Interposing on Process Behavior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704F2-BCB6-4416-A655-98904A585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OS interposes on process’ I/O operations</a:t>
            </a:r>
          </a:p>
          <a:p>
            <a:pPr lvl="1"/>
            <a:r>
              <a:rPr lang="en-US" dirty="0"/>
              <a:t>How? All I/O happens via </a:t>
            </a:r>
            <a:r>
              <a:rPr lang="en-US" dirty="0" err="1"/>
              <a:t>syscalls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r>
              <a:rPr lang="en-US" dirty="0"/>
              <a:t>OS interposes on process’ CPU usage</a:t>
            </a:r>
          </a:p>
          <a:p>
            <a:pPr lvl="1"/>
            <a:r>
              <a:rPr lang="en-US" dirty="0"/>
              <a:t>How? Interrupt lets OS preempt current thread</a:t>
            </a:r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Question: How can the OS interpose on process’ memory accesses?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Too slow for the OS to interpose </a:t>
            </a:r>
            <a:r>
              <a:rPr lang="en-US" i="1" dirty="0">
                <a:solidFill>
                  <a:srgbClr val="FF0000"/>
                </a:solidFill>
              </a:rPr>
              <a:t>every</a:t>
            </a:r>
            <a:r>
              <a:rPr lang="en-US" dirty="0">
                <a:solidFill>
                  <a:srgbClr val="FF0000"/>
                </a:solidFill>
              </a:rPr>
              <a:t> memory access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Translation: hardware support to accelerate the common case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Page fault: uncommon cases trap to the OS to handle</a:t>
            </a:r>
          </a:p>
        </p:txBody>
      </p:sp>
    </p:spTree>
    <p:extLst>
      <p:ext uri="{BB962C8B-B14F-4D97-AF65-F5344CB8AC3E}">
        <p14:creationId xmlns:p14="http://schemas.microsoft.com/office/powerpoint/2010/main" val="27338185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76200"/>
            <a:ext cx="8763000" cy="736600"/>
          </a:xfrm>
        </p:spPr>
        <p:txBody>
          <a:bodyPr/>
          <a:lstStyle/>
          <a:p>
            <a:r>
              <a:rPr lang="en-US" dirty="0"/>
              <a:t>Recall: Four Fundamental OS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838200"/>
            <a:ext cx="10210800" cy="5638800"/>
          </a:xfrm>
        </p:spPr>
        <p:txBody>
          <a:bodyPr>
            <a:normAutofit/>
          </a:bodyPr>
          <a:lstStyle/>
          <a:p>
            <a:r>
              <a:rPr lang="en-US" altLang="en-US" b="1" dirty="0"/>
              <a:t>Thread: Execution Context</a:t>
            </a:r>
          </a:p>
          <a:p>
            <a:pPr lvl="1"/>
            <a:r>
              <a:rPr lang="en-US" altLang="en-US" dirty="0"/>
              <a:t>Fully describes program state</a:t>
            </a:r>
          </a:p>
          <a:p>
            <a:pPr lvl="1"/>
            <a:r>
              <a:rPr lang="en-US" altLang="en-US" dirty="0"/>
              <a:t>Program Counter, Registers, Execution Flags, Stack</a:t>
            </a:r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Address space </a:t>
            </a:r>
            <a:r>
              <a:rPr lang="en-US" dirty="0">
                <a:solidFill>
                  <a:srgbClr val="FF0000"/>
                </a:solidFill>
              </a:rPr>
              <a:t>(with or w/o </a:t>
            </a:r>
            <a:r>
              <a:rPr lang="en-US" b="1" dirty="0">
                <a:solidFill>
                  <a:srgbClr val="FF0000"/>
                </a:solidFill>
              </a:rPr>
              <a:t>translation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Set of memory addresses accessible to program (for read or write)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May be distinct from memory space of the physical machine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(in which case programs operate in a virtual address space)</a:t>
            </a:r>
          </a:p>
          <a:p>
            <a:r>
              <a:rPr lang="en-US" b="1" dirty="0"/>
              <a:t>Process: an instance of a running program</a:t>
            </a:r>
          </a:p>
          <a:p>
            <a:pPr lvl="1"/>
            <a:r>
              <a:rPr lang="en-US" dirty="0"/>
              <a:t>Protected Address Space + One or more Threads</a:t>
            </a:r>
          </a:p>
          <a:p>
            <a:r>
              <a:rPr lang="en-US" b="1" dirty="0">
                <a:solidFill>
                  <a:srgbClr val="FF0000"/>
                </a:solidFill>
              </a:rPr>
              <a:t>Dual mode operation / Protection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Only the “system” has the ability to access certain resources</a:t>
            </a:r>
          </a:p>
          <a:p>
            <a:pPr lvl="1"/>
            <a:r>
              <a:rPr lang="en-US" sz="2400" dirty="0">
                <a:solidFill>
                  <a:srgbClr val="FF0000"/>
                </a:solidFill>
              </a:rPr>
              <a:t>Combined with translation, isolates programs from each other and the OS from programs</a:t>
            </a:r>
          </a:p>
        </p:txBody>
      </p:sp>
    </p:spTree>
    <p:extLst>
      <p:ext uri="{BB962C8B-B14F-4D97-AF65-F5344CB8AC3E}">
        <p14:creationId xmlns:p14="http://schemas.microsoft.com/office/powerpoint/2010/main" val="268294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607B0-252A-4F4A-892D-BB2CBE370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152400"/>
            <a:ext cx="7620000" cy="533400"/>
          </a:xfrm>
        </p:spPr>
        <p:txBody>
          <a:bodyPr/>
          <a:lstStyle/>
          <a:p>
            <a:r>
              <a:rPr lang="en-US" dirty="0"/>
              <a:t>THE BASICS: Address/Address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8AB96-0553-8948-93FE-29F2AD425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600" y="4696443"/>
            <a:ext cx="8673392" cy="179254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What is 2</a:t>
            </a:r>
            <a:r>
              <a:rPr lang="en-US" baseline="30000" dirty="0"/>
              <a:t>10</a:t>
            </a:r>
            <a:r>
              <a:rPr lang="en-US" dirty="0"/>
              <a:t> bytes (where a byte is </a:t>
            </a:r>
            <a:r>
              <a:rPr lang="en-US" dirty="0" err="1"/>
              <a:t>appreviated</a:t>
            </a:r>
            <a:r>
              <a:rPr lang="en-US" dirty="0"/>
              <a:t> as “B”)?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2</a:t>
            </a:r>
            <a:r>
              <a:rPr lang="en-US" baseline="30000" dirty="0">
                <a:solidFill>
                  <a:srgbClr val="FF0000"/>
                </a:solidFill>
              </a:rPr>
              <a:t>10 </a:t>
            </a:r>
            <a:r>
              <a:rPr lang="en-US" dirty="0">
                <a:solidFill>
                  <a:srgbClr val="FF0000"/>
                </a:solidFill>
              </a:rPr>
              <a:t>B = 1024B = 1 KB (for memory, 1K = 1024, </a:t>
            </a:r>
            <a:r>
              <a:rPr lang="en-US" i="1" dirty="0">
                <a:solidFill>
                  <a:srgbClr val="FF0000"/>
                </a:solidFill>
              </a:rPr>
              <a:t>not</a:t>
            </a:r>
            <a:r>
              <a:rPr lang="en-US" dirty="0">
                <a:solidFill>
                  <a:srgbClr val="FF0000"/>
                </a:solidFill>
              </a:rPr>
              <a:t> 1000)</a:t>
            </a:r>
          </a:p>
          <a:p>
            <a:r>
              <a:rPr lang="en-US" dirty="0"/>
              <a:t>How many bits to address each byte of 4KB page?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4KB = 4×1KB = 4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dirty="0">
                <a:solidFill>
                  <a:srgbClr val="FF0000"/>
                </a:solidFill>
              </a:rPr>
              <a:t> 2</a:t>
            </a:r>
            <a:r>
              <a:rPr lang="en-US" baseline="30000" dirty="0">
                <a:solidFill>
                  <a:srgbClr val="FF0000"/>
                </a:solidFill>
              </a:rPr>
              <a:t>10</a:t>
            </a:r>
            <a:r>
              <a:rPr lang="en-US" dirty="0">
                <a:solidFill>
                  <a:srgbClr val="FF0000"/>
                </a:solidFill>
              </a:rPr>
              <a:t>= 2</a:t>
            </a:r>
            <a:r>
              <a:rPr lang="en-US" baseline="30000" dirty="0">
                <a:solidFill>
                  <a:srgbClr val="FF0000"/>
                </a:solidFill>
              </a:rPr>
              <a:t>12</a:t>
            </a:r>
            <a:r>
              <a:rPr lang="en-US" dirty="0">
                <a:solidFill>
                  <a:srgbClr val="FF0000"/>
                </a:solidFill>
                <a:sym typeface="Symbol" panose="05050102010706020507" pitchFamily="18" charset="2"/>
              </a:rPr>
              <a:t> 12 bits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How much memory can be addressed with 20 bits? 32 bits? 64 bits?</a:t>
            </a:r>
          </a:p>
          <a:p>
            <a:pPr lvl="1"/>
            <a:r>
              <a:rPr lang="en-US" dirty="0"/>
              <a:t>Use 2</a:t>
            </a:r>
            <a:r>
              <a:rPr lang="en-US" baseline="30000" dirty="0"/>
              <a:t>k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54F3DC-A5AF-F94E-AE57-A86068B61E07}"/>
              </a:ext>
            </a:extLst>
          </p:cNvPr>
          <p:cNvSpPr/>
          <p:nvPr/>
        </p:nvSpPr>
        <p:spPr bwMode="auto">
          <a:xfrm>
            <a:off x="2343912" y="3192411"/>
            <a:ext cx="2133600" cy="381000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AD94AC-6BBD-F344-8F74-566638354BC3}"/>
              </a:ext>
            </a:extLst>
          </p:cNvPr>
          <p:cNvSpPr txBox="1"/>
          <p:nvPr/>
        </p:nvSpPr>
        <p:spPr>
          <a:xfrm>
            <a:off x="2995374" y="3962769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 bits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C54FF0-96CB-0D45-A63C-4B9320679C80}"/>
              </a:ext>
            </a:extLst>
          </p:cNvPr>
          <p:cNvSpPr txBox="1"/>
          <p:nvPr/>
        </p:nvSpPr>
        <p:spPr>
          <a:xfrm>
            <a:off x="1600201" y="2803053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Address: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AEA3D5-0041-9845-A742-316837AC1AED}"/>
              </a:ext>
            </a:extLst>
          </p:cNvPr>
          <p:cNvSpPr txBox="1"/>
          <p:nvPr/>
        </p:nvSpPr>
        <p:spPr>
          <a:xfrm>
            <a:off x="5391913" y="838200"/>
            <a:ext cx="1949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Address Space: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AC4CA7-390B-A747-975D-CAB1E1197769}"/>
              </a:ext>
            </a:extLst>
          </p:cNvPr>
          <p:cNvSpPr/>
          <p:nvPr/>
        </p:nvSpPr>
        <p:spPr bwMode="auto">
          <a:xfrm>
            <a:off x="5831945" y="1280054"/>
            <a:ext cx="1558339" cy="3207758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5D1F89F1-F6FA-C246-A7F0-95CAAF3B29D2}"/>
              </a:ext>
            </a:extLst>
          </p:cNvPr>
          <p:cNvSpPr/>
          <p:nvPr/>
        </p:nvSpPr>
        <p:spPr bwMode="auto">
          <a:xfrm rot="5400000">
            <a:off x="3279635" y="2764895"/>
            <a:ext cx="276902" cy="2118852"/>
          </a:xfrm>
          <a:prstGeom prst="rightBrac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958671-757F-504E-9B7D-BC7BD26A533B}"/>
              </a:ext>
            </a:extLst>
          </p:cNvPr>
          <p:cNvSpPr txBox="1"/>
          <p:nvPr/>
        </p:nvSpPr>
        <p:spPr>
          <a:xfrm>
            <a:off x="7754113" y="2646341"/>
            <a:ext cx="22958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2</a:t>
            </a:r>
            <a:r>
              <a:rPr lang="en-US" sz="3200" baseline="30000" dirty="0">
                <a:solidFill>
                  <a:srgbClr val="FF0000"/>
                </a:solidFill>
              </a:rPr>
              <a:t>k</a:t>
            </a:r>
            <a:r>
              <a:rPr lang="en-US" sz="3200" dirty="0">
                <a:solidFill>
                  <a:srgbClr val="FF0000"/>
                </a:solidFill>
              </a:rPr>
              <a:t> “things”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A2FA9E1-AA89-A144-B789-C3D32F3EBD1B}"/>
              </a:ext>
            </a:extLst>
          </p:cNvPr>
          <p:cNvCxnSpPr>
            <a:cxnSpLocks/>
          </p:cNvCxnSpPr>
          <p:nvPr/>
        </p:nvCxnSpPr>
        <p:spPr bwMode="auto">
          <a:xfrm flipV="1">
            <a:off x="3410712" y="2193937"/>
            <a:ext cx="2421232" cy="1215032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0C31C4C-C9D6-0942-9CF2-ECD9114CB781}"/>
              </a:ext>
            </a:extLst>
          </p:cNvPr>
          <p:cNvSpPr/>
          <p:nvPr/>
        </p:nvSpPr>
        <p:spPr bwMode="auto">
          <a:xfrm>
            <a:off x="5925313" y="2125611"/>
            <a:ext cx="1416173" cy="152400"/>
          </a:xfrm>
          <a:prstGeom prst="roundRect">
            <a:avLst/>
          </a:prstGeom>
          <a:solidFill>
            <a:schemeClr val="accent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84F7F01B-2E84-524F-B541-6AB9313AB179}"/>
              </a:ext>
            </a:extLst>
          </p:cNvPr>
          <p:cNvSpPr/>
          <p:nvPr/>
        </p:nvSpPr>
        <p:spPr bwMode="auto">
          <a:xfrm>
            <a:off x="7449312" y="1290117"/>
            <a:ext cx="276902" cy="3207757"/>
          </a:xfrm>
          <a:prstGeom prst="rightBrac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26214" y="3362705"/>
            <a:ext cx="26997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“Things” here usually</a:t>
            </a:r>
            <a:br>
              <a:rPr lang="en-US" dirty="0"/>
            </a:br>
            <a:r>
              <a:rPr lang="en-US" dirty="0"/>
              <a:t>means “bytes” (8 bits)</a:t>
            </a:r>
          </a:p>
        </p:txBody>
      </p:sp>
    </p:spTree>
    <p:extLst>
      <p:ext uri="{BB962C8B-B14F-4D97-AF65-F5344CB8AC3E}">
        <p14:creationId xmlns:p14="http://schemas.microsoft.com/office/powerpoint/2010/main" val="228172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9296400" cy="533400"/>
          </a:xfrm>
        </p:spPr>
        <p:txBody>
          <a:bodyPr>
            <a:noAutofit/>
          </a:bodyPr>
          <a:lstStyle/>
          <a:p>
            <a:r>
              <a:rPr lang="en-US" altLang="en-US" sz="3600" dirty="0"/>
              <a:t>Address Space, </a:t>
            </a:r>
            <a:r>
              <a:rPr lang="en-US" altLang="en-US" dirty="0"/>
              <a:t>Process Virtual Address Space</a:t>
            </a:r>
            <a:endParaRPr lang="en-US" altLang="en-US" sz="3600" dirty="0"/>
          </a:p>
        </p:txBody>
      </p:sp>
      <p:sp>
        <p:nvSpPr>
          <p:cNvPr id="7" name="Rectangle 6"/>
          <p:cNvSpPr/>
          <p:nvPr/>
        </p:nvSpPr>
        <p:spPr bwMode="auto">
          <a:xfrm>
            <a:off x="8823651" y="1103151"/>
            <a:ext cx="1828800" cy="28956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38062" y="1035401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0x000…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52452" y="3771866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0xFFF…</a:t>
            </a:r>
          </a:p>
        </p:txBody>
      </p:sp>
      <p:sp>
        <p:nvSpPr>
          <p:cNvPr id="1843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65004" y="838200"/>
            <a:ext cx="8021796" cy="5638800"/>
          </a:xfrm>
        </p:spPr>
        <p:txBody>
          <a:bodyPr>
            <a:normAutofit/>
          </a:bodyPr>
          <a:lstStyle/>
          <a:p>
            <a:r>
              <a:rPr lang="en-US" altLang="en-US" dirty="0"/>
              <a:t>Definition: </a:t>
            </a:r>
            <a:r>
              <a:rPr lang="en-US" altLang="en-US" b="1" dirty="0"/>
              <a:t>Set of accessible addresses and the state associated with them</a:t>
            </a:r>
          </a:p>
          <a:p>
            <a:pPr lvl="1"/>
            <a:r>
              <a:rPr lang="en-US" altLang="en-US" dirty="0"/>
              <a:t>2</a:t>
            </a:r>
            <a:r>
              <a:rPr lang="en-US" altLang="en-US" baseline="30000" dirty="0"/>
              <a:t>32</a:t>
            </a:r>
            <a:r>
              <a:rPr lang="en-US" altLang="en-US" dirty="0"/>
              <a:t> = ~4 billion </a:t>
            </a:r>
            <a:r>
              <a:rPr lang="en-US" altLang="en-US" b="1" i="1" dirty="0"/>
              <a:t>bytes</a:t>
            </a:r>
            <a:r>
              <a:rPr lang="en-US" altLang="en-US" dirty="0"/>
              <a:t> on a 32-bit machine</a:t>
            </a:r>
          </a:p>
          <a:p>
            <a:r>
              <a:rPr lang="en-US" altLang="en-US" dirty="0"/>
              <a:t>How many 32-bit numbers fit in this address space?</a:t>
            </a:r>
          </a:p>
          <a:p>
            <a:pPr lvl="1"/>
            <a:r>
              <a:rPr lang="en-US" altLang="en-US" dirty="0"/>
              <a:t>32-bits = 4 bytes, so 2</a:t>
            </a:r>
            <a:r>
              <a:rPr lang="en-US" altLang="en-US" baseline="30000" dirty="0"/>
              <a:t>32</a:t>
            </a:r>
            <a:r>
              <a:rPr lang="en-US" altLang="en-US" dirty="0"/>
              <a:t>/4 = 2</a:t>
            </a:r>
            <a:r>
              <a:rPr lang="en-US" altLang="en-US" baseline="30000" dirty="0"/>
              <a:t>30</a:t>
            </a:r>
            <a:r>
              <a:rPr lang="en-US" altLang="en-US" dirty="0"/>
              <a:t>=~1billion</a:t>
            </a:r>
          </a:p>
          <a:p>
            <a:r>
              <a:rPr lang="en-US" altLang="en-US" dirty="0"/>
              <a:t>What happens when processor reads or writes to an address?</a:t>
            </a:r>
          </a:p>
          <a:p>
            <a:pPr lvl="1"/>
            <a:r>
              <a:rPr lang="en-US" altLang="en-US" dirty="0"/>
              <a:t>Perhaps acts like regular memory</a:t>
            </a:r>
          </a:p>
          <a:p>
            <a:pPr lvl="1"/>
            <a:r>
              <a:rPr lang="en-US" altLang="en-US" dirty="0"/>
              <a:t>Perhaps causes I/O operation</a:t>
            </a:r>
          </a:p>
          <a:p>
            <a:pPr lvl="2"/>
            <a:r>
              <a:rPr lang="en-US" altLang="en-US" dirty="0"/>
              <a:t>(Memory-mapped I/O)</a:t>
            </a:r>
          </a:p>
          <a:p>
            <a:pPr lvl="1"/>
            <a:r>
              <a:rPr lang="en-US" altLang="en-US" dirty="0"/>
              <a:t>Causes program to abort (</a:t>
            </a:r>
            <a:r>
              <a:rPr lang="en-US" altLang="en-US" dirty="0" err="1"/>
              <a:t>segfault</a:t>
            </a:r>
            <a:r>
              <a:rPr lang="en-US" altLang="en-US" dirty="0"/>
              <a:t>)?</a:t>
            </a:r>
          </a:p>
          <a:p>
            <a:pPr lvl="1"/>
            <a:r>
              <a:rPr lang="en-US" altLang="en-US" dirty="0"/>
              <a:t>Communicate with another program</a:t>
            </a:r>
          </a:p>
          <a:p>
            <a:pPr lvl="1"/>
            <a:r>
              <a:rPr lang="en-US" altLang="en-US" dirty="0"/>
              <a:t>…</a:t>
            </a:r>
          </a:p>
          <a:p>
            <a:endParaRPr lang="en-US" alt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62E7A8E-CDB1-114C-8762-E365D6A4C68F}"/>
              </a:ext>
            </a:extLst>
          </p:cNvPr>
          <p:cNvGrpSpPr/>
          <p:nvPr/>
        </p:nvGrpSpPr>
        <p:grpSpPr>
          <a:xfrm>
            <a:off x="8900569" y="1339731"/>
            <a:ext cx="1678006" cy="2422440"/>
            <a:chOff x="3200400" y="1638300"/>
            <a:chExt cx="1628564" cy="2400300"/>
          </a:xfrm>
          <a:solidFill>
            <a:srgbClr val="FFFF00"/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CC2495C-9762-3B45-BAE3-CE4A25202146}"/>
                </a:ext>
              </a:extLst>
            </p:cNvPr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9C502C7-984C-6D47-B610-BC46A3D29707}"/>
                </a:ext>
              </a:extLst>
            </p:cNvPr>
            <p:cNvSpPr txBox="1"/>
            <p:nvPr/>
          </p:nvSpPr>
          <p:spPr>
            <a:xfrm>
              <a:off x="3372272" y="1638300"/>
              <a:ext cx="501270" cy="2744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2A25004-0380-6D4D-9671-311CACF0B990}"/>
                </a:ext>
              </a:extLst>
            </p:cNvPr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89F0421-4E2B-014A-8099-439CFDB3314B}"/>
                </a:ext>
              </a:extLst>
            </p:cNvPr>
            <p:cNvSpPr txBox="1"/>
            <p:nvPr/>
          </p:nvSpPr>
          <p:spPr>
            <a:xfrm>
              <a:off x="3352800" y="2133601"/>
              <a:ext cx="908882" cy="27446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8A601E2-9034-A647-A814-E3C90B5BD42B}"/>
                </a:ext>
              </a:extLst>
            </p:cNvPr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9D70DC3-4182-074D-8FD4-D95E95FA9B80}"/>
                </a:ext>
              </a:extLst>
            </p:cNvPr>
            <p:cNvSpPr txBox="1"/>
            <p:nvPr/>
          </p:nvSpPr>
          <p:spPr>
            <a:xfrm>
              <a:off x="3505200" y="2667001"/>
              <a:ext cx="509049" cy="2744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857BEA4-5CC9-5348-899C-FE470131B544}"/>
                </a:ext>
              </a:extLst>
            </p:cNvPr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3F5A9EB-A0CE-CD40-B54F-1B3C840A9576}"/>
                </a:ext>
              </a:extLst>
            </p:cNvPr>
            <p:cNvSpPr txBox="1"/>
            <p:nvPr/>
          </p:nvSpPr>
          <p:spPr>
            <a:xfrm>
              <a:off x="3429000" y="3581400"/>
              <a:ext cx="527718" cy="2744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11FA5840-A7CE-4A40-9089-34B6E9C82CA0}"/>
                </a:ext>
              </a:extLst>
            </p:cNvPr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2341A40-B292-AC41-9D0B-105EF01D42F9}"/>
                </a:ext>
              </a:extLst>
            </p:cNvPr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40644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15887"/>
            <a:ext cx="9067800" cy="646113"/>
          </a:xfrm>
        </p:spPr>
        <p:txBody>
          <a:bodyPr/>
          <a:lstStyle/>
          <a:p>
            <a:r>
              <a:rPr lang="en-US" dirty="0"/>
              <a:t>Recall: Process Address Space: typical structure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2736180" y="1896550"/>
            <a:ext cx="1828800" cy="1066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00606" y="2963351"/>
            <a:ext cx="1223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Processor</a:t>
            </a:r>
          </a:p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registers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2736180" y="2125150"/>
            <a:ext cx="1828800" cy="2286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85673" y="1820350"/>
            <a:ext cx="526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PC: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2736180" y="2506150"/>
            <a:ext cx="1828800" cy="2286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278981" y="2125150"/>
            <a:ext cx="5148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SP: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B9B5569-F97B-964E-A54C-7236761155C8}"/>
              </a:ext>
            </a:extLst>
          </p:cNvPr>
          <p:cNvSpPr/>
          <p:nvPr/>
        </p:nvSpPr>
        <p:spPr bwMode="auto">
          <a:xfrm>
            <a:off x="6829195" y="1286950"/>
            <a:ext cx="1828800" cy="358207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8300C6E-756A-D643-8977-394E972BA2D8}"/>
              </a:ext>
            </a:extLst>
          </p:cNvPr>
          <p:cNvSpPr txBox="1"/>
          <p:nvPr/>
        </p:nvSpPr>
        <p:spPr>
          <a:xfrm>
            <a:off x="8643606" y="1219200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0x000…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14800B1-356A-AE46-978B-3ABD44A51ED6}"/>
              </a:ext>
            </a:extLst>
          </p:cNvPr>
          <p:cNvSpPr txBox="1"/>
          <p:nvPr/>
        </p:nvSpPr>
        <p:spPr>
          <a:xfrm>
            <a:off x="8657996" y="4612696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0xFFF…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9445BAE-8565-5B4C-9976-3A5B34730F21}"/>
              </a:ext>
            </a:extLst>
          </p:cNvPr>
          <p:cNvGrpSpPr/>
          <p:nvPr/>
        </p:nvGrpSpPr>
        <p:grpSpPr>
          <a:xfrm>
            <a:off x="6906113" y="1523530"/>
            <a:ext cx="1678006" cy="3336842"/>
            <a:chOff x="3200400" y="1638300"/>
            <a:chExt cx="1628564" cy="3306338"/>
          </a:xfrm>
          <a:solidFill>
            <a:srgbClr val="FFFF00"/>
          </a:solidFill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C24763A-E727-2A45-A6E6-DE973A5E7FE5}"/>
                </a:ext>
              </a:extLst>
            </p:cNvPr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5AAFC12-7F1C-0B44-9863-2E7009928F90}"/>
                </a:ext>
              </a:extLst>
            </p:cNvPr>
            <p:cNvSpPr txBox="1"/>
            <p:nvPr/>
          </p:nvSpPr>
          <p:spPr>
            <a:xfrm>
              <a:off x="3372272" y="1638300"/>
              <a:ext cx="1338275" cy="3049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Code Segment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7E2863E6-B152-B94C-8776-F849763400F8}"/>
                </a:ext>
              </a:extLst>
            </p:cNvPr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AC42CA7-DDF8-E043-A8CF-2414AFB4E431}"/>
                </a:ext>
              </a:extLst>
            </p:cNvPr>
            <p:cNvSpPr txBox="1"/>
            <p:nvPr/>
          </p:nvSpPr>
          <p:spPr>
            <a:xfrm>
              <a:off x="3352800" y="2133601"/>
              <a:ext cx="1030232" cy="3049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B5C7EF40-C378-354B-9E07-0CD7EC49972E}"/>
                </a:ext>
              </a:extLst>
            </p:cNvPr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63A06BB-FE68-4642-A1D2-F3ED27298138}"/>
                </a:ext>
              </a:extLst>
            </p:cNvPr>
            <p:cNvSpPr txBox="1"/>
            <p:nvPr/>
          </p:nvSpPr>
          <p:spPr>
            <a:xfrm>
              <a:off x="3391634" y="2762757"/>
              <a:ext cx="878200" cy="3049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562BE49-3B51-2F4C-BFF0-6E7B19EEE833}"/>
                </a:ext>
              </a:extLst>
            </p:cNvPr>
            <p:cNvSpPr/>
            <p:nvPr/>
          </p:nvSpPr>
          <p:spPr bwMode="auto">
            <a:xfrm>
              <a:off x="3200400" y="4411238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99AA2F3-72A2-4F43-9F85-0BAA2159855F}"/>
                </a:ext>
              </a:extLst>
            </p:cNvPr>
            <p:cNvSpPr txBox="1"/>
            <p:nvPr/>
          </p:nvSpPr>
          <p:spPr>
            <a:xfrm>
              <a:off x="3429000" y="4487435"/>
              <a:ext cx="1358499" cy="3049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Stack Segment</a:t>
              </a: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8474397B-179D-754B-A6FA-E6B2930760C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724400" y="4171741"/>
              <a:ext cx="0" cy="772895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06FB3282-0611-F845-9B2D-2C318E12270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24400" y="2590800"/>
              <a:ext cx="0" cy="794368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10" name="Freeform 9"/>
          <p:cNvSpPr/>
          <p:nvPr/>
        </p:nvSpPr>
        <p:spPr bwMode="auto">
          <a:xfrm flipV="1">
            <a:off x="4381501" y="1752169"/>
            <a:ext cx="2701703" cy="270526"/>
          </a:xfrm>
          <a:custGeom>
            <a:avLst/>
            <a:gdLst>
              <a:gd name="connsiteX0" fmla="*/ 0 w 1864894"/>
              <a:gd name="connsiteY0" fmla="*/ 70287 h 1862992"/>
              <a:gd name="connsiteX1" fmla="*/ 372978 w 1864894"/>
              <a:gd name="connsiteY1" fmla="*/ 106382 h 1862992"/>
              <a:gd name="connsiteX2" fmla="*/ 914400 w 1864894"/>
              <a:gd name="connsiteY2" fmla="*/ 1080940 h 1862992"/>
              <a:gd name="connsiteX3" fmla="*/ 1419726 w 1864894"/>
              <a:gd name="connsiteY3" fmla="*/ 1718613 h 1862992"/>
              <a:gd name="connsiteX4" fmla="*/ 1864894 w 1864894"/>
              <a:gd name="connsiteY4" fmla="*/ 1862992 h 1862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4894" h="1862992">
                <a:moveTo>
                  <a:pt x="0" y="70287"/>
                </a:moveTo>
                <a:cubicBezTo>
                  <a:pt x="110289" y="4113"/>
                  <a:pt x="220578" y="-62060"/>
                  <a:pt x="372978" y="106382"/>
                </a:cubicBezTo>
                <a:cubicBezTo>
                  <a:pt x="525378" y="274824"/>
                  <a:pt x="739942" y="812235"/>
                  <a:pt x="914400" y="1080940"/>
                </a:cubicBezTo>
                <a:cubicBezTo>
                  <a:pt x="1088858" y="1349645"/>
                  <a:pt x="1261310" y="1588271"/>
                  <a:pt x="1419726" y="1718613"/>
                </a:cubicBezTo>
                <a:cubicBezTo>
                  <a:pt x="1578142" y="1848955"/>
                  <a:pt x="1721518" y="1855973"/>
                  <a:pt x="1864894" y="1862992"/>
                </a:cubicBezTo>
              </a:path>
            </a:pathLst>
          </a:custGeom>
          <a:noFill/>
          <a:ln w="38100" cap="flat" cmpd="sng" algn="ctr">
            <a:solidFill>
              <a:schemeClr val="accent1"/>
            </a:solidFill>
            <a:prstDash val="solid"/>
            <a:round/>
            <a:headEnd type="oval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A02B7281-164A-C440-882A-090C00EDBB09}"/>
              </a:ext>
            </a:extLst>
          </p:cNvPr>
          <p:cNvSpPr/>
          <p:nvPr/>
        </p:nvSpPr>
        <p:spPr bwMode="auto">
          <a:xfrm>
            <a:off x="4404898" y="2215658"/>
            <a:ext cx="2584365" cy="2393107"/>
          </a:xfrm>
          <a:custGeom>
            <a:avLst/>
            <a:gdLst>
              <a:gd name="connsiteX0" fmla="*/ 0 w 1864894"/>
              <a:gd name="connsiteY0" fmla="*/ 70287 h 1862992"/>
              <a:gd name="connsiteX1" fmla="*/ 372978 w 1864894"/>
              <a:gd name="connsiteY1" fmla="*/ 106382 h 1862992"/>
              <a:gd name="connsiteX2" fmla="*/ 914400 w 1864894"/>
              <a:gd name="connsiteY2" fmla="*/ 1080940 h 1862992"/>
              <a:gd name="connsiteX3" fmla="*/ 1419726 w 1864894"/>
              <a:gd name="connsiteY3" fmla="*/ 1718613 h 1862992"/>
              <a:gd name="connsiteX4" fmla="*/ 1864894 w 1864894"/>
              <a:gd name="connsiteY4" fmla="*/ 1862992 h 1862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4894" h="1862992">
                <a:moveTo>
                  <a:pt x="0" y="70287"/>
                </a:moveTo>
                <a:cubicBezTo>
                  <a:pt x="110289" y="4113"/>
                  <a:pt x="220578" y="-62060"/>
                  <a:pt x="372978" y="106382"/>
                </a:cubicBezTo>
                <a:cubicBezTo>
                  <a:pt x="525378" y="274824"/>
                  <a:pt x="739942" y="812235"/>
                  <a:pt x="914400" y="1080940"/>
                </a:cubicBezTo>
                <a:cubicBezTo>
                  <a:pt x="1088858" y="1349645"/>
                  <a:pt x="1261310" y="1588271"/>
                  <a:pt x="1419726" y="1718613"/>
                </a:cubicBezTo>
                <a:cubicBezTo>
                  <a:pt x="1578142" y="1848955"/>
                  <a:pt x="1721518" y="1855973"/>
                  <a:pt x="1864894" y="1862992"/>
                </a:cubicBezTo>
              </a:path>
            </a:pathLst>
          </a:custGeom>
          <a:noFill/>
          <a:ln w="38100" cap="flat" cmpd="sng" algn="ctr">
            <a:solidFill>
              <a:schemeClr val="accent1"/>
            </a:solidFill>
            <a:prstDash val="solid"/>
            <a:round/>
            <a:headEnd type="oval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FD9664-B651-4949-8DBC-78CC42593CC7}"/>
              </a:ext>
            </a:extLst>
          </p:cNvPr>
          <p:cNvSpPr txBox="1"/>
          <p:nvPr/>
        </p:nvSpPr>
        <p:spPr>
          <a:xfrm>
            <a:off x="8620034" y="3039118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>
                <a:solidFill>
                  <a:srgbClr val="FF0000"/>
                </a:solidFill>
              </a:rPr>
              <a:t>sbrk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syscall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66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3641558" y="190500"/>
            <a:ext cx="5334000" cy="5334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Recall: </a:t>
            </a:r>
            <a:r>
              <a:rPr lang="en-US" altLang="ko-KR" dirty="0" err="1">
                <a:ea typeface="굴림" panose="020B0600000101010101" pitchFamily="34" charset="-127"/>
              </a:rPr>
              <a:t>Uniprogramming</a:t>
            </a:r>
            <a:endParaRPr lang="en-US" altLang="ko-KR" dirty="0">
              <a:ea typeface="굴림" panose="020B0600000101010101" pitchFamily="34" charset="-127"/>
            </a:endParaRPr>
          </a:p>
        </p:txBody>
      </p:sp>
      <p:sp>
        <p:nvSpPr>
          <p:cNvPr id="64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838200"/>
            <a:ext cx="8534400" cy="5638800"/>
          </a:xfrm>
        </p:spPr>
        <p:txBody>
          <a:bodyPr>
            <a:noAutofit/>
          </a:bodyPr>
          <a:lstStyle/>
          <a:p>
            <a:r>
              <a:rPr lang="en-US" altLang="ko-KR" sz="2800" dirty="0" err="1">
                <a:ea typeface="굴림" panose="020B0600000101010101" pitchFamily="34" charset="-127"/>
              </a:rPr>
              <a:t>Uniprogramming</a:t>
            </a:r>
            <a:r>
              <a:rPr lang="en-US" altLang="ko-KR" sz="2800" dirty="0">
                <a:ea typeface="굴림" panose="020B0600000101010101" pitchFamily="34" charset="-127"/>
              </a:rPr>
              <a:t> (no Translation or Protection)</a:t>
            </a:r>
          </a:p>
          <a:p>
            <a:pPr lvl="1"/>
            <a:r>
              <a:rPr lang="en-US" altLang="ko-KR" sz="2400" dirty="0">
                <a:ea typeface="굴림" panose="020B0600000101010101" pitchFamily="34" charset="-127"/>
              </a:rPr>
              <a:t>Application always runs at same place in physical memory since only one application at a time</a:t>
            </a:r>
          </a:p>
          <a:p>
            <a:pPr lvl="1"/>
            <a:r>
              <a:rPr lang="en-US" altLang="ko-KR" sz="2400" dirty="0">
                <a:ea typeface="굴림" panose="020B0600000101010101" pitchFamily="34" charset="-127"/>
              </a:rPr>
              <a:t>Application can access any physical address</a:t>
            </a:r>
          </a:p>
          <a:p>
            <a:pPr lvl="1"/>
            <a:endParaRPr lang="en-US" altLang="ko-KR" sz="2400" dirty="0">
              <a:ea typeface="굴림" panose="020B0600000101010101" pitchFamily="34" charset="-127"/>
            </a:endParaRPr>
          </a:p>
          <a:p>
            <a:pPr lvl="1"/>
            <a:endParaRPr lang="en-US" altLang="ko-KR" sz="2400" dirty="0">
              <a:ea typeface="굴림" panose="020B0600000101010101" pitchFamily="34" charset="-127"/>
            </a:endParaRPr>
          </a:p>
          <a:p>
            <a:pPr lvl="1"/>
            <a:endParaRPr lang="en-US" altLang="ko-KR" sz="2400" dirty="0">
              <a:ea typeface="굴림" panose="020B0600000101010101" pitchFamily="34" charset="-127"/>
            </a:endParaRPr>
          </a:p>
          <a:p>
            <a:pPr lvl="1"/>
            <a:endParaRPr lang="en-US" altLang="ko-KR" sz="2400" dirty="0">
              <a:ea typeface="굴림" panose="020B0600000101010101" pitchFamily="34" charset="-127"/>
            </a:endParaRPr>
          </a:p>
          <a:p>
            <a:pPr lvl="1"/>
            <a:endParaRPr lang="en-US" altLang="ko-KR" sz="2400" dirty="0">
              <a:ea typeface="굴림" panose="020B0600000101010101" pitchFamily="34" charset="-127"/>
            </a:endParaRPr>
          </a:p>
          <a:p>
            <a:pPr marL="457200" lvl="1" indent="0">
              <a:buNone/>
            </a:pPr>
            <a:endParaRPr lang="en-US" altLang="ko-KR" sz="2400" dirty="0">
              <a:ea typeface="굴림" panose="020B0600000101010101" pitchFamily="34" charset="-127"/>
            </a:endParaRPr>
          </a:p>
          <a:p>
            <a:pPr lvl="1"/>
            <a:endParaRPr lang="en-US" altLang="ko-KR" sz="2400" dirty="0">
              <a:ea typeface="굴림" panose="020B0600000101010101" pitchFamily="34" charset="-127"/>
            </a:endParaRPr>
          </a:p>
          <a:p>
            <a:pPr lvl="1"/>
            <a:r>
              <a:rPr lang="en-US" altLang="ko-KR" sz="2400" dirty="0">
                <a:ea typeface="굴림" panose="020B0600000101010101" pitchFamily="34" charset="-127"/>
              </a:rPr>
              <a:t>Application given illusion of dedicated machine by giving it reality of a dedicated machine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962401" y="2514601"/>
            <a:ext cx="3465513" cy="2728913"/>
            <a:chOff x="1728" y="2112"/>
            <a:chExt cx="2183" cy="1719"/>
          </a:xfrm>
        </p:grpSpPr>
        <p:sp>
          <p:nvSpPr>
            <p:cNvPr id="27653" name="Text Box 6"/>
            <p:cNvSpPr txBox="1">
              <a:spLocks noChangeArrowheads="1"/>
            </p:cNvSpPr>
            <p:nvPr/>
          </p:nvSpPr>
          <p:spPr bwMode="auto">
            <a:xfrm>
              <a:off x="2932" y="3600"/>
              <a:ext cx="91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800" b="0">
                  <a:latin typeface="Gill Sans" charset="0"/>
                  <a:ea typeface="Gill Sans" charset="0"/>
                  <a:cs typeface="Gill Sans" charset="0"/>
                </a:rPr>
                <a:t>0x00000000</a:t>
              </a:r>
            </a:p>
          </p:txBody>
        </p:sp>
        <p:sp>
          <p:nvSpPr>
            <p:cNvPr id="27654" name="Text Box 7"/>
            <p:cNvSpPr txBox="1">
              <a:spLocks noChangeArrowheads="1"/>
            </p:cNvSpPr>
            <p:nvPr/>
          </p:nvSpPr>
          <p:spPr bwMode="auto">
            <a:xfrm>
              <a:off x="2932" y="2121"/>
              <a:ext cx="97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800" b="0">
                  <a:latin typeface="Gill Sans" charset="0"/>
                  <a:ea typeface="Gill Sans" charset="0"/>
                  <a:cs typeface="Gill Sans" charset="0"/>
                </a:rPr>
                <a:t>0xFFFFFFFF</a:t>
              </a:r>
            </a:p>
          </p:txBody>
        </p:sp>
        <p:grpSp>
          <p:nvGrpSpPr>
            <p:cNvPr id="27655" name="Group 11"/>
            <p:cNvGrpSpPr>
              <a:grpSpLocks/>
            </p:cNvGrpSpPr>
            <p:nvPr/>
          </p:nvGrpSpPr>
          <p:grpSpPr bwMode="auto">
            <a:xfrm>
              <a:off x="1728" y="2112"/>
              <a:ext cx="1104" cy="1680"/>
              <a:chOff x="2208" y="1968"/>
              <a:chExt cx="1104" cy="1680"/>
            </a:xfrm>
          </p:grpSpPr>
          <p:sp>
            <p:nvSpPr>
              <p:cNvPr id="61449" name="Rectangle 5"/>
              <p:cNvSpPr>
                <a:spLocks noChangeArrowheads="1"/>
              </p:cNvSpPr>
              <p:nvPr/>
            </p:nvSpPr>
            <p:spPr bwMode="auto">
              <a:xfrm>
                <a:off x="2208" y="1968"/>
                <a:ext cx="1104" cy="1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eaLnBrk="0" hangingPunct="0">
                  <a:defRPr/>
                </a:pPr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7658" name="Text Box 9"/>
              <p:cNvSpPr txBox="1">
                <a:spLocks noChangeArrowheads="1"/>
              </p:cNvSpPr>
              <p:nvPr/>
            </p:nvSpPr>
            <p:spPr bwMode="auto">
              <a:xfrm>
                <a:off x="2284" y="3312"/>
                <a:ext cx="82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800" b="0">
                    <a:latin typeface="Gill Sans" charset="0"/>
                    <a:ea typeface="Gill Sans" charset="0"/>
                    <a:cs typeface="Gill Sans" charset="0"/>
                  </a:rPr>
                  <a:t>Application</a:t>
                </a:r>
              </a:p>
            </p:txBody>
          </p:sp>
          <p:sp>
            <p:nvSpPr>
              <p:cNvPr id="27659" name="Text Box 10"/>
              <p:cNvSpPr txBox="1">
                <a:spLocks noChangeArrowheads="1"/>
              </p:cNvSpPr>
              <p:nvPr/>
            </p:nvSpPr>
            <p:spPr bwMode="auto">
              <a:xfrm>
                <a:off x="2324" y="2112"/>
                <a:ext cx="753" cy="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800" b="0">
                    <a:latin typeface="Gill Sans" charset="0"/>
                    <a:ea typeface="Gill Sans" charset="0"/>
                    <a:cs typeface="Gill Sans" charset="0"/>
                  </a:rPr>
                  <a:t>Operating</a:t>
                </a:r>
              </a:p>
              <a:p>
                <a:r>
                  <a:rPr lang="en-US" altLang="ko-KR" sz="1800" b="0">
                    <a:latin typeface="Gill Sans" charset="0"/>
                    <a:ea typeface="Gill Sans" charset="0"/>
                    <a:cs typeface="Gill Sans" charset="0"/>
                  </a:rPr>
                  <a:t>System</a:t>
                </a:r>
              </a:p>
            </p:txBody>
          </p:sp>
        </p:grpSp>
        <p:sp>
          <p:nvSpPr>
            <p:cNvPr id="27656" name="Text Box 12"/>
            <p:cNvSpPr txBox="1">
              <a:spLocks noChangeArrowheads="1"/>
            </p:cNvSpPr>
            <p:nvPr/>
          </p:nvSpPr>
          <p:spPr bwMode="auto">
            <a:xfrm rot="16200000">
              <a:off x="3098" y="2733"/>
              <a:ext cx="831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800" b="0">
                  <a:latin typeface="Gill Sans" charset="0"/>
                  <a:ea typeface="Gill Sans" charset="0"/>
                  <a:cs typeface="Gill Sans" charset="0"/>
                </a:rPr>
                <a:t>Valid 32-bit</a:t>
              </a:r>
            </a:p>
            <a:p>
              <a:r>
                <a:rPr lang="en-US" altLang="ko-KR" sz="1800" b="0">
                  <a:latin typeface="Gill Sans" charset="0"/>
                  <a:ea typeface="Gill Sans" charset="0"/>
                  <a:cs typeface="Gill Sans" charset="0"/>
                </a:rPr>
                <a:t>Addresses</a:t>
              </a:r>
            </a:p>
          </p:txBody>
        </p:sp>
      </p:grpSp>
      <p:pic>
        <p:nvPicPr>
          <p:cNvPr id="27652" name="Picture 2" descr="ibm16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9580" y="2565175"/>
            <a:ext cx="235982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126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4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2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52400"/>
            <a:ext cx="8458200" cy="5334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Primitive Multiprogramming</a:t>
            </a:r>
          </a:p>
        </p:txBody>
      </p:sp>
      <p:sp>
        <p:nvSpPr>
          <p:cNvPr id="64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685800"/>
            <a:ext cx="8763000" cy="59436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Multiprogramming without Translation or Protection</a:t>
            </a: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Must somehow prevent address overlap between threads</a:t>
            </a: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Use Loader/Linker: Adjust addresses while program loaded into memory (loads, stores, jumps)</a:t>
            </a:r>
          </a:p>
          <a:p>
            <a:pPr lvl="2">
              <a:lnSpc>
                <a:spcPct val="80000"/>
              </a:lnSpc>
              <a:spcBef>
                <a:spcPct val="2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Everything adjusted to memory location of program</a:t>
            </a:r>
          </a:p>
          <a:p>
            <a:pPr lvl="2">
              <a:lnSpc>
                <a:spcPct val="80000"/>
              </a:lnSpc>
              <a:spcBef>
                <a:spcPct val="2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Translation done by a linker-loader (relocation)</a:t>
            </a:r>
          </a:p>
          <a:p>
            <a:pPr lvl="2">
              <a:lnSpc>
                <a:spcPct val="80000"/>
              </a:lnSpc>
              <a:spcBef>
                <a:spcPct val="2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Common in early days (… till Windows 3.x, 95?)</a:t>
            </a:r>
          </a:p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With this solution, no protection: bugs in any program can cause other programs to crash or even the OS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4038601" y="1524001"/>
            <a:ext cx="3465513" cy="2728913"/>
            <a:chOff x="1680" y="2256"/>
            <a:chExt cx="2183" cy="1719"/>
          </a:xfrm>
        </p:grpSpPr>
        <p:sp>
          <p:nvSpPr>
            <p:cNvPr id="29701" name="Text Box 4"/>
            <p:cNvSpPr txBox="1">
              <a:spLocks noChangeArrowheads="1"/>
            </p:cNvSpPr>
            <p:nvPr/>
          </p:nvSpPr>
          <p:spPr bwMode="auto">
            <a:xfrm>
              <a:off x="2884" y="3744"/>
              <a:ext cx="91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800" b="0">
                  <a:latin typeface="Gill Sans" charset="0"/>
                  <a:ea typeface="Gill Sans" charset="0"/>
                  <a:cs typeface="Gill Sans" charset="0"/>
                </a:rPr>
                <a:t>0x00000000</a:t>
              </a:r>
            </a:p>
          </p:txBody>
        </p:sp>
        <p:sp>
          <p:nvSpPr>
            <p:cNvPr id="29702" name="Text Box 5"/>
            <p:cNvSpPr txBox="1">
              <a:spLocks noChangeArrowheads="1"/>
            </p:cNvSpPr>
            <p:nvPr/>
          </p:nvSpPr>
          <p:spPr bwMode="auto">
            <a:xfrm>
              <a:off x="2884" y="2265"/>
              <a:ext cx="97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800" b="0">
                  <a:latin typeface="Gill Sans" charset="0"/>
                  <a:ea typeface="Gill Sans" charset="0"/>
                  <a:cs typeface="Gill Sans" charset="0"/>
                </a:rPr>
                <a:t>0xFFFFFFFF</a:t>
              </a:r>
            </a:p>
          </p:txBody>
        </p:sp>
        <p:sp>
          <p:nvSpPr>
            <p:cNvPr id="29703" name="Rectangle 7"/>
            <p:cNvSpPr>
              <a:spLocks noChangeArrowheads="1"/>
            </p:cNvSpPr>
            <p:nvPr/>
          </p:nvSpPr>
          <p:spPr bwMode="auto">
            <a:xfrm>
              <a:off x="1680" y="2256"/>
              <a:ext cx="1104" cy="1680"/>
            </a:xfrm>
            <a:prstGeom prst="rect">
              <a:avLst/>
            </a:prstGeom>
            <a:solidFill>
              <a:srgbClr val="C0D2FE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ko-KR" altLang="en-US" sz="1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704" name="Text Box 8"/>
            <p:cNvSpPr txBox="1">
              <a:spLocks noChangeArrowheads="1"/>
            </p:cNvSpPr>
            <p:nvPr/>
          </p:nvSpPr>
          <p:spPr bwMode="auto">
            <a:xfrm>
              <a:off x="1707" y="3600"/>
              <a:ext cx="90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800" b="0">
                  <a:latin typeface="Gill Sans" charset="0"/>
                  <a:ea typeface="Gill Sans" charset="0"/>
                  <a:cs typeface="Gill Sans" charset="0"/>
                </a:rPr>
                <a:t>Application1</a:t>
              </a:r>
            </a:p>
          </p:txBody>
        </p:sp>
        <p:sp>
          <p:nvSpPr>
            <p:cNvPr id="29705" name="Text Box 9"/>
            <p:cNvSpPr txBox="1">
              <a:spLocks noChangeArrowheads="1"/>
            </p:cNvSpPr>
            <p:nvPr/>
          </p:nvSpPr>
          <p:spPr bwMode="auto">
            <a:xfrm>
              <a:off x="1796" y="2400"/>
              <a:ext cx="753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800" b="0">
                  <a:latin typeface="Gill Sans" charset="0"/>
                  <a:ea typeface="Gill Sans" charset="0"/>
                  <a:cs typeface="Gill Sans" charset="0"/>
                </a:rPr>
                <a:t>Operating</a:t>
              </a:r>
            </a:p>
            <a:p>
              <a:r>
                <a:rPr lang="en-US" altLang="ko-KR" sz="1800" b="0">
                  <a:latin typeface="Gill Sans" charset="0"/>
                  <a:ea typeface="Gill Sans" charset="0"/>
                  <a:cs typeface="Gill Sans" charset="0"/>
                </a:rPr>
                <a:t>System</a:t>
              </a:r>
            </a:p>
          </p:txBody>
        </p:sp>
        <p:sp>
          <p:nvSpPr>
            <p:cNvPr id="29706" name="Text Box 11"/>
            <p:cNvSpPr txBox="1">
              <a:spLocks noChangeArrowheads="1"/>
            </p:cNvSpPr>
            <p:nvPr/>
          </p:nvSpPr>
          <p:spPr bwMode="auto">
            <a:xfrm>
              <a:off x="1727" y="3120"/>
              <a:ext cx="90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800" b="0">
                  <a:latin typeface="Gill Sans" charset="0"/>
                  <a:ea typeface="Gill Sans" charset="0"/>
                  <a:cs typeface="Gill Sans" charset="0"/>
                </a:rPr>
                <a:t>Application2</a:t>
              </a:r>
            </a:p>
          </p:txBody>
        </p:sp>
        <p:sp>
          <p:nvSpPr>
            <p:cNvPr id="29707" name="Text Box 12"/>
            <p:cNvSpPr txBox="1">
              <a:spLocks noChangeArrowheads="1"/>
            </p:cNvSpPr>
            <p:nvPr/>
          </p:nvSpPr>
          <p:spPr bwMode="auto">
            <a:xfrm>
              <a:off x="2880" y="3102"/>
              <a:ext cx="91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800" b="0">
                  <a:latin typeface="Gill Sans" charset="0"/>
                  <a:ea typeface="Gill Sans" charset="0"/>
                  <a:cs typeface="Gill Sans" charset="0"/>
                </a:rPr>
                <a:t>0x00020000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1490134"/>
            <a:ext cx="2133600" cy="254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781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4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46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61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4614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614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>
            <a:spLocks noChangeArrowheads="1"/>
          </p:cNvSpPr>
          <p:nvPr/>
        </p:nvSpPr>
        <p:spPr bwMode="auto">
          <a:xfrm>
            <a:off x="1676400" y="2667000"/>
            <a:ext cx="3657600" cy="2590800"/>
          </a:xfrm>
          <a:prstGeom prst="roundRect">
            <a:avLst>
              <a:gd name="adj" fmla="val 16667"/>
            </a:avLst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  <a:effectLst>
            <a:outerShdw blurRad="50800" dist="38100" dir="2700000" rotWithShape="0">
              <a:srgbClr val="808080">
                <a:alpha val="42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8763000" cy="9144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Binding of Instructions and Data to Memory</a:t>
            </a:r>
            <a:endParaRPr lang="en-US" altLang="en-US" dirty="0"/>
          </a:p>
        </p:txBody>
      </p:sp>
      <p:sp>
        <p:nvSpPr>
          <p:cNvPr id="17411" name="Text Box 10"/>
          <p:cNvSpPr txBox="1">
            <a:spLocks noChangeArrowheads="1"/>
          </p:cNvSpPr>
          <p:nvPr/>
        </p:nvSpPr>
        <p:spPr bwMode="auto">
          <a:xfrm>
            <a:off x="1524000" y="2774950"/>
            <a:ext cx="39624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>
            <a:spAutoFit/>
          </a:bodyPr>
          <a:lstStyle>
            <a:lvl1pPr marL="342900" indent="-342900" eaLnBrk="0" hangingPunct="0"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114300" eaLnBrk="0" hangingPunct="0"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data1:	</a:t>
            </a:r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dw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 	32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		…	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start:	</a:t>
            </a:r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lw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	r1,0(data1)	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jal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checkit</a:t>
            </a:r>
            <a:endParaRPr lang="en-US" altLang="ko-KR" sz="1800" b="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loop:	</a:t>
            </a:r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addi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 r1, r1, -1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bnz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 	r1, loop		…</a:t>
            </a:r>
          </a:p>
          <a:p>
            <a:pPr lvl="1"/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checkit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: …	</a:t>
            </a:r>
          </a:p>
        </p:txBody>
      </p:sp>
      <p:sp>
        <p:nvSpPr>
          <p:cNvPr id="17412" name="TextBox 18"/>
          <p:cNvSpPr txBox="1">
            <a:spLocks noChangeArrowheads="1"/>
          </p:cNvSpPr>
          <p:nvPr/>
        </p:nvSpPr>
        <p:spPr bwMode="auto">
          <a:xfrm>
            <a:off x="1981201" y="2266950"/>
            <a:ext cx="29754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>
                <a:latin typeface="Gill Sans" charset="0"/>
                <a:ea typeface="Gill Sans" charset="0"/>
                <a:cs typeface="Gill Sans" charset="0"/>
              </a:rPr>
              <a:t>Process view of memory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029200" y="2266950"/>
            <a:ext cx="3200400" cy="2990850"/>
            <a:chOff x="3505200" y="2038290"/>
            <a:chExt cx="3200400" cy="2990910"/>
          </a:xfrm>
        </p:grpSpPr>
        <p:sp>
          <p:nvSpPr>
            <p:cNvPr id="20" name="Rounded Rectangle 19"/>
            <p:cNvSpPr/>
            <p:nvPr/>
          </p:nvSpPr>
          <p:spPr bwMode="auto">
            <a:xfrm>
              <a:off x="4267200" y="2438348"/>
              <a:ext cx="2362200" cy="2590852"/>
            </a:xfrm>
            <a:prstGeom prst="roundRect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0" dirty="0">
                <a:latin typeface="Helvetica"/>
                <a:ea typeface="ＭＳ Ｐゴシック" charset="-128"/>
                <a:cs typeface="Helvetica"/>
              </a:endParaRPr>
            </a:p>
          </p:txBody>
        </p:sp>
        <p:sp>
          <p:nvSpPr>
            <p:cNvPr id="17417" name="Text Box 11"/>
            <p:cNvSpPr txBox="1">
              <a:spLocks noChangeArrowheads="1"/>
            </p:cNvSpPr>
            <p:nvPr/>
          </p:nvSpPr>
          <p:spPr bwMode="auto">
            <a:xfrm>
              <a:off x="4191000" y="2619375"/>
              <a:ext cx="2514600" cy="230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78" tIns="44445" rIns="90478" bIns="44445">
              <a:spAutoFit/>
            </a:bodyPr>
            <a:lstStyle>
              <a:lvl1pPr marL="342900" indent="-342900" eaLnBrk="0" hangingPunct="0"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114300" eaLnBrk="0" hangingPunct="0"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lvl="1"/>
              <a:r>
                <a:rPr lang="en-US" altLang="ko-KR" sz="1800" b="0">
                  <a:latin typeface="Consolas" charset="0"/>
                  <a:ea typeface="Consolas" charset="0"/>
                  <a:cs typeface="Consolas" charset="0"/>
                </a:rPr>
                <a:t>0x</a:t>
              </a:r>
              <a:r>
                <a:rPr lang="en-US" altLang="ko-KR" sz="1800" b="0">
                  <a:solidFill>
                    <a:srgbClr val="FF0000"/>
                  </a:solidFill>
                  <a:latin typeface="Consolas" charset="0"/>
                  <a:ea typeface="Consolas" charset="0"/>
                  <a:cs typeface="Consolas" charset="0"/>
                </a:rPr>
                <a:t>0300</a:t>
              </a:r>
              <a:r>
                <a:rPr lang="en-US" altLang="ko-KR" sz="1800" b="0">
                  <a:latin typeface="Consolas" charset="0"/>
                  <a:ea typeface="Consolas" charset="0"/>
                  <a:cs typeface="Consolas" charset="0"/>
                </a:rPr>
                <a:t>	00000020</a:t>
              </a:r>
            </a:p>
            <a:p>
              <a:pPr lvl="1"/>
              <a:r>
                <a:rPr lang="en-US" altLang="ko-KR" sz="1800" b="0">
                  <a:latin typeface="Consolas" charset="0"/>
                  <a:ea typeface="Consolas" charset="0"/>
                  <a:cs typeface="Consolas" charset="0"/>
                </a:rPr>
                <a:t>   …	   …</a:t>
              </a:r>
            </a:p>
            <a:p>
              <a:pPr lvl="1"/>
              <a:r>
                <a:rPr lang="en-US" altLang="ko-KR" sz="1800" b="0">
                  <a:latin typeface="Consolas" charset="0"/>
                  <a:ea typeface="Consolas" charset="0"/>
                  <a:cs typeface="Consolas" charset="0"/>
                </a:rPr>
                <a:t>0x0900	8C20</a:t>
              </a:r>
              <a:r>
                <a:rPr lang="en-US" altLang="ko-KR" sz="1800" b="0">
                  <a:solidFill>
                    <a:srgbClr val="FF0000"/>
                  </a:solidFill>
                  <a:latin typeface="Consolas" charset="0"/>
                  <a:ea typeface="Consolas" charset="0"/>
                  <a:cs typeface="Consolas" charset="0"/>
                </a:rPr>
                <a:t>00C0</a:t>
              </a:r>
              <a:endParaRPr lang="en-US" altLang="ko-KR" sz="1800" b="0">
                <a:latin typeface="Consolas" charset="0"/>
                <a:ea typeface="Consolas" charset="0"/>
                <a:cs typeface="Consolas" charset="0"/>
              </a:endParaRPr>
            </a:p>
            <a:p>
              <a:pPr lvl="1"/>
              <a:r>
                <a:rPr lang="en-US" altLang="ko-KR" sz="1800" b="0">
                  <a:latin typeface="Consolas" charset="0"/>
                  <a:ea typeface="Consolas" charset="0"/>
                  <a:cs typeface="Consolas" charset="0"/>
                </a:rPr>
                <a:t>0x0904	0C00</a:t>
              </a:r>
              <a:r>
                <a:rPr lang="en-US" altLang="ko-KR" sz="1800" b="0">
                  <a:solidFill>
                    <a:srgbClr val="00FFFF"/>
                  </a:solidFill>
                  <a:latin typeface="Consolas" charset="0"/>
                  <a:ea typeface="Consolas" charset="0"/>
                  <a:cs typeface="Consolas" charset="0"/>
                </a:rPr>
                <a:t>0280</a:t>
              </a:r>
              <a:endParaRPr lang="en-US" altLang="ko-KR" sz="1800" b="0">
                <a:latin typeface="Consolas" charset="0"/>
                <a:ea typeface="Consolas" charset="0"/>
                <a:cs typeface="Consolas" charset="0"/>
              </a:endParaRPr>
            </a:p>
            <a:p>
              <a:pPr lvl="1"/>
              <a:r>
                <a:rPr lang="en-US" altLang="ko-KR" sz="1800" b="0">
                  <a:latin typeface="Consolas" charset="0"/>
                  <a:ea typeface="Consolas" charset="0"/>
                  <a:cs typeface="Consolas" charset="0"/>
                </a:rPr>
                <a:t>0x</a:t>
              </a:r>
              <a:r>
                <a:rPr lang="en-US" altLang="ko-KR" sz="1800" b="0">
                  <a:solidFill>
                    <a:srgbClr val="008000"/>
                  </a:solidFill>
                  <a:latin typeface="Consolas" charset="0"/>
                  <a:ea typeface="Consolas" charset="0"/>
                  <a:cs typeface="Consolas" charset="0"/>
                </a:rPr>
                <a:t>0908</a:t>
              </a:r>
              <a:r>
                <a:rPr lang="en-US" altLang="ko-KR" sz="1800" b="0">
                  <a:latin typeface="Consolas" charset="0"/>
                  <a:ea typeface="Consolas" charset="0"/>
                  <a:cs typeface="Consolas" charset="0"/>
                </a:rPr>
                <a:t>	2021FFFF</a:t>
              </a:r>
            </a:p>
            <a:p>
              <a:pPr lvl="1"/>
              <a:r>
                <a:rPr lang="en-US" altLang="ko-KR" sz="1800" b="0">
                  <a:latin typeface="Consolas" charset="0"/>
                  <a:ea typeface="Consolas" charset="0"/>
                  <a:cs typeface="Consolas" charset="0"/>
                </a:rPr>
                <a:t>0x090C	1420</a:t>
              </a:r>
              <a:r>
                <a:rPr lang="en-US" altLang="ko-KR" sz="1800" b="0">
                  <a:solidFill>
                    <a:srgbClr val="008000"/>
                  </a:solidFill>
                  <a:latin typeface="Consolas" charset="0"/>
                  <a:ea typeface="Consolas" charset="0"/>
                  <a:cs typeface="Consolas" charset="0"/>
                </a:rPr>
                <a:t>0242</a:t>
              </a:r>
            </a:p>
            <a:p>
              <a:pPr lvl="1"/>
              <a:r>
                <a:rPr lang="en-US" altLang="ko-KR" sz="1800" b="0">
                  <a:latin typeface="Consolas" charset="0"/>
                  <a:ea typeface="Consolas" charset="0"/>
                  <a:cs typeface="Consolas" charset="0"/>
                </a:rPr>
                <a:t> …</a:t>
              </a:r>
            </a:p>
            <a:p>
              <a:pPr lvl="1"/>
              <a:r>
                <a:rPr lang="en-US" altLang="ko-KR" sz="1800" b="0">
                  <a:latin typeface="Consolas" charset="0"/>
                  <a:ea typeface="Consolas" charset="0"/>
                  <a:cs typeface="Consolas" charset="0"/>
                </a:rPr>
                <a:t>0x</a:t>
              </a:r>
              <a:r>
                <a:rPr lang="en-US" altLang="ko-KR" sz="1800" b="0">
                  <a:solidFill>
                    <a:srgbClr val="00FFFF"/>
                  </a:solidFill>
                  <a:latin typeface="Consolas" charset="0"/>
                  <a:ea typeface="Consolas" charset="0"/>
                  <a:cs typeface="Consolas" charset="0"/>
                </a:rPr>
                <a:t>0A00</a:t>
              </a:r>
              <a:endParaRPr lang="en-US" altLang="ko-KR" sz="1800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17418" name="AutoShape 4"/>
            <p:cNvSpPr>
              <a:spLocks noChangeArrowheads="1"/>
            </p:cNvSpPr>
            <p:nvPr/>
          </p:nvSpPr>
          <p:spPr bwMode="auto">
            <a:xfrm>
              <a:off x="3505200" y="3352800"/>
              <a:ext cx="762000" cy="685800"/>
            </a:xfrm>
            <a:prstGeom prst="rightArrow">
              <a:avLst>
                <a:gd name="adj1" fmla="val 50000"/>
                <a:gd name="adj2" fmla="val 27778"/>
              </a:avLst>
            </a:prstGeom>
            <a:solidFill>
              <a:srgbClr val="FF66CC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7419" name="TextBox 18"/>
            <p:cNvSpPr txBox="1">
              <a:spLocks noChangeArrowheads="1"/>
            </p:cNvSpPr>
            <p:nvPr/>
          </p:nvSpPr>
          <p:spPr bwMode="auto">
            <a:xfrm>
              <a:off x="4235095" y="2038290"/>
              <a:ext cx="2395207" cy="400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Physical addresses</a:t>
              </a:r>
            </a:p>
          </p:txBody>
        </p:sp>
      </p:grpSp>
      <p:sp>
        <p:nvSpPr>
          <p:cNvPr id="24" name="Rectangular Callout 23"/>
          <p:cNvSpPr>
            <a:spLocks noChangeArrowheads="1"/>
          </p:cNvSpPr>
          <p:nvPr/>
        </p:nvSpPr>
        <p:spPr bwMode="auto">
          <a:xfrm>
            <a:off x="6477000" y="1676400"/>
            <a:ext cx="3276600" cy="1295400"/>
          </a:xfrm>
          <a:prstGeom prst="wedgeRectCallout">
            <a:avLst>
              <a:gd name="adj1" fmla="val -24338"/>
              <a:gd name="adj2" fmla="val 81347"/>
            </a:avLst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0">
                <a:latin typeface="Consolas" charset="0"/>
                <a:ea typeface="Consolas" charset="0"/>
                <a:cs typeface="Consolas" charset="0"/>
              </a:rPr>
              <a:t>Assume 4byte words</a:t>
            </a:r>
          </a:p>
          <a:p>
            <a:pPr eaLnBrk="1" hangingPunct="1"/>
            <a:r>
              <a:rPr lang="en-US" altLang="en-US" sz="1800" b="0">
                <a:latin typeface="Consolas" charset="0"/>
                <a:ea typeface="Consolas" charset="0"/>
                <a:cs typeface="Consolas" charset="0"/>
              </a:rPr>
              <a:t>0x300 = 4 * 0x0C0</a:t>
            </a:r>
          </a:p>
          <a:p>
            <a:pPr eaLnBrk="1" hangingPunct="1"/>
            <a:r>
              <a:rPr lang="en-US" altLang="en-US" sz="1800" b="0">
                <a:latin typeface="Consolas" charset="0"/>
                <a:ea typeface="Consolas" charset="0"/>
                <a:cs typeface="Consolas" charset="0"/>
              </a:rPr>
              <a:t>0x0C0 = 0000 1100 0000</a:t>
            </a:r>
          </a:p>
          <a:p>
            <a:pPr eaLnBrk="1" hangingPunct="1"/>
            <a:r>
              <a:rPr lang="en-US" altLang="en-US" sz="1800" b="0">
                <a:latin typeface="Consolas" charset="0"/>
                <a:ea typeface="Consolas" charset="0"/>
                <a:cs typeface="Consolas" charset="0"/>
              </a:rPr>
              <a:t>0x300 = 0011 0000 0000</a:t>
            </a:r>
          </a:p>
        </p:txBody>
      </p:sp>
      <p:cxnSp>
        <p:nvCxnSpPr>
          <p:cNvPr id="19" name="Straight Arrow Connector 18"/>
          <p:cNvCxnSpPr>
            <a:cxnSpLocks noChangeShapeType="1"/>
          </p:cNvCxnSpPr>
          <p:nvPr/>
        </p:nvCxnSpPr>
        <p:spPr bwMode="auto">
          <a:xfrm flipH="1" flipV="1">
            <a:off x="6477000" y="3200400"/>
            <a:ext cx="1143000" cy="3048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142463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 bwMode="auto">
          <a:xfrm>
            <a:off x="5791200" y="2667000"/>
            <a:ext cx="2362200" cy="2590800"/>
          </a:xfrm>
          <a:prstGeom prst="roundRect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b="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7" name="Rounded Rectangle 16"/>
          <p:cNvSpPr>
            <a:spLocks noChangeArrowheads="1"/>
          </p:cNvSpPr>
          <p:nvPr/>
        </p:nvSpPr>
        <p:spPr bwMode="auto">
          <a:xfrm>
            <a:off x="1676400" y="2667000"/>
            <a:ext cx="3657600" cy="2590800"/>
          </a:xfrm>
          <a:prstGeom prst="roundRect">
            <a:avLst>
              <a:gd name="adj" fmla="val 16667"/>
            </a:avLst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  <a:effectLst>
            <a:outerShdw blurRad="50800" dist="38100" dir="2700000" rotWithShape="0">
              <a:srgbClr val="808080">
                <a:alpha val="42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b="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8435" name="Text Box 11"/>
          <p:cNvSpPr txBox="1">
            <a:spLocks noChangeArrowheads="1"/>
          </p:cNvSpPr>
          <p:nvPr/>
        </p:nvSpPr>
        <p:spPr bwMode="auto">
          <a:xfrm>
            <a:off x="5715000" y="2847975"/>
            <a:ext cx="25146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>
            <a:spAutoFit/>
          </a:bodyPr>
          <a:lstStyle>
            <a:lvl1pPr marL="342900" indent="-342900" eaLnBrk="0" hangingPunct="0"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114300" eaLnBrk="0" hangingPunct="0"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0x</a:t>
            </a:r>
            <a:r>
              <a:rPr lang="en-US" altLang="ko-KR" sz="1800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0300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	00000020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   …	   …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0x0900	8C20</a:t>
            </a:r>
            <a:r>
              <a:rPr lang="en-US" altLang="ko-KR" sz="1800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00C0</a:t>
            </a:r>
            <a:endParaRPr lang="en-US" altLang="ko-KR" sz="1800" b="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0x0904	0C00</a:t>
            </a:r>
            <a:r>
              <a:rPr lang="en-US" altLang="ko-KR" sz="1800" b="0" dirty="0">
                <a:solidFill>
                  <a:srgbClr val="00FFFF"/>
                </a:solidFill>
                <a:latin typeface="Consolas" charset="0"/>
                <a:ea typeface="Consolas" charset="0"/>
                <a:cs typeface="Consolas" charset="0"/>
              </a:rPr>
              <a:t>0280</a:t>
            </a:r>
            <a:endParaRPr lang="en-US" altLang="ko-KR" sz="1800" b="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0x</a:t>
            </a:r>
            <a:r>
              <a:rPr lang="en-US" altLang="ko-KR" sz="1800" b="0" dirty="0">
                <a:solidFill>
                  <a:srgbClr val="008000"/>
                </a:solidFill>
                <a:latin typeface="Consolas" charset="0"/>
                <a:ea typeface="Consolas" charset="0"/>
                <a:cs typeface="Consolas" charset="0"/>
              </a:rPr>
              <a:t>0908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	2021FFFF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0x090C	1420</a:t>
            </a:r>
            <a:r>
              <a:rPr lang="en-US" altLang="ko-KR" sz="1800" b="0" dirty="0">
                <a:solidFill>
                  <a:srgbClr val="008000"/>
                </a:solidFill>
                <a:latin typeface="Consolas" charset="0"/>
                <a:ea typeface="Consolas" charset="0"/>
                <a:cs typeface="Consolas" charset="0"/>
              </a:rPr>
              <a:t>0242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 …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0x</a:t>
            </a:r>
            <a:r>
              <a:rPr lang="en-US" altLang="ko-KR" sz="1800" b="0" dirty="0">
                <a:solidFill>
                  <a:srgbClr val="00FFFF"/>
                </a:solidFill>
                <a:latin typeface="Consolas" charset="0"/>
                <a:ea typeface="Consolas" charset="0"/>
                <a:cs typeface="Consolas" charset="0"/>
              </a:rPr>
              <a:t>0A00</a:t>
            </a:r>
            <a:endParaRPr lang="en-US" altLang="ko-KR" sz="1800" b="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8436" name="AutoShape 4"/>
          <p:cNvSpPr>
            <a:spLocks noChangeArrowheads="1"/>
          </p:cNvSpPr>
          <p:nvPr/>
        </p:nvSpPr>
        <p:spPr bwMode="auto">
          <a:xfrm>
            <a:off x="5029200" y="3581400"/>
            <a:ext cx="762000" cy="685800"/>
          </a:xfrm>
          <a:prstGeom prst="rightArrow">
            <a:avLst>
              <a:gd name="adj1" fmla="val 50000"/>
              <a:gd name="adj2" fmla="val 27778"/>
            </a:avLst>
          </a:prstGeom>
          <a:solidFill>
            <a:srgbClr val="FF66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18437" name="Text Box 10"/>
          <p:cNvSpPr txBox="1">
            <a:spLocks noChangeArrowheads="1"/>
          </p:cNvSpPr>
          <p:nvPr/>
        </p:nvSpPr>
        <p:spPr bwMode="auto">
          <a:xfrm>
            <a:off x="1524000" y="2774950"/>
            <a:ext cx="39624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>
            <a:spAutoFit/>
          </a:bodyPr>
          <a:lstStyle>
            <a:lvl1pPr marL="342900" indent="-342900" eaLnBrk="0" hangingPunct="0"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114300" eaLnBrk="0" hangingPunct="0"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data1:	</a:t>
            </a:r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dw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 	32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		…	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start:	</a:t>
            </a:r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lw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	r1,0(data1)	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jal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checkit</a:t>
            </a:r>
            <a:endParaRPr lang="en-US" altLang="ko-KR" sz="1800" b="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loop:	</a:t>
            </a:r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addi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 r1, r1, -1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bnz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 	r1, loop		…</a:t>
            </a:r>
          </a:p>
          <a:p>
            <a:pPr lvl="1"/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checkit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: …	</a:t>
            </a:r>
          </a:p>
        </p:txBody>
      </p:sp>
      <p:sp>
        <p:nvSpPr>
          <p:cNvPr id="18438" name="TextBox 18"/>
          <p:cNvSpPr txBox="1">
            <a:spLocks noChangeArrowheads="1"/>
          </p:cNvSpPr>
          <p:nvPr/>
        </p:nvSpPr>
        <p:spPr bwMode="auto">
          <a:xfrm>
            <a:off x="1981201" y="2266950"/>
            <a:ext cx="29754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>
                <a:latin typeface="Gill Sans" charset="0"/>
                <a:ea typeface="Gill Sans" charset="0"/>
                <a:cs typeface="Gill Sans" charset="0"/>
              </a:rPr>
              <a:t>Process view of memory</a:t>
            </a:r>
          </a:p>
        </p:txBody>
      </p:sp>
      <p:sp>
        <p:nvSpPr>
          <p:cNvPr id="18439" name="TextBox 18"/>
          <p:cNvSpPr txBox="1">
            <a:spLocks noChangeArrowheads="1"/>
          </p:cNvSpPr>
          <p:nvPr/>
        </p:nvSpPr>
        <p:spPr bwMode="auto">
          <a:xfrm>
            <a:off x="5759451" y="2266950"/>
            <a:ext cx="23952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 dirty="0">
                <a:latin typeface="Gill Sans" charset="0"/>
                <a:ea typeface="Gill Sans" charset="0"/>
                <a:cs typeface="Gill Sans" charset="0"/>
              </a:rPr>
              <a:t>Physical addresses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8077200" y="685800"/>
            <a:ext cx="2362200" cy="5410200"/>
            <a:chOff x="6553200" y="457200"/>
            <a:chExt cx="2362200" cy="5410200"/>
          </a:xfrm>
        </p:grpSpPr>
        <p:sp>
          <p:nvSpPr>
            <p:cNvPr id="18442" name="Rectangle 7"/>
            <p:cNvSpPr>
              <a:spLocks noChangeArrowheads="1"/>
            </p:cNvSpPr>
            <p:nvPr/>
          </p:nvSpPr>
          <p:spPr bwMode="auto">
            <a:xfrm>
              <a:off x="7467600" y="1143000"/>
              <a:ext cx="1447800" cy="4724400"/>
            </a:xfrm>
            <a:prstGeom prst="rect">
              <a:avLst/>
            </a:prstGeom>
            <a:solidFill>
              <a:srgbClr val="C0D2FE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ko-KR" altLang="en-US" sz="1800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18443" name="Rectangle 20"/>
            <p:cNvSpPr>
              <a:spLocks noChangeArrowheads="1"/>
            </p:cNvSpPr>
            <p:nvPr/>
          </p:nvSpPr>
          <p:spPr bwMode="auto">
            <a:xfrm>
              <a:off x="7467600" y="1828800"/>
              <a:ext cx="1447800" cy="1905000"/>
            </a:xfrm>
            <a:prstGeom prst="rect">
              <a:avLst/>
            </a:prstGeom>
            <a:solidFill>
              <a:srgbClr val="FFFFAA"/>
            </a:solidFill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18444" name="Text Box 11"/>
            <p:cNvSpPr txBox="1">
              <a:spLocks noChangeArrowheads="1"/>
            </p:cNvSpPr>
            <p:nvPr/>
          </p:nvSpPr>
          <p:spPr bwMode="auto">
            <a:xfrm>
              <a:off x="7391400" y="2514600"/>
              <a:ext cx="1447800" cy="1196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78" tIns="44445" rIns="90478" bIns="44445">
              <a:spAutoFit/>
            </a:bodyPr>
            <a:lstStyle>
              <a:lvl1pPr marL="342900" indent="-342900" eaLnBrk="0" hangingPunct="0"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114300" eaLnBrk="0" hangingPunct="0"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lvl="1"/>
              <a:r>
                <a:rPr lang="en-US" altLang="ko-KR" sz="1800" b="0">
                  <a:latin typeface="Consolas" charset="0"/>
                  <a:ea typeface="Consolas" charset="0"/>
                  <a:cs typeface="Consolas" charset="0"/>
                </a:rPr>
                <a:t>8C2000C0</a:t>
              </a:r>
            </a:p>
            <a:p>
              <a:pPr lvl="1"/>
              <a:r>
                <a:rPr lang="en-US" altLang="ko-KR" sz="1800" b="0" dirty="0">
                  <a:latin typeface="Consolas" charset="0"/>
                  <a:ea typeface="Consolas" charset="0"/>
                  <a:cs typeface="Consolas" charset="0"/>
                </a:rPr>
                <a:t>0C000340</a:t>
              </a:r>
            </a:p>
            <a:p>
              <a:pPr lvl="1"/>
              <a:r>
                <a:rPr lang="en-US" altLang="ko-KR" sz="1800" b="0" dirty="0">
                  <a:latin typeface="Consolas" charset="0"/>
                  <a:ea typeface="Consolas" charset="0"/>
                  <a:cs typeface="Consolas" charset="0"/>
                </a:rPr>
                <a:t>2021FFFF</a:t>
              </a:r>
            </a:p>
            <a:p>
              <a:pPr lvl="1"/>
              <a:r>
                <a:rPr lang="en-US" altLang="ko-KR" sz="1800" b="0" dirty="0">
                  <a:latin typeface="Consolas" charset="0"/>
                  <a:ea typeface="Consolas" charset="0"/>
                  <a:cs typeface="Consolas" charset="0"/>
                </a:rPr>
                <a:t>14200242</a:t>
              </a:r>
            </a:p>
          </p:txBody>
        </p:sp>
        <p:sp>
          <p:nvSpPr>
            <p:cNvPr id="18445" name="Text Box 85"/>
            <p:cNvSpPr txBox="1">
              <a:spLocks noChangeArrowheads="1"/>
            </p:cNvSpPr>
            <p:nvPr/>
          </p:nvSpPr>
          <p:spPr bwMode="auto">
            <a:xfrm>
              <a:off x="6629400" y="2514600"/>
              <a:ext cx="86677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Consolas" charset="0"/>
                  <a:ea typeface="Consolas" charset="0"/>
                  <a:cs typeface="Consolas" charset="0"/>
                </a:rPr>
                <a:t>0x0900</a:t>
              </a:r>
            </a:p>
          </p:txBody>
        </p:sp>
        <p:sp>
          <p:nvSpPr>
            <p:cNvPr id="18446" name="Text Box 85"/>
            <p:cNvSpPr txBox="1">
              <a:spLocks noChangeArrowheads="1"/>
            </p:cNvSpPr>
            <p:nvPr/>
          </p:nvSpPr>
          <p:spPr bwMode="auto">
            <a:xfrm>
              <a:off x="6553200" y="5530850"/>
              <a:ext cx="855984" cy="335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Consolas" charset="0"/>
                  <a:ea typeface="Consolas" charset="0"/>
                  <a:cs typeface="Consolas" charset="0"/>
                </a:rPr>
                <a:t>0xFFFF</a:t>
              </a:r>
            </a:p>
          </p:txBody>
        </p:sp>
        <p:sp>
          <p:nvSpPr>
            <p:cNvPr id="18447" name="Text Box 85"/>
            <p:cNvSpPr txBox="1">
              <a:spLocks noChangeArrowheads="1"/>
            </p:cNvSpPr>
            <p:nvPr/>
          </p:nvSpPr>
          <p:spPr bwMode="auto">
            <a:xfrm>
              <a:off x="6629400" y="1752600"/>
              <a:ext cx="86677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Consolas" charset="0"/>
                  <a:ea typeface="Consolas" charset="0"/>
                  <a:cs typeface="Consolas" charset="0"/>
                </a:rPr>
                <a:t>0x0300</a:t>
              </a:r>
            </a:p>
          </p:txBody>
        </p:sp>
        <p:sp>
          <p:nvSpPr>
            <p:cNvPr id="18448" name="Text Box 85"/>
            <p:cNvSpPr txBox="1">
              <a:spLocks noChangeArrowheads="1"/>
            </p:cNvSpPr>
            <p:nvPr/>
          </p:nvSpPr>
          <p:spPr bwMode="auto">
            <a:xfrm>
              <a:off x="6629400" y="1066800"/>
              <a:ext cx="86677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 dirty="0">
                  <a:latin typeface="Consolas" charset="0"/>
                  <a:ea typeface="Consolas" charset="0"/>
                  <a:cs typeface="Consolas" charset="0"/>
                </a:rPr>
                <a:t>0x0000</a:t>
              </a:r>
            </a:p>
          </p:txBody>
        </p:sp>
        <p:sp>
          <p:nvSpPr>
            <p:cNvPr id="18449" name="Text Box 11"/>
            <p:cNvSpPr txBox="1">
              <a:spLocks noChangeArrowheads="1"/>
            </p:cNvSpPr>
            <p:nvPr/>
          </p:nvSpPr>
          <p:spPr bwMode="auto">
            <a:xfrm>
              <a:off x="7391400" y="1766888"/>
              <a:ext cx="144780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78" tIns="44445" rIns="90478" bIns="44445">
              <a:spAutoFit/>
            </a:bodyPr>
            <a:lstStyle>
              <a:lvl1pPr marL="342900" indent="-342900" eaLnBrk="0" hangingPunct="0"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114300" eaLnBrk="0" hangingPunct="0"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089025" algn="l"/>
                </a:tabLs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lvl="1"/>
              <a:r>
                <a:rPr lang="en-US" altLang="ko-KR" sz="1800" b="0">
                  <a:latin typeface="Consolas" charset="0"/>
                  <a:ea typeface="Consolas" charset="0"/>
                  <a:cs typeface="Consolas" charset="0"/>
                </a:rPr>
                <a:t>00000020</a:t>
              </a:r>
            </a:p>
          </p:txBody>
        </p:sp>
        <p:sp>
          <p:nvSpPr>
            <p:cNvPr id="18450" name="AutoShape 4"/>
            <p:cNvSpPr>
              <a:spLocks noChangeArrowheads="1"/>
            </p:cNvSpPr>
            <p:nvPr/>
          </p:nvSpPr>
          <p:spPr bwMode="auto">
            <a:xfrm rot="-853035">
              <a:off x="6692900" y="2963863"/>
              <a:ext cx="627063" cy="601662"/>
            </a:xfrm>
            <a:prstGeom prst="rightArrow">
              <a:avLst>
                <a:gd name="adj1" fmla="val 50000"/>
                <a:gd name="adj2" fmla="val 27812"/>
              </a:avLst>
            </a:prstGeom>
            <a:solidFill>
              <a:srgbClr val="FF66CC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 b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18451" name="TextBox 19"/>
            <p:cNvSpPr txBox="1">
              <a:spLocks noChangeArrowheads="1"/>
            </p:cNvSpPr>
            <p:nvPr/>
          </p:nvSpPr>
          <p:spPr bwMode="auto">
            <a:xfrm>
              <a:off x="7381875" y="457200"/>
              <a:ext cx="121219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Physical </a:t>
              </a:r>
            </a:p>
            <a:p>
              <a:pPr eaLnBrk="1" hangingPunct="1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Memory</a:t>
              </a:r>
            </a:p>
          </p:txBody>
        </p:sp>
      </p:grpSp>
      <p:sp>
        <p:nvSpPr>
          <p:cNvPr id="18441" name="Title 2"/>
          <p:cNvSpPr>
            <a:spLocks noGrp="1"/>
          </p:cNvSpPr>
          <p:nvPr>
            <p:ph type="title"/>
          </p:nvPr>
        </p:nvSpPr>
        <p:spPr>
          <a:xfrm>
            <a:off x="1828800" y="152400"/>
            <a:ext cx="8305800" cy="5334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Binding of Instructions and Data to Memory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0735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 bwMode="auto">
          <a:xfrm>
            <a:off x="5791200" y="2667000"/>
            <a:ext cx="2362200" cy="2590800"/>
          </a:xfrm>
          <a:prstGeom prst="roundRect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7" name="Rounded Rectangle 16"/>
          <p:cNvSpPr>
            <a:spLocks noChangeArrowheads="1"/>
          </p:cNvSpPr>
          <p:nvPr/>
        </p:nvSpPr>
        <p:spPr bwMode="auto">
          <a:xfrm>
            <a:off x="1676400" y="2667000"/>
            <a:ext cx="3657600" cy="2590800"/>
          </a:xfrm>
          <a:prstGeom prst="roundRect">
            <a:avLst>
              <a:gd name="adj" fmla="val 16667"/>
            </a:avLst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  <a:effectLst>
            <a:outerShdw blurRad="50800" dist="38100" dir="2700000" rotWithShape="0">
              <a:srgbClr val="808080">
                <a:alpha val="42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9459" name="Title 1"/>
          <p:cNvSpPr>
            <a:spLocks noGrp="1"/>
          </p:cNvSpPr>
          <p:nvPr>
            <p:ph type="title"/>
          </p:nvPr>
        </p:nvSpPr>
        <p:spPr>
          <a:xfrm>
            <a:off x="1676400" y="0"/>
            <a:ext cx="8839200" cy="9144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Second copy of program from previous example</a:t>
            </a:r>
            <a:endParaRPr lang="en-US" altLang="en-US" dirty="0"/>
          </a:p>
        </p:txBody>
      </p:sp>
      <p:sp>
        <p:nvSpPr>
          <p:cNvPr id="19460" name="Text Box 11"/>
          <p:cNvSpPr txBox="1">
            <a:spLocks noChangeArrowheads="1"/>
          </p:cNvSpPr>
          <p:nvPr/>
        </p:nvSpPr>
        <p:spPr bwMode="auto">
          <a:xfrm>
            <a:off x="5715000" y="2847975"/>
            <a:ext cx="25146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>
            <a:spAutoFit/>
          </a:bodyPr>
          <a:lstStyle>
            <a:lvl1pPr marL="342900" indent="-342900" eaLnBrk="0" hangingPunct="0"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114300" eaLnBrk="0" hangingPunct="0"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0x0300	00000020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   …	   …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0x0900	8C2000C0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0x0904	0C000280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0x0908	2021FFFF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0x090C	14200242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 …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0x0A00</a:t>
            </a:r>
          </a:p>
        </p:txBody>
      </p:sp>
      <p:sp>
        <p:nvSpPr>
          <p:cNvPr id="19461" name="AutoShape 4"/>
          <p:cNvSpPr>
            <a:spLocks noChangeArrowheads="1"/>
          </p:cNvSpPr>
          <p:nvPr/>
        </p:nvSpPr>
        <p:spPr bwMode="auto">
          <a:xfrm>
            <a:off x="5029200" y="3581400"/>
            <a:ext cx="762000" cy="685800"/>
          </a:xfrm>
          <a:prstGeom prst="rightArrow">
            <a:avLst>
              <a:gd name="adj1" fmla="val 50000"/>
              <a:gd name="adj2" fmla="val 27778"/>
            </a:avLst>
          </a:prstGeom>
          <a:solidFill>
            <a:srgbClr val="FF66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19462" name="Text Box 10"/>
          <p:cNvSpPr txBox="1">
            <a:spLocks noChangeArrowheads="1"/>
          </p:cNvSpPr>
          <p:nvPr/>
        </p:nvSpPr>
        <p:spPr bwMode="auto">
          <a:xfrm>
            <a:off x="1524000" y="2774950"/>
            <a:ext cx="39624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>
            <a:spAutoFit/>
          </a:bodyPr>
          <a:lstStyle>
            <a:lvl1pPr marL="342900" indent="-342900" eaLnBrk="0" hangingPunct="0"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114300" eaLnBrk="0" hangingPunct="0"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data1:	</a:t>
            </a:r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dw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 	32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		…	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start:	</a:t>
            </a:r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lw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	r1,0(data1)	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jal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checkit</a:t>
            </a:r>
            <a:endParaRPr lang="en-US" altLang="ko-KR" sz="1800" b="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loop:	</a:t>
            </a:r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addi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 r1, r1, -1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bnz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 	r1, loop		…</a:t>
            </a:r>
          </a:p>
          <a:p>
            <a:pPr lvl="1"/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checkit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: …	</a:t>
            </a:r>
          </a:p>
        </p:txBody>
      </p:sp>
      <p:sp>
        <p:nvSpPr>
          <p:cNvPr id="19463" name="TextBox 18"/>
          <p:cNvSpPr txBox="1">
            <a:spLocks noChangeArrowheads="1"/>
          </p:cNvSpPr>
          <p:nvPr/>
        </p:nvSpPr>
        <p:spPr bwMode="auto">
          <a:xfrm>
            <a:off x="1981201" y="2266950"/>
            <a:ext cx="29754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>
                <a:latin typeface="Gill Sans" charset="0"/>
                <a:ea typeface="Gill Sans" charset="0"/>
                <a:cs typeface="Gill Sans" charset="0"/>
              </a:rPr>
              <a:t>Process view of memory</a:t>
            </a:r>
          </a:p>
        </p:txBody>
      </p:sp>
      <p:sp>
        <p:nvSpPr>
          <p:cNvPr id="19464" name="TextBox 18"/>
          <p:cNvSpPr txBox="1">
            <a:spLocks noChangeArrowheads="1"/>
          </p:cNvSpPr>
          <p:nvPr/>
        </p:nvSpPr>
        <p:spPr bwMode="auto">
          <a:xfrm>
            <a:off x="5759451" y="2266950"/>
            <a:ext cx="23952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>
                <a:latin typeface="Gill Sans" charset="0"/>
                <a:ea typeface="Gill Sans" charset="0"/>
                <a:cs typeface="Gill Sans" charset="0"/>
              </a:rPr>
              <a:t>Physical addresses</a:t>
            </a:r>
          </a:p>
        </p:txBody>
      </p:sp>
      <p:sp>
        <p:nvSpPr>
          <p:cNvPr id="19465" name="Rectangle 7"/>
          <p:cNvSpPr>
            <a:spLocks noChangeArrowheads="1"/>
          </p:cNvSpPr>
          <p:nvPr/>
        </p:nvSpPr>
        <p:spPr bwMode="auto">
          <a:xfrm>
            <a:off x="8991600" y="1371600"/>
            <a:ext cx="1447800" cy="4724400"/>
          </a:xfrm>
          <a:prstGeom prst="rect">
            <a:avLst/>
          </a:prstGeom>
          <a:solidFill>
            <a:srgbClr val="C0D2FE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ko-KR" altLang="en-US" sz="1800">
              <a:latin typeface="Helvetica" panose="020B0604020202020204" pitchFamily="34" charset="0"/>
              <a:ea typeface="굴림" panose="020B0600000101010101" pitchFamily="34" charset="-127"/>
            </a:endParaRPr>
          </a:p>
        </p:txBody>
      </p:sp>
      <p:sp>
        <p:nvSpPr>
          <p:cNvPr id="19466" name="Text Box 85"/>
          <p:cNvSpPr txBox="1">
            <a:spLocks noChangeArrowheads="1"/>
          </p:cNvSpPr>
          <p:nvPr/>
        </p:nvSpPr>
        <p:spPr bwMode="auto">
          <a:xfrm>
            <a:off x="8153401" y="2743200"/>
            <a:ext cx="8667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latin typeface="Consolas" charset="0"/>
                <a:ea typeface="Consolas" charset="0"/>
                <a:cs typeface="Consolas" charset="0"/>
              </a:rPr>
              <a:t>0x0900</a:t>
            </a:r>
          </a:p>
        </p:txBody>
      </p:sp>
      <p:sp>
        <p:nvSpPr>
          <p:cNvPr id="19467" name="Text Box 85"/>
          <p:cNvSpPr txBox="1">
            <a:spLocks noChangeArrowheads="1"/>
          </p:cNvSpPr>
          <p:nvPr/>
        </p:nvSpPr>
        <p:spPr bwMode="auto">
          <a:xfrm>
            <a:off x="8077200" y="5759451"/>
            <a:ext cx="855984" cy="33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latin typeface="Consolas" charset="0"/>
                <a:ea typeface="Consolas" charset="0"/>
                <a:cs typeface="Consolas" charset="0"/>
              </a:rPr>
              <a:t>0xFFFF</a:t>
            </a:r>
          </a:p>
        </p:txBody>
      </p:sp>
      <p:sp>
        <p:nvSpPr>
          <p:cNvPr id="19468" name="Text Box 85"/>
          <p:cNvSpPr txBox="1">
            <a:spLocks noChangeArrowheads="1"/>
          </p:cNvSpPr>
          <p:nvPr/>
        </p:nvSpPr>
        <p:spPr bwMode="auto">
          <a:xfrm>
            <a:off x="8153401" y="1981200"/>
            <a:ext cx="8667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latin typeface="Consolas" charset="0"/>
                <a:ea typeface="Consolas" charset="0"/>
                <a:cs typeface="Consolas" charset="0"/>
              </a:rPr>
              <a:t>0x0300</a:t>
            </a:r>
          </a:p>
        </p:txBody>
      </p:sp>
      <p:sp>
        <p:nvSpPr>
          <p:cNvPr id="19469" name="Text Box 85"/>
          <p:cNvSpPr txBox="1">
            <a:spLocks noChangeArrowheads="1"/>
          </p:cNvSpPr>
          <p:nvPr/>
        </p:nvSpPr>
        <p:spPr bwMode="auto">
          <a:xfrm>
            <a:off x="8153401" y="1295400"/>
            <a:ext cx="8667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latin typeface="Consolas" charset="0"/>
                <a:ea typeface="Consolas" charset="0"/>
                <a:cs typeface="Consolas" charset="0"/>
              </a:rPr>
              <a:t>0x0000</a:t>
            </a:r>
          </a:p>
        </p:txBody>
      </p:sp>
      <p:sp>
        <p:nvSpPr>
          <p:cNvPr id="19470" name="AutoShape 4"/>
          <p:cNvSpPr>
            <a:spLocks noChangeArrowheads="1"/>
          </p:cNvSpPr>
          <p:nvPr/>
        </p:nvSpPr>
        <p:spPr bwMode="auto">
          <a:xfrm>
            <a:off x="8289926" y="3513138"/>
            <a:ext cx="549275" cy="601662"/>
          </a:xfrm>
          <a:prstGeom prst="rightArrow">
            <a:avLst>
              <a:gd name="adj1" fmla="val 50000"/>
              <a:gd name="adj2" fmla="val 27778"/>
            </a:avLst>
          </a:prstGeom>
          <a:solidFill>
            <a:srgbClr val="FF66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b="0"/>
          </a:p>
        </p:txBody>
      </p:sp>
      <p:sp>
        <p:nvSpPr>
          <p:cNvPr id="19471" name="TextBox 19"/>
          <p:cNvSpPr txBox="1">
            <a:spLocks noChangeArrowheads="1"/>
          </p:cNvSpPr>
          <p:nvPr/>
        </p:nvSpPr>
        <p:spPr bwMode="auto">
          <a:xfrm>
            <a:off x="8914858" y="685800"/>
            <a:ext cx="114165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 dirty="0">
                <a:latin typeface="Gill Sans" charset="0"/>
                <a:ea typeface="Gill Sans" charset="0"/>
                <a:cs typeface="Gill Sans" charset="0"/>
              </a:rPr>
              <a:t>Physical</a:t>
            </a:r>
          </a:p>
          <a:p>
            <a:pPr eaLnBrk="1" hangingPunct="1"/>
            <a:r>
              <a:rPr lang="en-US" altLang="en-US" sz="2000" b="0" dirty="0">
                <a:latin typeface="Gill Sans" charset="0"/>
                <a:ea typeface="Gill Sans" charset="0"/>
                <a:cs typeface="Gill Sans" charset="0"/>
              </a:rPr>
              <a:t>Memory</a:t>
            </a:r>
          </a:p>
        </p:txBody>
      </p:sp>
      <p:sp>
        <p:nvSpPr>
          <p:cNvPr id="19472" name="TextBox 35"/>
          <p:cNvSpPr txBox="1">
            <a:spLocks noChangeArrowheads="1"/>
          </p:cNvSpPr>
          <p:nvPr/>
        </p:nvSpPr>
        <p:spPr bwMode="auto">
          <a:xfrm>
            <a:off x="8229600" y="2895601"/>
            <a:ext cx="5270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4800" b="0">
                <a:latin typeface="Helvetica" panose="020B0604020202020204" pitchFamily="34" charset="0"/>
              </a:rPr>
              <a:t>?</a:t>
            </a:r>
          </a:p>
        </p:txBody>
      </p:sp>
      <p:sp>
        <p:nvSpPr>
          <p:cNvPr id="19473" name="Rectangle 20"/>
          <p:cNvSpPr>
            <a:spLocks noChangeArrowheads="1"/>
          </p:cNvSpPr>
          <p:nvPr/>
        </p:nvSpPr>
        <p:spPr bwMode="auto">
          <a:xfrm>
            <a:off x="8991600" y="2057400"/>
            <a:ext cx="1447800" cy="1524000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b="0">
                <a:latin typeface="Helvetica" panose="020B0604020202020204" pitchFamily="34" charset="0"/>
              </a:rPr>
              <a:t>App X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3581400" y="6019801"/>
            <a:ext cx="485261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200" b="0" dirty="0">
                <a:latin typeface="Gill Sans Light"/>
                <a:cs typeface="Gill Sans Light"/>
              </a:rPr>
              <a:t>Need address translation!</a:t>
            </a:r>
          </a:p>
        </p:txBody>
      </p:sp>
    </p:spTree>
    <p:extLst>
      <p:ext uri="{BB962C8B-B14F-4D97-AF65-F5344CB8AC3E}">
        <p14:creationId xmlns:p14="http://schemas.microsoft.com/office/powerpoint/2010/main" val="192563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 bwMode="auto">
          <a:xfrm>
            <a:off x="5791200" y="2662237"/>
            <a:ext cx="2362200" cy="2590800"/>
          </a:xfrm>
          <a:prstGeom prst="roundRect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7" name="Rounded Rectangle 16"/>
          <p:cNvSpPr>
            <a:spLocks noChangeArrowheads="1"/>
          </p:cNvSpPr>
          <p:nvPr/>
        </p:nvSpPr>
        <p:spPr bwMode="auto">
          <a:xfrm>
            <a:off x="1676400" y="2662237"/>
            <a:ext cx="3657600" cy="2590800"/>
          </a:xfrm>
          <a:prstGeom prst="roundRect">
            <a:avLst>
              <a:gd name="adj" fmla="val 16667"/>
            </a:avLst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  <a:effectLst>
            <a:outerShdw blurRad="50800" dist="38100" dir="2700000" rotWithShape="0">
              <a:srgbClr val="808080">
                <a:alpha val="42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715000" y="2843212"/>
            <a:ext cx="25146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>
            <a:spAutoFit/>
          </a:bodyPr>
          <a:lstStyle>
            <a:lvl1pPr marL="342900" indent="-342900" eaLnBrk="0" hangingPunct="0"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114300" eaLnBrk="0" hangingPunct="0"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9025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lvl="1"/>
            <a:r>
              <a:rPr lang="en-US" altLang="ko-KR" sz="1800" b="0">
                <a:latin typeface="Consolas" charset="0"/>
                <a:ea typeface="Consolas" charset="0"/>
                <a:cs typeface="Consolas" charset="0"/>
              </a:rPr>
              <a:t>0x</a:t>
            </a:r>
            <a:r>
              <a:rPr lang="en-US" altLang="ko-KR" sz="1800" b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1300</a:t>
            </a:r>
            <a:r>
              <a:rPr lang="en-US" altLang="ko-KR" sz="1800" b="0">
                <a:latin typeface="Consolas" charset="0"/>
                <a:ea typeface="Consolas" charset="0"/>
                <a:cs typeface="Consolas" charset="0"/>
              </a:rPr>
              <a:t>	00000020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   …	   …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0x1900	8C20</a:t>
            </a:r>
            <a:r>
              <a:rPr lang="en-US" altLang="ko-KR" sz="1800" b="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04C0</a:t>
            </a:r>
            <a:endParaRPr lang="en-US" altLang="ko-KR" sz="1800" b="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0x1904	0C00</a:t>
            </a:r>
            <a:r>
              <a:rPr lang="en-US" altLang="ko-KR" sz="1800" b="0" dirty="0">
                <a:solidFill>
                  <a:srgbClr val="00FFFF"/>
                </a:solidFill>
                <a:latin typeface="Consolas" charset="0"/>
                <a:ea typeface="Consolas" charset="0"/>
                <a:cs typeface="Consolas" charset="0"/>
              </a:rPr>
              <a:t>0680</a:t>
            </a:r>
            <a:endParaRPr lang="en-US" altLang="ko-KR" sz="1800" b="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r>
              <a:rPr lang="en-US" altLang="ko-KR" sz="1800" b="0" dirty="0">
                <a:solidFill>
                  <a:srgbClr val="008200"/>
                </a:solidFill>
                <a:latin typeface="Consolas" charset="0"/>
                <a:ea typeface="Consolas" charset="0"/>
                <a:cs typeface="Consolas" charset="0"/>
              </a:rPr>
              <a:t>0x1908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	2021FFFF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0x190C	1420</a:t>
            </a:r>
            <a:r>
              <a:rPr lang="en-US" altLang="ko-KR" sz="1800" b="0" dirty="0">
                <a:solidFill>
                  <a:srgbClr val="008200"/>
                </a:solidFill>
                <a:latin typeface="Consolas" charset="0"/>
                <a:ea typeface="Consolas" charset="0"/>
                <a:cs typeface="Consolas" charset="0"/>
              </a:rPr>
              <a:t>0642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 …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0x</a:t>
            </a:r>
            <a:r>
              <a:rPr lang="en-US" altLang="ko-KR" sz="1800" b="0" dirty="0">
                <a:solidFill>
                  <a:srgbClr val="00FFFF"/>
                </a:solidFill>
                <a:latin typeface="Consolas" charset="0"/>
                <a:ea typeface="Consolas" charset="0"/>
                <a:cs typeface="Consolas" charset="0"/>
              </a:rPr>
              <a:t>1A00</a:t>
            </a:r>
            <a:endParaRPr lang="en-US" altLang="ko-KR" sz="1800" b="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0485" name="AutoShape 4"/>
          <p:cNvSpPr>
            <a:spLocks noChangeArrowheads="1"/>
          </p:cNvSpPr>
          <p:nvPr/>
        </p:nvSpPr>
        <p:spPr bwMode="auto">
          <a:xfrm>
            <a:off x="5029200" y="3576637"/>
            <a:ext cx="762000" cy="685800"/>
          </a:xfrm>
          <a:prstGeom prst="rightArrow">
            <a:avLst>
              <a:gd name="adj1" fmla="val 50000"/>
              <a:gd name="adj2" fmla="val 27778"/>
            </a:avLst>
          </a:prstGeom>
          <a:solidFill>
            <a:srgbClr val="FF66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20486" name="Text Box 10"/>
          <p:cNvSpPr txBox="1">
            <a:spLocks noChangeArrowheads="1"/>
          </p:cNvSpPr>
          <p:nvPr/>
        </p:nvSpPr>
        <p:spPr bwMode="auto">
          <a:xfrm>
            <a:off x="1524000" y="2770187"/>
            <a:ext cx="39624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>
            <a:spAutoFit/>
          </a:bodyPr>
          <a:lstStyle>
            <a:lvl1pPr marL="342900" indent="-342900" eaLnBrk="0" hangingPunct="0"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114300" eaLnBrk="0" hangingPunct="0"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204913" algn="l"/>
                <a:tab pos="1944688" algn="l"/>
              </a:tabLs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data1:	</a:t>
            </a:r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dw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 	32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		…	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start:	</a:t>
            </a:r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lw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	r1,0(data1)	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jal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checkit</a:t>
            </a:r>
            <a:endParaRPr lang="en-US" altLang="ko-KR" sz="1800" b="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loop:	</a:t>
            </a:r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addi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 r1, r1, -1</a:t>
            </a:r>
          </a:p>
          <a:p>
            <a:pPr lvl="1"/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bnz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 	r1, loop		…</a:t>
            </a:r>
          </a:p>
          <a:p>
            <a:pPr lvl="1"/>
            <a:r>
              <a:rPr lang="en-US" altLang="ko-KR" sz="1800" b="0" dirty="0" err="1">
                <a:latin typeface="Consolas" charset="0"/>
                <a:ea typeface="Consolas" charset="0"/>
                <a:cs typeface="Consolas" charset="0"/>
              </a:rPr>
              <a:t>checkit</a:t>
            </a:r>
            <a:r>
              <a:rPr lang="en-US" altLang="ko-KR" sz="1800" b="0" dirty="0">
                <a:latin typeface="Consolas" charset="0"/>
                <a:ea typeface="Consolas" charset="0"/>
                <a:cs typeface="Consolas" charset="0"/>
              </a:rPr>
              <a:t>: …	</a:t>
            </a:r>
          </a:p>
        </p:txBody>
      </p:sp>
      <p:sp>
        <p:nvSpPr>
          <p:cNvPr id="20487" name="TextBox 18"/>
          <p:cNvSpPr txBox="1">
            <a:spLocks noChangeArrowheads="1"/>
          </p:cNvSpPr>
          <p:nvPr/>
        </p:nvSpPr>
        <p:spPr bwMode="auto">
          <a:xfrm>
            <a:off x="1981201" y="2262187"/>
            <a:ext cx="29754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>
                <a:latin typeface="Gill Sans" charset="0"/>
                <a:ea typeface="Gill Sans" charset="0"/>
                <a:cs typeface="Gill Sans" charset="0"/>
              </a:rPr>
              <a:t>Process view of memory</a:t>
            </a:r>
          </a:p>
        </p:txBody>
      </p:sp>
      <p:sp>
        <p:nvSpPr>
          <p:cNvPr id="20488" name="TextBox 18"/>
          <p:cNvSpPr txBox="1">
            <a:spLocks noChangeArrowheads="1"/>
          </p:cNvSpPr>
          <p:nvPr/>
        </p:nvSpPr>
        <p:spPr bwMode="auto">
          <a:xfrm>
            <a:off x="5715001" y="2262187"/>
            <a:ext cx="23952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 dirty="0">
                <a:latin typeface="Gill Sans" charset="0"/>
                <a:ea typeface="Gill Sans" charset="0"/>
                <a:cs typeface="Gill Sans" charset="0"/>
              </a:rPr>
              <a:t>Physical addresses</a:t>
            </a:r>
          </a:p>
        </p:txBody>
      </p:sp>
      <p:sp>
        <p:nvSpPr>
          <p:cNvPr id="20489" name="Rectangle 7"/>
          <p:cNvSpPr>
            <a:spLocks noChangeArrowheads="1"/>
          </p:cNvSpPr>
          <p:nvPr/>
        </p:nvSpPr>
        <p:spPr bwMode="auto">
          <a:xfrm>
            <a:off x="8991600" y="1366837"/>
            <a:ext cx="1447800" cy="4724400"/>
          </a:xfrm>
          <a:prstGeom prst="rect">
            <a:avLst/>
          </a:prstGeom>
          <a:solidFill>
            <a:srgbClr val="C0D2FE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ko-KR" altLang="en-US" sz="1800">
              <a:latin typeface="Helvetica" panose="020B0604020202020204" pitchFamily="34" charset="0"/>
              <a:ea typeface="굴림" panose="020B0600000101010101" pitchFamily="34" charset="-127"/>
            </a:endParaRPr>
          </a:p>
        </p:txBody>
      </p:sp>
      <p:sp>
        <p:nvSpPr>
          <p:cNvPr id="20490" name="Text Box 85"/>
          <p:cNvSpPr txBox="1">
            <a:spLocks noChangeArrowheads="1"/>
          </p:cNvSpPr>
          <p:nvPr/>
        </p:nvSpPr>
        <p:spPr bwMode="auto">
          <a:xfrm>
            <a:off x="8153401" y="2738437"/>
            <a:ext cx="8667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latin typeface="Consolas" charset="0"/>
                <a:ea typeface="Consolas" charset="0"/>
                <a:cs typeface="Consolas" charset="0"/>
              </a:rPr>
              <a:t>0x0900</a:t>
            </a:r>
          </a:p>
        </p:txBody>
      </p:sp>
      <p:sp>
        <p:nvSpPr>
          <p:cNvPr id="20491" name="Text Box 85"/>
          <p:cNvSpPr txBox="1">
            <a:spLocks noChangeArrowheads="1"/>
          </p:cNvSpPr>
          <p:nvPr/>
        </p:nvSpPr>
        <p:spPr bwMode="auto">
          <a:xfrm>
            <a:off x="8077200" y="5754688"/>
            <a:ext cx="855984" cy="33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latin typeface="Consolas" charset="0"/>
                <a:ea typeface="Consolas" charset="0"/>
                <a:cs typeface="Consolas" charset="0"/>
              </a:rPr>
              <a:t>0xFFFF</a:t>
            </a:r>
          </a:p>
        </p:txBody>
      </p:sp>
      <p:sp>
        <p:nvSpPr>
          <p:cNvPr id="20492" name="Text Box 85"/>
          <p:cNvSpPr txBox="1">
            <a:spLocks noChangeArrowheads="1"/>
          </p:cNvSpPr>
          <p:nvPr/>
        </p:nvSpPr>
        <p:spPr bwMode="auto">
          <a:xfrm>
            <a:off x="8153401" y="1976437"/>
            <a:ext cx="8667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latin typeface="Consolas" charset="0"/>
                <a:ea typeface="Consolas" charset="0"/>
                <a:cs typeface="Consolas" charset="0"/>
              </a:rPr>
              <a:t>0x0300</a:t>
            </a:r>
          </a:p>
        </p:txBody>
      </p:sp>
      <p:sp>
        <p:nvSpPr>
          <p:cNvPr id="20493" name="Text Box 85"/>
          <p:cNvSpPr txBox="1">
            <a:spLocks noChangeArrowheads="1"/>
          </p:cNvSpPr>
          <p:nvPr/>
        </p:nvSpPr>
        <p:spPr bwMode="auto">
          <a:xfrm>
            <a:off x="8153401" y="1290637"/>
            <a:ext cx="8667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latin typeface="Consolas" charset="0"/>
                <a:ea typeface="Consolas" charset="0"/>
                <a:cs typeface="Consolas" charset="0"/>
              </a:rPr>
              <a:t>0x0000</a:t>
            </a:r>
          </a:p>
        </p:txBody>
      </p:sp>
      <p:sp>
        <p:nvSpPr>
          <p:cNvPr id="20494" name="TextBox 19"/>
          <p:cNvSpPr txBox="1">
            <a:spLocks noChangeArrowheads="1"/>
          </p:cNvSpPr>
          <p:nvPr/>
        </p:nvSpPr>
        <p:spPr bwMode="auto">
          <a:xfrm>
            <a:off x="8905876" y="685800"/>
            <a:ext cx="114165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 dirty="0">
                <a:latin typeface="Gill Sans" charset="0"/>
                <a:ea typeface="Gill Sans" charset="0"/>
                <a:cs typeface="Gill Sans" charset="0"/>
              </a:rPr>
              <a:t>Physical</a:t>
            </a:r>
            <a:br>
              <a:rPr lang="en-US" altLang="en-US" sz="20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altLang="en-US" sz="2000" b="0" dirty="0">
                <a:latin typeface="Gill Sans" charset="0"/>
                <a:ea typeface="Gill Sans" charset="0"/>
                <a:cs typeface="Gill Sans" charset="0"/>
              </a:rPr>
              <a:t>Memory</a:t>
            </a:r>
          </a:p>
        </p:txBody>
      </p:sp>
      <p:sp>
        <p:nvSpPr>
          <p:cNvPr id="20495" name="Rectangle 20"/>
          <p:cNvSpPr>
            <a:spLocks noChangeArrowheads="1"/>
          </p:cNvSpPr>
          <p:nvPr/>
        </p:nvSpPr>
        <p:spPr bwMode="auto">
          <a:xfrm>
            <a:off x="8991600" y="2052637"/>
            <a:ext cx="1447800" cy="1524000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b="0">
                <a:latin typeface="Helvetica" panose="020B0604020202020204" pitchFamily="34" charset="0"/>
              </a:rPr>
              <a:t>App X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8153400" y="3652837"/>
            <a:ext cx="2286000" cy="2012950"/>
            <a:chOff x="6629400" y="3429000"/>
            <a:chExt cx="2286000" cy="2012950"/>
          </a:xfrm>
        </p:grpSpPr>
        <p:grpSp>
          <p:nvGrpSpPr>
            <p:cNvPr id="20498" name="Group 3"/>
            <p:cNvGrpSpPr>
              <a:grpSpLocks/>
            </p:cNvGrpSpPr>
            <p:nvPr/>
          </p:nvGrpSpPr>
          <p:grpSpPr bwMode="auto">
            <a:xfrm>
              <a:off x="7391400" y="3460750"/>
              <a:ext cx="1524000" cy="1981200"/>
              <a:chOff x="7391400" y="3460750"/>
              <a:chExt cx="1524000" cy="1981200"/>
            </a:xfrm>
          </p:grpSpPr>
          <p:sp>
            <p:nvSpPr>
              <p:cNvPr id="20502" name="Rectangle 20"/>
              <p:cNvSpPr>
                <a:spLocks noChangeArrowheads="1"/>
              </p:cNvSpPr>
              <p:nvPr/>
            </p:nvSpPr>
            <p:spPr bwMode="auto">
              <a:xfrm>
                <a:off x="7467600" y="3536950"/>
                <a:ext cx="1447800" cy="1905000"/>
              </a:xfrm>
              <a:prstGeom prst="rect">
                <a:avLst/>
              </a:prstGeom>
              <a:solidFill>
                <a:srgbClr val="FFFFAA"/>
              </a:solidFill>
              <a:ln w="254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/>
                <a:endParaRPr lang="en-US" altLang="en-US" b="0">
                  <a:latin typeface="Helvetica" panose="020B0604020202020204" pitchFamily="34" charset="0"/>
                </a:endParaRPr>
              </a:p>
            </p:txBody>
          </p:sp>
          <p:sp>
            <p:nvSpPr>
              <p:cNvPr id="20503" name="Text Box 11"/>
              <p:cNvSpPr txBox="1">
                <a:spLocks noChangeArrowheads="1"/>
              </p:cNvSpPr>
              <p:nvPr/>
            </p:nvSpPr>
            <p:spPr bwMode="auto">
              <a:xfrm>
                <a:off x="7391400" y="4208462"/>
                <a:ext cx="1447800" cy="1196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78" tIns="44445" rIns="90478" bIns="44445">
                <a:spAutoFit/>
              </a:bodyPr>
              <a:lstStyle>
                <a:lvl1pPr marL="342900" indent="-342900" eaLnBrk="0" hangingPunct="0">
                  <a:tabLst>
                    <a:tab pos="1089025" algn="l"/>
                  </a:tabLs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114300" eaLnBrk="0" hangingPunct="0">
                  <a:tabLst>
                    <a:tab pos="1089025" algn="l"/>
                  </a:tabLs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tabLst>
                    <a:tab pos="1089025" algn="l"/>
                  </a:tabLs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tabLst>
                    <a:tab pos="1089025" algn="l"/>
                  </a:tabLs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tabLst>
                    <a:tab pos="1089025" algn="l"/>
                  </a:tabLs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089025" algn="l"/>
                  </a:tabLs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089025" algn="l"/>
                  </a:tabLs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089025" algn="l"/>
                  </a:tabLs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089025" algn="l"/>
                  </a:tabLs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lvl="1"/>
                <a:r>
                  <a:rPr lang="en-US" altLang="ko-KR" sz="1800" b="0">
                    <a:latin typeface="Consolas" charset="0"/>
                    <a:ea typeface="Consolas" charset="0"/>
                    <a:cs typeface="Consolas" charset="0"/>
                  </a:rPr>
                  <a:t>8C2004C0</a:t>
                </a:r>
              </a:p>
              <a:p>
                <a:pPr lvl="1"/>
                <a:r>
                  <a:rPr lang="en-US" altLang="ko-KR" sz="1800" b="0" dirty="0">
                    <a:latin typeface="Consolas" charset="0"/>
                    <a:ea typeface="Consolas" charset="0"/>
                    <a:cs typeface="Consolas" charset="0"/>
                  </a:rPr>
                  <a:t>0C000680</a:t>
                </a:r>
              </a:p>
              <a:p>
                <a:pPr lvl="1"/>
                <a:r>
                  <a:rPr lang="en-US" altLang="ko-KR" sz="1800" b="0" dirty="0">
                    <a:latin typeface="Consolas" charset="0"/>
                    <a:ea typeface="Consolas" charset="0"/>
                    <a:cs typeface="Consolas" charset="0"/>
                  </a:rPr>
                  <a:t>2021FFFF</a:t>
                </a:r>
              </a:p>
              <a:p>
                <a:pPr lvl="1"/>
                <a:r>
                  <a:rPr lang="en-US" altLang="ko-KR" sz="1800" b="0" dirty="0">
                    <a:latin typeface="Consolas" charset="0"/>
                    <a:ea typeface="Consolas" charset="0"/>
                    <a:cs typeface="Consolas" charset="0"/>
                  </a:rPr>
                  <a:t>14200642</a:t>
                </a:r>
              </a:p>
            </p:txBody>
          </p:sp>
          <p:sp>
            <p:nvSpPr>
              <p:cNvPr id="20504" name="Text Box 11"/>
              <p:cNvSpPr txBox="1">
                <a:spLocks noChangeArrowheads="1"/>
              </p:cNvSpPr>
              <p:nvPr/>
            </p:nvSpPr>
            <p:spPr bwMode="auto">
              <a:xfrm>
                <a:off x="7391400" y="3460750"/>
                <a:ext cx="1447800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78" tIns="44445" rIns="90478" bIns="44445">
                <a:spAutoFit/>
              </a:bodyPr>
              <a:lstStyle>
                <a:lvl1pPr marL="342900" indent="-342900" eaLnBrk="0" hangingPunct="0">
                  <a:tabLst>
                    <a:tab pos="1089025" algn="l"/>
                  </a:tabLs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114300" eaLnBrk="0" hangingPunct="0">
                  <a:tabLst>
                    <a:tab pos="1089025" algn="l"/>
                  </a:tabLs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tabLst>
                    <a:tab pos="1089025" algn="l"/>
                  </a:tabLs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tabLst>
                    <a:tab pos="1089025" algn="l"/>
                  </a:tabLs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tabLst>
                    <a:tab pos="1089025" algn="l"/>
                  </a:tabLs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089025" algn="l"/>
                  </a:tabLs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089025" algn="l"/>
                  </a:tabLs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089025" algn="l"/>
                  </a:tabLs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089025" algn="l"/>
                  </a:tabLs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lvl="1"/>
                <a:r>
                  <a:rPr lang="en-US" altLang="ko-KR" sz="1800" b="0">
                    <a:latin typeface="Consolas" charset="0"/>
                    <a:ea typeface="Consolas" charset="0"/>
                    <a:cs typeface="Consolas" charset="0"/>
                  </a:rPr>
                  <a:t>00000020</a:t>
                </a:r>
              </a:p>
            </p:txBody>
          </p:sp>
        </p:grpSp>
        <p:sp>
          <p:nvSpPr>
            <p:cNvPr id="20499" name="Text Box 85"/>
            <p:cNvSpPr txBox="1">
              <a:spLocks noChangeArrowheads="1"/>
            </p:cNvSpPr>
            <p:nvPr/>
          </p:nvSpPr>
          <p:spPr bwMode="auto">
            <a:xfrm>
              <a:off x="6629400" y="3429000"/>
              <a:ext cx="867406" cy="335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Consolas" charset="0"/>
                  <a:ea typeface="Consolas" charset="0"/>
                  <a:cs typeface="Consolas" charset="0"/>
                </a:rPr>
                <a:t>0x1300</a:t>
              </a:r>
            </a:p>
          </p:txBody>
        </p:sp>
        <p:sp>
          <p:nvSpPr>
            <p:cNvPr id="20500" name="Text Box 85"/>
            <p:cNvSpPr txBox="1">
              <a:spLocks noChangeArrowheads="1"/>
            </p:cNvSpPr>
            <p:nvPr/>
          </p:nvSpPr>
          <p:spPr bwMode="auto">
            <a:xfrm>
              <a:off x="6629400" y="4236021"/>
              <a:ext cx="867406" cy="335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Consolas" charset="0"/>
                  <a:ea typeface="Consolas" charset="0"/>
                  <a:cs typeface="Consolas" charset="0"/>
                </a:rPr>
                <a:t>0x1900</a:t>
              </a:r>
            </a:p>
          </p:txBody>
        </p:sp>
        <p:sp>
          <p:nvSpPr>
            <p:cNvPr id="20501" name="AutoShape 4"/>
            <p:cNvSpPr>
              <a:spLocks noChangeArrowheads="1"/>
            </p:cNvSpPr>
            <p:nvPr/>
          </p:nvSpPr>
          <p:spPr bwMode="auto">
            <a:xfrm rot="1369641">
              <a:off x="6765925" y="3664386"/>
              <a:ext cx="549275" cy="601662"/>
            </a:xfrm>
            <a:prstGeom prst="rightArrow">
              <a:avLst>
                <a:gd name="adj1" fmla="val 50000"/>
                <a:gd name="adj2" fmla="val 27778"/>
              </a:avLst>
            </a:prstGeom>
            <a:solidFill>
              <a:srgbClr val="FF66CC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 b="0"/>
            </a:p>
          </p:txBody>
        </p:sp>
      </p:grp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1752601" y="5334000"/>
            <a:ext cx="7800533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457200" indent="-457200" eaLnBrk="1" hangingPunct="1">
              <a:buFont typeface="Arial"/>
              <a:buChar char="•"/>
              <a:defRPr/>
            </a:pPr>
            <a:r>
              <a:rPr lang="en-US" sz="2800" b="0" dirty="0">
                <a:latin typeface="Gill Sans" charset="0"/>
                <a:ea typeface="Gill Sans" charset="0"/>
                <a:cs typeface="Gill Sans" charset="0"/>
              </a:rPr>
              <a:t>One of many possible translations!</a:t>
            </a:r>
          </a:p>
          <a:p>
            <a:pPr marL="457200" indent="-457200" eaLnBrk="1" hangingPunct="1">
              <a:buFont typeface="Arial"/>
              <a:buChar char="•"/>
              <a:defRPr/>
            </a:pPr>
            <a:r>
              <a:rPr lang="en-US" sz="2800" b="0" dirty="0">
                <a:latin typeface="Gill Sans" charset="0"/>
                <a:ea typeface="Gill Sans" charset="0"/>
                <a:cs typeface="Gill Sans" charset="0"/>
              </a:rPr>
              <a:t>Where does translation take place?</a:t>
            </a:r>
          </a:p>
          <a:p>
            <a:pPr lvl="2">
              <a:lnSpc>
                <a:spcPct val="80000"/>
              </a:lnSpc>
              <a:spcBef>
                <a:spcPct val="20000"/>
              </a:spcBef>
              <a:tabLst>
                <a:tab pos="682625" algn="l"/>
                <a:tab pos="1770063" algn="l"/>
                <a:tab pos="1828800" algn="l"/>
                <a:tab pos="2568575" algn="l"/>
                <a:tab pos="5486400" algn="l"/>
                <a:tab pos="6400800" algn="l"/>
              </a:tabLst>
              <a:defRPr/>
            </a:pPr>
            <a:r>
              <a:rPr lang="en-US" altLang="ko-KR" b="0" dirty="0">
                <a:latin typeface="Gill Sans" charset="0"/>
                <a:ea typeface="Gill Sans" charset="0"/>
                <a:cs typeface="Gill Sans" charset="0"/>
              </a:rPr>
              <a:t>Compile time, Link/Load time, or Execution time?</a:t>
            </a:r>
          </a:p>
          <a:p>
            <a:pPr marL="457200" lvl="1" indent="0">
              <a:lnSpc>
                <a:spcPct val="80000"/>
              </a:lnSpc>
              <a:spcBef>
                <a:spcPct val="20000"/>
              </a:spcBef>
              <a:tabLst>
                <a:tab pos="682625" algn="l"/>
                <a:tab pos="1770063" algn="l"/>
                <a:tab pos="1828800" algn="l"/>
                <a:tab pos="2568575" algn="l"/>
                <a:tab pos="5486400" algn="l"/>
                <a:tab pos="6400800" algn="l"/>
              </a:tabLst>
              <a:defRPr/>
            </a:pPr>
            <a:endParaRPr lang="en-US" altLang="ko-KR" b="0" dirty="0">
              <a:latin typeface="Gill Sans" charset="0"/>
              <a:ea typeface="Gill Sans" charset="0"/>
              <a:cs typeface="Gill Sans" charset="0"/>
            </a:endParaRPr>
          </a:p>
          <a:p>
            <a:pPr marL="1200150" lvl="1" indent="-457200" eaLnBrk="1" hangingPunct="1">
              <a:buFont typeface="Arial"/>
              <a:buChar char="•"/>
              <a:defRPr/>
            </a:pPr>
            <a:endParaRPr lang="en-US" sz="28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9296400" cy="5334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Second copy of program from previous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55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6E195-98BD-43AD-A3D5-A4A1F290B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Program to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A9AEE-7B20-423D-BF38-15BC482EB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773482"/>
            <a:ext cx="7543800" cy="570351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Preparation of a program for execution involves components at: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Compile time (i.e., “</a:t>
            </a:r>
            <a:r>
              <a:rPr lang="en-US" altLang="ko-KR" dirty="0" err="1"/>
              <a:t>gcc</a:t>
            </a:r>
            <a:r>
              <a:rPr lang="en-US" altLang="ko-KR" dirty="0">
                <a:ea typeface="굴림" panose="020B0600000101010101" pitchFamily="34" charset="-127"/>
              </a:rPr>
              <a:t>”)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Link/Load time (UNIX “</a:t>
            </a:r>
            <a:r>
              <a:rPr lang="en-US" altLang="ko-KR" dirty="0" err="1"/>
              <a:t>ld</a:t>
            </a:r>
            <a:r>
              <a:rPr lang="en-US" altLang="ko-KR" dirty="0">
                <a:ea typeface="굴림" panose="020B0600000101010101" pitchFamily="34" charset="-127"/>
              </a:rPr>
              <a:t>” does link)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Execution time (e.g., dynamic libs)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Addresses can be bound to final values anywhere in this path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Depends on hardware support 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Also depends on operating system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Dynamic Libraries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Linking postponed until execution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Small piece of code (i.e. the </a:t>
            </a:r>
            <a:r>
              <a:rPr lang="en-US" altLang="ko-KR" i="1" dirty="0">
                <a:ea typeface="굴림" panose="020B0600000101010101" pitchFamily="34" charset="-127"/>
              </a:rPr>
              <a:t>stub)</a:t>
            </a:r>
            <a:r>
              <a:rPr lang="en-US" altLang="ko-KR" dirty="0">
                <a:ea typeface="굴림" panose="020B0600000101010101" pitchFamily="34" charset="-127"/>
              </a:rPr>
              <a:t>, locates appropriate memory-resident library routine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Stub replaces itself with the address of the routine, and executes routine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7BB3B86A-E3D3-4459-9031-31E2EC2D1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83" t="1004" r="30392" b="658"/>
          <a:stretch>
            <a:fillRect/>
          </a:stretch>
        </p:blipFill>
        <p:spPr bwMode="auto">
          <a:xfrm>
            <a:off x="8096250" y="762000"/>
            <a:ext cx="3257550" cy="586740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4380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Midterm 2: Thursday 3/14 from 8-10PM</a:t>
            </a:r>
          </a:p>
          <a:p>
            <a:pPr lvl="1"/>
            <a:r>
              <a:rPr lang="en-US" dirty="0" smtClean="0"/>
              <a:t>A week from tomorrow!!!</a:t>
            </a:r>
          </a:p>
          <a:p>
            <a:pPr lvl="1"/>
            <a:r>
              <a:rPr lang="en-US" dirty="0" smtClean="0"/>
              <a:t>All material up to Lecture 16 technically in bounds</a:t>
            </a:r>
          </a:p>
          <a:p>
            <a:pPr lvl="1"/>
            <a:r>
              <a:rPr lang="en-US" dirty="0" smtClean="0"/>
              <a:t>Closed book: with two double-sided </a:t>
            </a:r>
            <a:r>
              <a:rPr lang="en-US" dirty="0" smtClean="0"/>
              <a:t>handwritten sheets of notes</a:t>
            </a:r>
          </a:p>
          <a:p>
            <a:r>
              <a:rPr lang="en-US" dirty="0" smtClean="0"/>
              <a:t>Homework 4 coming out</a:t>
            </a:r>
          </a:p>
          <a:p>
            <a:pPr lvl="1"/>
            <a:r>
              <a:rPr lang="en-US" dirty="0" smtClean="0"/>
              <a:t>Released tomorrow, Wednesday 3/6</a:t>
            </a:r>
          </a:p>
          <a:p>
            <a:r>
              <a:rPr lang="en-US" dirty="0" smtClean="0"/>
              <a:t>Project 2 design document due this Friday!</a:t>
            </a:r>
          </a:p>
          <a:p>
            <a:r>
              <a:rPr lang="en-US" dirty="0" smtClean="0"/>
              <a:t>Starting next week – will have an opportunity to get extra credit participation points by attending lecture</a:t>
            </a:r>
          </a:p>
          <a:p>
            <a:pPr lvl="1"/>
            <a:r>
              <a:rPr lang="en-US" dirty="0" smtClean="0"/>
              <a:t>Details </a:t>
            </a:r>
            <a:r>
              <a:rPr lang="en-US" dirty="0" smtClean="0"/>
              <a:t>to follow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484042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r>
              <a:rPr lang="en-US" dirty="0" smtClean="0"/>
              <a:t> (</a:t>
            </a:r>
            <a:r>
              <a:rPr lang="en-US" dirty="0" err="1" smtClean="0"/>
              <a:t>Con’t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11734800" cy="6096000"/>
          </a:xfrm>
        </p:spPr>
        <p:txBody>
          <a:bodyPr>
            <a:normAutofit fontScale="77500" lnSpcReduction="20000"/>
          </a:bodyPr>
          <a:lstStyle/>
          <a:p>
            <a:r>
              <a:rPr lang="en-US" sz="2600" dirty="0" smtClean="0">
                <a:solidFill>
                  <a:srgbClr val="FF0000"/>
                </a:solidFill>
              </a:rPr>
              <a:t>You need to know your units as CS/Engineering students!</a:t>
            </a:r>
          </a:p>
          <a:p>
            <a:r>
              <a:rPr lang="en-US" sz="2600" dirty="0" smtClean="0"/>
              <a:t>Units of Time: </a:t>
            </a:r>
            <a:r>
              <a:rPr lang="en-US" sz="2300" dirty="0" smtClean="0"/>
              <a:t>“s”: Second, “min”: 60s, “h”: 3600s, (of course)</a:t>
            </a:r>
          </a:p>
          <a:p>
            <a:pPr lvl="1">
              <a:tabLst>
                <a:tab pos="2173288" algn="l"/>
              </a:tabLst>
            </a:pPr>
            <a:r>
              <a:rPr lang="en-US" sz="2300" dirty="0" smtClean="0"/>
              <a:t>Millisecond: 	</a:t>
            </a:r>
            <a:r>
              <a:rPr lang="en-US" sz="2300" dirty="0" smtClean="0">
                <a:solidFill>
                  <a:srgbClr val="FF0000"/>
                </a:solidFill>
              </a:rPr>
              <a:t>1ms</a:t>
            </a:r>
            <a:r>
              <a:rPr lang="en-US" sz="2300" dirty="0" smtClean="0"/>
              <a:t> 	</a:t>
            </a:r>
            <a:r>
              <a:rPr lang="en-US" sz="2300" dirty="0" smtClean="0">
                <a:sym typeface="Symbol" panose="05050102010706020507" pitchFamily="18" charset="2"/>
              </a:rPr>
              <a:t> 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10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-3 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s</a:t>
            </a:r>
          </a:p>
          <a:p>
            <a:pPr lvl="1">
              <a:tabLst>
                <a:tab pos="2173288" algn="l"/>
              </a:tabLst>
            </a:pPr>
            <a:r>
              <a:rPr lang="en-US" sz="2300" dirty="0" smtClean="0">
                <a:sym typeface="Symbol" panose="05050102010706020507" pitchFamily="18" charset="2"/>
              </a:rPr>
              <a:t>Microsecond: 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1s</a:t>
            </a:r>
            <a:r>
              <a:rPr lang="en-US" sz="2300" dirty="0" smtClean="0">
                <a:sym typeface="Symbol" panose="05050102010706020507" pitchFamily="18" charset="2"/>
              </a:rPr>
              <a:t> 	 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10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-6 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s</a:t>
            </a:r>
            <a:endParaRPr lang="en-US" sz="2300" dirty="0" smtClean="0">
              <a:solidFill>
                <a:srgbClr val="FF0000"/>
              </a:solidFill>
            </a:endParaRPr>
          </a:p>
          <a:p>
            <a:pPr lvl="1">
              <a:tabLst>
                <a:tab pos="2173288" algn="l"/>
              </a:tabLst>
            </a:pPr>
            <a:r>
              <a:rPr lang="en-US" sz="2300" dirty="0" smtClean="0"/>
              <a:t>Nanosecond: 	</a:t>
            </a:r>
            <a:r>
              <a:rPr lang="en-US" sz="2300" dirty="0" smtClean="0">
                <a:solidFill>
                  <a:srgbClr val="FF0000"/>
                </a:solidFill>
              </a:rPr>
              <a:t>1ns:</a:t>
            </a:r>
            <a:r>
              <a:rPr lang="en-US" sz="2300" dirty="0" smtClean="0"/>
              <a:t>	</a:t>
            </a:r>
            <a:r>
              <a:rPr lang="en-US" sz="2300" dirty="0" smtClean="0">
                <a:sym typeface="Symbol" panose="05050102010706020507" pitchFamily="18" charset="2"/>
              </a:rPr>
              <a:t> 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10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-9 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s</a:t>
            </a:r>
          </a:p>
          <a:p>
            <a:pPr lvl="1">
              <a:tabLst>
                <a:tab pos="2173288" algn="l"/>
              </a:tabLst>
            </a:pPr>
            <a:r>
              <a:rPr lang="en-US" sz="2300" dirty="0" smtClean="0">
                <a:sym typeface="Symbol" panose="05050102010706020507" pitchFamily="18" charset="2"/>
              </a:rPr>
              <a:t>Picosecond: 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1ps</a:t>
            </a:r>
            <a:r>
              <a:rPr lang="en-US" sz="2300" dirty="0" smtClean="0">
                <a:sym typeface="Symbol" panose="05050102010706020507" pitchFamily="18" charset="2"/>
              </a:rPr>
              <a:t> 	 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10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-12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 s</a:t>
            </a:r>
          </a:p>
          <a:p>
            <a:r>
              <a:rPr lang="en-US" sz="2600" dirty="0" smtClean="0">
                <a:sym typeface="Symbol" panose="05050102010706020507" pitchFamily="18" charset="2"/>
              </a:rPr>
              <a:t>Integer Sizes: “b”  ”bit”, “B”  “byte” == 8 bits, “</a:t>
            </a:r>
            <a:r>
              <a:rPr lang="en-US" sz="2600" dirty="0" err="1" smtClean="0">
                <a:sym typeface="Symbol" panose="05050102010706020507" pitchFamily="18" charset="2"/>
              </a:rPr>
              <a:t>W””word</a:t>
            </a:r>
            <a:r>
              <a:rPr lang="en-US" sz="2600" dirty="0" smtClean="0">
                <a:sym typeface="Symbol" panose="05050102010706020507" pitchFamily="18" charset="2"/>
              </a:rPr>
              <a:t>”==? (depends. Could be 16b, 32b, 64b)</a:t>
            </a:r>
          </a:p>
          <a:p>
            <a:r>
              <a:rPr lang="en-US" sz="2600" dirty="0" smtClean="0">
                <a:sym typeface="Symbol" panose="05050102010706020507" pitchFamily="18" charset="2"/>
              </a:rPr>
              <a:t>Units of Space (memory), sometimes called the “binary system”</a:t>
            </a:r>
          </a:p>
          <a:p>
            <a:pPr lvl="1">
              <a:tabLst>
                <a:tab pos="1371600" algn="l"/>
                <a:tab pos="2974975" algn="l"/>
                <a:tab pos="5029200" algn="l"/>
              </a:tabLst>
            </a:pPr>
            <a:r>
              <a:rPr lang="en-US" sz="2300" dirty="0" smtClean="0">
                <a:sym typeface="Symbol" panose="05050102010706020507" pitchFamily="18" charset="2"/>
              </a:rPr>
              <a:t>Kilo: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1KB  1KiB </a:t>
            </a:r>
            <a:r>
              <a:rPr lang="en-US" sz="2300" dirty="0" smtClean="0">
                <a:sym typeface="Symbol" panose="05050102010706020507" pitchFamily="18" charset="2"/>
              </a:rPr>
              <a:t>	 1024 bytes 	== </a:t>
            </a:r>
            <a:r>
              <a:rPr lang="en-US" sz="2300" dirty="0">
                <a:solidFill>
                  <a:srgbClr val="FF0000"/>
                </a:solidFill>
                <a:sym typeface="Symbol" panose="05050102010706020507" pitchFamily="18" charset="2"/>
              </a:rPr>
              <a:t>2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10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 bytes</a:t>
            </a:r>
            <a:r>
              <a:rPr lang="en-US" sz="2300" dirty="0" smtClean="0">
                <a:sym typeface="Symbol" panose="05050102010706020507" pitchFamily="18" charset="2"/>
              </a:rPr>
              <a:t>	== 1024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 1.0×10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3</a:t>
            </a:r>
            <a:endParaRPr lang="en-US" sz="2300" dirty="0" smtClean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 lvl="1">
              <a:tabLst>
                <a:tab pos="1371600" algn="l"/>
                <a:tab pos="2974975" algn="l"/>
                <a:tab pos="5029200" algn="l"/>
              </a:tabLst>
            </a:pPr>
            <a:r>
              <a:rPr lang="en-US" sz="2300" dirty="0" smtClean="0">
                <a:sym typeface="Symbol" panose="05050102010706020507" pitchFamily="18" charset="2"/>
              </a:rPr>
              <a:t>Mega: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1MB  1MiB </a:t>
            </a:r>
            <a:r>
              <a:rPr lang="en-US" sz="2300" dirty="0" smtClean="0">
                <a:sym typeface="Symbol" panose="05050102010706020507" pitchFamily="18" charset="2"/>
              </a:rPr>
              <a:t>	 (1024)</a:t>
            </a:r>
            <a:r>
              <a:rPr lang="en-US" sz="2300" baseline="30000" dirty="0" smtClean="0">
                <a:sym typeface="Symbol" panose="05050102010706020507" pitchFamily="18" charset="2"/>
              </a:rPr>
              <a:t>2</a:t>
            </a:r>
            <a:r>
              <a:rPr lang="en-US" sz="2300" dirty="0" smtClean="0">
                <a:sym typeface="Symbol" panose="05050102010706020507" pitchFamily="18" charset="2"/>
              </a:rPr>
              <a:t> bytes	== 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2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20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 bytes</a:t>
            </a:r>
            <a:r>
              <a:rPr lang="en-US" sz="2300" dirty="0" smtClean="0">
                <a:sym typeface="Symbol" panose="05050102010706020507" pitchFamily="18" charset="2"/>
              </a:rPr>
              <a:t>	== 1,048,576</a:t>
            </a:r>
            <a:r>
              <a:rPr lang="en-US" sz="2300" dirty="0">
                <a:sym typeface="Symbol" panose="05050102010706020507" pitchFamily="18" charset="2"/>
              </a:rPr>
              <a:t> 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 1.0×10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6</a:t>
            </a:r>
            <a:endParaRPr lang="en-US" sz="2300" dirty="0" smtClean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 lvl="1">
              <a:tabLst>
                <a:tab pos="1371600" algn="l"/>
                <a:tab pos="2974975" algn="l"/>
                <a:tab pos="5029200" algn="l"/>
              </a:tabLst>
            </a:pPr>
            <a:r>
              <a:rPr lang="en-US" sz="2300" dirty="0" smtClean="0">
                <a:sym typeface="Symbol" panose="05050102010706020507" pitchFamily="18" charset="2"/>
              </a:rPr>
              <a:t>Giga: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1GB  1GiB </a:t>
            </a:r>
            <a:r>
              <a:rPr lang="en-US" sz="2300" dirty="0" smtClean="0">
                <a:sym typeface="Symbol" panose="05050102010706020507" pitchFamily="18" charset="2"/>
              </a:rPr>
              <a:t>	 (1024)</a:t>
            </a:r>
            <a:r>
              <a:rPr lang="en-US" sz="2300" baseline="30000" dirty="0" smtClean="0">
                <a:sym typeface="Symbol" panose="05050102010706020507" pitchFamily="18" charset="2"/>
              </a:rPr>
              <a:t>3</a:t>
            </a:r>
            <a:r>
              <a:rPr lang="en-US" sz="2300" dirty="0" smtClean="0">
                <a:sym typeface="Symbol" panose="05050102010706020507" pitchFamily="18" charset="2"/>
              </a:rPr>
              <a:t> bytes	== 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2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30</a:t>
            </a:r>
            <a:r>
              <a:rPr lang="en-US" sz="2300" dirty="0">
                <a:solidFill>
                  <a:srgbClr val="FF0000"/>
                </a:solidFill>
                <a:sym typeface="Symbol" panose="05050102010706020507" pitchFamily="18" charset="2"/>
              </a:rPr>
              <a:t> bytes</a:t>
            </a:r>
            <a:r>
              <a:rPr lang="en-US" sz="2300" dirty="0">
                <a:sym typeface="Symbol" panose="05050102010706020507" pitchFamily="18" charset="2"/>
              </a:rPr>
              <a:t>	== </a:t>
            </a:r>
            <a:r>
              <a:rPr lang="en-US" sz="2300" dirty="0" smtClean="0">
                <a:sym typeface="Symbol" panose="05050102010706020507" pitchFamily="18" charset="2"/>
              </a:rPr>
              <a:t>1,073,741,824 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 1.1×10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9</a:t>
            </a:r>
            <a:endParaRPr lang="en-US" sz="2300" dirty="0" smtClean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 lvl="1">
              <a:tabLst>
                <a:tab pos="1371600" algn="l"/>
                <a:tab pos="2974975" algn="l"/>
                <a:tab pos="5029200" algn="l"/>
              </a:tabLst>
            </a:pPr>
            <a:r>
              <a:rPr lang="en-US" sz="2300" dirty="0" err="1" smtClean="0">
                <a:sym typeface="Symbol" panose="05050102010706020507" pitchFamily="18" charset="2"/>
              </a:rPr>
              <a:t>Tera</a:t>
            </a:r>
            <a:r>
              <a:rPr lang="en-US" sz="2300" dirty="0" smtClean="0">
                <a:sym typeface="Symbol" panose="05050102010706020507" pitchFamily="18" charset="2"/>
              </a:rPr>
              <a:t>: 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1TB  1TiB </a:t>
            </a:r>
            <a:r>
              <a:rPr lang="en-US" sz="2300" dirty="0" smtClean="0">
                <a:sym typeface="Symbol" panose="05050102010706020507" pitchFamily="18" charset="2"/>
              </a:rPr>
              <a:t>	 (1024)</a:t>
            </a:r>
            <a:r>
              <a:rPr lang="en-US" sz="2300" baseline="30000" dirty="0" smtClean="0">
                <a:sym typeface="Symbol" panose="05050102010706020507" pitchFamily="18" charset="2"/>
              </a:rPr>
              <a:t>4</a:t>
            </a:r>
            <a:r>
              <a:rPr lang="en-US" sz="2300" dirty="0" smtClean="0">
                <a:sym typeface="Symbol" panose="05050102010706020507" pitchFamily="18" charset="2"/>
              </a:rPr>
              <a:t> bytes	== 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2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40</a:t>
            </a:r>
            <a:r>
              <a:rPr lang="en-US" sz="2300" dirty="0">
                <a:solidFill>
                  <a:srgbClr val="FF0000"/>
                </a:solidFill>
                <a:sym typeface="Symbol" panose="05050102010706020507" pitchFamily="18" charset="2"/>
              </a:rPr>
              <a:t> bytes</a:t>
            </a:r>
            <a:r>
              <a:rPr lang="en-US" sz="2300" dirty="0">
                <a:sym typeface="Symbol" panose="05050102010706020507" pitchFamily="18" charset="2"/>
              </a:rPr>
              <a:t>	== </a:t>
            </a:r>
            <a:r>
              <a:rPr lang="en-US" sz="2300" dirty="0" smtClean="0">
                <a:sym typeface="Symbol" panose="05050102010706020507" pitchFamily="18" charset="2"/>
              </a:rPr>
              <a:t>1,099,511,627,776  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1.1×10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12</a:t>
            </a:r>
            <a:endParaRPr lang="en-US" sz="2300" dirty="0" smtClean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 lvl="1">
              <a:tabLst>
                <a:tab pos="1371600" algn="l"/>
                <a:tab pos="2974975" algn="l"/>
                <a:tab pos="5029200" algn="l"/>
              </a:tabLst>
            </a:pPr>
            <a:r>
              <a:rPr lang="en-US" sz="2300" dirty="0" smtClean="0">
                <a:sym typeface="Symbol" panose="05050102010706020507" pitchFamily="18" charset="2"/>
              </a:rPr>
              <a:t>Peta: 	</a:t>
            </a:r>
            <a:r>
              <a:rPr lang="en-US" sz="2300" dirty="0">
                <a:solidFill>
                  <a:srgbClr val="FF0000"/>
                </a:solidFill>
                <a:sym typeface="Symbol" panose="05050102010706020507" pitchFamily="18" charset="2"/>
              </a:rPr>
              <a:t>1PB 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 1PiB </a:t>
            </a:r>
            <a:r>
              <a:rPr lang="en-US" sz="2300" dirty="0" smtClean="0">
                <a:sym typeface="Symbol" panose="05050102010706020507" pitchFamily="18" charset="2"/>
              </a:rPr>
              <a:t>	 </a:t>
            </a:r>
            <a:r>
              <a:rPr lang="en-US" sz="2300" dirty="0">
                <a:sym typeface="Symbol" panose="05050102010706020507" pitchFamily="18" charset="2"/>
              </a:rPr>
              <a:t>(</a:t>
            </a:r>
            <a:r>
              <a:rPr lang="en-US" sz="2300" dirty="0" smtClean="0">
                <a:sym typeface="Symbol" panose="05050102010706020507" pitchFamily="18" charset="2"/>
              </a:rPr>
              <a:t>1024)</a:t>
            </a:r>
            <a:r>
              <a:rPr lang="en-US" sz="2300" baseline="30000" dirty="0" smtClean="0">
                <a:sym typeface="Symbol" panose="05050102010706020507" pitchFamily="18" charset="2"/>
              </a:rPr>
              <a:t>5</a:t>
            </a:r>
            <a:r>
              <a:rPr lang="en-US" sz="2300" dirty="0" smtClean="0">
                <a:sym typeface="Symbol" panose="05050102010706020507" pitchFamily="18" charset="2"/>
              </a:rPr>
              <a:t> </a:t>
            </a:r>
            <a:r>
              <a:rPr lang="en-US" sz="2300" dirty="0">
                <a:sym typeface="Symbol" panose="05050102010706020507" pitchFamily="18" charset="2"/>
              </a:rPr>
              <a:t>bytes	== 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2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50</a:t>
            </a:r>
            <a:r>
              <a:rPr lang="en-US" sz="2300" dirty="0">
                <a:solidFill>
                  <a:srgbClr val="FF0000"/>
                </a:solidFill>
                <a:sym typeface="Symbol" panose="05050102010706020507" pitchFamily="18" charset="2"/>
              </a:rPr>
              <a:t> bytes</a:t>
            </a:r>
            <a:r>
              <a:rPr lang="en-US" sz="2300" dirty="0">
                <a:sym typeface="Symbol" panose="05050102010706020507" pitchFamily="18" charset="2"/>
              </a:rPr>
              <a:t>	== </a:t>
            </a:r>
            <a:r>
              <a:rPr lang="en-US" sz="2300" dirty="0" smtClean="0">
                <a:sym typeface="Symbol" panose="05050102010706020507" pitchFamily="18" charset="2"/>
              </a:rPr>
              <a:t>1,125,899,906,842,624  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1.1 × 10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15</a:t>
            </a:r>
            <a:endParaRPr lang="en-US" sz="2300" dirty="0" smtClean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 lvl="1">
              <a:tabLst>
                <a:tab pos="1371600" algn="l"/>
                <a:tab pos="2974975" algn="l"/>
                <a:tab pos="5029200" algn="l"/>
              </a:tabLst>
            </a:pPr>
            <a:r>
              <a:rPr lang="en-US" sz="2300" dirty="0" err="1" smtClean="0">
                <a:sym typeface="Symbol" panose="05050102010706020507" pitchFamily="18" charset="2"/>
              </a:rPr>
              <a:t>Exa</a:t>
            </a:r>
            <a:r>
              <a:rPr lang="en-US" sz="2300" dirty="0" smtClean="0">
                <a:sym typeface="Symbol" panose="05050102010706020507" pitchFamily="18" charset="2"/>
              </a:rPr>
              <a:t>: 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1EB </a:t>
            </a:r>
            <a:r>
              <a:rPr lang="en-US" sz="2300" dirty="0">
                <a:solidFill>
                  <a:srgbClr val="FF0000"/>
                </a:solidFill>
                <a:sym typeface="Symbol" panose="05050102010706020507" pitchFamily="18" charset="2"/>
              </a:rPr>
              <a:t> 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1EiB </a:t>
            </a:r>
            <a:r>
              <a:rPr lang="en-US" sz="2300" dirty="0" smtClean="0">
                <a:sym typeface="Symbol" panose="05050102010706020507" pitchFamily="18" charset="2"/>
              </a:rPr>
              <a:t>	 (1024)</a:t>
            </a:r>
            <a:r>
              <a:rPr lang="en-US" sz="2300" baseline="30000" dirty="0" smtClean="0">
                <a:sym typeface="Symbol" panose="05050102010706020507" pitchFamily="18" charset="2"/>
              </a:rPr>
              <a:t>6</a:t>
            </a:r>
            <a:r>
              <a:rPr lang="en-US" sz="2300" dirty="0" smtClean="0">
                <a:sym typeface="Symbol" panose="05050102010706020507" pitchFamily="18" charset="2"/>
              </a:rPr>
              <a:t> </a:t>
            </a:r>
            <a:r>
              <a:rPr lang="en-US" sz="2300" dirty="0">
                <a:sym typeface="Symbol" panose="05050102010706020507" pitchFamily="18" charset="2"/>
              </a:rPr>
              <a:t>bytes	== 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2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60</a:t>
            </a:r>
            <a:r>
              <a:rPr lang="en-US" sz="2300" dirty="0">
                <a:solidFill>
                  <a:srgbClr val="FF0000"/>
                </a:solidFill>
                <a:sym typeface="Symbol" panose="05050102010706020507" pitchFamily="18" charset="2"/>
              </a:rPr>
              <a:t> bytes</a:t>
            </a:r>
            <a:r>
              <a:rPr lang="en-US" sz="2300" dirty="0">
                <a:sym typeface="Symbol" panose="05050102010706020507" pitchFamily="18" charset="2"/>
              </a:rPr>
              <a:t>	== </a:t>
            </a:r>
            <a:r>
              <a:rPr lang="en-US" sz="2300" dirty="0" smtClean="0">
                <a:sym typeface="Symbol" panose="05050102010706020507" pitchFamily="18" charset="2"/>
              </a:rPr>
              <a:t>1,152,921,504,606,846,976  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1.2 × 10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18</a:t>
            </a:r>
            <a:endParaRPr lang="en-US" sz="2300" dirty="0" smtClean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r>
              <a:rPr lang="en-US" sz="2600" dirty="0" smtClean="0">
                <a:sym typeface="Symbol" panose="05050102010706020507" pitchFamily="18" charset="2"/>
              </a:rPr>
              <a:t>Units of Bandwidth, Space on disk/</a:t>
            </a:r>
            <a:r>
              <a:rPr lang="en-US" sz="2600" dirty="0" err="1" smtClean="0">
                <a:sym typeface="Symbol" panose="05050102010706020507" pitchFamily="18" charset="2"/>
              </a:rPr>
              <a:t>etc</a:t>
            </a:r>
            <a:r>
              <a:rPr lang="en-US" sz="2600" dirty="0" smtClean="0">
                <a:sym typeface="Symbol" panose="05050102010706020507" pitchFamily="18" charset="2"/>
              </a:rPr>
              <a:t>, Everything else…, sometimes called the “decimal system”</a:t>
            </a:r>
          </a:p>
          <a:p>
            <a:pPr lvl="1">
              <a:tabLst>
                <a:tab pos="1371600" algn="l"/>
                <a:tab pos="2398713" algn="l"/>
                <a:tab pos="4002088" algn="l"/>
                <a:tab pos="4916488" algn="l"/>
              </a:tabLst>
            </a:pPr>
            <a:r>
              <a:rPr lang="en-US" sz="2300" dirty="0" smtClean="0">
                <a:sym typeface="Symbol" panose="05050102010706020507" pitchFamily="18" charset="2"/>
              </a:rPr>
              <a:t>Kilo: 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1KB</a:t>
            </a:r>
            <a:r>
              <a:rPr lang="en-US" sz="2300" dirty="0" smtClean="0">
                <a:sym typeface="Symbol" panose="05050102010706020507" pitchFamily="18" charset="2"/>
              </a:rPr>
              <a:t>/s  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10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3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 bytes</a:t>
            </a:r>
            <a:r>
              <a:rPr lang="en-US" sz="2300" dirty="0" smtClean="0">
                <a:sym typeface="Symbol" panose="05050102010706020507" pitchFamily="18" charset="2"/>
              </a:rPr>
              <a:t>/s,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1KB</a:t>
            </a:r>
            <a:r>
              <a:rPr lang="en-US" sz="2300" dirty="0" smtClean="0">
                <a:sym typeface="Symbol" panose="05050102010706020507" pitchFamily="18" charset="2"/>
              </a:rPr>
              <a:t> 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10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3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  <a:r>
              <a:rPr lang="en-US" sz="2300" dirty="0">
                <a:solidFill>
                  <a:srgbClr val="FF0000"/>
                </a:solidFill>
                <a:sym typeface="Symbol" panose="05050102010706020507" pitchFamily="18" charset="2"/>
              </a:rPr>
              <a:t>b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ytes</a:t>
            </a:r>
          </a:p>
          <a:p>
            <a:pPr lvl="1">
              <a:tabLst>
                <a:tab pos="1371600" algn="l"/>
                <a:tab pos="2398713" algn="l"/>
                <a:tab pos="4002088" algn="l"/>
                <a:tab pos="4916488" algn="l"/>
              </a:tabLst>
            </a:pPr>
            <a:r>
              <a:rPr lang="en-US" sz="2300" dirty="0" smtClean="0">
                <a:sym typeface="Symbol" panose="05050102010706020507" pitchFamily="18" charset="2"/>
              </a:rPr>
              <a:t>Mega: 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1MB</a:t>
            </a:r>
            <a:r>
              <a:rPr lang="en-US" sz="2300" dirty="0" smtClean="0">
                <a:sym typeface="Symbol" panose="05050102010706020507" pitchFamily="18" charset="2"/>
              </a:rPr>
              <a:t>/s	</a:t>
            </a:r>
            <a:r>
              <a:rPr lang="en-US" sz="2300" dirty="0">
                <a:solidFill>
                  <a:srgbClr val="FF0000"/>
                </a:solidFill>
                <a:sym typeface="Symbol" panose="05050102010706020507" pitchFamily="18" charset="2"/>
              </a:rPr>
              <a:t>1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0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6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 bytes</a:t>
            </a:r>
            <a:r>
              <a:rPr lang="en-US" sz="2300" dirty="0" smtClean="0">
                <a:sym typeface="Symbol" panose="05050102010706020507" pitchFamily="18" charset="2"/>
              </a:rPr>
              <a:t>/s,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1MB</a:t>
            </a:r>
            <a:r>
              <a:rPr lang="en-US" sz="2300" dirty="0" smtClean="0">
                <a:sym typeface="Symbol" panose="05050102010706020507" pitchFamily="18" charset="2"/>
              </a:rPr>
              <a:t> 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10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6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  <a:r>
              <a:rPr lang="en-US" sz="2300" dirty="0">
                <a:solidFill>
                  <a:srgbClr val="FF0000"/>
                </a:solidFill>
                <a:sym typeface="Symbol" panose="05050102010706020507" pitchFamily="18" charset="2"/>
              </a:rPr>
              <a:t>b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ytes</a:t>
            </a:r>
          </a:p>
          <a:p>
            <a:pPr lvl="1">
              <a:tabLst>
                <a:tab pos="1371600" algn="l"/>
                <a:tab pos="2398713" algn="l"/>
                <a:tab pos="4002088" algn="l"/>
                <a:tab pos="4916488" algn="l"/>
              </a:tabLst>
            </a:pPr>
            <a:r>
              <a:rPr lang="en-US" sz="2300" dirty="0" smtClean="0">
                <a:sym typeface="Symbol" panose="05050102010706020507" pitchFamily="18" charset="2"/>
              </a:rPr>
              <a:t>Giga: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1GB</a:t>
            </a:r>
            <a:r>
              <a:rPr lang="en-US" sz="2300" dirty="0" smtClean="0">
                <a:sym typeface="Symbol" panose="05050102010706020507" pitchFamily="18" charset="2"/>
              </a:rPr>
              <a:t>/s 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10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9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 bytes</a:t>
            </a:r>
            <a:r>
              <a:rPr lang="en-US" sz="2300" dirty="0" smtClean="0">
                <a:sym typeface="Symbol" panose="05050102010706020507" pitchFamily="18" charset="2"/>
              </a:rPr>
              <a:t>/s,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1GB</a:t>
            </a:r>
            <a:r>
              <a:rPr lang="en-US" sz="2300" dirty="0" smtClean="0">
                <a:sym typeface="Symbol" panose="05050102010706020507" pitchFamily="18" charset="2"/>
              </a:rPr>
              <a:t> 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10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9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  <a:r>
              <a:rPr lang="en-US" sz="2300" dirty="0">
                <a:solidFill>
                  <a:srgbClr val="FF0000"/>
                </a:solidFill>
                <a:sym typeface="Symbol" panose="05050102010706020507" pitchFamily="18" charset="2"/>
              </a:rPr>
              <a:t>b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ytes</a:t>
            </a:r>
          </a:p>
          <a:p>
            <a:pPr lvl="1">
              <a:tabLst>
                <a:tab pos="1371600" algn="l"/>
                <a:tab pos="2398713" algn="l"/>
                <a:tab pos="4002088" algn="l"/>
                <a:tab pos="4916488" algn="l"/>
              </a:tabLst>
            </a:pPr>
            <a:r>
              <a:rPr lang="en-US" sz="2300" dirty="0" err="1" smtClean="0">
                <a:sym typeface="Symbol" panose="05050102010706020507" pitchFamily="18" charset="2"/>
              </a:rPr>
              <a:t>Tera</a:t>
            </a:r>
            <a:r>
              <a:rPr lang="en-US" sz="2300" dirty="0" smtClean="0">
                <a:sym typeface="Symbol" panose="05050102010706020507" pitchFamily="18" charset="2"/>
              </a:rPr>
              <a:t>: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1TB</a:t>
            </a:r>
            <a:r>
              <a:rPr lang="en-US" sz="2300" dirty="0" smtClean="0">
                <a:sym typeface="Symbol" panose="05050102010706020507" pitchFamily="18" charset="2"/>
              </a:rPr>
              <a:t>/s  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10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12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 bytes</a:t>
            </a:r>
            <a:r>
              <a:rPr lang="en-US" sz="2300" dirty="0" smtClean="0">
                <a:sym typeface="Symbol" panose="05050102010706020507" pitchFamily="18" charset="2"/>
              </a:rPr>
              <a:t>/s,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1TB</a:t>
            </a:r>
            <a:r>
              <a:rPr lang="en-US" sz="2300" dirty="0" smtClean="0">
                <a:sym typeface="Symbol" panose="05050102010706020507" pitchFamily="18" charset="2"/>
              </a:rPr>
              <a:t> 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10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12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  <a:r>
              <a:rPr lang="en-US" sz="2300" dirty="0">
                <a:solidFill>
                  <a:srgbClr val="FF0000"/>
                </a:solidFill>
                <a:sym typeface="Symbol" panose="05050102010706020507" pitchFamily="18" charset="2"/>
              </a:rPr>
              <a:t>b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ytes</a:t>
            </a:r>
          </a:p>
          <a:p>
            <a:pPr lvl="1">
              <a:tabLst>
                <a:tab pos="1371600" algn="l"/>
                <a:tab pos="2398713" algn="l"/>
                <a:tab pos="4002088" algn="l"/>
                <a:tab pos="4916488" algn="l"/>
              </a:tabLst>
            </a:pPr>
            <a:r>
              <a:rPr lang="en-US" sz="2300" dirty="0" smtClean="0">
                <a:sym typeface="Symbol" panose="05050102010706020507" pitchFamily="18" charset="2"/>
              </a:rPr>
              <a:t>Peta: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1PB</a:t>
            </a:r>
            <a:r>
              <a:rPr lang="en-US" sz="2300" dirty="0" smtClean="0">
                <a:sym typeface="Symbol" panose="05050102010706020507" pitchFamily="18" charset="2"/>
              </a:rPr>
              <a:t>/s  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10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15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 bytes</a:t>
            </a:r>
            <a:r>
              <a:rPr lang="en-US" sz="2300" dirty="0" smtClean="0">
                <a:sym typeface="Symbol" panose="05050102010706020507" pitchFamily="18" charset="2"/>
              </a:rPr>
              <a:t>/s,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1PB</a:t>
            </a:r>
            <a:r>
              <a:rPr lang="en-US" sz="2300" dirty="0" smtClean="0">
                <a:sym typeface="Symbol" panose="05050102010706020507" pitchFamily="18" charset="2"/>
              </a:rPr>
              <a:t> 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10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15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  <a:r>
              <a:rPr lang="en-US" sz="2300" dirty="0">
                <a:solidFill>
                  <a:srgbClr val="FF0000"/>
                </a:solidFill>
                <a:sym typeface="Symbol" panose="05050102010706020507" pitchFamily="18" charset="2"/>
              </a:rPr>
              <a:t>b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ytes</a:t>
            </a:r>
          </a:p>
          <a:p>
            <a:pPr lvl="1">
              <a:tabLst>
                <a:tab pos="1371600" algn="l"/>
                <a:tab pos="2398713" algn="l"/>
                <a:tab pos="4002088" algn="l"/>
                <a:tab pos="4916488" algn="l"/>
              </a:tabLst>
            </a:pPr>
            <a:r>
              <a:rPr lang="en-US" sz="2300" dirty="0" err="1" smtClean="0">
                <a:sym typeface="Symbol" panose="05050102010706020507" pitchFamily="18" charset="2"/>
              </a:rPr>
              <a:t>Exa</a:t>
            </a:r>
            <a:r>
              <a:rPr lang="en-US" sz="2300" dirty="0" smtClean="0">
                <a:sym typeface="Symbol" panose="05050102010706020507" pitchFamily="18" charset="2"/>
              </a:rPr>
              <a:t>:</a:t>
            </a:r>
            <a:r>
              <a:rPr lang="en-US" sz="2300" dirty="0">
                <a:sym typeface="Symbol" panose="05050102010706020507" pitchFamily="18" charset="2"/>
              </a:rPr>
              <a:t>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1EB</a:t>
            </a:r>
            <a:r>
              <a:rPr lang="en-US" sz="2300" dirty="0" smtClean="0">
                <a:sym typeface="Symbol" panose="05050102010706020507" pitchFamily="18" charset="2"/>
              </a:rPr>
              <a:t>/s </a:t>
            </a:r>
            <a:r>
              <a:rPr lang="en-US" sz="2300" dirty="0">
                <a:sym typeface="Symbol" panose="05050102010706020507" pitchFamily="18" charset="2"/>
              </a:rPr>
              <a:t> </a:t>
            </a:r>
            <a:r>
              <a:rPr lang="en-US" sz="2300" dirty="0" smtClean="0">
                <a:sym typeface="Symbol" panose="05050102010706020507" pitchFamily="18" charset="2"/>
              </a:rPr>
              <a:t>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10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18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 bytes</a:t>
            </a:r>
            <a:r>
              <a:rPr lang="en-US" sz="2300" dirty="0" smtClean="0">
                <a:sym typeface="Symbol" panose="05050102010706020507" pitchFamily="18" charset="2"/>
              </a:rPr>
              <a:t>/s</a:t>
            </a:r>
            <a:r>
              <a:rPr lang="en-US" sz="2300" dirty="0">
                <a:sym typeface="Symbol" panose="05050102010706020507" pitchFamily="18" charset="2"/>
              </a:rPr>
              <a:t>,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1EB</a:t>
            </a:r>
            <a:r>
              <a:rPr lang="en-US" sz="2300" dirty="0" smtClean="0">
                <a:sym typeface="Symbol" panose="05050102010706020507" pitchFamily="18" charset="2"/>
              </a:rPr>
              <a:t> 	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10</a:t>
            </a:r>
            <a:r>
              <a:rPr lang="en-US" sz="23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18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  <a:r>
              <a:rPr lang="en-US" sz="2300" dirty="0">
                <a:solidFill>
                  <a:srgbClr val="FF0000"/>
                </a:solidFill>
                <a:sym typeface="Symbol" panose="05050102010706020507" pitchFamily="18" charset="2"/>
              </a:rPr>
              <a:t>b</a:t>
            </a:r>
            <a:r>
              <a:rPr lang="en-US" sz="2300" dirty="0" smtClean="0">
                <a:solidFill>
                  <a:srgbClr val="FF0000"/>
                </a:solidFill>
                <a:sym typeface="Symbol" panose="05050102010706020507" pitchFamily="18" charset="2"/>
              </a:rPr>
              <a:t>ytes</a:t>
            </a:r>
            <a:endParaRPr lang="en-US" sz="2300" dirty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 lvl="1"/>
            <a:endParaRPr lang="en-US" dirty="0" smtClean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0301935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66D1A-6C62-4C05-933B-99B063E2F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Multiprogramming with Protection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359E5-E2E2-4FD9-945E-CB2E3E79F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80415"/>
            <a:ext cx="7035412" cy="182086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Can we protect programs from each other without translation?</a:t>
            </a: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r>
              <a:rPr lang="en-US" altLang="ko-KR" b="1" dirty="0">
                <a:ea typeface="굴림" panose="020B0600000101010101" pitchFamily="34" charset="-127"/>
              </a:rPr>
              <a:t>Yes: Base and Bound!</a:t>
            </a: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r>
              <a:rPr lang="en-US" altLang="ko-KR" b="1" dirty="0">
                <a:ea typeface="굴림" panose="020B0600000101010101" pitchFamily="34" charset="-127"/>
              </a:rPr>
              <a:t>Used by, e.g., Cray-1 supercomputer</a:t>
            </a:r>
          </a:p>
        </p:txBody>
      </p:sp>
      <p:grpSp>
        <p:nvGrpSpPr>
          <p:cNvPr id="7" name="Group 13">
            <a:extLst>
              <a:ext uri="{FF2B5EF4-FFF2-40B4-BE49-F238E27FC236}">
                <a16:creationId xmlns:a16="http://schemas.microsoft.com/office/drawing/2014/main" id="{D82E74EC-E24F-405F-B867-5F6FB27101FD}"/>
              </a:ext>
            </a:extLst>
          </p:cNvPr>
          <p:cNvGrpSpPr>
            <a:grpSpLocks/>
          </p:cNvGrpSpPr>
          <p:nvPr/>
        </p:nvGrpSpPr>
        <p:grpSpPr bwMode="auto">
          <a:xfrm>
            <a:off x="5854700" y="3492500"/>
            <a:ext cx="3373438" cy="2684463"/>
            <a:chOff x="1680" y="2303"/>
            <a:chExt cx="2125" cy="1691"/>
          </a:xfrm>
        </p:grpSpPr>
        <p:sp>
          <p:nvSpPr>
            <p:cNvPr id="8" name="Text Box 4">
              <a:extLst>
                <a:ext uri="{FF2B5EF4-FFF2-40B4-BE49-F238E27FC236}">
                  <a16:creationId xmlns:a16="http://schemas.microsoft.com/office/drawing/2014/main" id="{2ABA7BD3-4D90-45AD-97EA-CDE1C1FF32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4" y="3744"/>
              <a:ext cx="92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0x00000000</a:t>
              </a:r>
            </a:p>
          </p:txBody>
        </p:sp>
        <p:sp>
          <p:nvSpPr>
            <p:cNvPr id="9" name="Text Box 5">
              <a:extLst>
                <a:ext uri="{FF2B5EF4-FFF2-40B4-BE49-F238E27FC236}">
                  <a16:creationId xmlns:a16="http://schemas.microsoft.com/office/drawing/2014/main" id="{79BF3F46-6C34-4E9B-B3B4-29559DEBB6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9" y="2303"/>
              <a:ext cx="86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2000" b="0" dirty="0">
                  <a:latin typeface="Gill Sans" charset="0"/>
                  <a:ea typeface="Gill Sans" charset="0"/>
                  <a:cs typeface="Gill Sans" charset="0"/>
                </a:rPr>
                <a:t>0xFFFFFFFF</a:t>
              </a:r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039386D8-1DED-455A-811F-FAE27F6A4B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2331"/>
              <a:ext cx="1104" cy="1605"/>
            </a:xfrm>
            <a:prstGeom prst="rect">
              <a:avLst/>
            </a:prstGeom>
            <a:solidFill>
              <a:srgbClr val="C0D2FE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ko-KR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" name="Text Box 8">
              <a:extLst>
                <a:ext uri="{FF2B5EF4-FFF2-40B4-BE49-F238E27FC236}">
                  <a16:creationId xmlns:a16="http://schemas.microsoft.com/office/drawing/2014/main" id="{2A3FFE5F-2E11-4F64-978E-12397BA3F5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7" y="3600"/>
              <a:ext cx="9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Application1</a:t>
              </a:r>
            </a:p>
          </p:txBody>
        </p:sp>
        <p:sp>
          <p:nvSpPr>
            <p:cNvPr id="12" name="Text Box 9">
              <a:extLst>
                <a:ext uri="{FF2B5EF4-FFF2-40B4-BE49-F238E27FC236}">
                  <a16:creationId xmlns:a16="http://schemas.microsoft.com/office/drawing/2014/main" id="{0FDCFF22-74B4-4249-9066-6D4B0C53E3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6" y="2400"/>
              <a:ext cx="770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2000" b="0" dirty="0">
                  <a:latin typeface="Gill Sans" charset="0"/>
                  <a:ea typeface="Gill Sans" charset="0"/>
                  <a:cs typeface="Gill Sans" charset="0"/>
                </a:rPr>
                <a:t>Operating</a:t>
              </a:r>
            </a:p>
            <a:p>
              <a:r>
                <a:rPr lang="en-US" altLang="ko-KR" sz="2000" b="0" dirty="0">
                  <a:latin typeface="Gill Sans" charset="0"/>
                  <a:ea typeface="Gill Sans" charset="0"/>
                  <a:cs typeface="Gill Sans" charset="0"/>
                </a:rPr>
                <a:t>System</a:t>
              </a:r>
            </a:p>
          </p:txBody>
        </p:sp>
        <p:sp>
          <p:nvSpPr>
            <p:cNvPr id="13" name="Text Box 11">
              <a:extLst>
                <a:ext uri="{FF2B5EF4-FFF2-40B4-BE49-F238E27FC236}">
                  <a16:creationId xmlns:a16="http://schemas.microsoft.com/office/drawing/2014/main" id="{36F0BE1C-7C1D-45DF-A73E-22601D66D7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7" y="3120"/>
              <a:ext cx="9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Application2</a:t>
              </a:r>
            </a:p>
          </p:txBody>
        </p:sp>
        <p:sp>
          <p:nvSpPr>
            <p:cNvPr id="14" name="Text Box 12">
              <a:extLst>
                <a:ext uri="{FF2B5EF4-FFF2-40B4-BE49-F238E27FC236}">
                  <a16:creationId xmlns:a16="http://schemas.microsoft.com/office/drawing/2014/main" id="{AF274D8F-7D3D-4DDD-957D-FEE25E3D86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3102"/>
              <a:ext cx="92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2000" b="0">
                  <a:latin typeface="Gill Sans" charset="0"/>
                  <a:ea typeface="Gill Sans" charset="0"/>
                  <a:cs typeface="Gill Sans" charset="0"/>
                </a:rPr>
                <a:t>0x00020000</a:t>
              </a:r>
            </a:p>
          </p:txBody>
        </p:sp>
      </p:grpSp>
      <p:sp>
        <p:nvSpPr>
          <p:cNvPr id="16" name="Rectangle 14">
            <a:extLst>
              <a:ext uri="{FF2B5EF4-FFF2-40B4-BE49-F238E27FC236}">
                <a16:creationId xmlns:a16="http://schemas.microsoft.com/office/drawing/2014/main" id="{84673BC1-F61B-4626-9FF8-E3A57C89C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815486"/>
            <a:ext cx="2578100" cy="34230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800" b="0" dirty="0">
                <a:latin typeface="Gill Sans" charset="0"/>
                <a:ea typeface="Gill Sans" charset="0"/>
                <a:cs typeface="Gill Sans" charset="0"/>
              </a:rPr>
              <a:t>Base  = </a:t>
            </a:r>
            <a:r>
              <a:rPr lang="en-US" altLang="ko-KR" sz="1800" b="0" dirty="0" smtClean="0">
                <a:latin typeface="Gill Sans" charset="0"/>
                <a:ea typeface="Gill Sans" charset="0"/>
                <a:cs typeface="Gill Sans" charset="0"/>
              </a:rPr>
              <a:t>0x20000</a:t>
            </a:r>
            <a:endParaRPr lang="en-US" altLang="ko-KR" sz="18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7" name="Line 16">
            <a:extLst>
              <a:ext uri="{FF2B5EF4-FFF2-40B4-BE49-F238E27FC236}">
                <a16:creationId xmlns:a16="http://schemas.microsoft.com/office/drawing/2014/main" id="{0865385A-47D8-43BE-8CB9-9E5FF81732C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7900" y="4973847"/>
            <a:ext cx="1066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lIns="90478" tIns="44445" rIns="90478" bIns="44445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8" name="Rectangle 15">
            <a:extLst>
              <a:ext uri="{FF2B5EF4-FFF2-40B4-BE49-F238E27FC236}">
                <a16:creationId xmlns:a16="http://schemas.microsoft.com/office/drawing/2014/main" id="{C1D07A23-9E85-42D0-BE53-8219AFBCD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315199"/>
            <a:ext cx="2578100" cy="34230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800" b="0" dirty="0">
                <a:latin typeface="Gill Sans" charset="0"/>
                <a:ea typeface="Gill Sans" charset="0"/>
                <a:cs typeface="Gill Sans" charset="0"/>
              </a:rPr>
              <a:t>Bound</a:t>
            </a:r>
            <a:r>
              <a:rPr lang="en-US" altLang="ko-KR" sz="1800" b="0">
                <a:latin typeface="Gill Sans" charset="0"/>
                <a:ea typeface="Gill Sans" charset="0"/>
                <a:cs typeface="Gill Sans" charset="0"/>
              </a:rPr>
              <a:t>= </a:t>
            </a:r>
            <a:r>
              <a:rPr lang="en-US" altLang="ko-KR" sz="1800" b="0" smtClean="0">
                <a:latin typeface="Gill Sans" charset="0"/>
                <a:ea typeface="Gill Sans" charset="0"/>
                <a:cs typeface="Gill Sans" charset="0"/>
              </a:rPr>
              <a:t>0x30000</a:t>
            </a:r>
            <a:endParaRPr lang="en-US" altLang="ko-KR" sz="18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9" name="Line 17">
            <a:extLst>
              <a:ext uri="{FF2B5EF4-FFF2-40B4-BE49-F238E27FC236}">
                <a16:creationId xmlns:a16="http://schemas.microsoft.com/office/drawing/2014/main" id="{5FA8E9AB-C324-42C9-9E6E-B9DA37BE4D4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7900" y="4482337"/>
            <a:ext cx="1066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lIns="90478" tIns="44445" rIns="90478" bIns="44445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EAD070AA-A412-4C53-8266-176ADAFAEBD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1" y="790553"/>
            <a:ext cx="2416786" cy="2414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70150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01600"/>
            <a:ext cx="8458200" cy="736600"/>
          </a:xfrm>
        </p:spPr>
        <p:txBody>
          <a:bodyPr/>
          <a:lstStyle/>
          <a:p>
            <a:r>
              <a:rPr lang="en-US" dirty="0"/>
              <a:t>Recall: Base and Bound (No Translation)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5867399" y="9906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954694" y="1066800"/>
            <a:ext cx="1905000" cy="1790708"/>
            <a:chOff x="3200400" y="1371600"/>
            <a:chExt cx="1628564" cy="2724991"/>
          </a:xfrm>
        </p:grpSpPr>
        <p:sp>
          <p:nvSpPr>
            <p:cNvPr id="9" name="Rectangle 8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72272" y="1371600"/>
              <a:ext cx="537467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52800" y="2133599"/>
              <a:ext cx="1015733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505200" y="2666999"/>
              <a:ext cx="547060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429000" y="3581400"/>
              <a:ext cx="567616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18" name="Straight Arrow Connector 17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9" name="Group 18"/>
          <p:cNvGrpSpPr/>
          <p:nvPr/>
        </p:nvGrpSpPr>
        <p:grpSpPr>
          <a:xfrm>
            <a:off x="6030894" y="3501127"/>
            <a:ext cx="1828800" cy="1823613"/>
            <a:chOff x="3200400" y="1638300"/>
            <a:chExt cx="1628564" cy="2400300"/>
          </a:xfrm>
          <a:solidFill>
            <a:srgbClr val="FFFF00"/>
          </a:solidFill>
        </p:grpSpPr>
        <p:sp>
          <p:nvSpPr>
            <p:cNvPr id="20" name="Rectangle 19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72272" y="1638300"/>
              <a:ext cx="459938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352800" y="2133601"/>
              <a:ext cx="833940" cy="36459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505200" y="2667001"/>
              <a:ext cx="467075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429000" y="3581400"/>
              <a:ext cx="484205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28" name="Straight Arrow Connector 27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2" name="TextBox 51"/>
          <p:cNvSpPr txBox="1"/>
          <p:nvPr/>
        </p:nvSpPr>
        <p:spPr>
          <a:xfrm>
            <a:off x="8088295" y="8382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0000…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088295" y="6019800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FFFF…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088295" y="3364468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1000…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153399" y="5040868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1100…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2819399" y="4724400"/>
            <a:ext cx="3200400" cy="762000"/>
            <a:chOff x="2667000" y="4724400"/>
            <a:chExt cx="3200400" cy="762000"/>
          </a:xfrm>
        </p:grpSpPr>
        <p:sp>
          <p:nvSpPr>
            <p:cNvPr id="60" name="Rectangle 59"/>
            <p:cNvSpPr/>
            <p:nvPr/>
          </p:nvSpPr>
          <p:spPr bwMode="auto">
            <a:xfrm>
              <a:off x="2667000" y="5105400"/>
              <a:ext cx="1828800" cy="381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819400" y="4724400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Bound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124200" y="5105400"/>
              <a:ext cx="9044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1100…</a:t>
              </a:r>
            </a:p>
          </p:txBody>
        </p:sp>
        <p:cxnSp>
          <p:nvCxnSpPr>
            <p:cNvPr id="63" name="Straight Arrow Connector 62"/>
            <p:cNvCxnSpPr/>
            <p:nvPr/>
          </p:nvCxnSpPr>
          <p:spPr bwMode="auto">
            <a:xfrm>
              <a:off x="4495800" y="5288232"/>
              <a:ext cx="13716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dash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30" name="Group 29"/>
          <p:cNvGrpSpPr/>
          <p:nvPr/>
        </p:nvGrpSpPr>
        <p:grpSpPr>
          <a:xfrm>
            <a:off x="2819399" y="2983468"/>
            <a:ext cx="3200400" cy="750332"/>
            <a:chOff x="2667000" y="2983468"/>
            <a:chExt cx="3200400" cy="750332"/>
          </a:xfrm>
        </p:grpSpPr>
        <p:grpSp>
          <p:nvGrpSpPr>
            <p:cNvPr id="3" name="Group 2"/>
            <p:cNvGrpSpPr/>
            <p:nvPr/>
          </p:nvGrpSpPr>
          <p:grpSpPr>
            <a:xfrm>
              <a:off x="2667000" y="3352800"/>
              <a:ext cx="3200400" cy="381000"/>
              <a:chOff x="2667000" y="3276600"/>
              <a:chExt cx="3200400" cy="381000"/>
            </a:xfrm>
          </p:grpSpPr>
          <p:sp>
            <p:nvSpPr>
              <p:cNvPr id="56" name="Rectangle 55"/>
              <p:cNvSpPr/>
              <p:nvPr/>
            </p:nvSpPr>
            <p:spPr bwMode="auto">
              <a:xfrm>
                <a:off x="2667000" y="3276600"/>
                <a:ext cx="1828800" cy="381000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cxnSp>
            <p:nvCxnSpPr>
              <p:cNvPr id="57" name="Straight Arrow Connector 56"/>
              <p:cNvCxnSpPr/>
              <p:nvPr/>
            </p:nvCxnSpPr>
            <p:spPr bwMode="auto">
              <a:xfrm>
                <a:off x="4495800" y="3459432"/>
                <a:ext cx="1371600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sm" len="sm"/>
                <a:tailEnd type="arrow"/>
              </a:ln>
              <a:effectLst/>
            </p:spPr>
          </p:cxnSp>
          <p:sp>
            <p:nvSpPr>
              <p:cNvPr id="58" name="TextBox 57"/>
              <p:cNvSpPr txBox="1"/>
              <p:nvPr/>
            </p:nvSpPr>
            <p:spPr>
              <a:xfrm>
                <a:off x="2971800" y="3276600"/>
                <a:ext cx="9284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0" dirty="0">
                    <a:latin typeface="Gill Sans" charset="0"/>
                    <a:ea typeface="Gill Sans" charset="0"/>
                    <a:cs typeface="Gill Sans" charset="0"/>
                  </a:rPr>
                  <a:t>1000…</a:t>
                </a:r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2886803" y="2983468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Base</a:t>
              </a: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4343399" y="3550968"/>
            <a:ext cx="990600" cy="792432"/>
            <a:chOff x="4191000" y="3162300"/>
            <a:chExt cx="990600" cy="792432"/>
          </a:xfrm>
        </p:grpSpPr>
        <p:sp>
          <p:nvSpPr>
            <p:cNvPr id="67" name="Oval 66"/>
            <p:cNvSpPr/>
            <p:nvPr/>
          </p:nvSpPr>
          <p:spPr bwMode="auto">
            <a:xfrm>
              <a:off x="4724400" y="3200400"/>
              <a:ext cx="457200" cy="5334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724400" y="3288268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&gt;=</a:t>
              </a:r>
            </a:p>
          </p:txBody>
        </p:sp>
        <p:cxnSp>
          <p:nvCxnSpPr>
            <p:cNvPr id="72" name="Straight Arrow Connector 71"/>
            <p:cNvCxnSpPr>
              <a:endCxn id="67" idx="1"/>
            </p:cNvCxnSpPr>
            <p:nvPr/>
          </p:nvCxnSpPr>
          <p:spPr bwMode="auto">
            <a:xfrm>
              <a:off x="4495800" y="3162300"/>
              <a:ext cx="295555" cy="11621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73" name="Straight Arrow Connector 72"/>
            <p:cNvCxnSpPr>
              <a:endCxn id="70" idx="1"/>
            </p:cNvCxnSpPr>
            <p:nvPr/>
          </p:nvCxnSpPr>
          <p:spPr bwMode="auto">
            <a:xfrm flipV="1">
              <a:off x="4191000" y="3472934"/>
              <a:ext cx="533400" cy="48179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76" name="Group 75"/>
          <p:cNvGrpSpPr/>
          <p:nvPr/>
        </p:nvGrpSpPr>
        <p:grpSpPr>
          <a:xfrm>
            <a:off x="4343399" y="4343400"/>
            <a:ext cx="990600" cy="937284"/>
            <a:chOff x="4191000" y="3749016"/>
            <a:chExt cx="990600" cy="937284"/>
          </a:xfrm>
        </p:grpSpPr>
        <p:sp>
          <p:nvSpPr>
            <p:cNvPr id="77" name="Oval 76"/>
            <p:cNvSpPr/>
            <p:nvPr/>
          </p:nvSpPr>
          <p:spPr bwMode="auto">
            <a:xfrm>
              <a:off x="4724400" y="3962400"/>
              <a:ext cx="457200" cy="5334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724400" y="4038600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&lt;</a:t>
              </a:r>
            </a:p>
          </p:txBody>
        </p:sp>
        <p:cxnSp>
          <p:nvCxnSpPr>
            <p:cNvPr id="79" name="Straight Arrow Connector 78"/>
            <p:cNvCxnSpPr>
              <a:endCxn id="77" idx="1"/>
            </p:cNvCxnSpPr>
            <p:nvPr/>
          </p:nvCxnSpPr>
          <p:spPr bwMode="auto">
            <a:xfrm>
              <a:off x="4191000" y="3749016"/>
              <a:ext cx="600355" cy="29149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80" name="Straight Arrow Connector 79"/>
            <p:cNvCxnSpPr>
              <a:endCxn id="77" idx="3"/>
            </p:cNvCxnSpPr>
            <p:nvPr/>
          </p:nvCxnSpPr>
          <p:spPr bwMode="auto">
            <a:xfrm flipV="1">
              <a:off x="4495800" y="4417685"/>
              <a:ext cx="295555" cy="26861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cxnSp>
        <p:nvCxnSpPr>
          <p:cNvPr id="81" name="Straight Arrow Connector 80"/>
          <p:cNvCxnSpPr/>
          <p:nvPr/>
        </p:nvCxnSpPr>
        <p:spPr bwMode="auto">
          <a:xfrm>
            <a:off x="4343399" y="4343400"/>
            <a:ext cx="167640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74" name="TextBox 73"/>
          <p:cNvSpPr txBox="1"/>
          <p:nvPr/>
        </p:nvSpPr>
        <p:spPr>
          <a:xfrm>
            <a:off x="304800" y="4001870"/>
            <a:ext cx="1069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Program</a:t>
            </a:r>
          </a:p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address</a:t>
            </a:r>
          </a:p>
        </p:txBody>
      </p:sp>
      <p:grpSp>
        <p:nvGrpSpPr>
          <p:cNvPr id="88" name="Group 87"/>
          <p:cNvGrpSpPr/>
          <p:nvPr/>
        </p:nvGrpSpPr>
        <p:grpSpPr>
          <a:xfrm>
            <a:off x="1371599" y="3962400"/>
            <a:ext cx="2971800" cy="381000"/>
            <a:chOff x="1219200" y="3962400"/>
            <a:chExt cx="2971800" cy="381000"/>
          </a:xfrm>
        </p:grpSpPr>
        <p:cxnSp>
          <p:nvCxnSpPr>
            <p:cNvPr id="82" name="Straight Arrow Connector 81"/>
            <p:cNvCxnSpPr/>
            <p:nvPr/>
          </p:nvCxnSpPr>
          <p:spPr bwMode="auto">
            <a:xfrm>
              <a:off x="1219200" y="4343400"/>
              <a:ext cx="29718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/>
            </a:ln>
            <a:effectLst/>
          </p:spPr>
        </p:cxnSp>
        <p:sp>
          <p:nvSpPr>
            <p:cNvPr id="87" name="TextBox 86"/>
            <p:cNvSpPr txBox="1"/>
            <p:nvPr/>
          </p:nvSpPr>
          <p:spPr>
            <a:xfrm>
              <a:off x="1219200" y="3962400"/>
              <a:ext cx="9284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1</a:t>
              </a:r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010</a:t>
              </a:r>
              <a:r>
                <a:rPr lang="mr-IN" b="0" dirty="0">
                  <a:latin typeface="Gill Sans" charset="0"/>
                  <a:ea typeface="Gill Sans" charset="0"/>
                  <a:cs typeface="Gill Sans" charset="0"/>
                </a:rPr>
                <a:t>…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75" name="Content Placeholder 87"/>
          <p:cNvSpPr>
            <a:spLocks noGrp="1"/>
          </p:cNvSpPr>
          <p:nvPr>
            <p:ph idx="1"/>
          </p:nvPr>
        </p:nvSpPr>
        <p:spPr>
          <a:xfrm>
            <a:off x="405029" y="1292134"/>
            <a:ext cx="5427353" cy="1527265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en-US" sz="2000" dirty="0">
                <a:solidFill>
                  <a:srgbClr val="FF0000"/>
                </a:solidFill>
              </a:rPr>
              <a:t>Still protects OS and isolates program</a:t>
            </a:r>
          </a:p>
          <a:p>
            <a:pPr>
              <a:lnSpc>
                <a:spcPct val="70000"/>
              </a:lnSpc>
            </a:pPr>
            <a:r>
              <a:rPr lang="en-US" sz="2000" dirty="0">
                <a:solidFill>
                  <a:srgbClr val="FF0000"/>
                </a:solidFill>
              </a:rPr>
              <a:t>Requires relocating loader</a:t>
            </a:r>
          </a:p>
          <a:p>
            <a:pPr>
              <a:lnSpc>
                <a:spcPct val="70000"/>
              </a:lnSpc>
            </a:pPr>
            <a:r>
              <a:rPr lang="en-US" sz="2000" dirty="0">
                <a:solidFill>
                  <a:srgbClr val="FF0000"/>
                </a:solidFill>
              </a:rPr>
              <a:t>No addition on address path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0AEFB99C-C2EF-46A7-991C-A21B74C0A286}"/>
              </a:ext>
            </a:extLst>
          </p:cNvPr>
          <p:cNvGrpSpPr/>
          <p:nvPr/>
        </p:nvGrpSpPr>
        <p:grpSpPr>
          <a:xfrm>
            <a:off x="9331757" y="3537391"/>
            <a:ext cx="1828800" cy="1823613"/>
            <a:chOff x="3200400" y="1638300"/>
            <a:chExt cx="1628564" cy="2400300"/>
          </a:xfrm>
          <a:solidFill>
            <a:srgbClr val="FFFF00"/>
          </a:solidFill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6899707F-3CF1-4632-AED7-1B6C3F940282}"/>
                </a:ext>
              </a:extLst>
            </p:cNvPr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Gill Sans" charset="0"/>
                <a:cs typeface="Gill Sans" charset="0"/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947CF76C-1368-4EC9-BBD0-D5EFC751551F}"/>
                </a:ext>
              </a:extLst>
            </p:cNvPr>
            <p:cNvSpPr txBox="1"/>
            <p:nvPr/>
          </p:nvSpPr>
          <p:spPr>
            <a:xfrm>
              <a:off x="3372272" y="1638300"/>
              <a:ext cx="524060" cy="4456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EE5E239E-AD28-4F50-A9B3-5C6716D35844}"/>
                </a:ext>
              </a:extLst>
            </p:cNvPr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Gill Sans" charset="0"/>
                <a:cs typeface="Gill Sans" charset="0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79216CF-2093-4B7B-8FD6-99F9B32BF0EA}"/>
                </a:ext>
              </a:extLst>
            </p:cNvPr>
            <p:cNvSpPr txBox="1"/>
            <p:nvPr/>
          </p:nvSpPr>
          <p:spPr>
            <a:xfrm>
              <a:off x="3352800" y="2133601"/>
              <a:ext cx="958816" cy="44561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67C0035F-705C-4B08-B503-5E25227D92ED}"/>
                </a:ext>
              </a:extLst>
            </p:cNvPr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Gill Sans" charset="0"/>
                <a:cs typeface="Gill Sans" charset="0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D60B69A5-99DC-4BF7-8BA6-49730FDDE54B}"/>
                </a:ext>
              </a:extLst>
            </p:cNvPr>
            <p:cNvSpPr txBox="1"/>
            <p:nvPr/>
          </p:nvSpPr>
          <p:spPr>
            <a:xfrm>
              <a:off x="3505200" y="2667001"/>
              <a:ext cx="534167" cy="4456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A7C25583-2ED8-4450-9568-929F99420CC9}"/>
                </a:ext>
              </a:extLst>
            </p:cNvPr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Gill Sans" charset="0"/>
                <a:cs typeface="Gill Sans" charset="0"/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F3BE74DD-25E7-4D2C-9305-172B33AB359E}"/>
                </a:ext>
              </a:extLst>
            </p:cNvPr>
            <p:cNvSpPr txBox="1"/>
            <p:nvPr/>
          </p:nvSpPr>
          <p:spPr>
            <a:xfrm>
              <a:off x="3429000" y="3581400"/>
              <a:ext cx="539877" cy="4456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89C8948F-94B1-4CE0-BC1F-D6BCC0D92CF4}"/>
                </a:ext>
              </a:extLst>
            </p:cNvPr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C811F794-3F6E-4F4C-84C6-C3F426E1136F}"/>
                </a:ext>
              </a:extLst>
            </p:cNvPr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9DF7ED71-AA83-420A-91B6-755C28DC3DA7}"/>
              </a:ext>
            </a:extLst>
          </p:cNvPr>
          <p:cNvSpPr txBox="1"/>
          <p:nvPr/>
        </p:nvSpPr>
        <p:spPr>
          <a:xfrm>
            <a:off x="11160557" y="338499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0000…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98A4F5AF-D773-4104-A032-281692FD950F}"/>
              </a:ext>
            </a:extLst>
          </p:cNvPr>
          <p:cNvSpPr txBox="1"/>
          <p:nvPr/>
        </p:nvSpPr>
        <p:spPr>
          <a:xfrm>
            <a:off x="11160557" y="517453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0100…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C7A14E59-57A4-4C12-8189-76A8D9A07E88}"/>
              </a:ext>
            </a:extLst>
          </p:cNvPr>
          <p:cNvSpPr txBox="1"/>
          <p:nvPr/>
        </p:nvSpPr>
        <p:spPr>
          <a:xfrm>
            <a:off x="9114428" y="2967335"/>
            <a:ext cx="2696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Gill Sans"/>
              </a:rPr>
              <a:t>Original Program</a:t>
            </a:r>
          </a:p>
        </p:txBody>
      </p:sp>
    </p:spTree>
    <p:extLst>
      <p:ext uri="{BB962C8B-B14F-4D97-AF65-F5344CB8AC3E}">
        <p14:creationId xmlns:p14="http://schemas.microsoft.com/office/powerpoint/2010/main" val="4406172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Recall: General Address translation</a:t>
            </a:r>
            <a:endParaRPr lang="en-US" altLang="ko-KR" dirty="0"/>
          </a:p>
        </p:txBody>
      </p:sp>
      <p:sp>
        <p:nvSpPr>
          <p:cNvPr id="65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3059653"/>
            <a:ext cx="11430000" cy="3426877"/>
          </a:xfrm>
        </p:spPr>
        <p:txBody>
          <a:bodyPr>
            <a:normAutofit/>
          </a:bodyPr>
          <a:lstStyle/>
          <a:p>
            <a:r>
              <a:rPr lang="en-US" altLang="ko-KR" dirty="0"/>
              <a:t>Consequently, two views of memory:</a:t>
            </a:r>
          </a:p>
          <a:p>
            <a:pPr lvl="1"/>
            <a:r>
              <a:rPr lang="en-US" altLang="ko-KR" dirty="0"/>
              <a:t>View from the CPU (what program sees, virtual memory)</a:t>
            </a:r>
          </a:p>
          <a:p>
            <a:pPr lvl="1"/>
            <a:r>
              <a:rPr lang="en-US" altLang="ko-KR" dirty="0"/>
              <a:t>View from memory (physical memory)</a:t>
            </a:r>
          </a:p>
          <a:p>
            <a:pPr lvl="1"/>
            <a:r>
              <a:rPr lang="en-US" altLang="ko-KR" dirty="0">
                <a:solidFill>
                  <a:srgbClr val="FF0000"/>
                </a:solidFill>
              </a:rPr>
              <a:t>Translation box</a:t>
            </a:r>
            <a:r>
              <a:rPr lang="en-US" altLang="ko-KR" dirty="0"/>
              <a:t> (Memory Management Unit or MMU) converts between </a:t>
            </a:r>
            <a:r>
              <a:rPr lang="en-US" altLang="ko-KR" dirty="0" smtClean="0"/>
              <a:t>two </a:t>
            </a:r>
            <a:r>
              <a:rPr lang="en-US" altLang="ko-KR" dirty="0"/>
              <a:t>views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Translation </a:t>
            </a:r>
            <a:r>
              <a:rPr lang="en-US" altLang="ko-KR" dirty="0">
                <a:solidFill>
                  <a:srgbClr val="FF0000"/>
                </a:solidFill>
                <a:sym typeface="Symbol" panose="05050102010706020507" pitchFamily="18" charset="2"/>
              </a:rPr>
              <a:t> much </a:t>
            </a:r>
            <a:r>
              <a:rPr lang="en-US" altLang="ko-KR" dirty="0">
                <a:solidFill>
                  <a:srgbClr val="FF0000"/>
                </a:solidFill>
              </a:rPr>
              <a:t>easier to implement protection!</a:t>
            </a:r>
          </a:p>
          <a:p>
            <a:pPr lvl="1"/>
            <a:r>
              <a:rPr lang="en-US" altLang="ko-KR" dirty="0"/>
              <a:t>If task A cannot even gain access to task B’s data, no way for A to adversely affect B</a:t>
            </a:r>
          </a:p>
          <a:p>
            <a:r>
              <a:rPr lang="en-US" altLang="ko-KR" dirty="0"/>
              <a:t>With translation, every program can be linked/loaded into same region of user address space</a:t>
            </a:r>
          </a:p>
        </p:txBody>
      </p:sp>
      <p:grpSp>
        <p:nvGrpSpPr>
          <p:cNvPr id="25603" name="Group 18"/>
          <p:cNvGrpSpPr>
            <a:grpSpLocks/>
          </p:cNvGrpSpPr>
          <p:nvPr/>
        </p:nvGrpSpPr>
        <p:grpSpPr bwMode="auto">
          <a:xfrm>
            <a:off x="2209800" y="828740"/>
            <a:ext cx="7616824" cy="1990660"/>
            <a:chOff x="698" y="409"/>
            <a:chExt cx="4263" cy="1110"/>
          </a:xfrm>
        </p:grpSpPr>
        <p:pic>
          <p:nvPicPr>
            <p:cNvPr id="25604" name="Picture 6" descr="memory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555559">
              <a:off x="3921" y="447"/>
              <a:ext cx="1008" cy="1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5605" name="Group 7"/>
            <p:cNvGrpSpPr>
              <a:grpSpLocks/>
            </p:cNvGrpSpPr>
            <p:nvPr/>
          </p:nvGrpSpPr>
          <p:grpSpPr bwMode="auto">
            <a:xfrm>
              <a:off x="698" y="409"/>
              <a:ext cx="3478" cy="779"/>
              <a:chOff x="890" y="2185"/>
              <a:chExt cx="3478" cy="779"/>
            </a:xfrm>
          </p:grpSpPr>
          <p:sp>
            <p:nvSpPr>
              <p:cNvPr id="25608" name="Text Box 8"/>
              <p:cNvSpPr txBox="1">
                <a:spLocks noChangeArrowheads="1"/>
              </p:cNvSpPr>
              <p:nvPr/>
            </p:nvSpPr>
            <p:spPr bwMode="auto">
              <a:xfrm>
                <a:off x="3283" y="2213"/>
                <a:ext cx="782" cy="3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571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1429" tIns="45714" rIns="91429" bIns="45714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2000" b="0">
                    <a:latin typeface="Gill Sans" charset="0"/>
                    <a:ea typeface="Gill Sans" charset="0"/>
                    <a:cs typeface="Gill Sans" charset="0"/>
                  </a:rPr>
                  <a:t>Physical</a:t>
                </a:r>
              </a:p>
              <a:p>
                <a:r>
                  <a:rPr lang="en-US" altLang="ko-KR" sz="2000" b="0">
                    <a:latin typeface="Gill Sans" charset="0"/>
                    <a:ea typeface="Gill Sans" charset="0"/>
                    <a:cs typeface="Gill Sans" charset="0"/>
                  </a:rPr>
                  <a:t>Addresses</a:t>
                </a:r>
              </a:p>
            </p:txBody>
          </p:sp>
          <p:sp>
            <p:nvSpPr>
              <p:cNvPr id="25609" name="Oval 9"/>
              <p:cNvSpPr>
                <a:spLocks noChangeArrowheads="1"/>
              </p:cNvSpPr>
              <p:nvPr/>
            </p:nvSpPr>
            <p:spPr bwMode="auto">
              <a:xfrm>
                <a:off x="890" y="2334"/>
                <a:ext cx="671" cy="630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29" tIns="45714" rIns="91429" bIns="45714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ko-KR" b="0" dirty="0">
                    <a:latin typeface="Gill Sans" charset="0"/>
                    <a:ea typeface="Gill Sans" charset="0"/>
                    <a:cs typeface="Gill Sans" charset="0"/>
                  </a:rPr>
                  <a:t>CPU</a:t>
                </a:r>
              </a:p>
            </p:txBody>
          </p:sp>
          <p:sp>
            <p:nvSpPr>
              <p:cNvPr id="25610" name="Line 10"/>
              <p:cNvSpPr>
                <a:spLocks noChangeShapeType="1"/>
              </p:cNvSpPr>
              <p:nvPr/>
            </p:nvSpPr>
            <p:spPr bwMode="auto">
              <a:xfrm flipV="1">
                <a:off x="1561" y="2670"/>
                <a:ext cx="926" cy="1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5611" name="Rectangle 11"/>
              <p:cNvSpPr>
                <a:spLocks noChangeArrowheads="1"/>
              </p:cNvSpPr>
              <p:nvPr/>
            </p:nvSpPr>
            <p:spPr bwMode="auto">
              <a:xfrm>
                <a:off x="2487" y="2376"/>
                <a:ext cx="805" cy="588"/>
              </a:xfrm>
              <a:prstGeom prst="rect">
                <a:avLst/>
              </a:prstGeom>
              <a:solidFill>
                <a:schemeClr val="bg1"/>
              </a:solidFill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1429" tIns="45714" rIns="91429" bIns="45714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ko-KR" b="0" dirty="0">
                    <a:latin typeface="Gill Sans" charset="0"/>
                    <a:ea typeface="Gill Sans" charset="0"/>
                    <a:cs typeface="Gill Sans" charset="0"/>
                  </a:rPr>
                  <a:t>MMU</a:t>
                </a:r>
              </a:p>
            </p:txBody>
          </p:sp>
          <p:sp>
            <p:nvSpPr>
              <p:cNvPr id="25612" name="Line 12"/>
              <p:cNvSpPr>
                <a:spLocks noChangeShapeType="1"/>
              </p:cNvSpPr>
              <p:nvPr/>
            </p:nvSpPr>
            <p:spPr bwMode="auto">
              <a:xfrm>
                <a:off x="3292" y="2670"/>
                <a:ext cx="1076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5613" name="Text Box 13"/>
              <p:cNvSpPr txBox="1">
                <a:spLocks noChangeArrowheads="1"/>
              </p:cNvSpPr>
              <p:nvPr/>
            </p:nvSpPr>
            <p:spPr bwMode="auto">
              <a:xfrm>
                <a:off x="1505" y="2185"/>
                <a:ext cx="782" cy="3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571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1429" tIns="45714" rIns="91429" bIns="45714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2000" b="0" dirty="0">
                    <a:latin typeface="Gill Sans" charset="0"/>
                    <a:ea typeface="Gill Sans" charset="0"/>
                    <a:cs typeface="Gill Sans" charset="0"/>
                  </a:rPr>
                  <a:t>Virtual</a:t>
                </a:r>
              </a:p>
              <a:p>
                <a:r>
                  <a:rPr lang="en-US" altLang="ko-KR" sz="2000" b="0" dirty="0">
                    <a:latin typeface="Gill Sans" charset="0"/>
                    <a:ea typeface="Gill Sans" charset="0"/>
                    <a:cs typeface="Gill Sans" charset="0"/>
                  </a:rPr>
                  <a:t>Addresses</a:t>
                </a:r>
              </a:p>
            </p:txBody>
          </p:sp>
        </p:grpSp>
        <p:sp>
          <p:nvSpPr>
            <p:cNvPr id="25606" name="Freeform 14"/>
            <p:cNvSpPr>
              <a:spLocks/>
            </p:cNvSpPr>
            <p:nvPr/>
          </p:nvSpPr>
          <p:spPr bwMode="auto">
            <a:xfrm>
              <a:off x="1313" y="1019"/>
              <a:ext cx="2959" cy="325"/>
            </a:xfrm>
            <a:custGeom>
              <a:avLst/>
              <a:gdLst>
                <a:gd name="T0" fmla="*/ 0 w 2736"/>
                <a:gd name="T1" fmla="*/ 2 h 392"/>
                <a:gd name="T2" fmla="*/ 3809 w 2736"/>
                <a:gd name="T3" fmla="*/ 2 h 392"/>
                <a:gd name="T4" fmla="*/ 15248 w 2736"/>
                <a:gd name="T5" fmla="*/ 2 h 392"/>
                <a:gd name="T6" fmla="*/ 21733 w 2736"/>
                <a:gd name="T7" fmla="*/ 0 h 3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736"/>
                <a:gd name="T13" fmla="*/ 0 h 392"/>
                <a:gd name="T14" fmla="*/ 2736 w 2736"/>
                <a:gd name="T15" fmla="*/ 392 h 3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736" h="392">
                  <a:moveTo>
                    <a:pt x="0" y="48"/>
                  </a:moveTo>
                  <a:cubicBezTo>
                    <a:pt x="80" y="168"/>
                    <a:pt x="160" y="288"/>
                    <a:pt x="480" y="336"/>
                  </a:cubicBezTo>
                  <a:cubicBezTo>
                    <a:pt x="800" y="384"/>
                    <a:pt x="1544" y="392"/>
                    <a:pt x="1920" y="336"/>
                  </a:cubicBezTo>
                  <a:cubicBezTo>
                    <a:pt x="2296" y="280"/>
                    <a:pt x="2516" y="140"/>
                    <a:pt x="2736" y="0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607" name="Text Box 15"/>
            <p:cNvSpPr txBox="1">
              <a:spLocks noChangeArrowheads="1"/>
            </p:cNvSpPr>
            <p:nvPr/>
          </p:nvSpPr>
          <p:spPr bwMode="auto">
            <a:xfrm>
              <a:off x="1511" y="1297"/>
              <a:ext cx="1752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2000" b="0" dirty="0" err="1">
                  <a:latin typeface="Gill Sans" charset="0"/>
                  <a:ea typeface="Gill Sans" charset="0"/>
                  <a:cs typeface="Gill Sans" charset="0"/>
                </a:rPr>
                <a:t>Untranslated</a:t>
              </a:r>
              <a:r>
                <a:rPr lang="en-US" altLang="ko-KR" sz="2000" b="0" dirty="0">
                  <a:latin typeface="Gill Sans" charset="0"/>
                  <a:ea typeface="Gill Sans" charset="0"/>
                  <a:cs typeface="Gill Sans" charset="0"/>
                </a:rPr>
                <a:t> read or write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402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4339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28600"/>
            <a:ext cx="9220200" cy="533400"/>
          </a:xfrm>
        </p:spPr>
        <p:txBody>
          <a:bodyPr/>
          <a:lstStyle/>
          <a:p>
            <a:r>
              <a:rPr lang="en-US" dirty="0"/>
              <a:t>Recall: Base and Bound (with Translation)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5714749" y="9906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802044" y="1066800"/>
            <a:ext cx="1905000" cy="1790708"/>
            <a:chOff x="3200400" y="1371600"/>
            <a:chExt cx="1628564" cy="2724991"/>
          </a:xfrm>
        </p:grpSpPr>
        <p:sp>
          <p:nvSpPr>
            <p:cNvPr id="9" name="Rectangle 8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72272" y="1371600"/>
              <a:ext cx="537467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52800" y="2133599"/>
              <a:ext cx="1015733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505200" y="2666999"/>
              <a:ext cx="547060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429000" y="3581400"/>
              <a:ext cx="567616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18" name="Straight Arrow Connector 17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9" name="Group 18"/>
          <p:cNvGrpSpPr/>
          <p:nvPr/>
        </p:nvGrpSpPr>
        <p:grpSpPr>
          <a:xfrm>
            <a:off x="5878244" y="3184659"/>
            <a:ext cx="1828800" cy="1823613"/>
            <a:chOff x="3200400" y="1638300"/>
            <a:chExt cx="1628564" cy="2400300"/>
          </a:xfrm>
          <a:solidFill>
            <a:srgbClr val="FFFF00"/>
          </a:solidFill>
        </p:grpSpPr>
        <p:sp>
          <p:nvSpPr>
            <p:cNvPr id="20" name="Rectangle 19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72272" y="1638300"/>
              <a:ext cx="459938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352800" y="2133601"/>
              <a:ext cx="833940" cy="36459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505200" y="2667001"/>
              <a:ext cx="467075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429000" y="3581400"/>
              <a:ext cx="484205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28" name="Straight Arrow Connector 27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2" name="TextBox 51"/>
          <p:cNvSpPr txBox="1"/>
          <p:nvPr/>
        </p:nvSpPr>
        <p:spPr>
          <a:xfrm>
            <a:off x="7935645" y="8382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0000…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935645" y="6019800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FFFF…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935645" y="30480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1000…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85550" y="3505201"/>
            <a:ext cx="1069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Program</a:t>
            </a:r>
          </a:p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address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713066" y="2805724"/>
            <a:ext cx="1608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Base Address</a:t>
            </a:r>
          </a:p>
        </p:txBody>
      </p:sp>
      <p:sp>
        <p:nvSpPr>
          <p:cNvPr id="58" name="Rectangle 57"/>
          <p:cNvSpPr/>
          <p:nvPr/>
        </p:nvSpPr>
        <p:spPr bwMode="auto">
          <a:xfrm>
            <a:off x="2666749" y="3175056"/>
            <a:ext cx="1828800" cy="3810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9" name="Plus 58"/>
          <p:cNvSpPr/>
          <p:nvPr/>
        </p:nvSpPr>
        <p:spPr bwMode="auto">
          <a:xfrm>
            <a:off x="4724149" y="3733800"/>
            <a:ext cx="304800" cy="228600"/>
          </a:xfrm>
          <a:prstGeom prst="mathPlus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2666749" y="4876800"/>
            <a:ext cx="1828800" cy="3810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886552" y="4507468"/>
            <a:ext cx="995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Bound</a:t>
            </a:r>
          </a:p>
        </p:txBody>
      </p:sp>
      <p:cxnSp>
        <p:nvCxnSpPr>
          <p:cNvPr id="63" name="Straight Arrow Connector 62"/>
          <p:cNvCxnSpPr>
            <a:stCxn id="58" idx="3"/>
          </p:cNvCxnSpPr>
          <p:nvPr/>
        </p:nvCxnSpPr>
        <p:spPr bwMode="auto">
          <a:xfrm flipV="1">
            <a:off x="4495550" y="3193868"/>
            <a:ext cx="1382695" cy="17168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sm" len="sm"/>
            <a:tailEnd type="arrow"/>
          </a:ln>
          <a:effectLst/>
        </p:spPr>
      </p:cxnSp>
      <p:sp>
        <p:nvSpPr>
          <p:cNvPr id="64" name="Oval 63"/>
          <p:cNvSpPr/>
          <p:nvPr/>
        </p:nvSpPr>
        <p:spPr bwMode="auto">
          <a:xfrm>
            <a:off x="4647949" y="3581402"/>
            <a:ext cx="457200" cy="533399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65" name="Straight Arrow Connector 64"/>
          <p:cNvCxnSpPr/>
          <p:nvPr/>
        </p:nvCxnSpPr>
        <p:spPr bwMode="auto">
          <a:xfrm>
            <a:off x="1904749" y="3810000"/>
            <a:ext cx="274320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69" name="Straight Arrow Connector 68"/>
          <p:cNvCxnSpPr/>
          <p:nvPr/>
        </p:nvCxnSpPr>
        <p:spPr bwMode="auto">
          <a:xfrm>
            <a:off x="5105150" y="3810000"/>
            <a:ext cx="773095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73" name="Straight Arrow Connector 72"/>
          <p:cNvCxnSpPr>
            <a:stCxn id="58" idx="3"/>
            <a:endCxn id="64" idx="1"/>
          </p:cNvCxnSpPr>
          <p:nvPr/>
        </p:nvCxnSpPr>
        <p:spPr bwMode="auto">
          <a:xfrm>
            <a:off x="4495550" y="3365557"/>
            <a:ext cx="219355" cy="29395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76" name="Oval 75"/>
          <p:cNvSpPr/>
          <p:nvPr/>
        </p:nvSpPr>
        <p:spPr bwMode="auto">
          <a:xfrm>
            <a:off x="4647949" y="4343400"/>
            <a:ext cx="457200" cy="533400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724149" y="4419600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&lt;</a:t>
            </a:r>
          </a:p>
        </p:txBody>
      </p:sp>
      <p:cxnSp>
        <p:nvCxnSpPr>
          <p:cNvPr id="78" name="Straight Arrow Connector 77"/>
          <p:cNvCxnSpPr>
            <a:endCxn id="76" idx="1"/>
          </p:cNvCxnSpPr>
          <p:nvPr/>
        </p:nvCxnSpPr>
        <p:spPr bwMode="auto">
          <a:xfrm>
            <a:off x="4038350" y="3810001"/>
            <a:ext cx="676555" cy="61151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0" name="Straight Arrow Connector 79"/>
          <p:cNvCxnSpPr>
            <a:stCxn id="60" idx="3"/>
            <a:endCxn id="76" idx="3"/>
          </p:cNvCxnSpPr>
          <p:nvPr/>
        </p:nvCxnSpPr>
        <p:spPr bwMode="auto">
          <a:xfrm flipV="1">
            <a:off x="4495550" y="4798686"/>
            <a:ext cx="219355" cy="26861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2971550" y="3175056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1000…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7935644" y="4724400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1100…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3123950" y="48768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0100…</a:t>
            </a:r>
          </a:p>
        </p:txBody>
      </p:sp>
      <p:sp>
        <p:nvSpPr>
          <p:cNvPr id="88" name="Content Placeholder 87"/>
          <p:cNvSpPr>
            <a:spLocks noGrp="1"/>
          </p:cNvSpPr>
          <p:nvPr>
            <p:ph idx="1"/>
          </p:nvPr>
        </p:nvSpPr>
        <p:spPr>
          <a:xfrm>
            <a:off x="735447" y="5471063"/>
            <a:ext cx="5334000" cy="11430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Hardware relocation</a:t>
            </a:r>
          </a:p>
          <a:p>
            <a:r>
              <a:rPr lang="en-US" dirty="0">
                <a:solidFill>
                  <a:srgbClr val="FF0000"/>
                </a:solidFill>
              </a:rPr>
              <a:t>Can the program touch OS?</a:t>
            </a:r>
          </a:p>
          <a:p>
            <a:r>
              <a:rPr lang="en-US" dirty="0">
                <a:solidFill>
                  <a:srgbClr val="FF0000"/>
                </a:solidFill>
              </a:rPr>
              <a:t>Can it touch other programs?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736020" y="3488873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0010</a:t>
            </a:r>
            <a:r>
              <a:rPr lang="mr-IN" b="0" dirty="0">
                <a:latin typeface="Gill Sans" charset="0"/>
                <a:ea typeface="Gill Sans" charset="0"/>
                <a:cs typeface="Gill Sans" charset="0"/>
              </a:rPr>
              <a:t>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7" name="Rounded Rectangular Callout 66"/>
          <p:cNvSpPr/>
          <p:nvPr/>
        </p:nvSpPr>
        <p:spPr bwMode="auto">
          <a:xfrm>
            <a:off x="3123949" y="1600200"/>
            <a:ext cx="2461027" cy="762000"/>
          </a:xfrm>
          <a:prstGeom prst="wedgeRoundRectCallout">
            <a:avLst>
              <a:gd name="adj1" fmla="val 28695"/>
              <a:gd name="adj2" fmla="val 209461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0" dirty="0">
                <a:latin typeface="Gill Sans"/>
                <a:cs typeface="Gill Sans"/>
              </a:rPr>
              <a:t>Addresses translated </a:t>
            </a:r>
            <a:br>
              <a:rPr lang="en-US" b="0" dirty="0">
                <a:latin typeface="Gill Sans"/>
                <a:cs typeface="Gill Sans"/>
              </a:rPr>
            </a:br>
            <a:r>
              <a:rPr lang="en-US" b="0" dirty="0">
                <a:latin typeface="Gill Sans"/>
                <a:cs typeface="Gill Sans"/>
              </a:rPr>
              <a:t>on-the-fly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003702" y="3752474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010</a:t>
            </a:r>
            <a:r>
              <a:rPr lang="mr-IN" b="0" dirty="0">
                <a:latin typeface="Gill Sans" charset="0"/>
                <a:ea typeface="Gill Sans" charset="0"/>
                <a:cs typeface="Gill Sans" charset="0"/>
              </a:rPr>
              <a:t>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AEFB99C-C2EF-46A7-991C-A21B74C0A286}"/>
              </a:ext>
            </a:extLst>
          </p:cNvPr>
          <p:cNvGrpSpPr/>
          <p:nvPr/>
        </p:nvGrpSpPr>
        <p:grpSpPr>
          <a:xfrm>
            <a:off x="9331757" y="3537391"/>
            <a:ext cx="1828800" cy="1823613"/>
            <a:chOff x="3200400" y="1638300"/>
            <a:chExt cx="1628564" cy="2400300"/>
          </a:xfrm>
          <a:solidFill>
            <a:srgbClr val="FFFF00"/>
          </a:solidFill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6899707F-3CF1-4632-AED7-1B6C3F940282}"/>
                </a:ext>
              </a:extLst>
            </p:cNvPr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Gill Sans" charset="0"/>
                <a:cs typeface="Gill Sans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47CF76C-1368-4EC9-BBD0-D5EFC751551F}"/>
                </a:ext>
              </a:extLst>
            </p:cNvPr>
            <p:cNvSpPr txBox="1"/>
            <p:nvPr/>
          </p:nvSpPr>
          <p:spPr>
            <a:xfrm>
              <a:off x="3372272" y="1638300"/>
              <a:ext cx="524060" cy="4456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EE5E239E-AD28-4F50-A9B3-5C6716D35844}"/>
                </a:ext>
              </a:extLst>
            </p:cNvPr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Gill Sans" charset="0"/>
                <a:cs typeface="Gill Sans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79216CF-2093-4B7B-8FD6-99F9B32BF0EA}"/>
                </a:ext>
              </a:extLst>
            </p:cNvPr>
            <p:cNvSpPr txBox="1"/>
            <p:nvPr/>
          </p:nvSpPr>
          <p:spPr>
            <a:xfrm>
              <a:off x="3352800" y="2133601"/>
              <a:ext cx="958816" cy="44561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67C0035F-705C-4B08-B503-5E25227D92ED}"/>
                </a:ext>
              </a:extLst>
            </p:cNvPr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Gill Sans" charset="0"/>
                <a:cs typeface="Gill Sans" charset="0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60B69A5-99DC-4BF7-8BA6-49730FDDE54B}"/>
                </a:ext>
              </a:extLst>
            </p:cNvPr>
            <p:cNvSpPr txBox="1"/>
            <p:nvPr/>
          </p:nvSpPr>
          <p:spPr>
            <a:xfrm>
              <a:off x="3505200" y="2667001"/>
              <a:ext cx="534167" cy="4456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A7C25583-2ED8-4450-9568-929F99420CC9}"/>
                </a:ext>
              </a:extLst>
            </p:cNvPr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Gill Sans" charset="0"/>
                <a:cs typeface="Gill Sans" charset="0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3BE74DD-25E7-4D2C-9305-172B33AB359E}"/>
                </a:ext>
              </a:extLst>
            </p:cNvPr>
            <p:cNvSpPr txBox="1"/>
            <p:nvPr/>
          </p:nvSpPr>
          <p:spPr>
            <a:xfrm>
              <a:off x="3429000" y="3581400"/>
              <a:ext cx="539877" cy="4456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89C8948F-94B1-4CE0-BC1F-D6BCC0D92CF4}"/>
                </a:ext>
              </a:extLst>
            </p:cNvPr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C811F794-3F6E-4F4C-84C6-C3F426E1136F}"/>
                </a:ext>
              </a:extLst>
            </p:cNvPr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9DF7ED71-AA83-420A-91B6-755C28DC3DA7}"/>
              </a:ext>
            </a:extLst>
          </p:cNvPr>
          <p:cNvSpPr txBox="1"/>
          <p:nvPr/>
        </p:nvSpPr>
        <p:spPr>
          <a:xfrm>
            <a:off x="11160557" y="338499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0000…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8A4F5AF-D773-4104-A032-281692FD950F}"/>
              </a:ext>
            </a:extLst>
          </p:cNvPr>
          <p:cNvSpPr txBox="1"/>
          <p:nvPr/>
        </p:nvSpPr>
        <p:spPr>
          <a:xfrm>
            <a:off x="11160557" y="517453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0100…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7A14E59-57A4-4C12-8189-76A8D9A07E88}"/>
              </a:ext>
            </a:extLst>
          </p:cNvPr>
          <p:cNvSpPr txBox="1"/>
          <p:nvPr/>
        </p:nvSpPr>
        <p:spPr>
          <a:xfrm>
            <a:off x="9114428" y="2967335"/>
            <a:ext cx="2696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Gill Sans"/>
              </a:rPr>
              <a:t>Original Program</a:t>
            </a:r>
          </a:p>
        </p:txBody>
      </p:sp>
    </p:spTree>
    <p:extLst>
      <p:ext uri="{BB962C8B-B14F-4D97-AF65-F5344CB8AC3E}">
        <p14:creationId xmlns:p14="http://schemas.microsoft.com/office/powerpoint/2010/main" val="13065639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9144000" cy="533400"/>
          </a:xfrm>
        </p:spPr>
        <p:txBody>
          <a:bodyPr/>
          <a:lstStyle/>
          <a:p>
            <a:r>
              <a:rPr lang="en-US" altLang="ko-KR" sz="2800" dirty="0">
                <a:ea typeface="굴림" panose="020B0600000101010101" pitchFamily="34" charset="-127"/>
              </a:rPr>
              <a:t>Issues with Simple B&amp;B Method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971800"/>
            <a:ext cx="11887200" cy="3733800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sz="2800" dirty="0">
                <a:ea typeface="굴림" panose="020B0600000101010101" pitchFamily="34" charset="-127"/>
              </a:rPr>
              <a:t>Fragmentation problem over time</a:t>
            </a:r>
          </a:p>
          <a:p>
            <a:pPr lvl="1"/>
            <a:r>
              <a:rPr lang="en-US" altLang="ko-KR" sz="2400" dirty="0">
                <a:ea typeface="굴림" panose="020B0600000101010101" pitchFamily="34" charset="-127"/>
              </a:rPr>
              <a:t>Not every process is same size </a:t>
            </a:r>
            <a:r>
              <a:rPr lang="en-US" altLang="ko-KR" sz="2400" dirty="0">
                <a:latin typeface="Wingdings"/>
                <a:ea typeface="Wingdings"/>
                <a:cs typeface="Wingdings"/>
                <a:sym typeface="Symbol" panose="05050102010706020507" pitchFamily="18" charset="2"/>
              </a:rPr>
              <a:t></a:t>
            </a:r>
            <a:r>
              <a:rPr lang="en-US" altLang="ko-KR" sz="2400" dirty="0">
                <a:ea typeface="굴림" panose="020B0600000101010101" pitchFamily="34" charset="-127"/>
                <a:sym typeface="Wingdings"/>
              </a:rPr>
              <a:t> </a:t>
            </a:r>
            <a:r>
              <a:rPr lang="en-US" altLang="ko-KR" sz="2400" dirty="0">
                <a:ea typeface="굴림" panose="020B0600000101010101" pitchFamily="34" charset="-127"/>
              </a:rPr>
              <a:t>memory becomes fragmented over </a:t>
            </a:r>
            <a:r>
              <a:rPr lang="en-US" altLang="ko-KR" sz="2400" dirty="0" smtClean="0">
                <a:ea typeface="굴림" panose="020B0600000101010101" pitchFamily="34" charset="-127"/>
              </a:rPr>
              <a:t>time</a:t>
            </a:r>
          </a:p>
          <a:p>
            <a:pPr lvl="1"/>
            <a:r>
              <a:rPr lang="en-US" altLang="ko-KR" sz="2400" dirty="0" smtClean="0">
                <a:ea typeface="굴림" panose="020B0600000101010101" pitchFamily="34" charset="-127"/>
              </a:rPr>
              <a:t>Fragmentation: wasted space both </a:t>
            </a:r>
            <a:r>
              <a:rPr lang="en-US" altLang="ko-KR" sz="2400" i="1" dirty="0" smtClean="0">
                <a:solidFill>
                  <a:srgbClr val="FF0000"/>
                </a:solidFill>
                <a:ea typeface="굴림" panose="020B0600000101010101" pitchFamily="34" charset="-127"/>
              </a:rPr>
              <a:t>external</a:t>
            </a:r>
            <a:r>
              <a:rPr lang="en-US" altLang="ko-KR" sz="2400" i="1" dirty="0" smtClean="0">
                <a:ea typeface="굴림" panose="020B0600000101010101" pitchFamily="34" charset="-127"/>
              </a:rPr>
              <a:t> </a:t>
            </a:r>
            <a:r>
              <a:rPr lang="en-US" altLang="ko-KR" sz="2400" dirty="0" smtClean="0">
                <a:ea typeface="굴림" panose="020B0600000101010101" pitchFamily="34" charset="-127"/>
              </a:rPr>
              <a:t>(between blocks) and </a:t>
            </a:r>
            <a:r>
              <a:rPr lang="en-US" altLang="ko-KR" sz="2400" i="1" dirty="0" smtClean="0">
                <a:solidFill>
                  <a:srgbClr val="FF0000"/>
                </a:solidFill>
                <a:ea typeface="굴림" panose="020B0600000101010101" pitchFamily="34" charset="-127"/>
              </a:rPr>
              <a:t>internal</a:t>
            </a:r>
            <a:r>
              <a:rPr lang="en-US" altLang="ko-KR" sz="2400" i="1" dirty="0" smtClean="0">
                <a:ea typeface="굴림" panose="020B0600000101010101" pitchFamily="34" charset="-127"/>
              </a:rPr>
              <a:t> </a:t>
            </a:r>
            <a:r>
              <a:rPr lang="en-US" altLang="ko-KR" sz="2400" dirty="0" smtClean="0">
                <a:ea typeface="굴림" panose="020B0600000101010101" pitchFamily="34" charset="-127"/>
              </a:rPr>
              <a:t>(inside blocks)</a:t>
            </a:r>
            <a:endParaRPr lang="en-US" altLang="ko-KR" sz="2400" dirty="0">
              <a:ea typeface="굴림" panose="020B0600000101010101" pitchFamily="34" charset="-127"/>
            </a:endParaRPr>
          </a:p>
          <a:p>
            <a:r>
              <a:rPr lang="en-US" altLang="ko-KR" sz="2800" dirty="0">
                <a:ea typeface="굴림" panose="020B0600000101010101" pitchFamily="34" charset="-127"/>
              </a:rPr>
              <a:t>Missing support for sparse address space</a:t>
            </a:r>
          </a:p>
          <a:p>
            <a:pPr lvl="1"/>
            <a:r>
              <a:rPr lang="en-US" altLang="ko-KR" sz="2400" dirty="0">
                <a:ea typeface="굴림" panose="020B0600000101010101" pitchFamily="34" charset="-127"/>
              </a:rPr>
              <a:t>Would like to have multiple chunks/program (Code, Data, Stack, Heap, </a:t>
            </a:r>
            <a:r>
              <a:rPr lang="en-US" altLang="ko-KR" sz="2400" dirty="0" err="1">
                <a:ea typeface="굴림" panose="020B0600000101010101" pitchFamily="34" charset="-127"/>
              </a:rPr>
              <a:t>etc</a:t>
            </a:r>
            <a:r>
              <a:rPr lang="en-US" altLang="ko-KR" sz="2400" dirty="0">
                <a:ea typeface="굴림" panose="020B0600000101010101" pitchFamily="34" charset="-127"/>
              </a:rPr>
              <a:t>)</a:t>
            </a:r>
          </a:p>
          <a:p>
            <a:r>
              <a:rPr lang="en-US" altLang="ko-KR" sz="2800" dirty="0">
                <a:ea typeface="굴림" panose="020B0600000101010101" pitchFamily="34" charset="-127"/>
              </a:rPr>
              <a:t>Hard to do inter-process sharing</a:t>
            </a:r>
          </a:p>
          <a:p>
            <a:pPr lvl="1"/>
            <a:r>
              <a:rPr lang="en-US" altLang="ko-KR" sz="2400" dirty="0">
                <a:ea typeface="굴림" panose="020B0600000101010101" pitchFamily="34" charset="-127"/>
              </a:rPr>
              <a:t>Want to share code segments when possible</a:t>
            </a:r>
          </a:p>
          <a:p>
            <a:pPr lvl="1"/>
            <a:r>
              <a:rPr lang="en-US" altLang="ko-KR" sz="2400" dirty="0">
                <a:ea typeface="굴림" panose="020B0600000101010101" pitchFamily="34" charset="-127"/>
              </a:rPr>
              <a:t>Want to share memory between processes</a:t>
            </a:r>
          </a:p>
          <a:p>
            <a:pPr lvl="1"/>
            <a:r>
              <a:rPr lang="en-US" altLang="ko-KR" sz="2400" dirty="0">
                <a:ea typeface="굴림" panose="020B0600000101010101" pitchFamily="34" charset="-127"/>
              </a:rPr>
              <a:t>Helped by providing multiple segments per process</a:t>
            </a:r>
          </a:p>
        </p:txBody>
      </p:sp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2819400" y="762000"/>
            <a:ext cx="1143000" cy="2133600"/>
          </a:xfrm>
          <a:prstGeom prst="rect">
            <a:avLst/>
          </a:prstGeom>
          <a:solidFill>
            <a:srgbClr val="C0D2F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ko-KR" altLang="en-US" sz="1800">
              <a:solidFill>
                <a:srgbClr val="FF66CC"/>
              </a:solidFill>
              <a:ea typeface="굴림" panose="020B0600000101010101" pitchFamily="34" charset="-127"/>
            </a:endParaRPr>
          </a:p>
        </p:txBody>
      </p:sp>
      <p:sp>
        <p:nvSpPr>
          <p:cNvPr id="35844" name="Line 5"/>
          <p:cNvSpPr>
            <a:spLocks noChangeShapeType="1"/>
          </p:cNvSpPr>
          <p:nvPr/>
        </p:nvSpPr>
        <p:spPr bwMode="auto">
          <a:xfrm>
            <a:off x="2819400" y="1125538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5" name="Line 6"/>
          <p:cNvSpPr>
            <a:spLocks noChangeShapeType="1"/>
          </p:cNvSpPr>
          <p:nvPr/>
        </p:nvSpPr>
        <p:spPr bwMode="auto">
          <a:xfrm>
            <a:off x="2819400" y="15367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6" name="Line 7"/>
          <p:cNvSpPr>
            <a:spLocks noChangeShapeType="1"/>
          </p:cNvSpPr>
          <p:nvPr/>
        </p:nvSpPr>
        <p:spPr bwMode="auto">
          <a:xfrm>
            <a:off x="2819400" y="2468563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7" name="Text Box 8"/>
          <p:cNvSpPr txBox="1">
            <a:spLocks noChangeArrowheads="1"/>
          </p:cNvSpPr>
          <p:nvPr/>
        </p:nvSpPr>
        <p:spPr bwMode="auto">
          <a:xfrm>
            <a:off x="2870200" y="762000"/>
            <a:ext cx="952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ko-KR" sz="1400" b="0">
                <a:latin typeface="Helvetica" panose="020B0604020202020204" pitchFamily="34" charset="0"/>
                <a:ea typeface="굴림" panose="020B0600000101010101" pitchFamily="34" charset="-127"/>
              </a:rPr>
              <a:t>process 6</a:t>
            </a:r>
          </a:p>
        </p:txBody>
      </p:sp>
      <p:sp>
        <p:nvSpPr>
          <p:cNvPr id="35848" name="Text Box 9"/>
          <p:cNvSpPr txBox="1">
            <a:spLocks noChangeArrowheads="1"/>
          </p:cNvSpPr>
          <p:nvPr/>
        </p:nvSpPr>
        <p:spPr bwMode="auto">
          <a:xfrm>
            <a:off x="2819400" y="1206500"/>
            <a:ext cx="1066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ko-KR" sz="1400" b="0">
                <a:latin typeface="Helvetica" panose="020B0604020202020204" pitchFamily="34" charset="0"/>
                <a:ea typeface="굴림" panose="020B0600000101010101" pitchFamily="34" charset="-127"/>
              </a:rPr>
              <a:t>process 5</a:t>
            </a:r>
          </a:p>
        </p:txBody>
      </p:sp>
      <p:sp>
        <p:nvSpPr>
          <p:cNvPr id="35849" name="Text Box 10"/>
          <p:cNvSpPr txBox="1">
            <a:spLocks noChangeArrowheads="1"/>
          </p:cNvSpPr>
          <p:nvPr/>
        </p:nvSpPr>
        <p:spPr bwMode="auto">
          <a:xfrm>
            <a:off x="2819400" y="1889125"/>
            <a:ext cx="1066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ko-KR" sz="1400" b="0">
                <a:latin typeface="Helvetica" panose="020B0604020202020204" pitchFamily="34" charset="0"/>
                <a:ea typeface="굴림" panose="020B0600000101010101" pitchFamily="34" charset="-127"/>
              </a:rPr>
              <a:t>process 2</a:t>
            </a:r>
          </a:p>
        </p:txBody>
      </p:sp>
      <p:sp>
        <p:nvSpPr>
          <p:cNvPr id="35850" name="Text Box 11"/>
          <p:cNvSpPr txBox="1">
            <a:spLocks noChangeArrowheads="1"/>
          </p:cNvSpPr>
          <p:nvPr/>
        </p:nvSpPr>
        <p:spPr bwMode="auto">
          <a:xfrm>
            <a:off x="2819400" y="2486025"/>
            <a:ext cx="1066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ko-KR" sz="1400" b="0">
                <a:latin typeface="Helvetica" panose="020B0604020202020204" pitchFamily="34" charset="0"/>
                <a:ea typeface="굴림" panose="020B0600000101010101" pitchFamily="34" charset="-127"/>
              </a:rPr>
              <a:t>OS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038600" y="762000"/>
            <a:ext cx="1752600" cy="2133600"/>
            <a:chOff x="2514600" y="914400"/>
            <a:chExt cx="1752600" cy="2133600"/>
          </a:xfrm>
        </p:grpSpPr>
        <p:sp>
          <p:nvSpPr>
            <p:cNvPr id="35881" name="Rectangle 12"/>
            <p:cNvSpPr>
              <a:spLocks noChangeArrowheads="1"/>
            </p:cNvSpPr>
            <p:nvPr/>
          </p:nvSpPr>
          <p:spPr bwMode="auto">
            <a:xfrm>
              <a:off x="3124200" y="914400"/>
              <a:ext cx="1143000" cy="2133600"/>
            </a:xfrm>
            <a:prstGeom prst="rect">
              <a:avLst/>
            </a:prstGeom>
            <a:solidFill>
              <a:srgbClr val="C0D2F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5882" name="Line 13"/>
            <p:cNvSpPr>
              <a:spLocks noChangeShapeType="1"/>
            </p:cNvSpPr>
            <p:nvPr/>
          </p:nvSpPr>
          <p:spPr bwMode="auto">
            <a:xfrm>
              <a:off x="3124200" y="1277938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83" name="Line 14"/>
            <p:cNvSpPr>
              <a:spLocks noChangeShapeType="1"/>
            </p:cNvSpPr>
            <p:nvPr/>
          </p:nvSpPr>
          <p:spPr bwMode="auto">
            <a:xfrm>
              <a:off x="3124200" y="16891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84" name="Line 15"/>
            <p:cNvSpPr>
              <a:spLocks noChangeShapeType="1"/>
            </p:cNvSpPr>
            <p:nvPr/>
          </p:nvSpPr>
          <p:spPr bwMode="auto">
            <a:xfrm>
              <a:off x="3124200" y="2620963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85" name="Text Box 16"/>
            <p:cNvSpPr txBox="1">
              <a:spLocks noChangeArrowheads="1"/>
            </p:cNvSpPr>
            <p:nvPr/>
          </p:nvSpPr>
          <p:spPr bwMode="auto">
            <a:xfrm>
              <a:off x="3173413" y="914400"/>
              <a:ext cx="9525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ko-KR" sz="1400" b="0">
                  <a:latin typeface="Helvetica" panose="020B0604020202020204" pitchFamily="34" charset="0"/>
                  <a:ea typeface="굴림" panose="020B0600000101010101" pitchFamily="34" charset="-127"/>
                </a:rPr>
                <a:t>process 6</a:t>
              </a:r>
            </a:p>
          </p:txBody>
        </p:sp>
        <p:sp>
          <p:nvSpPr>
            <p:cNvPr id="35886" name="Text Box 17"/>
            <p:cNvSpPr txBox="1">
              <a:spLocks noChangeArrowheads="1"/>
            </p:cNvSpPr>
            <p:nvPr/>
          </p:nvSpPr>
          <p:spPr bwMode="auto">
            <a:xfrm>
              <a:off x="3124200" y="1358900"/>
              <a:ext cx="1066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ko-KR" sz="1400" b="0">
                  <a:latin typeface="Helvetica" panose="020B0604020202020204" pitchFamily="34" charset="0"/>
                  <a:ea typeface="굴림" panose="020B0600000101010101" pitchFamily="34" charset="-127"/>
                </a:rPr>
                <a:t>process 5</a:t>
              </a:r>
            </a:p>
          </p:txBody>
        </p:sp>
        <p:sp>
          <p:nvSpPr>
            <p:cNvPr id="35887" name="Text Box 18"/>
            <p:cNvSpPr txBox="1">
              <a:spLocks noChangeArrowheads="1"/>
            </p:cNvSpPr>
            <p:nvPr/>
          </p:nvSpPr>
          <p:spPr bwMode="auto">
            <a:xfrm>
              <a:off x="3162300" y="2667000"/>
              <a:ext cx="1066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ko-KR" sz="1400" b="0">
                  <a:latin typeface="Helvetica" panose="020B0604020202020204" pitchFamily="34" charset="0"/>
                  <a:ea typeface="굴림" panose="020B0600000101010101" pitchFamily="34" charset="-127"/>
                </a:rPr>
                <a:t>OS</a:t>
              </a:r>
            </a:p>
          </p:txBody>
        </p:sp>
        <p:sp>
          <p:nvSpPr>
            <p:cNvPr id="35888" name="Rectangle 34"/>
            <p:cNvSpPr>
              <a:spLocks noChangeArrowheads="1"/>
            </p:cNvSpPr>
            <p:nvPr/>
          </p:nvSpPr>
          <p:spPr bwMode="auto">
            <a:xfrm>
              <a:off x="3124200" y="1676400"/>
              <a:ext cx="1143000" cy="99060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5889" name="AutoShape 40"/>
            <p:cNvSpPr>
              <a:spLocks noChangeArrowheads="1"/>
            </p:cNvSpPr>
            <p:nvPr/>
          </p:nvSpPr>
          <p:spPr bwMode="auto">
            <a:xfrm>
              <a:off x="2514600" y="2057400"/>
              <a:ext cx="533400" cy="22860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rgbClr val="FF66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867400" y="762000"/>
            <a:ext cx="1752600" cy="2133600"/>
            <a:chOff x="4343400" y="914400"/>
            <a:chExt cx="1752600" cy="2133600"/>
          </a:xfrm>
        </p:grpSpPr>
        <p:sp>
          <p:nvSpPr>
            <p:cNvPr id="35871" name="Rectangle 19"/>
            <p:cNvSpPr>
              <a:spLocks noChangeArrowheads="1"/>
            </p:cNvSpPr>
            <p:nvPr/>
          </p:nvSpPr>
          <p:spPr bwMode="auto">
            <a:xfrm>
              <a:off x="4953000" y="914400"/>
              <a:ext cx="1143000" cy="2133600"/>
            </a:xfrm>
            <a:prstGeom prst="rect">
              <a:avLst/>
            </a:prstGeom>
            <a:solidFill>
              <a:srgbClr val="C0D2F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5872" name="Line 20"/>
            <p:cNvSpPr>
              <a:spLocks noChangeShapeType="1"/>
            </p:cNvSpPr>
            <p:nvPr/>
          </p:nvSpPr>
          <p:spPr bwMode="auto">
            <a:xfrm>
              <a:off x="4953000" y="1277938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73" name="Line 21"/>
            <p:cNvSpPr>
              <a:spLocks noChangeShapeType="1"/>
            </p:cNvSpPr>
            <p:nvPr/>
          </p:nvSpPr>
          <p:spPr bwMode="auto">
            <a:xfrm>
              <a:off x="4953000" y="16891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74" name="Line 22"/>
            <p:cNvSpPr>
              <a:spLocks noChangeShapeType="1"/>
            </p:cNvSpPr>
            <p:nvPr/>
          </p:nvSpPr>
          <p:spPr bwMode="auto">
            <a:xfrm>
              <a:off x="4953000" y="2620963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75" name="Text Box 23"/>
            <p:cNvSpPr txBox="1">
              <a:spLocks noChangeArrowheads="1"/>
            </p:cNvSpPr>
            <p:nvPr/>
          </p:nvSpPr>
          <p:spPr bwMode="auto">
            <a:xfrm>
              <a:off x="5003800" y="914400"/>
              <a:ext cx="9525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ko-KR" sz="1400" b="0">
                  <a:latin typeface="Helvetica" panose="020B0604020202020204" pitchFamily="34" charset="0"/>
                  <a:ea typeface="굴림" panose="020B0600000101010101" pitchFamily="34" charset="-127"/>
                </a:rPr>
                <a:t>process 6</a:t>
              </a:r>
            </a:p>
          </p:txBody>
        </p:sp>
        <p:sp>
          <p:nvSpPr>
            <p:cNvPr id="35876" name="Text Box 24"/>
            <p:cNvSpPr txBox="1">
              <a:spLocks noChangeArrowheads="1"/>
            </p:cNvSpPr>
            <p:nvPr/>
          </p:nvSpPr>
          <p:spPr bwMode="auto">
            <a:xfrm>
              <a:off x="4953000" y="1358900"/>
              <a:ext cx="1066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ko-KR" sz="1400" b="0">
                  <a:latin typeface="Helvetica" panose="020B0604020202020204" pitchFamily="34" charset="0"/>
                  <a:ea typeface="굴림" panose="020B0600000101010101" pitchFamily="34" charset="-127"/>
                </a:rPr>
                <a:t>process 5</a:t>
              </a:r>
            </a:p>
          </p:txBody>
        </p:sp>
        <p:sp>
          <p:nvSpPr>
            <p:cNvPr id="35877" name="Text Box 25"/>
            <p:cNvSpPr txBox="1">
              <a:spLocks noChangeArrowheads="1"/>
            </p:cNvSpPr>
            <p:nvPr/>
          </p:nvSpPr>
          <p:spPr bwMode="auto">
            <a:xfrm>
              <a:off x="4953000" y="2638425"/>
              <a:ext cx="1066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ko-KR" sz="1400" b="0">
                  <a:latin typeface="Helvetica" panose="020B0604020202020204" pitchFamily="34" charset="0"/>
                  <a:ea typeface="굴림" panose="020B0600000101010101" pitchFamily="34" charset="-127"/>
                </a:rPr>
                <a:t>OS</a:t>
              </a:r>
            </a:p>
          </p:txBody>
        </p:sp>
        <p:sp>
          <p:nvSpPr>
            <p:cNvPr id="35878" name="Rectangle 35"/>
            <p:cNvSpPr>
              <a:spLocks noChangeArrowheads="1"/>
            </p:cNvSpPr>
            <p:nvPr/>
          </p:nvSpPr>
          <p:spPr bwMode="auto">
            <a:xfrm>
              <a:off x="4953000" y="2057400"/>
              <a:ext cx="1143000" cy="60960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5879" name="Text Box 36"/>
            <p:cNvSpPr txBox="1">
              <a:spLocks noChangeArrowheads="1"/>
            </p:cNvSpPr>
            <p:nvPr/>
          </p:nvSpPr>
          <p:spPr bwMode="auto">
            <a:xfrm>
              <a:off x="4953000" y="1676400"/>
              <a:ext cx="1066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ko-KR" sz="1400" b="0">
                  <a:latin typeface="Helvetica" panose="020B0604020202020204" pitchFamily="34" charset="0"/>
                  <a:ea typeface="굴림" panose="020B0600000101010101" pitchFamily="34" charset="-127"/>
                </a:rPr>
                <a:t>process 9</a:t>
              </a:r>
            </a:p>
          </p:txBody>
        </p:sp>
        <p:sp>
          <p:nvSpPr>
            <p:cNvPr id="35880" name="AutoShape 41"/>
            <p:cNvSpPr>
              <a:spLocks noChangeArrowheads="1"/>
            </p:cNvSpPr>
            <p:nvPr/>
          </p:nvSpPr>
          <p:spPr bwMode="auto">
            <a:xfrm>
              <a:off x="4343400" y="2057400"/>
              <a:ext cx="533400" cy="22860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rgbClr val="FF66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7696200" y="762000"/>
            <a:ext cx="1752600" cy="2133600"/>
            <a:chOff x="6172200" y="914400"/>
            <a:chExt cx="1752600" cy="2133600"/>
          </a:xfrm>
        </p:grpSpPr>
        <p:grpSp>
          <p:nvGrpSpPr>
            <p:cNvPr id="35858" name="Group 1"/>
            <p:cNvGrpSpPr>
              <a:grpSpLocks/>
            </p:cNvGrpSpPr>
            <p:nvPr/>
          </p:nvGrpSpPr>
          <p:grpSpPr bwMode="auto">
            <a:xfrm>
              <a:off x="6172200" y="914400"/>
              <a:ext cx="1752600" cy="2133600"/>
              <a:chOff x="6172200" y="914400"/>
              <a:chExt cx="1752600" cy="2133600"/>
            </a:xfrm>
          </p:grpSpPr>
          <p:sp>
            <p:nvSpPr>
              <p:cNvPr id="35860" name="Rectangle 26"/>
              <p:cNvSpPr>
                <a:spLocks noChangeArrowheads="1"/>
              </p:cNvSpPr>
              <p:nvPr/>
            </p:nvSpPr>
            <p:spPr bwMode="auto">
              <a:xfrm>
                <a:off x="6781800" y="914400"/>
                <a:ext cx="1143000" cy="2133600"/>
              </a:xfrm>
              <a:prstGeom prst="rect">
                <a:avLst/>
              </a:prstGeom>
              <a:solidFill>
                <a:srgbClr val="C0D2FE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35861" name="Line 27"/>
              <p:cNvSpPr>
                <a:spLocks noChangeShapeType="1"/>
              </p:cNvSpPr>
              <p:nvPr/>
            </p:nvSpPr>
            <p:spPr bwMode="auto">
              <a:xfrm>
                <a:off x="6781800" y="1277938"/>
                <a:ext cx="1143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862" name="Line 28"/>
              <p:cNvSpPr>
                <a:spLocks noChangeShapeType="1"/>
              </p:cNvSpPr>
              <p:nvPr/>
            </p:nvSpPr>
            <p:spPr bwMode="auto">
              <a:xfrm>
                <a:off x="6781800" y="1689100"/>
                <a:ext cx="1143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863" name="Line 29"/>
              <p:cNvSpPr>
                <a:spLocks noChangeShapeType="1"/>
              </p:cNvSpPr>
              <p:nvPr/>
            </p:nvSpPr>
            <p:spPr bwMode="auto">
              <a:xfrm>
                <a:off x="6781800" y="2620963"/>
                <a:ext cx="1143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864" name="Text Box 30"/>
              <p:cNvSpPr txBox="1">
                <a:spLocks noChangeArrowheads="1"/>
              </p:cNvSpPr>
              <p:nvPr/>
            </p:nvSpPr>
            <p:spPr bwMode="auto">
              <a:xfrm>
                <a:off x="6832600" y="914400"/>
                <a:ext cx="9525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ko-KR" sz="1400" b="0">
                    <a:latin typeface="Helvetica" panose="020B0604020202020204" pitchFamily="34" charset="0"/>
                    <a:ea typeface="굴림" panose="020B0600000101010101" pitchFamily="34" charset="-127"/>
                  </a:rPr>
                  <a:t>process 6</a:t>
                </a:r>
              </a:p>
            </p:txBody>
          </p:sp>
          <p:sp>
            <p:nvSpPr>
              <p:cNvPr id="35865" name="Text Box 32"/>
              <p:cNvSpPr txBox="1">
                <a:spLocks noChangeArrowheads="1"/>
              </p:cNvSpPr>
              <p:nvPr/>
            </p:nvSpPr>
            <p:spPr bwMode="auto">
              <a:xfrm>
                <a:off x="6781800" y="1676400"/>
                <a:ext cx="10668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ko-KR" sz="1400" b="0" dirty="0">
                    <a:latin typeface="Helvetica" panose="020B0604020202020204" pitchFamily="34" charset="0"/>
                    <a:ea typeface="굴림" panose="020B0600000101010101" pitchFamily="34" charset="-127"/>
                  </a:rPr>
                  <a:t>process 9</a:t>
                </a:r>
              </a:p>
            </p:txBody>
          </p:sp>
          <p:sp>
            <p:nvSpPr>
              <p:cNvPr id="35866" name="Text Box 33"/>
              <p:cNvSpPr txBox="1">
                <a:spLocks noChangeArrowheads="1"/>
              </p:cNvSpPr>
              <p:nvPr/>
            </p:nvSpPr>
            <p:spPr bwMode="auto">
              <a:xfrm>
                <a:off x="6781800" y="2638425"/>
                <a:ext cx="10668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ko-KR" sz="1400" b="0">
                    <a:latin typeface="Helvetica" panose="020B0604020202020204" pitchFamily="34" charset="0"/>
                    <a:ea typeface="굴림" panose="020B0600000101010101" pitchFamily="34" charset="-127"/>
                  </a:rPr>
                  <a:t>OS</a:t>
                </a:r>
              </a:p>
            </p:txBody>
          </p:sp>
          <p:sp>
            <p:nvSpPr>
              <p:cNvPr id="35867" name="Rectangle 37"/>
              <p:cNvSpPr>
                <a:spLocks noChangeArrowheads="1"/>
              </p:cNvSpPr>
              <p:nvPr/>
            </p:nvSpPr>
            <p:spPr bwMode="auto">
              <a:xfrm>
                <a:off x="6781800" y="2362200"/>
                <a:ext cx="1143000" cy="304800"/>
              </a:xfrm>
              <a:prstGeom prst="rect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35868" name="Line 38"/>
              <p:cNvSpPr>
                <a:spLocks noChangeShapeType="1"/>
              </p:cNvSpPr>
              <p:nvPr/>
            </p:nvSpPr>
            <p:spPr bwMode="auto">
              <a:xfrm>
                <a:off x="6781800" y="2012950"/>
                <a:ext cx="1143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869" name="Text Box 39"/>
              <p:cNvSpPr txBox="1">
                <a:spLocks noChangeArrowheads="1"/>
              </p:cNvSpPr>
              <p:nvPr/>
            </p:nvSpPr>
            <p:spPr bwMode="auto">
              <a:xfrm>
                <a:off x="6781800" y="2057400"/>
                <a:ext cx="10668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ko-KR" sz="1400" b="0" dirty="0">
                    <a:latin typeface="Helvetica" panose="020B0604020202020204" pitchFamily="34" charset="0"/>
                    <a:ea typeface="굴림" panose="020B0600000101010101" pitchFamily="34" charset="-127"/>
                  </a:rPr>
                  <a:t>process 10</a:t>
                </a:r>
              </a:p>
            </p:txBody>
          </p:sp>
          <p:sp>
            <p:nvSpPr>
              <p:cNvPr id="35870" name="AutoShape 42"/>
              <p:cNvSpPr>
                <a:spLocks noChangeArrowheads="1"/>
              </p:cNvSpPr>
              <p:nvPr/>
            </p:nvSpPr>
            <p:spPr bwMode="auto">
              <a:xfrm>
                <a:off x="6172200" y="2057400"/>
                <a:ext cx="533400" cy="228600"/>
              </a:xfrm>
              <a:prstGeom prst="rightArrow">
                <a:avLst>
                  <a:gd name="adj1" fmla="val 50000"/>
                  <a:gd name="adj2" fmla="val 58333"/>
                </a:avLst>
              </a:prstGeom>
              <a:solidFill>
                <a:srgbClr val="FF66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35859" name="Rectangle 37"/>
            <p:cNvSpPr>
              <a:spLocks noChangeArrowheads="1"/>
            </p:cNvSpPr>
            <p:nvPr/>
          </p:nvSpPr>
          <p:spPr bwMode="auto">
            <a:xfrm>
              <a:off x="6781800" y="1295400"/>
              <a:ext cx="1143000" cy="38100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9525000" y="1066800"/>
            <a:ext cx="1066800" cy="1447800"/>
            <a:chOff x="8001000" y="1219200"/>
            <a:chExt cx="1066800" cy="1447800"/>
          </a:xfrm>
        </p:grpSpPr>
        <p:sp>
          <p:nvSpPr>
            <p:cNvPr id="35855" name="Text Box 31"/>
            <p:cNvSpPr txBox="1">
              <a:spLocks noChangeArrowheads="1"/>
            </p:cNvSpPr>
            <p:nvPr/>
          </p:nvSpPr>
          <p:spPr bwMode="auto">
            <a:xfrm>
              <a:off x="8001000" y="1676400"/>
              <a:ext cx="1066800" cy="538096"/>
            </a:xfrm>
            <a:prstGeom prst="rect">
              <a:avLst/>
            </a:prstGeom>
            <a:solidFill>
              <a:srgbClr val="C0D2F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50000"/>
                </a:lnSpc>
                <a:spcBef>
                  <a:spcPct val="50000"/>
                </a:spcBef>
              </a:pPr>
              <a:endParaRPr lang="en-US" altLang="ko-KR" sz="700" b="0">
                <a:latin typeface="Helvetica" panose="020B0604020202020204" pitchFamily="34" charset="0"/>
                <a:ea typeface="굴림" panose="020B0600000101010101" pitchFamily="34" charset="-127"/>
              </a:endParaRP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ko-KR" sz="1400" b="0">
                  <a:latin typeface="Helvetica" panose="020B0604020202020204" pitchFamily="34" charset="0"/>
                  <a:ea typeface="굴림" panose="020B0600000101010101" pitchFamily="34" charset="-127"/>
                </a:rPr>
                <a:t>process 11</a:t>
              </a:r>
            </a:p>
            <a:p>
              <a:pPr>
                <a:lnSpc>
                  <a:spcPct val="50000"/>
                </a:lnSpc>
                <a:spcBef>
                  <a:spcPct val="50000"/>
                </a:spcBef>
              </a:pPr>
              <a:endParaRPr lang="en-US" altLang="ko-KR" sz="800" b="0">
                <a:latin typeface="Helvetica" panose="020B0604020202020204" pitchFamily="34" charset="0"/>
                <a:ea typeface="굴림" panose="020B0600000101010101" pitchFamily="34" charset="-127"/>
              </a:endParaRPr>
            </a:p>
          </p:txBody>
        </p:sp>
        <p:sp>
          <p:nvSpPr>
            <p:cNvPr id="6" name="Bent Arrow 5"/>
            <p:cNvSpPr/>
            <p:nvPr/>
          </p:nvSpPr>
          <p:spPr bwMode="auto">
            <a:xfrm flipH="1">
              <a:off x="8001000" y="1219200"/>
              <a:ext cx="685800" cy="381000"/>
            </a:xfrm>
            <a:prstGeom prst="bentArrow">
              <a:avLst/>
            </a:prstGeom>
            <a:solidFill>
              <a:srgbClr val="FF44EC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b="0" dirty="0">
                <a:latin typeface="Helvetica"/>
                <a:ea typeface="ＭＳ Ｐゴシック" charset="0"/>
                <a:cs typeface="Helvetica"/>
              </a:endParaRPr>
            </a:p>
          </p:txBody>
        </p:sp>
        <p:sp>
          <p:nvSpPr>
            <p:cNvPr id="52" name="Bent Arrow 51"/>
            <p:cNvSpPr/>
            <p:nvPr/>
          </p:nvSpPr>
          <p:spPr bwMode="auto">
            <a:xfrm flipH="1" flipV="1">
              <a:off x="8001000" y="2286000"/>
              <a:ext cx="685800" cy="381000"/>
            </a:xfrm>
            <a:prstGeom prst="bentArrow">
              <a:avLst/>
            </a:prstGeom>
            <a:solidFill>
              <a:srgbClr val="FF44EC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b="0" dirty="0">
                <a:latin typeface="Helvetica"/>
                <a:ea typeface="ＭＳ Ｐゴシック" charset="0"/>
                <a:cs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325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anose="020B0600000101010101" pitchFamily="34" charset="-127"/>
              </a:rPr>
              <a:t>More Flexible Segmentation</a:t>
            </a:r>
          </a:p>
        </p:txBody>
      </p:sp>
      <p:sp>
        <p:nvSpPr>
          <p:cNvPr id="69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4588730"/>
            <a:ext cx="10210800" cy="21336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Logical View: multiple separate segments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Typical: Code, Data, Stack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Others: memory sharing, </a:t>
            </a:r>
            <a:r>
              <a:rPr lang="en-US" altLang="ko-KR" dirty="0" err="1">
                <a:ea typeface="굴림" panose="020B0600000101010101" pitchFamily="34" charset="-127"/>
              </a:rPr>
              <a:t>etc</a:t>
            </a: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Each segment is given region of contiguous memory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Has a base and limit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Can reside anywhere in physical memory</a:t>
            </a:r>
          </a:p>
        </p:txBody>
      </p:sp>
      <p:pic>
        <p:nvPicPr>
          <p:cNvPr id="691204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2" t="632" r="21811" b="964"/>
          <a:stretch>
            <a:fillRect/>
          </a:stretch>
        </p:blipFill>
        <p:spPr bwMode="auto">
          <a:xfrm>
            <a:off x="2286000" y="685800"/>
            <a:ext cx="2852738" cy="375920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55"/>
          <p:cNvGrpSpPr>
            <a:grpSpLocks/>
          </p:cNvGrpSpPr>
          <p:nvPr/>
        </p:nvGrpSpPr>
        <p:grpSpPr bwMode="auto">
          <a:xfrm>
            <a:off x="5638800" y="685800"/>
            <a:ext cx="4530726" cy="3862388"/>
            <a:chOff x="2592" y="480"/>
            <a:chExt cx="2854" cy="2433"/>
          </a:xfrm>
        </p:grpSpPr>
        <p:sp>
          <p:nvSpPr>
            <p:cNvPr id="37893" name="Oval 5"/>
            <p:cNvSpPr>
              <a:spLocks noChangeArrowheads="1"/>
            </p:cNvSpPr>
            <p:nvPr/>
          </p:nvSpPr>
          <p:spPr bwMode="auto">
            <a:xfrm>
              <a:off x="2688" y="558"/>
              <a:ext cx="1381" cy="1890"/>
            </a:xfrm>
            <a:prstGeom prst="ellipse">
              <a:avLst/>
            </a:prstGeom>
            <a:solidFill>
              <a:srgbClr val="99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sz="2800" b="0"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  <p:sp>
          <p:nvSpPr>
            <p:cNvPr id="37894" name="Rectangle 6"/>
            <p:cNvSpPr>
              <a:spLocks noChangeArrowheads="1"/>
            </p:cNvSpPr>
            <p:nvPr/>
          </p:nvSpPr>
          <p:spPr bwMode="auto">
            <a:xfrm>
              <a:off x="2992" y="864"/>
              <a:ext cx="472" cy="254"/>
            </a:xfrm>
            <a:prstGeom prst="rect">
              <a:avLst/>
            </a:prstGeom>
            <a:solidFill>
              <a:srgbClr val="FF66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 Light" charset="0"/>
                  <a:ea typeface="Gill Sans Light" charset="0"/>
                  <a:cs typeface="Gill Sans Light" charset="0"/>
                </a:rPr>
                <a:t>1</a:t>
              </a:r>
            </a:p>
          </p:txBody>
        </p:sp>
        <p:sp>
          <p:nvSpPr>
            <p:cNvPr id="37895" name="Rectangle 7"/>
            <p:cNvSpPr>
              <a:spLocks noChangeArrowheads="1"/>
            </p:cNvSpPr>
            <p:nvPr/>
          </p:nvSpPr>
          <p:spPr bwMode="auto">
            <a:xfrm>
              <a:off x="2800" y="1440"/>
              <a:ext cx="436" cy="43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 Light" charset="0"/>
                  <a:ea typeface="Gill Sans Light" charset="0"/>
                  <a:cs typeface="Gill Sans Light" charset="0"/>
                </a:rPr>
                <a:t>3</a:t>
              </a:r>
            </a:p>
          </p:txBody>
        </p:sp>
        <p:sp>
          <p:nvSpPr>
            <p:cNvPr id="37896" name="Rectangle 8"/>
            <p:cNvSpPr>
              <a:spLocks noChangeArrowheads="1"/>
            </p:cNvSpPr>
            <p:nvPr/>
          </p:nvSpPr>
          <p:spPr bwMode="auto">
            <a:xfrm>
              <a:off x="3520" y="1248"/>
              <a:ext cx="437" cy="182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 Light" charset="0"/>
                  <a:ea typeface="Gill Sans Light" charset="0"/>
                  <a:cs typeface="Gill Sans Light" charset="0"/>
                </a:rPr>
                <a:t>2</a:t>
              </a:r>
            </a:p>
          </p:txBody>
        </p:sp>
        <p:sp>
          <p:nvSpPr>
            <p:cNvPr id="37897" name="Rectangle 9"/>
            <p:cNvSpPr>
              <a:spLocks noChangeArrowheads="1"/>
            </p:cNvSpPr>
            <p:nvPr/>
          </p:nvSpPr>
          <p:spPr bwMode="auto">
            <a:xfrm>
              <a:off x="3376" y="1728"/>
              <a:ext cx="435" cy="254"/>
            </a:xfrm>
            <a:prstGeom prst="rect">
              <a:avLst/>
            </a:prstGeom>
            <a:solidFill>
              <a:srgbClr val="53FB2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 Light" charset="0"/>
                  <a:ea typeface="Gill Sans Light" charset="0"/>
                  <a:cs typeface="Gill Sans Light" charset="0"/>
                </a:rPr>
                <a:t>4</a:t>
              </a:r>
            </a:p>
          </p:txBody>
        </p:sp>
        <p:sp>
          <p:nvSpPr>
            <p:cNvPr id="37898" name="Text Box 24"/>
            <p:cNvSpPr txBox="1">
              <a:spLocks noChangeArrowheads="1"/>
            </p:cNvSpPr>
            <p:nvPr/>
          </p:nvSpPr>
          <p:spPr bwMode="auto">
            <a:xfrm>
              <a:off x="2776" y="2462"/>
              <a:ext cx="1219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b="0" dirty="0">
                  <a:latin typeface="Gill Sans Light" charset="0"/>
                  <a:ea typeface="Gill Sans Light" charset="0"/>
                  <a:cs typeface="Gill Sans Light" charset="0"/>
                </a:rPr>
                <a:t>user view of</a:t>
              </a:r>
            </a:p>
            <a:p>
              <a:pPr eaLnBrk="1" hangingPunct="1"/>
              <a:r>
                <a:rPr lang="en-US" altLang="en-US" sz="2000" b="0" dirty="0">
                  <a:latin typeface="Gill Sans Light" charset="0"/>
                  <a:ea typeface="Gill Sans Light" charset="0"/>
                  <a:cs typeface="Gill Sans Light" charset="0"/>
                </a:rPr>
                <a:t>memory space </a:t>
              </a:r>
            </a:p>
          </p:txBody>
        </p:sp>
        <p:sp>
          <p:nvSpPr>
            <p:cNvPr id="37899" name="Rectangle 12"/>
            <p:cNvSpPr>
              <a:spLocks noChangeArrowheads="1"/>
            </p:cNvSpPr>
            <p:nvPr/>
          </p:nvSpPr>
          <p:spPr bwMode="auto">
            <a:xfrm>
              <a:off x="4518" y="576"/>
              <a:ext cx="545" cy="509"/>
            </a:xfrm>
            <a:prstGeom prst="rect">
              <a:avLst/>
            </a:prstGeom>
            <a:solidFill>
              <a:srgbClr val="53FB2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sz="2800" b="0"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  <p:sp>
          <p:nvSpPr>
            <p:cNvPr id="37900" name="Line 13"/>
            <p:cNvSpPr>
              <a:spLocks noChangeShapeType="1"/>
            </p:cNvSpPr>
            <p:nvPr/>
          </p:nvSpPr>
          <p:spPr bwMode="auto">
            <a:xfrm>
              <a:off x="4518" y="831"/>
              <a:ext cx="5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  <p:sp>
          <p:nvSpPr>
            <p:cNvPr id="37901" name="Rectangle 15"/>
            <p:cNvSpPr>
              <a:spLocks noChangeArrowheads="1"/>
            </p:cNvSpPr>
            <p:nvPr/>
          </p:nvSpPr>
          <p:spPr bwMode="auto">
            <a:xfrm>
              <a:off x="4518" y="1085"/>
              <a:ext cx="545" cy="509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sz="2800" b="0"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  <p:sp>
          <p:nvSpPr>
            <p:cNvPr id="37902" name="Line 16"/>
            <p:cNvSpPr>
              <a:spLocks noChangeShapeType="1"/>
            </p:cNvSpPr>
            <p:nvPr/>
          </p:nvSpPr>
          <p:spPr bwMode="auto">
            <a:xfrm>
              <a:off x="4518" y="1340"/>
              <a:ext cx="5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  <p:sp>
          <p:nvSpPr>
            <p:cNvPr id="37903" name="Text Box 17"/>
            <p:cNvSpPr txBox="1">
              <a:spLocks noChangeArrowheads="1"/>
            </p:cNvSpPr>
            <p:nvPr/>
          </p:nvSpPr>
          <p:spPr bwMode="auto">
            <a:xfrm>
              <a:off x="4675" y="595"/>
              <a:ext cx="20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b="0">
                  <a:latin typeface="Gill Sans Light" charset="0"/>
                  <a:ea typeface="Gill Sans Light" charset="0"/>
                  <a:cs typeface="Gill Sans Light" charset="0"/>
                </a:rPr>
                <a:t>1</a:t>
              </a:r>
            </a:p>
          </p:txBody>
        </p:sp>
        <p:sp>
          <p:nvSpPr>
            <p:cNvPr id="37904" name="Text Box 18"/>
            <p:cNvSpPr txBox="1">
              <a:spLocks noChangeArrowheads="1"/>
            </p:cNvSpPr>
            <p:nvPr/>
          </p:nvSpPr>
          <p:spPr bwMode="auto">
            <a:xfrm>
              <a:off x="4691" y="828"/>
              <a:ext cx="20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b="0" dirty="0">
                  <a:latin typeface="Gill Sans Light" charset="0"/>
                  <a:ea typeface="Gill Sans Light" charset="0"/>
                  <a:cs typeface="Gill Sans Light" charset="0"/>
                </a:rPr>
                <a:t>4</a:t>
              </a:r>
            </a:p>
          </p:txBody>
        </p:sp>
        <p:sp>
          <p:nvSpPr>
            <p:cNvPr id="37905" name="Rectangle 19"/>
            <p:cNvSpPr>
              <a:spLocks noChangeArrowheads="1"/>
            </p:cNvSpPr>
            <p:nvPr/>
          </p:nvSpPr>
          <p:spPr bwMode="auto">
            <a:xfrm>
              <a:off x="4518" y="1594"/>
              <a:ext cx="545" cy="69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sz="2800" b="0"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  <p:sp>
          <p:nvSpPr>
            <p:cNvPr id="37906" name="Rectangle 20"/>
            <p:cNvSpPr>
              <a:spLocks noChangeArrowheads="1"/>
            </p:cNvSpPr>
            <p:nvPr/>
          </p:nvSpPr>
          <p:spPr bwMode="auto">
            <a:xfrm>
              <a:off x="4518" y="2284"/>
              <a:ext cx="545" cy="182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sz="2800" b="0"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  <p:sp>
          <p:nvSpPr>
            <p:cNvPr id="37907" name="Line 21"/>
            <p:cNvSpPr>
              <a:spLocks noChangeShapeType="1"/>
            </p:cNvSpPr>
            <p:nvPr/>
          </p:nvSpPr>
          <p:spPr bwMode="auto">
            <a:xfrm>
              <a:off x="4518" y="1775"/>
              <a:ext cx="5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  <p:sp>
          <p:nvSpPr>
            <p:cNvPr id="37908" name="Text Box 22"/>
            <p:cNvSpPr txBox="1">
              <a:spLocks noChangeArrowheads="1"/>
            </p:cNvSpPr>
            <p:nvPr/>
          </p:nvSpPr>
          <p:spPr bwMode="auto">
            <a:xfrm>
              <a:off x="4676" y="1577"/>
              <a:ext cx="20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b="0">
                  <a:latin typeface="Gill Sans Light" charset="0"/>
                  <a:ea typeface="Gill Sans Light" charset="0"/>
                  <a:cs typeface="Gill Sans Light" charset="0"/>
                </a:rPr>
                <a:t>2</a:t>
              </a:r>
            </a:p>
          </p:txBody>
        </p:sp>
        <p:sp>
          <p:nvSpPr>
            <p:cNvPr id="37909" name="Text Box 23"/>
            <p:cNvSpPr txBox="1">
              <a:spLocks noChangeArrowheads="1"/>
            </p:cNvSpPr>
            <p:nvPr/>
          </p:nvSpPr>
          <p:spPr bwMode="auto">
            <a:xfrm>
              <a:off x="4691" y="1925"/>
              <a:ext cx="20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b="0">
                  <a:latin typeface="Gill Sans Light" charset="0"/>
                  <a:ea typeface="Gill Sans Light" charset="0"/>
                  <a:cs typeface="Gill Sans Light" charset="0"/>
                </a:rPr>
                <a:t>3</a:t>
              </a:r>
            </a:p>
          </p:txBody>
        </p:sp>
        <p:sp>
          <p:nvSpPr>
            <p:cNvPr id="37910" name="Text Box 25"/>
            <p:cNvSpPr txBox="1">
              <a:spLocks noChangeArrowheads="1"/>
            </p:cNvSpPr>
            <p:nvPr/>
          </p:nvSpPr>
          <p:spPr bwMode="auto">
            <a:xfrm>
              <a:off x="4082" y="2457"/>
              <a:ext cx="1364" cy="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"/>
                </a:spcBef>
              </a:pPr>
              <a:r>
                <a:rPr lang="en-US" altLang="en-US" sz="2000" b="0" dirty="0">
                  <a:latin typeface="Gill Sans Light" charset="0"/>
                  <a:ea typeface="Gill Sans Light" charset="0"/>
                  <a:cs typeface="Gill Sans Light" charset="0"/>
                </a:rPr>
                <a:t>physical </a:t>
              </a:r>
            </a:p>
            <a:p>
              <a:pPr algn="ctr" eaLnBrk="1" hangingPunct="1">
                <a:spcBef>
                  <a:spcPct val="5000"/>
                </a:spcBef>
              </a:pPr>
              <a:r>
                <a:rPr lang="en-US" altLang="en-US" sz="2000" b="0" dirty="0">
                  <a:latin typeface="Gill Sans Light" charset="0"/>
                  <a:ea typeface="Gill Sans Light" charset="0"/>
                  <a:cs typeface="Gill Sans Light" charset="0"/>
                </a:rPr>
                <a:t>memory space</a:t>
              </a:r>
            </a:p>
          </p:txBody>
        </p:sp>
        <p:sp>
          <p:nvSpPr>
            <p:cNvPr id="37911" name="Rectangle 26"/>
            <p:cNvSpPr>
              <a:spLocks noChangeArrowheads="1"/>
            </p:cNvSpPr>
            <p:nvPr/>
          </p:nvSpPr>
          <p:spPr bwMode="auto">
            <a:xfrm>
              <a:off x="4520" y="576"/>
              <a:ext cx="539" cy="254"/>
            </a:xfrm>
            <a:prstGeom prst="rect">
              <a:avLst/>
            </a:prstGeom>
            <a:solidFill>
              <a:srgbClr val="FF66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b="0" dirty="0">
                  <a:latin typeface="Gill Sans Light" charset="0"/>
                  <a:ea typeface="Gill Sans Light" charset="0"/>
                  <a:cs typeface="Gill Sans Light" charset="0"/>
                </a:rPr>
                <a:t>1</a:t>
              </a:r>
            </a:p>
          </p:txBody>
        </p:sp>
        <p:sp>
          <p:nvSpPr>
            <p:cNvPr id="37912" name="Rectangle 27"/>
            <p:cNvSpPr>
              <a:spLocks noChangeArrowheads="1"/>
            </p:cNvSpPr>
            <p:nvPr/>
          </p:nvSpPr>
          <p:spPr bwMode="auto">
            <a:xfrm>
              <a:off x="4521" y="1584"/>
              <a:ext cx="543" cy="200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b="0">
                  <a:latin typeface="Gill Sans Light" charset="0"/>
                  <a:ea typeface="Gill Sans Light" charset="0"/>
                  <a:cs typeface="Gill Sans Light" charset="0"/>
                </a:rPr>
                <a:t>2</a:t>
              </a:r>
            </a:p>
          </p:txBody>
        </p:sp>
        <p:sp>
          <p:nvSpPr>
            <p:cNvPr id="37913" name="Rectangle 50"/>
            <p:cNvSpPr>
              <a:spLocks noChangeArrowheads="1"/>
            </p:cNvSpPr>
            <p:nvPr/>
          </p:nvSpPr>
          <p:spPr bwMode="auto">
            <a:xfrm>
              <a:off x="2592" y="480"/>
              <a:ext cx="2854" cy="240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sz="2800" b="0"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69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9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9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9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9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9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9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120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76200"/>
            <a:ext cx="8153400" cy="533400"/>
          </a:xfrm>
        </p:spPr>
        <p:txBody>
          <a:bodyPr/>
          <a:lstStyle/>
          <a:p>
            <a:r>
              <a:rPr lang="en-US" altLang="ko-KR" dirty="0"/>
              <a:t>Implementation of Multi-Segment Model</a:t>
            </a:r>
          </a:p>
        </p:txBody>
      </p:sp>
      <p:sp>
        <p:nvSpPr>
          <p:cNvPr id="69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1242" y="3459223"/>
            <a:ext cx="10231558" cy="32004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/>
              <a:t>Segment map resides in processor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/>
              <a:t>Segment number mapped into base/limit pair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/>
              <a:t>Base added to offset to generate physical address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/>
              <a:t>Error check catches offset out of range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/>
              <a:t>As many chunks of physical memory as entries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/>
              <a:t>Segment addressed by portion of virtual address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/>
              <a:t>However, could be included in instruction instead: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/>
              <a:t>x86 Example: </a:t>
            </a:r>
            <a:r>
              <a:rPr lang="en-US" altLang="ko-KR" dirty="0" err="1"/>
              <a:t>mov</a:t>
            </a:r>
            <a:r>
              <a:rPr lang="en-US" altLang="ko-KR" dirty="0"/>
              <a:t> [</a:t>
            </a:r>
            <a:r>
              <a:rPr lang="en-US" altLang="ko-KR" dirty="0" err="1">
                <a:solidFill>
                  <a:schemeClr val="hlink"/>
                </a:solidFill>
              </a:rPr>
              <a:t>es</a:t>
            </a:r>
            <a:r>
              <a:rPr lang="en-US" altLang="ko-KR" dirty="0" err="1"/>
              <a:t>:bx</a:t>
            </a:r>
            <a:r>
              <a:rPr lang="en-US" altLang="ko-KR" dirty="0"/>
              <a:t>],ax. 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/>
              <a:t>What is “V/N” (valid / not valid)?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altLang="ko-KR" dirty="0"/>
              <a:t>Can mark segments as invalid; requires check as well</a:t>
            </a:r>
          </a:p>
        </p:txBody>
      </p:sp>
      <p:grpSp>
        <p:nvGrpSpPr>
          <p:cNvPr id="39939" name="Group 78"/>
          <p:cNvGrpSpPr>
            <a:grpSpLocks/>
          </p:cNvGrpSpPr>
          <p:nvPr/>
        </p:nvGrpSpPr>
        <p:grpSpPr bwMode="auto">
          <a:xfrm>
            <a:off x="5257801" y="1203326"/>
            <a:ext cx="1895475" cy="2073275"/>
            <a:chOff x="2352" y="758"/>
            <a:chExt cx="1194" cy="1306"/>
          </a:xfrm>
        </p:grpSpPr>
        <p:grpSp>
          <p:nvGrpSpPr>
            <p:cNvPr id="39968" name="Group 13"/>
            <p:cNvGrpSpPr>
              <a:grpSpLocks/>
            </p:cNvGrpSpPr>
            <p:nvPr/>
          </p:nvGrpSpPr>
          <p:grpSpPr bwMode="auto">
            <a:xfrm>
              <a:off x="2352" y="758"/>
              <a:ext cx="1194" cy="163"/>
              <a:chOff x="2352" y="960"/>
              <a:chExt cx="1632" cy="288"/>
            </a:xfrm>
          </p:grpSpPr>
          <p:grpSp>
            <p:nvGrpSpPr>
              <p:cNvPr id="40004" name="Group 11"/>
              <p:cNvGrpSpPr>
                <a:grpSpLocks/>
              </p:cNvGrpSpPr>
              <p:nvPr/>
            </p:nvGrpSpPr>
            <p:grpSpPr bwMode="auto">
              <a:xfrm>
                <a:off x="2352" y="960"/>
                <a:ext cx="1392" cy="288"/>
                <a:chOff x="2352" y="960"/>
                <a:chExt cx="1392" cy="288"/>
              </a:xfrm>
            </p:grpSpPr>
            <p:sp>
              <p:nvSpPr>
                <p:cNvPr id="40006" name="Rectangle 8"/>
                <p:cNvSpPr>
                  <a:spLocks noChangeArrowheads="1"/>
                </p:cNvSpPr>
                <p:nvPr/>
              </p:nvSpPr>
              <p:spPr bwMode="auto">
                <a:xfrm>
                  <a:off x="2352" y="960"/>
                  <a:ext cx="672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Base0</a:t>
                  </a:r>
                </a:p>
              </p:txBody>
            </p:sp>
            <p:sp>
              <p:nvSpPr>
                <p:cNvPr id="40007" name="Rectangle 10"/>
                <p:cNvSpPr>
                  <a:spLocks noChangeArrowheads="1"/>
                </p:cNvSpPr>
                <p:nvPr/>
              </p:nvSpPr>
              <p:spPr bwMode="auto">
                <a:xfrm>
                  <a:off x="3024" y="960"/>
                  <a:ext cx="720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Limit0</a:t>
                  </a:r>
                </a:p>
              </p:txBody>
            </p:sp>
          </p:grpSp>
          <p:sp>
            <p:nvSpPr>
              <p:cNvPr id="40005" name="Rectangle 12"/>
              <p:cNvSpPr>
                <a:spLocks noChangeArrowheads="1"/>
              </p:cNvSpPr>
              <p:nvPr/>
            </p:nvSpPr>
            <p:spPr bwMode="auto">
              <a:xfrm>
                <a:off x="3744" y="960"/>
                <a:ext cx="240" cy="288"/>
              </a:xfrm>
              <a:prstGeom prst="rect">
                <a:avLst/>
              </a:prstGeom>
              <a:solidFill>
                <a:srgbClr val="99FF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V</a:t>
                </a:r>
              </a:p>
            </p:txBody>
          </p:sp>
        </p:grpSp>
        <p:grpSp>
          <p:nvGrpSpPr>
            <p:cNvPr id="39969" name="Group 14"/>
            <p:cNvGrpSpPr>
              <a:grpSpLocks/>
            </p:cNvGrpSpPr>
            <p:nvPr/>
          </p:nvGrpSpPr>
          <p:grpSpPr bwMode="auto">
            <a:xfrm>
              <a:off x="2352" y="921"/>
              <a:ext cx="1194" cy="164"/>
              <a:chOff x="2352" y="960"/>
              <a:chExt cx="1632" cy="288"/>
            </a:xfrm>
          </p:grpSpPr>
          <p:grpSp>
            <p:nvGrpSpPr>
              <p:cNvPr id="40000" name="Group 15"/>
              <p:cNvGrpSpPr>
                <a:grpSpLocks/>
              </p:cNvGrpSpPr>
              <p:nvPr/>
            </p:nvGrpSpPr>
            <p:grpSpPr bwMode="auto">
              <a:xfrm>
                <a:off x="2352" y="960"/>
                <a:ext cx="1392" cy="288"/>
                <a:chOff x="2352" y="960"/>
                <a:chExt cx="1392" cy="288"/>
              </a:xfrm>
            </p:grpSpPr>
            <p:sp>
              <p:nvSpPr>
                <p:cNvPr id="40002" name="Rectangle 16"/>
                <p:cNvSpPr>
                  <a:spLocks noChangeArrowheads="1"/>
                </p:cNvSpPr>
                <p:nvPr/>
              </p:nvSpPr>
              <p:spPr bwMode="auto">
                <a:xfrm>
                  <a:off x="2352" y="960"/>
                  <a:ext cx="672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Base1</a:t>
                  </a:r>
                </a:p>
              </p:txBody>
            </p:sp>
            <p:sp>
              <p:nvSpPr>
                <p:cNvPr id="40003" name="Rectangle 17"/>
                <p:cNvSpPr>
                  <a:spLocks noChangeArrowheads="1"/>
                </p:cNvSpPr>
                <p:nvPr/>
              </p:nvSpPr>
              <p:spPr bwMode="auto">
                <a:xfrm>
                  <a:off x="3024" y="960"/>
                  <a:ext cx="720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Limit1</a:t>
                  </a:r>
                </a:p>
              </p:txBody>
            </p:sp>
          </p:grpSp>
          <p:sp>
            <p:nvSpPr>
              <p:cNvPr id="40001" name="Rectangle 18"/>
              <p:cNvSpPr>
                <a:spLocks noChangeArrowheads="1"/>
              </p:cNvSpPr>
              <p:nvPr/>
            </p:nvSpPr>
            <p:spPr bwMode="auto">
              <a:xfrm>
                <a:off x="3744" y="960"/>
                <a:ext cx="240" cy="288"/>
              </a:xfrm>
              <a:prstGeom prst="rect">
                <a:avLst/>
              </a:prstGeom>
              <a:solidFill>
                <a:srgbClr val="99FF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V</a:t>
                </a:r>
              </a:p>
            </p:txBody>
          </p:sp>
        </p:grpSp>
        <p:grpSp>
          <p:nvGrpSpPr>
            <p:cNvPr id="39970" name="Group 19"/>
            <p:cNvGrpSpPr>
              <a:grpSpLocks/>
            </p:cNvGrpSpPr>
            <p:nvPr/>
          </p:nvGrpSpPr>
          <p:grpSpPr bwMode="auto">
            <a:xfrm>
              <a:off x="2352" y="1085"/>
              <a:ext cx="1194" cy="163"/>
              <a:chOff x="2352" y="960"/>
              <a:chExt cx="1632" cy="288"/>
            </a:xfrm>
          </p:grpSpPr>
          <p:grpSp>
            <p:nvGrpSpPr>
              <p:cNvPr id="39996" name="Group 20"/>
              <p:cNvGrpSpPr>
                <a:grpSpLocks/>
              </p:cNvGrpSpPr>
              <p:nvPr/>
            </p:nvGrpSpPr>
            <p:grpSpPr bwMode="auto">
              <a:xfrm>
                <a:off x="2352" y="960"/>
                <a:ext cx="1392" cy="288"/>
                <a:chOff x="2352" y="960"/>
                <a:chExt cx="1392" cy="288"/>
              </a:xfrm>
            </p:grpSpPr>
            <p:sp>
              <p:nvSpPr>
                <p:cNvPr id="39998" name="Rectangle 21"/>
                <p:cNvSpPr>
                  <a:spLocks noChangeArrowheads="1"/>
                </p:cNvSpPr>
                <p:nvPr/>
              </p:nvSpPr>
              <p:spPr bwMode="auto">
                <a:xfrm>
                  <a:off x="2352" y="960"/>
                  <a:ext cx="672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Base2</a:t>
                  </a:r>
                </a:p>
              </p:txBody>
            </p:sp>
            <p:sp>
              <p:nvSpPr>
                <p:cNvPr id="39999" name="Rectangle 22"/>
                <p:cNvSpPr>
                  <a:spLocks noChangeArrowheads="1"/>
                </p:cNvSpPr>
                <p:nvPr/>
              </p:nvSpPr>
              <p:spPr bwMode="auto">
                <a:xfrm>
                  <a:off x="3024" y="960"/>
                  <a:ext cx="720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Limit2</a:t>
                  </a:r>
                </a:p>
              </p:txBody>
            </p:sp>
          </p:grpSp>
          <p:sp>
            <p:nvSpPr>
              <p:cNvPr id="39997" name="Rectangle 23"/>
              <p:cNvSpPr>
                <a:spLocks noChangeArrowheads="1"/>
              </p:cNvSpPr>
              <p:nvPr/>
            </p:nvSpPr>
            <p:spPr bwMode="auto">
              <a:xfrm>
                <a:off x="3744" y="960"/>
                <a:ext cx="240" cy="288"/>
              </a:xfrm>
              <a:prstGeom prst="rect">
                <a:avLst/>
              </a:prstGeom>
              <a:solidFill>
                <a:srgbClr val="99FF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V</a:t>
                </a:r>
              </a:p>
            </p:txBody>
          </p:sp>
        </p:grpSp>
        <p:grpSp>
          <p:nvGrpSpPr>
            <p:cNvPr id="39971" name="Group 24"/>
            <p:cNvGrpSpPr>
              <a:grpSpLocks/>
            </p:cNvGrpSpPr>
            <p:nvPr/>
          </p:nvGrpSpPr>
          <p:grpSpPr bwMode="auto">
            <a:xfrm>
              <a:off x="2352" y="1248"/>
              <a:ext cx="1194" cy="163"/>
              <a:chOff x="2352" y="960"/>
              <a:chExt cx="1632" cy="288"/>
            </a:xfrm>
          </p:grpSpPr>
          <p:grpSp>
            <p:nvGrpSpPr>
              <p:cNvPr id="39992" name="Group 25"/>
              <p:cNvGrpSpPr>
                <a:grpSpLocks/>
              </p:cNvGrpSpPr>
              <p:nvPr/>
            </p:nvGrpSpPr>
            <p:grpSpPr bwMode="auto">
              <a:xfrm>
                <a:off x="2352" y="960"/>
                <a:ext cx="1392" cy="288"/>
                <a:chOff x="2352" y="960"/>
                <a:chExt cx="1392" cy="288"/>
              </a:xfrm>
            </p:grpSpPr>
            <p:sp>
              <p:nvSpPr>
                <p:cNvPr id="39994" name="Rectangle 26"/>
                <p:cNvSpPr>
                  <a:spLocks noChangeArrowheads="1"/>
                </p:cNvSpPr>
                <p:nvPr/>
              </p:nvSpPr>
              <p:spPr bwMode="auto">
                <a:xfrm>
                  <a:off x="2352" y="960"/>
                  <a:ext cx="672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Base3</a:t>
                  </a:r>
                </a:p>
              </p:txBody>
            </p:sp>
            <p:sp>
              <p:nvSpPr>
                <p:cNvPr id="39995" name="Rectangle 27"/>
                <p:cNvSpPr>
                  <a:spLocks noChangeArrowheads="1"/>
                </p:cNvSpPr>
                <p:nvPr/>
              </p:nvSpPr>
              <p:spPr bwMode="auto">
                <a:xfrm>
                  <a:off x="3024" y="960"/>
                  <a:ext cx="720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Limit3</a:t>
                  </a:r>
                </a:p>
              </p:txBody>
            </p:sp>
          </p:grpSp>
          <p:sp>
            <p:nvSpPr>
              <p:cNvPr id="39993" name="Rectangle 28"/>
              <p:cNvSpPr>
                <a:spLocks noChangeArrowheads="1"/>
              </p:cNvSpPr>
              <p:nvPr/>
            </p:nvSpPr>
            <p:spPr bwMode="auto">
              <a:xfrm>
                <a:off x="3744" y="960"/>
                <a:ext cx="240" cy="288"/>
              </a:xfrm>
              <a:prstGeom prst="rect">
                <a:avLst/>
              </a:prstGeom>
              <a:solidFill>
                <a:srgbClr val="99FF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N</a:t>
                </a:r>
              </a:p>
            </p:txBody>
          </p:sp>
        </p:grpSp>
        <p:grpSp>
          <p:nvGrpSpPr>
            <p:cNvPr id="39972" name="Group 29"/>
            <p:cNvGrpSpPr>
              <a:grpSpLocks/>
            </p:cNvGrpSpPr>
            <p:nvPr/>
          </p:nvGrpSpPr>
          <p:grpSpPr bwMode="auto">
            <a:xfrm>
              <a:off x="2352" y="1411"/>
              <a:ext cx="1194" cy="163"/>
              <a:chOff x="2352" y="960"/>
              <a:chExt cx="1632" cy="288"/>
            </a:xfrm>
          </p:grpSpPr>
          <p:grpSp>
            <p:nvGrpSpPr>
              <p:cNvPr id="39988" name="Group 30"/>
              <p:cNvGrpSpPr>
                <a:grpSpLocks/>
              </p:cNvGrpSpPr>
              <p:nvPr/>
            </p:nvGrpSpPr>
            <p:grpSpPr bwMode="auto">
              <a:xfrm>
                <a:off x="2352" y="960"/>
                <a:ext cx="1392" cy="288"/>
                <a:chOff x="2352" y="960"/>
                <a:chExt cx="1392" cy="288"/>
              </a:xfrm>
            </p:grpSpPr>
            <p:sp>
              <p:nvSpPr>
                <p:cNvPr id="39990" name="Rectangle 31"/>
                <p:cNvSpPr>
                  <a:spLocks noChangeArrowheads="1"/>
                </p:cNvSpPr>
                <p:nvPr/>
              </p:nvSpPr>
              <p:spPr bwMode="auto">
                <a:xfrm>
                  <a:off x="2352" y="960"/>
                  <a:ext cx="672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Base4</a:t>
                  </a:r>
                </a:p>
              </p:txBody>
            </p:sp>
            <p:sp>
              <p:nvSpPr>
                <p:cNvPr id="39991" name="Rectangle 32"/>
                <p:cNvSpPr>
                  <a:spLocks noChangeArrowheads="1"/>
                </p:cNvSpPr>
                <p:nvPr/>
              </p:nvSpPr>
              <p:spPr bwMode="auto">
                <a:xfrm>
                  <a:off x="3024" y="960"/>
                  <a:ext cx="720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Limit4</a:t>
                  </a:r>
                </a:p>
              </p:txBody>
            </p:sp>
          </p:grpSp>
          <p:sp>
            <p:nvSpPr>
              <p:cNvPr id="39989" name="Rectangle 33"/>
              <p:cNvSpPr>
                <a:spLocks noChangeArrowheads="1"/>
              </p:cNvSpPr>
              <p:nvPr/>
            </p:nvSpPr>
            <p:spPr bwMode="auto">
              <a:xfrm>
                <a:off x="3744" y="960"/>
                <a:ext cx="240" cy="288"/>
              </a:xfrm>
              <a:prstGeom prst="rect">
                <a:avLst/>
              </a:prstGeom>
              <a:solidFill>
                <a:srgbClr val="99FF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V</a:t>
                </a:r>
              </a:p>
            </p:txBody>
          </p:sp>
        </p:grpSp>
        <p:grpSp>
          <p:nvGrpSpPr>
            <p:cNvPr id="39973" name="Group 34"/>
            <p:cNvGrpSpPr>
              <a:grpSpLocks/>
            </p:cNvGrpSpPr>
            <p:nvPr/>
          </p:nvGrpSpPr>
          <p:grpSpPr bwMode="auto">
            <a:xfrm>
              <a:off x="2352" y="1574"/>
              <a:ext cx="1194" cy="164"/>
              <a:chOff x="2352" y="960"/>
              <a:chExt cx="1632" cy="288"/>
            </a:xfrm>
          </p:grpSpPr>
          <p:grpSp>
            <p:nvGrpSpPr>
              <p:cNvPr id="39984" name="Group 35"/>
              <p:cNvGrpSpPr>
                <a:grpSpLocks/>
              </p:cNvGrpSpPr>
              <p:nvPr/>
            </p:nvGrpSpPr>
            <p:grpSpPr bwMode="auto">
              <a:xfrm>
                <a:off x="2352" y="960"/>
                <a:ext cx="1392" cy="288"/>
                <a:chOff x="2352" y="960"/>
                <a:chExt cx="1392" cy="288"/>
              </a:xfrm>
            </p:grpSpPr>
            <p:sp>
              <p:nvSpPr>
                <p:cNvPr id="39986" name="Rectangle 36"/>
                <p:cNvSpPr>
                  <a:spLocks noChangeArrowheads="1"/>
                </p:cNvSpPr>
                <p:nvPr/>
              </p:nvSpPr>
              <p:spPr bwMode="auto">
                <a:xfrm>
                  <a:off x="2352" y="960"/>
                  <a:ext cx="672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Base5</a:t>
                  </a:r>
                </a:p>
              </p:txBody>
            </p:sp>
            <p:sp>
              <p:nvSpPr>
                <p:cNvPr id="39987" name="Rectangle 37"/>
                <p:cNvSpPr>
                  <a:spLocks noChangeArrowheads="1"/>
                </p:cNvSpPr>
                <p:nvPr/>
              </p:nvSpPr>
              <p:spPr bwMode="auto">
                <a:xfrm>
                  <a:off x="3024" y="960"/>
                  <a:ext cx="720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Limit5</a:t>
                  </a:r>
                </a:p>
              </p:txBody>
            </p:sp>
          </p:grpSp>
          <p:sp>
            <p:nvSpPr>
              <p:cNvPr id="39985" name="Rectangle 38"/>
              <p:cNvSpPr>
                <a:spLocks noChangeArrowheads="1"/>
              </p:cNvSpPr>
              <p:nvPr/>
            </p:nvSpPr>
            <p:spPr bwMode="auto">
              <a:xfrm>
                <a:off x="3744" y="960"/>
                <a:ext cx="240" cy="288"/>
              </a:xfrm>
              <a:prstGeom prst="rect">
                <a:avLst/>
              </a:prstGeom>
              <a:solidFill>
                <a:srgbClr val="99FF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N</a:t>
                </a:r>
              </a:p>
            </p:txBody>
          </p:sp>
        </p:grpSp>
        <p:grpSp>
          <p:nvGrpSpPr>
            <p:cNvPr id="39974" name="Group 39"/>
            <p:cNvGrpSpPr>
              <a:grpSpLocks/>
            </p:cNvGrpSpPr>
            <p:nvPr/>
          </p:nvGrpSpPr>
          <p:grpSpPr bwMode="auto">
            <a:xfrm>
              <a:off x="2352" y="1738"/>
              <a:ext cx="1194" cy="163"/>
              <a:chOff x="2352" y="960"/>
              <a:chExt cx="1632" cy="288"/>
            </a:xfrm>
          </p:grpSpPr>
          <p:grpSp>
            <p:nvGrpSpPr>
              <p:cNvPr id="39980" name="Group 40"/>
              <p:cNvGrpSpPr>
                <a:grpSpLocks/>
              </p:cNvGrpSpPr>
              <p:nvPr/>
            </p:nvGrpSpPr>
            <p:grpSpPr bwMode="auto">
              <a:xfrm>
                <a:off x="2352" y="960"/>
                <a:ext cx="1392" cy="288"/>
                <a:chOff x="2352" y="960"/>
                <a:chExt cx="1392" cy="288"/>
              </a:xfrm>
            </p:grpSpPr>
            <p:sp>
              <p:nvSpPr>
                <p:cNvPr id="39982" name="Rectangle 41"/>
                <p:cNvSpPr>
                  <a:spLocks noChangeArrowheads="1"/>
                </p:cNvSpPr>
                <p:nvPr/>
              </p:nvSpPr>
              <p:spPr bwMode="auto">
                <a:xfrm>
                  <a:off x="2352" y="960"/>
                  <a:ext cx="672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Base6</a:t>
                  </a:r>
                </a:p>
              </p:txBody>
            </p:sp>
            <p:sp>
              <p:nvSpPr>
                <p:cNvPr id="39983" name="Rectangle 42"/>
                <p:cNvSpPr>
                  <a:spLocks noChangeArrowheads="1"/>
                </p:cNvSpPr>
                <p:nvPr/>
              </p:nvSpPr>
              <p:spPr bwMode="auto">
                <a:xfrm>
                  <a:off x="3024" y="960"/>
                  <a:ext cx="720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Limit6</a:t>
                  </a:r>
                </a:p>
              </p:txBody>
            </p:sp>
          </p:grpSp>
          <p:sp>
            <p:nvSpPr>
              <p:cNvPr id="39981" name="Rectangle 43"/>
              <p:cNvSpPr>
                <a:spLocks noChangeArrowheads="1"/>
              </p:cNvSpPr>
              <p:nvPr/>
            </p:nvSpPr>
            <p:spPr bwMode="auto">
              <a:xfrm>
                <a:off x="3744" y="960"/>
                <a:ext cx="240" cy="288"/>
              </a:xfrm>
              <a:prstGeom prst="rect">
                <a:avLst/>
              </a:prstGeom>
              <a:solidFill>
                <a:srgbClr val="99FF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N</a:t>
                </a:r>
              </a:p>
            </p:txBody>
          </p:sp>
        </p:grpSp>
        <p:grpSp>
          <p:nvGrpSpPr>
            <p:cNvPr id="39975" name="Group 44"/>
            <p:cNvGrpSpPr>
              <a:grpSpLocks/>
            </p:cNvGrpSpPr>
            <p:nvPr/>
          </p:nvGrpSpPr>
          <p:grpSpPr bwMode="auto">
            <a:xfrm>
              <a:off x="2352" y="1901"/>
              <a:ext cx="1194" cy="163"/>
              <a:chOff x="2352" y="960"/>
              <a:chExt cx="1632" cy="288"/>
            </a:xfrm>
          </p:grpSpPr>
          <p:grpSp>
            <p:nvGrpSpPr>
              <p:cNvPr id="39976" name="Group 45"/>
              <p:cNvGrpSpPr>
                <a:grpSpLocks/>
              </p:cNvGrpSpPr>
              <p:nvPr/>
            </p:nvGrpSpPr>
            <p:grpSpPr bwMode="auto">
              <a:xfrm>
                <a:off x="2352" y="960"/>
                <a:ext cx="1392" cy="288"/>
                <a:chOff x="2352" y="960"/>
                <a:chExt cx="1392" cy="288"/>
              </a:xfrm>
            </p:grpSpPr>
            <p:sp>
              <p:nvSpPr>
                <p:cNvPr id="39978" name="Rectangle 46"/>
                <p:cNvSpPr>
                  <a:spLocks noChangeArrowheads="1"/>
                </p:cNvSpPr>
                <p:nvPr/>
              </p:nvSpPr>
              <p:spPr bwMode="auto">
                <a:xfrm>
                  <a:off x="2352" y="960"/>
                  <a:ext cx="672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Base7</a:t>
                  </a:r>
                </a:p>
              </p:txBody>
            </p:sp>
            <p:sp>
              <p:nvSpPr>
                <p:cNvPr id="39979" name="Rectangle 47"/>
                <p:cNvSpPr>
                  <a:spLocks noChangeArrowheads="1"/>
                </p:cNvSpPr>
                <p:nvPr/>
              </p:nvSpPr>
              <p:spPr bwMode="auto">
                <a:xfrm>
                  <a:off x="3024" y="960"/>
                  <a:ext cx="720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Limit7</a:t>
                  </a:r>
                </a:p>
              </p:txBody>
            </p:sp>
          </p:grpSp>
          <p:sp>
            <p:nvSpPr>
              <p:cNvPr id="39977" name="Rectangle 48"/>
              <p:cNvSpPr>
                <a:spLocks noChangeArrowheads="1"/>
              </p:cNvSpPr>
              <p:nvPr/>
            </p:nvSpPr>
            <p:spPr bwMode="auto">
              <a:xfrm>
                <a:off x="3744" y="960"/>
                <a:ext cx="240" cy="288"/>
              </a:xfrm>
              <a:prstGeom prst="rect">
                <a:avLst/>
              </a:prstGeom>
              <a:solidFill>
                <a:srgbClr val="99FF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V</a:t>
                </a:r>
              </a:p>
            </p:txBody>
          </p:sp>
        </p:grpSp>
      </p:grpSp>
      <p:grpSp>
        <p:nvGrpSpPr>
          <p:cNvPr id="19" name="Group 69"/>
          <p:cNvGrpSpPr>
            <a:grpSpLocks/>
          </p:cNvGrpSpPr>
          <p:nvPr/>
        </p:nvGrpSpPr>
        <p:grpSpPr bwMode="auto">
          <a:xfrm>
            <a:off x="2057400" y="746125"/>
            <a:ext cx="3106738" cy="704850"/>
            <a:chOff x="336" y="432"/>
            <a:chExt cx="1957" cy="444"/>
          </a:xfrm>
        </p:grpSpPr>
        <p:sp>
          <p:nvSpPr>
            <p:cNvPr id="39965" name="Rectangle 4"/>
            <p:cNvSpPr>
              <a:spLocks noChangeArrowheads="1"/>
            </p:cNvSpPr>
            <p:nvPr/>
          </p:nvSpPr>
          <p:spPr bwMode="auto">
            <a:xfrm>
              <a:off x="1577" y="511"/>
              <a:ext cx="716" cy="199"/>
            </a:xfrm>
            <a:prstGeom prst="rect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Offset</a:t>
              </a:r>
            </a:p>
          </p:txBody>
        </p:sp>
        <p:sp>
          <p:nvSpPr>
            <p:cNvPr id="39966" name="Rectangle 5"/>
            <p:cNvSpPr>
              <a:spLocks noChangeArrowheads="1"/>
            </p:cNvSpPr>
            <p:nvPr/>
          </p:nvSpPr>
          <p:spPr bwMode="auto">
            <a:xfrm>
              <a:off x="1077" y="511"/>
              <a:ext cx="500" cy="199"/>
            </a:xfrm>
            <a:prstGeom prst="rect">
              <a:avLst/>
            </a:prstGeom>
            <a:solidFill>
              <a:schemeClr val="hlink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Seg #</a:t>
              </a:r>
            </a:p>
          </p:txBody>
        </p:sp>
        <p:sp>
          <p:nvSpPr>
            <p:cNvPr id="39967" name="Text Box 59"/>
            <p:cNvSpPr txBox="1">
              <a:spLocks noChangeArrowheads="1"/>
            </p:cNvSpPr>
            <p:nvPr/>
          </p:nvSpPr>
          <p:spPr bwMode="auto">
            <a:xfrm>
              <a:off x="336" y="432"/>
              <a:ext cx="708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Virtual</a:t>
              </a:r>
            </a:p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Address</a:t>
              </a:r>
            </a:p>
          </p:txBody>
        </p:sp>
      </p:grpSp>
      <p:grpSp>
        <p:nvGrpSpPr>
          <p:cNvPr id="20" name="Group 73"/>
          <p:cNvGrpSpPr>
            <a:grpSpLocks/>
          </p:cNvGrpSpPr>
          <p:nvPr/>
        </p:nvGrpSpPr>
        <p:grpSpPr bwMode="auto">
          <a:xfrm>
            <a:off x="5257801" y="1724026"/>
            <a:ext cx="1895475" cy="258763"/>
            <a:chOff x="2352" y="960"/>
            <a:chExt cx="1632" cy="288"/>
          </a:xfrm>
        </p:grpSpPr>
        <p:grpSp>
          <p:nvGrpSpPr>
            <p:cNvPr id="39961" name="Group 74"/>
            <p:cNvGrpSpPr>
              <a:grpSpLocks/>
            </p:cNvGrpSpPr>
            <p:nvPr/>
          </p:nvGrpSpPr>
          <p:grpSpPr bwMode="auto">
            <a:xfrm>
              <a:off x="2352" y="960"/>
              <a:ext cx="1392" cy="288"/>
              <a:chOff x="2352" y="960"/>
              <a:chExt cx="1392" cy="288"/>
            </a:xfrm>
          </p:grpSpPr>
          <p:sp>
            <p:nvSpPr>
              <p:cNvPr id="39963" name="Rectangle 75"/>
              <p:cNvSpPr>
                <a:spLocks noChangeArrowheads="1"/>
              </p:cNvSpPr>
              <p:nvPr/>
            </p:nvSpPr>
            <p:spPr bwMode="auto">
              <a:xfrm>
                <a:off x="2352" y="960"/>
                <a:ext cx="672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Base2</a:t>
                </a:r>
              </a:p>
            </p:txBody>
          </p:sp>
          <p:sp>
            <p:nvSpPr>
              <p:cNvPr id="39964" name="Rectangle 76"/>
              <p:cNvSpPr>
                <a:spLocks noChangeArrowheads="1"/>
              </p:cNvSpPr>
              <p:nvPr/>
            </p:nvSpPr>
            <p:spPr bwMode="auto">
              <a:xfrm>
                <a:off x="3024" y="960"/>
                <a:ext cx="720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Limit2</a:t>
                </a:r>
              </a:p>
            </p:txBody>
          </p:sp>
        </p:grpSp>
        <p:sp>
          <p:nvSpPr>
            <p:cNvPr id="39962" name="Rectangle 77"/>
            <p:cNvSpPr>
              <a:spLocks noChangeArrowheads="1"/>
            </p:cNvSpPr>
            <p:nvPr/>
          </p:nvSpPr>
          <p:spPr bwMode="auto">
            <a:xfrm>
              <a:off x="3744" y="960"/>
              <a:ext cx="240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V</a:t>
              </a:r>
            </a:p>
          </p:txBody>
        </p:sp>
      </p:grpSp>
      <p:grpSp>
        <p:nvGrpSpPr>
          <p:cNvPr id="22" name="Group 71"/>
          <p:cNvGrpSpPr>
            <a:grpSpLocks/>
          </p:cNvGrpSpPr>
          <p:nvPr/>
        </p:nvGrpSpPr>
        <p:grpSpPr bwMode="auto">
          <a:xfrm>
            <a:off x="5138739" y="1035050"/>
            <a:ext cx="4919663" cy="1498600"/>
            <a:chOff x="2277" y="566"/>
            <a:chExt cx="3099" cy="944"/>
          </a:xfrm>
        </p:grpSpPr>
        <p:sp>
          <p:nvSpPr>
            <p:cNvPr id="39956" name="Freeform 67"/>
            <p:cNvSpPr>
              <a:spLocks/>
            </p:cNvSpPr>
            <p:nvPr/>
          </p:nvSpPr>
          <p:spPr bwMode="auto">
            <a:xfrm>
              <a:off x="2277" y="566"/>
              <a:ext cx="1728" cy="576"/>
            </a:xfrm>
            <a:custGeom>
              <a:avLst/>
              <a:gdLst>
                <a:gd name="T0" fmla="*/ 0 w 1728"/>
                <a:gd name="T1" fmla="*/ 0 h 528"/>
                <a:gd name="T2" fmla="*/ 1344 w 1728"/>
                <a:gd name="T3" fmla="*/ 0 h 528"/>
                <a:gd name="T4" fmla="*/ 1728 w 1728"/>
                <a:gd name="T5" fmla="*/ 3901 h 528"/>
                <a:gd name="T6" fmla="*/ 0 60000 65536"/>
                <a:gd name="T7" fmla="*/ 0 60000 65536"/>
                <a:gd name="T8" fmla="*/ 0 60000 65536"/>
                <a:gd name="T9" fmla="*/ 0 w 1728"/>
                <a:gd name="T10" fmla="*/ 0 h 528"/>
                <a:gd name="T11" fmla="*/ 1728 w 1728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28" h="528">
                  <a:moveTo>
                    <a:pt x="0" y="0"/>
                  </a:moveTo>
                  <a:lnTo>
                    <a:pt x="1344" y="0"/>
                  </a:lnTo>
                  <a:lnTo>
                    <a:pt x="1728" y="528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957" name="Oval 52"/>
            <p:cNvSpPr>
              <a:spLocks noChangeArrowheads="1"/>
            </p:cNvSpPr>
            <p:nvPr/>
          </p:nvSpPr>
          <p:spPr bwMode="auto">
            <a:xfrm>
              <a:off x="3934" y="1115"/>
              <a:ext cx="358" cy="327"/>
            </a:xfrm>
            <a:prstGeom prst="ellipse">
              <a:avLst/>
            </a:prstGeom>
            <a:solidFill>
              <a:srgbClr val="FF66CC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4000" b="0" dirty="0">
                  <a:latin typeface="Gill Sans" charset="0"/>
                  <a:ea typeface="Gill Sans" charset="0"/>
                  <a:cs typeface="Gill Sans" charset="0"/>
                </a:rPr>
                <a:t>+</a:t>
              </a:r>
            </a:p>
          </p:txBody>
        </p:sp>
        <p:sp>
          <p:nvSpPr>
            <p:cNvPr id="39958" name="Line 54"/>
            <p:cNvSpPr>
              <a:spLocks noChangeShapeType="1"/>
            </p:cNvSpPr>
            <p:nvPr/>
          </p:nvSpPr>
          <p:spPr bwMode="auto">
            <a:xfrm>
              <a:off x="2784" y="1104"/>
              <a:ext cx="1140" cy="134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959" name="Line 58"/>
            <p:cNvSpPr>
              <a:spLocks noChangeShapeType="1"/>
            </p:cNvSpPr>
            <p:nvPr/>
          </p:nvSpPr>
          <p:spPr bwMode="auto">
            <a:xfrm>
              <a:off x="4282" y="1279"/>
              <a:ext cx="31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960" name="Text Box 60"/>
            <p:cNvSpPr txBox="1">
              <a:spLocks noChangeArrowheads="1"/>
            </p:cNvSpPr>
            <p:nvPr/>
          </p:nvSpPr>
          <p:spPr bwMode="auto">
            <a:xfrm>
              <a:off x="4604" y="1066"/>
              <a:ext cx="772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Physical</a:t>
              </a:r>
            </a:p>
            <a:p>
              <a:pPr eaLnBrk="1" hangingPunct="1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Address</a:t>
              </a:r>
            </a:p>
          </p:txBody>
        </p:sp>
      </p:grpSp>
      <p:grpSp>
        <p:nvGrpSpPr>
          <p:cNvPr id="23" name="Group 72"/>
          <p:cNvGrpSpPr>
            <a:grpSpLocks/>
          </p:cNvGrpSpPr>
          <p:nvPr/>
        </p:nvGrpSpPr>
        <p:grpSpPr bwMode="auto">
          <a:xfrm>
            <a:off x="6742114" y="746125"/>
            <a:ext cx="2782888" cy="1041400"/>
            <a:chOff x="3287" y="384"/>
            <a:chExt cx="1753" cy="656"/>
          </a:xfrm>
        </p:grpSpPr>
        <p:sp>
          <p:nvSpPr>
            <p:cNvPr id="39951" name="Oval 51"/>
            <p:cNvSpPr>
              <a:spLocks noChangeArrowheads="1"/>
            </p:cNvSpPr>
            <p:nvPr/>
          </p:nvSpPr>
          <p:spPr bwMode="auto">
            <a:xfrm>
              <a:off x="3934" y="384"/>
              <a:ext cx="358" cy="326"/>
            </a:xfrm>
            <a:prstGeom prst="ellipse">
              <a:avLst/>
            </a:prstGeom>
            <a:solidFill>
              <a:srgbClr val="FF66CC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4000" b="0" dirty="0">
                  <a:latin typeface="Gill Sans" charset="0"/>
                  <a:ea typeface="Gill Sans" charset="0"/>
                  <a:cs typeface="Gill Sans" charset="0"/>
                </a:rPr>
                <a:t>&gt;</a:t>
              </a:r>
            </a:p>
          </p:txBody>
        </p:sp>
        <p:sp>
          <p:nvSpPr>
            <p:cNvPr id="39952" name="Line 55"/>
            <p:cNvSpPr>
              <a:spLocks noChangeShapeType="1"/>
            </p:cNvSpPr>
            <p:nvPr/>
          </p:nvSpPr>
          <p:spPr bwMode="auto">
            <a:xfrm flipV="1">
              <a:off x="3287" y="626"/>
              <a:ext cx="677" cy="414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953" name="Line 57"/>
            <p:cNvSpPr>
              <a:spLocks noChangeShapeType="1"/>
            </p:cNvSpPr>
            <p:nvPr/>
          </p:nvSpPr>
          <p:spPr bwMode="auto">
            <a:xfrm>
              <a:off x="4282" y="544"/>
              <a:ext cx="31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954" name="Text Box 62"/>
            <p:cNvSpPr txBox="1">
              <a:spLocks noChangeArrowheads="1"/>
            </p:cNvSpPr>
            <p:nvPr/>
          </p:nvSpPr>
          <p:spPr bwMode="auto">
            <a:xfrm>
              <a:off x="4570" y="394"/>
              <a:ext cx="47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Error</a:t>
              </a:r>
            </a:p>
          </p:txBody>
        </p:sp>
        <p:sp>
          <p:nvSpPr>
            <p:cNvPr id="39955" name="Line 68"/>
            <p:cNvSpPr>
              <a:spLocks noChangeShapeType="1"/>
            </p:cNvSpPr>
            <p:nvPr/>
          </p:nvSpPr>
          <p:spPr bwMode="auto">
            <a:xfrm>
              <a:off x="3621" y="566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692274" name="Freeform 50"/>
          <p:cNvSpPr>
            <a:spLocks/>
          </p:cNvSpPr>
          <p:nvPr/>
        </p:nvSpPr>
        <p:spPr bwMode="auto">
          <a:xfrm>
            <a:off x="3767138" y="1187450"/>
            <a:ext cx="1530350" cy="635000"/>
          </a:xfrm>
          <a:custGeom>
            <a:avLst/>
            <a:gdLst>
              <a:gd name="T0" fmla="*/ 0 w 1152"/>
              <a:gd name="T1" fmla="*/ 0 h 912"/>
              <a:gd name="T2" fmla="*/ 2147483647 w 1152"/>
              <a:gd name="T3" fmla="*/ 2147483647 h 912"/>
              <a:gd name="T4" fmla="*/ 2147483647 w 1152"/>
              <a:gd name="T5" fmla="*/ 2147483647 h 912"/>
              <a:gd name="T6" fmla="*/ 0 60000 65536"/>
              <a:gd name="T7" fmla="*/ 0 60000 65536"/>
              <a:gd name="T8" fmla="*/ 0 60000 65536"/>
              <a:gd name="T9" fmla="*/ 0 w 1152"/>
              <a:gd name="T10" fmla="*/ 0 h 912"/>
              <a:gd name="T11" fmla="*/ 1152 w 1152"/>
              <a:gd name="T12" fmla="*/ 912 h 9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2" h="912">
                <a:moveTo>
                  <a:pt x="0" y="0"/>
                </a:moveTo>
                <a:lnTo>
                  <a:pt x="288" y="912"/>
                </a:lnTo>
                <a:lnTo>
                  <a:pt x="1152" y="912"/>
                </a:lnTo>
              </a:path>
            </a:pathLst>
          </a:custGeom>
          <a:noFill/>
          <a:ln w="762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9945" name="TextBox 1"/>
          <p:cNvSpPr txBox="1">
            <a:spLocks noChangeArrowheads="1"/>
          </p:cNvSpPr>
          <p:nvPr/>
        </p:nvSpPr>
        <p:spPr bwMode="auto">
          <a:xfrm>
            <a:off x="6096000" y="685800"/>
            <a:ext cx="8052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 dirty="0">
                <a:latin typeface="Gill Sans" charset="0"/>
                <a:ea typeface="Gill Sans" charset="0"/>
                <a:cs typeface="Gill Sans" charset="0"/>
              </a:rPr>
              <a:t>offset</a:t>
            </a:r>
          </a:p>
        </p:txBody>
      </p:sp>
      <p:grpSp>
        <p:nvGrpSpPr>
          <p:cNvPr id="69" name="Group 135"/>
          <p:cNvGrpSpPr>
            <a:grpSpLocks/>
          </p:cNvGrpSpPr>
          <p:nvPr/>
        </p:nvGrpSpPr>
        <p:grpSpPr bwMode="auto">
          <a:xfrm>
            <a:off x="7162800" y="1905000"/>
            <a:ext cx="3276600" cy="2338388"/>
            <a:chOff x="3024" y="672"/>
            <a:chExt cx="2064" cy="1473"/>
          </a:xfrm>
        </p:grpSpPr>
        <p:sp>
          <p:nvSpPr>
            <p:cNvPr id="39947" name="AutoShape 112"/>
            <p:cNvSpPr>
              <a:spLocks noChangeArrowheads="1"/>
            </p:cNvSpPr>
            <p:nvPr/>
          </p:nvSpPr>
          <p:spPr bwMode="auto">
            <a:xfrm>
              <a:off x="4130" y="1351"/>
              <a:ext cx="958" cy="186"/>
            </a:xfrm>
            <a:prstGeom prst="roundRect">
              <a:avLst>
                <a:gd name="adj" fmla="val 16667"/>
              </a:avLst>
            </a:prstGeom>
            <a:solidFill>
              <a:srgbClr val="FF66CC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Check Valid</a:t>
              </a:r>
            </a:p>
          </p:txBody>
        </p:sp>
        <p:sp>
          <p:nvSpPr>
            <p:cNvPr id="39948" name="Line 113"/>
            <p:cNvSpPr>
              <a:spLocks noChangeShapeType="1"/>
            </p:cNvSpPr>
            <p:nvPr/>
          </p:nvSpPr>
          <p:spPr bwMode="auto">
            <a:xfrm>
              <a:off x="3024" y="672"/>
              <a:ext cx="1106" cy="767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949" name="Text Box 114"/>
            <p:cNvSpPr txBox="1">
              <a:spLocks noChangeArrowheads="1"/>
            </p:cNvSpPr>
            <p:nvPr/>
          </p:nvSpPr>
          <p:spPr bwMode="auto">
            <a:xfrm>
              <a:off x="4201" y="1701"/>
              <a:ext cx="636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Access</a:t>
              </a:r>
            </a:p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Error</a:t>
              </a:r>
            </a:p>
          </p:txBody>
        </p:sp>
        <p:sp>
          <p:nvSpPr>
            <p:cNvPr id="39950" name="Line 115"/>
            <p:cNvSpPr>
              <a:spLocks noChangeShapeType="1"/>
            </p:cNvSpPr>
            <p:nvPr/>
          </p:nvSpPr>
          <p:spPr bwMode="auto">
            <a:xfrm>
              <a:off x="4535" y="1526"/>
              <a:ext cx="0" cy="19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843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92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2227" grpId="0" uiExpand="1" build="p"/>
      <p:bldP spid="692274" grpId="0" uiExpand="1" animBg="1"/>
      <p:bldP spid="3994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1A890-11B3-4275-B1E4-CB664F6A8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Intel x86 Special Registers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BD212C0-DA1A-4652-BAC4-725EA9C57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1" y="3505200"/>
            <a:ext cx="6715622" cy="27432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Typical Segment Register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Current Priority is RPL of Code Segment (CS)</a:t>
            </a:r>
          </a:p>
          <a:p>
            <a:r>
              <a:rPr lang="en-US" dirty="0"/>
              <a:t>Segmentation can’t be just “turned off”</a:t>
            </a:r>
          </a:p>
          <a:p>
            <a:pPr lvl="1"/>
            <a:r>
              <a:rPr lang="en-US" dirty="0"/>
              <a:t>What if we just want to use paging?</a:t>
            </a:r>
          </a:p>
          <a:p>
            <a:pPr lvl="1"/>
            <a:r>
              <a:rPr lang="en-US" dirty="0"/>
              <a:t>Set base and bound to all of memory, in all segments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A0021987-5890-4B11-86F8-BB13CCA6B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6" r="1314" b="8861"/>
          <a:stretch>
            <a:fillRect/>
          </a:stretch>
        </p:blipFill>
        <p:spPr bwMode="auto">
          <a:xfrm>
            <a:off x="7052280" y="1030197"/>
            <a:ext cx="46482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5B381D09-E3C3-4731-B2F5-06B9A6D06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04" y="1030197"/>
            <a:ext cx="3352800" cy="227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58C09DFC-09FB-460A-8CC3-A78AF09C5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6005" y="649197"/>
            <a:ext cx="3106600" cy="459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2400" b="0" dirty="0">
                <a:solidFill>
                  <a:schemeClr val="hlink"/>
                </a:solidFill>
                <a:latin typeface="Gill Sans" charset="0"/>
                <a:ea typeface="Gill Sans" charset="0"/>
                <a:cs typeface="Gill Sans" charset="0"/>
              </a:rPr>
              <a:t>80386 Special Registers</a:t>
            </a:r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A1EE28EE-CB89-4F96-AFA5-C8D999F8A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t="15636" r="51389" b="8795"/>
          <a:stretch>
            <a:fillRect/>
          </a:stretch>
        </p:blipFill>
        <p:spPr bwMode="auto">
          <a:xfrm>
            <a:off x="4367092" y="811881"/>
            <a:ext cx="24384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73259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9144000" cy="5334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Example: Four Segments (16 bit addresses)</a:t>
            </a:r>
          </a:p>
        </p:txBody>
      </p:sp>
      <p:graphicFrame>
        <p:nvGraphicFramePr>
          <p:cNvPr id="693356" name="Group 108"/>
          <p:cNvGraphicFramePr>
            <a:graphicFrameLocks noGrp="1"/>
          </p:cNvGraphicFramePr>
          <p:nvPr>
            <p:ph idx="1"/>
          </p:nvPr>
        </p:nvGraphicFramePr>
        <p:xfrm>
          <a:off x="6019800" y="685800"/>
          <a:ext cx="3505200" cy="181623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91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Seg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 ID #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Base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Limit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 (code)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0x4000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0x0800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1 (data)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0x4800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0x1400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2 (shared)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0xF000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0x1000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3 (stack)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0x0000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0x3000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42012" name="Group 105"/>
          <p:cNvGrpSpPr>
            <a:grpSpLocks/>
          </p:cNvGrpSpPr>
          <p:nvPr/>
        </p:nvGrpSpPr>
        <p:grpSpPr bwMode="auto">
          <a:xfrm>
            <a:off x="2057401" y="1143000"/>
            <a:ext cx="3573463" cy="641350"/>
            <a:chOff x="-48" y="480"/>
            <a:chExt cx="2251" cy="504"/>
          </a:xfrm>
        </p:grpSpPr>
        <p:sp>
          <p:nvSpPr>
            <p:cNvPr id="42051" name="Rectangle 57"/>
            <p:cNvSpPr>
              <a:spLocks noChangeArrowheads="1"/>
            </p:cNvSpPr>
            <p:nvPr/>
          </p:nvSpPr>
          <p:spPr bwMode="auto">
            <a:xfrm>
              <a:off x="432" y="480"/>
              <a:ext cx="1680" cy="240"/>
            </a:xfrm>
            <a:prstGeom prst="rect">
              <a:avLst/>
            </a:prstGeom>
            <a:solidFill>
              <a:srgbClr val="00CC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Offset</a:t>
              </a:r>
            </a:p>
          </p:txBody>
        </p:sp>
        <p:sp>
          <p:nvSpPr>
            <p:cNvPr id="42052" name="Rectangle 58"/>
            <p:cNvSpPr>
              <a:spLocks noChangeArrowheads="1"/>
            </p:cNvSpPr>
            <p:nvPr/>
          </p:nvSpPr>
          <p:spPr bwMode="auto">
            <a:xfrm>
              <a:off x="48" y="480"/>
              <a:ext cx="384" cy="240"/>
            </a:xfrm>
            <a:prstGeom prst="rect">
              <a:avLst/>
            </a:prstGeom>
            <a:solidFill>
              <a:schemeClr val="hlink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Seg</a:t>
              </a:r>
            </a:p>
          </p:txBody>
        </p:sp>
        <p:sp>
          <p:nvSpPr>
            <p:cNvPr id="42053" name="Text Box 59"/>
            <p:cNvSpPr txBox="1">
              <a:spLocks noChangeArrowheads="1"/>
            </p:cNvSpPr>
            <p:nvPr/>
          </p:nvSpPr>
          <p:spPr bwMode="auto">
            <a:xfrm>
              <a:off x="2016" y="720"/>
              <a:ext cx="187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Helvetica" panose="020B0604020202020204" pitchFamily="34" charset="0"/>
                </a:rPr>
                <a:t>0</a:t>
              </a:r>
            </a:p>
          </p:txBody>
        </p:sp>
        <p:sp>
          <p:nvSpPr>
            <p:cNvPr id="42054" name="Text Box 60"/>
            <p:cNvSpPr txBox="1">
              <a:spLocks noChangeArrowheads="1"/>
            </p:cNvSpPr>
            <p:nvPr/>
          </p:nvSpPr>
          <p:spPr bwMode="auto">
            <a:xfrm>
              <a:off x="192" y="720"/>
              <a:ext cx="259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Helvetica" panose="020B0604020202020204" pitchFamily="34" charset="0"/>
                </a:rPr>
                <a:t>14</a:t>
              </a:r>
            </a:p>
          </p:txBody>
        </p:sp>
        <p:sp>
          <p:nvSpPr>
            <p:cNvPr id="42055" name="Text Box 61"/>
            <p:cNvSpPr txBox="1">
              <a:spLocks noChangeArrowheads="1"/>
            </p:cNvSpPr>
            <p:nvPr/>
          </p:nvSpPr>
          <p:spPr bwMode="auto">
            <a:xfrm>
              <a:off x="384" y="720"/>
              <a:ext cx="259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Helvetica" panose="020B0604020202020204" pitchFamily="34" charset="0"/>
                </a:rPr>
                <a:t>13</a:t>
              </a:r>
            </a:p>
          </p:txBody>
        </p:sp>
        <p:sp>
          <p:nvSpPr>
            <p:cNvPr id="42056" name="Text Box 62"/>
            <p:cNvSpPr txBox="1">
              <a:spLocks noChangeArrowheads="1"/>
            </p:cNvSpPr>
            <p:nvPr/>
          </p:nvSpPr>
          <p:spPr bwMode="auto">
            <a:xfrm>
              <a:off x="-48" y="719"/>
              <a:ext cx="259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Helvetica" panose="020B0604020202020204" pitchFamily="34" charset="0"/>
                </a:rPr>
                <a:t>15</a:t>
              </a:r>
            </a:p>
          </p:txBody>
        </p:sp>
      </p:grpSp>
      <p:grpSp>
        <p:nvGrpSpPr>
          <p:cNvPr id="42013" name="Group 103"/>
          <p:cNvGrpSpPr>
            <a:grpSpLocks/>
          </p:cNvGrpSpPr>
          <p:nvPr/>
        </p:nvGrpSpPr>
        <p:grpSpPr bwMode="auto">
          <a:xfrm>
            <a:off x="1676402" y="2590801"/>
            <a:ext cx="2519363" cy="3905251"/>
            <a:chOff x="2640" y="672"/>
            <a:chExt cx="1587" cy="2460"/>
          </a:xfrm>
        </p:grpSpPr>
        <p:grpSp>
          <p:nvGrpSpPr>
            <p:cNvPr id="42038" name="Group 90"/>
            <p:cNvGrpSpPr>
              <a:grpSpLocks/>
            </p:cNvGrpSpPr>
            <p:nvPr/>
          </p:nvGrpSpPr>
          <p:grpSpPr bwMode="auto">
            <a:xfrm>
              <a:off x="2640" y="672"/>
              <a:ext cx="1349" cy="1968"/>
              <a:chOff x="2299" y="816"/>
              <a:chExt cx="1349" cy="1968"/>
            </a:xfrm>
          </p:grpSpPr>
          <p:sp>
            <p:nvSpPr>
              <p:cNvPr id="42040" name="Rectangle 45"/>
              <p:cNvSpPr>
                <a:spLocks noChangeArrowheads="1"/>
              </p:cNvSpPr>
              <p:nvPr/>
            </p:nvSpPr>
            <p:spPr bwMode="auto">
              <a:xfrm>
                <a:off x="2880" y="864"/>
                <a:ext cx="768" cy="192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41" name="Rectangle 46"/>
              <p:cNvSpPr>
                <a:spLocks noChangeArrowheads="1"/>
              </p:cNvSpPr>
              <p:nvPr/>
            </p:nvSpPr>
            <p:spPr bwMode="auto">
              <a:xfrm>
                <a:off x="2880" y="864"/>
                <a:ext cx="768" cy="96"/>
              </a:xfrm>
              <a:prstGeom prst="rect">
                <a:avLst/>
              </a:prstGeom>
              <a:solidFill>
                <a:srgbClr val="FF66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42" name="Rectangle 47"/>
              <p:cNvSpPr>
                <a:spLocks noChangeArrowheads="1"/>
              </p:cNvSpPr>
              <p:nvPr/>
            </p:nvSpPr>
            <p:spPr bwMode="auto">
              <a:xfrm>
                <a:off x="2880" y="1344"/>
                <a:ext cx="768" cy="192"/>
              </a:xfrm>
              <a:prstGeom prst="rect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43" name="Rectangle 48"/>
              <p:cNvSpPr>
                <a:spLocks noChangeArrowheads="1"/>
              </p:cNvSpPr>
              <p:nvPr/>
            </p:nvSpPr>
            <p:spPr bwMode="auto">
              <a:xfrm>
                <a:off x="2880" y="2304"/>
                <a:ext cx="768" cy="336"/>
              </a:xfrm>
              <a:prstGeom prst="rect">
                <a:avLst/>
              </a:prstGeom>
              <a:solidFill>
                <a:srgbClr val="53FB25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44" name="Rectangle 80"/>
              <p:cNvSpPr>
                <a:spLocks noChangeArrowheads="1"/>
              </p:cNvSpPr>
              <p:nvPr/>
            </p:nvSpPr>
            <p:spPr bwMode="auto">
              <a:xfrm>
                <a:off x="2880" y="2304"/>
                <a:ext cx="768" cy="48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45" name="Rectangle 82"/>
              <p:cNvSpPr>
                <a:spLocks noChangeArrowheads="1"/>
              </p:cNvSpPr>
              <p:nvPr/>
            </p:nvSpPr>
            <p:spPr bwMode="auto">
              <a:xfrm>
                <a:off x="2880" y="1824"/>
                <a:ext cx="768" cy="144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grpSp>
            <p:nvGrpSpPr>
              <p:cNvPr id="42046" name="Group 87"/>
              <p:cNvGrpSpPr>
                <a:grpSpLocks/>
              </p:cNvGrpSpPr>
              <p:nvPr/>
            </p:nvGrpSpPr>
            <p:grpSpPr bwMode="auto">
              <a:xfrm>
                <a:off x="2299" y="816"/>
                <a:ext cx="568" cy="1604"/>
                <a:chOff x="2299" y="816"/>
                <a:chExt cx="568" cy="1604"/>
              </a:xfrm>
            </p:grpSpPr>
            <p:sp>
              <p:nvSpPr>
                <p:cNvPr id="42047" name="Text Box 72"/>
                <p:cNvSpPr txBox="1">
                  <a:spLocks noChangeArrowheads="1"/>
                </p:cNvSpPr>
                <p:nvPr/>
              </p:nvSpPr>
              <p:spPr bwMode="auto">
                <a:xfrm>
                  <a:off x="2299" y="1296"/>
                  <a:ext cx="546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78" tIns="44445" rIns="90478" bIns="44445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>
                      <a:latin typeface="Helvetica" panose="020B0604020202020204" pitchFamily="34" charset="0"/>
                    </a:rPr>
                    <a:t>0x4000</a:t>
                  </a:r>
                </a:p>
              </p:txBody>
            </p:sp>
            <p:sp>
              <p:nvSpPr>
                <p:cNvPr id="42048" name="Text Box 75"/>
                <p:cNvSpPr txBox="1">
                  <a:spLocks noChangeArrowheads="1"/>
                </p:cNvSpPr>
                <p:nvPr/>
              </p:nvSpPr>
              <p:spPr bwMode="auto">
                <a:xfrm>
                  <a:off x="2299" y="816"/>
                  <a:ext cx="546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78" tIns="44445" rIns="90478" bIns="44445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>
                      <a:latin typeface="Helvetica" panose="020B0604020202020204" pitchFamily="34" charset="0"/>
                    </a:rPr>
                    <a:t>0x0000</a:t>
                  </a:r>
                </a:p>
              </p:txBody>
            </p:sp>
            <p:sp>
              <p:nvSpPr>
                <p:cNvPr id="42049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2299" y="1728"/>
                  <a:ext cx="546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78" tIns="44445" rIns="90478" bIns="44445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>
                      <a:latin typeface="Helvetica" panose="020B0604020202020204" pitchFamily="34" charset="0"/>
                    </a:rPr>
                    <a:t>0x8000</a:t>
                  </a:r>
                </a:p>
              </p:txBody>
            </p:sp>
            <p:sp>
              <p:nvSpPr>
                <p:cNvPr id="42050" name="Text Box 84"/>
                <p:cNvSpPr txBox="1">
                  <a:spLocks noChangeArrowheads="1"/>
                </p:cNvSpPr>
                <p:nvPr/>
              </p:nvSpPr>
              <p:spPr bwMode="auto">
                <a:xfrm>
                  <a:off x="2299" y="2208"/>
                  <a:ext cx="568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78" tIns="44445" rIns="90478" bIns="44445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>
                      <a:latin typeface="Helvetica" panose="020B0604020202020204" pitchFamily="34" charset="0"/>
                    </a:rPr>
                    <a:t>0xC000</a:t>
                  </a:r>
                </a:p>
              </p:txBody>
            </p:sp>
          </p:grpSp>
        </p:grpSp>
        <p:sp>
          <p:nvSpPr>
            <p:cNvPr id="42039" name="Text Box 101"/>
            <p:cNvSpPr txBox="1">
              <a:spLocks noChangeArrowheads="1"/>
            </p:cNvSpPr>
            <p:nvPr/>
          </p:nvSpPr>
          <p:spPr bwMode="auto">
            <a:xfrm>
              <a:off x="3016" y="2688"/>
              <a:ext cx="1211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Virtual</a:t>
              </a:r>
            </a:p>
            <a:p>
              <a:pPr eaLnBrk="1" hangingPunct="1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Address Space</a:t>
              </a:r>
            </a:p>
          </p:txBody>
        </p:sp>
      </p:grpSp>
      <p:sp>
        <p:nvSpPr>
          <p:cNvPr id="42014" name="Text Box 107"/>
          <p:cNvSpPr txBox="1">
            <a:spLocks noChangeArrowheads="1"/>
          </p:cNvSpPr>
          <p:nvPr/>
        </p:nvSpPr>
        <p:spPr bwMode="auto">
          <a:xfrm>
            <a:off x="2286000" y="1752601"/>
            <a:ext cx="2784846" cy="397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>
                <a:latin typeface="Gill Sans" charset="0"/>
                <a:ea typeface="Gill Sans" charset="0"/>
                <a:cs typeface="Gill Sans" charset="0"/>
              </a:rPr>
              <a:t>Virtual Address Format</a:t>
            </a:r>
          </a:p>
        </p:txBody>
      </p:sp>
      <p:grpSp>
        <p:nvGrpSpPr>
          <p:cNvPr id="42015" name="Group 104"/>
          <p:cNvGrpSpPr>
            <a:grpSpLocks/>
          </p:cNvGrpSpPr>
          <p:nvPr/>
        </p:nvGrpSpPr>
        <p:grpSpPr bwMode="auto">
          <a:xfrm>
            <a:off x="6030916" y="2514601"/>
            <a:ext cx="2443163" cy="3981451"/>
            <a:chOff x="4176" y="624"/>
            <a:chExt cx="1539" cy="2508"/>
          </a:xfrm>
        </p:grpSpPr>
        <p:grpSp>
          <p:nvGrpSpPr>
            <p:cNvPr id="42026" name="Group 89"/>
            <p:cNvGrpSpPr>
              <a:grpSpLocks/>
            </p:cNvGrpSpPr>
            <p:nvPr/>
          </p:nvGrpSpPr>
          <p:grpSpPr bwMode="auto">
            <a:xfrm>
              <a:off x="4176" y="624"/>
              <a:ext cx="1349" cy="2016"/>
              <a:chOff x="3883" y="768"/>
              <a:chExt cx="1349" cy="2016"/>
            </a:xfrm>
          </p:grpSpPr>
          <p:sp>
            <p:nvSpPr>
              <p:cNvPr id="42028" name="Rectangle 64"/>
              <p:cNvSpPr>
                <a:spLocks noChangeArrowheads="1"/>
              </p:cNvSpPr>
              <p:nvPr/>
            </p:nvSpPr>
            <p:spPr bwMode="auto">
              <a:xfrm>
                <a:off x="4464" y="864"/>
                <a:ext cx="768" cy="192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32" name="Text Box 71"/>
              <p:cNvSpPr txBox="1">
                <a:spLocks noChangeArrowheads="1"/>
              </p:cNvSpPr>
              <p:nvPr/>
            </p:nvSpPr>
            <p:spPr bwMode="auto">
              <a:xfrm>
                <a:off x="3883" y="768"/>
                <a:ext cx="546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Helvetica" panose="020B0604020202020204" pitchFamily="34" charset="0"/>
                  </a:rPr>
                  <a:t>0x0000</a:t>
                </a:r>
              </a:p>
            </p:txBody>
          </p:sp>
        </p:grpSp>
        <p:sp>
          <p:nvSpPr>
            <p:cNvPr id="42027" name="Text Box 102"/>
            <p:cNvSpPr txBox="1">
              <a:spLocks noChangeArrowheads="1"/>
            </p:cNvSpPr>
            <p:nvPr/>
          </p:nvSpPr>
          <p:spPr bwMode="auto">
            <a:xfrm>
              <a:off x="4504" y="2688"/>
              <a:ext cx="1211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Physical</a:t>
              </a:r>
            </a:p>
            <a:p>
              <a:pPr eaLnBrk="1" hangingPunct="1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Address Space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834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9144000" cy="5334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Example: Four Segments (16 bit addresses)</a:t>
            </a:r>
          </a:p>
        </p:txBody>
      </p:sp>
      <p:graphicFrame>
        <p:nvGraphicFramePr>
          <p:cNvPr id="693356" name="Group 108"/>
          <p:cNvGraphicFramePr>
            <a:graphicFrameLocks noGrp="1"/>
          </p:cNvGraphicFramePr>
          <p:nvPr>
            <p:ph idx="1"/>
          </p:nvPr>
        </p:nvGraphicFramePr>
        <p:xfrm>
          <a:off x="6019800" y="685800"/>
          <a:ext cx="3505200" cy="181623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91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Seg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 ID #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Base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Limit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 (code)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0x4000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0x0800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1 (data)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0x4800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0x1400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2 (shared)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0xF000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0x1000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3 (stack)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0x0000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0x3000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42012" name="Group 105"/>
          <p:cNvGrpSpPr>
            <a:grpSpLocks/>
          </p:cNvGrpSpPr>
          <p:nvPr/>
        </p:nvGrpSpPr>
        <p:grpSpPr bwMode="auto">
          <a:xfrm>
            <a:off x="2057401" y="1143000"/>
            <a:ext cx="3573463" cy="641350"/>
            <a:chOff x="-48" y="480"/>
            <a:chExt cx="2251" cy="504"/>
          </a:xfrm>
        </p:grpSpPr>
        <p:sp>
          <p:nvSpPr>
            <p:cNvPr id="42051" name="Rectangle 57"/>
            <p:cNvSpPr>
              <a:spLocks noChangeArrowheads="1"/>
            </p:cNvSpPr>
            <p:nvPr/>
          </p:nvSpPr>
          <p:spPr bwMode="auto">
            <a:xfrm>
              <a:off x="432" y="480"/>
              <a:ext cx="1680" cy="240"/>
            </a:xfrm>
            <a:prstGeom prst="rect">
              <a:avLst/>
            </a:prstGeom>
            <a:solidFill>
              <a:srgbClr val="00CC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Offset</a:t>
              </a:r>
            </a:p>
          </p:txBody>
        </p:sp>
        <p:sp>
          <p:nvSpPr>
            <p:cNvPr id="42052" name="Rectangle 58"/>
            <p:cNvSpPr>
              <a:spLocks noChangeArrowheads="1"/>
            </p:cNvSpPr>
            <p:nvPr/>
          </p:nvSpPr>
          <p:spPr bwMode="auto">
            <a:xfrm>
              <a:off x="48" y="480"/>
              <a:ext cx="384" cy="240"/>
            </a:xfrm>
            <a:prstGeom prst="rect">
              <a:avLst/>
            </a:prstGeom>
            <a:solidFill>
              <a:schemeClr val="hlink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Seg</a:t>
              </a:r>
            </a:p>
          </p:txBody>
        </p:sp>
        <p:sp>
          <p:nvSpPr>
            <p:cNvPr id="42053" name="Text Box 59"/>
            <p:cNvSpPr txBox="1">
              <a:spLocks noChangeArrowheads="1"/>
            </p:cNvSpPr>
            <p:nvPr/>
          </p:nvSpPr>
          <p:spPr bwMode="auto">
            <a:xfrm>
              <a:off x="2016" y="720"/>
              <a:ext cx="187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Helvetica" panose="020B0604020202020204" pitchFamily="34" charset="0"/>
                </a:rPr>
                <a:t>0</a:t>
              </a:r>
            </a:p>
          </p:txBody>
        </p:sp>
        <p:sp>
          <p:nvSpPr>
            <p:cNvPr id="42054" name="Text Box 60"/>
            <p:cNvSpPr txBox="1">
              <a:spLocks noChangeArrowheads="1"/>
            </p:cNvSpPr>
            <p:nvPr/>
          </p:nvSpPr>
          <p:spPr bwMode="auto">
            <a:xfrm>
              <a:off x="192" y="720"/>
              <a:ext cx="259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Helvetica" panose="020B0604020202020204" pitchFamily="34" charset="0"/>
                </a:rPr>
                <a:t>14</a:t>
              </a:r>
            </a:p>
          </p:txBody>
        </p:sp>
        <p:sp>
          <p:nvSpPr>
            <p:cNvPr id="42055" name="Text Box 61"/>
            <p:cNvSpPr txBox="1">
              <a:spLocks noChangeArrowheads="1"/>
            </p:cNvSpPr>
            <p:nvPr/>
          </p:nvSpPr>
          <p:spPr bwMode="auto">
            <a:xfrm>
              <a:off x="384" y="720"/>
              <a:ext cx="259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Helvetica" panose="020B0604020202020204" pitchFamily="34" charset="0"/>
                </a:rPr>
                <a:t>13</a:t>
              </a:r>
            </a:p>
          </p:txBody>
        </p:sp>
        <p:sp>
          <p:nvSpPr>
            <p:cNvPr id="42056" name="Text Box 62"/>
            <p:cNvSpPr txBox="1">
              <a:spLocks noChangeArrowheads="1"/>
            </p:cNvSpPr>
            <p:nvPr/>
          </p:nvSpPr>
          <p:spPr bwMode="auto">
            <a:xfrm>
              <a:off x="-48" y="719"/>
              <a:ext cx="259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Helvetica" panose="020B0604020202020204" pitchFamily="34" charset="0"/>
                </a:rPr>
                <a:t>15</a:t>
              </a:r>
            </a:p>
          </p:txBody>
        </p:sp>
      </p:grpSp>
      <p:grpSp>
        <p:nvGrpSpPr>
          <p:cNvPr id="42013" name="Group 103"/>
          <p:cNvGrpSpPr>
            <a:grpSpLocks/>
          </p:cNvGrpSpPr>
          <p:nvPr/>
        </p:nvGrpSpPr>
        <p:grpSpPr bwMode="auto">
          <a:xfrm>
            <a:off x="1676402" y="2590801"/>
            <a:ext cx="2519363" cy="3905251"/>
            <a:chOff x="2640" y="672"/>
            <a:chExt cx="1587" cy="2460"/>
          </a:xfrm>
        </p:grpSpPr>
        <p:grpSp>
          <p:nvGrpSpPr>
            <p:cNvPr id="42038" name="Group 90"/>
            <p:cNvGrpSpPr>
              <a:grpSpLocks/>
            </p:cNvGrpSpPr>
            <p:nvPr/>
          </p:nvGrpSpPr>
          <p:grpSpPr bwMode="auto">
            <a:xfrm>
              <a:off x="2640" y="672"/>
              <a:ext cx="1349" cy="1968"/>
              <a:chOff x="2299" y="816"/>
              <a:chExt cx="1349" cy="1968"/>
            </a:xfrm>
          </p:grpSpPr>
          <p:sp>
            <p:nvSpPr>
              <p:cNvPr id="42040" name="Rectangle 45"/>
              <p:cNvSpPr>
                <a:spLocks noChangeArrowheads="1"/>
              </p:cNvSpPr>
              <p:nvPr/>
            </p:nvSpPr>
            <p:spPr bwMode="auto">
              <a:xfrm>
                <a:off x="2880" y="864"/>
                <a:ext cx="768" cy="192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41" name="Rectangle 46"/>
              <p:cNvSpPr>
                <a:spLocks noChangeArrowheads="1"/>
              </p:cNvSpPr>
              <p:nvPr/>
            </p:nvSpPr>
            <p:spPr bwMode="auto">
              <a:xfrm>
                <a:off x="2880" y="864"/>
                <a:ext cx="768" cy="96"/>
              </a:xfrm>
              <a:prstGeom prst="rect">
                <a:avLst/>
              </a:prstGeom>
              <a:solidFill>
                <a:srgbClr val="FF66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42" name="Rectangle 47"/>
              <p:cNvSpPr>
                <a:spLocks noChangeArrowheads="1"/>
              </p:cNvSpPr>
              <p:nvPr/>
            </p:nvSpPr>
            <p:spPr bwMode="auto">
              <a:xfrm>
                <a:off x="2880" y="1344"/>
                <a:ext cx="768" cy="192"/>
              </a:xfrm>
              <a:prstGeom prst="rect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43" name="Rectangle 48"/>
              <p:cNvSpPr>
                <a:spLocks noChangeArrowheads="1"/>
              </p:cNvSpPr>
              <p:nvPr/>
            </p:nvSpPr>
            <p:spPr bwMode="auto">
              <a:xfrm>
                <a:off x="2880" y="2304"/>
                <a:ext cx="768" cy="336"/>
              </a:xfrm>
              <a:prstGeom prst="rect">
                <a:avLst/>
              </a:prstGeom>
              <a:solidFill>
                <a:srgbClr val="53FB25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44" name="Rectangle 80"/>
              <p:cNvSpPr>
                <a:spLocks noChangeArrowheads="1"/>
              </p:cNvSpPr>
              <p:nvPr/>
            </p:nvSpPr>
            <p:spPr bwMode="auto">
              <a:xfrm>
                <a:off x="2880" y="2304"/>
                <a:ext cx="768" cy="48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45" name="Rectangle 82"/>
              <p:cNvSpPr>
                <a:spLocks noChangeArrowheads="1"/>
              </p:cNvSpPr>
              <p:nvPr/>
            </p:nvSpPr>
            <p:spPr bwMode="auto">
              <a:xfrm>
                <a:off x="2880" y="1824"/>
                <a:ext cx="768" cy="144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grpSp>
            <p:nvGrpSpPr>
              <p:cNvPr id="42046" name="Group 87"/>
              <p:cNvGrpSpPr>
                <a:grpSpLocks/>
              </p:cNvGrpSpPr>
              <p:nvPr/>
            </p:nvGrpSpPr>
            <p:grpSpPr bwMode="auto">
              <a:xfrm>
                <a:off x="2299" y="816"/>
                <a:ext cx="568" cy="1604"/>
                <a:chOff x="2299" y="816"/>
                <a:chExt cx="568" cy="1604"/>
              </a:xfrm>
            </p:grpSpPr>
            <p:sp>
              <p:nvSpPr>
                <p:cNvPr id="42047" name="Text Box 72"/>
                <p:cNvSpPr txBox="1">
                  <a:spLocks noChangeArrowheads="1"/>
                </p:cNvSpPr>
                <p:nvPr/>
              </p:nvSpPr>
              <p:spPr bwMode="auto">
                <a:xfrm>
                  <a:off x="2299" y="1296"/>
                  <a:ext cx="546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78" tIns="44445" rIns="90478" bIns="44445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>
                      <a:latin typeface="Helvetica" panose="020B0604020202020204" pitchFamily="34" charset="0"/>
                    </a:rPr>
                    <a:t>0x4000</a:t>
                  </a:r>
                </a:p>
              </p:txBody>
            </p:sp>
            <p:sp>
              <p:nvSpPr>
                <p:cNvPr id="42048" name="Text Box 75"/>
                <p:cNvSpPr txBox="1">
                  <a:spLocks noChangeArrowheads="1"/>
                </p:cNvSpPr>
                <p:nvPr/>
              </p:nvSpPr>
              <p:spPr bwMode="auto">
                <a:xfrm>
                  <a:off x="2299" y="816"/>
                  <a:ext cx="546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78" tIns="44445" rIns="90478" bIns="44445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>
                      <a:latin typeface="Helvetica" panose="020B0604020202020204" pitchFamily="34" charset="0"/>
                    </a:rPr>
                    <a:t>0x0000</a:t>
                  </a:r>
                </a:p>
              </p:txBody>
            </p:sp>
            <p:sp>
              <p:nvSpPr>
                <p:cNvPr id="42049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2299" y="1728"/>
                  <a:ext cx="546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78" tIns="44445" rIns="90478" bIns="44445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>
                      <a:latin typeface="Helvetica" panose="020B0604020202020204" pitchFamily="34" charset="0"/>
                    </a:rPr>
                    <a:t>0x8000</a:t>
                  </a:r>
                </a:p>
              </p:txBody>
            </p:sp>
            <p:sp>
              <p:nvSpPr>
                <p:cNvPr id="42050" name="Text Box 84"/>
                <p:cNvSpPr txBox="1">
                  <a:spLocks noChangeArrowheads="1"/>
                </p:cNvSpPr>
                <p:nvPr/>
              </p:nvSpPr>
              <p:spPr bwMode="auto">
                <a:xfrm>
                  <a:off x="2299" y="2208"/>
                  <a:ext cx="568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78" tIns="44445" rIns="90478" bIns="44445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>
                      <a:latin typeface="Helvetica" panose="020B0604020202020204" pitchFamily="34" charset="0"/>
                    </a:rPr>
                    <a:t>0xC000</a:t>
                  </a:r>
                </a:p>
              </p:txBody>
            </p:sp>
          </p:grpSp>
        </p:grpSp>
        <p:sp>
          <p:nvSpPr>
            <p:cNvPr id="42039" name="Text Box 101"/>
            <p:cNvSpPr txBox="1">
              <a:spLocks noChangeArrowheads="1"/>
            </p:cNvSpPr>
            <p:nvPr/>
          </p:nvSpPr>
          <p:spPr bwMode="auto">
            <a:xfrm>
              <a:off x="3016" y="2688"/>
              <a:ext cx="1211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Virtual</a:t>
              </a:r>
            </a:p>
            <a:p>
              <a:pPr eaLnBrk="1" hangingPunct="1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Address Space</a:t>
              </a:r>
            </a:p>
          </p:txBody>
        </p:sp>
      </p:grpSp>
      <p:sp>
        <p:nvSpPr>
          <p:cNvPr id="42014" name="Text Box 107"/>
          <p:cNvSpPr txBox="1">
            <a:spLocks noChangeArrowheads="1"/>
          </p:cNvSpPr>
          <p:nvPr/>
        </p:nvSpPr>
        <p:spPr bwMode="auto">
          <a:xfrm>
            <a:off x="2286000" y="1752601"/>
            <a:ext cx="2784846" cy="397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>
                <a:latin typeface="Gill Sans" charset="0"/>
                <a:ea typeface="Gill Sans" charset="0"/>
                <a:cs typeface="Gill Sans" charset="0"/>
              </a:rPr>
              <a:t>Virtual Address Format</a:t>
            </a:r>
          </a:p>
        </p:txBody>
      </p:sp>
      <p:grpSp>
        <p:nvGrpSpPr>
          <p:cNvPr id="42015" name="Group 104"/>
          <p:cNvGrpSpPr>
            <a:grpSpLocks/>
          </p:cNvGrpSpPr>
          <p:nvPr/>
        </p:nvGrpSpPr>
        <p:grpSpPr bwMode="auto">
          <a:xfrm>
            <a:off x="6030916" y="2514601"/>
            <a:ext cx="2443163" cy="3981451"/>
            <a:chOff x="4176" y="624"/>
            <a:chExt cx="1539" cy="2508"/>
          </a:xfrm>
        </p:grpSpPr>
        <p:grpSp>
          <p:nvGrpSpPr>
            <p:cNvPr id="42026" name="Group 89"/>
            <p:cNvGrpSpPr>
              <a:grpSpLocks/>
            </p:cNvGrpSpPr>
            <p:nvPr/>
          </p:nvGrpSpPr>
          <p:grpSpPr bwMode="auto">
            <a:xfrm>
              <a:off x="4176" y="624"/>
              <a:ext cx="1349" cy="2016"/>
              <a:chOff x="3883" y="768"/>
              <a:chExt cx="1349" cy="2016"/>
            </a:xfrm>
          </p:grpSpPr>
          <p:sp>
            <p:nvSpPr>
              <p:cNvPr id="42028" name="Rectangle 64"/>
              <p:cNvSpPr>
                <a:spLocks noChangeArrowheads="1"/>
              </p:cNvSpPr>
              <p:nvPr/>
            </p:nvSpPr>
            <p:spPr bwMode="auto">
              <a:xfrm>
                <a:off x="4464" y="864"/>
                <a:ext cx="768" cy="192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32" name="Text Box 71"/>
              <p:cNvSpPr txBox="1">
                <a:spLocks noChangeArrowheads="1"/>
              </p:cNvSpPr>
              <p:nvPr/>
            </p:nvSpPr>
            <p:spPr bwMode="auto">
              <a:xfrm>
                <a:off x="3883" y="768"/>
                <a:ext cx="546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Helvetica" panose="020B0604020202020204" pitchFamily="34" charset="0"/>
                  </a:rPr>
                  <a:t>0x0000</a:t>
                </a:r>
              </a:p>
            </p:txBody>
          </p:sp>
          <p:sp>
            <p:nvSpPr>
              <p:cNvPr id="42033" name="Text Box 73"/>
              <p:cNvSpPr txBox="1">
                <a:spLocks noChangeArrowheads="1"/>
              </p:cNvSpPr>
              <p:nvPr/>
            </p:nvSpPr>
            <p:spPr bwMode="auto">
              <a:xfrm>
                <a:off x="3883" y="1344"/>
                <a:ext cx="546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Helvetica" panose="020B0604020202020204" pitchFamily="34" charset="0"/>
                  </a:rPr>
                  <a:t>0x4800</a:t>
                </a:r>
              </a:p>
            </p:txBody>
          </p:sp>
          <p:sp>
            <p:nvSpPr>
              <p:cNvPr id="42036" name="Text Box 79"/>
              <p:cNvSpPr txBox="1">
                <a:spLocks noChangeArrowheads="1"/>
              </p:cNvSpPr>
              <p:nvPr/>
            </p:nvSpPr>
            <p:spPr bwMode="auto">
              <a:xfrm>
                <a:off x="3883" y="1200"/>
                <a:ext cx="546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Helvetica" panose="020B0604020202020204" pitchFamily="34" charset="0"/>
                  </a:rPr>
                  <a:t>0x4000</a:t>
                </a:r>
              </a:p>
            </p:txBody>
          </p:sp>
        </p:grpSp>
        <p:sp>
          <p:nvSpPr>
            <p:cNvPr id="42027" name="Text Box 102"/>
            <p:cNvSpPr txBox="1">
              <a:spLocks noChangeArrowheads="1"/>
            </p:cNvSpPr>
            <p:nvPr/>
          </p:nvSpPr>
          <p:spPr bwMode="auto">
            <a:xfrm>
              <a:off x="4504" y="2688"/>
              <a:ext cx="1211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Physical</a:t>
              </a:r>
            </a:p>
            <a:p>
              <a:pPr eaLnBrk="1" hangingPunct="1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Address Space</a:t>
              </a:r>
            </a:p>
          </p:txBody>
        </p:sp>
      </p:grpSp>
      <p:cxnSp>
        <p:nvCxnSpPr>
          <p:cNvPr id="42022" name="Elbow Connector 4"/>
          <p:cNvCxnSpPr>
            <a:cxnSpLocks noChangeShapeType="1"/>
            <a:stCxn id="42041" idx="3"/>
          </p:cNvCxnSpPr>
          <p:nvPr/>
        </p:nvCxnSpPr>
        <p:spPr bwMode="auto">
          <a:xfrm>
            <a:off x="3817938" y="2743200"/>
            <a:ext cx="2201862" cy="76200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2023" name="TextBox 11"/>
          <p:cNvSpPr txBox="1">
            <a:spLocks noChangeArrowheads="1"/>
          </p:cNvSpPr>
          <p:nvPr/>
        </p:nvSpPr>
        <p:spPr bwMode="auto">
          <a:xfrm>
            <a:off x="3810001" y="2405064"/>
            <a:ext cx="11144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SegID = 0</a:t>
            </a:r>
          </a:p>
        </p:txBody>
      </p:sp>
      <p:sp>
        <p:nvSpPr>
          <p:cNvPr id="49" name="Rectangle 66"/>
          <p:cNvSpPr>
            <a:spLocks noChangeArrowheads="1"/>
          </p:cNvSpPr>
          <p:nvPr/>
        </p:nvSpPr>
        <p:spPr bwMode="auto">
          <a:xfrm>
            <a:off x="6953253" y="3429000"/>
            <a:ext cx="1219200" cy="152400"/>
          </a:xfrm>
          <a:prstGeom prst="rect">
            <a:avLst/>
          </a:prstGeom>
          <a:solidFill>
            <a:srgbClr val="FF66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684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9144000" cy="5334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Example: Four Segments (16 bit addresses)</a:t>
            </a:r>
          </a:p>
        </p:txBody>
      </p:sp>
      <p:graphicFrame>
        <p:nvGraphicFramePr>
          <p:cNvPr id="693356" name="Group 108"/>
          <p:cNvGraphicFramePr>
            <a:graphicFrameLocks noGrp="1"/>
          </p:cNvGraphicFramePr>
          <p:nvPr>
            <p:ph idx="1"/>
          </p:nvPr>
        </p:nvGraphicFramePr>
        <p:xfrm>
          <a:off x="6019800" y="685800"/>
          <a:ext cx="3505200" cy="181623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91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Seg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 ID #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Base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Limit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 (code)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0x4000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0x0800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1 (data)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0x4800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0x1400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2 (shared)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0xF000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0x1000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3 (stack)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0x0000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0x3000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42012" name="Group 105"/>
          <p:cNvGrpSpPr>
            <a:grpSpLocks/>
          </p:cNvGrpSpPr>
          <p:nvPr/>
        </p:nvGrpSpPr>
        <p:grpSpPr bwMode="auto">
          <a:xfrm>
            <a:off x="2057401" y="1143000"/>
            <a:ext cx="3573463" cy="641350"/>
            <a:chOff x="-48" y="480"/>
            <a:chExt cx="2251" cy="504"/>
          </a:xfrm>
        </p:grpSpPr>
        <p:sp>
          <p:nvSpPr>
            <p:cNvPr id="42051" name="Rectangle 57"/>
            <p:cNvSpPr>
              <a:spLocks noChangeArrowheads="1"/>
            </p:cNvSpPr>
            <p:nvPr/>
          </p:nvSpPr>
          <p:spPr bwMode="auto">
            <a:xfrm>
              <a:off x="432" y="480"/>
              <a:ext cx="1680" cy="240"/>
            </a:xfrm>
            <a:prstGeom prst="rect">
              <a:avLst/>
            </a:prstGeom>
            <a:solidFill>
              <a:srgbClr val="00CC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Offset</a:t>
              </a:r>
            </a:p>
          </p:txBody>
        </p:sp>
        <p:sp>
          <p:nvSpPr>
            <p:cNvPr id="42052" name="Rectangle 58"/>
            <p:cNvSpPr>
              <a:spLocks noChangeArrowheads="1"/>
            </p:cNvSpPr>
            <p:nvPr/>
          </p:nvSpPr>
          <p:spPr bwMode="auto">
            <a:xfrm>
              <a:off x="48" y="480"/>
              <a:ext cx="384" cy="240"/>
            </a:xfrm>
            <a:prstGeom prst="rect">
              <a:avLst/>
            </a:prstGeom>
            <a:solidFill>
              <a:schemeClr val="hlink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Seg</a:t>
              </a:r>
            </a:p>
          </p:txBody>
        </p:sp>
        <p:sp>
          <p:nvSpPr>
            <p:cNvPr id="42053" name="Text Box 59"/>
            <p:cNvSpPr txBox="1">
              <a:spLocks noChangeArrowheads="1"/>
            </p:cNvSpPr>
            <p:nvPr/>
          </p:nvSpPr>
          <p:spPr bwMode="auto">
            <a:xfrm>
              <a:off x="2016" y="720"/>
              <a:ext cx="187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Helvetica" panose="020B0604020202020204" pitchFamily="34" charset="0"/>
                </a:rPr>
                <a:t>0</a:t>
              </a:r>
            </a:p>
          </p:txBody>
        </p:sp>
        <p:sp>
          <p:nvSpPr>
            <p:cNvPr id="42054" name="Text Box 60"/>
            <p:cNvSpPr txBox="1">
              <a:spLocks noChangeArrowheads="1"/>
            </p:cNvSpPr>
            <p:nvPr/>
          </p:nvSpPr>
          <p:spPr bwMode="auto">
            <a:xfrm>
              <a:off x="192" y="720"/>
              <a:ext cx="259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Helvetica" panose="020B0604020202020204" pitchFamily="34" charset="0"/>
                </a:rPr>
                <a:t>14</a:t>
              </a:r>
            </a:p>
          </p:txBody>
        </p:sp>
        <p:sp>
          <p:nvSpPr>
            <p:cNvPr id="42055" name="Text Box 61"/>
            <p:cNvSpPr txBox="1">
              <a:spLocks noChangeArrowheads="1"/>
            </p:cNvSpPr>
            <p:nvPr/>
          </p:nvSpPr>
          <p:spPr bwMode="auto">
            <a:xfrm>
              <a:off x="384" y="720"/>
              <a:ext cx="259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Helvetica" panose="020B0604020202020204" pitchFamily="34" charset="0"/>
                </a:rPr>
                <a:t>13</a:t>
              </a:r>
            </a:p>
          </p:txBody>
        </p:sp>
        <p:sp>
          <p:nvSpPr>
            <p:cNvPr id="42056" name="Text Box 62"/>
            <p:cNvSpPr txBox="1">
              <a:spLocks noChangeArrowheads="1"/>
            </p:cNvSpPr>
            <p:nvPr/>
          </p:nvSpPr>
          <p:spPr bwMode="auto">
            <a:xfrm>
              <a:off x="-48" y="719"/>
              <a:ext cx="259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Helvetica" panose="020B0604020202020204" pitchFamily="34" charset="0"/>
                </a:rPr>
                <a:t>15</a:t>
              </a:r>
            </a:p>
          </p:txBody>
        </p:sp>
      </p:grpSp>
      <p:grpSp>
        <p:nvGrpSpPr>
          <p:cNvPr id="42013" name="Group 103"/>
          <p:cNvGrpSpPr>
            <a:grpSpLocks/>
          </p:cNvGrpSpPr>
          <p:nvPr/>
        </p:nvGrpSpPr>
        <p:grpSpPr bwMode="auto">
          <a:xfrm>
            <a:off x="1676402" y="2590801"/>
            <a:ext cx="2519363" cy="3905251"/>
            <a:chOff x="2640" y="672"/>
            <a:chExt cx="1587" cy="2460"/>
          </a:xfrm>
        </p:grpSpPr>
        <p:grpSp>
          <p:nvGrpSpPr>
            <p:cNvPr id="42038" name="Group 90"/>
            <p:cNvGrpSpPr>
              <a:grpSpLocks/>
            </p:cNvGrpSpPr>
            <p:nvPr/>
          </p:nvGrpSpPr>
          <p:grpSpPr bwMode="auto">
            <a:xfrm>
              <a:off x="2640" y="672"/>
              <a:ext cx="1349" cy="1968"/>
              <a:chOff x="2299" y="816"/>
              <a:chExt cx="1349" cy="1968"/>
            </a:xfrm>
          </p:grpSpPr>
          <p:sp>
            <p:nvSpPr>
              <p:cNvPr id="42040" name="Rectangle 45"/>
              <p:cNvSpPr>
                <a:spLocks noChangeArrowheads="1"/>
              </p:cNvSpPr>
              <p:nvPr/>
            </p:nvSpPr>
            <p:spPr bwMode="auto">
              <a:xfrm>
                <a:off x="2880" y="864"/>
                <a:ext cx="768" cy="192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41" name="Rectangle 46"/>
              <p:cNvSpPr>
                <a:spLocks noChangeArrowheads="1"/>
              </p:cNvSpPr>
              <p:nvPr/>
            </p:nvSpPr>
            <p:spPr bwMode="auto">
              <a:xfrm>
                <a:off x="2880" y="864"/>
                <a:ext cx="768" cy="96"/>
              </a:xfrm>
              <a:prstGeom prst="rect">
                <a:avLst/>
              </a:prstGeom>
              <a:solidFill>
                <a:srgbClr val="FF66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42" name="Rectangle 47"/>
              <p:cNvSpPr>
                <a:spLocks noChangeArrowheads="1"/>
              </p:cNvSpPr>
              <p:nvPr/>
            </p:nvSpPr>
            <p:spPr bwMode="auto">
              <a:xfrm>
                <a:off x="2880" y="1344"/>
                <a:ext cx="768" cy="192"/>
              </a:xfrm>
              <a:prstGeom prst="rect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43" name="Rectangle 48"/>
              <p:cNvSpPr>
                <a:spLocks noChangeArrowheads="1"/>
              </p:cNvSpPr>
              <p:nvPr/>
            </p:nvSpPr>
            <p:spPr bwMode="auto">
              <a:xfrm>
                <a:off x="2880" y="2304"/>
                <a:ext cx="768" cy="336"/>
              </a:xfrm>
              <a:prstGeom prst="rect">
                <a:avLst/>
              </a:prstGeom>
              <a:solidFill>
                <a:srgbClr val="53FB25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44" name="Rectangle 80"/>
              <p:cNvSpPr>
                <a:spLocks noChangeArrowheads="1"/>
              </p:cNvSpPr>
              <p:nvPr/>
            </p:nvSpPr>
            <p:spPr bwMode="auto">
              <a:xfrm>
                <a:off x="2880" y="2304"/>
                <a:ext cx="768" cy="48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45" name="Rectangle 82"/>
              <p:cNvSpPr>
                <a:spLocks noChangeArrowheads="1"/>
              </p:cNvSpPr>
              <p:nvPr/>
            </p:nvSpPr>
            <p:spPr bwMode="auto">
              <a:xfrm>
                <a:off x="2880" y="1824"/>
                <a:ext cx="768" cy="144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grpSp>
            <p:nvGrpSpPr>
              <p:cNvPr id="42046" name="Group 87"/>
              <p:cNvGrpSpPr>
                <a:grpSpLocks/>
              </p:cNvGrpSpPr>
              <p:nvPr/>
            </p:nvGrpSpPr>
            <p:grpSpPr bwMode="auto">
              <a:xfrm>
                <a:off x="2299" y="816"/>
                <a:ext cx="568" cy="1604"/>
                <a:chOff x="2299" y="816"/>
                <a:chExt cx="568" cy="1604"/>
              </a:xfrm>
            </p:grpSpPr>
            <p:sp>
              <p:nvSpPr>
                <p:cNvPr id="42047" name="Text Box 72"/>
                <p:cNvSpPr txBox="1">
                  <a:spLocks noChangeArrowheads="1"/>
                </p:cNvSpPr>
                <p:nvPr/>
              </p:nvSpPr>
              <p:spPr bwMode="auto">
                <a:xfrm>
                  <a:off x="2299" y="1296"/>
                  <a:ext cx="546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78" tIns="44445" rIns="90478" bIns="44445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>
                      <a:latin typeface="Helvetica" panose="020B0604020202020204" pitchFamily="34" charset="0"/>
                    </a:rPr>
                    <a:t>0x4000</a:t>
                  </a:r>
                </a:p>
              </p:txBody>
            </p:sp>
            <p:sp>
              <p:nvSpPr>
                <p:cNvPr id="42048" name="Text Box 75"/>
                <p:cNvSpPr txBox="1">
                  <a:spLocks noChangeArrowheads="1"/>
                </p:cNvSpPr>
                <p:nvPr/>
              </p:nvSpPr>
              <p:spPr bwMode="auto">
                <a:xfrm>
                  <a:off x="2299" y="816"/>
                  <a:ext cx="546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78" tIns="44445" rIns="90478" bIns="44445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>
                      <a:latin typeface="Helvetica" panose="020B0604020202020204" pitchFamily="34" charset="0"/>
                    </a:rPr>
                    <a:t>0x0000</a:t>
                  </a:r>
                </a:p>
              </p:txBody>
            </p:sp>
            <p:sp>
              <p:nvSpPr>
                <p:cNvPr id="42049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2299" y="1728"/>
                  <a:ext cx="546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78" tIns="44445" rIns="90478" bIns="44445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>
                      <a:latin typeface="Helvetica" panose="020B0604020202020204" pitchFamily="34" charset="0"/>
                    </a:rPr>
                    <a:t>0x8000</a:t>
                  </a:r>
                </a:p>
              </p:txBody>
            </p:sp>
            <p:sp>
              <p:nvSpPr>
                <p:cNvPr id="42050" name="Text Box 84"/>
                <p:cNvSpPr txBox="1">
                  <a:spLocks noChangeArrowheads="1"/>
                </p:cNvSpPr>
                <p:nvPr/>
              </p:nvSpPr>
              <p:spPr bwMode="auto">
                <a:xfrm>
                  <a:off x="2299" y="2208"/>
                  <a:ext cx="568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78" tIns="44445" rIns="90478" bIns="44445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>
                      <a:latin typeface="Helvetica" panose="020B0604020202020204" pitchFamily="34" charset="0"/>
                    </a:rPr>
                    <a:t>0xC000</a:t>
                  </a:r>
                </a:p>
              </p:txBody>
            </p:sp>
          </p:grpSp>
        </p:grpSp>
        <p:sp>
          <p:nvSpPr>
            <p:cNvPr id="42039" name="Text Box 101"/>
            <p:cNvSpPr txBox="1">
              <a:spLocks noChangeArrowheads="1"/>
            </p:cNvSpPr>
            <p:nvPr/>
          </p:nvSpPr>
          <p:spPr bwMode="auto">
            <a:xfrm>
              <a:off x="3016" y="2688"/>
              <a:ext cx="1211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Virtual</a:t>
              </a:r>
            </a:p>
            <a:p>
              <a:pPr eaLnBrk="1" hangingPunct="1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Address Space</a:t>
              </a:r>
            </a:p>
          </p:txBody>
        </p:sp>
      </p:grpSp>
      <p:sp>
        <p:nvSpPr>
          <p:cNvPr id="42014" name="Text Box 107"/>
          <p:cNvSpPr txBox="1">
            <a:spLocks noChangeArrowheads="1"/>
          </p:cNvSpPr>
          <p:nvPr/>
        </p:nvSpPr>
        <p:spPr bwMode="auto">
          <a:xfrm>
            <a:off x="2286000" y="1752601"/>
            <a:ext cx="2784846" cy="397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>
                <a:latin typeface="Gill Sans" charset="0"/>
                <a:ea typeface="Gill Sans" charset="0"/>
                <a:cs typeface="Gill Sans" charset="0"/>
              </a:rPr>
              <a:t>Virtual Address Format</a:t>
            </a:r>
          </a:p>
        </p:txBody>
      </p:sp>
      <p:grpSp>
        <p:nvGrpSpPr>
          <p:cNvPr id="42015" name="Group 104"/>
          <p:cNvGrpSpPr>
            <a:grpSpLocks/>
          </p:cNvGrpSpPr>
          <p:nvPr/>
        </p:nvGrpSpPr>
        <p:grpSpPr bwMode="auto">
          <a:xfrm>
            <a:off x="6030916" y="2514601"/>
            <a:ext cx="2443163" cy="3981451"/>
            <a:chOff x="4176" y="624"/>
            <a:chExt cx="1539" cy="2508"/>
          </a:xfrm>
        </p:grpSpPr>
        <p:grpSp>
          <p:nvGrpSpPr>
            <p:cNvPr id="42026" name="Group 89"/>
            <p:cNvGrpSpPr>
              <a:grpSpLocks/>
            </p:cNvGrpSpPr>
            <p:nvPr/>
          </p:nvGrpSpPr>
          <p:grpSpPr bwMode="auto">
            <a:xfrm>
              <a:off x="4176" y="624"/>
              <a:ext cx="1349" cy="2016"/>
              <a:chOff x="3883" y="768"/>
              <a:chExt cx="1349" cy="2016"/>
            </a:xfrm>
          </p:grpSpPr>
          <p:sp>
            <p:nvSpPr>
              <p:cNvPr id="42028" name="Rectangle 64"/>
              <p:cNvSpPr>
                <a:spLocks noChangeArrowheads="1"/>
              </p:cNvSpPr>
              <p:nvPr/>
            </p:nvSpPr>
            <p:spPr bwMode="auto">
              <a:xfrm>
                <a:off x="4464" y="864"/>
                <a:ext cx="768" cy="192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32" name="Text Box 71"/>
              <p:cNvSpPr txBox="1">
                <a:spLocks noChangeArrowheads="1"/>
              </p:cNvSpPr>
              <p:nvPr/>
            </p:nvSpPr>
            <p:spPr bwMode="auto">
              <a:xfrm>
                <a:off x="3883" y="768"/>
                <a:ext cx="546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Helvetica" panose="020B0604020202020204" pitchFamily="34" charset="0"/>
                  </a:rPr>
                  <a:t>0x0000</a:t>
                </a:r>
              </a:p>
            </p:txBody>
          </p:sp>
          <p:sp>
            <p:nvSpPr>
              <p:cNvPr id="42033" name="Text Box 73"/>
              <p:cNvSpPr txBox="1">
                <a:spLocks noChangeArrowheads="1"/>
              </p:cNvSpPr>
              <p:nvPr/>
            </p:nvSpPr>
            <p:spPr bwMode="auto">
              <a:xfrm>
                <a:off x="3883" y="1344"/>
                <a:ext cx="546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Helvetica" panose="020B0604020202020204" pitchFamily="34" charset="0"/>
                  </a:rPr>
                  <a:t>0x4800</a:t>
                </a:r>
              </a:p>
            </p:txBody>
          </p:sp>
          <p:sp>
            <p:nvSpPr>
              <p:cNvPr id="42034" name="Text Box 74"/>
              <p:cNvSpPr txBox="1">
                <a:spLocks noChangeArrowheads="1"/>
              </p:cNvSpPr>
              <p:nvPr/>
            </p:nvSpPr>
            <p:spPr bwMode="auto">
              <a:xfrm>
                <a:off x="3883" y="1536"/>
                <a:ext cx="56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Helvetica" panose="020B0604020202020204" pitchFamily="34" charset="0"/>
                  </a:rPr>
                  <a:t>0x5C00</a:t>
                </a:r>
              </a:p>
            </p:txBody>
          </p:sp>
          <p:sp>
            <p:nvSpPr>
              <p:cNvPr id="42036" name="Text Box 79"/>
              <p:cNvSpPr txBox="1">
                <a:spLocks noChangeArrowheads="1"/>
              </p:cNvSpPr>
              <p:nvPr/>
            </p:nvSpPr>
            <p:spPr bwMode="auto">
              <a:xfrm>
                <a:off x="3883" y="1200"/>
                <a:ext cx="546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Helvetica" panose="020B0604020202020204" pitchFamily="34" charset="0"/>
                  </a:rPr>
                  <a:t>0x4000</a:t>
                </a:r>
              </a:p>
            </p:txBody>
          </p:sp>
        </p:grpSp>
        <p:sp>
          <p:nvSpPr>
            <p:cNvPr id="42027" name="Text Box 102"/>
            <p:cNvSpPr txBox="1">
              <a:spLocks noChangeArrowheads="1"/>
            </p:cNvSpPr>
            <p:nvPr/>
          </p:nvSpPr>
          <p:spPr bwMode="auto">
            <a:xfrm>
              <a:off x="4504" y="2688"/>
              <a:ext cx="1211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Physical</a:t>
              </a:r>
            </a:p>
            <a:p>
              <a:pPr eaLnBrk="1" hangingPunct="1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Address Space</a:t>
              </a:r>
            </a:p>
          </p:txBody>
        </p:sp>
      </p:grpSp>
      <p:cxnSp>
        <p:nvCxnSpPr>
          <p:cNvPr id="42022" name="Elbow Connector 4"/>
          <p:cNvCxnSpPr>
            <a:cxnSpLocks noChangeShapeType="1"/>
            <a:stCxn id="42041" idx="3"/>
          </p:cNvCxnSpPr>
          <p:nvPr/>
        </p:nvCxnSpPr>
        <p:spPr bwMode="auto">
          <a:xfrm>
            <a:off x="3817938" y="2743200"/>
            <a:ext cx="2201862" cy="76200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2023" name="TextBox 11"/>
          <p:cNvSpPr txBox="1">
            <a:spLocks noChangeArrowheads="1"/>
          </p:cNvSpPr>
          <p:nvPr/>
        </p:nvSpPr>
        <p:spPr bwMode="auto">
          <a:xfrm>
            <a:off x="3810001" y="2405064"/>
            <a:ext cx="11144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SegID = 0</a:t>
            </a:r>
          </a:p>
        </p:txBody>
      </p:sp>
      <p:cxnSp>
        <p:nvCxnSpPr>
          <p:cNvPr id="42024" name="Elbow Connector 60"/>
          <p:cNvCxnSpPr>
            <a:cxnSpLocks noChangeShapeType="1"/>
          </p:cNvCxnSpPr>
          <p:nvPr/>
        </p:nvCxnSpPr>
        <p:spPr bwMode="auto">
          <a:xfrm>
            <a:off x="3810000" y="3565526"/>
            <a:ext cx="2209800" cy="244475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2025" name="TextBox 64"/>
          <p:cNvSpPr txBox="1">
            <a:spLocks noChangeArrowheads="1"/>
          </p:cNvSpPr>
          <p:nvPr/>
        </p:nvSpPr>
        <p:spPr bwMode="auto">
          <a:xfrm>
            <a:off x="3838576" y="3243264"/>
            <a:ext cx="11144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SegID = 1</a:t>
            </a:r>
          </a:p>
        </p:txBody>
      </p:sp>
      <p:sp>
        <p:nvSpPr>
          <p:cNvPr id="44" name="Rectangle 66"/>
          <p:cNvSpPr>
            <a:spLocks noChangeArrowheads="1"/>
          </p:cNvSpPr>
          <p:nvPr/>
        </p:nvSpPr>
        <p:spPr bwMode="auto">
          <a:xfrm>
            <a:off x="6953253" y="3429000"/>
            <a:ext cx="1219200" cy="152400"/>
          </a:xfrm>
          <a:prstGeom prst="rect">
            <a:avLst/>
          </a:prstGeom>
          <a:solidFill>
            <a:srgbClr val="FF66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45" name="Rectangle 67"/>
          <p:cNvSpPr>
            <a:spLocks noChangeArrowheads="1"/>
          </p:cNvSpPr>
          <p:nvPr/>
        </p:nvSpPr>
        <p:spPr bwMode="auto">
          <a:xfrm>
            <a:off x="6953253" y="3581400"/>
            <a:ext cx="1219200" cy="304800"/>
          </a:xfrm>
          <a:prstGeom prst="rect">
            <a:avLst/>
          </a:prstGeom>
          <a:solidFill>
            <a:srgbClr val="00FF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79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9144000" cy="5334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Example: Four Segments (16 bit addresses)</a:t>
            </a:r>
          </a:p>
        </p:txBody>
      </p:sp>
      <p:graphicFrame>
        <p:nvGraphicFramePr>
          <p:cNvPr id="693356" name="Group 108"/>
          <p:cNvGraphicFramePr>
            <a:graphicFrameLocks noGrp="1"/>
          </p:cNvGraphicFramePr>
          <p:nvPr>
            <p:ph idx="1"/>
          </p:nvPr>
        </p:nvGraphicFramePr>
        <p:xfrm>
          <a:off x="6019800" y="685800"/>
          <a:ext cx="3505200" cy="181623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91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Seg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 ID #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Base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Limit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 (code)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0x4000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0x0800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1 (data)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0x4800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0x1400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2 (shared)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0xF000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0x1000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3 (stack)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0x0000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0x3000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42012" name="Group 105"/>
          <p:cNvGrpSpPr>
            <a:grpSpLocks/>
          </p:cNvGrpSpPr>
          <p:nvPr/>
        </p:nvGrpSpPr>
        <p:grpSpPr bwMode="auto">
          <a:xfrm>
            <a:off x="2057401" y="1143000"/>
            <a:ext cx="3573463" cy="641350"/>
            <a:chOff x="-48" y="480"/>
            <a:chExt cx="2251" cy="504"/>
          </a:xfrm>
        </p:grpSpPr>
        <p:sp>
          <p:nvSpPr>
            <p:cNvPr id="42051" name="Rectangle 57"/>
            <p:cNvSpPr>
              <a:spLocks noChangeArrowheads="1"/>
            </p:cNvSpPr>
            <p:nvPr/>
          </p:nvSpPr>
          <p:spPr bwMode="auto">
            <a:xfrm>
              <a:off x="432" y="480"/>
              <a:ext cx="1680" cy="240"/>
            </a:xfrm>
            <a:prstGeom prst="rect">
              <a:avLst/>
            </a:prstGeom>
            <a:solidFill>
              <a:srgbClr val="00CC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Offset</a:t>
              </a:r>
            </a:p>
          </p:txBody>
        </p:sp>
        <p:sp>
          <p:nvSpPr>
            <p:cNvPr id="42052" name="Rectangle 58"/>
            <p:cNvSpPr>
              <a:spLocks noChangeArrowheads="1"/>
            </p:cNvSpPr>
            <p:nvPr/>
          </p:nvSpPr>
          <p:spPr bwMode="auto">
            <a:xfrm>
              <a:off x="48" y="480"/>
              <a:ext cx="384" cy="240"/>
            </a:xfrm>
            <a:prstGeom prst="rect">
              <a:avLst/>
            </a:prstGeom>
            <a:solidFill>
              <a:schemeClr val="hlink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Seg</a:t>
              </a:r>
            </a:p>
          </p:txBody>
        </p:sp>
        <p:sp>
          <p:nvSpPr>
            <p:cNvPr id="42053" name="Text Box 59"/>
            <p:cNvSpPr txBox="1">
              <a:spLocks noChangeArrowheads="1"/>
            </p:cNvSpPr>
            <p:nvPr/>
          </p:nvSpPr>
          <p:spPr bwMode="auto">
            <a:xfrm>
              <a:off x="2016" y="720"/>
              <a:ext cx="187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Helvetica" panose="020B0604020202020204" pitchFamily="34" charset="0"/>
                </a:rPr>
                <a:t>0</a:t>
              </a:r>
            </a:p>
          </p:txBody>
        </p:sp>
        <p:sp>
          <p:nvSpPr>
            <p:cNvPr id="42054" name="Text Box 60"/>
            <p:cNvSpPr txBox="1">
              <a:spLocks noChangeArrowheads="1"/>
            </p:cNvSpPr>
            <p:nvPr/>
          </p:nvSpPr>
          <p:spPr bwMode="auto">
            <a:xfrm>
              <a:off x="192" y="720"/>
              <a:ext cx="259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Helvetica" panose="020B0604020202020204" pitchFamily="34" charset="0"/>
                </a:rPr>
                <a:t>14</a:t>
              </a:r>
            </a:p>
          </p:txBody>
        </p:sp>
        <p:sp>
          <p:nvSpPr>
            <p:cNvPr id="42055" name="Text Box 61"/>
            <p:cNvSpPr txBox="1">
              <a:spLocks noChangeArrowheads="1"/>
            </p:cNvSpPr>
            <p:nvPr/>
          </p:nvSpPr>
          <p:spPr bwMode="auto">
            <a:xfrm>
              <a:off x="384" y="720"/>
              <a:ext cx="259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Helvetica" panose="020B0604020202020204" pitchFamily="34" charset="0"/>
                </a:rPr>
                <a:t>13</a:t>
              </a:r>
            </a:p>
          </p:txBody>
        </p:sp>
        <p:sp>
          <p:nvSpPr>
            <p:cNvPr id="42056" name="Text Box 62"/>
            <p:cNvSpPr txBox="1">
              <a:spLocks noChangeArrowheads="1"/>
            </p:cNvSpPr>
            <p:nvPr/>
          </p:nvSpPr>
          <p:spPr bwMode="auto">
            <a:xfrm>
              <a:off x="-48" y="719"/>
              <a:ext cx="259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Helvetica" panose="020B0604020202020204" pitchFamily="34" charset="0"/>
                </a:rPr>
                <a:t>15</a:t>
              </a:r>
            </a:p>
          </p:txBody>
        </p:sp>
      </p:grpSp>
      <p:grpSp>
        <p:nvGrpSpPr>
          <p:cNvPr id="42013" name="Group 103"/>
          <p:cNvGrpSpPr>
            <a:grpSpLocks/>
          </p:cNvGrpSpPr>
          <p:nvPr/>
        </p:nvGrpSpPr>
        <p:grpSpPr bwMode="auto">
          <a:xfrm>
            <a:off x="1676402" y="2590801"/>
            <a:ext cx="2519363" cy="3905251"/>
            <a:chOff x="2640" y="672"/>
            <a:chExt cx="1587" cy="2460"/>
          </a:xfrm>
        </p:grpSpPr>
        <p:grpSp>
          <p:nvGrpSpPr>
            <p:cNvPr id="42038" name="Group 90"/>
            <p:cNvGrpSpPr>
              <a:grpSpLocks/>
            </p:cNvGrpSpPr>
            <p:nvPr/>
          </p:nvGrpSpPr>
          <p:grpSpPr bwMode="auto">
            <a:xfrm>
              <a:off x="2640" y="672"/>
              <a:ext cx="1349" cy="1968"/>
              <a:chOff x="2299" y="816"/>
              <a:chExt cx="1349" cy="1968"/>
            </a:xfrm>
          </p:grpSpPr>
          <p:sp>
            <p:nvSpPr>
              <p:cNvPr id="42040" name="Rectangle 45"/>
              <p:cNvSpPr>
                <a:spLocks noChangeArrowheads="1"/>
              </p:cNvSpPr>
              <p:nvPr/>
            </p:nvSpPr>
            <p:spPr bwMode="auto">
              <a:xfrm>
                <a:off x="2880" y="864"/>
                <a:ext cx="768" cy="192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41" name="Rectangle 46"/>
              <p:cNvSpPr>
                <a:spLocks noChangeArrowheads="1"/>
              </p:cNvSpPr>
              <p:nvPr/>
            </p:nvSpPr>
            <p:spPr bwMode="auto">
              <a:xfrm>
                <a:off x="2880" y="864"/>
                <a:ext cx="768" cy="96"/>
              </a:xfrm>
              <a:prstGeom prst="rect">
                <a:avLst/>
              </a:prstGeom>
              <a:solidFill>
                <a:srgbClr val="FF66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42" name="Rectangle 47"/>
              <p:cNvSpPr>
                <a:spLocks noChangeArrowheads="1"/>
              </p:cNvSpPr>
              <p:nvPr/>
            </p:nvSpPr>
            <p:spPr bwMode="auto">
              <a:xfrm>
                <a:off x="2880" y="1344"/>
                <a:ext cx="768" cy="192"/>
              </a:xfrm>
              <a:prstGeom prst="rect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43" name="Rectangle 48"/>
              <p:cNvSpPr>
                <a:spLocks noChangeArrowheads="1"/>
              </p:cNvSpPr>
              <p:nvPr/>
            </p:nvSpPr>
            <p:spPr bwMode="auto">
              <a:xfrm>
                <a:off x="2880" y="2304"/>
                <a:ext cx="768" cy="336"/>
              </a:xfrm>
              <a:prstGeom prst="rect">
                <a:avLst/>
              </a:prstGeom>
              <a:solidFill>
                <a:srgbClr val="53FB25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44" name="Rectangle 80"/>
              <p:cNvSpPr>
                <a:spLocks noChangeArrowheads="1"/>
              </p:cNvSpPr>
              <p:nvPr/>
            </p:nvSpPr>
            <p:spPr bwMode="auto">
              <a:xfrm>
                <a:off x="2880" y="2304"/>
                <a:ext cx="768" cy="48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45" name="Rectangle 82"/>
              <p:cNvSpPr>
                <a:spLocks noChangeArrowheads="1"/>
              </p:cNvSpPr>
              <p:nvPr/>
            </p:nvSpPr>
            <p:spPr bwMode="auto">
              <a:xfrm>
                <a:off x="2880" y="1824"/>
                <a:ext cx="768" cy="144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grpSp>
            <p:nvGrpSpPr>
              <p:cNvPr id="42046" name="Group 87"/>
              <p:cNvGrpSpPr>
                <a:grpSpLocks/>
              </p:cNvGrpSpPr>
              <p:nvPr/>
            </p:nvGrpSpPr>
            <p:grpSpPr bwMode="auto">
              <a:xfrm>
                <a:off x="2299" y="816"/>
                <a:ext cx="568" cy="1604"/>
                <a:chOff x="2299" y="816"/>
                <a:chExt cx="568" cy="1604"/>
              </a:xfrm>
            </p:grpSpPr>
            <p:sp>
              <p:nvSpPr>
                <p:cNvPr id="42047" name="Text Box 72"/>
                <p:cNvSpPr txBox="1">
                  <a:spLocks noChangeArrowheads="1"/>
                </p:cNvSpPr>
                <p:nvPr/>
              </p:nvSpPr>
              <p:spPr bwMode="auto">
                <a:xfrm>
                  <a:off x="2299" y="1296"/>
                  <a:ext cx="546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78" tIns="44445" rIns="90478" bIns="44445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>
                      <a:latin typeface="Helvetica" panose="020B0604020202020204" pitchFamily="34" charset="0"/>
                    </a:rPr>
                    <a:t>0x4000</a:t>
                  </a:r>
                </a:p>
              </p:txBody>
            </p:sp>
            <p:sp>
              <p:nvSpPr>
                <p:cNvPr id="42048" name="Text Box 75"/>
                <p:cNvSpPr txBox="1">
                  <a:spLocks noChangeArrowheads="1"/>
                </p:cNvSpPr>
                <p:nvPr/>
              </p:nvSpPr>
              <p:spPr bwMode="auto">
                <a:xfrm>
                  <a:off x="2299" y="816"/>
                  <a:ext cx="546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78" tIns="44445" rIns="90478" bIns="44445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>
                      <a:latin typeface="Helvetica" panose="020B0604020202020204" pitchFamily="34" charset="0"/>
                    </a:rPr>
                    <a:t>0x0000</a:t>
                  </a:r>
                </a:p>
              </p:txBody>
            </p:sp>
            <p:sp>
              <p:nvSpPr>
                <p:cNvPr id="42049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2299" y="1728"/>
                  <a:ext cx="546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78" tIns="44445" rIns="90478" bIns="44445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>
                      <a:latin typeface="Helvetica" panose="020B0604020202020204" pitchFamily="34" charset="0"/>
                    </a:rPr>
                    <a:t>0x8000</a:t>
                  </a:r>
                </a:p>
              </p:txBody>
            </p:sp>
            <p:sp>
              <p:nvSpPr>
                <p:cNvPr id="42050" name="Text Box 84"/>
                <p:cNvSpPr txBox="1">
                  <a:spLocks noChangeArrowheads="1"/>
                </p:cNvSpPr>
                <p:nvPr/>
              </p:nvSpPr>
              <p:spPr bwMode="auto">
                <a:xfrm>
                  <a:off x="2299" y="2208"/>
                  <a:ext cx="568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78" tIns="44445" rIns="90478" bIns="44445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>
                      <a:latin typeface="Helvetica" panose="020B0604020202020204" pitchFamily="34" charset="0"/>
                    </a:rPr>
                    <a:t>0xC000</a:t>
                  </a:r>
                </a:p>
              </p:txBody>
            </p:sp>
          </p:grpSp>
        </p:grpSp>
        <p:sp>
          <p:nvSpPr>
            <p:cNvPr id="42039" name="Text Box 101"/>
            <p:cNvSpPr txBox="1">
              <a:spLocks noChangeArrowheads="1"/>
            </p:cNvSpPr>
            <p:nvPr/>
          </p:nvSpPr>
          <p:spPr bwMode="auto">
            <a:xfrm>
              <a:off x="3016" y="2688"/>
              <a:ext cx="1211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Virtual</a:t>
              </a:r>
            </a:p>
            <a:p>
              <a:pPr eaLnBrk="1" hangingPunct="1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Address Space</a:t>
              </a:r>
            </a:p>
          </p:txBody>
        </p:sp>
      </p:grpSp>
      <p:sp>
        <p:nvSpPr>
          <p:cNvPr id="42014" name="Text Box 107"/>
          <p:cNvSpPr txBox="1">
            <a:spLocks noChangeArrowheads="1"/>
          </p:cNvSpPr>
          <p:nvPr/>
        </p:nvSpPr>
        <p:spPr bwMode="auto">
          <a:xfrm>
            <a:off x="2286000" y="1752601"/>
            <a:ext cx="2784846" cy="397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>
                <a:latin typeface="Gill Sans" charset="0"/>
                <a:ea typeface="Gill Sans" charset="0"/>
                <a:cs typeface="Gill Sans" charset="0"/>
              </a:rPr>
              <a:t>Virtual Address Format</a:t>
            </a:r>
          </a:p>
        </p:txBody>
      </p:sp>
      <p:grpSp>
        <p:nvGrpSpPr>
          <p:cNvPr id="42015" name="Group 104"/>
          <p:cNvGrpSpPr>
            <a:grpSpLocks/>
          </p:cNvGrpSpPr>
          <p:nvPr/>
        </p:nvGrpSpPr>
        <p:grpSpPr bwMode="auto">
          <a:xfrm>
            <a:off x="6030916" y="2514601"/>
            <a:ext cx="2443163" cy="3981451"/>
            <a:chOff x="4176" y="624"/>
            <a:chExt cx="1539" cy="2508"/>
          </a:xfrm>
        </p:grpSpPr>
        <p:grpSp>
          <p:nvGrpSpPr>
            <p:cNvPr id="42026" name="Group 89"/>
            <p:cNvGrpSpPr>
              <a:grpSpLocks/>
            </p:cNvGrpSpPr>
            <p:nvPr/>
          </p:nvGrpSpPr>
          <p:grpSpPr bwMode="auto">
            <a:xfrm>
              <a:off x="4176" y="624"/>
              <a:ext cx="1349" cy="2016"/>
              <a:chOff x="3883" y="768"/>
              <a:chExt cx="1349" cy="2016"/>
            </a:xfrm>
          </p:grpSpPr>
          <p:sp>
            <p:nvSpPr>
              <p:cNvPr id="42028" name="Rectangle 64"/>
              <p:cNvSpPr>
                <a:spLocks noChangeArrowheads="1"/>
              </p:cNvSpPr>
              <p:nvPr/>
            </p:nvSpPr>
            <p:spPr bwMode="auto">
              <a:xfrm>
                <a:off x="4464" y="864"/>
                <a:ext cx="768" cy="192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29" name="Rectangle 66"/>
              <p:cNvSpPr>
                <a:spLocks noChangeArrowheads="1"/>
              </p:cNvSpPr>
              <p:nvPr/>
            </p:nvSpPr>
            <p:spPr bwMode="auto">
              <a:xfrm>
                <a:off x="4464" y="1344"/>
                <a:ext cx="768" cy="96"/>
              </a:xfrm>
              <a:prstGeom prst="rect">
                <a:avLst/>
              </a:prstGeom>
              <a:solidFill>
                <a:srgbClr val="FF66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30" name="Rectangle 67"/>
              <p:cNvSpPr>
                <a:spLocks noChangeArrowheads="1"/>
              </p:cNvSpPr>
              <p:nvPr/>
            </p:nvSpPr>
            <p:spPr bwMode="auto">
              <a:xfrm>
                <a:off x="4464" y="1440"/>
                <a:ext cx="768" cy="192"/>
              </a:xfrm>
              <a:prstGeom prst="rect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31" name="Rectangle 68"/>
              <p:cNvSpPr>
                <a:spLocks noChangeArrowheads="1"/>
              </p:cNvSpPr>
              <p:nvPr/>
            </p:nvSpPr>
            <p:spPr bwMode="auto">
              <a:xfrm>
                <a:off x="4464" y="864"/>
                <a:ext cx="768" cy="336"/>
              </a:xfrm>
              <a:prstGeom prst="rect">
                <a:avLst/>
              </a:prstGeom>
              <a:solidFill>
                <a:srgbClr val="53FB25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32" name="Text Box 71"/>
              <p:cNvSpPr txBox="1">
                <a:spLocks noChangeArrowheads="1"/>
              </p:cNvSpPr>
              <p:nvPr/>
            </p:nvSpPr>
            <p:spPr bwMode="auto">
              <a:xfrm>
                <a:off x="3883" y="768"/>
                <a:ext cx="546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Helvetica" panose="020B0604020202020204" pitchFamily="34" charset="0"/>
                  </a:rPr>
                  <a:t>0x0000</a:t>
                </a:r>
              </a:p>
            </p:txBody>
          </p:sp>
          <p:sp>
            <p:nvSpPr>
              <p:cNvPr id="42033" name="Text Box 73"/>
              <p:cNvSpPr txBox="1">
                <a:spLocks noChangeArrowheads="1"/>
              </p:cNvSpPr>
              <p:nvPr/>
            </p:nvSpPr>
            <p:spPr bwMode="auto">
              <a:xfrm>
                <a:off x="3883" y="1344"/>
                <a:ext cx="546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Helvetica" panose="020B0604020202020204" pitchFamily="34" charset="0"/>
                  </a:rPr>
                  <a:t>0x4800</a:t>
                </a:r>
              </a:p>
            </p:txBody>
          </p:sp>
          <p:sp>
            <p:nvSpPr>
              <p:cNvPr id="42034" name="Text Box 74"/>
              <p:cNvSpPr txBox="1">
                <a:spLocks noChangeArrowheads="1"/>
              </p:cNvSpPr>
              <p:nvPr/>
            </p:nvSpPr>
            <p:spPr bwMode="auto">
              <a:xfrm>
                <a:off x="3883" y="1536"/>
                <a:ext cx="56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Helvetica" panose="020B0604020202020204" pitchFamily="34" charset="0"/>
                  </a:rPr>
                  <a:t>0x5C00</a:t>
                </a:r>
              </a:p>
            </p:txBody>
          </p:sp>
          <p:sp>
            <p:nvSpPr>
              <p:cNvPr id="42035" name="Rectangle 78"/>
              <p:cNvSpPr>
                <a:spLocks noChangeArrowheads="1"/>
              </p:cNvSpPr>
              <p:nvPr/>
            </p:nvSpPr>
            <p:spPr bwMode="auto">
              <a:xfrm>
                <a:off x="4464" y="2640"/>
                <a:ext cx="768" cy="144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>
                  <a:latin typeface="Helvetica" panose="020B0604020202020204" pitchFamily="34" charset="0"/>
                </a:endParaRPr>
              </a:p>
            </p:txBody>
          </p:sp>
          <p:sp>
            <p:nvSpPr>
              <p:cNvPr id="42036" name="Text Box 79"/>
              <p:cNvSpPr txBox="1">
                <a:spLocks noChangeArrowheads="1"/>
              </p:cNvSpPr>
              <p:nvPr/>
            </p:nvSpPr>
            <p:spPr bwMode="auto">
              <a:xfrm>
                <a:off x="3883" y="1200"/>
                <a:ext cx="546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Helvetica" panose="020B0604020202020204" pitchFamily="34" charset="0"/>
                  </a:rPr>
                  <a:t>0x4000</a:t>
                </a:r>
              </a:p>
            </p:txBody>
          </p:sp>
          <p:sp>
            <p:nvSpPr>
              <p:cNvPr id="42037" name="Text Box 85"/>
              <p:cNvSpPr txBox="1">
                <a:spLocks noChangeArrowheads="1"/>
              </p:cNvSpPr>
              <p:nvPr/>
            </p:nvSpPr>
            <p:spPr bwMode="auto">
              <a:xfrm>
                <a:off x="3888" y="2496"/>
                <a:ext cx="553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Helvetica" panose="020B0604020202020204" pitchFamily="34" charset="0"/>
                  </a:rPr>
                  <a:t>0xF000</a:t>
                </a:r>
              </a:p>
            </p:txBody>
          </p:sp>
        </p:grpSp>
        <p:sp>
          <p:nvSpPr>
            <p:cNvPr id="42027" name="Text Box 102"/>
            <p:cNvSpPr txBox="1">
              <a:spLocks noChangeArrowheads="1"/>
            </p:cNvSpPr>
            <p:nvPr/>
          </p:nvSpPr>
          <p:spPr bwMode="auto">
            <a:xfrm>
              <a:off x="4504" y="2688"/>
              <a:ext cx="1211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Physical</a:t>
              </a:r>
            </a:p>
            <a:p>
              <a:pPr eaLnBrk="1" hangingPunct="1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Address Space</a:t>
              </a:r>
            </a:p>
          </p:txBody>
        </p:sp>
      </p:grpSp>
      <p:sp>
        <p:nvSpPr>
          <p:cNvPr id="42016" name="AutoShape 109"/>
          <p:cNvSpPr>
            <a:spLocks/>
          </p:cNvSpPr>
          <p:nvPr/>
        </p:nvSpPr>
        <p:spPr bwMode="auto">
          <a:xfrm>
            <a:off x="8240713" y="3962400"/>
            <a:ext cx="533400" cy="1524000"/>
          </a:xfrm>
          <a:prstGeom prst="rightBrace">
            <a:avLst>
              <a:gd name="adj1" fmla="val 23810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42017" name="Text Box 110"/>
          <p:cNvSpPr txBox="1">
            <a:spLocks noChangeArrowheads="1"/>
          </p:cNvSpPr>
          <p:nvPr/>
        </p:nvSpPr>
        <p:spPr bwMode="auto">
          <a:xfrm>
            <a:off x="8769351" y="4342940"/>
            <a:ext cx="1463779" cy="705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>
                <a:latin typeface="Gill Sans" charset="0"/>
                <a:ea typeface="Gill Sans" charset="0"/>
                <a:cs typeface="Gill Sans" charset="0"/>
              </a:rPr>
              <a:t>Space for</a:t>
            </a:r>
          </a:p>
          <a:p>
            <a:pPr eaLnBrk="1" hangingPunct="1"/>
            <a:r>
              <a:rPr lang="en-US" altLang="en-US" sz="2000" b="0">
                <a:latin typeface="Gill Sans" charset="0"/>
                <a:ea typeface="Gill Sans" charset="0"/>
                <a:cs typeface="Gill Sans" charset="0"/>
              </a:rPr>
              <a:t>Other Apps</a:t>
            </a:r>
          </a:p>
        </p:txBody>
      </p:sp>
      <p:sp>
        <p:nvSpPr>
          <p:cNvPr id="42018" name="AutoShape 111"/>
          <p:cNvSpPr>
            <a:spLocks/>
          </p:cNvSpPr>
          <p:nvPr/>
        </p:nvSpPr>
        <p:spPr bwMode="auto">
          <a:xfrm>
            <a:off x="8240713" y="3429000"/>
            <a:ext cx="533400" cy="152400"/>
          </a:xfrm>
          <a:prstGeom prst="rightBrace">
            <a:avLst>
              <a:gd name="adj1" fmla="val 8333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2019" name="AutoShape 113"/>
          <p:cNvSpPr>
            <a:spLocks/>
          </p:cNvSpPr>
          <p:nvPr/>
        </p:nvSpPr>
        <p:spPr bwMode="auto">
          <a:xfrm>
            <a:off x="8240713" y="5486400"/>
            <a:ext cx="533400" cy="228600"/>
          </a:xfrm>
          <a:prstGeom prst="rightBrace">
            <a:avLst>
              <a:gd name="adj1" fmla="val 8333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42020" name="Text Box 114"/>
          <p:cNvSpPr txBox="1">
            <a:spLocks noChangeArrowheads="1"/>
          </p:cNvSpPr>
          <p:nvPr/>
        </p:nvSpPr>
        <p:spPr bwMode="auto">
          <a:xfrm>
            <a:off x="8796339" y="5238290"/>
            <a:ext cx="1537261" cy="705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>
                <a:latin typeface="Gill Sans" charset="0"/>
                <a:ea typeface="Gill Sans" charset="0"/>
                <a:cs typeface="Gill Sans" charset="0"/>
              </a:rPr>
              <a:t>Shared with</a:t>
            </a:r>
          </a:p>
          <a:p>
            <a:pPr eaLnBrk="1" hangingPunct="1"/>
            <a:r>
              <a:rPr lang="en-US" altLang="en-US" sz="2000" b="0">
                <a:latin typeface="Gill Sans" charset="0"/>
                <a:ea typeface="Gill Sans" charset="0"/>
                <a:cs typeface="Gill Sans" charset="0"/>
              </a:rPr>
              <a:t>Other Apps</a:t>
            </a:r>
          </a:p>
        </p:txBody>
      </p:sp>
      <p:sp>
        <p:nvSpPr>
          <p:cNvPr id="42021" name="Text Box 117"/>
          <p:cNvSpPr txBox="1">
            <a:spLocks noChangeArrowheads="1"/>
          </p:cNvSpPr>
          <p:nvPr/>
        </p:nvSpPr>
        <p:spPr bwMode="auto">
          <a:xfrm>
            <a:off x="8859839" y="3124201"/>
            <a:ext cx="1322459" cy="705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 dirty="0">
                <a:latin typeface="Gill Sans" charset="0"/>
                <a:ea typeface="Gill Sans" charset="0"/>
                <a:cs typeface="Gill Sans" charset="0"/>
              </a:rPr>
              <a:t>Might </a:t>
            </a:r>
          </a:p>
          <a:p>
            <a:pPr eaLnBrk="1" hangingPunct="1"/>
            <a:r>
              <a:rPr lang="en-US" altLang="en-US" sz="2000" b="0" dirty="0">
                <a:latin typeface="Gill Sans" charset="0"/>
                <a:ea typeface="Gill Sans" charset="0"/>
                <a:cs typeface="Gill Sans" charset="0"/>
              </a:rPr>
              <a:t>be shared</a:t>
            </a:r>
          </a:p>
        </p:txBody>
      </p:sp>
      <p:cxnSp>
        <p:nvCxnSpPr>
          <p:cNvPr id="42022" name="Elbow Connector 4"/>
          <p:cNvCxnSpPr>
            <a:cxnSpLocks noChangeShapeType="1"/>
            <a:stCxn id="42041" idx="3"/>
          </p:cNvCxnSpPr>
          <p:nvPr/>
        </p:nvCxnSpPr>
        <p:spPr bwMode="auto">
          <a:xfrm>
            <a:off x="3817938" y="2743200"/>
            <a:ext cx="2201862" cy="76200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2023" name="TextBox 11"/>
          <p:cNvSpPr txBox="1">
            <a:spLocks noChangeArrowheads="1"/>
          </p:cNvSpPr>
          <p:nvPr/>
        </p:nvSpPr>
        <p:spPr bwMode="auto">
          <a:xfrm>
            <a:off x="3810001" y="2405064"/>
            <a:ext cx="11144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SegID = 0</a:t>
            </a:r>
          </a:p>
        </p:txBody>
      </p:sp>
      <p:cxnSp>
        <p:nvCxnSpPr>
          <p:cNvPr id="42024" name="Elbow Connector 60"/>
          <p:cNvCxnSpPr>
            <a:cxnSpLocks noChangeShapeType="1"/>
          </p:cNvCxnSpPr>
          <p:nvPr/>
        </p:nvCxnSpPr>
        <p:spPr bwMode="auto">
          <a:xfrm>
            <a:off x="3810000" y="3565526"/>
            <a:ext cx="2209800" cy="244475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2025" name="TextBox 64"/>
          <p:cNvSpPr txBox="1">
            <a:spLocks noChangeArrowheads="1"/>
          </p:cNvSpPr>
          <p:nvPr/>
        </p:nvSpPr>
        <p:spPr bwMode="auto">
          <a:xfrm>
            <a:off x="3838576" y="3243264"/>
            <a:ext cx="11144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SegID = 1</a:t>
            </a:r>
          </a:p>
        </p:txBody>
      </p:sp>
    </p:spTree>
    <p:extLst>
      <p:ext uri="{BB962C8B-B14F-4D97-AF65-F5344CB8AC3E}">
        <p14:creationId xmlns:p14="http://schemas.microsoft.com/office/powerpoint/2010/main" val="129305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6" name="Rectangle 36"/>
          <p:cNvSpPr>
            <a:spLocks noGrp="1" noChangeArrowheads="1"/>
          </p:cNvSpPr>
          <p:nvPr>
            <p:ph type="body" idx="1"/>
          </p:nvPr>
        </p:nvSpPr>
        <p:spPr>
          <a:xfrm>
            <a:off x="1676400" y="2819400"/>
            <a:ext cx="8915400" cy="3581400"/>
          </a:xfrm>
        </p:spPr>
        <p:txBody>
          <a:bodyPr>
            <a:noAutofit/>
          </a:bodyPr>
          <a:lstStyle/>
          <a:p>
            <a:pPr marL="457200" indent="-4572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altLang="ko-KR" sz="1900" dirty="0">
                <a:ea typeface="굴림" panose="020B0600000101010101" pitchFamily="34" charset="-127"/>
              </a:rPr>
              <a:t>Let’s simulate a bit of this code to see what happens (PC=0x240):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Tx/>
              <a:buAutoNum type="arabicPeriod"/>
            </a:pPr>
            <a:r>
              <a:rPr lang="en-US" altLang="ko-KR" sz="1900" dirty="0">
                <a:ea typeface="굴림" panose="020B0600000101010101" pitchFamily="34" charset="-127"/>
              </a:rPr>
              <a:t>Fetch 0x0240 (</a:t>
            </a:r>
            <a:r>
              <a:rPr lang="en-US" altLang="ko-KR" sz="1900" dirty="0">
                <a:solidFill>
                  <a:schemeClr val="accent2"/>
                </a:solidFill>
                <a:ea typeface="굴림" panose="020B0600000101010101" pitchFamily="34" charset="-127"/>
              </a:rPr>
              <a:t>00</a:t>
            </a:r>
            <a:r>
              <a:rPr lang="en-US" altLang="ko-KR" sz="1900" dirty="0">
                <a:ea typeface="굴림" panose="020B0600000101010101" pitchFamily="34" charset="-127"/>
              </a:rPr>
              <a:t>00 0010 0100 0000). Virtual segment #? </a:t>
            </a:r>
            <a:r>
              <a:rPr lang="en-US" altLang="ko-KR" sz="1900" dirty="0">
                <a:solidFill>
                  <a:schemeClr val="accent2"/>
                </a:solidFill>
                <a:ea typeface="굴림" panose="020B0600000101010101" pitchFamily="34" charset="-127"/>
              </a:rPr>
              <a:t>0</a:t>
            </a:r>
            <a:r>
              <a:rPr lang="en-US" altLang="ko-KR" sz="1900" dirty="0">
                <a:ea typeface="굴림" panose="020B0600000101010101" pitchFamily="34" charset="-127"/>
              </a:rPr>
              <a:t>; Offset? 0x240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altLang="ko-KR" sz="1900" dirty="0">
                <a:ea typeface="굴림" panose="020B0600000101010101" pitchFamily="34" charset="-127"/>
              </a:rPr>
              <a:t>	Physical address? Base=0x4000, so physical </a:t>
            </a:r>
            <a:r>
              <a:rPr lang="en-US" altLang="ko-KR" sz="1900" dirty="0" err="1">
                <a:ea typeface="굴림" panose="020B0600000101010101" pitchFamily="34" charset="-127"/>
              </a:rPr>
              <a:t>addr</a:t>
            </a:r>
            <a:r>
              <a:rPr lang="en-US" altLang="ko-KR" sz="1900" dirty="0">
                <a:ea typeface="굴림" panose="020B0600000101010101" pitchFamily="34" charset="-127"/>
              </a:rPr>
              <a:t>=0x4240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altLang="ko-KR" sz="1900" dirty="0">
                <a:ea typeface="굴림" panose="020B0600000101010101" pitchFamily="34" charset="-127"/>
              </a:rPr>
              <a:t>	Fetch instruction at 0x4240. Get “la $a0, </a:t>
            </a:r>
            <a:r>
              <a:rPr lang="en-US" altLang="ko-KR" sz="1900" dirty="0" err="1">
                <a:ea typeface="굴림" panose="020B0600000101010101" pitchFamily="34" charset="-127"/>
              </a:rPr>
              <a:t>varx</a:t>
            </a:r>
            <a:r>
              <a:rPr lang="en-US" altLang="ko-KR" sz="1900" dirty="0">
                <a:ea typeface="굴림" panose="020B0600000101010101" pitchFamily="34" charset="-127"/>
              </a:rPr>
              <a:t>”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altLang="ko-KR" sz="1900" dirty="0">
                <a:ea typeface="굴림" panose="020B0600000101010101" pitchFamily="34" charset="-127"/>
              </a:rPr>
              <a:t>	</a:t>
            </a:r>
            <a:r>
              <a:rPr lang="en-US" altLang="ko-KR" sz="1900" dirty="0">
                <a:solidFill>
                  <a:schemeClr val="hlink"/>
                </a:solidFill>
                <a:ea typeface="굴림" panose="020B0600000101010101" pitchFamily="34" charset="-127"/>
              </a:rPr>
              <a:t>Move 0x4050 </a:t>
            </a:r>
            <a:r>
              <a:rPr lang="en-US" altLang="ko-KR" sz="1900" dirty="0">
                <a:solidFill>
                  <a:schemeClr val="hlink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 $a0, Move PC+4PC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905000" y="533401"/>
            <a:ext cx="4953000" cy="2305749"/>
          </a:xfrm>
          <a:prstGeom prst="rect">
            <a:avLst/>
          </a:prstGeom>
          <a:solidFill>
            <a:srgbClr val="00FF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>
            <a:spAutoFit/>
          </a:bodyPr>
          <a:lstStyle>
            <a:lvl1pPr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/>
            <a:r>
              <a:rPr lang="en-US" altLang="en-US" sz="1800" b="0" dirty="0" smtClean="0">
                <a:latin typeface="Consolas" charset="0"/>
                <a:ea typeface="Consolas" charset="0"/>
                <a:cs typeface="Consolas" charset="0"/>
              </a:rPr>
              <a:t>0x0240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main:	la $a0, 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varx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/>
            </a:r>
            <a:b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sz="1800" b="0" dirty="0" smtClean="0">
                <a:latin typeface="Consolas" charset="0"/>
                <a:ea typeface="Consolas" charset="0"/>
                <a:cs typeface="Consolas" charset="0"/>
              </a:rPr>
              <a:t>0x0244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jal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strlen</a:t>
            </a:r>
            <a:endParaRPr lang="en-US" altLang="en-US" sz="1800" b="0" dirty="0">
              <a:latin typeface="Consolas" charset="0"/>
              <a:ea typeface="Consolas" charset="0"/>
              <a:cs typeface="Consolas" charset="0"/>
            </a:endParaRPr>
          </a:p>
          <a:p>
            <a:pPr algn="l"/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  …		   …</a:t>
            </a:r>
          </a:p>
          <a:p>
            <a:pPr algn="l"/>
            <a:r>
              <a:rPr lang="en-US" altLang="en-US" sz="1800" b="0" dirty="0" smtClean="0">
                <a:latin typeface="Consolas" charset="0"/>
                <a:ea typeface="Consolas" charset="0"/>
                <a:cs typeface="Consolas" charset="0"/>
              </a:rPr>
              <a:t>0x0360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strlen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:	li 	$v0, 0  ;count</a:t>
            </a:r>
            <a:b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sz="1800" b="0" dirty="0" smtClean="0">
                <a:latin typeface="Consolas" charset="0"/>
                <a:ea typeface="Consolas" charset="0"/>
                <a:cs typeface="Consolas" charset="0"/>
              </a:rPr>
              <a:t>0x0364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loop:	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lb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 	$t0, ($a0)</a:t>
            </a:r>
            <a:b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sz="1800" b="0" dirty="0" smtClean="0">
                <a:latin typeface="Consolas" charset="0"/>
                <a:ea typeface="Consolas" charset="0"/>
                <a:cs typeface="Consolas" charset="0"/>
              </a:rPr>
              <a:t>0x0368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beq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$r0,$t0, done</a:t>
            </a:r>
          </a:p>
          <a:p>
            <a:pPr algn="l"/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  …		   …</a:t>
            </a:r>
          </a:p>
          <a:p>
            <a:pPr algn="l"/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0x4050	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varx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dw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0x314159</a:t>
            </a:r>
          </a:p>
        </p:txBody>
      </p:sp>
      <p:graphicFrame>
        <p:nvGraphicFramePr>
          <p:cNvPr id="696357" name="Group 37"/>
          <p:cNvGraphicFramePr>
            <a:graphicFrameLocks noGrp="1"/>
          </p:cNvGraphicFramePr>
          <p:nvPr>
            <p:ph idx="4294967295"/>
          </p:nvPr>
        </p:nvGraphicFramePr>
        <p:xfrm>
          <a:off x="7010400" y="838200"/>
          <a:ext cx="3429000" cy="1816230"/>
        </p:xfrm>
        <a:graphic>
          <a:graphicData uri="http://schemas.openxmlformats.org/drawingml/2006/table">
            <a:tbl>
              <a:tblPr/>
              <a:tblGrid>
                <a:gridCol w="1343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91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Seg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 ID #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Base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Limit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 (code)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0x4000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0x0800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1 (data)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0x4800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0x1400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2 (shared)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0xF000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0x1000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3 (stack)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0x0000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0x3000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 bwMode="auto">
          <a:xfrm>
            <a:off x="1905000" y="533400"/>
            <a:ext cx="49530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0"/>
            <a:ext cx="8991600" cy="5334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Example of Segment Translation (16bit address)</a:t>
            </a:r>
          </a:p>
        </p:txBody>
      </p:sp>
    </p:spTree>
    <p:extLst>
      <p:ext uri="{BB962C8B-B14F-4D97-AF65-F5344CB8AC3E}">
        <p14:creationId xmlns:p14="http://schemas.microsoft.com/office/powerpoint/2010/main" val="151202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6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6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6" grpId="0" build="p"/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6" name="Rectangle 36"/>
          <p:cNvSpPr>
            <a:spLocks noGrp="1" noChangeArrowheads="1"/>
          </p:cNvSpPr>
          <p:nvPr>
            <p:ph type="body" idx="1"/>
          </p:nvPr>
        </p:nvSpPr>
        <p:spPr>
          <a:xfrm>
            <a:off x="1676400" y="2819400"/>
            <a:ext cx="8915400" cy="3581400"/>
          </a:xfrm>
        </p:spPr>
        <p:txBody>
          <a:bodyPr>
            <a:noAutofit/>
          </a:bodyPr>
          <a:lstStyle/>
          <a:p>
            <a:pPr marL="457200" indent="-4572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altLang="ko-KR" sz="1900" dirty="0">
                <a:ea typeface="굴림" panose="020B0600000101010101" pitchFamily="34" charset="-127"/>
              </a:rPr>
              <a:t>Let’s simulate a bit of this code to see what happens (PC=0x240):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Tx/>
              <a:buAutoNum type="arabicPeriod"/>
            </a:pPr>
            <a:r>
              <a:rPr lang="en-US" altLang="ko-KR" sz="1900" dirty="0">
                <a:ea typeface="굴림" panose="020B0600000101010101" pitchFamily="34" charset="-127"/>
              </a:rPr>
              <a:t>Fetch 0x0240 (</a:t>
            </a:r>
            <a:r>
              <a:rPr lang="en-US" altLang="ko-KR" sz="1900" dirty="0">
                <a:solidFill>
                  <a:schemeClr val="accent2"/>
                </a:solidFill>
                <a:ea typeface="굴림" panose="020B0600000101010101" pitchFamily="34" charset="-127"/>
              </a:rPr>
              <a:t>00</a:t>
            </a:r>
            <a:r>
              <a:rPr lang="en-US" altLang="ko-KR" sz="1900" dirty="0">
                <a:ea typeface="굴림" panose="020B0600000101010101" pitchFamily="34" charset="-127"/>
              </a:rPr>
              <a:t>00 0010 0100 0000). Virtual segment #? </a:t>
            </a:r>
            <a:r>
              <a:rPr lang="en-US" altLang="ko-KR" sz="1900" dirty="0">
                <a:solidFill>
                  <a:schemeClr val="accent2"/>
                </a:solidFill>
                <a:ea typeface="굴림" panose="020B0600000101010101" pitchFamily="34" charset="-127"/>
              </a:rPr>
              <a:t>0</a:t>
            </a:r>
            <a:r>
              <a:rPr lang="en-US" altLang="ko-KR" sz="1900" dirty="0">
                <a:ea typeface="굴림" panose="020B0600000101010101" pitchFamily="34" charset="-127"/>
              </a:rPr>
              <a:t>; Offset? 0x240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altLang="ko-KR" sz="1900" dirty="0">
                <a:ea typeface="굴림" panose="020B0600000101010101" pitchFamily="34" charset="-127"/>
              </a:rPr>
              <a:t>	Physical address? Base=0x4000, so physical </a:t>
            </a:r>
            <a:r>
              <a:rPr lang="en-US" altLang="ko-KR" sz="1900" dirty="0" err="1">
                <a:ea typeface="굴림" panose="020B0600000101010101" pitchFamily="34" charset="-127"/>
              </a:rPr>
              <a:t>addr</a:t>
            </a:r>
            <a:r>
              <a:rPr lang="en-US" altLang="ko-KR" sz="1900" dirty="0">
                <a:ea typeface="굴림" panose="020B0600000101010101" pitchFamily="34" charset="-127"/>
              </a:rPr>
              <a:t>=0x4240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altLang="ko-KR" sz="1900" dirty="0">
                <a:ea typeface="굴림" panose="020B0600000101010101" pitchFamily="34" charset="-127"/>
              </a:rPr>
              <a:t>	Fetch instruction at 0x4240. Get “la $a0, </a:t>
            </a:r>
            <a:r>
              <a:rPr lang="en-US" altLang="ko-KR" sz="1900" dirty="0" err="1">
                <a:ea typeface="굴림" panose="020B0600000101010101" pitchFamily="34" charset="-127"/>
              </a:rPr>
              <a:t>varx</a:t>
            </a:r>
            <a:r>
              <a:rPr lang="en-US" altLang="ko-KR" sz="1900" dirty="0">
                <a:ea typeface="굴림" panose="020B0600000101010101" pitchFamily="34" charset="-127"/>
              </a:rPr>
              <a:t>”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altLang="ko-KR" sz="1900" dirty="0">
                <a:ea typeface="굴림" panose="020B0600000101010101" pitchFamily="34" charset="-127"/>
              </a:rPr>
              <a:t>	</a:t>
            </a:r>
            <a:r>
              <a:rPr lang="en-US" altLang="ko-KR" sz="1900" dirty="0">
                <a:solidFill>
                  <a:schemeClr val="hlink"/>
                </a:solidFill>
                <a:ea typeface="굴림" panose="020B0600000101010101" pitchFamily="34" charset="-127"/>
              </a:rPr>
              <a:t>Move 0x4050 </a:t>
            </a:r>
            <a:r>
              <a:rPr lang="en-US" altLang="ko-KR" sz="1900" dirty="0">
                <a:solidFill>
                  <a:schemeClr val="hlink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 $a0, Move PC+4PC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Tx/>
              <a:buAutoNum type="arabicPeriod" startAt="2"/>
            </a:pPr>
            <a:r>
              <a:rPr lang="en-US" altLang="ko-KR" sz="1900" dirty="0">
                <a:ea typeface="굴림" panose="020B0600000101010101" pitchFamily="34" charset="-127"/>
              </a:rPr>
              <a:t>Fetch </a:t>
            </a:r>
            <a:r>
              <a:rPr lang="en-US" altLang="ko-KR" sz="1900" dirty="0" smtClean="0">
                <a:ea typeface="굴림" panose="020B0600000101010101" pitchFamily="34" charset="-127"/>
              </a:rPr>
              <a:t>0x0244</a:t>
            </a:r>
            <a:r>
              <a:rPr lang="en-US" altLang="ko-KR" sz="1900" dirty="0">
                <a:ea typeface="굴림" panose="020B0600000101010101" pitchFamily="34" charset="-127"/>
              </a:rPr>
              <a:t>. Translated to Physical=0x4244.  Get “</a:t>
            </a:r>
            <a:r>
              <a:rPr lang="en-US" altLang="ko-KR" sz="1900" dirty="0" err="1">
                <a:ea typeface="굴림" panose="020B0600000101010101" pitchFamily="34" charset="-127"/>
              </a:rPr>
              <a:t>jal</a:t>
            </a:r>
            <a:r>
              <a:rPr lang="en-US" altLang="ko-KR" sz="1900" dirty="0">
                <a:ea typeface="굴림" panose="020B0600000101010101" pitchFamily="34" charset="-127"/>
              </a:rPr>
              <a:t> </a:t>
            </a:r>
            <a:r>
              <a:rPr lang="en-US" altLang="ko-KR" sz="1900" dirty="0" err="1">
                <a:ea typeface="굴림" panose="020B0600000101010101" pitchFamily="34" charset="-127"/>
              </a:rPr>
              <a:t>strlen</a:t>
            </a:r>
            <a:r>
              <a:rPr lang="en-US" altLang="ko-KR" sz="1900" dirty="0">
                <a:ea typeface="굴림" panose="020B0600000101010101" pitchFamily="34" charset="-127"/>
              </a:rPr>
              <a:t>”</a:t>
            </a:r>
            <a:br>
              <a:rPr lang="en-US" altLang="ko-KR" sz="1900" dirty="0">
                <a:ea typeface="굴림" panose="020B0600000101010101" pitchFamily="34" charset="-127"/>
              </a:rPr>
            </a:br>
            <a:r>
              <a:rPr lang="en-US" altLang="ko-KR" sz="1900" dirty="0">
                <a:solidFill>
                  <a:schemeClr val="hlink"/>
                </a:solidFill>
                <a:ea typeface="굴림" panose="020B0600000101010101" pitchFamily="34" charset="-127"/>
              </a:rPr>
              <a:t>Move 0x0248 </a:t>
            </a:r>
            <a:r>
              <a:rPr lang="en-US" altLang="ko-KR" sz="1900" dirty="0">
                <a:solidFill>
                  <a:schemeClr val="hlink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 $</a:t>
            </a:r>
            <a:r>
              <a:rPr lang="en-US" altLang="ko-KR" sz="1900" dirty="0" err="1">
                <a:solidFill>
                  <a:schemeClr val="hlink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ra</a:t>
            </a:r>
            <a:r>
              <a:rPr lang="en-US" altLang="ko-KR" sz="1900" dirty="0">
                <a:solidFill>
                  <a:schemeClr val="hlink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 (return address!), Move 0x0360  PC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905000" y="533401"/>
            <a:ext cx="4953000" cy="2305749"/>
          </a:xfrm>
          <a:prstGeom prst="rect">
            <a:avLst/>
          </a:prstGeom>
          <a:solidFill>
            <a:srgbClr val="00FF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>
            <a:spAutoFit/>
          </a:bodyPr>
          <a:lstStyle>
            <a:lvl1pPr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/>
            <a:r>
              <a:rPr lang="en-US" altLang="en-US" sz="1800" b="0" dirty="0" smtClean="0">
                <a:latin typeface="Consolas" charset="0"/>
                <a:ea typeface="Consolas" charset="0"/>
                <a:cs typeface="Consolas" charset="0"/>
              </a:rPr>
              <a:t>0x0240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main:	la $a0, 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varx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/>
            </a:r>
            <a:b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sz="1800" b="0" dirty="0" smtClean="0">
                <a:latin typeface="Consolas" charset="0"/>
                <a:ea typeface="Consolas" charset="0"/>
                <a:cs typeface="Consolas" charset="0"/>
              </a:rPr>
              <a:t>0x0244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jal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strlen</a:t>
            </a:r>
            <a:endParaRPr lang="en-US" altLang="en-US" sz="1800" b="0" dirty="0">
              <a:latin typeface="Consolas" charset="0"/>
              <a:ea typeface="Consolas" charset="0"/>
              <a:cs typeface="Consolas" charset="0"/>
            </a:endParaRPr>
          </a:p>
          <a:p>
            <a:pPr algn="l"/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  …		   …</a:t>
            </a:r>
          </a:p>
          <a:p>
            <a:pPr algn="l"/>
            <a:r>
              <a:rPr lang="en-US" altLang="en-US" sz="1800" b="0" dirty="0" smtClean="0">
                <a:latin typeface="Consolas" charset="0"/>
                <a:ea typeface="Consolas" charset="0"/>
                <a:cs typeface="Consolas" charset="0"/>
              </a:rPr>
              <a:t>0x0360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strlen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:	li 	$v0, 0  ;count</a:t>
            </a:r>
            <a:b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sz="1800" b="0" dirty="0" smtClean="0">
                <a:latin typeface="Consolas" charset="0"/>
                <a:ea typeface="Consolas" charset="0"/>
                <a:cs typeface="Consolas" charset="0"/>
              </a:rPr>
              <a:t>0x0364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loop:	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lb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 	$t0, ($a0)</a:t>
            </a:r>
            <a:b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sz="1800" b="0" dirty="0" smtClean="0">
                <a:latin typeface="Consolas" charset="0"/>
                <a:ea typeface="Consolas" charset="0"/>
                <a:cs typeface="Consolas" charset="0"/>
              </a:rPr>
              <a:t>0x0368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beq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$r0,$t0, done</a:t>
            </a:r>
          </a:p>
          <a:p>
            <a:pPr algn="l"/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  …		   …</a:t>
            </a:r>
          </a:p>
          <a:p>
            <a:pPr algn="l"/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0x4050	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varx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dw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0x314159</a:t>
            </a:r>
          </a:p>
        </p:txBody>
      </p:sp>
      <p:graphicFrame>
        <p:nvGraphicFramePr>
          <p:cNvPr id="696357" name="Group 37"/>
          <p:cNvGraphicFramePr>
            <a:graphicFrameLocks noGrp="1"/>
          </p:cNvGraphicFramePr>
          <p:nvPr>
            <p:ph idx="4294967295"/>
          </p:nvPr>
        </p:nvGraphicFramePr>
        <p:xfrm>
          <a:off x="7010400" y="838200"/>
          <a:ext cx="3429000" cy="1816230"/>
        </p:xfrm>
        <a:graphic>
          <a:graphicData uri="http://schemas.openxmlformats.org/drawingml/2006/table">
            <a:tbl>
              <a:tblPr/>
              <a:tblGrid>
                <a:gridCol w="1343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91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Seg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 ID #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Base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Limit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 (code)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0x4000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0x0800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1 (data)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0x4800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0x1400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2 (shared)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0xF000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0x1000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3 (stack)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0x0000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0x3000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 bwMode="auto">
          <a:xfrm>
            <a:off x="1905000" y="838200"/>
            <a:ext cx="49530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0"/>
            <a:ext cx="8991600" cy="5334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Example of Segment Translation (16bit address)</a:t>
            </a:r>
          </a:p>
        </p:txBody>
      </p:sp>
    </p:spTree>
    <p:extLst>
      <p:ext uri="{BB962C8B-B14F-4D97-AF65-F5344CB8AC3E}">
        <p14:creationId xmlns:p14="http://schemas.microsoft.com/office/powerpoint/2010/main" val="241869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6" name="Rectangle 36"/>
          <p:cNvSpPr>
            <a:spLocks noGrp="1" noChangeArrowheads="1"/>
          </p:cNvSpPr>
          <p:nvPr>
            <p:ph type="body" idx="1"/>
          </p:nvPr>
        </p:nvSpPr>
        <p:spPr>
          <a:xfrm>
            <a:off x="1676400" y="2819400"/>
            <a:ext cx="8991600" cy="3581400"/>
          </a:xfrm>
        </p:spPr>
        <p:txBody>
          <a:bodyPr>
            <a:noAutofit/>
          </a:bodyPr>
          <a:lstStyle/>
          <a:p>
            <a:pPr marL="457200" indent="-4572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altLang="ko-KR" sz="1900" dirty="0">
                <a:ea typeface="굴림" panose="020B0600000101010101" pitchFamily="34" charset="-127"/>
              </a:rPr>
              <a:t>Let’s simulate a bit of this code to see what happens (PC=0x240):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Tx/>
              <a:buAutoNum type="arabicPeriod"/>
            </a:pPr>
            <a:r>
              <a:rPr lang="en-US" altLang="ko-KR" sz="1900" dirty="0">
                <a:ea typeface="굴림" panose="020B0600000101010101" pitchFamily="34" charset="-127"/>
              </a:rPr>
              <a:t>Fetch 0x0240 (</a:t>
            </a:r>
            <a:r>
              <a:rPr lang="en-US" altLang="ko-KR" sz="1900" dirty="0">
                <a:solidFill>
                  <a:schemeClr val="accent2"/>
                </a:solidFill>
                <a:ea typeface="굴림" panose="020B0600000101010101" pitchFamily="34" charset="-127"/>
              </a:rPr>
              <a:t>00</a:t>
            </a:r>
            <a:r>
              <a:rPr lang="en-US" altLang="ko-KR" sz="1900" dirty="0">
                <a:ea typeface="굴림" panose="020B0600000101010101" pitchFamily="34" charset="-127"/>
              </a:rPr>
              <a:t>00 0010 0100 0000). Virtual segment #? </a:t>
            </a:r>
            <a:r>
              <a:rPr lang="en-US" altLang="ko-KR" sz="1900" dirty="0">
                <a:solidFill>
                  <a:schemeClr val="accent2"/>
                </a:solidFill>
                <a:ea typeface="굴림" panose="020B0600000101010101" pitchFamily="34" charset="-127"/>
              </a:rPr>
              <a:t>0</a:t>
            </a:r>
            <a:r>
              <a:rPr lang="en-US" altLang="ko-KR" sz="1900" dirty="0">
                <a:ea typeface="굴림" panose="020B0600000101010101" pitchFamily="34" charset="-127"/>
              </a:rPr>
              <a:t>; Offset? 0x240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altLang="ko-KR" sz="1900" dirty="0">
                <a:ea typeface="굴림" panose="020B0600000101010101" pitchFamily="34" charset="-127"/>
              </a:rPr>
              <a:t>	Physical address? Base=0x4000, so physical </a:t>
            </a:r>
            <a:r>
              <a:rPr lang="en-US" altLang="ko-KR" sz="1900" dirty="0" err="1">
                <a:ea typeface="굴림" panose="020B0600000101010101" pitchFamily="34" charset="-127"/>
              </a:rPr>
              <a:t>addr</a:t>
            </a:r>
            <a:r>
              <a:rPr lang="en-US" altLang="ko-KR" sz="1900" dirty="0">
                <a:ea typeface="굴림" panose="020B0600000101010101" pitchFamily="34" charset="-127"/>
              </a:rPr>
              <a:t>=0x4240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altLang="ko-KR" sz="1900" dirty="0">
                <a:ea typeface="굴림" panose="020B0600000101010101" pitchFamily="34" charset="-127"/>
              </a:rPr>
              <a:t>	Fetch instruction at 0x4240. Get “la $a0, </a:t>
            </a:r>
            <a:r>
              <a:rPr lang="en-US" altLang="ko-KR" sz="1900" dirty="0" err="1">
                <a:ea typeface="굴림" panose="020B0600000101010101" pitchFamily="34" charset="-127"/>
              </a:rPr>
              <a:t>varx</a:t>
            </a:r>
            <a:r>
              <a:rPr lang="en-US" altLang="ko-KR" sz="1900" dirty="0">
                <a:ea typeface="굴림" panose="020B0600000101010101" pitchFamily="34" charset="-127"/>
              </a:rPr>
              <a:t>”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altLang="ko-KR" sz="1900" dirty="0">
                <a:ea typeface="굴림" panose="020B0600000101010101" pitchFamily="34" charset="-127"/>
              </a:rPr>
              <a:t>	</a:t>
            </a:r>
            <a:r>
              <a:rPr lang="en-US" altLang="ko-KR" sz="1900" dirty="0">
                <a:solidFill>
                  <a:schemeClr val="hlink"/>
                </a:solidFill>
                <a:ea typeface="굴림" panose="020B0600000101010101" pitchFamily="34" charset="-127"/>
              </a:rPr>
              <a:t>Move 0x4050 </a:t>
            </a:r>
            <a:r>
              <a:rPr lang="en-US" altLang="ko-KR" sz="1900" dirty="0">
                <a:solidFill>
                  <a:schemeClr val="hlink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 $a0, Move PC+4PC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Tx/>
              <a:buAutoNum type="arabicPeriod" startAt="2"/>
            </a:pPr>
            <a:r>
              <a:rPr lang="en-US" altLang="ko-KR" sz="1900" dirty="0">
                <a:ea typeface="굴림" panose="020B0600000101010101" pitchFamily="34" charset="-127"/>
              </a:rPr>
              <a:t>Fetch </a:t>
            </a:r>
            <a:r>
              <a:rPr lang="en-US" altLang="ko-KR" sz="1900" dirty="0" smtClean="0">
                <a:ea typeface="굴림" panose="020B0600000101010101" pitchFamily="34" charset="-127"/>
              </a:rPr>
              <a:t>0x0244</a:t>
            </a:r>
            <a:r>
              <a:rPr lang="en-US" altLang="ko-KR" sz="1900" dirty="0">
                <a:ea typeface="굴림" panose="020B0600000101010101" pitchFamily="34" charset="-127"/>
              </a:rPr>
              <a:t>. Translated to Physical=0x4244.  Get “</a:t>
            </a:r>
            <a:r>
              <a:rPr lang="en-US" altLang="ko-KR" sz="1900" dirty="0" err="1">
                <a:ea typeface="굴림" panose="020B0600000101010101" pitchFamily="34" charset="-127"/>
              </a:rPr>
              <a:t>jal</a:t>
            </a:r>
            <a:r>
              <a:rPr lang="en-US" altLang="ko-KR" sz="1900" dirty="0">
                <a:ea typeface="굴림" panose="020B0600000101010101" pitchFamily="34" charset="-127"/>
              </a:rPr>
              <a:t> </a:t>
            </a:r>
            <a:r>
              <a:rPr lang="en-US" altLang="ko-KR" sz="1900" dirty="0" err="1">
                <a:ea typeface="굴림" panose="020B0600000101010101" pitchFamily="34" charset="-127"/>
              </a:rPr>
              <a:t>strlen</a:t>
            </a:r>
            <a:r>
              <a:rPr lang="en-US" altLang="ko-KR" sz="1900" dirty="0">
                <a:ea typeface="굴림" panose="020B0600000101010101" pitchFamily="34" charset="-127"/>
              </a:rPr>
              <a:t>”</a:t>
            </a:r>
            <a:br>
              <a:rPr lang="en-US" altLang="ko-KR" sz="1900" dirty="0">
                <a:ea typeface="굴림" panose="020B0600000101010101" pitchFamily="34" charset="-127"/>
              </a:rPr>
            </a:br>
            <a:r>
              <a:rPr lang="en-US" altLang="ko-KR" sz="1900" dirty="0">
                <a:solidFill>
                  <a:schemeClr val="hlink"/>
                </a:solidFill>
                <a:ea typeface="굴림" panose="020B0600000101010101" pitchFamily="34" charset="-127"/>
              </a:rPr>
              <a:t>Move 0x0248 </a:t>
            </a:r>
            <a:r>
              <a:rPr lang="en-US" altLang="ko-KR" sz="1900" dirty="0">
                <a:solidFill>
                  <a:schemeClr val="hlink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 $</a:t>
            </a:r>
            <a:r>
              <a:rPr lang="en-US" altLang="ko-KR" sz="1900" dirty="0" err="1">
                <a:solidFill>
                  <a:schemeClr val="hlink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ra</a:t>
            </a:r>
            <a:r>
              <a:rPr lang="en-US" altLang="ko-KR" sz="1900" dirty="0">
                <a:solidFill>
                  <a:schemeClr val="hlink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 (return address!), Move 0x0360  PC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Tx/>
              <a:buAutoNum type="arabicPeriod" startAt="2"/>
            </a:pPr>
            <a:r>
              <a:rPr lang="en-US" altLang="ko-KR" sz="1900" dirty="0">
                <a:ea typeface="굴림" panose="020B0600000101010101" pitchFamily="34" charset="-127"/>
                <a:sym typeface="Symbol" panose="05050102010706020507" pitchFamily="18" charset="2"/>
              </a:rPr>
              <a:t>Fetch </a:t>
            </a:r>
            <a:r>
              <a:rPr lang="en-US" altLang="ko-KR" sz="1900" dirty="0" smtClean="0">
                <a:ea typeface="굴림" panose="020B0600000101010101" pitchFamily="34" charset="-127"/>
                <a:sym typeface="Symbol" panose="05050102010706020507" pitchFamily="18" charset="2"/>
              </a:rPr>
              <a:t>0x0360</a:t>
            </a:r>
            <a:r>
              <a:rPr lang="en-US" altLang="ko-KR" sz="1900" dirty="0">
                <a:ea typeface="굴림" panose="020B0600000101010101" pitchFamily="34" charset="-127"/>
                <a:sym typeface="Symbol" panose="05050102010706020507" pitchFamily="18" charset="2"/>
              </a:rPr>
              <a:t>. Translated to Physical=0x4360. Get “li $v0, 0”</a:t>
            </a:r>
            <a:br>
              <a:rPr lang="en-US" altLang="ko-KR" sz="1900" dirty="0">
                <a:ea typeface="굴림" panose="020B0600000101010101" pitchFamily="34" charset="-127"/>
                <a:sym typeface="Symbol" panose="05050102010706020507" pitchFamily="18" charset="2"/>
              </a:rPr>
            </a:br>
            <a:r>
              <a:rPr lang="en-US" altLang="ko-KR" sz="1900" dirty="0">
                <a:solidFill>
                  <a:schemeClr val="hlink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Move 0x0000  $v0, Move PC+4PC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905000" y="533401"/>
            <a:ext cx="4953000" cy="2305749"/>
          </a:xfrm>
          <a:prstGeom prst="rect">
            <a:avLst/>
          </a:prstGeom>
          <a:solidFill>
            <a:srgbClr val="00FF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>
            <a:spAutoFit/>
          </a:bodyPr>
          <a:lstStyle>
            <a:lvl1pPr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/>
            <a:r>
              <a:rPr lang="en-US" altLang="en-US" sz="1800" b="0" dirty="0" smtClean="0">
                <a:latin typeface="Consolas" charset="0"/>
                <a:ea typeface="Consolas" charset="0"/>
                <a:cs typeface="Consolas" charset="0"/>
              </a:rPr>
              <a:t>0x0240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main:	la $a0, 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varx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/>
            </a:r>
            <a:b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sz="1800" b="0" dirty="0" smtClean="0">
                <a:latin typeface="Consolas" charset="0"/>
                <a:ea typeface="Consolas" charset="0"/>
                <a:cs typeface="Consolas" charset="0"/>
              </a:rPr>
              <a:t>0x0244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jal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strlen</a:t>
            </a:r>
            <a:endParaRPr lang="en-US" altLang="en-US" sz="1800" b="0" dirty="0">
              <a:latin typeface="Consolas" charset="0"/>
              <a:ea typeface="Consolas" charset="0"/>
              <a:cs typeface="Consolas" charset="0"/>
            </a:endParaRPr>
          </a:p>
          <a:p>
            <a:pPr algn="l"/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  …		   …</a:t>
            </a:r>
          </a:p>
          <a:p>
            <a:pPr algn="l"/>
            <a:r>
              <a:rPr lang="en-US" altLang="en-US" sz="1800" b="0" dirty="0" smtClean="0">
                <a:latin typeface="Consolas" charset="0"/>
                <a:ea typeface="Consolas" charset="0"/>
                <a:cs typeface="Consolas" charset="0"/>
              </a:rPr>
              <a:t>0x0360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strlen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:	li 	$v0, 0  ;count</a:t>
            </a:r>
            <a:b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sz="1800" b="0" dirty="0" smtClean="0">
                <a:latin typeface="Consolas" charset="0"/>
                <a:ea typeface="Consolas" charset="0"/>
                <a:cs typeface="Consolas" charset="0"/>
              </a:rPr>
              <a:t>0x0364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loop:	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lb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 	$t0, ($a0)</a:t>
            </a:r>
            <a:r>
              <a:rPr lang="en-US" altLang="en-US" sz="1800" b="0">
                <a:latin typeface="Consolas" charset="0"/>
                <a:ea typeface="Consolas" charset="0"/>
                <a:cs typeface="Consolas" charset="0"/>
              </a:rPr>
              <a:t/>
            </a:r>
            <a:br>
              <a:rPr lang="en-US" altLang="en-US" sz="1800" b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sz="1800" b="0" smtClean="0">
                <a:latin typeface="Consolas" charset="0"/>
                <a:ea typeface="Consolas" charset="0"/>
                <a:cs typeface="Consolas" charset="0"/>
              </a:rPr>
              <a:t>0x0368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beq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$r0,$t0, done</a:t>
            </a:r>
          </a:p>
          <a:p>
            <a:pPr algn="l"/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  …		   …</a:t>
            </a:r>
          </a:p>
          <a:p>
            <a:pPr algn="l"/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0x4050	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varx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dw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0x314159</a:t>
            </a:r>
          </a:p>
        </p:txBody>
      </p:sp>
      <p:graphicFrame>
        <p:nvGraphicFramePr>
          <p:cNvPr id="696357" name="Group 37"/>
          <p:cNvGraphicFramePr>
            <a:graphicFrameLocks noGrp="1"/>
          </p:cNvGraphicFramePr>
          <p:nvPr>
            <p:ph idx="4294967295"/>
          </p:nvPr>
        </p:nvGraphicFramePr>
        <p:xfrm>
          <a:off x="7010400" y="838200"/>
          <a:ext cx="3429000" cy="1816230"/>
        </p:xfrm>
        <a:graphic>
          <a:graphicData uri="http://schemas.openxmlformats.org/drawingml/2006/table">
            <a:tbl>
              <a:tblPr/>
              <a:tblGrid>
                <a:gridCol w="1343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91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Seg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 ID #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Base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Limit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 (code)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0x4000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0x0800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1 (data)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0x4800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0x1400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2 (shared)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0xF000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0x1000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3 (stack)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0x0000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0x3000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 bwMode="auto">
          <a:xfrm>
            <a:off x="1905000" y="1397000"/>
            <a:ext cx="49530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0"/>
            <a:ext cx="8991600" cy="5334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Example of Segment Translation (16bit address)</a:t>
            </a:r>
          </a:p>
        </p:txBody>
      </p:sp>
    </p:spTree>
    <p:extLst>
      <p:ext uri="{BB962C8B-B14F-4D97-AF65-F5344CB8AC3E}">
        <p14:creationId xmlns:p14="http://schemas.microsoft.com/office/powerpoint/2010/main" val="389252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6" name="Rectangle 36"/>
          <p:cNvSpPr>
            <a:spLocks noGrp="1" noChangeArrowheads="1"/>
          </p:cNvSpPr>
          <p:nvPr>
            <p:ph type="body" idx="1"/>
          </p:nvPr>
        </p:nvSpPr>
        <p:spPr>
          <a:xfrm>
            <a:off x="1676400" y="2819400"/>
            <a:ext cx="9144000" cy="3581400"/>
          </a:xfrm>
        </p:spPr>
        <p:txBody>
          <a:bodyPr>
            <a:noAutofit/>
          </a:bodyPr>
          <a:lstStyle/>
          <a:p>
            <a:pPr marL="457200" indent="-4572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altLang="ko-KR" sz="1900" dirty="0">
                <a:ea typeface="굴림" panose="020B0600000101010101" pitchFamily="34" charset="-127"/>
              </a:rPr>
              <a:t>Let’s simulate a bit of this code to see what happens (PC=0x0240):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Tx/>
              <a:buAutoNum type="arabicPeriod"/>
            </a:pPr>
            <a:r>
              <a:rPr lang="en-US" altLang="ko-KR" sz="1900" dirty="0">
                <a:ea typeface="굴림" panose="020B0600000101010101" pitchFamily="34" charset="-127"/>
              </a:rPr>
              <a:t>Fetch 0x0240 (</a:t>
            </a:r>
            <a:r>
              <a:rPr lang="en-US" altLang="ko-KR" sz="1900" dirty="0">
                <a:solidFill>
                  <a:schemeClr val="accent2"/>
                </a:solidFill>
                <a:ea typeface="굴림" panose="020B0600000101010101" pitchFamily="34" charset="-127"/>
              </a:rPr>
              <a:t>00</a:t>
            </a:r>
            <a:r>
              <a:rPr lang="en-US" altLang="ko-KR" sz="1900" dirty="0">
                <a:ea typeface="굴림" panose="020B0600000101010101" pitchFamily="34" charset="-127"/>
              </a:rPr>
              <a:t>00 0010 0100 0000). Virtual segment #? </a:t>
            </a:r>
            <a:r>
              <a:rPr lang="en-US" altLang="ko-KR" sz="1900" dirty="0">
                <a:solidFill>
                  <a:schemeClr val="accent2"/>
                </a:solidFill>
                <a:ea typeface="굴림" panose="020B0600000101010101" pitchFamily="34" charset="-127"/>
              </a:rPr>
              <a:t>0</a:t>
            </a:r>
            <a:r>
              <a:rPr lang="en-US" altLang="ko-KR" sz="1900" dirty="0">
                <a:ea typeface="굴림" panose="020B0600000101010101" pitchFamily="34" charset="-127"/>
              </a:rPr>
              <a:t>; Offset? 0x240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altLang="ko-KR" sz="1900" dirty="0">
                <a:ea typeface="굴림" panose="020B0600000101010101" pitchFamily="34" charset="-127"/>
              </a:rPr>
              <a:t>	Physical address? Base=0x4000, so physical </a:t>
            </a:r>
            <a:r>
              <a:rPr lang="en-US" altLang="ko-KR" sz="1900" dirty="0" err="1">
                <a:ea typeface="굴림" panose="020B0600000101010101" pitchFamily="34" charset="-127"/>
              </a:rPr>
              <a:t>addr</a:t>
            </a:r>
            <a:r>
              <a:rPr lang="en-US" altLang="ko-KR" sz="1900" dirty="0">
                <a:ea typeface="굴림" panose="020B0600000101010101" pitchFamily="34" charset="-127"/>
              </a:rPr>
              <a:t>=0x4240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altLang="ko-KR" sz="1900" dirty="0">
                <a:ea typeface="굴림" panose="020B0600000101010101" pitchFamily="34" charset="-127"/>
              </a:rPr>
              <a:t>	Fetch instruction at 0x4240. Get “la $a0, </a:t>
            </a:r>
            <a:r>
              <a:rPr lang="en-US" altLang="ko-KR" sz="1900" dirty="0" err="1">
                <a:ea typeface="굴림" panose="020B0600000101010101" pitchFamily="34" charset="-127"/>
              </a:rPr>
              <a:t>varx</a:t>
            </a:r>
            <a:r>
              <a:rPr lang="en-US" altLang="ko-KR" sz="1900" dirty="0">
                <a:ea typeface="굴림" panose="020B0600000101010101" pitchFamily="34" charset="-127"/>
              </a:rPr>
              <a:t>”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altLang="ko-KR" sz="1900" dirty="0">
                <a:ea typeface="굴림" panose="020B0600000101010101" pitchFamily="34" charset="-127"/>
              </a:rPr>
              <a:t>	</a:t>
            </a:r>
            <a:r>
              <a:rPr lang="en-US" altLang="ko-KR" sz="1900" dirty="0">
                <a:solidFill>
                  <a:schemeClr val="hlink"/>
                </a:solidFill>
                <a:ea typeface="굴림" panose="020B0600000101010101" pitchFamily="34" charset="-127"/>
              </a:rPr>
              <a:t>Move 0x4050 </a:t>
            </a:r>
            <a:r>
              <a:rPr lang="en-US" altLang="ko-KR" sz="1900" dirty="0">
                <a:solidFill>
                  <a:schemeClr val="hlink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 $a0, Move PC+4PC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Tx/>
              <a:buAutoNum type="arabicPeriod" startAt="2"/>
            </a:pPr>
            <a:r>
              <a:rPr lang="en-US" altLang="ko-KR" sz="1900" dirty="0">
                <a:ea typeface="굴림" panose="020B0600000101010101" pitchFamily="34" charset="-127"/>
              </a:rPr>
              <a:t>Fetch 0x0244. Translated to Physical=0x4244.  Get “</a:t>
            </a:r>
            <a:r>
              <a:rPr lang="en-US" altLang="ko-KR" sz="1900" dirty="0" err="1">
                <a:ea typeface="굴림" panose="020B0600000101010101" pitchFamily="34" charset="-127"/>
              </a:rPr>
              <a:t>jal</a:t>
            </a:r>
            <a:r>
              <a:rPr lang="en-US" altLang="ko-KR" sz="1900" dirty="0">
                <a:ea typeface="굴림" panose="020B0600000101010101" pitchFamily="34" charset="-127"/>
              </a:rPr>
              <a:t> </a:t>
            </a:r>
            <a:r>
              <a:rPr lang="en-US" altLang="ko-KR" sz="1900" dirty="0" err="1">
                <a:ea typeface="굴림" panose="020B0600000101010101" pitchFamily="34" charset="-127"/>
              </a:rPr>
              <a:t>strlen</a:t>
            </a:r>
            <a:r>
              <a:rPr lang="en-US" altLang="ko-KR" sz="1900" dirty="0">
                <a:ea typeface="굴림" panose="020B0600000101010101" pitchFamily="34" charset="-127"/>
              </a:rPr>
              <a:t>”</a:t>
            </a:r>
            <a:br>
              <a:rPr lang="en-US" altLang="ko-KR" sz="1900" dirty="0">
                <a:ea typeface="굴림" panose="020B0600000101010101" pitchFamily="34" charset="-127"/>
              </a:rPr>
            </a:br>
            <a:r>
              <a:rPr lang="en-US" altLang="ko-KR" sz="1900" dirty="0">
                <a:solidFill>
                  <a:schemeClr val="hlink"/>
                </a:solidFill>
                <a:ea typeface="굴림" panose="020B0600000101010101" pitchFamily="34" charset="-127"/>
              </a:rPr>
              <a:t>Move 0x0248 </a:t>
            </a:r>
            <a:r>
              <a:rPr lang="en-US" altLang="ko-KR" sz="1900" dirty="0">
                <a:solidFill>
                  <a:schemeClr val="hlink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 $</a:t>
            </a:r>
            <a:r>
              <a:rPr lang="en-US" altLang="ko-KR" sz="1900" dirty="0" err="1">
                <a:solidFill>
                  <a:schemeClr val="hlink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ra</a:t>
            </a:r>
            <a:r>
              <a:rPr lang="en-US" altLang="ko-KR" sz="1900" dirty="0">
                <a:solidFill>
                  <a:schemeClr val="hlink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 (return address!), Move 0x0360  PC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Tx/>
              <a:buAutoNum type="arabicPeriod" startAt="2"/>
            </a:pPr>
            <a:r>
              <a:rPr lang="en-US" altLang="ko-KR" sz="1900" dirty="0">
                <a:ea typeface="굴림" panose="020B0600000101010101" pitchFamily="34" charset="-127"/>
                <a:sym typeface="Symbol" panose="05050102010706020507" pitchFamily="18" charset="2"/>
              </a:rPr>
              <a:t>Fetch 0x0360. Translated to Physical=0x4360. Get “li $v0, 0”</a:t>
            </a:r>
            <a:br>
              <a:rPr lang="en-US" altLang="ko-KR" sz="1900" dirty="0">
                <a:ea typeface="굴림" panose="020B0600000101010101" pitchFamily="34" charset="-127"/>
                <a:sym typeface="Symbol" panose="05050102010706020507" pitchFamily="18" charset="2"/>
              </a:rPr>
            </a:br>
            <a:r>
              <a:rPr lang="en-US" altLang="ko-KR" sz="1900" dirty="0">
                <a:solidFill>
                  <a:schemeClr val="hlink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Move 0x0000  $v0, Move PC+4PC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Tx/>
              <a:buAutoNum type="arabicPeriod" startAt="2"/>
            </a:pPr>
            <a:r>
              <a:rPr lang="en-US" altLang="ko-KR" sz="1900" dirty="0">
                <a:ea typeface="굴림" panose="020B0600000101010101" pitchFamily="34" charset="-127"/>
                <a:sym typeface="Symbol" panose="05050102010706020507" pitchFamily="18" charset="2"/>
              </a:rPr>
              <a:t>Fetch 0x0364. Translated to Physical=0x4364. Get “</a:t>
            </a:r>
            <a:r>
              <a:rPr lang="en-US" altLang="ko-KR" sz="1900" dirty="0" err="1">
                <a:ea typeface="굴림" panose="020B0600000101010101" pitchFamily="34" charset="-127"/>
                <a:sym typeface="Symbol" panose="05050102010706020507" pitchFamily="18" charset="2"/>
              </a:rPr>
              <a:t>lb</a:t>
            </a:r>
            <a:r>
              <a:rPr lang="en-US" altLang="ko-KR" sz="1900" dirty="0">
                <a:ea typeface="굴림" panose="020B0600000101010101" pitchFamily="34" charset="-127"/>
                <a:sym typeface="Symbol" panose="05050102010706020507" pitchFamily="18" charset="2"/>
              </a:rPr>
              <a:t> $t0, ($a0)”</a:t>
            </a:r>
            <a:br>
              <a:rPr lang="en-US" altLang="ko-KR" sz="1900" dirty="0">
                <a:ea typeface="굴림" panose="020B0600000101010101" pitchFamily="34" charset="-127"/>
                <a:sym typeface="Symbol" panose="05050102010706020507" pitchFamily="18" charset="2"/>
              </a:rPr>
            </a:br>
            <a:r>
              <a:rPr lang="en-US" altLang="ko-KR" sz="1900" dirty="0">
                <a:ea typeface="굴림" panose="020B0600000101010101" pitchFamily="34" charset="-127"/>
                <a:sym typeface="Symbol" panose="05050102010706020507" pitchFamily="18" charset="2"/>
              </a:rPr>
              <a:t>Since $a0 is 0x4050, try to load byte from 0x4050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altLang="ko-KR" sz="1900" dirty="0">
                <a:ea typeface="굴림" panose="020B0600000101010101" pitchFamily="34" charset="-127"/>
                <a:sym typeface="Symbol" panose="05050102010706020507" pitchFamily="18" charset="2"/>
              </a:rPr>
              <a:t>	Translate 0x4050 (</a:t>
            </a:r>
            <a:r>
              <a:rPr lang="en-US" altLang="ko-KR" sz="1900" dirty="0">
                <a:solidFill>
                  <a:schemeClr val="accent2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01</a:t>
            </a:r>
            <a:r>
              <a:rPr lang="en-US" altLang="ko-KR" sz="1900" dirty="0">
                <a:ea typeface="굴림" panose="020B0600000101010101" pitchFamily="34" charset="-127"/>
                <a:sym typeface="Symbol" panose="05050102010706020507" pitchFamily="18" charset="2"/>
              </a:rPr>
              <a:t>00 0000 0101 0000). Virtual segment #? 1; Offset? 0x50</a:t>
            </a:r>
            <a:br>
              <a:rPr lang="en-US" altLang="ko-KR" sz="1900" dirty="0">
                <a:ea typeface="굴림" panose="020B0600000101010101" pitchFamily="34" charset="-127"/>
                <a:sym typeface="Symbol" panose="05050102010706020507" pitchFamily="18" charset="2"/>
              </a:rPr>
            </a:br>
            <a:r>
              <a:rPr lang="en-US" altLang="ko-KR" sz="1900" dirty="0">
                <a:ea typeface="굴림" panose="020B0600000101010101" pitchFamily="34" charset="-127"/>
                <a:sym typeface="Symbol" panose="05050102010706020507" pitchFamily="18" charset="2"/>
              </a:rPr>
              <a:t>Physical address? Base=0x4800, Physical </a:t>
            </a:r>
            <a:r>
              <a:rPr lang="en-US" altLang="ko-KR" sz="1900" dirty="0" err="1">
                <a:ea typeface="굴림" panose="020B0600000101010101" pitchFamily="34" charset="-127"/>
                <a:sym typeface="Symbol" panose="05050102010706020507" pitchFamily="18" charset="2"/>
              </a:rPr>
              <a:t>addr</a:t>
            </a:r>
            <a:r>
              <a:rPr lang="en-US" altLang="ko-KR" sz="1900" dirty="0">
                <a:ea typeface="굴림" panose="020B0600000101010101" pitchFamily="34" charset="-127"/>
                <a:sym typeface="Symbol" panose="05050102010706020507" pitchFamily="18" charset="2"/>
              </a:rPr>
              <a:t> = 0x4850, 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altLang="ko-KR" sz="1900" dirty="0">
                <a:ea typeface="굴림" panose="020B0600000101010101" pitchFamily="34" charset="-127"/>
                <a:sym typeface="Symbol" panose="05050102010706020507" pitchFamily="18" charset="2"/>
              </a:rPr>
              <a:t>	</a:t>
            </a:r>
            <a:r>
              <a:rPr lang="en-US" altLang="ko-KR" sz="1900" dirty="0">
                <a:solidFill>
                  <a:schemeClr val="hlink"/>
                </a:solidFill>
                <a:ea typeface="굴림" panose="020B0600000101010101" pitchFamily="34" charset="-127"/>
                <a:sym typeface="Symbol" panose="05050102010706020507" pitchFamily="18" charset="2"/>
              </a:rPr>
              <a:t>Load Byte from 0x4850$t0, Move PC+4PC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905000" y="533401"/>
            <a:ext cx="4953000" cy="2305749"/>
          </a:xfrm>
          <a:prstGeom prst="rect">
            <a:avLst/>
          </a:prstGeom>
          <a:solidFill>
            <a:srgbClr val="00FF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>
            <a:spAutoFit/>
          </a:bodyPr>
          <a:lstStyle>
            <a:lvl1pPr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tabLst>
                <a:tab pos="1027113" algn="l"/>
                <a:tab pos="2166938" algn="l"/>
                <a:tab pos="2805113" algn="l"/>
                <a:tab pos="4459288" algn="l"/>
              </a:tabLst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/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0x0240	main:	la $a0, 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varx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/>
            </a:r>
            <a:b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0x0244		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jal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strlen</a:t>
            </a:r>
            <a:endParaRPr lang="en-US" altLang="en-US" sz="1800" b="0" dirty="0">
              <a:latin typeface="Consolas" charset="0"/>
              <a:ea typeface="Consolas" charset="0"/>
              <a:cs typeface="Consolas" charset="0"/>
            </a:endParaRPr>
          </a:p>
          <a:p>
            <a:pPr algn="l"/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  …		   …</a:t>
            </a:r>
          </a:p>
          <a:p>
            <a:pPr algn="l"/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0x0360	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strlen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:	li 	$v0, 0  ;count</a:t>
            </a:r>
            <a:b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0x0364	loop:	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lb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 	$t0, ($a0)</a:t>
            </a:r>
            <a:b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0x0368		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beq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$r0,$t0, done</a:t>
            </a:r>
          </a:p>
          <a:p>
            <a:pPr algn="l"/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  …		   …</a:t>
            </a:r>
          </a:p>
          <a:p>
            <a:pPr algn="l"/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0x4050	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varx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en-US" sz="1800" b="0" dirty="0" err="1">
                <a:latin typeface="Consolas" charset="0"/>
                <a:ea typeface="Consolas" charset="0"/>
                <a:cs typeface="Consolas" charset="0"/>
              </a:rPr>
              <a:t>dw</a:t>
            </a:r>
            <a:r>
              <a:rPr lang="en-US" altLang="en-US" sz="1800" b="0" dirty="0">
                <a:latin typeface="Consolas" charset="0"/>
                <a:ea typeface="Consolas" charset="0"/>
                <a:cs typeface="Consolas" charset="0"/>
              </a:rPr>
              <a:t>	0x314159</a:t>
            </a:r>
          </a:p>
        </p:txBody>
      </p:sp>
      <p:graphicFrame>
        <p:nvGraphicFramePr>
          <p:cNvPr id="696357" name="Group 37"/>
          <p:cNvGraphicFramePr>
            <a:graphicFrameLocks noGrp="1"/>
          </p:cNvGraphicFramePr>
          <p:nvPr>
            <p:ph idx="4294967295"/>
          </p:nvPr>
        </p:nvGraphicFramePr>
        <p:xfrm>
          <a:off x="7010400" y="838200"/>
          <a:ext cx="3429000" cy="1816230"/>
        </p:xfrm>
        <a:graphic>
          <a:graphicData uri="http://schemas.openxmlformats.org/drawingml/2006/table">
            <a:tbl>
              <a:tblPr/>
              <a:tblGrid>
                <a:gridCol w="1343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91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Seg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 ID #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Base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Limit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 (code)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0x4000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0x0800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1 (data)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0x4800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0x1400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2 (shared)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0xF000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0x1000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3 (stack)</a:t>
                      </a:r>
                    </a:p>
                  </a:txBody>
                  <a:tcPr marL="90478" marR="90478" marT="44463" marB="4446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0x0000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0x3000</a:t>
                      </a:r>
                    </a:p>
                  </a:txBody>
                  <a:tcPr marL="90478" marR="90478" marT="44463" marB="444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 bwMode="auto">
          <a:xfrm>
            <a:off x="1905000" y="1676400"/>
            <a:ext cx="4953000" cy="304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0"/>
            <a:ext cx="8991600" cy="5334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Example of Segment Translation (16bit address)</a:t>
            </a:r>
          </a:p>
        </p:txBody>
      </p:sp>
    </p:spTree>
    <p:extLst>
      <p:ext uri="{BB962C8B-B14F-4D97-AF65-F5344CB8AC3E}">
        <p14:creationId xmlns:p14="http://schemas.microsoft.com/office/powerpoint/2010/main" val="324601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C2C59-B8C6-4183-9FF1-B32695DFB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Observations about Segmentation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60BE2-FDDD-4A86-9CE1-C92D5D4D2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105400"/>
          </a:xfrm>
        </p:spPr>
        <p:txBody>
          <a:bodyPr/>
          <a:lstStyle/>
          <a:p>
            <a:r>
              <a:rPr lang="en-US" altLang="ko-KR" dirty="0"/>
              <a:t>Translation on every instruction fetch, load or store</a:t>
            </a:r>
          </a:p>
          <a:p>
            <a:r>
              <a:rPr lang="en-US" altLang="ko-KR" dirty="0"/>
              <a:t>Virtual address space has holes</a:t>
            </a:r>
          </a:p>
          <a:p>
            <a:pPr lvl="1"/>
            <a:r>
              <a:rPr lang="en-US" altLang="ko-KR" dirty="0"/>
              <a:t>Segmentation efficient for sparse address spaces</a:t>
            </a:r>
          </a:p>
          <a:p>
            <a:r>
              <a:rPr lang="en-US" altLang="ko-KR" dirty="0"/>
              <a:t>When it is OK to address outside valid range?</a:t>
            </a:r>
          </a:p>
          <a:p>
            <a:pPr lvl="1"/>
            <a:r>
              <a:rPr lang="en-US" altLang="ko-KR" dirty="0"/>
              <a:t>This is how the stack (and heap?) allowed to grow</a:t>
            </a:r>
          </a:p>
          <a:p>
            <a:pPr lvl="1"/>
            <a:r>
              <a:rPr lang="en-US" altLang="ko-KR" dirty="0"/>
              <a:t>For instance, stack takes fault, system automatically increases size of stack</a:t>
            </a:r>
          </a:p>
          <a:p>
            <a:r>
              <a:rPr lang="en-US" altLang="ko-KR" dirty="0"/>
              <a:t>Need protection mode in segment table</a:t>
            </a:r>
          </a:p>
          <a:p>
            <a:pPr lvl="1"/>
            <a:r>
              <a:rPr lang="en-US" altLang="ko-KR" dirty="0"/>
              <a:t>For example, code segment would be read-only</a:t>
            </a:r>
          </a:p>
          <a:p>
            <a:pPr lvl="1"/>
            <a:r>
              <a:rPr lang="en-US" altLang="ko-KR" dirty="0"/>
              <a:t>Data and stack would be read-write (stores allowed)</a:t>
            </a:r>
          </a:p>
          <a:p>
            <a:r>
              <a:rPr lang="en-US" altLang="ko-KR" dirty="0"/>
              <a:t>What must be saved/restored on context switch?</a:t>
            </a:r>
          </a:p>
          <a:p>
            <a:pPr lvl="1"/>
            <a:r>
              <a:rPr lang="en-US" altLang="ko-KR" dirty="0"/>
              <a:t>Segment table stored in CPU, not in memory (small)</a:t>
            </a:r>
          </a:p>
          <a:p>
            <a:pPr lvl="1"/>
            <a:r>
              <a:rPr lang="en-US" altLang="ko-KR" dirty="0"/>
              <a:t>Might store all of processes memory onto disk when switched (called “swapping”)</a:t>
            </a:r>
          </a:p>
        </p:txBody>
      </p:sp>
    </p:spTree>
    <p:extLst>
      <p:ext uri="{BB962C8B-B14F-4D97-AF65-F5344CB8AC3E}">
        <p14:creationId xmlns:p14="http://schemas.microsoft.com/office/powerpoint/2010/main" val="19178211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E22DC-6A46-41F7-9DF3-08F3A4020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if not all segments fit in memory?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60C1A-24E2-4741-B5B4-DE33731C3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3778250"/>
            <a:ext cx="11468100" cy="269875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Extreme form of Context Switch: </a:t>
            </a: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Swapping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To make room for next process, some or all of the previous process is moved to disk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Likely need to send out complete segments 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This greatly increases the cost of context-switching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What might be a desirable alternative?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Some way to keep only active portions of a process in memory at any one time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Need finer granularity control over physical memory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399CB37A-A535-44C1-8638-18C40FC9A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" t="342" r="487" b="1299"/>
          <a:stretch>
            <a:fillRect/>
          </a:stretch>
        </p:blipFill>
        <p:spPr bwMode="auto">
          <a:xfrm>
            <a:off x="3886200" y="838200"/>
            <a:ext cx="3733800" cy="278765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86283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0F0AE-A8D2-4D31-B376-B76FE2718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Segmentation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F1253-939A-44B9-AED3-15A064A70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Must fit variable-sized chunks into physical memory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May move processes multiple times to fit everything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Limited options for swapping to disk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solidFill>
                <a:schemeClr val="hlink"/>
              </a:solidFill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Fragmentation</a:t>
            </a:r>
            <a:r>
              <a:rPr lang="en-US" altLang="ko-KR" dirty="0">
                <a:ea typeface="굴림" panose="020B0600000101010101" pitchFamily="34" charset="-127"/>
              </a:rPr>
              <a:t>: wasted space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External</a:t>
            </a:r>
            <a:r>
              <a:rPr lang="en-US" altLang="ko-KR" dirty="0">
                <a:ea typeface="굴림" panose="020B0600000101010101" pitchFamily="34" charset="-127"/>
              </a:rPr>
              <a:t>: free gaps between allocated chunks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Internal</a:t>
            </a:r>
            <a:r>
              <a:rPr lang="en-US" altLang="ko-KR" dirty="0">
                <a:ea typeface="굴림" panose="020B0600000101010101" pitchFamily="34" charset="-127"/>
              </a:rPr>
              <a:t>: don’t need all memory within allocated chunks</a:t>
            </a:r>
          </a:p>
        </p:txBody>
      </p:sp>
    </p:spTree>
    <p:extLst>
      <p:ext uri="{BB962C8B-B14F-4D97-AF65-F5344CB8AC3E}">
        <p14:creationId xmlns:p14="http://schemas.microsoft.com/office/powerpoint/2010/main" val="32279783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Oval 2"/>
          <p:cNvSpPr>
            <a:spLocks noChangeArrowheads="1"/>
          </p:cNvSpPr>
          <p:nvPr/>
        </p:nvSpPr>
        <p:spPr bwMode="auto">
          <a:xfrm>
            <a:off x="7299325" y="1006475"/>
            <a:ext cx="609600" cy="3048000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54" name="Oval 3"/>
          <p:cNvSpPr>
            <a:spLocks noChangeArrowheads="1"/>
          </p:cNvSpPr>
          <p:nvPr/>
        </p:nvSpPr>
        <p:spPr bwMode="auto">
          <a:xfrm>
            <a:off x="4403725" y="930275"/>
            <a:ext cx="609600" cy="3048000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55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0" y="76200"/>
            <a:ext cx="9144000" cy="533400"/>
          </a:xfrm>
        </p:spPr>
        <p:txBody>
          <a:bodyPr/>
          <a:lstStyle/>
          <a:p>
            <a:r>
              <a:rPr lang="en-US" altLang="ko-KR" dirty="0"/>
              <a:t>Recall: General Address Translation</a:t>
            </a:r>
            <a:endParaRPr lang="en-US" altLang="en-US" dirty="0"/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612991" y="2928939"/>
            <a:ext cx="1125607" cy="132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000" b="0" dirty="0" err="1">
                <a:latin typeface="Gill Sans" charset="0"/>
                <a:ea typeface="Gill Sans" charset="0"/>
                <a:cs typeface="Gill Sans" charset="0"/>
              </a:rPr>
              <a:t>Prog</a:t>
            </a: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 1</a:t>
            </a:r>
          </a:p>
          <a:p>
            <a:pPr algn="ctr">
              <a:defRPr/>
            </a:pPr>
            <a:r>
              <a:rPr lang="en-US" sz="2000" b="0" dirty="0">
                <a:solidFill>
                  <a:schemeClr val="accent1">
                    <a:lumMod val="75000"/>
                  </a:schemeClr>
                </a:solidFill>
                <a:latin typeface="Gill Sans" charset="0"/>
                <a:ea typeface="Gill Sans" charset="0"/>
                <a:cs typeface="Gill Sans" charset="0"/>
              </a:rPr>
              <a:t>Virtual</a:t>
            </a:r>
          </a:p>
          <a:p>
            <a:pPr algn="ctr">
              <a:defRPr/>
            </a:pPr>
            <a:r>
              <a:rPr lang="en-US" sz="2000" b="0" dirty="0">
                <a:solidFill>
                  <a:schemeClr val="accent1">
                    <a:lumMod val="75000"/>
                  </a:schemeClr>
                </a:solidFill>
                <a:latin typeface="Gill Sans" charset="0"/>
                <a:ea typeface="Gill Sans" charset="0"/>
                <a:cs typeface="Gill Sans" charset="0"/>
              </a:rPr>
              <a:t>Address</a:t>
            </a:r>
          </a:p>
          <a:p>
            <a:pPr algn="ctr">
              <a:defRPr/>
            </a:pPr>
            <a:r>
              <a:rPr lang="en-US" sz="2000" b="0" dirty="0">
                <a:solidFill>
                  <a:schemeClr val="accent1">
                    <a:lumMod val="75000"/>
                  </a:schemeClr>
                </a:solidFill>
                <a:latin typeface="Gill Sans" charset="0"/>
                <a:ea typeface="Gill Sans" charset="0"/>
                <a:cs typeface="Gill Sans" charset="0"/>
              </a:rPr>
              <a:t>Space 1</a:t>
            </a:r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8191466" y="2963864"/>
            <a:ext cx="1125607" cy="132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000" b="0" dirty="0" err="1">
                <a:latin typeface="Gill Sans" charset="0"/>
                <a:ea typeface="Gill Sans" charset="0"/>
                <a:cs typeface="Gill Sans" charset="0"/>
              </a:rPr>
              <a:t>Prog</a:t>
            </a: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 2</a:t>
            </a:r>
          </a:p>
          <a:p>
            <a:pPr algn="ctr">
              <a:defRPr/>
            </a:pPr>
            <a:r>
              <a:rPr lang="en-US" sz="2000" b="0" dirty="0">
                <a:solidFill>
                  <a:schemeClr val="accent2">
                    <a:lumMod val="75000"/>
                  </a:schemeClr>
                </a:solidFill>
                <a:latin typeface="Gill Sans" charset="0"/>
                <a:ea typeface="Gill Sans" charset="0"/>
                <a:cs typeface="Gill Sans" charset="0"/>
              </a:rPr>
              <a:t>Virtual</a:t>
            </a:r>
          </a:p>
          <a:p>
            <a:pPr algn="ctr">
              <a:defRPr/>
            </a:pPr>
            <a:r>
              <a:rPr lang="en-US" sz="2000" b="0" dirty="0">
                <a:solidFill>
                  <a:schemeClr val="accent2">
                    <a:lumMod val="75000"/>
                  </a:schemeClr>
                </a:solidFill>
                <a:latin typeface="Gill Sans" charset="0"/>
                <a:ea typeface="Gill Sans" charset="0"/>
                <a:cs typeface="Gill Sans" charset="0"/>
              </a:rPr>
              <a:t>Address</a:t>
            </a:r>
          </a:p>
          <a:p>
            <a:pPr algn="ctr">
              <a:defRPr/>
            </a:pPr>
            <a:r>
              <a:rPr lang="en-US" sz="2000" b="0" dirty="0">
                <a:solidFill>
                  <a:schemeClr val="accent2">
                    <a:lumMod val="75000"/>
                  </a:schemeClr>
                </a:solidFill>
                <a:latin typeface="Gill Sans" charset="0"/>
                <a:ea typeface="Gill Sans" charset="0"/>
                <a:cs typeface="Gill Sans" charset="0"/>
              </a:rPr>
              <a:t>Space 2</a:t>
            </a:r>
          </a:p>
        </p:txBody>
      </p:sp>
      <p:grpSp>
        <p:nvGrpSpPr>
          <p:cNvPr id="23558" name="Group 7"/>
          <p:cNvGrpSpPr>
            <a:grpSpLocks/>
          </p:cNvGrpSpPr>
          <p:nvPr/>
        </p:nvGrpSpPr>
        <p:grpSpPr bwMode="auto">
          <a:xfrm>
            <a:off x="2574925" y="854075"/>
            <a:ext cx="1295400" cy="1828800"/>
            <a:chOff x="672" y="672"/>
            <a:chExt cx="816" cy="1152"/>
          </a:xfrm>
        </p:grpSpPr>
        <p:sp>
          <p:nvSpPr>
            <p:cNvPr id="23594" name="Rectangle 8"/>
            <p:cNvSpPr>
              <a:spLocks noChangeArrowheads="1"/>
            </p:cNvSpPr>
            <p:nvPr/>
          </p:nvSpPr>
          <p:spPr bwMode="auto">
            <a:xfrm>
              <a:off x="672" y="672"/>
              <a:ext cx="816" cy="1152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rgbClr val="2A40E2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Data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sp>
          <p:nvSpPr>
            <p:cNvPr id="23595" name="Line 9"/>
            <p:cNvSpPr>
              <a:spLocks noChangeShapeType="1"/>
            </p:cNvSpPr>
            <p:nvPr/>
          </p:nvSpPr>
          <p:spPr bwMode="auto">
            <a:xfrm>
              <a:off x="672" y="1008"/>
              <a:ext cx="816" cy="0"/>
            </a:xfrm>
            <a:prstGeom prst="line">
              <a:avLst/>
            </a:prstGeom>
            <a:noFill/>
            <a:ln w="57150">
              <a:solidFill>
                <a:srgbClr val="2A40E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596" name="Line 10"/>
            <p:cNvSpPr>
              <a:spLocks noChangeShapeType="1"/>
            </p:cNvSpPr>
            <p:nvPr/>
          </p:nvSpPr>
          <p:spPr bwMode="auto">
            <a:xfrm>
              <a:off x="672" y="1296"/>
              <a:ext cx="816" cy="0"/>
            </a:xfrm>
            <a:prstGeom prst="line">
              <a:avLst/>
            </a:prstGeom>
            <a:noFill/>
            <a:ln w="57150">
              <a:solidFill>
                <a:srgbClr val="2A40E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597" name="Line 11"/>
            <p:cNvSpPr>
              <a:spLocks noChangeShapeType="1"/>
            </p:cNvSpPr>
            <p:nvPr/>
          </p:nvSpPr>
          <p:spPr bwMode="auto">
            <a:xfrm>
              <a:off x="672" y="1536"/>
              <a:ext cx="816" cy="0"/>
            </a:xfrm>
            <a:prstGeom prst="line">
              <a:avLst/>
            </a:prstGeom>
            <a:noFill/>
            <a:ln w="57150">
              <a:solidFill>
                <a:srgbClr val="2A40E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23559" name="Group 12"/>
          <p:cNvGrpSpPr>
            <a:grpSpLocks/>
          </p:cNvGrpSpPr>
          <p:nvPr/>
        </p:nvGrpSpPr>
        <p:grpSpPr bwMode="auto">
          <a:xfrm>
            <a:off x="8061325" y="930275"/>
            <a:ext cx="1295400" cy="1828800"/>
            <a:chOff x="672" y="672"/>
            <a:chExt cx="816" cy="1152"/>
          </a:xfrm>
        </p:grpSpPr>
        <p:sp>
          <p:nvSpPr>
            <p:cNvPr id="23590" name="Rectangle 13"/>
            <p:cNvSpPr>
              <a:spLocks noChangeArrowheads="1"/>
            </p:cNvSpPr>
            <p:nvPr/>
          </p:nvSpPr>
          <p:spPr bwMode="auto">
            <a:xfrm>
              <a:off x="672" y="672"/>
              <a:ext cx="816" cy="1152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Data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sp>
          <p:nvSpPr>
            <p:cNvPr id="23591" name="Line 14"/>
            <p:cNvSpPr>
              <a:spLocks noChangeShapeType="1"/>
            </p:cNvSpPr>
            <p:nvPr/>
          </p:nvSpPr>
          <p:spPr bwMode="auto">
            <a:xfrm>
              <a:off x="672" y="1008"/>
              <a:ext cx="816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592" name="Line 15"/>
            <p:cNvSpPr>
              <a:spLocks noChangeShapeType="1"/>
            </p:cNvSpPr>
            <p:nvPr/>
          </p:nvSpPr>
          <p:spPr bwMode="auto">
            <a:xfrm>
              <a:off x="672" y="1296"/>
              <a:ext cx="816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593" name="Line 16"/>
            <p:cNvSpPr>
              <a:spLocks noChangeShapeType="1"/>
            </p:cNvSpPr>
            <p:nvPr/>
          </p:nvSpPr>
          <p:spPr bwMode="auto">
            <a:xfrm>
              <a:off x="672" y="1536"/>
              <a:ext cx="816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23560" name="Group 17"/>
          <p:cNvGrpSpPr>
            <a:grpSpLocks/>
          </p:cNvGrpSpPr>
          <p:nvPr/>
        </p:nvGrpSpPr>
        <p:grpSpPr bwMode="auto">
          <a:xfrm>
            <a:off x="5394325" y="777875"/>
            <a:ext cx="1295400" cy="5334000"/>
            <a:chOff x="2448" y="624"/>
            <a:chExt cx="816" cy="3360"/>
          </a:xfrm>
        </p:grpSpPr>
        <p:sp>
          <p:nvSpPr>
            <p:cNvPr id="23579" name="Rectangle 18"/>
            <p:cNvSpPr>
              <a:spLocks noChangeArrowheads="1"/>
            </p:cNvSpPr>
            <p:nvPr/>
          </p:nvSpPr>
          <p:spPr bwMode="auto">
            <a:xfrm>
              <a:off x="2448" y="624"/>
              <a:ext cx="816" cy="288"/>
            </a:xfrm>
            <a:prstGeom prst="rect">
              <a:avLst/>
            </a:prstGeom>
            <a:solidFill>
              <a:srgbClr val="00AE00"/>
            </a:solidFill>
            <a:ln w="57150">
              <a:solidFill>
                <a:srgbClr val="2A40E2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Data 2</a:t>
              </a:r>
            </a:p>
          </p:txBody>
        </p:sp>
        <p:sp>
          <p:nvSpPr>
            <p:cNvPr id="47133" name="Rectangle 19"/>
            <p:cNvSpPr>
              <a:spLocks noChangeArrowheads="1"/>
            </p:cNvSpPr>
            <p:nvPr/>
          </p:nvSpPr>
          <p:spPr bwMode="auto">
            <a:xfrm>
              <a:off x="2448" y="912"/>
              <a:ext cx="816" cy="28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57150">
              <a:solidFill>
                <a:srgbClr val="2A40E2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/>
            <a:p>
              <a:pPr algn="ctr" eaLnBrk="0" hangingPunct="0">
                <a:defRPr/>
              </a:pPr>
              <a:r>
                <a:rPr lang="en-US" b="0">
                  <a:latin typeface="Gill Sans" charset="0"/>
                  <a:ea typeface="Gill Sans" charset="0"/>
                  <a:cs typeface="Gill Sans" charset="0"/>
                </a:rPr>
                <a:t>Stack 1</a:t>
              </a:r>
            </a:p>
          </p:txBody>
        </p:sp>
        <p:sp>
          <p:nvSpPr>
            <p:cNvPr id="23581" name="Rectangle 20"/>
            <p:cNvSpPr>
              <a:spLocks noChangeArrowheads="1"/>
            </p:cNvSpPr>
            <p:nvPr/>
          </p:nvSpPr>
          <p:spPr bwMode="auto">
            <a:xfrm>
              <a:off x="2448" y="1200"/>
              <a:ext cx="816" cy="288"/>
            </a:xfrm>
            <a:prstGeom prst="rect">
              <a:avLst/>
            </a:prstGeom>
            <a:solidFill>
              <a:srgbClr val="A0BCFE"/>
            </a:solidFill>
            <a:ln w="57150">
              <a:solidFill>
                <a:srgbClr val="2A40E2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Heap 1</a:t>
              </a:r>
            </a:p>
          </p:txBody>
        </p:sp>
        <p:sp>
          <p:nvSpPr>
            <p:cNvPr id="23582" name="Rectangle 21"/>
            <p:cNvSpPr>
              <a:spLocks noChangeArrowheads="1"/>
            </p:cNvSpPr>
            <p:nvPr/>
          </p:nvSpPr>
          <p:spPr bwMode="auto">
            <a:xfrm>
              <a:off x="2448" y="3504"/>
              <a:ext cx="816" cy="48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rgbClr val="2A40E2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OS heap &amp; </a:t>
              </a:r>
            </a:p>
            <a:p>
              <a:pPr algn="ctr"/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Stacks</a:t>
              </a:r>
            </a:p>
          </p:txBody>
        </p:sp>
        <p:sp>
          <p:nvSpPr>
            <p:cNvPr id="23583" name="Rectangle 22"/>
            <p:cNvSpPr>
              <a:spLocks noChangeArrowheads="1"/>
            </p:cNvSpPr>
            <p:nvPr/>
          </p:nvSpPr>
          <p:spPr bwMode="auto">
            <a:xfrm>
              <a:off x="2448" y="1488"/>
              <a:ext cx="816" cy="288"/>
            </a:xfrm>
            <a:prstGeom prst="rect">
              <a:avLst/>
            </a:prstGeom>
            <a:solidFill>
              <a:srgbClr val="A0BCFE"/>
            </a:solidFill>
            <a:ln w="57150">
              <a:solidFill>
                <a:srgbClr val="2A40E2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Code 1</a:t>
              </a:r>
            </a:p>
          </p:txBody>
        </p:sp>
        <p:sp>
          <p:nvSpPr>
            <p:cNvPr id="23584" name="Rectangle 23"/>
            <p:cNvSpPr>
              <a:spLocks noChangeArrowheads="1"/>
            </p:cNvSpPr>
            <p:nvPr/>
          </p:nvSpPr>
          <p:spPr bwMode="auto">
            <a:xfrm>
              <a:off x="2448" y="1776"/>
              <a:ext cx="816" cy="288"/>
            </a:xfrm>
            <a:prstGeom prst="rect">
              <a:avLst/>
            </a:prstGeom>
            <a:solidFill>
              <a:srgbClr val="00AE00"/>
            </a:solidFill>
            <a:ln w="57150">
              <a:solidFill>
                <a:srgbClr val="2A40E2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Stack 2</a:t>
              </a:r>
            </a:p>
          </p:txBody>
        </p:sp>
        <p:sp>
          <p:nvSpPr>
            <p:cNvPr id="23585" name="Rectangle 24"/>
            <p:cNvSpPr>
              <a:spLocks noChangeArrowheads="1"/>
            </p:cNvSpPr>
            <p:nvPr/>
          </p:nvSpPr>
          <p:spPr bwMode="auto">
            <a:xfrm>
              <a:off x="2448" y="2064"/>
              <a:ext cx="816" cy="288"/>
            </a:xfrm>
            <a:prstGeom prst="rect">
              <a:avLst/>
            </a:prstGeom>
            <a:solidFill>
              <a:srgbClr val="A0BCFE"/>
            </a:solidFill>
            <a:ln w="57150">
              <a:solidFill>
                <a:srgbClr val="2A40E2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Data 1</a:t>
              </a:r>
            </a:p>
          </p:txBody>
        </p:sp>
        <p:sp>
          <p:nvSpPr>
            <p:cNvPr id="23586" name="Rectangle 25"/>
            <p:cNvSpPr>
              <a:spLocks noChangeArrowheads="1"/>
            </p:cNvSpPr>
            <p:nvPr/>
          </p:nvSpPr>
          <p:spPr bwMode="auto">
            <a:xfrm>
              <a:off x="2448" y="2352"/>
              <a:ext cx="816" cy="288"/>
            </a:xfrm>
            <a:prstGeom prst="rect">
              <a:avLst/>
            </a:prstGeom>
            <a:solidFill>
              <a:schemeClr val="accent2"/>
            </a:solidFill>
            <a:ln w="57150">
              <a:solidFill>
                <a:srgbClr val="2A40E2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Heap 2</a:t>
              </a:r>
            </a:p>
          </p:txBody>
        </p:sp>
        <p:sp>
          <p:nvSpPr>
            <p:cNvPr id="23587" name="Rectangle 26"/>
            <p:cNvSpPr>
              <a:spLocks noChangeArrowheads="1"/>
            </p:cNvSpPr>
            <p:nvPr/>
          </p:nvSpPr>
          <p:spPr bwMode="auto">
            <a:xfrm>
              <a:off x="2448" y="2640"/>
              <a:ext cx="816" cy="288"/>
            </a:xfrm>
            <a:prstGeom prst="rect">
              <a:avLst/>
            </a:prstGeom>
            <a:solidFill>
              <a:srgbClr val="00AE00"/>
            </a:solidFill>
            <a:ln w="57150">
              <a:solidFill>
                <a:srgbClr val="2A40E2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Code 2</a:t>
              </a:r>
            </a:p>
          </p:txBody>
        </p:sp>
        <p:sp>
          <p:nvSpPr>
            <p:cNvPr id="23588" name="Rectangle 27"/>
            <p:cNvSpPr>
              <a:spLocks noChangeArrowheads="1"/>
            </p:cNvSpPr>
            <p:nvPr/>
          </p:nvSpPr>
          <p:spPr bwMode="auto">
            <a:xfrm>
              <a:off x="2448" y="2928"/>
              <a:ext cx="816" cy="288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rgbClr val="2A40E2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OS code</a:t>
              </a:r>
            </a:p>
          </p:txBody>
        </p:sp>
        <p:sp>
          <p:nvSpPr>
            <p:cNvPr id="23589" name="Rectangle 28"/>
            <p:cNvSpPr>
              <a:spLocks noChangeArrowheads="1"/>
            </p:cNvSpPr>
            <p:nvPr/>
          </p:nvSpPr>
          <p:spPr bwMode="auto">
            <a:xfrm>
              <a:off x="2448" y="3216"/>
              <a:ext cx="816" cy="288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rgbClr val="2A40E2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OS data</a:t>
              </a:r>
            </a:p>
          </p:txBody>
        </p:sp>
      </p:grpSp>
      <p:sp>
        <p:nvSpPr>
          <p:cNvPr id="23561" name="Line 29"/>
          <p:cNvSpPr>
            <a:spLocks noChangeShapeType="1"/>
          </p:cNvSpPr>
          <p:nvPr/>
        </p:nvSpPr>
        <p:spPr bwMode="auto">
          <a:xfrm>
            <a:off x="3870325" y="1082675"/>
            <a:ext cx="1524000" cy="1219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62" name="Line 30"/>
          <p:cNvSpPr>
            <a:spLocks noChangeShapeType="1"/>
          </p:cNvSpPr>
          <p:nvPr/>
        </p:nvSpPr>
        <p:spPr bwMode="auto">
          <a:xfrm>
            <a:off x="3870325" y="1616075"/>
            <a:ext cx="1524000" cy="1676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63" name="Line 31"/>
          <p:cNvSpPr>
            <a:spLocks noChangeShapeType="1"/>
          </p:cNvSpPr>
          <p:nvPr/>
        </p:nvSpPr>
        <p:spPr bwMode="auto">
          <a:xfrm flipV="1">
            <a:off x="3870325" y="1920875"/>
            <a:ext cx="1524000" cy="152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64" name="Line 32"/>
          <p:cNvSpPr>
            <a:spLocks noChangeShapeType="1"/>
          </p:cNvSpPr>
          <p:nvPr/>
        </p:nvSpPr>
        <p:spPr bwMode="auto">
          <a:xfrm flipV="1">
            <a:off x="3870325" y="1463675"/>
            <a:ext cx="1524000" cy="1066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65" name="Line 33"/>
          <p:cNvSpPr>
            <a:spLocks noChangeShapeType="1"/>
          </p:cNvSpPr>
          <p:nvPr/>
        </p:nvSpPr>
        <p:spPr bwMode="auto">
          <a:xfrm flipH="1">
            <a:off x="6689725" y="1235075"/>
            <a:ext cx="1371600" cy="2971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66" name="Line 34"/>
          <p:cNvSpPr>
            <a:spLocks noChangeShapeType="1"/>
          </p:cNvSpPr>
          <p:nvPr/>
        </p:nvSpPr>
        <p:spPr bwMode="auto">
          <a:xfrm flipH="1" flipV="1">
            <a:off x="6689725" y="1006475"/>
            <a:ext cx="1371600" cy="68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67" name="Line 35"/>
          <p:cNvSpPr>
            <a:spLocks noChangeShapeType="1"/>
          </p:cNvSpPr>
          <p:nvPr/>
        </p:nvSpPr>
        <p:spPr bwMode="auto">
          <a:xfrm flipH="1">
            <a:off x="6689725" y="2149475"/>
            <a:ext cx="1371600" cy="1600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68" name="Line 36"/>
          <p:cNvSpPr>
            <a:spLocks noChangeShapeType="1"/>
          </p:cNvSpPr>
          <p:nvPr/>
        </p:nvSpPr>
        <p:spPr bwMode="auto">
          <a:xfrm flipH="1">
            <a:off x="6689725" y="2530475"/>
            <a:ext cx="1371600" cy="30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69" name="Rectangle 37"/>
          <p:cNvSpPr>
            <a:spLocks noChangeArrowheads="1"/>
          </p:cNvSpPr>
          <p:nvPr/>
        </p:nvSpPr>
        <p:spPr bwMode="auto">
          <a:xfrm>
            <a:off x="4435476" y="1524000"/>
            <a:ext cx="258763" cy="1371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70" name="Oval 38"/>
          <p:cNvSpPr>
            <a:spLocks noChangeArrowheads="1"/>
          </p:cNvSpPr>
          <p:nvPr/>
        </p:nvSpPr>
        <p:spPr bwMode="auto">
          <a:xfrm>
            <a:off x="4403725" y="930275"/>
            <a:ext cx="609600" cy="3048000"/>
          </a:xfrm>
          <a:prstGeom prst="ellips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71" name="Rectangle 39"/>
          <p:cNvSpPr>
            <a:spLocks noChangeArrowheads="1"/>
          </p:cNvSpPr>
          <p:nvPr/>
        </p:nvSpPr>
        <p:spPr bwMode="auto">
          <a:xfrm>
            <a:off x="7527925" y="1692275"/>
            <a:ext cx="304800" cy="14478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72" name="Rectangle 40"/>
          <p:cNvSpPr>
            <a:spLocks noChangeArrowheads="1"/>
          </p:cNvSpPr>
          <p:nvPr/>
        </p:nvSpPr>
        <p:spPr bwMode="auto">
          <a:xfrm rot="-689794">
            <a:off x="7680325" y="1311275"/>
            <a:ext cx="1524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73" name="Oval 41"/>
          <p:cNvSpPr>
            <a:spLocks noChangeArrowheads="1"/>
          </p:cNvSpPr>
          <p:nvPr/>
        </p:nvSpPr>
        <p:spPr bwMode="auto">
          <a:xfrm>
            <a:off x="7299325" y="1006475"/>
            <a:ext cx="609600" cy="3048000"/>
          </a:xfrm>
          <a:prstGeom prst="ellips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74" name="Text Box 42"/>
          <p:cNvSpPr txBox="1">
            <a:spLocks noChangeArrowheads="1"/>
          </p:cNvSpPr>
          <p:nvPr/>
        </p:nvSpPr>
        <p:spPr bwMode="auto">
          <a:xfrm>
            <a:off x="1812926" y="4968876"/>
            <a:ext cx="2638649" cy="46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b="0">
                <a:solidFill>
                  <a:srgbClr val="0B52FC"/>
                </a:solidFill>
                <a:latin typeface="Gill Sans" charset="0"/>
                <a:ea typeface="Gill Sans" charset="0"/>
                <a:cs typeface="Gill Sans" charset="0"/>
              </a:rPr>
              <a:t>Translation Map 1</a:t>
            </a:r>
          </a:p>
        </p:txBody>
      </p:sp>
      <p:sp>
        <p:nvSpPr>
          <p:cNvPr id="23575" name="Text Box 43"/>
          <p:cNvSpPr txBox="1">
            <a:spLocks noChangeArrowheads="1"/>
          </p:cNvSpPr>
          <p:nvPr/>
        </p:nvSpPr>
        <p:spPr bwMode="auto">
          <a:xfrm>
            <a:off x="7070726" y="4968876"/>
            <a:ext cx="2638649" cy="46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b="0">
                <a:solidFill>
                  <a:srgbClr val="008200"/>
                </a:solidFill>
                <a:latin typeface="Gill Sans" charset="0"/>
                <a:ea typeface="Gill Sans" charset="0"/>
                <a:cs typeface="Gill Sans" charset="0"/>
              </a:rPr>
              <a:t>Translation Map 2</a:t>
            </a:r>
          </a:p>
        </p:txBody>
      </p:sp>
      <p:sp>
        <p:nvSpPr>
          <p:cNvPr id="23576" name="Line 44"/>
          <p:cNvSpPr>
            <a:spLocks noChangeShapeType="1"/>
          </p:cNvSpPr>
          <p:nvPr/>
        </p:nvSpPr>
        <p:spPr bwMode="auto">
          <a:xfrm flipV="1">
            <a:off x="4556125" y="4130675"/>
            <a:ext cx="7620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77" name="Line 45"/>
          <p:cNvSpPr>
            <a:spLocks noChangeShapeType="1"/>
          </p:cNvSpPr>
          <p:nvPr/>
        </p:nvSpPr>
        <p:spPr bwMode="auto">
          <a:xfrm flipH="1" flipV="1">
            <a:off x="7604125" y="4130675"/>
            <a:ext cx="7620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78" name="Text Box 46"/>
          <p:cNvSpPr txBox="1">
            <a:spLocks noChangeArrowheads="1"/>
          </p:cNvSpPr>
          <p:nvPr/>
        </p:nvSpPr>
        <p:spPr bwMode="auto">
          <a:xfrm>
            <a:off x="4267200" y="6091239"/>
            <a:ext cx="3489074" cy="46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b="0">
                <a:solidFill>
                  <a:schemeClr val="hlink"/>
                </a:solidFill>
                <a:latin typeface="Gill Sans" charset="0"/>
                <a:ea typeface="Gill Sans" charset="0"/>
                <a:cs typeface="Gill Sans" charset="0"/>
              </a:rPr>
              <a:t>Physical Address Space</a:t>
            </a:r>
          </a:p>
        </p:txBody>
      </p:sp>
    </p:spTree>
    <p:extLst>
      <p:ext uri="{BB962C8B-B14F-4D97-AF65-F5344CB8AC3E}">
        <p14:creationId xmlns:p14="http://schemas.microsoft.com/office/powerpoint/2010/main" val="194990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76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ko-KR" dirty="0">
                <a:ea typeface="굴림" charset="-127"/>
                <a:cs typeface="굴림" charset="-127"/>
              </a:rPr>
              <a:t>Paging: Physical Memory in Fixed Size Chunks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914400"/>
            <a:ext cx="8763000" cy="4953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sz="2800" dirty="0">
                <a:ea typeface="굴림" panose="020B0600000101010101" pitchFamily="34" charset="-127"/>
              </a:rPr>
              <a:t>Solution to fragmentation from segments?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Allocate physical memory in </a:t>
            </a:r>
            <a:r>
              <a:rPr lang="en-US" altLang="ko-KR" sz="2400" dirty="0">
                <a:solidFill>
                  <a:srgbClr val="FF0000"/>
                </a:solidFill>
                <a:ea typeface="굴림" panose="020B0600000101010101" pitchFamily="34" charset="-127"/>
              </a:rPr>
              <a:t>fixed size </a:t>
            </a:r>
            <a:r>
              <a:rPr lang="en-US" altLang="ko-KR" sz="2400" dirty="0">
                <a:ea typeface="굴림" panose="020B0600000101010101" pitchFamily="34" charset="-127"/>
              </a:rPr>
              <a:t>chunks (“</a:t>
            </a:r>
            <a:r>
              <a:rPr lang="en-US" altLang="ko-KR" sz="2400" dirty="0">
                <a:solidFill>
                  <a:srgbClr val="FF0000"/>
                </a:solidFill>
                <a:ea typeface="굴림" panose="020B0600000101010101" pitchFamily="34" charset="-127"/>
              </a:rPr>
              <a:t>pages</a:t>
            </a:r>
            <a:r>
              <a:rPr lang="en-US" altLang="ko-KR" sz="2400" dirty="0">
                <a:ea typeface="굴림" panose="020B0600000101010101" pitchFamily="34" charset="-127"/>
              </a:rPr>
              <a:t>”)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Every chunk of physical memory is equivalent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Can use simple vector of bits to handle allocation:</a:t>
            </a:r>
            <a:br>
              <a:rPr lang="en-US" altLang="ko-KR" sz="2400" dirty="0">
                <a:ea typeface="굴림" panose="020B0600000101010101" pitchFamily="34" charset="-127"/>
              </a:rPr>
            </a:br>
            <a:r>
              <a:rPr lang="en-US" altLang="ko-KR" sz="2400" dirty="0">
                <a:latin typeface="Consolas" charset="0"/>
                <a:ea typeface="Consolas" charset="0"/>
                <a:cs typeface="Consolas" charset="0"/>
              </a:rPr>
              <a:t>	00110001110001101 … 110010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Each bit represents page of physical memory</a:t>
            </a:r>
            <a:br>
              <a:rPr lang="en-US" altLang="ko-KR" sz="2400" dirty="0">
                <a:ea typeface="굴림" panose="020B0600000101010101" pitchFamily="34" charset="-127"/>
              </a:rPr>
            </a:br>
            <a:r>
              <a:rPr lang="en-US" altLang="ko-KR" sz="2400" dirty="0">
                <a:ea typeface="굴림" panose="020B0600000101010101" pitchFamily="34" charset="-127"/>
              </a:rPr>
              <a:t>	</a:t>
            </a:r>
            <a:r>
              <a:rPr lang="en-US" altLang="ko-KR" sz="24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lang="en-US" altLang="ko-KR" sz="2400" dirty="0">
                <a:ea typeface="굴림" panose="020B0600000101010101" pitchFamily="34" charset="-127"/>
              </a:rPr>
              <a:t> </a:t>
            </a: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 allocated, </a:t>
            </a:r>
            <a:r>
              <a:rPr lang="en-US" altLang="ko-KR" sz="2400" dirty="0">
                <a:latin typeface="Consolas" charset="0"/>
                <a:ea typeface="Consolas" charset="0"/>
                <a:cs typeface="Consolas" charset="0"/>
                <a:sym typeface="Symbol" panose="05050102010706020507" pitchFamily="18" charset="2"/>
              </a:rPr>
              <a:t>0</a:t>
            </a: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  free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sz="28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None/>
            </a:pPr>
            <a:endParaRPr lang="en-US" altLang="ko-KR" sz="28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sz="2800" dirty="0">
                <a:ea typeface="굴림" panose="020B0600000101010101" pitchFamily="34" charset="-127"/>
              </a:rPr>
              <a:t>Should pages be as big as our previous segments?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No: Can lead to lots of internal fragmentation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Typically have small pages (1K-16K)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panose="020B0600000101010101" pitchFamily="34" charset="-127"/>
              </a:rPr>
              <a:t>Consequently: need multiple pages/segment</a:t>
            </a:r>
          </a:p>
        </p:txBody>
      </p:sp>
    </p:spTree>
    <p:extLst>
      <p:ext uri="{BB962C8B-B14F-4D97-AF65-F5344CB8AC3E}">
        <p14:creationId xmlns:p14="http://schemas.microsoft.com/office/powerpoint/2010/main" val="219442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1"/>
          <p:cNvGrpSpPr>
            <a:grpSpLocks/>
          </p:cNvGrpSpPr>
          <p:nvPr/>
        </p:nvGrpSpPr>
        <p:grpSpPr bwMode="auto">
          <a:xfrm>
            <a:off x="6750050" y="838200"/>
            <a:ext cx="3689350" cy="1336675"/>
            <a:chOff x="3292" y="576"/>
            <a:chExt cx="2324" cy="842"/>
          </a:xfrm>
        </p:grpSpPr>
        <p:sp>
          <p:nvSpPr>
            <p:cNvPr id="52269" name="Freeform 86"/>
            <p:cNvSpPr>
              <a:spLocks/>
            </p:cNvSpPr>
            <p:nvPr/>
          </p:nvSpPr>
          <p:spPr bwMode="auto">
            <a:xfrm>
              <a:off x="3292" y="576"/>
              <a:ext cx="1829" cy="315"/>
            </a:xfrm>
            <a:custGeom>
              <a:avLst/>
              <a:gdLst>
                <a:gd name="T0" fmla="*/ 0 w 1824"/>
                <a:gd name="T1" fmla="*/ 0 h 288"/>
                <a:gd name="T2" fmla="*/ 1964 w 1824"/>
                <a:gd name="T3" fmla="*/ 0 h 288"/>
                <a:gd name="T4" fmla="*/ 1964 w 1824"/>
                <a:gd name="T5" fmla="*/ 3536 h 288"/>
                <a:gd name="T6" fmla="*/ 0 60000 65536"/>
                <a:gd name="T7" fmla="*/ 0 60000 65536"/>
                <a:gd name="T8" fmla="*/ 0 60000 65536"/>
                <a:gd name="T9" fmla="*/ 0 w 1824"/>
                <a:gd name="T10" fmla="*/ 0 h 288"/>
                <a:gd name="T11" fmla="*/ 1824 w 1824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24" h="288">
                  <a:moveTo>
                    <a:pt x="0" y="0"/>
                  </a:moveTo>
                  <a:lnTo>
                    <a:pt x="1824" y="0"/>
                  </a:lnTo>
                  <a:lnTo>
                    <a:pt x="1824" y="288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2270" name="Text Box 87"/>
            <p:cNvSpPr txBox="1">
              <a:spLocks noChangeArrowheads="1"/>
            </p:cNvSpPr>
            <p:nvPr/>
          </p:nvSpPr>
          <p:spPr bwMode="auto">
            <a:xfrm>
              <a:off x="4112" y="1168"/>
              <a:ext cx="134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Physical Address</a:t>
              </a:r>
            </a:p>
          </p:txBody>
        </p:sp>
        <p:grpSp>
          <p:nvGrpSpPr>
            <p:cNvPr id="52271" name="Group 140"/>
            <p:cNvGrpSpPr>
              <a:grpSpLocks/>
            </p:cNvGrpSpPr>
            <p:nvPr/>
          </p:nvGrpSpPr>
          <p:grpSpPr bwMode="auto">
            <a:xfrm>
              <a:off x="4026" y="920"/>
              <a:ext cx="1590" cy="238"/>
              <a:chOff x="4026" y="920"/>
              <a:chExt cx="1590" cy="238"/>
            </a:xfrm>
          </p:grpSpPr>
          <p:sp>
            <p:nvSpPr>
              <p:cNvPr id="52272" name="Rectangle 84"/>
              <p:cNvSpPr>
                <a:spLocks noChangeArrowheads="1"/>
              </p:cNvSpPr>
              <p:nvPr/>
            </p:nvSpPr>
            <p:spPr bwMode="auto">
              <a:xfrm>
                <a:off x="4631" y="920"/>
                <a:ext cx="985" cy="238"/>
              </a:xfrm>
              <a:prstGeom prst="rect">
                <a:avLst/>
              </a:prstGeom>
              <a:solidFill>
                <a:srgbClr val="00CC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Offset</a:t>
                </a:r>
              </a:p>
            </p:txBody>
          </p:sp>
          <p:sp>
            <p:nvSpPr>
              <p:cNvPr id="52273" name="Rectangle 137"/>
              <p:cNvSpPr>
                <a:spLocks noChangeArrowheads="1"/>
              </p:cNvSpPr>
              <p:nvPr/>
            </p:nvSpPr>
            <p:spPr bwMode="auto">
              <a:xfrm>
                <a:off x="4026" y="920"/>
                <a:ext cx="630" cy="238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75000"/>
                  </a:lnSpc>
                </a:pPr>
                <a:endParaRPr lang="en-US" altLang="en-US" sz="18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</p:grp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How to Implement Simple Paging?</a:t>
            </a:r>
            <a:endParaRPr lang="en-US" altLang="ko-KR" dirty="0"/>
          </a:p>
        </p:txBody>
      </p:sp>
      <p:sp>
        <p:nvSpPr>
          <p:cNvPr id="70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3311526"/>
            <a:ext cx="11734800" cy="3470274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>
                <a:sym typeface="Symbol" panose="05050102010706020507" pitchFamily="18" charset="2"/>
              </a:rPr>
              <a:t>Page Table (One per process)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Resides in physical memory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Contains physical page and permission for each virtual page (e.g. Valid bits, Read, Write, </a:t>
            </a:r>
            <a:r>
              <a:rPr lang="en-US" altLang="ko-KR" dirty="0" err="1">
                <a:sym typeface="Symbol" panose="05050102010706020507" pitchFamily="18" charset="2"/>
              </a:rPr>
              <a:t>etc</a:t>
            </a:r>
            <a:r>
              <a:rPr lang="en-US" altLang="ko-KR" dirty="0">
                <a:sym typeface="Symbol" panose="05050102010706020507" pitchFamily="18" charset="2"/>
              </a:rPr>
              <a:t>)</a:t>
            </a:r>
          </a:p>
          <a:p>
            <a:r>
              <a:rPr lang="en-US" altLang="ko-KR" dirty="0"/>
              <a:t>Virtual address mapping</a:t>
            </a:r>
          </a:p>
          <a:p>
            <a:pPr lvl="1"/>
            <a:r>
              <a:rPr lang="en-US" altLang="ko-KR" dirty="0"/>
              <a:t>Offset from Virtual address copied to Physical Address</a:t>
            </a:r>
          </a:p>
          <a:p>
            <a:pPr lvl="2"/>
            <a:r>
              <a:rPr lang="en-US" altLang="ko-KR" dirty="0"/>
              <a:t>Example: 10 bit offset </a:t>
            </a:r>
            <a:r>
              <a:rPr lang="en-US" altLang="ko-KR" dirty="0">
                <a:sym typeface="Symbol" panose="05050102010706020507" pitchFamily="18" charset="2"/>
              </a:rPr>
              <a:t> 1024-byte pages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Virtual page # is all remaining bits</a:t>
            </a:r>
          </a:p>
          <a:p>
            <a:pPr lvl="2"/>
            <a:r>
              <a:rPr lang="en-US" altLang="ko-KR" dirty="0">
                <a:sym typeface="Symbol" panose="05050102010706020507" pitchFamily="18" charset="2"/>
              </a:rPr>
              <a:t>Example for 32-bits: 32-10 = 22 bits, i.e. 4 million entries</a:t>
            </a:r>
          </a:p>
          <a:p>
            <a:pPr lvl="2"/>
            <a:r>
              <a:rPr lang="en-US" altLang="ko-KR" dirty="0">
                <a:sym typeface="Symbol" panose="05050102010706020507" pitchFamily="18" charset="2"/>
              </a:rPr>
              <a:t>Physical page # copied from table into physical address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Check Page Table bounds and permissions</a:t>
            </a:r>
          </a:p>
        </p:txBody>
      </p:sp>
      <p:sp>
        <p:nvSpPr>
          <p:cNvPr id="700486" name="Freeform 70"/>
          <p:cNvSpPr>
            <a:spLocks/>
          </p:cNvSpPr>
          <p:nvPr/>
        </p:nvSpPr>
        <p:spPr bwMode="auto">
          <a:xfrm>
            <a:off x="4589464" y="1066800"/>
            <a:ext cx="846137" cy="684213"/>
          </a:xfrm>
          <a:custGeom>
            <a:avLst/>
            <a:gdLst>
              <a:gd name="T0" fmla="*/ 0 w 1152"/>
              <a:gd name="T1" fmla="*/ 0 h 912"/>
              <a:gd name="T2" fmla="*/ 2147483647 w 1152"/>
              <a:gd name="T3" fmla="*/ 2147483647 h 912"/>
              <a:gd name="T4" fmla="*/ 2147483647 w 1152"/>
              <a:gd name="T5" fmla="*/ 2147483647 h 912"/>
              <a:gd name="T6" fmla="*/ 0 60000 65536"/>
              <a:gd name="T7" fmla="*/ 0 60000 65536"/>
              <a:gd name="T8" fmla="*/ 0 60000 65536"/>
              <a:gd name="T9" fmla="*/ 0 w 1152"/>
              <a:gd name="T10" fmla="*/ 0 h 912"/>
              <a:gd name="T11" fmla="*/ 1152 w 1152"/>
              <a:gd name="T12" fmla="*/ 912 h 9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2" h="912">
                <a:moveTo>
                  <a:pt x="0" y="0"/>
                </a:moveTo>
                <a:lnTo>
                  <a:pt x="288" y="912"/>
                </a:lnTo>
                <a:lnTo>
                  <a:pt x="1152" y="912"/>
                </a:lnTo>
              </a:path>
            </a:pathLst>
          </a:custGeom>
          <a:noFill/>
          <a:ln w="762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4" name="Group 127"/>
          <p:cNvGrpSpPr>
            <a:grpSpLocks/>
          </p:cNvGrpSpPr>
          <p:nvPr/>
        </p:nvGrpSpPr>
        <p:grpSpPr bwMode="auto">
          <a:xfrm>
            <a:off x="1981200" y="685800"/>
            <a:ext cx="4768850" cy="396875"/>
            <a:chOff x="160" y="559"/>
            <a:chExt cx="3004" cy="250"/>
          </a:xfrm>
        </p:grpSpPr>
        <p:grpSp>
          <p:nvGrpSpPr>
            <p:cNvPr id="52265" name="Group 11"/>
            <p:cNvGrpSpPr>
              <a:grpSpLocks/>
            </p:cNvGrpSpPr>
            <p:nvPr/>
          </p:nvGrpSpPr>
          <p:grpSpPr bwMode="auto">
            <a:xfrm>
              <a:off x="1548" y="566"/>
              <a:ext cx="1616" cy="238"/>
              <a:chOff x="480" y="624"/>
              <a:chExt cx="1968" cy="336"/>
            </a:xfrm>
          </p:grpSpPr>
          <p:sp>
            <p:nvSpPr>
              <p:cNvPr id="52267" name="Rectangle 5"/>
              <p:cNvSpPr>
                <a:spLocks noChangeArrowheads="1"/>
              </p:cNvSpPr>
              <p:nvPr/>
            </p:nvSpPr>
            <p:spPr bwMode="auto">
              <a:xfrm>
                <a:off x="1248" y="624"/>
                <a:ext cx="1200" cy="336"/>
              </a:xfrm>
              <a:prstGeom prst="rect">
                <a:avLst/>
              </a:prstGeom>
              <a:solidFill>
                <a:srgbClr val="00CC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Offset</a:t>
                </a:r>
              </a:p>
            </p:txBody>
          </p:sp>
          <p:sp>
            <p:nvSpPr>
              <p:cNvPr id="52268" name="Rectangle 6"/>
              <p:cNvSpPr>
                <a:spLocks noChangeArrowheads="1"/>
              </p:cNvSpPr>
              <p:nvPr/>
            </p:nvSpPr>
            <p:spPr bwMode="auto">
              <a:xfrm>
                <a:off x="480" y="624"/>
                <a:ext cx="768" cy="336"/>
              </a:xfrm>
              <a:prstGeom prst="rect">
                <a:avLst/>
              </a:prstGeom>
              <a:solidFill>
                <a:schemeClr val="hlink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75000"/>
                  </a:lnSpc>
                </a:pPr>
                <a:r>
                  <a:rPr lang="en-US" altLang="en-US" sz="1600" b="0" dirty="0">
                    <a:latin typeface="Gill Sans" charset="0"/>
                    <a:ea typeface="Gill Sans" charset="0"/>
                    <a:cs typeface="Gill Sans" charset="0"/>
                  </a:rPr>
                  <a:t>Virtual</a:t>
                </a:r>
              </a:p>
              <a:p>
                <a:pPr eaLnBrk="1" hangingPunct="1">
                  <a:lnSpc>
                    <a:spcPct val="75000"/>
                  </a:lnSpc>
                </a:pPr>
                <a:r>
                  <a:rPr lang="en-US" altLang="en-US" sz="1600" b="0" dirty="0">
                    <a:latin typeface="Gill Sans" charset="0"/>
                    <a:ea typeface="Gill Sans" charset="0"/>
                    <a:cs typeface="Gill Sans" charset="0"/>
                  </a:rPr>
                  <a:t>Page #</a:t>
                </a:r>
              </a:p>
            </p:txBody>
          </p:sp>
        </p:grpSp>
        <p:sp>
          <p:nvSpPr>
            <p:cNvPr id="52266" name="Text Box 80"/>
            <p:cNvSpPr txBox="1">
              <a:spLocks noChangeArrowheads="1"/>
            </p:cNvSpPr>
            <p:nvPr/>
          </p:nvSpPr>
          <p:spPr bwMode="auto">
            <a:xfrm>
              <a:off x="160" y="559"/>
              <a:ext cx="124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Virtual Address:</a:t>
              </a:r>
            </a:p>
          </p:txBody>
        </p:sp>
      </p:grpSp>
      <p:grpSp>
        <p:nvGrpSpPr>
          <p:cNvPr id="6" name="Group 130"/>
          <p:cNvGrpSpPr>
            <a:grpSpLocks/>
          </p:cNvGrpSpPr>
          <p:nvPr/>
        </p:nvGrpSpPr>
        <p:grpSpPr bwMode="auto">
          <a:xfrm>
            <a:off x="2286001" y="1751012"/>
            <a:ext cx="3276601" cy="1598612"/>
            <a:chOff x="352" y="1375"/>
            <a:chExt cx="2064" cy="1007"/>
          </a:xfrm>
        </p:grpSpPr>
        <p:sp>
          <p:nvSpPr>
            <p:cNvPr id="52259" name="Text Box 82"/>
            <p:cNvSpPr txBox="1">
              <a:spLocks noChangeArrowheads="1"/>
            </p:cNvSpPr>
            <p:nvPr/>
          </p:nvSpPr>
          <p:spPr bwMode="auto">
            <a:xfrm>
              <a:off x="1389" y="1938"/>
              <a:ext cx="1027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Access Error</a:t>
              </a:r>
              <a:endParaRPr lang="en-US" altLang="en-US" sz="20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2260" name="Oval 71"/>
            <p:cNvSpPr>
              <a:spLocks noChangeArrowheads="1"/>
            </p:cNvSpPr>
            <p:nvPr/>
          </p:nvSpPr>
          <p:spPr bwMode="auto">
            <a:xfrm>
              <a:off x="1760" y="1544"/>
              <a:ext cx="317" cy="269"/>
            </a:xfrm>
            <a:prstGeom prst="ellipse">
              <a:avLst/>
            </a:prstGeom>
            <a:solidFill>
              <a:srgbClr val="FF66CC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4000" b="0">
                  <a:latin typeface="Gill Sans" charset="0"/>
                  <a:ea typeface="Gill Sans" charset="0"/>
                  <a:cs typeface="Gill Sans" charset="0"/>
                </a:rPr>
                <a:t>&gt;</a:t>
              </a:r>
            </a:p>
          </p:txBody>
        </p:sp>
        <p:sp>
          <p:nvSpPr>
            <p:cNvPr id="52261" name="Line 88"/>
            <p:cNvSpPr>
              <a:spLocks noChangeShapeType="1"/>
            </p:cNvSpPr>
            <p:nvPr/>
          </p:nvSpPr>
          <p:spPr bwMode="auto">
            <a:xfrm>
              <a:off x="1936" y="1375"/>
              <a:ext cx="0" cy="176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2262" name="Line 90"/>
            <p:cNvSpPr>
              <a:spLocks noChangeShapeType="1"/>
            </p:cNvSpPr>
            <p:nvPr/>
          </p:nvSpPr>
          <p:spPr bwMode="auto">
            <a:xfrm>
              <a:off x="1936" y="1832"/>
              <a:ext cx="0" cy="1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2263" name="Rectangle 92"/>
            <p:cNvSpPr>
              <a:spLocks noChangeArrowheads="1"/>
            </p:cNvSpPr>
            <p:nvPr/>
          </p:nvSpPr>
          <p:spPr bwMode="auto">
            <a:xfrm>
              <a:off x="352" y="1586"/>
              <a:ext cx="1196" cy="222"/>
            </a:xfrm>
            <a:prstGeom prst="rect">
              <a:avLst/>
            </a:prstGeom>
            <a:solidFill>
              <a:srgbClr val="FF66CC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PageTableSize</a:t>
              </a:r>
            </a:p>
          </p:txBody>
        </p:sp>
        <p:sp>
          <p:nvSpPr>
            <p:cNvPr id="52264" name="Line 95"/>
            <p:cNvSpPr>
              <a:spLocks noChangeShapeType="1"/>
            </p:cNvSpPr>
            <p:nvPr/>
          </p:nvSpPr>
          <p:spPr bwMode="auto">
            <a:xfrm>
              <a:off x="1548" y="1677"/>
              <a:ext cx="2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" name="Group 148"/>
          <p:cNvGrpSpPr>
            <a:grpSpLocks/>
          </p:cNvGrpSpPr>
          <p:nvPr/>
        </p:nvGrpSpPr>
        <p:grpSpPr bwMode="auto">
          <a:xfrm>
            <a:off x="2286001" y="1268413"/>
            <a:ext cx="5008563" cy="1838325"/>
            <a:chOff x="480" y="847"/>
            <a:chExt cx="3155" cy="1158"/>
          </a:xfrm>
        </p:grpSpPr>
        <p:sp>
          <p:nvSpPr>
            <p:cNvPr id="52243" name="Rectangle 93"/>
            <p:cNvSpPr>
              <a:spLocks noChangeArrowheads="1"/>
            </p:cNvSpPr>
            <p:nvPr/>
          </p:nvSpPr>
          <p:spPr bwMode="auto">
            <a:xfrm>
              <a:off x="480" y="847"/>
              <a:ext cx="1196" cy="209"/>
            </a:xfrm>
            <a:prstGeom prst="rect">
              <a:avLst/>
            </a:prstGeom>
            <a:solidFill>
              <a:srgbClr val="FF66CC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PageTablePtr</a:t>
              </a:r>
            </a:p>
          </p:txBody>
        </p:sp>
        <p:sp>
          <p:nvSpPr>
            <p:cNvPr id="52244" name="Line 94"/>
            <p:cNvSpPr>
              <a:spLocks noChangeShapeType="1"/>
            </p:cNvSpPr>
            <p:nvPr/>
          </p:nvSpPr>
          <p:spPr bwMode="auto">
            <a:xfrm>
              <a:off x="1676" y="946"/>
              <a:ext cx="788" cy="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52245" name="Group 147"/>
            <p:cNvGrpSpPr>
              <a:grpSpLocks/>
            </p:cNvGrpSpPr>
            <p:nvPr/>
          </p:nvGrpSpPr>
          <p:grpSpPr bwMode="auto">
            <a:xfrm>
              <a:off x="2464" y="876"/>
              <a:ext cx="1171" cy="1129"/>
              <a:chOff x="2464" y="876"/>
              <a:chExt cx="1171" cy="1129"/>
            </a:xfrm>
          </p:grpSpPr>
          <p:sp>
            <p:nvSpPr>
              <p:cNvPr id="52246" name="Rectangle 14"/>
              <p:cNvSpPr>
                <a:spLocks noChangeArrowheads="1"/>
              </p:cNvSpPr>
              <p:nvPr/>
            </p:nvSpPr>
            <p:spPr bwMode="auto">
              <a:xfrm>
                <a:off x="2464" y="876"/>
                <a:ext cx="753" cy="188"/>
              </a:xfrm>
              <a:prstGeom prst="rect">
                <a:avLst/>
              </a:prstGeom>
              <a:solidFill>
                <a:srgbClr val="99FF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page #0</a:t>
                </a:r>
              </a:p>
            </p:txBody>
          </p:sp>
          <p:sp>
            <p:nvSpPr>
              <p:cNvPr id="52247" name="Rectangle 16"/>
              <p:cNvSpPr>
                <a:spLocks noChangeArrowheads="1"/>
              </p:cNvSpPr>
              <p:nvPr/>
            </p:nvSpPr>
            <p:spPr bwMode="auto">
              <a:xfrm>
                <a:off x="2464" y="1252"/>
                <a:ext cx="753" cy="189"/>
              </a:xfrm>
              <a:prstGeom prst="rect">
                <a:avLst/>
              </a:prstGeom>
              <a:solidFill>
                <a:srgbClr val="99FF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page #2</a:t>
                </a:r>
              </a:p>
            </p:txBody>
          </p:sp>
          <p:sp>
            <p:nvSpPr>
              <p:cNvPr id="52248" name="Rectangle 17"/>
              <p:cNvSpPr>
                <a:spLocks noChangeArrowheads="1"/>
              </p:cNvSpPr>
              <p:nvPr/>
            </p:nvSpPr>
            <p:spPr bwMode="auto">
              <a:xfrm>
                <a:off x="2464" y="1441"/>
                <a:ext cx="753" cy="188"/>
              </a:xfrm>
              <a:prstGeom prst="rect">
                <a:avLst/>
              </a:prstGeom>
              <a:solidFill>
                <a:srgbClr val="99FF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page #3</a:t>
                </a:r>
              </a:p>
            </p:txBody>
          </p:sp>
          <p:sp>
            <p:nvSpPr>
              <p:cNvPr id="52249" name="Rectangle 18"/>
              <p:cNvSpPr>
                <a:spLocks noChangeArrowheads="1"/>
              </p:cNvSpPr>
              <p:nvPr/>
            </p:nvSpPr>
            <p:spPr bwMode="auto">
              <a:xfrm>
                <a:off x="2464" y="1629"/>
                <a:ext cx="753" cy="188"/>
              </a:xfrm>
              <a:prstGeom prst="rect">
                <a:avLst/>
              </a:prstGeom>
              <a:solidFill>
                <a:srgbClr val="99FF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page #4</a:t>
                </a:r>
              </a:p>
            </p:txBody>
          </p:sp>
          <p:sp>
            <p:nvSpPr>
              <p:cNvPr id="52250" name="Rectangle 19"/>
              <p:cNvSpPr>
                <a:spLocks noChangeArrowheads="1"/>
              </p:cNvSpPr>
              <p:nvPr/>
            </p:nvSpPr>
            <p:spPr bwMode="auto">
              <a:xfrm>
                <a:off x="2464" y="1817"/>
                <a:ext cx="753" cy="188"/>
              </a:xfrm>
              <a:prstGeom prst="rect">
                <a:avLst/>
              </a:prstGeom>
              <a:solidFill>
                <a:srgbClr val="99FF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page #5</a:t>
                </a:r>
              </a:p>
            </p:txBody>
          </p:sp>
          <p:sp>
            <p:nvSpPr>
              <p:cNvPr id="52251" name="Rectangle 102"/>
              <p:cNvSpPr>
                <a:spLocks noChangeArrowheads="1"/>
              </p:cNvSpPr>
              <p:nvPr/>
            </p:nvSpPr>
            <p:spPr bwMode="auto">
              <a:xfrm>
                <a:off x="3215" y="876"/>
                <a:ext cx="420" cy="188"/>
              </a:xfrm>
              <a:prstGeom prst="rect">
                <a:avLst/>
              </a:prstGeom>
              <a:solidFill>
                <a:srgbClr val="99FF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 b="0">
                    <a:latin typeface="Gill Sans" charset="0"/>
                    <a:ea typeface="Gill Sans" charset="0"/>
                    <a:cs typeface="Gill Sans" charset="0"/>
                  </a:rPr>
                  <a:t>V,R</a:t>
                </a:r>
              </a:p>
            </p:txBody>
          </p:sp>
          <p:grpSp>
            <p:nvGrpSpPr>
              <p:cNvPr id="52252" name="Group 143"/>
              <p:cNvGrpSpPr>
                <a:grpSpLocks/>
              </p:cNvGrpSpPr>
              <p:nvPr/>
            </p:nvGrpSpPr>
            <p:grpSpPr bwMode="auto">
              <a:xfrm>
                <a:off x="2464" y="1064"/>
                <a:ext cx="1171" cy="188"/>
                <a:chOff x="2464" y="1064"/>
                <a:chExt cx="1171" cy="188"/>
              </a:xfrm>
            </p:grpSpPr>
            <p:sp>
              <p:nvSpPr>
                <p:cNvPr id="52257" name="Rectangle 15"/>
                <p:cNvSpPr>
                  <a:spLocks noChangeArrowheads="1"/>
                </p:cNvSpPr>
                <p:nvPr/>
              </p:nvSpPr>
              <p:spPr bwMode="auto">
                <a:xfrm>
                  <a:off x="2464" y="1064"/>
                  <a:ext cx="753" cy="188"/>
                </a:xfrm>
                <a:prstGeom prst="rect">
                  <a:avLst/>
                </a:prstGeom>
                <a:solidFill>
                  <a:srgbClr val="99FFCC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page #1</a:t>
                  </a:r>
                </a:p>
              </p:txBody>
            </p:sp>
            <p:sp>
              <p:nvSpPr>
                <p:cNvPr id="52258" name="Rectangle 103"/>
                <p:cNvSpPr>
                  <a:spLocks noChangeArrowheads="1"/>
                </p:cNvSpPr>
                <p:nvPr/>
              </p:nvSpPr>
              <p:spPr bwMode="auto">
                <a:xfrm>
                  <a:off x="3215" y="1064"/>
                  <a:ext cx="420" cy="188"/>
                </a:xfrm>
                <a:prstGeom prst="rect">
                  <a:avLst/>
                </a:prstGeom>
                <a:solidFill>
                  <a:srgbClr val="99FFCC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 b="0">
                      <a:latin typeface="Gill Sans" charset="0"/>
                      <a:ea typeface="Gill Sans" charset="0"/>
                      <a:cs typeface="Gill Sans" charset="0"/>
                    </a:rPr>
                    <a:t>V,R</a:t>
                  </a:r>
                </a:p>
              </p:txBody>
            </p:sp>
          </p:grpSp>
          <p:sp>
            <p:nvSpPr>
              <p:cNvPr id="52253" name="Rectangle 104"/>
              <p:cNvSpPr>
                <a:spLocks noChangeArrowheads="1"/>
              </p:cNvSpPr>
              <p:nvPr/>
            </p:nvSpPr>
            <p:spPr bwMode="auto">
              <a:xfrm>
                <a:off x="3215" y="1252"/>
                <a:ext cx="420" cy="189"/>
              </a:xfrm>
              <a:prstGeom prst="rect">
                <a:avLst/>
              </a:prstGeom>
              <a:solidFill>
                <a:srgbClr val="99FF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 b="0">
                    <a:latin typeface="Gill Sans" charset="0"/>
                    <a:ea typeface="Gill Sans" charset="0"/>
                    <a:cs typeface="Gill Sans" charset="0"/>
                  </a:rPr>
                  <a:t>V,R,W</a:t>
                </a:r>
              </a:p>
            </p:txBody>
          </p:sp>
          <p:sp>
            <p:nvSpPr>
              <p:cNvPr id="52254" name="Rectangle 105"/>
              <p:cNvSpPr>
                <a:spLocks noChangeArrowheads="1"/>
              </p:cNvSpPr>
              <p:nvPr/>
            </p:nvSpPr>
            <p:spPr bwMode="auto">
              <a:xfrm>
                <a:off x="3215" y="1441"/>
                <a:ext cx="420" cy="188"/>
              </a:xfrm>
              <a:prstGeom prst="rect">
                <a:avLst/>
              </a:prstGeom>
              <a:solidFill>
                <a:srgbClr val="99FF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 b="0">
                    <a:latin typeface="Gill Sans" charset="0"/>
                    <a:ea typeface="Gill Sans" charset="0"/>
                    <a:cs typeface="Gill Sans" charset="0"/>
                  </a:rPr>
                  <a:t>V,R,W</a:t>
                </a:r>
              </a:p>
            </p:txBody>
          </p:sp>
          <p:sp>
            <p:nvSpPr>
              <p:cNvPr id="52255" name="Rectangle 106"/>
              <p:cNvSpPr>
                <a:spLocks noChangeArrowheads="1"/>
              </p:cNvSpPr>
              <p:nvPr/>
            </p:nvSpPr>
            <p:spPr bwMode="auto">
              <a:xfrm>
                <a:off x="3215" y="1629"/>
                <a:ext cx="420" cy="188"/>
              </a:xfrm>
              <a:prstGeom prst="rect">
                <a:avLst/>
              </a:prstGeom>
              <a:solidFill>
                <a:srgbClr val="99FF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 b="0">
                    <a:latin typeface="Gill Sans" charset="0"/>
                    <a:ea typeface="Gill Sans" charset="0"/>
                    <a:cs typeface="Gill Sans" charset="0"/>
                  </a:rPr>
                  <a:t>N</a:t>
                </a:r>
              </a:p>
            </p:txBody>
          </p:sp>
          <p:sp>
            <p:nvSpPr>
              <p:cNvPr id="52256" name="Rectangle 107"/>
              <p:cNvSpPr>
                <a:spLocks noChangeArrowheads="1"/>
              </p:cNvSpPr>
              <p:nvPr/>
            </p:nvSpPr>
            <p:spPr bwMode="auto">
              <a:xfrm>
                <a:off x="3215" y="1817"/>
                <a:ext cx="420" cy="188"/>
              </a:xfrm>
              <a:prstGeom prst="rect">
                <a:avLst/>
              </a:prstGeom>
              <a:solidFill>
                <a:srgbClr val="99FF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 b="0">
                    <a:latin typeface="Gill Sans" charset="0"/>
                    <a:ea typeface="Gill Sans" charset="0"/>
                    <a:cs typeface="Gill Sans" charset="0"/>
                  </a:rPr>
                  <a:t>V,R,W</a:t>
                </a:r>
              </a:p>
            </p:txBody>
          </p:sp>
        </p:grpSp>
      </p:grpSp>
      <p:grpSp>
        <p:nvGrpSpPr>
          <p:cNvPr id="10" name="Group 144"/>
          <p:cNvGrpSpPr>
            <a:grpSpLocks/>
          </p:cNvGrpSpPr>
          <p:nvPr/>
        </p:nvGrpSpPr>
        <p:grpSpPr bwMode="auto">
          <a:xfrm>
            <a:off x="5435601" y="1609724"/>
            <a:ext cx="1858963" cy="298450"/>
            <a:chOff x="2464" y="1064"/>
            <a:chExt cx="1171" cy="188"/>
          </a:xfrm>
        </p:grpSpPr>
        <p:sp>
          <p:nvSpPr>
            <p:cNvPr id="52241" name="Rectangle 145"/>
            <p:cNvSpPr>
              <a:spLocks noChangeArrowheads="1"/>
            </p:cNvSpPr>
            <p:nvPr/>
          </p:nvSpPr>
          <p:spPr bwMode="auto">
            <a:xfrm>
              <a:off x="2464" y="1064"/>
              <a:ext cx="753" cy="188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page #1</a:t>
              </a:r>
            </a:p>
          </p:txBody>
        </p:sp>
        <p:sp>
          <p:nvSpPr>
            <p:cNvPr id="52242" name="Rectangle 146"/>
            <p:cNvSpPr>
              <a:spLocks noChangeArrowheads="1"/>
            </p:cNvSpPr>
            <p:nvPr/>
          </p:nvSpPr>
          <p:spPr bwMode="auto">
            <a:xfrm>
              <a:off x="3215" y="1064"/>
              <a:ext cx="420" cy="188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Gill Sans" charset="0"/>
                  <a:ea typeface="Gill Sans" charset="0"/>
                  <a:cs typeface="Gill Sans" charset="0"/>
                </a:rPr>
                <a:t>V,R</a:t>
              </a:r>
            </a:p>
          </p:txBody>
        </p:sp>
      </p:grpSp>
      <p:grpSp>
        <p:nvGrpSpPr>
          <p:cNvPr id="11" name="Group 135"/>
          <p:cNvGrpSpPr>
            <a:grpSpLocks/>
          </p:cNvGrpSpPr>
          <p:nvPr/>
        </p:nvGrpSpPr>
        <p:grpSpPr bwMode="auto">
          <a:xfrm>
            <a:off x="7315200" y="1827213"/>
            <a:ext cx="2286000" cy="1652587"/>
            <a:chOff x="3648" y="1104"/>
            <a:chExt cx="1440" cy="1041"/>
          </a:xfrm>
        </p:grpSpPr>
        <p:sp>
          <p:nvSpPr>
            <p:cNvPr id="52237" name="AutoShape 112"/>
            <p:cNvSpPr>
              <a:spLocks noChangeArrowheads="1"/>
            </p:cNvSpPr>
            <p:nvPr/>
          </p:nvSpPr>
          <p:spPr bwMode="auto">
            <a:xfrm>
              <a:off x="4130" y="1351"/>
              <a:ext cx="958" cy="186"/>
            </a:xfrm>
            <a:prstGeom prst="roundRect">
              <a:avLst>
                <a:gd name="adj" fmla="val 16667"/>
              </a:avLst>
            </a:prstGeom>
            <a:solidFill>
              <a:srgbClr val="FF66CC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Check Perm</a:t>
              </a:r>
            </a:p>
          </p:txBody>
        </p:sp>
        <p:sp>
          <p:nvSpPr>
            <p:cNvPr id="52238" name="Line 113"/>
            <p:cNvSpPr>
              <a:spLocks noChangeShapeType="1"/>
            </p:cNvSpPr>
            <p:nvPr/>
          </p:nvSpPr>
          <p:spPr bwMode="auto">
            <a:xfrm>
              <a:off x="3648" y="1104"/>
              <a:ext cx="482" cy="335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2239" name="Text Box 114"/>
            <p:cNvSpPr txBox="1">
              <a:spLocks noChangeArrowheads="1"/>
            </p:cNvSpPr>
            <p:nvPr/>
          </p:nvSpPr>
          <p:spPr bwMode="auto">
            <a:xfrm>
              <a:off x="4201" y="1701"/>
              <a:ext cx="636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Access</a:t>
              </a:r>
            </a:p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Error</a:t>
              </a:r>
            </a:p>
          </p:txBody>
        </p:sp>
        <p:sp>
          <p:nvSpPr>
            <p:cNvPr id="52240" name="Line 115"/>
            <p:cNvSpPr>
              <a:spLocks noChangeShapeType="1"/>
            </p:cNvSpPr>
            <p:nvPr/>
          </p:nvSpPr>
          <p:spPr bwMode="auto">
            <a:xfrm>
              <a:off x="4535" y="1526"/>
              <a:ext cx="0" cy="19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12" name="Group 142"/>
          <p:cNvGrpSpPr>
            <a:grpSpLocks/>
          </p:cNvGrpSpPr>
          <p:nvPr/>
        </p:nvGrpSpPr>
        <p:grpSpPr bwMode="auto">
          <a:xfrm>
            <a:off x="6553200" y="1384300"/>
            <a:ext cx="2362200" cy="377825"/>
            <a:chOff x="3168" y="920"/>
            <a:chExt cx="1488" cy="238"/>
          </a:xfrm>
        </p:grpSpPr>
        <p:sp>
          <p:nvSpPr>
            <p:cNvPr id="52235" name="Rectangle 85"/>
            <p:cNvSpPr>
              <a:spLocks noChangeArrowheads="1"/>
            </p:cNvSpPr>
            <p:nvPr/>
          </p:nvSpPr>
          <p:spPr bwMode="auto">
            <a:xfrm>
              <a:off x="4026" y="920"/>
              <a:ext cx="630" cy="238"/>
            </a:xfrm>
            <a:prstGeom prst="rect">
              <a:avLst/>
            </a:prstGeom>
            <a:solidFill>
              <a:schemeClr val="hlink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lnSpc>
                  <a:spcPct val="75000"/>
                </a:lnSpc>
              </a:pPr>
              <a:r>
                <a:rPr lang="en-US" altLang="en-US" sz="1600" b="0">
                  <a:latin typeface="Gill Sans" charset="0"/>
                  <a:ea typeface="Gill Sans" charset="0"/>
                  <a:cs typeface="Gill Sans" charset="0"/>
                </a:rPr>
                <a:t>Physical</a:t>
              </a:r>
            </a:p>
            <a:p>
              <a:pPr eaLnBrk="1" hangingPunct="1">
                <a:lnSpc>
                  <a:spcPct val="75000"/>
                </a:lnSpc>
              </a:pPr>
              <a:r>
                <a:rPr lang="en-US" altLang="en-US" sz="1600" b="0">
                  <a:latin typeface="Gill Sans" charset="0"/>
                  <a:ea typeface="Gill Sans" charset="0"/>
                  <a:cs typeface="Gill Sans" charset="0"/>
                </a:rPr>
                <a:t>Page #</a:t>
              </a:r>
            </a:p>
          </p:txBody>
        </p:sp>
        <p:sp>
          <p:nvSpPr>
            <p:cNvPr id="52236" name="Line 75"/>
            <p:cNvSpPr>
              <a:spLocks noChangeShapeType="1"/>
            </p:cNvSpPr>
            <p:nvPr/>
          </p:nvSpPr>
          <p:spPr bwMode="auto">
            <a:xfrm flipV="1">
              <a:off x="3168" y="1052"/>
              <a:ext cx="827" cy="99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48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0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0419" grpId="0" uiExpand="1" build="p"/>
      <p:bldP spid="700486" grpId="0" uiExpan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152400"/>
            <a:ext cx="7162800" cy="533400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Simple Page Table Example</a:t>
            </a:r>
          </a:p>
        </p:txBody>
      </p:sp>
      <p:grpSp>
        <p:nvGrpSpPr>
          <p:cNvPr id="56322" name="Group 56"/>
          <p:cNvGrpSpPr>
            <a:grpSpLocks/>
          </p:cNvGrpSpPr>
          <p:nvPr/>
        </p:nvGrpSpPr>
        <p:grpSpPr bwMode="auto">
          <a:xfrm>
            <a:off x="1779589" y="1277938"/>
            <a:ext cx="1618324" cy="3712012"/>
            <a:chOff x="2712" y="480"/>
            <a:chExt cx="1131" cy="2572"/>
          </a:xfrm>
        </p:grpSpPr>
        <p:grpSp>
          <p:nvGrpSpPr>
            <p:cNvPr id="56382" name="Group 50"/>
            <p:cNvGrpSpPr>
              <a:grpSpLocks/>
            </p:cNvGrpSpPr>
            <p:nvPr/>
          </p:nvGrpSpPr>
          <p:grpSpPr bwMode="auto">
            <a:xfrm>
              <a:off x="2712" y="480"/>
              <a:ext cx="840" cy="1968"/>
              <a:chOff x="3240" y="480"/>
              <a:chExt cx="840" cy="1968"/>
            </a:xfrm>
          </p:grpSpPr>
          <p:grpSp>
            <p:nvGrpSpPr>
              <p:cNvPr id="56384" name="Group 16"/>
              <p:cNvGrpSpPr>
                <a:grpSpLocks/>
              </p:cNvGrpSpPr>
              <p:nvPr/>
            </p:nvGrpSpPr>
            <p:grpSpPr bwMode="auto">
              <a:xfrm>
                <a:off x="3744" y="528"/>
                <a:ext cx="336" cy="1920"/>
                <a:chOff x="1392" y="528"/>
                <a:chExt cx="336" cy="2160"/>
              </a:xfrm>
            </p:grpSpPr>
            <p:sp>
              <p:nvSpPr>
                <p:cNvPr id="56388" name="Rectangle 6"/>
                <p:cNvSpPr>
                  <a:spLocks noChangeArrowheads="1"/>
                </p:cNvSpPr>
                <p:nvPr/>
              </p:nvSpPr>
              <p:spPr bwMode="auto">
                <a:xfrm>
                  <a:off x="1392" y="528"/>
                  <a:ext cx="336" cy="720"/>
                </a:xfrm>
                <a:prstGeom prst="rect">
                  <a:avLst/>
                </a:prstGeom>
                <a:solidFill>
                  <a:srgbClr val="FF66CC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 b="0">
                      <a:latin typeface="Gill Sans" charset="0"/>
                      <a:ea typeface="Gill Sans" charset="0"/>
                      <a:cs typeface="Gill Sans" charset="0"/>
                    </a:rPr>
                    <a:t>a</a:t>
                  </a:r>
                </a:p>
                <a:p>
                  <a:pPr eaLnBrk="1" hangingPunct="1"/>
                  <a:r>
                    <a:rPr lang="en-US" altLang="en-US" sz="1600" b="0">
                      <a:latin typeface="Gill Sans" charset="0"/>
                      <a:ea typeface="Gill Sans" charset="0"/>
                      <a:cs typeface="Gill Sans" charset="0"/>
                    </a:rPr>
                    <a:t>b</a:t>
                  </a:r>
                </a:p>
                <a:p>
                  <a:pPr eaLnBrk="1" hangingPunct="1"/>
                  <a:r>
                    <a:rPr lang="en-US" altLang="en-US" sz="1600" b="0">
                      <a:latin typeface="Gill Sans" charset="0"/>
                      <a:ea typeface="Gill Sans" charset="0"/>
                      <a:cs typeface="Gill Sans" charset="0"/>
                    </a:rPr>
                    <a:t>c</a:t>
                  </a:r>
                </a:p>
                <a:p>
                  <a:pPr eaLnBrk="1" hangingPunct="1"/>
                  <a:r>
                    <a:rPr lang="en-US" altLang="en-US" sz="1600" b="0">
                      <a:latin typeface="Gill Sans" charset="0"/>
                      <a:ea typeface="Gill Sans" charset="0"/>
                      <a:cs typeface="Gill Sans" charset="0"/>
                    </a:rPr>
                    <a:t>d</a:t>
                  </a:r>
                </a:p>
              </p:txBody>
            </p:sp>
            <p:sp>
              <p:nvSpPr>
                <p:cNvPr id="56389" name="Rectangle 7"/>
                <p:cNvSpPr>
                  <a:spLocks noChangeArrowheads="1"/>
                </p:cNvSpPr>
                <p:nvPr/>
              </p:nvSpPr>
              <p:spPr bwMode="auto">
                <a:xfrm>
                  <a:off x="1392" y="1248"/>
                  <a:ext cx="336" cy="720"/>
                </a:xfrm>
                <a:prstGeom prst="rect">
                  <a:avLst/>
                </a:prstGeom>
                <a:solidFill>
                  <a:srgbClr val="00FFFF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 b="0">
                      <a:latin typeface="Gill Sans" charset="0"/>
                      <a:ea typeface="Gill Sans" charset="0"/>
                      <a:cs typeface="Gill Sans" charset="0"/>
                    </a:rPr>
                    <a:t>e</a:t>
                  </a:r>
                </a:p>
                <a:p>
                  <a:pPr eaLnBrk="1" hangingPunct="1"/>
                  <a:r>
                    <a:rPr lang="en-US" altLang="en-US" sz="1600" b="0">
                      <a:latin typeface="Gill Sans" charset="0"/>
                      <a:ea typeface="Gill Sans" charset="0"/>
                      <a:cs typeface="Gill Sans" charset="0"/>
                    </a:rPr>
                    <a:t>f</a:t>
                  </a:r>
                </a:p>
                <a:p>
                  <a:pPr eaLnBrk="1" hangingPunct="1"/>
                  <a:r>
                    <a:rPr lang="en-US" altLang="en-US" sz="1600" b="0">
                      <a:latin typeface="Gill Sans" charset="0"/>
                      <a:ea typeface="Gill Sans" charset="0"/>
                      <a:cs typeface="Gill Sans" charset="0"/>
                    </a:rPr>
                    <a:t>g</a:t>
                  </a:r>
                </a:p>
                <a:p>
                  <a:pPr eaLnBrk="1" hangingPunct="1"/>
                  <a:r>
                    <a:rPr lang="en-US" altLang="en-US" sz="1600" b="0">
                      <a:latin typeface="Gill Sans" charset="0"/>
                      <a:ea typeface="Gill Sans" charset="0"/>
                      <a:cs typeface="Gill Sans" charset="0"/>
                    </a:rPr>
                    <a:t>h</a:t>
                  </a:r>
                </a:p>
              </p:txBody>
            </p:sp>
            <p:sp>
              <p:nvSpPr>
                <p:cNvPr id="56390" name="Rectangle 8"/>
                <p:cNvSpPr>
                  <a:spLocks noChangeArrowheads="1"/>
                </p:cNvSpPr>
                <p:nvPr/>
              </p:nvSpPr>
              <p:spPr bwMode="auto">
                <a:xfrm>
                  <a:off x="1392" y="1968"/>
                  <a:ext cx="336" cy="720"/>
                </a:xfrm>
                <a:prstGeom prst="rect">
                  <a:avLst/>
                </a:prstGeom>
                <a:solidFill>
                  <a:srgbClr val="53FB25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 b="0">
                      <a:latin typeface="Gill Sans" charset="0"/>
                      <a:ea typeface="Gill Sans" charset="0"/>
                      <a:cs typeface="Gill Sans" charset="0"/>
                    </a:rPr>
                    <a:t>i</a:t>
                  </a:r>
                </a:p>
                <a:p>
                  <a:pPr eaLnBrk="1" hangingPunct="1"/>
                  <a:r>
                    <a:rPr lang="en-US" altLang="en-US" sz="1600" b="0">
                      <a:latin typeface="Gill Sans" charset="0"/>
                      <a:ea typeface="Gill Sans" charset="0"/>
                      <a:cs typeface="Gill Sans" charset="0"/>
                    </a:rPr>
                    <a:t>j</a:t>
                  </a:r>
                </a:p>
                <a:p>
                  <a:pPr eaLnBrk="1" hangingPunct="1"/>
                  <a:r>
                    <a:rPr lang="en-US" altLang="en-US" sz="1600" b="0">
                      <a:latin typeface="Gill Sans" charset="0"/>
                      <a:ea typeface="Gill Sans" charset="0"/>
                      <a:cs typeface="Gill Sans" charset="0"/>
                    </a:rPr>
                    <a:t>k</a:t>
                  </a:r>
                </a:p>
                <a:p>
                  <a:pPr eaLnBrk="1" hangingPunct="1"/>
                  <a:r>
                    <a:rPr lang="en-US" altLang="en-US" sz="1600" b="0">
                      <a:latin typeface="Gill Sans" charset="0"/>
                      <a:ea typeface="Gill Sans" charset="0"/>
                      <a:cs typeface="Gill Sans" charset="0"/>
                    </a:rPr>
                    <a:t>l</a:t>
                  </a:r>
                </a:p>
              </p:txBody>
            </p:sp>
          </p:grpSp>
          <p:sp>
            <p:nvSpPr>
              <p:cNvPr id="56385" name="Text Box 47"/>
              <p:cNvSpPr txBox="1">
                <a:spLocks noChangeArrowheads="1"/>
              </p:cNvSpPr>
              <p:nvPr/>
            </p:nvSpPr>
            <p:spPr bwMode="auto">
              <a:xfrm>
                <a:off x="3240" y="480"/>
                <a:ext cx="447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Helvetica" panose="020B0604020202020204" pitchFamily="34" charset="0"/>
                  </a:rPr>
                  <a:t>0x00</a:t>
                </a:r>
              </a:p>
            </p:txBody>
          </p:sp>
          <p:sp>
            <p:nvSpPr>
              <p:cNvPr id="56386" name="Text Box 48"/>
              <p:cNvSpPr txBox="1">
                <a:spLocks noChangeArrowheads="1"/>
              </p:cNvSpPr>
              <p:nvPr/>
            </p:nvSpPr>
            <p:spPr bwMode="auto">
              <a:xfrm>
                <a:off x="3240" y="1056"/>
                <a:ext cx="447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Helvetica" panose="020B0604020202020204" pitchFamily="34" charset="0"/>
                  </a:rPr>
                  <a:t>0x04</a:t>
                </a:r>
              </a:p>
            </p:txBody>
          </p:sp>
          <p:sp>
            <p:nvSpPr>
              <p:cNvPr id="56387" name="Text Box 49"/>
              <p:cNvSpPr txBox="1">
                <a:spLocks noChangeArrowheads="1"/>
              </p:cNvSpPr>
              <p:nvPr/>
            </p:nvSpPr>
            <p:spPr bwMode="auto">
              <a:xfrm>
                <a:off x="3240" y="1679"/>
                <a:ext cx="447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Helvetica" panose="020B0604020202020204" pitchFamily="34" charset="0"/>
                  </a:rPr>
                  <a:t>0x08</a:t>
                </a:r>
              </a:p>
            </p:txBody>
          </p:sp>
        </p:grpSp>
        <p:sp>
          <p:nvSpPr>
            <p:cNvPr id="56383" name="Text Box 51"/>
            <p:cNvSpPr txBox="1">
              <a:spLocks noChangeArrowheads="1"/>
            </p:cNvSpPr>
            <p:nvPr/>
          </p:nvSpPr>
          <p:spPr bwMode="auto">
            <a:xfrm>
              <a:off x="2938" y="2478"/>
              <a:ext cx="905" cy="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Virtual</a:t>
              </a:r>
            </a:p>
            <a:p>
              <a:pPr eaLnBrk="1" hangingPunct="1"/>
              <a:r>
                <a:rPr lang="en-US" altLang="en-US" b="0" dirty="0">
                  <a:latin typeface="Gill Sans" charset="0"/>
                  <a:ea typeface="Gill Sans" charset="0"/>
                  <a:cs typeface="Gill Sans" charset="0"/>
                </a:rPr>
                <a:t>Memory</a:t>
              </a:r>
            </a:p>
          </p:txBody>
        </p:sp>
      </p:grpSp>
      <p:sp>
        <p:nvSpPr>
          <p:cNvPr id="56323" name="Text Box 27"/>
          <p:cNvSpPr txBox="1">
            <a:spLocks noChangeArrowheads="1"/>
          </p:cNvSpPr>
          <p:nvPr/>
        </p:nvSpPr>
        <p:spPr bwMode="auto">
          <a:xfrm>
            <a:off x="7362826" y="1219200"/>
            <a:ext cx="6381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0x00</a:t>
            </a:r>
          </a:p>
        </p:txBody>
      </p:sp>
      <p:grpSp>
        <p:nvGrpSpPr>
          <p:cNvPr id="26671" name="Group 26670"/>
          <p:cNvGrpSpPr>
            <a:grpSpLocks/>
          </p:cNvGrpSpPr>
          <p:nvPr/>
        </p:nvGrpSpPr>
        <p:grpSpPr bwMode="auto">
          <a:xfrm>
            <a:off x="7362826" y="1719263"/>
            <a:ext cx="1171575" cy="1238250"/>
            <a:chOff x="5838218" y="1719848"/>
            <a:chExt cx="1172182" cy="1237636"/>
          </a:xfrm>
        </p:grpSpPr>
        <p:sp>
          <p:nvSpPr>
            <p:cNvPr id="56379" name="Rectangle 20"/>
            <p:cNvSpPr>
              <a:spLocks noChangeArrowheads="1"/>
            </p:cNvSpPr>
            <p:nvPr/>
          </p:nvSpPr>
          <p:spPr bwMode="auto">
            <a:xfrm>
              <a:off x="6529165" y="1841156"/>
              <a:ext cx="481235" cy="924255"/>
            </a:xfrm>
            <a:prstGeom prst="rect">
              <a:avLst/>
            </a:prstGeom>
            <a:solidFill>
              <a:srgbClr val="53FB25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Gill Sans Light" charset="0"/>
                  <a:ea typeface="Gill Sans Light" charset="0"/>
                  <a:cs typeface="Gill Sans Light" charset="0"/>
                </a:rPr>
                <a:t>i</a:t>
              </a:r>
            </a:p>
            <a:p>
              <a:pPr eaLnBrk="1" hangingPunct="1"/>
              <a:r>
                <a:rPr lang="en-US" altLang="en-US" sz="1600" b="0">
                  <a:latin typeface="Gill Sans Light" charset="0"/>
                  <a:ea typeface="Gill Sans Light" charset="0"/>
                  <a:cs typeface="Gill Sans Light" charset="0"/>
                </a:rPr>
                <a:t>j</a:t>
              </a:r>
            </a:p>
            <a:p>
              <a:pPr eaLnBrk="1" hangingPunct="1"/>
              <a:r>
                <a:rPr lang="en-US" altLang="en-US" sz="1600" b="0">
                  <a:latin typeface="Gill Sans Light" charset="0"/>
                  <a:ea typeface="Gill Sans Light" charset="0"/>
                  <a:cs typeface="Gill Sans Light" charset="0"/>
                </a:rPr>
                <a:t>k</a:t>
              </a:r>
            </a:p>
            <a:p>
              <a:pPr eaLnBrk="1" hangingPunct="1"/>
              <a:r>
                <a:rPr lang="en-US" altLang="en-US" sz="1600" b="0">
                  <a:latin typeface="Gill Sans Light" charset="0"/>
                  <a:ea typeface="Gill Sans Light" charset="0"/>
                  <a:cs typeface="Gill Sans Light" charset="0"/>
                </a:rPr>
                <a:t>l</a:t>
              </a:r>
            </a:p>
          </p:txBody>
        </p:sp>
        <p:sp>
          <p:nvSpPr>
            <p:cNvPr id="56380" name="Text Box 28"/>
            <p:cNvSpPr txBox="1">
              <a:spLocks noChangeArrowheads="1"/>
            </p:cNvSpPr>
            <p:nvPr/>
          </p:nvSpPr>
          <p:spPr bwMode="auto">
            <a:xfrm>
              <a:off x="5838218" y="1719848"/>
              <a:ext cx="638782" cy="336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Helvetica" panose="020B0604020202020204" pitchFamily="34" charset="0"/>
                </a:rPr>
                <a:t>0x04</a:t>
              </a:r>
            </a:p>
          </p:txBody>
        </p:sp>
        <p:sp>
          <p:nvSpPr>
            <p:cNvPr id="56381" name="Text Box 29"/>
            <p:cNvSpPr txBox="1">
              <a:spLocks noChangeArrowheads="1"/>
            </p:cNvSpPr>
            <p:nvPr/>
          </p:nvSpPr>
          <p:spPr bwMode="auto">
            <a:xfrm>
              <a:off x="5838218" y="2620997"/>
              <a:ext cx="638782" cy="336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Helvetica" panose="020B0604020202020204" pitchFamily="34" charset="0"/>
                </a:rPr>
                <a:t>0x08</a:t>
              </a:r>
            </a:p>
          </p:txBody>
        </p:sp>
      </p:grpSp>
      <p:grpSp>
        <p:nvGrpSpPr>
          <p:cNvPr id="26663" name="Group 26662"/>
          <p:cNvGrpSpPr>
            <a:grpSpLocks/>
          </p:cNvGrpSpPr>
          <p:nvPr/>
        </p:nvGrpSpPr>
        <p:grpSpPr bwMode="auto">
          <a:xfrm>
            <a:off x="7327900" y="3106739"/>
            <a:ext cx="1206500" cy="1044575"/>
            <a:chOff x="5803844" y="3106231"/>
            <a:chExt cx="1206556" cy="1045563"/>
          </a:xfrm>
        </p:grpSpPr>
        <p:sp>
          <p:nvSpPr>
            <p:cNvPr id="56377" name="Rectangle 19"/>
            <p:cNvSpPr>
              <a:spLocks noChangeArrowheads="1"/>
            </p:cNvSpPr>
            <p:nvPr/>
          </p:nvSpPr>
          <p:spPr bwMode="auto">
            <a:xfrm>
              <a:off x="6529165" y="3227539"/>
              <a:ext cx="481235" cy="924255"/>
            </a:xfrm>
            <a:prstGeom prst="rect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Gill Sans Light" charset="0"/>
                  <a:ea typeface="Gill Sans Light" charset="0"/>
                  <a:cs typeface="Gill Sans Light" charset="0"/>
                </a:rPr>
                <a:t>e</a:t>
              </a:r>
            </a:p>
            <a:p>
              <a:pPr eaLnBrk="1" hangingPunct="1"/>
              <a:r>
                <a:rPr lang="en-US" altLang="en-US" sz="1600" b="0">
                  <a:latin typeface="Gill Sans Light" charset="0"/>
                  <a:ea typeface="Gill Sans Light" charset="0"/>
                  <a:cs typeface="Gill Sans Light" charset="0"/>
                </a:rPr>
                <a:t>f</a:t>
              </a:r>
            </a:p>
            <a:p>
              <a:pPr eaLnBrk="1" hangingPunct="1"/>
              <a:r>
                <a:rPr lang="en-US" altLang="en-US" sz="1600" b="0">
                  <a:latin typeface="Gill Sans Light" charset="0"/>
                  <a:ea typeface="Gill Sans Light" charset="0"/>
                  <a:cs typeface="Gill Sans Light" charset="0"/>
                </a:rPr>
                <a:t>g</a:t>
              </a:r>
            </a:p>
            <a:p>
              <a:pPr eaLnBrk="1" hangingPunct="1"/>
              <a:r>
                <a:rPr lang="en-US" altLang="en-US" sz="1600" b="0">
                  <a:latin typeface="Gill Sans Light" charset="0"/>
                  <a:ea typeface="Gill Sans Light" charset="0"/>
                  <a:cs typeface="Gill Sans Light" charset="0"/>
                </a:rPr>
                <a:t>h</a:t>
              </a:r>
            </a:p>
          </p:txBody>
        </p:sp>
        <p:sp>
          <p:nvSpPr>
            <p:cNvPr id="56378" name="Text Box 30"/>
            <p:cNvSpPr txBox="1">
              <a:spLocks noChangeArrowheads="1"/>
            </p:cNvSpPr>
            <p:nvPr/>
          </p:nvSpPr>
          <p:spPr bwMode="auto">
            <a:xfrm>
              <a:off x="5803844" y="3106231"/>
              <a:ext cx="673156" cy="336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Helvetica" panose="020B0604020202020204" pitchFamily="34" charset="0"/>
                </a:rPr>
                <a:t>0x0C</a:t>
              </a:r>
            </a:p>
          </p:txBody>
        </p:sp>
      </p:grp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7362826" y="4006851"/>
            <a:ext cx="1171575" cy="1082675"/>
            <a:chOff x="5838218" y="4007380"/>
            <a:chExt cx="1172182" cy="1081667"/>
          </a:xfrm>
        </p:grpSpPr>
        <p:sp>
          <p:nvSpPr>
            <p:cNvPr id="56375" name="Rectangle 18"/>
            <p:cNvSpPr>
              <a:spLocks noChangeArrowheads="1"/>
            </p:cNvSpPr>
            <p:nvPr/>
          </p:nvSpPr>
          <p:spPr bwMode="auto">
            <a:xfrm>
              <a:off x="6529165" y="4164792"/>
              <a:ext cx="481235" cy="924255"/>
            </a:xfrm>
            <a:prstGeom prst="rect">
              <a:avLst/>
            </a:prstGeom>
            <a:solidFill>
              <a:srgbClr val="FF66CC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Gill Sans Light" charset="0"/>
                  <a:ea typeface="Gill Sans Light" charset="0"/>
                  <a:cs typeface="Gill Sans Light" charset="0"/>
                </a:rPr>
                <a:t>a</a:t>
              </a:r>
            </a:p>
            <a:p>
              <a:pPr eaLnBrk="1" hangingPunct="1"/>
              <a:r>
                <a:rPr lang="en-US" altLang="en-US" sz="1600" b="0">
                  <a:latin typeface="Gill Sans Light" charset="0"/>
                  <a:ea typeface="Gill Sans Light" charset="0"/>
                  <a:cs typeface="Gill Sans Light" charset="0"/>
                </a:rPr>
                <a:t>b</a:t>
              </a:r>
            </a:p>
            <a:p>
              <a:pPr eaLnBrk="1" hangingPunct="1"/>
              <a:r>
                <a:rPr lang="en-US" altLang="en-US" sz="1600" b="0">
                  <a:latin typeface="Gill Sans Light" charset="0"/>
                  <a:ea typeface="Gill Sans Light" charset="0"/>
                  <a:cs typeface="Gill Sans Light" charset="0"/>
                </a:rPr>
                <a:t>c</a:t>
              </a:r>
            </a:p>
            <a:p>
              <a:pPr eaLnBrk="1" hangingPunct="1"/>
              <a:r>
                <a:rPr lang="en-US" altLang="en-US" sz="1600" b="0">
                  <a:latin typeface="Gill Sans Light" charset="0"/>
                  <a:ea typeface="Gill Sans Light" charset="0"/>
                  <a:cs typeface="Gill Sans Light" charset="0"/>
                </a:rPr>
                <a:t>d</a:t>
              </a:r>
            </a:p>
          </p:txBody>
        </p:sp>
        <p:sp>
          <p:nvSpPr>
            <p:cNvPr id="56376" name="Text Box 31"/>
            <p:cNvSpPr txBox="1">
              <a:spLocks noChangeArrowheads="1"/>
            </p:cNvSpPr>
            <p:nvPr/>
          </p:nvSpPr>
          <p:spPr bwMode="auto">
            <a:xfrm>
              <a:off x="5838218" y="4007380"/>
              <a:ext cx="638782" cy="336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Helvetica" panose="020B0604020202020204" pitchFamily="34" charset="0"/>
                </a:rPr>
                <a:t>0x10</a:t>
              </a:r>
            </a:p>
          </p:txBody>
        </p:sp>
      </p:grpSp>
      <p:sp>
        <p:nvSpPr>
          <p:cNvPr id="56327" name="Text Box 52"/>
          <p:cNvSpPr txBox="1">
            <a:spLocks noChangeArrowheads="1"/>
          </p:cNvSpPr>
          <p:nvPr/>
        </p:nvSpPr>
        <p:spPr bwMode="auto">
          <a:xfrm>
            <a:off x="7693026" y="5029200"/>
            <a:ext cx="1330473" cy="828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0" dirty="0">
                <a:latin typeface="Gill Sans" charset="0"/>
                <a:ea typeface="Gill Sans" charset="0"/>
                <a:cs typeface="Gill Sans" charset="0"/>
              </a:rPr>
              <a:t>Physical</a:t>
            </a:r>
          </a:p>
          <a:p>
            <a:pPr eaLnBrk="1" hangingPunct="1"/>
            <a:r>
              <a:rPr lang="en-US" altLang="en-US" b="0" dirty="0">
                <a:latin typeface="Gill Sans" charset="0"/>
                <a:ea typeface="Gill Sans" charset="0"/>
                <a:cs typeface="Gill Sans" charset="0"/>
              </a:rPr>
              <a:t>Memory</a:t>
            </a:r>
          </a:p>
        </p:txBody>
      </p:sp>
      <p:sp>
        <p:nvSpPr>
          <p:cNvPr id="56328" name="Rectangle 57"/>
          <p:cNvSpPr>
            <a:spLocks noChangeArrowheads="1"/>
          </p:cNvSpPr>
          <p:nvPr/>
        </p:nvSpPr>
        <p:spPr bwMode="auto">
          <a:xfrm>
            <a:off x="1676400" y="1143000"/>
            <a:ext cx="8153400" cy="4648200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600">
              <a:latin typeface="Helvetica" panose="020B0604020202020204" pitchFamily="34" charset="0"/>
            </a:endParaRPr>
          </a:p>
        </p:txBody>
      </p:sp>
      <p:sp>
        <p:nvSpPr>
          <p:cNvPr id="56329" name="Text Box 59"/>
          <p:cNvSpPr txBox="1">
            <a:spLocks noChangeArrowheads="1"/>
          </p:cNvSpPr>
          <p:nvPr/>
        </p:nvSpPr>
        <p:spPr bwMode="auto">
          <a:xfrm>
            <a:off x="1684339" y="685800"/>
            <a:ext cx="3435217" cy="459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0">
                <a:latin typeface="Gill Sans" charset="0"/>
                <a:ea typeface="Gill Sans" charset="0"/>
                <a:cs typeface="Gill Sans" charset="0"/>
              </a:rPr>
              <a:t>Example (4 byte pages)</a:t>
            </a:r>
          </a:p>
        </p:txBody>
      </p:sp>
      <p:grpSp>
        <p:nvGrpSpPr>
          <p:cNvPr id="56330" name="Group 19"/>
          <p:cNvGrpSpPr>
            <a:grpSpLocks/>
          </p:cNvGrpSpPr>
          <p:nvPr/>
        </p:nvGrpSpPr>
        <p:grpSpPr bwMode="auto">
          <a:xfrm>
            <a:off x="4705350" y="1797051"/>
            <a:ext cx="1016544" cy="2040525"/>
            <a:chOff x="3181349" y="1797621"/>
            <a:chExt cx="1016545" cy="2039917"/>
          </a:xfrm>
        </p:grpSpPr>
        <p:grpSp>
          <p:nvGrpSpPr>
            <p:cNvPr id="56366" name="Group 54"/>
            <p:cNvGrpSpPr>
              <a:grpSpLocks/>
            </p:cNvGrpSpPr>
            <p:nvPr/>
          </p:nvGrpSpPr>
          <p:grpSpPr bwMode="auto">
            <a:xfrm>
              <a:off x="3278192" y="1901825"/>
              <a:ext cx="919702" cy="1935713"/>
              <a:chOff x="3752" y="864"/>
              <a:chExt cx="642" cy="1340"/>
            </a:xfrm>
          </p:grpSpPr>
          <p:grpSp>
            <p:nvGrpSpPr>
              <p:cNvPr id="56370" name="Group 26"/>
              <p:cNvGrpSpPr>
                <a:grpSpLocks/>
              </p:cNvGrpSpPr>
              <p:nvPr/>
            </p:nvGrpSpPr>
            <p:grpSpPr bwMode="auto">
              <a:xfrm>
                <a:off x="3888" y="864"/>
                <a:ext cx="336" cy="720"/>
                <a:chOff x="2976" y="1248"/>
                <a:chExt cx="336" cy="720"/>
              </a:xfrm>
            </p:grpSpPr>
            <p:sp>
              <p:nvSpPr>
                <p:cNvPr id="56372" name="Rectangle 9"/>
                <p:cNvSpPr>
                  <a:spLocks noChangeArrowheads="1"/>
                </p:cNvSpPr>
                <p:nvPr/>
              </p:nvSpPr>
              <p:spPr bwMode="auto">
                <a:xfrm>
                  <a:off x="2976" y="1248"/>
                  <a:ext cx="336" cy="240"/>
                </a:xfrm>
                <a:prstGeom prst="rect">
                  <a:avLst/>
                </a:prstGeom>
                <a:solidFill>
                  <a:srgbClr val="FF66CC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>
                      <a:latin typeface="Helvetica" panose="020B0604020202020204" pitchFamily="34" charset="0"/>
                    </a:rPr>
                    <a:t>4</a:t>
                  </a:r>
                </a:p>
              </p:txBody>
            </p:sp>
            <p:sp>
              <p:nvSpPr>
                <p:cNvPr id="56373" name="Rectangle 10"/>
                <p:cNvSpPr>
                  <a:spLocks noChangeArrowheads="1"/>
                </p:cNvSpPr>
                <p:nvPr/>
              </p:nvSpPr>
              <p:spPr bwMode="auto">
                <a:xfrm>
                  <a:off x="2976" y="1488"/>
                  <a:ext cx="336" cy="240"/>
                </a:xfrm>
                <a:prstGeom prst="rect">
                  <a:avLst/>
                </a:prstGeom>
                <a:solidFill>
                  <a:srgbClr val="00FFFF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>
                      <a:latin typeface="Helvetica" panose="020B0604020202020204" pitchFamily="34" charset="0"/>
                    </a:rPr>
                    <a:t>3</a:t>
                  </a:r>
                </a:p>
              </p:txBody>
            </p:sp>
            <p:sp>
              <p:nvSpPr>
                <p:cNvPr id="56374" name="Rectangle 11"/>
                <p:cNvSpPr>
                  <a:spLocks noChangeArrowheads="1"/>
                </p:cNvSpPr>
                <p:nvPr/>
              </p:nvSpPr>
              <p:spPr bwMode="auto">
                <a:xfrm>
                  <a:off x="2976" y="1728"/>
                  <a:ext cx="336" cy="240"/>
                </a:xfrm>
                <a:prstGeom prst="rect">
                  <a:avLst/>
                </a:prstGeom>
                <a:solidFill>
                  <a:srgbClr val="53FB25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>
                      <a:latin typeface="Helvetica" panose="020B0604020202020204" pitchFamily="34" charset="0"/>
                    </a:rPr>
                    <a:t>1</a:t>
                  </a:r>
                </a:p>
              </p:txBody>
            </p:sp>
          </p:grpSp>
          <p:sp>
            <p:nvSpPr>
              <p:cNvPr id="56371" name="Text Box 53"/>
              <p:cNvSpPr txBox="1">
                <a:spLocks noChangeArrowheads="1"/>
              </p:cNvSpPr>
              <p:nvPr/>
            </p:nvSpPr>
            <p:spPr bwMode="auto">
              <a:xfrm>
                <a:off x="3752" y="1631"/>
                <a:ext cx="642" cy="5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Page</a:t>
                </a:r>
              </a:p>
              <a:p>
                <a:pPr eaLnBrk="1" hangingPunct="1"/>
                <a:r>
                  <a:rPr lang="en-US" altLang="en-US" b="0" dirty="0">
                    <a:latin typeface="Gill Sans" charset="0"/>
                    <a:ea typeface="Gill Sans" charset="0"/>
                    <a:cs typeface="Gill Sans" charset="0"/>
                  </a:rPr>
                  <a:t>Table</a:t>
                </a:r>
              </a:p>
            </p:txBody>
          </p:sp>
        </p:grpSp>
        <p:sp>
          <p:nvSpPr>
            <p:cNvPr id="56367" name="Text Box 47"/>
            <p:cNvSpPr txBox="1">
              <a:spLocks noChangeArrowheads="1"/>
            </p:cNvSpPr>
            <p:nvPr/>
          </p:nvSpPr>
          <p:spPr bwMode="auto">
            <a:xfrm>
              <a:off x="3181349" y="1797621"/>
              <a:ext cx="296837" cy="335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Helvetica" panose="020B0604020202020204" pitchFamily="34" charset="0"/>
                </a:rPr>
                <a:t>0</a:t>
              </a:r>
            </a:p>
          </p:txBody>
        </p:sp>
        <p:sp>
          <p:nvSpPr>
            <p:cNvPr id="56368" name="Text Box 47"/>
            <p:cNvSpPr txBox="1">
              <a:spLocks noChangeArrowheads="1"/>
            </p:cNvSpPr>
            <p:nvPr/>
          </p:nvSpPr>
          <p:spPr bwMode="auto">
            <a:xfrm>
              <a:off x="3181349" y="2178621"/>
              <a:ext cx="296837" cy="335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Helvetica" panose="020B0604020202020204" pitchFamily="34" charset="0"/>
                </a:rPr>
                <a:t>1</a:t>
              </a:r>
            </a:p>
          </p:txBody>
        </p:sp>
        <p:sp>
          <p:nvSpPr>
            <p:cNvPr id="56369" name="Text Box 47"/>
            <p:cNvSpPr txBox="1">
              <a:spLocks noChangeArrowheads="1"/>
            </p:cNvSpPr>
            <p:nvPr/>
          </p:nvSpPr>
          <p:spPr bwMode="auto">
            <a:xfrm>
              <a:off x="3181349" y="2559621"/>
              <a:ext cx="296837" cy="335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Helvetica" panose="020B0604020202020204" pitchFamily="34" charset="0"/>
                </a:rPr>
                <a:t>2</a:t>
              </a:r>
            </a:p>
          </p:txBody>
        </p:sp>
      </p:grp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2971800" y="1143001"/>
            <a:ext cx="1733550" cy="822325"/>
            <a:chOff x="1447800" y="1143000"/>
            <a:chExt cx="1733549" cy="822611"/>
          </a:xfrm>
        </p:grpSpPr>
        <p:cxnSp>
          <p:nvCxnSpPr>
            <p:cNvPr id="56364" name="Elbow Connector 3"/>
            <p:cNvCxnSpPr>
              <a:cxnSpLocks noChangeShapeType="1"/>
              <a:endCxn id="56367" idx="1"/>
            </p:cNvCxnSpPr>
            <p:nvPr/>
          </p:nvCxnSpPr>
          <p:spPr bwMode="auto">
            <a:xfrm>
              <a:off x="1447800" y="1447800"/>
              <a:ext cx="1733549" cy="517811"/>
            </a:xfrm>
            <a:prstGeom prst="bentConnector3">
              <a:avLst>
                <a:gd name="adj1" fmla="val 68116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6365" name="TextBox 4"/>
            <p:cNvSpPr txBox="1">
              <a:spLocks noChangeArrowheads="1"/>
            </p:cNvSpPr>
            <p:nvPr/>
          </p:nvSpPr>
          <p:spPr bwMode="auto">
            <a:xfrm>
              <a:off x="1524000" y="1143000"/>
              <a:ext cx="115929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solidFill>
                    <a:srgbClr val="FF0000"/>
                  </a:solidFill>
                  <a:latin typeface="Helvetica" panose="020B0604020202020204" pitchFamily="34" charset="0"/>
                </a:rPr>
                <a:t>0000 00</a:t>
              </a:r>
              <a:r>
                <a:rPr lang="en-US" altLang="en-US" sz="1600">
                  <a:latin typeface="Helvetica" panose="020B0604020202020204" pitchFamily="34" charset="0"/>
                </a:rPr>
                <a:t>00</a:t>
              </a:r>
            </a:p>
          </p:txBody>
        </p:sp>
      </p:grp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5622925" y="1643063"/>
            <a:ext cx="1739900" cy="2532062"/>
            <a:chOff x="4098508" y="1642646"/>
            <a:chExt cx="1739710" cy="2532978"/>
          </a:xfrm>
        </p:grpSpPr>
        <p:cxnSp>
          <p:nvCxnSpPr>
            <p:cNvPr id="56361" name="Elbow Connector 48"/>
            <p:cNvCxnSpPr>
              <a:cxnSpLocks noChangeShapeType="1"/>
              <a:endCxn id="56376" idx="1"/>
            </p:cNvCxnSpPr>
            <p:nvPr/>
          </p:nvCxnSpPr>
          <p:spPr bwMode="auto">
            <a:xfrm rot="16200000" flipH="1">
              <a:off x="4488897" y="2826303"/>
              <a:ext cx="2194424" cy="504218"/>
            </a:xfrm>
            <a:prstGeom prst="bentConnector2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362" name="Straight Connector 17"/>
            <p:cNvCxnSpPr>
              <a:cxnSpLocks noChangeShapeType="1"/>
            </p:cNvCxnSpPr>
            <p:nvPr/>
          </p:nvCxnSpPr>
          <p:spPr bwMode="auto">
            <a:xfrm>
              <a:off x="4114800" y="1981200"/>
              <a:ext cx="12192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6363" name="TextBox 58"/>
            <p:cNvSpPr txBox="1">
              <a:spLocks noChangeArrowheads="1"/>
            </p:cNvSpPr>
            <p:nvPr/>
          </p:nvSpPr>
          <p:spPr bwMode="auto">
            <a:xfrm>
              <a:off x="4098508" y="1642646"/>
              <a:ext cx="115458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solidFill>
                    <a:srgbClr val="FF0000"/>
                  </a:solidFill>
                  <a:latin typeface="Helvetica" panose="020B0604020202020204" pitchFamily="34" charset="0"/>
                </a:rPr>
                <a:t>0001 00</a:t>
              </a:r>
              <a:r>
                <a:rPr lang="en-US" altLang="en-US" sz="1600">
                  <a:latin typeface="Helvetica" panose="020B0604020202020204" pitchFamily="34" charset="0"/>
                </a:rPr>
                <a:t>00</a:t>
              </a:r>
            </a:p>
          </p:txBody>
        </p:sp>
      </p:grpSp>
      <p:sp>
        <p:nvSpPr>
          <p:cNvPr id="56334" name="Rectangle 21"/>
          <p:cNvSpPr>
            <a:spLocks noChangeArrowheads="1"/>
          </p:cNvSpPr>
          <p:nvPr/>
        </p:nvSpPr>
        <p:spPr bwMode="auto">
          <a:xfrm>
            <a:off x="8053388" y="1343026"/>
            <a:ext cx="481012" cy="37623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67" name="Group 66"/>
          <p:cNvGrpSpPr>
            <a:grpSpLocks/>
          </p:cNvGrpSpPr>
          <p:nvPr/>
        </p:nvGrpSpPr>
        <p:grpSpPr bwMode="auto">
          <a:xfrm>
            <a:off x="2971800" y="2057400"/>
            <a:ext cx="1733550" cy="338138"/>
            <a:chOff x="1447800" y="1143000"/>
            <a:chExt cx="1733549" cy="338554"/>
          </a:xfrm>
        </p:grpSpPr>
        <p:cxnSp>
          <p:nvCxnSpPr>
            <p:cNvPr id="56359" name="Elbow Connector 67"/>
            <p:cNvCxnSpPr>
              <a:cxnSpLocks noChangeShapeType="1"/>
              <a:endCxn id="56368" idx="1"/>
            </p:cNvCxnSpPr>
            <p:nvPr/>
          </p:nvCxnSpPr>
          <p:spPr bwMode="auto">
            <a:xfrm flipV="1">
              <a:off x="1447800" y="1432158"/>
              <a:ext cx="1733549" cy="15643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6360" name="TextBox 68"/>
            <p:cNvSpPr txBox="1">
              <a:spLocks noChangeArrowheads="1"/>
            </p:cNvSpPr>
            <p:nvPr/>
          </p:nvSpPr>
          <p:spPr bwMode="auto">
            <a:xfrm>
              <a:off x="1524000" y="1143000"/>
              <a:ext cx="115458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solidFill>
                    <a:srgbClr val="FF0000"/>
                  </a:solidFill>
                  <a:latin typeface="Helvetica" panose="020B0604020202020204" pitchFamily="34" charset="0"/>
                </a:rPr>
                <a:t>0000 01</a:t>
              </a:r>
              <a:r>
                <a:rPr lang="en-US" altLang="en-US" sz="1600">
                  <a:latin typeface="Helvetica" panose="020B0604020202020204" pitchFamily="34" charset="0"/>
                </a:rPr>
                <a:t>00</a:t>
              </a:r>
            </a:p>
          </p:txBody>
        </p:sp>
      </p:grpSp>
      <p:grpSp>
        <p:nvGrpSpPr>
          <p:cNvPr id="76" name="Group 75"/>
          <p:cNvGrpSpPr>
            <a:grpSpLocks/>
          </p:cNvGrpSpPr>
          <p:nvPr/>
        </p:nvGrpSpPr>
        <p:grpSpPr bwMode="auto">
          <a:xfrm>
            <a:off x="5638800" y="2100263"/>
            <a:ext cx="1689100" cy="1174750"/>
            <a:chOff x="4085618" y="1627270"/>
            <a:chExt cx="1689045" cy="1174628"/>
          </a:xfrm>
        </p:grpSpPr>
        <p:cxnSp>
          <p:nvCxnSpPr>
            <p:cNvPr id="56356" name="Elbow Connector 76"/>
            <p:cNvCxnSpPr>
              <a:cxnSpLocks noChangeShapeType="1"/>
              <a:endCxn id="56378" idx="1"/>
            </p:cNvCxnSpPr>
            <p:nvPr/>
          </p:nvCxnSpPr>
          <p:spPr bwMode="auto">
            <a:xfrm rot="16200000" flipH="1">
              <a:off x="5083605" y="2110841"/>
              <a:ext cx="836073" cy="546042"/>
            </a:xfrm>
            <a:prstGeom prst="bentConnector2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357" name="Straight Connector 77"/>
            <p:cNvCxnSpPr>
              <a:cxnSpLocks noChangeShapeType="1"/>
            </p:cNvCxnSpPr>
            <p:nvPr/>
          </p:nvCxnSpPr>
          <p:spPr bwMode="auto">
            <a:xfrm>
              <a:off x="4085618" y="1965824"/>
              <a:ext cx="1143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6358" name="TextBox 78"/>
            <p:cNvSpPr txBox="1">
              <a:spLocks noChangeArrowheads="1"/>
            </p:cNvSpPr>
            <p:nvPr/>
          </p:nvSpPr>
          <p:spPr bwMode="auto">
            <a:xfrm>
              <a:off x="4098508" y="1627270"/>
              <a:ext cx="114336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solidFill>
                    <a:srgbClr val="FF0000"/>
                  </a:solidFill>
                  <a:latin typeface="Helvetica" panose="020B0604020202020204" pitchFamily="34" charset="0"/>
                </a:rPr>
                <a:t>0000 11</a:t>
              </a:r>
              <a:r>
                <a:rPr lang="en-US" altLang="en-US" sz="1600">
                  <a:latin typeface="Helvetica" panose="020B0604020202020204" pitchFamily="34" charset="0"/>
                </a:rPr>
                <a:t>00</a:t>
              </a:r>
            </a:p>
          </p:txBody>
        </p:sp>
      </p:grpSp>
      <p:grpSp>
        <p:nvGrpSpPr>
          <p:cNvPr id="85" name="Group 84"/>
          <p:cNvGrpSpPr>
            <a:grpSpLocks/>
          </p:cNvGrpSpPr>
          <p:nvPr/>
        </p:nvGrpSpPr>
        <p:grpSpPr bwMode="auto">
          <a:xfrm>
            <a:off x="2971800" y="2819401"/>
            <a:ext cx="1752600" cy="506413"/>
            <a:chOff x="1447800" y="975011"/>
            <a:chExt cx="1752600" cy="506543"/>
          </a:xfrm>
        </p:grpSpPr>
        <p:cxnSp>
          <p:nvCxnSpPr>
            <p:cNvPr id="56354" name="Elbow Connector 85"/>
            <p:cNvCxnSpPr>
              <a:cxnSpLocks noChangeShapeType="1"/>
            </p:cNvCxnSpPr>
            <p:nvPr/>
          </p:nvCxnSpPr>
          <p:spPr bwMode="auto">
            <a:xfrm flipV="1">
              <a:off x="1447800" y="975011"/>
              <a:ext cx="1752600" cy="472789"/>
            </a:xfrm>
            <a:prstGeom prst="bentConnector3">
              <a:avLst>
                <a:gd name="adj1" fmla="val 67921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6355" name="TextBox 86"/>
            <p:cNvSpPr txBox="1">
              <a:spLocks noChangeArrowheads="1"/>
            </p:cNvSpPr>
            <p:nvPr/>
          </p:nvSpPr>
          <p:spPr bwMode="auto">
            <a:xfrm>
              <a:off x="1524000" y="1143000"/>
              <a:ext cx="115458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solidFill>
                    <a:srgbClr val="FF0000"/>
                  </a:solidFill>
                  <a:latin typeface="Helvetica" panose="020B0604020202020204" pitchFamily="34" charset="0"/>
                </a:rPr>
                <a:t>0000 10</a:t>
              </a:r>
              <a:r>
                <a:rPr lang="en-US" altLang="en-US" sz="1600">
                  <a:latin typeface="Helvetica" panose="020B0604020202020204" pitchFamily="34" charset="0"/>
                </a:rPr>
                <a:t>00</a:t>
              </a:r>
            </a:p>
          </p:txBody>
        </p:sp>
      </p:grpSp>
      <p:grpSp>
        <p:nvGrpSpPr>
          <p:cNvPr id="92" name="Group 91"/>
          <p:cNvGrpSpPr>
            <a:grpSpLocks/>
          </p:cNvGrpSpPr>
          <p:nvPr/>
        </p:nvGrpSpPr>
        <p:grpSpPr bwMode="auto">
          <a:xfrm>
            <a:off x="5638801" y="1887538"/>
            <a:ext cx="1724025" cy="965200"/>
            <a:chOff x="4085618" y="1108590"/>
            <a:chExt cx="1723418" cy="965062"/>
          </a:xfrm>
        </p:grpSpPr>
        <p:cxnSp>
          <p:nvCxnSpPr>
            <p:cNvPr id="56351" name="Elbow Connector 92"/>
            <p:cNvCxnSpPr>
              <a:cxnSpLocks noChangeShapeType="1"/>
              <a:endCxn id="56380" idx="1"/>
            </p:cNvCxnSpPr>
            <p:nvPr/>
          </p:nvCxnSpPr>
          <p:spPr bwMode="auto">
            <a:xfrm rot="5400000" flipH="1" flipV="1">
              <a:off x="5015073" y="1245935"/>
              <a:ext cx="931308" cy="656618"/>
            </a:xfrm>
            <a:prstGeom prst="bentConnector2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352" name="Straight Connector 93"/>
            <p:cNvCxnSpPr>
              <a:cxnSpLocks noChangeShapeType="1"/>
            </p:cNvCxnSpPr>
            <p:nvPr/>
          </p:nvCxnSpPr>
          <p:spPr bwMode="auto">
            <a:xfrm flipV="1">
              <a:off x="4085618" y="2037772"/>
              <a:ext cx="1066800" cy="212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6353" name="TextBox 94"/>
            <p:cNvSpPr txBox="1">
              <a:spLocks noChangeArrowheads="1"/>
            </p:cNvSpPr>
            <p:nvPr/>
          </p:nvSpPr>
          <p:spPr bwMode="auto">
            <a:xfrm>
              <a:off x="4098508" y="1735098"/>
              <a:ext cx="115458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solidFill>
                    <a:srgbClr val="FF0000"/>
                  </a:solidFill>
                  <a:latin typeface="Helvetica" panose="020B0604020202020204" pitchFamily="34" charset="0"/>
                </a:rPr>
                <a:t>0000 01</a:t>
              </a:r>
              <a:r>
                <a:rPr lang="en-US" altLang="en-US" sz="1600">
                  <a:latin typeface="Helvetica" panose="020B0604020202020204" pitchFamily="34" charset="0"/>
                </a:rPr>
                <a:t>00</a:t>
              </a:r>
            </a:p>
          </p:txBody>
        </p:sp>
      </p:grpSp>
      <p:sp>
        <p:nvSpPr>
          <p:cNvPr id="60" name="Text Box 48"/>
          <p:cNvSpPr txBox="1">
            <a:spLocks noChangeArrowheads="1"/>
          </p:cNvSpPr>
          <p:nvPr/>
        </p:nvSpPr>
        <p:spPr bwMode="auto">
          <a:xfrm>
            <a:off x="1752601" y="2711450"/>
            <a:ext cx="7651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Helvetica" panose="020B0604020202020204" pitchFamily="34" charset="0"/>
              </a:rPr>
              <a:t>0x06?</a:t>
            </a:r>
          </a:p>
        </p:txBody>
      </p:sp>
      <p:sp>
        <p:nvSpPr>
          <p:cNvPr id="61" name="Text Box 48"/>
          <p:cNvSpPr txBox="1">
            <a:spLocks noChangeArrowheads="1"/>
          </p:cNvSpPr>
          <p:nvPr/>
        </p:nvSpPr>
        <p:spPr bwMode="auto">
          <a:xfrm>
            <a:off x="3657601" y="4191000"/>
            <a:ext cx="11414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Helvetica" panose="020B0604020202020204" pitchFamily="34" charset="0"/>
              </a:rPr>
              <a:t>0000 01</a:t>
            </a:r>
            <a:r>
              <a:rPr lang="en-US" altLang="en-US" sz="1600">
                <a:latin typeface="Helvetica" panose="020B0604020202020204" pitchFamily="34" charset="0"/>
              </a:rPr>
              <a:t>10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876800" y="4191000"/>
            <a:ext cx="1817688" cy="336550"/>
            <a:chOff x="3352800" y="4191000"/>
            <a:chExt cx="1817579" cy="335979"/>
          </a:xfrm>
        </p:grpSpPr>
        <p:cxnSp>
          <p:nvCxnSpPr>
            <p:cNvPr id="56349" name="Elbow Connector 67"/>
            <p:cNvCxnSpPr>
              <a:cxnSpLocks noChangeShapeType="1"/>
              <a:endCxn id="56350" idx="1"/>
            </p:cNvCxnSpPr>
            <p:nvPr/>
          </p:nvCxnSpPr>
          <p:spPr bwMode="auto">
            <a:xfrm>
              <a:off x="3352800" y="4358970"/>
              <a:ext cx="687381" cy="20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prstDash val="sysDash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6350" name="Text Box 48"/>
            <p:cNvSpPr txBox="1">
              <a:spLocks noChangeArrowheads="1"/>
            </p:cNvSpPr>
            <p:nvPr/>
          </p:nvSpPr>
          <p:spPr bwMode="auto">
            <a:xfrm>
              <a:off x="4040181" y="4191000"/>
              <a:ext cx="1130198" cy="335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u="sng">
                  <a:solidFill>
                    <a:srgbClr val="FF0000"/>
                  </a:solidFill>
                  <a:latin typeface="Helvetica" panose="020B0604020202020204" pitchFamily="34" charset="0"/>
                </a:rPr>
                <a:t>0000 11</a:t>
              </a:r>
              <a:r>
                <a:rPr lang="en-US" altLang="en-US" sz="1600" u="sng">
                  <a:latin typeface="Helvetica" panose="020B0604020202020204" pitchFamily="34" charset="0"/>
                </a:rPr>
                <a:t>10</a:t>
              </a:r>
            </a:p>
          </p:txBody>
        </p:sp>
      </p:grpSp>
      <p:sp>
        <p:nvSpPr>
          <p:cNvPr id="66" name="Text Box 48"/>
          <p:cNvSpPr txBox="1">
            <a:spLocks noChangeArrowheads="1"/>
          </p:cNvSpPr>
          <p:nvPr/>
        </p:nvSpPr>
        <p:spPr bwMode="auto">
          <a:xfrm>
            <a:off x="8686800" y="3657600"/>
            <a:ext cx="7302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Helvetica" panose="020B0604020202020204" pitchFamily="34" charset="0"/>
              </a:rPr>
              <a:t>0x0E!</a:t>
            </a:r>
          </a:p>
        </p:txBody>
      </p:sp>
      <p:sp>
        <p:nvSpPr>
          <p:cNvPr id="68" name="Text Box 48"/>
          <p:cNvSpPr txBox="1">
            <a:spLocks noChangeArrowheads="1"/>
          </p:cNvSpPr>
          <p:nvPr/>
        </p:nvSpPr>
        <p:spPr bwMode="auto">
          <a:xfrm>
            <a:off x="1752601" y="3397250"/>
            <a:ext cx="7651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Helvetica" panose="020B0604020202020204" pitchFamily="34" charset="0"/>
              </a:rPr>
              <a:t>0x09?</a:t>
            </a:r>
          </a:p>
        </p:txBody>
      </p:sp>
      <p:sp>
        <p:nvSpPr>
          <p:cNvPr id="69" name="Text Box 48"/>
          <p:cNvSpPr txBox="1">
            <a:spLocks noChangeArrowheads="1"/>
          </p:cNvSpPr>
          <p:nvPr/>
        </p:nvSpPr>
        <p:spPr bwMode="auto">
          <a:xfrm>
            <a:off x="3657601" y="4616450"/>
            <a:ext cx="11525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Helvetica" panose="020B0604020202020204" pitchFamily="34" charset="0"/>
              </a:rPr>
              <a:t>0000 10</a:t>
            </a:r>
            <a:r>
              <a:rPr lang="en-US" altLang="en-US" sz="1600">
                <a:latin typeface="Helvetica" panose="020B0604020202020204" pitchFamily="34" charset="0"/>
              </a:rPr>
              <a:t>01</a:t>
            </a:r>
          </a:p>
        </p:txBody>
      </p:sp>
      <p:grpSp>
        <p:nvGrpSpPr>
          <p:cNvPr id="70" name="Group 69"/>
          <p:cNvGrpSpPr>
            <a:grpSpLocks/>
          </p:cNvGrpSpPr>
          <p:nvPr/>
        </p:nvGrpSpPr>
        <p:grpSpPr bwMode="auto">
          <a:xfrm>
            <a:off x="4876801" y="4616450"/>
            <a:ext cx="1839913" cy="336550"/>
            <a:chOff x="3352800" y="4191000"/>
            <a:chExt cx="1840021" cy="335979"/>
          </a:xfrm>
        </p:grpSpPr>
        <p:cxnSp>
          <p:nvCxnSpPr>
            <p:cNvPr id="56347" name="Elbow Connector 67"/>
            <p:cNvCxnSpPr>
              <a:cxnSpLocks noChangeShapeType="1"/>
              <a:endCxn id="56348" idx="1"/>
            </p:cNvCxnSpPr>
            <p:nvPr/>
          </p:nvCxnSpPr>
          <p:spPr bwMode="auto">
            <a:xfrm>
              <a:off x="3352800" y="4358970"/>
              <a:ext cx="687381" cy="20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prstDash val="sysDash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6348" name="Text Box 48"/>
            <p:cNvSpPr txBox="1">
              <a:spLocks noChangeArrowheads="1"/>
            </p:cNvSpPr>
            <p:nvPr/>
          </p:nvSpPr>
          <p:spPr bwMode="auto">
            <a:xfrm>
              <a:off x="4040181" y="4191000"/>
              <a:ext cx="1152640" cy="335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u="sng">
                  <a:solidFill>
                    <a:srgbClr val="FF0000"/>
                  </a:solidFill>
                  <a:latin typeface="Helvetica" panose="020B0604020202020204" pitchFamily="34" charset="0"/>
                </a:rPr>
                <a:t>0000 01</a:t>
              </a:r>
              <a:r>
                <a:rPr lang="en-US" altLang="en-US" sz="1600" u="sng">
                  <a:latin typeface="Helvetica" panose="020B0604020202020204" pitchFamily="34" charset="0"/>
                </a:rPr>
                <a:t>01</a:t>
              </a:r>
            </a:p>
          </p:txBody>
        </p:sp>
      </p:grpSp>
      <p:sp>
        <p:nvSpPr>
          <p:cNvPr id="73" name="Text Box 48"/>
          <p:cNvSpPr txBox="1">
            <a:spLocks noChangeArrowheads="1"/>
          </p:cNvSpPr>
          <p:nvPr/>
        </p:nvSpPr>
        <p:spPr bwMode="auto">
          <a:xfrm>
            <a:off x="8686801" y="2057400"/>
            <a:ext cx="708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Helvetica" panose="020B0604020202020204" pitchFamily="34" charset="0"/>
              </a:rPr>
              <a:t>0x05!</a:t>
            </a:r>
          </a:p>
        </p:txBody>
      </p:sp>
    </p:spTree>
    <p:extLst>
      <p:ext uri="{BB962C8B-B14F-4D97-AF65-F5344CB8AC3E}">
        <p14:creationId xmlns:p14="http://schemas.microsoft.com/office/powerpoint/2010/main" val="98939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6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9"/>
          <p:cNvGrpSpPr>
            <a:grpSpLocks/>
          </p:cNvGrpSpPr>
          <p:nvPr/>
        </p:nvGrpSpPr>
        <p:grpSpPr bwMode="auto">
          <a:xfrm>
            <a:off x="1981200" y="3613151"/>
            <a:ext cx="5106988" cy="1838325"/>
            <a:chOff x="288" y="2276"/>
            <a:chExt cx="3217" cy="1158"/>
          </a:xfrm>
        </p:grpSpPr>
        <p:sp>
          <p:nvSpPr>
            <p:cNvPr id="54316" name="Rectangle 56"/>
            <p:cNvSpPr>
              <a:spLocks noChangeArrowheads="1"/>
            </p:cNvSpPr>
            <p:nvPr/>
          </p:nvSpPr>
          <p:spPr bwMode="auto">
            <a:xfrm>
              <a:off x="288" y="2276"/>
              <a:ext cx="1258" cy="220"/>
            </a:xfrm>
            <a:prstGeom prst="rect">
              <a:avLst/>
            </a:prstGeom>
            <a:solidFill>
              <a:srgbClr val="FF66CC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PageTablePtrB</a:t>
              </a:r>
            </a:p>
          </p:txBody>
        </p:sp>
        <p:sp>
          <p:nvSpPr>
            <p:cNvPr id="54317" name="Line 57"/>
            <p:cNvSpPr>
              <a:spLocks noChangeShapeType="1"/>
            </p:cNvSpPr>
            <p:nvPr/>
          </p:nvSpPr>
          <p:spPr bwMode="auto">
            <a:xfrm flipV="1">
              <a:off x="1546" y="2290"/>
              <a:ext cx="772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54318" name="Group 98"/>
            <p:cNvGrpSpPr>
              <a:grpSpLocks/>
            </p:cNvGrpSpPr>
            <p:nvPr/>
          </p:nvGrpSpPr>
          <p:grpSpPr bwMode="auto">
            <a:xfrm>
              <a:off x="2334" y="2305"/>
              <a:ext cx="1171" cy="1129"/>
              <a:chOff x="2334" y="2305"/>
              <a:chExt cx="1171" cy="1129"/>
            </a:xfrm>
          </p:grpSpPr>
          <p:sp>
            <p:nvSpPr>
              <p:cNvPr id="54319" name="Rectangle 59"/>
              <p:cNvSpPr>
                <a:spLocks noChangeArrowheads="1"/>
              </p:cNvSpPr>
              <p:nvPr/>
            </p:nvSpPr>
            <p:spPr bwMode="auto">
              <a:xfrm>
                <a:off x="2334" y="2305"/>
                <a:ext cx="753" cy="188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page #0</a:t>
                </a:r>
              </a:p>
            </p:txBody>
          </p:sp>
          <p:sp>
            <p:nvSpPr>
              <p:cNvPr id="54320" name="Rectangle 60"/>
              <p:cNvSpPr>
                <a:spLocks noChangeArrowheads="1"/>
              </p:cNvSpPr>
              <p:nvPr/>
            </p:nvSpPr>
            <p:spPr bwMode="auto">
              <a:xfrm>
                <a:off x="2334" y="2493"/>
                <a:ext cx="753" cy="188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page #1</a:t>
                </a:r>
              </a:p>
            </p:txBody>
          </p:sp>
          <p:sp>
            <p:nvSpPr>
              <p:cNvPr id="54321" name="Rectangle 61"/>
              <p:cNvSpPr>
                <a:spLocks noChangeArrowheads="1"/>
              </p:cNvSpPr>
              <p:nvPr/>
            </p:nvSpPr>
            <p:spPr bwMode="auto">
              <a:xfrm>
                <a:off x="2334" y="2681"/>
                <a:ext cx="753" cy="189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page #2</a:t>
                </a:r>
              </a:p>
            </p:txBody>
          </p:sp>
          <p:sp>
            <p:nvSpPr>
              <p:cNvPr id="54322" name="Rectangle 62"/>
              <p:cNvSpPr>
                <a:spLocks noChangeArrowheads="1"/>
              </p:cNvSpPr>
              <p:nvPr/>
            </p:nvSpPr>
            <p:spPr bwMode="auto">
              <a:xfrm>
                <a:off x="2334" y="2870"/>
                <a:ext cx="753" cy="188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page #3</a:t>
                </a:r>
              </a:p>
            </p:txBody>
          </p:sp>
          <p:sp>
            <p:nvSpPr>
              <p:cNvPr id="54323" name="Rectangle 64"/>
              <p:cNvSpPr>
                <a:spLocks noChangeArrowheads="1"/>
              </p:cNvSpPr>
              <p:nvPr/>
            </p:nvSpPr>
            <p:spPr bwMode="auto">
              <a:xfrm>
                <a:off x="2334" y="3246"/>
                <a:ext cx="753" cy="188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page #5</a:t>
                </a:r>
              </a:p>
            </p:txBody>
          </p:sp>
          <p:sp>
            <p:nvSpPr>
              <p:cNvPr id="54324" name="Rectangle 66"/>
              <p:cNvSpPr>
                <a:spLocks noChangeArrowheads="1"/>
              </p:cNvSpPr>
              <p:nvPr/>
            </p:nvSpPr>
            <p:spPr bwMode="auto">
              <a:xfrm>
                <a:off x="3085" y="2305"/>
                <a:ext cx="420" cy="188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 b="0">
                    <a:latin typeface="Gill Sans" charset="0"/>
                    <a:ea typeface="Gill Sans" charset="0"/>
                    <a:cs typeface="Gill Sans" charset="0"/>
                  </a:rPr>
                  <a:t>V,R</a:t>
                </a:r>
              </a:p>
            </p:txBody>
          </p:sp>
          <p:sp>
            <p:nvSpPr>
              <p:cNvPr id="54325" name="Rectangle 67"/>
              <p:cNvSpPr>
                <a:spLocks noChangeArrowheads="1"/>
              </p:cNvSpPr>
              <p:nvPr/>
            </p:nvSpPr>
            <p:spPr bwMode="auto">
              <a:xfrm>
                <a:off x="3085" y="2493"/>
                <a:ext cx="420" cy="188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 b="0">
                    <a:latin typeface="Gill Sans" charset="0"/>
                    <a:ea typeface="Gill Sans" charset="0"/>
                    <a:cs typeface="Gill Sans" charset="0"/>
                  </a:rPr>
                  <a:t>N</a:t>
                </a:r>
              </a:p>
            </p:txBody>
          </p:sp>
          <p:sp>
            <p:nvSpPr>
              <p:cNvPr id="54326" name="Rectangle 68"/>
              <p:cNvSpPr>
                <a:spLocks noChangeArrowheads="1"/>
              </p:cNvSpPr>
              <p:nvPr/>
            </p:nvSpPr>
            <p:spPr bwMode="auto">
              <a:xfrm>
                <a:off x="3085" y="2681"/>
                <a:ext cx="420" cy="189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 b="0">
                    <a:latin typeface="Gill Sans" charset="0"/>
                    <a:ea typeface="Gill Sans" charset="0"/>
                    <a:cs typeface="Gill Sans" charset="0"/>
                  </a:rPr>
                  <a:t>V,R,W</a:t>
                </a:r>
              </a:p>
            </p:txBody>
          </p:sp>
          <p:sp>
            <p:nvSpPr>
              <p:cNvPr id="54327" name="Rectangle 69"/>
              <p:cNvSpPr>
                <a:spLocks noChangeArrowheads="1"/>
              </p:cNvSpPr>
              <p:nvPr/>
            </p:nvSpPr>
            <p:spPr bwMode="auto">
              <a:xfrm>
                <a:off x="3085" y="2870"/>
                <a:ext cx="420" cy="188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 b="0">
                    <a:latin typeface="Gill Sans" charset="0"/>
                    <a:ea typeface="Gill Sans" charset="0"/>
                    <a:cs typeface="Gill Sans" charset="0"/>
                  </a:rPr>
                  <a:t>N</a:t>
                </a:r>
              </a:p>
            </p:txBody>
          </p:sp>
          <p:grpSp>
            <p:nvGrpSpPr>
              <p:cNvPr id="54328" name="Group 94"/>
              <p:cNvGrpSpPr>
                <a:grpSpLocks/>
              </p:cNvGrpSpPr>
              <p:nvPr/>
            </p:nvGrpSpPr>
            <p:grpSpPr bwMode="auto">
              <a:xfrm>
                <a:off x="2334" y="3058"/>
                <a:ext cx="1171" cy="188"/>
                <a:chOff x="2334" y="3058"/>
                <a:chExt cx="1171" cy="188"/>
              </a:xfrm>
            </p:grpSpPr>
            <p:sp>
              <p:nvSpPr>
                <p:cNvPr id="54330" name="Rectangle 63"/>
                <p:cNvSpPr>
                  <a:spLocks noChangeArrowheads="1"/>
                </p:cNvSpPr>
                <p:nvPr/>
              </p:nvSpPr>
              <p:spPr bwMode="auto">
                <a:xfrm>
                  <a:off x="2334" y="3058"/>
                  <a:ext cx="753" cy="188"/>
                </a:xfrm>
                <a:prstGeom prst="rect">
                  <a:avLst/>
                </a:prstGeom>
                <a:solidFill>
                  <a:srgbClr val="FFFF00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page #4</a:t>
                  </a:r>
                </a:p>
              </p:txBody>
            </p:sp>
            <p:sp>
              <p:nvSpPr>
                <p:cNvPr id="54331" name="Rectangle 70"/>
                <p:cNvSpPr>
                  <a:spLocks noChangeArrowheads="1"/>
                </p:cNvSpPr>
                <p:nvPr/>
              </p:nvSpPr>
              <p:spPr bwMode="auto">
                <a:xfrm>
                  <a:off x="3085" y="3058"/>
                  <a:ext cx="420" cy="188"/>
                </a:xfrm>
                <a:prstGeom prst="rect">
                  <a:avLst/>
                </a:prstGeom>
                <a:solidFill>
                  <a:srgbClr val="FFFF00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 b="0">
                      <a:latin typeface="Gill Sans" charset="0"/>
                      <a:ea typeface="Gill Sans" charset="0"/>
                      <a:cs typeface="Gill Sans" charset="0"/>
                    </a:rPr>
                    <a:t>V,R</a:t>
                  </a:r>
                </a:p>
              </p:txBody>
            </p:sp>
          </p:grpSp>
          <p:sp>
            <p:nvSpPr>
              <p:cNvPr id="54329" name="Rectangle 71"/>
              <p:cNvSpPr>
                <a:spLocks noChangeArrowheads="1"/>
              </p:cNvSpPr>
              <p:nvPr/>
            </p:nvSpPr>
            <p:spPr bwMode="auto">
              <a:xfrm>
                <a:off x="3085" y="3246"/>
                <a:ext cx="420" cy="188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 b="0">
                    <a:latin typeface="Gill Sans" charset="0"/>
                    <a:ea typeface="Gill Sans" charset="0"/>
                    <a:cs typeface="Gill Sans" charset="0"/>
                  </a:rPr>
                  <a:t>V,R,W</a:t>
                </a:r>
              </a:p>
            </p:txBody>
          </p:sp>
        </p:grpSp>
      </p:grpSp>
      <p:grpSp>
        <p:nvGrpSpPr>
          <p:cNvPr id="5" name="Group 95"/>
          <p:cNvGrpSpPr>
            <a:grpSpLocks/>
          </p:cNvGrpSpPr>
          <p:nvPr/>
        </p:nvGrpSpPr>
        <p:grpSpPr bwMode="auto">
          <a:xfrm>
            <a:off x="5227638" y="4852988"/>
            <a:ext cx="1858962" cy="298450"/>
            <a:chOff x="2334" y="3058"/>
            <a:chExt cx="1171" cy="188"/>
          </a:xfrm>
        </p:grpSpPr>
        <p:sp>
          <p:nvSpPr>
            <p:cNvPr id="54314" name="Rectangle 96"/>
            <p:cNvSpPr>
              <a:spLocks noChangeArrowheads="1"/>
            </p:cNvSpPr>
            <p:nvPr/>
          </p:nvSpPr>
          <p:spPr bwMode="auto">
            <a:xfrm>
              <a:off x="2334" y="3058"/>
              <a:ext cx="753" cy="188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page #4</a:t>
              </a:r>
            </a:p>
          </p:txBody>
        </p:sp>
        <p:sp>
          <p:nvSpPr>
            <p:cNvPr id="54315" name="Rectangle 97"/>
            <p:cNvSpPr>
              <a:spLocks noChangeArrowheads="1"/>
            </p:cNvSpPr>
            <p:nvPr/>
          </p:nvSpPr>
          <p:spPr bwMode="auto">
            <a:xfrm>
              <a:off x="3085" y="3058"/>
              <a:ext cx="420" cy="188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Gill Sans" charset="0"/>
                  <a:ea typeface="Gill Sans" charset="0"/>
                  <a:cs typeface="Gill Sans" charset="0"/>
                </a:rPr>
                <a:t>V,R</a:t>
              </a:r>
            </a:p>
          </p:txBody>
        </p:sp>
      </p:grpSp>
      <p:sp>
        <p:nvSpPr>
          <p:cNvPr id="54275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What about Sharing?</a:t>
            </a:r>
          </a:p>
        </p:txBody>
      </p:sp>
      <p:grpSp>
        <p:nvGrpSpPr>
          <p:cNvPr id="6" name="Group 73"/>
          <p:cNvGrpSpPr>
            <a:grpSpLocks/>
          </p:cNvGrpSpPr>
          <p:nvPr/>
        </p:nvGrpSpPr>
        <p:grpSpPr bwMode="auto">
          <a:xfrm>
            <a:off x="1984374" y="685800"/>
            <a:ext cx="4637088" cy="704850"/>
            <a:chOff x="371" y="296"/>
            <a:chExt cx="2921" cy="444"/>
          </a:xfrm>
        </p:grpSpPr>
        <p:grpSp>
          <p:nvGrpSpPr>
            <p:cNvPr id="54310" name="Group 12"/>
            <p:cNvGrpSpPr>
              <a:grpSpLocks/>
            </p:cNvGrpSpPr>
            <p:nvPr/>
          </p:nvGrpSpPr>
          <p:grpSpPr bwMode="auto">
            <a:xfrm>
              <a:off x="1676" y="447"/>
              <a:ext cx="1616" cy="238"/>
              <a:chOff x="480" y="624"/>
              <a:chExt cx="1968" cy="336"/>
            </a:xfrm>
          </p:grpSpPr>
          <p:sp>
            <p:nvSpPr>
              <p:cNvPr id="54312" name="Rectangle 13"/>
              <p:cNvSpPr>
                <a:spLocks noChangeArrowheads="1"/>
              </p:cNvSpPr>
              <p:nvPr/>
            </p:nvSpPr>
            <p:spPr bwMode="auto">
              <a:xfrm>
                <a:off x="1248" y="624"/>
                <a:ext cx="1200" cy="336"/>
              </a:xfrm>
              <a:prstGeom prst="rect">
                <a:avLst/>
              </a:prstGeom>
              <a:solidFill>
                <a:srgbClr val="00CC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Offset</a:t>
                </a:r>
              </a:p>
            </p:txBody>
          </p:sp>
          <p:sp>
            <p:nvSpPr>
              <p:cNvPr id="54313" name="Rectangle 14"/>
              <p:cNvSpPr>
                <a:spLocks noChangeArrowheads="1"/>
              </p:cNvSpPr>
              <p:nvPr/>
            </p:nvSpPr>
            <p:spPr bwMode="auto">
              <a:xfrm>
                <a:off x="480" y="624"/>
                <a:ext cx="768" cy="336"/>
              </a:xfrm>
              <a:prstGeom prst="rect">
                <a:avLst/>
              </a:prstGeom>
              <a:solidFill>
                <a:schemeClr val="hlink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75000"/>
                  </a:lnSpc>
                </a:pPr>
                <a:r>
                  <a:rPr lang="en-US" altLang="en-US" sz="1600" b="0" dirty="0">
                    <a:latin typeface="Gill Sans" charset="0"/>
                    <a:ea typeface="Gill Sans" charset="0"/>
                    <a:cs typeface="Gill Sans" charset="0"/>
                  </a:rPr>
                  <a:t>Virtual</a:t>
                </a:r>
              </a:p>
              <a:p>
                <a:pPr eaLnBrk="1" hangingPunct="1">
                  <a:lnSpc>
                    <a:spcPct val="75000"/>
                  </a:lnSpc>
                </a:pPr>
                <a:r>
                  <a:rPr lang="en-US" altLang="en-US" sz="1600" b="0" dirty="0">
                    <a:latin typeface="Gill Sans" charset="0"/>
                    <a:ea typeface="Gill Sans" charset="0"/>
                    <a:cs typeface="Gill Sans" charset="0"/>
                  </a:rPr>
                  <a:t>Page #</a:t>
                </a:r>
              </a:p>
            </p:txBody>
          </p:sp>
        </p:grpSp>
        <p:sp>
          <p:nvSpPr>
            <p:cNvPr id="54311" name="Text Box 15"/>
            <p:cNvSpPr txBox="1">
              <a:spLocks noChangeArrowheads="1"/>
            </p:cNvSpPr>
            <p:nvPr/>
          </p:nvSpPr>
          <p:spPr bwMode="auto">
            <a:xfrm>
              <a:off x="371" y="296"/>
              <a:ext cx="1199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r" eaLnBrk="1" hangingPunct="1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Virtual Address</a:t>
              </a:r>
            </a:p>
            <a:p>
              <a:pPr algn="r" eaLnBrk="1" hangingPunct="1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(Process A):</a:t>
              </a:r>
            </a:p>
          </p:txBody>
        </p:sp>
      </p:grpSp>
      <p:grpSp>
        <p:nvGrpSpPr>
          <p:cNvPr id="8" name="Group 93"/>
          <p:cNvGrpSpPr>
            <a:grpSpLocks/>
          </p:cNvGrpSpPr>
          <p:nvPr/>
        </p:nvGrpSpPr>
        <p:grpSpPr bwMode="auto">
          <a:xfrm>
            <a:off x="2057400" y="1631951"/>
            <a:ext cx="5030788" cy="1838325"/>
            <a:chOff x="336" y="1028"/>
            <a:chExt cx="3169" cy="1158"/>
          </a:xfrm>
        </p:grpSpPr>
        <p:sp>
          <p:nvSpPr>
            <p:cNvPr id="54294" name="Rectangle 24"/>
            <p:cNvSpPr>
              <a:spLocks noChangeArrowheads="1"/>
            </p:cNvSpPr>
            <p:nvPr/>
          </p:nvSpPr>
          <p:spPr bwMode="auto">
            <a:xfrm>
              <a:off x="336" y="1028"/>
              <a:ext cx="1210" cy="220"/>
            </a:xfrm>
            <a:prstGeom prst="rect">
              <a:avLst/>
            </a:prstGeom>
            <a:solidFill>
              <a:srgbClr val="FF66CC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PageTablePtrA</a:t>
              </a:r>
            </a:p>
          </p:txBody>
        </p:sp>
        <p:sp>
          <p:nvSpPr>
            <p:cNvPr id="54295" name="Line 25"/>
            <p:cNvSpPr>
              <a:spLocks noChangeShapeType="1"/>
            </p:cNvSpPr>
            <p:nvPr/>
          </p:nvSpPr>
          <p:spPr bwMode="auto">
            <a:xfrm flipV="1">
              <a:off x="1546" y="1076"/>
              <a:ext cx="772" cy="5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54296" name="Group 92"/>
            <p:cNvGrpSpPr>
              <a:grpSpLocks/>
            </p:cNvGrpSpPr>
            <p:nvPr/>
          </p:nvGrpSpPr>
          <p:grpSpPr bwMode="auto">
            <a:xfrm>
              <a:off x="2334" y="1057"/>
              <a:ext cx="1171" cy="1129"/>
              <a:chOff x="2334" y="1057"/>
              <a:chExt cx="1171" cy="1129"/>
            </a:xfrm>
          </p:grpSpPr>
          <p:sp>
            <p:nvSpPr>
              <p:cNvPr id="54297" name="Rectangle 27"/>
              <p:cNvSpPr>
                <a:spLocks noChangeArrowheads="1"/>
              </p:cNvSpPr>
              <p:nvPr/>
            </p:nvSpPr>
            <p:spPr bwMode="auto">
              <a:xfrm>
                <a:off x="2334" y="1057"/>
                <a:ext cx="753" cy="188"/>
              </a:xfrm>
              <a:prstGeom prst="rect">
                <a:avLst/>
              </a:prstGeom>
              <a:solidFill>
                <a:srgbClr val="99FF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page #0</a:t>
                </a:r>
              </a:p>
            </p:txBody>
          </p:sp>
          <p:sp>
            <p:nvSpPr>
              <p:cNvPr id="54298" name="Rectangle 28"/>
              <p:cNvSpPr>
                <a:spLocks noChangeArrowheads="1"/>
              </p:cNvSpPr>
              <p:nvPr/>
            </p:nvSpPr>
            <p:spPr bwMode="auto">
              <a:xfrm>
                <a:off x="2334" y="1245"/>
                <a:ext cx="753" cy="188"/>
              </a:xfrm>
              <a:prstGeom prst="rect">
                <a:avLst/>
              </a:prstGeom>
              <a:solidFill>
                <a:srgbClr val="99FF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page #1</a:t>
                </a:r>
              </a:p>
            </p:txBody>
          </p:sp>
          <p:sp>
            <p:nvSpPr>
              <p:cNvPr id="54299" name="Rectangle 30"/>
              <p:cNvSpPr>
                <a:spLocks noChangeArrowheads="1"/>
              </p:cNvSpPr>
              <p:nvPr/>
            </p:nvSpPr>
            <p:spPr bwMode="auto">
              <a:xfrm>
                <a:off x="2334" y="1622"/>
                <a:ext cx="753" cy="188"/>
              </a:xfrm>
              <a:prstGeom prst="rect">
                <a:avLst/>
              </a:prstGeom>
              <a:solidFill>
                <a:srgbClr val="99FF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page #3</a:t>
                </a:r>
              </a:p>
            </p:txBody>
          </p:sp>
          <p:sp>
            <p:nvSpPr>
              <p:cNvPr id="54300" name="Rectangle 31"/>
              <p:cNvSpPr>
                <a:spLocks noChangeArrowheads="1"/>
              </p:cNvSpPr>
              <p:nvPr/>
            </p:nvSpPr>
            <p:spPr bwMode="auto">
              <a:xfrm>
                <a:off x="2334" y="1810"/>
                <a:ext cx="753" cy="188"/>
              </a:xfrm>
              <a:prstGeom prst="rect">
                <a:avLst/>
              </a:prstGeom>
              <a:solidFill>
                <a:srgbClr val="99FF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page #4</a:t>
                </a:r>
              </a:p>
            </p:txBody>
          </p:sp>
          <p:sp>
            <p:nvSpPr>
              <p:cNvPr id="54301" name="Rectangle 32"/>
              <p:cNvSpPr>
                <a:spLocks noChangeArrowheads="1"/>
              </p:cNvSpPr>
              <p:nvPr/>
            </p:nvSpPr>
            <p:spPr bwMode="auto">
              <a:xfrm>
                <a:off x="2334" y="1998"/>
                <a:ext cx="753" cy="188"/>
              </a:xfrm>
              <a:prstGeom prst="rect">
                <a:avLst/>
              </a:prstGeom>
              <a:solidFill>
                <a:srgbClr val="99FF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page #5</a:t>
                </a:r>
              </a:p>
            </p:txBody>
          </p:sp>
          <p:sp>
            <p:nvSpPr>
              <p:cNvPr id="54302" name="Rectangle 34"/>
              <p:cNvSpPr>
                <a:spLocks noChangeArrowheads="1"/>
              </p:cNvSpPr>
              <p:nvPr/>
            </p:nvSpPr>
            <p:spPr bwMode="auto">
              <a:xfrm>
                <a:off x="3085" y="1057"/>
                <a:ext cx="420" cy="188"/>
              </a:xfrm>
              <a:prstGeom prst="rect">
                <a:avLst/>
              </a:prstGeom>
              <a:solidFill>
                <a:srgbClr val="99FF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 b="0">
                    <a:latin typeface="Gill Sans" charset="0"/>
                    <a:ea typeface="Gill Sans" charset="0"/>
                    <a:cs typeface="Gill Sans" charset="0"/>
                  </a:rPr>
                  <a:t>V,R</a:t>
                </a:r>
              </a:p>
            </p:txBody>
          </p:sp>
          <p:sp>
            <p:nvSpPr>
              <p:cNvPr id="54303" name="Rectangle 35"/>
              <p:cNvSpPr>
                <a:spLocks noChangeArrowheads="1"/>
              </p:cNvSpPr>
              <p:nvPr/>
            </p:nvSpPr>
            <p:spPr bwMode="auto">
              <a:xfrm>
                <a:off x="3085" y="1245"/>
                <a:ext cx="420" cy="188"/>
              </a:xfrm>
              <a:prstGeom prst="rect">
                <a:avLst/>
              </a:prstGeom>
              <a:solidFill>
                <a:srgbClr val="99FF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 b="0">
                    <a:latin typeface="Gill Sans" charset="0"/>
                    <a:ea typeface="Gill Sans" charset="0"/>
                    <a:cs typeface="Gill Sans" charset="0"/>
                  </a:rPr>
                  <a:t>V,R</a:t>
                </a:r>
              </a:p>
            </p:txBody>
          </p:sp>
          <p:grpSp>
            <p:nvGrpSpPr>
              <p:cNvPr id="54304" name="Group 88"/>
              <p:cNvGrpSpPr>
                <a:grpSpLocks/>
              </p:cNvGrpSpPr>
              <p:nvPr/>
            </p:nvGrpSpPr>
            <p:grpSpPr bwMode="auto">
              <a:xfrm>
                <a:off x="2334" y="1433"/>
                <a:ext cx="1171" cy="189"/>
                <a:chOff x="2334" y="1433"/>
                <a:chExt cx="1171" cy="189"/>
              </a:xfrm>
            </p:grpSpPr>
            <p:sp>
              <p:nvSpPr>
                <p:cNvPr id="54308" name="Rectangle 29"/>
                <p:cNvSpPr>
                  <a:spLocks noChangeArrowheads="1"/>
                </p:cNvSpPr>
                <p:nvPr/>
              </p:nvSpPr>
              <p:spPr bwMode="auto">
                <a:xfrm>
                  <a:off x="2334" y="1433"/>
                  <a:ext cx="753" cy="189"/>
                </a:xfrm>
                <a:prstGeom prst="rect">
                  <a:avLst/>
                </a:prstGeom>
                <a:solidFill>
                  <a:srgbClr val="99FFCC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page #2</a:t>
                  </a:r>
                </a:p>
              </p:txBody>
            </p:sp>
            <p:sp>
              <p:nvSpPr>
                <p:cNvPr id="54309" name="Rectangle 36"/>
                <p:cNvSpPr>
                  <a:spLocks noChangeArrowheads="1"/>
                </p:cNvSpPr>
                <p:nvPr/>
              </p:nvSpPr>
              <p:spPr bwMode="auto">
                <a:xfrm>
                  <a:off x="3085" y="1433"/>
                  <a:ext cx="420" cy="189"/>
                </a:xfrm>
                <a:prstGeom prst="rect">
                  <a:avLst/>
                </a:prstGeom>
                <a:solidFill>
                  <a:srgbClr val="99FFCC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600" b="0">
                      <a:latin typeface="Gill Sans" charset="0"/>
                      <a:ea typeface="Gill Sans" charset="0"/>
                      <a:cs typeface="Gill Sans" charset="0"/>
                    </a:rPr>
                    <a:t>V,R,W</a:t>
                  </a:r>
                </a:p>
              </p:txBody>
            </p:sp>
          </p:grpSp>
          <p:sp>
            <p:nvSpPr>
              <p:cNvPr id="54305" name="Rectangle 37"/>
              <p:cNvSpPr>
                <a:spLocks noChangeArrowheads="1"/>
              </p:cNvSpPr>
              <p:nvPr/>
            </p:nvSpPr>
            <p:spPr bwMode="auto">
              <a:xfrm>
                <a:off x="3085" y="1622"/>
                <a:ext cx="420" cy="188"/>
              </a:xfrm>
              <a:prstGeom prst="rect">
                <a:avLst/>
              </a:prstGeom>
              <a:solidFill>
                <a:srgbClr val="99FF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 b="0">
                    <a:latin typeface="Gill Sans" charset="0"/>
                    <a:ea typeface="Gill Sans" charset="0"/>
                    <a:cs typeface="Gill Sans" charset="0"/>
                  </a:rPr>
                  <a:t>V,R,W</a:t>
                </a:r>
              </a:p>
            </p:txBody>
          </p:sp>
          <p:sp>
            <p:nvSpPr>
              <p:cNvPr id="54306" name="Rectangle 38"/>
              <p:cNvSpPr>
                <a:spLocks noChangeArrowheads="1"/>
              </p:cNvSpPr>
              <p:nvPr/>
            </p:nvSpPr>
            <p:spPr bwMode="auto">
              <a:xfrm>
                <a:off x="3085" y="1810"/>
                <a:ext cx="420" cy="188"/>
              </a:xfrm>
              <a:prstGeom prst="rect">
                <a:avLst/>
              </a:prstGeom>
              <a:solidFill>
                <a:srgbClr val="99FF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 b="0">
                    <a:latin typeface="Gill Sans" charset="0"/>
                    <a:ea typeface="Gill Sans" charset="0"/>
                    <a:cs typeface="Gill Sans" charset="0"/>
                  </a:rPr>
                  <a:t>N</a:t>
                </a:r>
              </a:p>
            </p:txBody>
          </p:sp>
          <p:sp>
            <p:nvSpPr>
              <p:cNvPr id="54307" name="Rectangle 39"/>
              <p:cNvSpPr>
                <a:spLocks noChangeArrowheads="1"/>
              </p:cNvSpPr>
              <p:nvPr/>
            </p:nvSpPr>
            <p:spPr bwMode="auto">
              <a:xfrm>
                <a:off x="3085" y="1998"/>
                <a:ext cx="420" cy="188"/>
              </a:xfrm>
              <a:prstGeom prst="rect">
                <a:avLst/>
              </a:prstGeom>
              <a:solidFill>
                <a:srgbClr val="99FF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 b="0">
                    <a:latin typeface="Gill Sans" charset="0"/>
                    <a:ea typeface="Gill Sans" charset="0"/>
                    <a:cs typeface="Gill Sans" charset="0"/>
                  </a:rPr>
                  <a:t>V,R,W</a:t>
                </a:r>
              </a:p>
            </p:txBody>
          </p:sp>
        </p:grpSp>
      </p:grpSp>
      <p:grpSp>
        <p:nvGrpSpPr>
          <p:cNvPr id="11" name="Group 72"/>
          <p:cNvGrpSpPr>
            <a:grpSpLocks/>
          </p:cNvGrpSpPr>
          <p:nvPr/>
        </p:nvGrpSpPr>
        <p:grpSpPr bwMode="auto">
          <a:xfrm>
            <a:off x="1982788" y="5562600"/>
            <a:ext cx="4638675" cy="704850"/>
            <a:chOff x="562" y="3436"/>
            <a:chExt cx="2922" cy="444"/>
          </a:xfrm>
        </p:grpSpPr>
        <p:grpSp>
          <p:nvGrpSpPr>
            <p:cNvPr id="54290" name="Group 51"/>
            <p:cNvGrpSpPr>
              <a:grpSpLocks/>
            </p:cNvGrpSpPr>
            <p:nvPr/>
          </p:nvGrpSpPr>
          <p:grpSpPr bwMode="auto">
            <a:xfrm>
              <a:off x="1868" y="3567"/>
              <a:ext cx="1616" cy="238"/>
              <a:chOff x="480" y="624"/>
              <a:chExt cx="1968" cy="336"/>
            </a:xfrm>
          </p:grpSpPr>
          <p:sp>
            <p:nvSpPr>
              <p:cNvPr id="54292" name="Rectangle 52"/>
              <p:cNvSpPr>
                <a:spLocks noChangeArrowheads="1"/>
              </p:cNvSpPr>
              <p:nvPr/>
            </p:nvSpPr>
            <p:spPr bwMode="auto">
              <a:xfrm>
                <a:off x="1248" y="624"/>
                <a:ext cx="1200" cy="336"/>
              </a:xfrm>
              <a:prstGeom prst="rect">
                <a:avLst/>
              </a:prstGeom>
              <a:solidFill>
                <a:srgbClr val="00CC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Offset</a:t>
                </a:r>
              </a:p>
            </p:txBody>
          </p:sp>
          <p:sp>
            <p:nvSpPr>
              <p:cNvPr id="54293" name="Rectangle 53"/>
              <p:cNvSpPr>
                <a:spLocks noChangeArrowheads="1"/>
              </p:cNvSpPr>
              <p:nvPr/>
            </p:nvSpPr>
            <p:spPr bwMode="auto">
              <a:xfrm>
                <a:off x="480" y="624"/>
                <a:ext cx="768" cy="336"/>
              </a:xfrm>
              <a:prstGeom prst="rect">
                <a:avLst/>
              </a:prstGeom>
              <a:solidFill>
                <a:schemeClr val="hlink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75000"/>
                  </a:lnSpc>
                </a:pPr>
                <a:r>
                  <a:rPr lang="en-US" altLang="en-US" sz="1600" b="0" dirty="0">
                    <a:latin typeface="Gill Sans" charset="0"/>
                    <a:ea typeface="Gill Sans" charset="0"/>
                    <a:cs typeface="Gill Sans" charset="0"/>
                  </a:rPr>
                  <a:t>Virtual</a:t>
                </a:r>
              </a:p>
              <a:p>
                <a:pPr eaLnBrk="1" hangingPunct="1">
                  <a:lnSpc>
                    <a:spcPct val="75000"/>
                  </a:lnSpc>
                </a:pPr>
                <a:r>
                  <a:rPr lang="en-US" altLang="en-US" sz="1600" b="0" dirty="0">
                    <a:latin typeface="Gill Sans" charset="0"/>
                    <a:ea typeface="Gill Sans" charset="0"/>
                    <a:cs typeface="Gill Sans" charset="0"/>
                  </a:rPr>
                  <a:t>Page #</a:t>
                </a:r>
              </a:p>
            </p:txBody>
          </p:sp>
        </p:grpSp>
        <p:sp>
          <p:nvSpPr>
            <p:cNvPr id="54291" name="Text Box 54"/>
            <p:cNvSpPr txBox="1">
              <a:spLocks noChangeArrowheads="1"/>
            </p:cNvSpPr>
            <p:nvPr/>
          </p:nvSpPr>
          <p:spPr bwMode="auto">
            <a:xfrm>
              <a:off x="562" y="3436"/>
              <a:ext cx="1199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r" eaLnBrk="1" hangingPunct="1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Virtual Address</a:t>
              </a:r>
            </a:p>
            <a:p>
              <a:pPr algn="r" eaLnBrk="1" hangingPunct="1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(Process B):</a:t>
              </a:r>
            </a:p>
          </p:txBody>
        </p:sp>
      </p:grpSp>
      <p:sp>
        <p:nvSpPr>
          <p:cNvPr id="710735" name="Freeform 79"/>
          <p:cNvSpPr>
            <a:spLocks/>
          </p:cNvSpPr>
          <p:nvPr/>
        </p:nvSpPr>
        <p:spPr bwMode="auto">
          <a:xfrm>
            <a:off x="4441825" y="1327150"/>
            <a:ext cx="762000" cy="1066800"/>
          </a:xfrm>
          <a:custGeom>
            <a:avLst/>
            <a:gdLst>
              <a:gd name="T0" fmla="*/ 0 w 480"/>
              <a:gd name="T1" fmla="*/ 0 h 720"/>
              <a:gd name="T2" fmla="*/ 0 w 480"/>
              <a:gd name="T3" fmla="*/ 2147483647 h 720"/>
              <a:gd name="T4" fmla="*/ 2147483647 w 480"/>
              <a:gd name="T5" fmla="*/ 2147483647 h 720"/>
              <a:gd name="T6" fmla="*/ 0 60000 65536"/>
              <a:gd name="T7" fmla="*/ 0 60000 65536"/>
              <a:gd name="T8" fmla="*/ 0 60000 65536"/>
              <a:gd name="T9" fmla="*/ 0 w 480"/>
              <a:gd name="T10" fmla="*/ 0 h 720"/>
              <a:gd name="T11" fmla="*/ 480 w 480"/>
              <a:gd name="T12" fmla="*/ 720 h 7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80" h="720">
                <a:moveTo>
                  <a:pt x="0" y="0"/>
                </a:moveTo>
                <a:lnTo>
                  <a:pt x="0" y="720"/>
                </a:lnTo>
                <a:lnTo>
                  <a:pt x="480" y="720"/>
                </a:lnTo>
              </a:path>
            </a:pathLst>
          </a:custGeom>
          <a:noFill/>
          <a:ln w="762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10736" name="Freeform 80"/>
          <p:cNvSpPr>
            <a:spLocks/>
          </p:cNvSpPr>
          <p:nvPr/>
        </p:nvSpPr>
        <p:spPr bwMode="auto">
          <a:xfrm>
            <a:off x="4441825" y="4984750"/>
            <a:ext cx="762000" cy="762000"/>
          </a:xfrm>
          <a:custGeom>
            <a:avLst/>
            <a:gdLst>
              <a:gd name="T0" fmla="*/ 0 w 480"/>
              <a:gd name="T1" fmla="*/ 2147483647 h 480"/>
              <a:gd name="T2" fmla="*/ 0 w 480"/>
              <a:gd name="T3" fmla="*/ 0 h 480"/>
              <a:gd name="T4" fmla="*/ 2147483647 w 480"/>
              <a:gd name="T5" fmla="*/ 0 h 480"/>
              <a:gd name="T6" fmla="*/ 0 60000 65536"/>
              <a:gd name="T7" fmla="*/ 0 60000 65536"/>
              <a:gd name="T8" fmla="*/ 0 60000 65536"/>
              <a:gd name="T9" fmla="*/ 0 w 480"/>
              <a:gd name="T10" fmla="*/ 0 h 480"/>
              <a:gd name="T11" fmla="*/ 480 w 480"/>
              <a:gd name="T12" fmla="*/ 480 h 4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80" h="480">
                <a:moveTo>
                  <a:pt x="0" y="480"/>
                </a:moveTo>
                <a:lnTo>
                  <a:pt x="0" y="0"/>
                </a:lnTo>
                <a:lnTo>
                  <a:pt x="480" y="0"/>
                </a:lnTo>
              </a:path>
            </a:pathLst>
          </a:custGeom>
          <a:noFill/>
          <a:ln w="762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13" name="Group 87"/>
          <p:cNvGrpSpPr>
            <a:grpSpLocks/>
          </p:cNvGrpSpPr>
          <p:nvPr/>
        </p:nvGrpSpPr>
        <p:grpSpPr bwMode="auto">
          <a:xfrm>
            <a:off x="8328023" y="2012950"/>
            <a:ext cx="1371600" cy="1905000"/>
            <a:chOff x="4286" y="1268"/>
            <a:chExt cx="864" cy="1200"/>
          </a:xfrm>
        </p:grpSpPr>
        <p:sp>
          <p:nvSpPr>
            <p:cNvPr id="54288" name="Rectangle 74"/>
            <p:cNvSpPr>
              <a:spLocks noChangeArrowheads="1"/>
            </p:cNvSpPr>
            <p:nvPr/>
          </p:nvSpPr>
          <p:spPr bwMode="auto">
            <a:xfrm>
              <a:off x="4286" y="1268"/>
              <a:ext cx="864" cy="1200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4289" name="Text Box 75"/>
            <p:cNvSpPr txBox="1">
              <a:spLocks noChangeArrowheads="1"/>
            </p:cNvSpPr>
            <p:nvPr/>
          </p:nvSpPr>
          <p:spPr bwMode="auto">
            <a:xfrm>
              <a:off x="4385" y="1667"/>
              <a:ext cx="741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Shared</a:t>
              </a:r>
            </a:p>
            <a:p>
              <a:pPr eaLnBrk="1" hangingPunct="1"/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Page</a:t>
              </a:r>
            </a:p>
          </p:txBody>
        </p:sp>
      </p:grpSp>
      <p:sp>
        <p:nvSpPr>
          <p:cNvPr id="710737" name="Text Box 81"/>
          <p:cNvSpPr txBox="1">
            <a:spLocks noChangeArrowheads="1"/>
          </p:cNvSpPr>
          <p:nvPr/>
        </p:nvSpPr>
        <p:spPr bwMode="auto">
          <a:xfrm>
            <a:off x="7218598" y="3907646"/>
            <a:ext cx="3520175" cy="1197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b="0" dirty="0">
                <a:latin typeface="Gill Sans" charset="0"/>
                <a:ea typeface="Gill Sans" charset="0"/>
                <a:cs typeface="Gill Sans" charset="0"/>
              </a:rPr>
              <a:t>This physical page</a:t>
            </a:r>
          </a:p>
          <a:p>
            <a:pPr algn="ctr" eaLnBrk="1" hangingPunct="1"/>
            <a:r>
              <a:rPr lang="en-US" altLang="en-US" b="0" dirty="0">
                <a:latin typeface="Gill Sans" charset="0"/>
                <a:ea typeface="Gill Sans" charset="0"/>
                <a:cs typeface="Gill Sans" charset="0"/>
              </a:rPr>
              <a:t>appears in address</a:t>
            </a:r>
          </a:p>
          <a:p>
            <a:pPr algn="ctr" eaLnBrk="1" hangingPunct="1"/>
            <a:r>
              <a:rPr lang="en-US" altLang="en-US" b="0" dirty="0">
                <a:latin typeface="Gill Sans" charset="0"/>
                <a:ea typeface="Gill Sans" charset="0"/>
                <a:cs typeface="Gill Sans" charset="0"/>
              </a:rPr>
              <a:t>space of both processes</a:t>
            </a:r>
          </a:p>
        </p:txBody>
      </p:sp>
      <p:grpSp>
        <p:nvGrpSpPr>
          <p:cNvPr id="14" name="Group 89"/>
          <p:cNvGrpSpPr>
            <a:grpSpLocks/>
          </p:cNvGrpSpPr>
          <p:nvPr/>
        </p:nvGrpSpPr>
        <p:grpSpPr bwMode="auto">
          <a:xfrm>
            <a:off x="5229226" y="2276475"/>
            <a:ext cx="1858963" cy="300038"/>
            <a:chOff x="2334" y="1433"/>
            <a:chExt cx="1171" cy="189"/>
          </a:xfrm>
        </p:grpSpPr>
        <p:sp>
          <p:nvSpPr>
            <p:cNvPr id="54286" name="Rectangle 90"/>
            <p:cNvSpPr>
              <a:spLocks noChangeArrowheads="1"/>
            </p:cNvSpPr>
            <p:nvPr/>
          </p:nvSpPr>
          <p:spPr bwMode="auto">
            <a:xfrm>
              <a:off x="2334" y="1433"/>
              <a:ext cx="753" cy="189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page #2</a:t>
              </a:r>
            </a:p>
          </p:txBody>
        </p:sp>
        <p:sp>
          <p:nvSpPr>
            <p:cNvPr id="54287" name="Rectangle 91"/>
            <p:cNvSpPr>
              <a:spLocks noChangeArrowheads="1"/>
            </p:cNvSpPr>
            <p:nvPr/>
          </p:nvSpPr>
          <p:spPr bwMode="auto">
            <a:xfrm>
              <a:off x="3085" y="1433"/>
              <a:ext cx="420" cy="189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Gill Sans" charset="0"/>
                  <a:ea typeface="Gill Sans" charset="0"/>
                  <a:cs typeface="Gill Sans" charset="0"/>
                </a:rPr>
                <a:t>V,R,W</a:t>
              </a:r>
            </a:p>
          </p:txBody>
        </p:sp>
      </p:grpSp>
      <p:sp>
        <p:nvSpPr>
          <p:cNvPr id="710733" name="Line 77"/>
          <p:cNvSpPr>
            <a:spLocks noChangeShapeType="1"/>
          </p:cNvSpPr>
          <p:nvPr/>
        </p:nvSpPr>
        <p:spPr bwMode="auto">
          <a:xfrm flipV="1">
            <a:off x="6270625" y="2012950"/>
            <a:ext cx="2057400" cy="381000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478" tIns="44445" rIns="90478" bIns="44445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10734" name="Line 78"/>
          <p:cNvSpPr>
            <a:spLocks noChangeShapeType="1"/>
          </p:cNvSpPr>
          <p:nvPr/>
        </p:nvSpPr>
        <p:spPr bwMode="auto">
          <a:xfrm flipV="1">
            <a:off x="6270625" y="2089150"/>
            <a:ext cx="1981200" cy="2895600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478" tIns="44445" rIns="90478" bIns="44445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8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1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1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1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1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0735" grpId="0" animBg="1"/>
      <p:bldP spid="710736" grpId="0" animBg="1"/>
      <p:bldP spid="710737" grpId="0"/>
      <p:bldP spid="710733" grpId="0" animBg="1"/>
      <p:bldP spid="71073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7CD44-FCAF-BC44-A86F-66769A7DA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is page sharing used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04F4F-ED07-3D49-BAA4-B96BDAEA0B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287000" cy="5486400"/>
          </a:xfrm>
        </p:spPr>
        <p:txBody>
          <a:bodyPr>
            <a:normAutofit/>
          </a:bodyPr>
          <a:lstStyle/>
          <a:p>
            <a:r>
              <a:rPr lang="en-US" dirty="0"/>
              <a:t>The “kernel region” of every process has the same page table entries</a:t>
            </a:r>
          </a:p>
          <a:p>
            <a:pPr lvl="1"/>
            <a:r>
              <a:rPr lang="en-US" dirty="0"/>
              <a:t>The process cannot access it at user level</a:t>
            </a:r>
          </a:p>
          <a:p>
            <a:pPr lvl="1"/>
            <a:r>
              <a:rPr lang="en-US" dirty="0"/>
              <a:t>But on U-&gt;K switch, kernel code can access it AS WELL AS the region for THIS user</a:t>
            </a:r>
          </a:p>
          <a:p>
            <a:pPr lvl="2"/>
            <a:r>
              <a:rPr lang="en-US" dirty="0"/>
              <a:t>What does the kernel need to do to access other user processes?</a:t>
            </a:r>
          </a:p>
          <a:p>
            <a:r>
              <a:rPr lang="en-US" dirty="0"/>
              <a:t>Different processes running same binary! </a:t>
            </a:r>
          </a:p>
          <a:p>
            <a:pPr lvl="1"/>
            <a:r>
              <a:rPr lang="en-US" dirty="0"/>
              <a:t>Execute-only, but do not need to duplicate code segments</a:t>
            </a:r>
          </a:p>
          <a:p>
            <a:r>
              <a:rPr lang="en-US" dirty="0"/>
              <a:t>User-level system libraries (execute only)</a:t>
            </a:r>
          </a:p>
          <a:p>
            <a:r>
              <a:rPr lang="en-US" dirty="0"/>
              <a:t>Shared-memory segments between different processes</a:t>
            </a:r>
          </a:p>
          <a:p>
            <a:pPr lvl="1"/>
            <a:r>
              <a:rPr lang="en-US" dirty="0"/>
              <a:t>Can actually share objects directly between processes</a:t>
            </a:r>
          </a:p>
          <a:p>
            <a:pPr lvl="2"/>
            <a:r>
              <a:rPr lang="en-US" dirty="0"/>
              <a:t>Must map page into same place in address space!</a:t>
            </a:r>
          </a:p>
          <a:p>
            <a:pPr lvl="1"/>
            <a:r>
              <a:rPr lang="en-US" dirty="0"/>
              <a:t>This is a limited form of the sharing that threads have within a single process</a:t>
            </a:r>
          </a:p>
        </p:txBody>
      </p:sp>
    </p:spTree>
    <p:extLst>
      <p:ext uri="{BB962C8B-B14F-4D97-AF65-F5344CB8AC3E}">
        <p14:creationId xmlns:p14="http://schemas.microsoft.com/office/powerpoint/2010/main" val="124447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linuxFlexibleAddressSpaceLayou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990601"/>
            <a:ext cx="6019800" cy="493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5"/>
          <p:cNvSpPr>
            <a:spLocks noChangeArrowheads="1"/>
          </p:cNvSpPr>
          <p:nvPr/>
        </p:nvSpPr>
        <p:spPr bwMode="auto">
          <a:xfrm>
            <a:off x="1752600" y="6096001"/>
            <a:ext cx="8153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/>
              <a:t>http://static.duartes.org/img/blogPosts/linuxFlexibleAddressSpaceLayout.png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11430000" cy="533400"/>
          </a:xfrm>
        </p:spPr>
        <p:txBody>
          <a:bodyPr/>
          <a:lstStyle/>
          <a:p>
            <a:r>
              <a:rPr lang="en-US" altLang="en-US" dirty="0" smtClean="0"/>
              <a:t>Memory </a:t>
            </a:r>
            <a:r>
              <a:rPr lang="en-US" altLang="en-US" dirty="0"/>
              <a:t>Layout for Linux 32-bit (Pre-Meltdown patch!)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76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8DF3E-A2A0-214F-96A4-7EB03575A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simple security measures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B6BD8-6278-804F-8339-657F33DBE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685800"/>
            <a:ext cx="11226800" cy="5105400"/>
          </a:xfrm>
        </p:spPr>
        <p:txBody>
          <a:bodyPr/>
          <a:lstStyle/>
          <a:p>
            <a:r>
              <a:rPr lang="en-US" dirty="0"/>
              <a:t>Address Space Randomization</a:t>
            </a:r>
          </a:p>
          <a:p>
            <a:pPr lvl="1"/>
            <a:r>
              <a:rPr lang="en-US" dirty="0"/>
              <a:t>Position-Independent Code </a:t>
            </a:r>
            <a:r>
              <a:rPr lang="en-US" dirty="0">
                <a:sym typeface="Symbol" panose="05050102010706020507" pitchFamily="18" charset="2"/>
              </a:rPr>
              <a:t></a:t>
            </a:r>
            <a:r>
              <a:rPr lang="en-US" dirty="0"/>
              <a:t> can place user code anywhere in address space</a:t>
            </a:r>
          </a:p>
          <a:p>
            <a:pPr lvl="2"/>
            <a:r>
              <a:rPr lang="en-US" dirty="0"/>
              <a:t>Random start address makes much harder for attacker to cause jump to code that it seeks to take over</a:t>
            </a:r>
          </a:p>
          <a:p>
            <a:pPr lvl="1"/>
            <a:r>
              <a:rPr lang="en-US" dirty="0"/>
              <a:t>Stack &amp; Heap can start anywhere, so randomize placement</a:t>
            </a:r>
          </a:p>
          <a:p>
            <a:r>
              <a:rPr lang="en-US" dirty="0"/>
              <a:t>Kernel address space isolation</a:t>
            </a:r>
          </a:p>
          <a:p>
            <a:pPr lvl="1"/>
            <a:r>
              <a:rPr lang="en-US" dirty="0"/>
              <a:t>Don’t map whole kernel space into each process, switch to kernel page table</a:t>
            </a:r>
          </a:p>
          <a:p>
            <a:pPr lvl="1"/>
            <a:r>
              <a:rPr lang="en-US" dirty="0" err="1"/>
              <a:t>Meltdown</a:t>
            </a:r>
            <a:r>
              <a:rPr lang="en-US" dirty="0" err="1">
                <a:sym typeface="Symbol" panose="05050102010706020507" pitchFamily="18" charset="2"/>
              </a:rPr>
              <a:t>map</a:t>
            </a:r>
            <a:r>
              <a:rPr lang="en-US" dirty="0">
                <a:sym typeface="Symbol" panose="05050102010706020507" pitchFamily="18" charset="2"/>
              </a:rPr>
              <a:t> none of </a:t>
            </a:r>
            <a:br>
              <a:rPr lang="en-US" dirty="0">
                <a:sym typeface="Symbol" panose="05050102010706020507" pitchFamily="18" charset="2"/>
              </a:rPr>
            </a:br>
            <a:r>
              <a:rPr lang="en-US" dirty="0">
                <a:sym typeface="Symbol" panose="05050102010706020507" pitchFamily="18" charset="2"/>
              </a:rPr>
              <a:t>kernel into user mode!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BA260B-3613-7242-A52B-0BF81A900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3505200"/>
            <a:ext cx="36576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90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6"/>
          <p:cNvSpPr>
            <a:spLocks noChangeArrowheads="1"/>
          </p:cNvSpPr>
          <p:nvPr/>
        </p:nvSpPr>
        <p:spPr bwMode="auto">
          <a:xfrm>
            <a:off x="4647841" y="6312205"/>
            <a:ext cx="32004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 type="triangle" w="med" len="med"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anose="020B0604020202020204" pitchFamily="34" charset="0"/>
            </a:endParaRPr>
          </a:p>
        </p:txBody>
      </p:sp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2112964" y="947737"/>
            <a:ext cx="10874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solidFill>
                  <a:srgbClr val="FF0000"/>
                </a:solidFill>
                <a:latin typeface="Helvetica" charset="0"/>
                <a:cs typeface="Helvetica" charset="0"/>
              </a:rPr>
              <a:t>1111 1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Helvetica" charset="0"/>
                <a:cs typeface="Helvetica" charset="0"/>
              </a:rPr>
              <a:t>111</a:t>
            </a:r>
          </a:p>
        </p:txBody>
      </p: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3200400" y="1100137"/>
            <a:ext cx="1295400" cy="30480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>
                <a:latin typeface="Helvetica" panose="020B0604020202020204" pitchFamily="34" charset="0"/>
              </a:rPr>
              <a:t>stack</a:t>
            </a:r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3200400" y="3081337"/>
            <a:ext cx="1295400" cy="457200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>
                <a:latin typeface="Helvetica" panose="020B0604020202020204" pitchFamily="34" charset="0"/>
              </a:rPr>
              <a:t>heap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3200400" y="5367337"/>
            <a:ext cx="1295400" cy="60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000" b="0" dirty="0">
                <a:latin typeface="Helvetica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26631" name="Rectangle 9"/>
          <p:cNvSpPr>
            <a:spLocks noChangeArrowheads="1"/>
          </p:cNvSpPr>
          <p:nvPr/>
        </p:nvSpPr>
        <p:spPr bwMode="auto">
          <a:xfrm>
            <a:off x="3200400" y="4148137"/>
            <a:ext cx="1295400" cy="609600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>
                <a:latin typeface="Helvetica" panose="020B0604020202020204" pitchFamily="34" charset="0"/>
              </a:rPr>
              <a:t>data</a:t>
            </a:r>
          </a:p>
        </p:txBody>
      </p:sp>
      <p:sp>
        <p:nvSpPr>
          <p:cNvPr id="26632" name="Up Arrow 10"/>
          <p:cNvSpPr>
            <a:spLocks noChangeArrowheads="1"/>
          </p:cNvSpPr>
          <p:nvPr/>
        </p:nvSpPr>
        <p:spPr bwMode="auto">
          <a:xfrm flipH="1">
            <a:off x="3733801" y="2776537"/>
            <a:ext cx="106363" cy="304800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anose="020B0604020202020204" pitchFamily="34" charset="0"/>
            </a:endParaRPr>
          </a:p>
        </p:txBody>
      </p:sp>
      <p:sp>
        <p:nvSpPr>
          <p:cNvPr id="26633" name="Up Arrow 11"/>
          <p:cNvSpPr>
            <a:spLocks noChangeArrowheads="1"/>
          </p:cNvSpPr>
          <p:nvPr/>
        </p:nvSpPr>
        <p:spPr bwMode="auto">
          <a:xfrm flipH="1" flipV="1">
            <a:off x="3733801" y="1404937"/>
            <a:ext cx="106363" cy="304800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anose="020B0604020202020204" pitchFamily="34" charset="0"/>
            </a:endParaRPr>
          </a:p>
        </p:txBody>
      </p:sp>
      <p:sp>
        <p:nvSpPr>
          <p:cNvPr id="26634" name="Rectangle 12"/>
          <p:cNvSpPr>
            <a:spLocks noChangeArrowheads="1"/>
          </p:cNvSpPr>
          <p:nvPr/>
        </p:nvSpPr>
        <p:spPr bwMode="auto">
          <a:xfrm>
            <a:off x="3200400" y="1100137"/>
            <a:ext cx="1295400" cy="48768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anose="020B0604020202020204" pitchFamily="34" charset="0"/>
            </a:endParaRPr>
          </a:p>
        </p:txBody>
      </p:sp>
      <p:sp>
        <p:nvSpPr>
          <p:cNvPr id="26635" name="TextBox 13"/>
          <p:cNvSpPr txBox="1">
            <a:spLocks noChangeArrowheads="1"/>
          </p:cNvSpPr>
          <p:nvPr/>
        </p:nvSpPr>
        <p:spPr bwMode="auto">
          <a:xfrm>
            <a:off x="2690814" y="719137"/>
            <a:ext cx="21859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Helvetica" panose="020B0604020202020204" pitchFamily="34" charset="0"/>
              </a:rPr>
              <a:t>Virtual memory view</a:t>
            </a:r>
          </a:p>
        </p:txBody>
      </p:sp>
      <p:sp>
        <p:nvSpPr>
          <p:cNvPr id="26636" name="Rectangle 14"/>
          <p:cNvSpPr>
            <a:spLocks noChangeArrowheads="1"/>
          </p:cNvSpPr>
          <p:nvPr/>
        </p:nvSpPr>
        <p:spPr bwMode="auto">
          <a:xfrm>
            <a:off x="3200400" y="4757737"/>
            <a:ext cx="1295400" cy="1219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anose="020B0604020202020204" pitchFamily="34" charset="0"/>
            </a:endParaRPr>
          </a:p>
        </p:txBody>
      </p:sp>
      <p:sp>
        <p:nvSpPr>
          <p:cNvPr id="26637" name="Rectangle 15"/>
          <p:cNvSpPr>
            <a:spLocks noChangeArrowheads="1"/>
          </p:cNvSpPr>
          <p:nvPr/>
        </p:nvSpPr>
        <p:spPr bwMode="auto">
          <a:xfrm>
            <a:off x="3200400" y="3538537"/>
            <a:ext cx="1295400" cy="1219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anose="020B0604020202020204" pitchFamily="34" charset="0"/>
            </a:endParaRPr>
          </a:p>
        </p:txBody>
      </p:sp>
      <p:sp>
        <p:nvSpPr>
          <p:cNvPr id="26638" name="Rectangle 16"/>
          <p:cNvSpPr>
            <a:spLocks noChangeArrowheads="1"/>
          </p:cNvSpPr>
          <p:nvPr/>
        </p:nvSpPr>
        <p:spPr bwMode="auto">
          <a:xfrm>
            <a:off x="3200400" y="2319337"/>
            <a:ext cx="1295400" cy="1219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anose="020B0604020202020204" pitchFamily="34" charset="0"/>
            </a:endParaRPr>
          </a:p>
        </p:txBody>
      </p:sp>
      <p:sp>
        <p:nvSpPr>
          <p:cNvPr id="26639" name="TextBox 17"/>
          <p:cNvSpPr txBox="1">
            <a:spLocks noChangeArrowheads="1"/>
          </p:cNvSpPr>
          <p:nvPr/>
        </p:nvSpPr>
        <p:spPr bwMode="auto">
          <a:xfrm>
            <a:off x="2057401" y="5715001"/>
            <a:ext cx="11541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1600">
                <a:solidFill>
                  <a:srgbClr val="FF0000"/>
                </a:solidFill>
                <a:latin typeface="Helvetica" panose="020B0604020202020204" pitchFamily="34" charset="0"/>
              </a:rPr>
              <a:t>0000 0</a:t>
            </a:r>
            <a:r>
              <a:rPr lang="en-US" altLang="en-US" sz="1600">
                <a:solidFill>
                  <a:srgbClr val="2A40E2"/>
                </a:solidFill>
                <a:latin typeface="Helvetica" panose="020B0604020202020204" pitchFamily="34" charset="0"/>
              </a:rPr>
              <a:t>000</a:t>
            </a:r>
          </a:p>
        </p:txBody>
      </p:sp>
      <p:sp>
        <p:nvSpPr>
          <p:cNvPr id="26640" name="TextBox 18"/>
          <p:cNvSpPr txBox="1">
            <a:spLocks noChangeArrowheads="1"/>
          </p:cNvSpPr>
          <p:nvPr/>
        </p:nvSpPr>
        <p:spPr bwMode="auto">
          <a:xfrm>
            <a:off x="2057401" y="4529137"/>
            <a:ext cx="11541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1600">
                <a:solidFill>
                  <a:srgbClr val="FF0000"/>
                </a:solidFill>
                <a:latin typeface="Helvetica" panose="020B0604020202020204" pitchFamily="34" charset="0"/>
              </a:rPr>
              <a:t>0100 0</a:t>
            </a:r>
            <a:r>
              <a:rPr lang="en-US" altLang="en-US" sz="1600">
                <a:solidFill>
                  <a:srgbClr val="2A40E2"/>
                </a:solidFill>
                <a:latin typeface="Helvetica" panose="020B0604020202020204" pitchFamily="34" charset="0"/>
              </a:rPr>
              <a:t>000</a:t>
            </a:r>
          </a:p>
        </p:txBody>
      </p:sp>
      <p:sp>
        <p:nvSpPr>
          <p:cNvPr id="26641" name="TextBox 19"/>
          <p:cNvSpPr txBox="1">
            <a:spLocks noChangeArrowheads="1"/>
          </p:cNvSpPr>
          <p:nvPr/>
        </p:nvSpPr>
        <p:spPr bwMode="auto">
          <a:xfrm>
            <a:off x="2057401" y="3309937"/>
            <a:ext cx="11541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1600">
                <a:solidFill>
                  <a:srgbClr val="FF0000"/>
                </a:solidFill>
                <a:latin typeface="Helvetica" panose="020B0604020202020204" pitchFamily="34" charset="0"/>
              </a:rPr>
              <a:t>1000 0</a:t>
            </a:r>
            <a:r>
              <a:rPr lang="en-US" altLang="en-US" sz="1600">
                <a:solidFill>
                  <a:srgbClr val="2A40E2"/>
                </a:solidFill>
                <a:latin typeface="Helvetica" panose="020B0604020202020204" pitchFamily="34" charset="0"/>
              </a:rPr>
              <a:t>000</a:t>
            </a:r>
          </a:p>
        </p:txBody>
      </p:sp>
      <p:sp>
        <p:nvSpPr>
          <p:cNvPr id="26642" name="TextBox 20"/>
          <p:cNvSpPr txBox="1">
            <a:spLocks noChangeArrowheads="1"/>
          </p:cNvSpPr>
          <p:nvPr/>
        </p:nvSpPr>
        <p:spPr bwMode="auto">
          <a:xfrm>
            <a:off x="2068513" y="2057401"/>
            <a:ext cx="1143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1600">
                <a:solidFill>
                  <a:srgbClr val="FF0000"/>
                </a:solidFill>
                <a:latin typeface="Helvetica" panose="020B0604020202020204" pitchFamily="34" charset="0"/>
              </a:rPr>
              <a:t>1100 0</a:t>
            </a:r>
            <a:r>
              <a:rPr lang="en-US" altLang="en-US" sz="1600">
                <a:solidFill>
                  <a:srgbClr val="2A40E2"/>
                </a:solidFill>
                <a:latin typeface="Helvetica" panose="020B0604020202020204" pitchFamily="34" charset="0"/>
              </a:rPr>
              <a:t>000</a:t>
            </a:r>
          </a:p>
        </p:txBody>
      </p:sp>
      <p:sp>
        <p:nvSpPr>
          <p:cNvPr id="26643" name="TextBox 21"/>
          <p:cNvSpPr txBox="1">
            <a:spLocks noChangeArrowheads="1"/>
          </p:cNvSpPr>
          <p:nvPr/>
        </p:nvSpPr>
        <p:spPr bwMode="auto">
          <a:xfrm>
            <a:off x="2079626" y="1176337"/>
            <a:ext cx="11207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1600">
                <a:solidFill>
                  <a:srgbClr val="FF0000"/>
                </a:solidFill>
                <a:latin typeface="Helvetica" panose="020B0604020202020204" pitchFamily="34" charset="0"/>
              </a:rPr>
              <a:t>1111 0</a:t>
            </a:r>
            <a:r>
              <a:rPr lang="en-US" altLang="en-US" sz="1600">
                <a:solidFill>
                  <a:srgbClr val="2A40E2"/>
                </a:solidFill>
                <a:latin typeface="Helvetica" panose="020B0604020202020204" pitchFamily="34" charset="0"/>
              </a:rPr>
              <a:t>000</a:t>
            </a:r>
          </a:p>
        </p:txBody>
      </p:sp>
      <p:sp>
        <p:nvSpPr>
          <p:cNvPr id="26644" name="Left Brace 22"/>
          <p:cNvSpPr>
            <a:spLocks/>
          </p:cNvSpPr>
          <p:nvPr/>
        </p:nvSpPr>
        <p:spPr bwMode="auto">
          <a:xfrm rot="5400000" flipH="1">
            <a:off x="2342356" y="5768181"/>
            <a:ext cx="192088" cy="609600"/>
          </a:xfrm>
          <a:prstGeom prst="leftBrace">
            <a:avLst>
              <a:gd name="adj1" fmla="val 8301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26645" name="TextBox 23"/>
          <p:cNvSpPr txBox="1">
            <a:spLocks noChangeArrowheads="1"/>
          </p:cNvSpPr>
          <p:nvPr/>
        </p:nvSpPr>
        <p:spPr bwMode="auto">
          <a:xfrm>
            <a:off x="2006600" y="6096001"/>
            <a:ext cx="812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solidFill>
                  <a:srgbClr val="FF0000"/>
                </a:solidFill>
                <a:latin typeface="Helvetica" panose="020B0604020202020204" pitchFamily="34" charset="0"/>
              </a:rPr>
              <a:t>page #</a:t>
            </a:r>
          </a:p>
        </p:txBody>
      </p:sp>
      <p:sp>
        <p:nvSpPr>
          <p:cNvPr id="26646" name="TextBox 24"/>
          <p:cNvSpPr txBox="1">
            <a:spLocks noChangeArrowheads="1"/>
          </p:cNvSpPr>
          <p:nvPr/>
        </p:nvSpPr>
        <p:spPr bwMode="auto">
          <a:xfrm>
            <a:off x="2686050" y="6096001"/>
            <a:ext cx="7429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0000FF"/>
                </a:solidFill>
                <a:latin typeface="Helvetica" panose="020B0604020202020204" pitchFamily="34" charset="0"/>
              </a:rPr>
              <a:t>offset</a:t>
            </a:r>
          </a:p>
        </p:txBody>
      </p:sp>
      <p:sp>
        <p:nvSpPr>
          <p:cNvPr id="26647" name="Left Brace 25"/>
          <p:cNvSpPr>
            <a:spLocks/>
          </p:cNvSpPr>
          <p:nvPr/>
        </p:nvSpPr>
        <p:spPr bwMode="auto">
          <a:xfrm rot="5400000" flipH="1">
            <a:off x="2870994" y="5925344"/>
            <a:ext cx="201613" cy="304800"/>
          </a:xfrm>
          <a:prstGeom prst="leftBrace">
            <a:avLst>
              <a:gd name="adj1" fmla="val 8322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26648" name="TextBox 27"/>
          <p:cNvSpPr txBox="1">
            <a:spLocks noChangeArrowheads="1"/>
          </p:cNvSpPr>
          <p:nvPr/>
        </p:nvSpPr>
        <p:spPr bwMode="auto">
          <a:xfrm>
            <a:off x="7467601" y="762001"/>
            <a:ext cx="23780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Physical memory view</a:t>
            </a:r>
          </a:p>
        </p:txBody>
      </p:sp>
      <p:sp>
        <p:nvSpPr>
          <p:cNvPr id="26649" name="Rectangle 28"/>
          <p:cNvSpPr>
            <a:spLocks noChangeArrowheads="1"/>
          </p:cNvSpPr>
          <p:nvPr/>
        </p:nvSpPr>
        <p:spPr bwMode="auto">
          <a:xfrm>
            <a:off x="8016875" y="1100137"/>
            <a:ext cx="1295400" cy="48768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anose="020B0604020202020204" pitchFamily="34" charset="0"/>
            </a:endParaRPr>
          </a:p>
        </p:txBody>
      </p:sp>
      <p:sp>
        <p:nvSpPr>
          <p:cNvPr id="26650" name="Rectangle 29"/>
          <p:cNvSpPr>
            <a:spLocks noChangeArrowheads="1"/>
          </p:cNvSpPr>
          <p:nvPr/>
        </p:nvSpPr>
        <p:spPr bwMode="auto">
          <a:xfrm>
            <a:off x="8016875" y="3843337"/>
            <a:ext cx="1295400" cy="609600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>
                <a:latin typeface="Helvetica" panose="020B0604020202020204" pitchFamily="34" charset="0"/>
              </a:rPr>
              <a:t>data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8016875" y="5062537"/>
            <a:ext cx="1295400" cy="60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000" b="0" dirty="0">
                <a:latin typeface="Helvetica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8016875" y="1100137"/>
            <a:ext cx="1295400" cy="304800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8016875" y="5672137"/>
            <a:ext cx="1295400" cy="304800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8016875" y="4452937"/>
            <a:ext cx="1295400" cy="304800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26655" name="Rectangle 35"/>
          <p:cNvSpPr>
            <a:spLocks noChangeArrowheads="1"/>
          </p:cNvSpPr>
          <p:nvPr/>
        </p:nvSpPr>
        <p:spPr bwMode="auto">
          <a:xfrm>
            <a:off x="8016875" y="3386137"/>
            <a:ext cx="1295400" cy="457200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>
                <a:latin typeface="Helvetica" panose="020B0604020202020204" pitchFamily="34" charset="0"/>
              </a:rPr>
              <a:t>heap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8016875" y="2776537"/>
            <a:ext cx="1295400" cy="304800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26657" name="Rectangle 39"/>
          <p:cNvSpPr>
            <a:spLocks noChangeArrowheads="1"/>
          </p:cNvSpPr>
          <p:nvPr/>
        </p:nvSpPr>
        <p:spPr bwMode="auto">
          <a:xfrm>
            <a:off x="8016875" y="1404937"/>
            <a:ext cx="1295400" cy="30480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>
                <a:latin typeface="Helvetica" panose="020B0604020202020204" pitchFamily="34" charset="0"/>
              </a:rPr>
              <a:t>stack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8016875" y="1862137"/>
            <a:ext cx="1295400" cy="457200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26659" name="TextBox 42"/>
          <p:cNvSpPr txBox="1">
            <a:spLocks noChangeArrowheads="1"/>
          </p:cNvSpPr>
          <p:nvPr/>
        </p:nvSpPr>
        <p:spPr bwMode="auto">
          <a:xfrm>
            <a:off x="9285288" y="5715001"/>
            <a:ext cx="11541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0000 0000</a:t>
            </a:r>
          </a:p>
        </p:txBody>
      </p:sp>
      <p:sp>
        <p:nvSpPr>
          <p:cNvPr id="26660" name="TextBox 43"/>
          <p:cNvSpPr txBox="1">
            <a:spLocks noChangeArrowheads="1"/>
          </p:cNvSpPr>
          <p:nvPr/>
        </p:nvSpPr>
        <p:spPr bwMode="auto">
          <a:xfrm>
            <a:off x="9285288" y="5410201"/>
            <a:ext cx="11541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0001 0000</a:t>
            </a:r>
          </a:p>
        </p:txBody>
      </p:sp>
      <p:sp>
        <p:nvSpPr>
          <p:cNvPr id="26661" name="TextBox 44"/>
          <p:cNvSpPr txBox="1">
            <a:spLocks noChangeArrowheads="1"/>
          </p:cNvSpPr>
          <p:nvPr/>
        </p:nvSpPr>
        <p:spPr bwMode="auto">
          <a:xfrm>
            <a:off x="9296401" y="4148137"/>
            <a:ext cx="1039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0101 000</a:t>
            </a:r>
          </a:p>
        </p:txBody>
      </p:sp>
      <p:sp>
        <p:nvSpPr>
          <p:cNvPr id="26662" name="TextBox 45"/>
          <p:cNvSpPr txBox="1">
            <a:spLocks noChangeArrowheads="1"/>
          </p:cNvSpPr>
          <p:nvPr/>
        </p:nvSpPr>
        <p:spPr bwMode="auto">
          <a:xfrm>
            <a:off x="9318625" y="3581401"/>
            <a:ext cx="10175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0111 000</a:t>
            </a:r>
          </a:p>
        </p:txBody>
      </p:sp>
      <p:sp>
        <p:nvSpPr>
          <p:cNvPr id="26663" name="TextBox 46"/>
          <p:cNvSpPr txBox="1">
            <a:spLocks noChangeArrowheads="1"/>
          </p:cNvSpPr>
          <p:nvPr/>
        </p:nvSpPr>
        <p:spPr bwMode="auto">
          <a:xfrm>
            <a:off x="9220200" y="1447801"/>
            <a:ext cx="11318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1110 0000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3200400" y="5824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3200400" y="5672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3200400" y="5519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3200400" y="5367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3200400" y="4757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3200400" y="4910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3200400" y="5062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3200400" y="5214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3200400" y="4148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3200400" y="4300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3200400" y="4452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3200400" y="4605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3200400" y="3538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3200400" y="3690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3200400" y="3843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3200400" y="3995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3200400" y="2928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3200400" y="3081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3200400" y="3233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3200400" y="3386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3200400" y="2319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3200400" y="2471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3200400" y="2624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3200400" y="2776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3200400" y="1709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200400" y="1862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3200400" y="2014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80" name="Rectangle 79"/>
          <p:cNvSpPr/>
          <p:nvPr/>
        </p:nvSpPr>
        <p:spPr bwMode="auto">
          <a:xfrm>
            <a:off x="3200400" y="2166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3200400" y="1100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82" name="Rectangle 81"/>
          <p:cNvSpPr/>
          <p:nvPr/>
        </p:nvSpPr>
        <p:spPr bwMode="auto">
          <a:xfrm>
            <a:off x="3200400" y="1252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83" name="Rectangle 82"/>
          <p:cNvSpPr/>
          <p:nvPr/>
        </p:nvSpPr>
        <p:spPr bwMode="auto">
          <a:xfrm>
            <a:off x="3200400" y="1404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84" name="Rectangle 83"/>
          <p:cNvSpPr/>
          <p:nvPr/>
        </p:nvSpPr>
        <p:spPr bwMode="auto">
          <a:xfrm>
            <a:off x="3200400" y="1557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03" name="Rectangle 102"/>
          <p:cNvSpPr/>
          <p:nvPr/>
        </p:nvSpPr>
        <p:spPr bwMode="auto">
          <a:xfrm>
            <a:off x="8016875" y="3538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04" name="Rectangle 103"/>
          <p:cNvSpPr/>
          <p:nvPr/>
        </p:nvSpPr>
        <p:spPr bwMode="auto">
          <a:xfrm>
            <a:off x="8016875" y="3690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05" name="Rectangle 104"/>
          <p:cNvSpPr/>
          <p:nvPr/>
        </p:nvSpPr>
        <p:spPr bwMode="auto">
          <a:xfrm>
            <a:off x="8016875" y="3843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06" name="Rectangle 105"/>
          <p:cNvSpPr/>
          <p:nvPr/>
        </p:nvSpPr>
        <p:spPr bwMode="auto">
          <a:xfrm>
            <a:off x="8016875" y="3995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07" name="Rectangle 106"/>
          <p:cNvSpPr/>
          <p:nvPr/>
        </p:nvSpPr>
        <p:spPr bwMode="auto">
          <a:xfrm>
            <a:off x="8016875" y="4148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08" name="Rectangle 107"/>
          <p:cNvSpPr/>
          <p:nvPr/>
        </p:nvSpPr>
        <p:spPr bwMode="auto">
          <a:xfrm>
            <a:off x="8016875" y="4300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09" name="Rectangle 108"/>
          <p:cNvSpPr/>
          <p:nvPr/>
        </p:nvSpPr>
        <p:spPr bwMode="auto">
          <a:xfrm>
            <a:off x="8016875" y="4452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10" name="Rectangle 109"/>
          <p:cNvSpPr/>
          <p:nvPr/>
        </p:nvSpPr>
        <p:spPr bwMode="auto">
          <a:xfrm>
            <a:off x="8016875" y="4605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11" name="Rectangle 110"/>
          <p:cNvSpPr/>
          <p:nvPr/>
        </p:nvSpPr>
        <p:spPr bwMode="auto">
          <a:xfrm>
            <a:off x="8016875" y="4757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12" name="Rectangle 111"/>
          <p:cNvSpPr/>
          <p:nvPr/>
        </p:nvSpPr>
        <p:spPr bwMode="auto">
          <a:xfrm>
            <a:off x="8016875" y="4910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13" name="Rectangle 112"/>
          <p:cNvSpPr/>
          <p:nvPr/>
        </p:nvSpPr>
        <p:spPr bwMode="auto">
          <a:xfrm>
            <a:off x="8016875" y="5062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14" name="Rectangle 113"/>
          <p:cNvSpPr/>
          <p:nvPr/>
        </p:nvSpPr>
        <p:spPr bwMode="auto">
          <a:xfrm>
            <a:off x="8016875" y="5214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8016875" y="5367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16" name="Rectangle 115"/>
          <p:cNvSpPr/>
          <p:nvPr/>
        </p:nvSpPr>
        <p:spPr bwMode="auto">
          <a:xfrm>
            <a:off x="8016875" y="5519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17" name="Rectangle 116"/>
          <p:cNvSpPr/>
          <p:nvPr/>
        </p:nvSpPr>
        <p:spPr bwMode="auto">
          <a:xfrm>
            <a:off x="8016875" y="5672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18" name="Rectangle 117"/>
          <p:cNvSpPr/>
          <p:nvPr/>
        </p:nvSpPr>
        <p:spPr bwMode="auto">
          <a:xfrm>
            <a:off x="8016875" y="5824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19" name="Rectangle 118"/>
          <p:cNvSpPr/>
          <p:nvPr/>
        </p:nvSpPr>
        <p:spPr bwMode="auto">
          <a:xfrm>
            <a:off x="8016875" y="1100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20" name="Rectangle 119"/>
          <p:cNvSpPr/>
          <p:nvPr/>
        </p:nvSpPr>
        <p:spPr bwMode="auto">
          <a:xfrm>
            <a:off x="8016875" y="1252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21" name="Rectangle 120"/>
          <p:cNvSpPr/>
          <p:nvPr/>
        </p:nvSpPr>
        <p:spPr bwMode="auto">
          <a:xfrm>
            <a:off x="8016875" y="1404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22" name="Rectangle 121"/>
          <p:cNvSpPr/>
          <p:nvPr/>
        </p:nvSpPr>
        <p:spPr bwMode="auto">
          <a:xfrm>
            <a:off x="8016875" y="1557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23" name="Rectangle 122"/>
          <p:cNvSpPr/>
          <p:nvPr/>
        </p:nvSpPr>
        <p:spPr bwMode="auto">
          <a:xfrm>
            <a:off x="8016875" y="1709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24" name="Rectangle 123"/>
          <p:cNvSpPr/>
          <p:nvPr/>
        </p:nvSpPr>
        <p:spPr bwMode="auto">
          <a:xfrm>
            <a:off x="8016875" y="1862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25" name="Rectangle 124"/>
          <p:cNvSpPr/>
          <p:nvPr/>
        </p:nvSpPr>
        <p:spPr bwMode="auto">
          <a:xfrm>
            <a:off x="8016875" y="2014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26" name="Rectangle 125"/>
          <p:cNvSpPr/>
          <p:nvPr/>
        </p:nvSpPr>
        <p:spPr bwMode="auto">
          <a:xfrm>
            <a:off x="8016875" y="2166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27" name="Rectangle 126"/>
          <p:cNvSpPr/>
          <p:nvPr/>
        </p:nvSpPr>
        <p:spPr bwMode="auto">
          <a:xfrm>
            <a:off x="8016875" y="2319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28" name="Rectangle 127"/>
          <p:cNvSpPr/>
          <p:nvPr/>
        </p:nvSpPr>
        <p:spPr bwMode="auto">
          <a:xfrm>
            <a:off x="8016875" y="2471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29" name="Rectangle 128"/>
          <p:cNvSpPr/>
          <p:nvPr/>
        </p:nvSpPr>
        <p:spPr bwMode="auto">
          <a:xfrm>
            <a:off x="8016875" y="2624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30" name="Rectangle 129"/>
          <p:cNvSpPr/>
          <p:nvPr/>
        </p:nvSpPr>
        <p:spPr bwMode="auto">
          <a:xfrm>
            <a:off x="8016875" y="2776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31" name="Rectangle 130"/>
          <p:cNvSpPr/>
          <p:nvPr/>
        </p:nvSpPr>
        <p:spPr bwMode="auto">
          <a:xfrm>
            <a:off x="8016875" y="2928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32" name="Rectangle 131"/>
          <p:cNvSpPr/>
          <p:nvPr/>
        </p:nvSpPr>
        <p:spPr bwMode="auto">
          <a:xfrm>
            <a:off x="8016875" y="3081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33" name="Rectangle 132"/>
          <p:cNvSpPr/>
          <p:nvPr/>
        </p:nvSpPr>
        <p:spPr bwMode="auto">
          <a:xfrm>
            <a:off x="8016875" y="3233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34" name="Rectangle 133"/>
          <p:cNvSpPr/>
          <p:nvPr/>
        </p:nvSpPr>
        <p:spPr bwMode="auto">
          <a:xfrm>
            <a:off x="8016875" y="3386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grpSp>
        <p:nvGrpSpPr>
          <p:cNvPr id="26728" name="Group 134"/>
          <p:cNvGrpSpPr>
            <a:grpSpLocks/>
          </p:cNvGrpSpPr>
          <p:nvPr/>
        </p:nvGrpSpPr>
        <p:grpSpPr bwMode="auto">
          <a:xfrm>
            <a:off x="5711825" y="871538"/>
            <a:ext cx="1344342" cy="6001643"/>
            <a:chOff x="4188007" y="838200"/>
            <a:chExt cx="1344785" cy="6000946"/>
          </a:xfrm>
        </p:grpSpPr>
        <p:sp>
          <p:nvSpPr>
            <p:cNvPr id="26757" name="TextBox 136"/>
            <p:cNvSpPr txBox="1">
              <a:spLocks noChangeArrowheads="1"/>
            </p:cNvSpPr>
            <p:nvPr/>
          </p:nvSpPr>
          <p:spPr bwMode="auto">
            <a:xfrm>
              <a:off x="4188007" y="838200"/>
              <a:ext cx="1344785" cy="6000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11111   11101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11110   11100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11101     null   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11100     null   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11011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11010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11001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11000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10111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10110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10101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10100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10011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10010   10000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10001   01111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10000   01110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01111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01110     null      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01101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01100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01011   01101 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01010   01100 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01001   01011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01000   01010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00111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00110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00101     null 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00100     null 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00011   00101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00010   00100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00001   00011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00000   00010</a:t>
              </a:r>
            </a:p>
          </p:txBody>
        </p:sp>
        <p:sp>
          <p:nvSpPr>
            <p:cNvPr id="26758" name="Rectangle 138"/>
            <p:cNvSpPr>
              <a:spLocks noChangeArrowheads="1"/>
            </p:cNvSpPr>
            <p:nvPr/>
          </p:nvSpPr>
          <p:spPr bwMode="auto">
            <a:xfrm>
              <a:off x="4724400" y="838200"/>
              <a:ext cx="609600" cy="59436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b="0">
                <a:latin typeface="Helvetica" panose="020B0604020202020204" pitchFamily="34" charset="0"/>
              </a:endParaRPr>
            </a:p>
          </p:txBody>
        </p:sp>
      </p:grpSp>
      <p:cxnSp>
        <p:nvCxnSpPr>
          <p:cNvPr id="26729" name="Straight Arrow Connector 142"/>
          <p:cNvCxnSpPr>
            <a:cxnSpLocks noChangeShapeType="1"/>
            <a:stCxn id="48" idx="3"/>
          </p:cNvCxnSpPr>
          <p:nvPr/>
        </p:nvCxnSpPr>
        <p:spPr bwMode="auto">
          <a:xfrm>
            <a:off x="4495800" y="5900737"/>
            <a:ext cx="1295400" cy="762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0" name="Straight Arrow Connector 143"/>
          <p:cNvCxnSpPr>
            <a:cxnSpLocks noChangeShapeType="1"/>
          </p:cNvCxnSpPr>
          <p:nvPr/>
        </p:nvCxnSpPr>
        <p:spPr bwMode="auto">
          <a:xfrm>
            <a:off x="4495800" y="5748337"/>
            <a:ext cx="1295400" cy="762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1" name="Straight Arrow Connector 144"/>
          <p:cNvCxnSpPr>
            <a:cxnSpLocks noChangeShapeType="1"/>
          </p:cNvCxnSpPr>
          <p:nvPr/>
        </p:nvCxnSpPr>
        <p:spPr bwMode="auto">
          <a:xfrm>
            <a:off x="4495800" y="5595937"/>
            <a:ext cx="1295400" cy="762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2" name="Straight Arrow Connector 145"/>
          <p:cNvCxnSpPr>
            <a:cxnSpLocks noChangeShapeType="1"/>
          </p:cNvCxnSpPr>
          <p:nvPr/>
        </p:nvCxnSpPr>
        <p:spPr bwMode="auto">
          <a:xfrm>
            <a:off x="4495800" y="5443537"/>
            <a:ext cx="1295400" cy="762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3" name="Straight Arrow Connector 146"/>
          <p:cNvCxnSpPr>
            <a:cxnSpLocks noChangeShapeType="1"/>
          </p:cNvCxnSpPr>
          <p:nvPr/>
        </p:nvCxnSpPr>
        <p:spPr bwMode="auto">
          <a:xfrm flipV="1">
            <a:off x="6858000" y="5138737"/>
            <a:ext cx="1143000" cy="990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4" name="Straight Arrow Connector 149"/>
          <p:cNvCxnSpPr>
            <a:cxnSpLocks noChangeShapeType="1"/>
          </p:cNvCxnSpPr>
          <p:nvPr/>
        </p:nvCxnSpPr>
        <p:spPr bwMode="auto">
          <a:xfrm flipV="1">
            <a:off x="6858000" y="5291137"/>
            <a:ext cx="1143000" cy="990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5" name="Straight Arrow Connector 150"/>
          <p:cNvCxnSpPr>
            <a:cxnSpLocks noChangeShapeType="1"/>
          </p:cNvCxnSpPr>
          <p:nvPr/>
        </p:nvCxnSpPr>
        <p:spPr bwMode="auto">
          <a:xfrm flipV="1">
            <a:off x="6858000" y="5443537"/>
            <a:ext cx="1143000" cy="990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6" name="Straight Arrow Connector 151"/>
          <p:cNvCxnSpPr>
            <a:cxnSpLocks noChangeShapeType="1"/>
          </p:cNvCxnSpPr>
          <p:nvPr/>
        </p:nvCxnSpPr>
        <p:spPr bwMode="auto">
          <a:xfrm flipV="1">
            <a:off x="6858000" y="5595937"/>
            <a:ext cx="1143000" cy="990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7" name="Straight Arrow Connector 162"/>
          <p:cNvCxnSpPr>
            <a:cxnSpLocks noChangeShapeType="1"/>
          </p:cNvCxnSpPr>
          <p:nvPr/>
        </p:nvCxnSpPr>
        <p:spPr bwMode="auto">
          <a:xfrm>
            <a:off x="4495800" y="4681537"/>
            <a:ext cx="1295400" cy="5334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8" name="Straight Arrow Connector 164"/>
          <p:cNvCxnSpPr>
            <a:cxnSpLocks noChangeShapeType="1"/>
          </p:cNvCxnSpPr>
          <p:nvPr/>
        </p:nvCxnSpPr>
        <p:spPr bwMode="auto">
          <a:xfrm>
            <a:off x="4495800" y="4529137"/>
            <a:ext cx="1295400" cy="5334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9" name="Straight Arrow Connector 165"/>
          <p:cNvCxnSpPr>
            <a:cxnSpLocks noChangeShapeType="1"/>
          </p:cNvCxnSpPr>
          <p:nvPr/>
        </p:nvCxnSpPr>
        <p:spPr bwMode="auto">
          <a:xfrm>
            <a:off x="4495800" y="4376737"/>
            <a:ext cx="1295400" cy="49053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0" name="Straight Arrow Connector 166"/>
          <p:cNvCxnSpPr>
            <a:cxnSpLocks noChangeShapeType="1"/>
          </p:cNvCxnSpPr>
          <p:nvPr/>
        </p:nvCxnSpPr>
        <p:spPr bwMode="auto">
          <a:xfrm>
            <a:off x="4495800" y="4224337"/>
            <a:ext cx="1295400" cy="457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1" name="Straight Arrow Connector 167"/>
          <p:cNvCxnSpPr>
            <a:cxnSpLocks noChangeShapeType="1"/>
          </p:cNvCxnSpPr>
          <p:nvPr/>
        </p:nvCxnSpPr>
        <p:spPr bwMode="auto">
          <a:xfrm>
            <a:off x="4495800" y="3309937"/>
            <a:ext cx="1295400" cy="27146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2" name="Straight Arrow Connector 172"/>
          <p:cNvCxnSpPr>
            <a:cxnSpLocks noChangeShapeType="1"/>
          </p:cNvCxnSpPr>
          <p:nvPr/>
        </p:nvCxnSpPr>
        <p:spPr bwMode="auto">
          <a:xfrm>
            <a:off x="4495800" y="3462337"/>
            <a:ext cx="1295400" cy="27146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3" name="Straight Arrow Connector 173"/>
          <p:cNvCxnSpPr>
            <a:cxnSpLocks noChangeShapeType="1"/>
          </p:cNvCxnSpPr>
          <p:nvPr/>
        </p:nvCxnSpPr>
        <p:spPr bwMode="auto">
          <a:xfrm>
            <a:off x="4495800" y="3157537"/>
            <a:ext cx="1295400" cy="228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4" name="Straight Arrow Connector 174"/>
          <p:cNvCxnSpPr>
            <a:cxnSpLocks noChangeShapeType="1"/>
          </p:cNvCxnSpPr>
          <p:nvPr/>
        </p:nvCxnSpPr>
        <p:spPr bwMode="auto">
          <a:xfrm flipV="1">
            <a:off x="4495800" y="1023937"/>
            <a:ext cx="1295400" cy="1524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5" name="Straight Arrow Connector 176"/>
          <p:cNvCxnSpPr>
            <a:cxnSpLocks noChangeShapeType="1"/>
          </p:cNvCxnSpPr>
          <p:nvPr/>
        </p:nvCxnSpPr>
        <p:spPr bwMode="auto">
          <a:xfrm flipV="1">
            <a:off x="4495800" y="1176337"/>
            <a:ext cx="1295400" cy="1524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6" name="Straight Arrow Connector 177"/>
          <p:cNvCxnSpPr>
            <a:cxnSpLocks noChangeShapeType="1"/>
            <a:endCxn id="108" idx="1"/>
          </p:cNvCxnSpPr>
          <p:nvPr/>
        </p:nvCxnSpPr>
        <p:spPr bwMode="auto">
          <a:xfrm flipV="1">
            <a:off x="6858001" y="4376737"/>
            <a:ext cx="1158875" cy="838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7" name="Straight Arrow Connector 179"/>
          <p:cNvCxnSpPr>
            <a:cxnSpLocks noChangeShapeType="1"/>
          </p:cNvCxnSpPr>
          <p:nvPr/>
        </p:nvCxnSpPr>
        <p:spPr bwMode="auto">
          <a:xfrm flipV="1">
            <a:off x="6878515" y="4224337"/>
            <a:ext cx="1138360" cy="77848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8" name="Straight Arrow Connector 180"/>
          <p:cNvCxnSpPr>
            <a:cxnSpLocks noChangeShapeType="1"/>
          </p:cNvCxnSpPr>
          <p:nvPr/>
        </p:nvCxnSpPr>
        <p:spPr bwMode="auto">
          <a:xfrm flipV="1">
            <a:off x="6857441" y="4071937"/>
            <a:ext cx="1159435" cy="79533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9" name="Straight Arrow Connector 181"/>
          <p:cNvCxnSpPr>
            <a:cxnSpLocks noChangeShapeType="1"/>
          </p:cNvCxnSpPr>
          <p:nvPr/>
        </p:nvCxnSpPr>
        <p:spPr bwMode="auto">
          <a:xfrm flipV="1">
            <a:off x="6863791" y="3919537"/>
            <a:ext cx="1153085" cy="762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0" name="Straight Arrow Connector 182"/>
          <p:cNvCxnSpPr>
            <a:cxnSpLocks noChangeShapeType="1"/>
            <a:endCxn id="26655" idx="1"/>
          </p:cNvCxnSpPr>
          <p:nvPr/>
        </p:nvCxnSpPr>
        <p:spPr bwMode="auto">
          <a:xfrm>
            <a:off x="6863791" y="3581399"/>
            <a:ext cx="1153085" cy="3333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1" name="Straight Arrow Connector 185"/>
          <p:cNvCxnSpPr>
            <a:cxnSpLocks noChangeShapeType="1"/>
          </p:cNvCxnSpPr>
          <p:nvPr/>
        </p:nvCxnSpPr>
        <p:spPr bwMode="auto">
          <a:xfrm>
            <a:off x="6858001" y="3767137"/>
            <a:ext cx="1158875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2" name="Straight Arrow Connector 186"/>
          <p:cNvCxnSpPr>
            <a:cxnSpLocks noChangeShapeType="1"/>
          </p:cNvCxnSpPr>
          <p:nvPr/>
        </p:nvCxnSpPr>
        <p:spPr bwMode="auto">
          <a:xfrm>
            <a:off x="6880225" y="3414367"/>
            <a:ext cx="1136650" cy="4797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3" name="Straight Arrow Connector 187"/>
          <p:cNvCxnSpPr>
            <a:cxnSpLocks noChangeShapeType="1"/>
            <a:endCxn id="121" idx="1"/>
          </p:cNvCxnSpPr>
          <p:nvPr/>
        </p:nvCxnSpPr>
        <p:spPr bwMode="auto">
          <a:xfrm>
            <a:off x="6858001" y="1023937"/>
            <a:ext cx="1158875" cy="457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4" name="Straight Arrow Connector 189"/>
          <p:cNvCxnSpPr>
            <a:cxnSpLocks noChangeShapeType="1"/>
          </p:cNvCxnSpPr>
          <p:nvPr/>
        </p:nvCxnSpPr>
        <p:spPr bwMode="auto">
          <a:xfrm>
            <a:off x="6858001" y="1176337"/>
            <a:ext cx="1158875" cy="457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6755" name="TextBox 191"/>
          <p:cNvSpPr txBox="1">
            <a:spLocks noChangeArrowheads="1"/>
          </p:cNvSpPr>
          <p:nvPr/>
        </p:nvSpPr>
        <p:spPr bwMode="auto">
          <a:xfrm>
            <a:off x="5681664" y="609601"/>
            <a:ext cx="12525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Helvetica" panose="020B0604020202020204" pitchFamily="34" charset="0"/>
              </a:rPr>
              <a:t>Page Table</a:t>
            </a:r>
          </a:p>
        </p:txBody>
      </p:sp>
      <p:sp>
        <p:nvSpPr>
          <p:cNvPr id="26756" name="TextBox 5"/>
          <p:cNvSpPr txBox="1">
            <a:spLocks noChangeArrowheads="1"/>
          </p:cNvSpPr>
          <p:nvPr/>
        </p:nvSpPr>
        <p:spPr bwMode="auto">
          <a:xfrm rot="1327648">
            <a:off x="6881813" y="947738"/>
            <a:ext cx="1098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Helvetica" panose="020B0604020202020204" pitchFamily="34" charset="0"/>
              </a:rPr>
              <a:t>1110 1</a:t>
            </a:r>
            <a:r>
              <a:rPr lang="en-US" altLang="en-US" sz="1600">
                <a:solidFill>
                  <a:srgbClr val="0330D8"/>
                </a:solidFill>
                <a:latin typeface="Helvetica" panose="020B0604020202020204" pitchFamily="34" charset="0"/>
              </a:rPr>
              <a:t>111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Helvetica" panose="020B0604020202020204" pitchFamily="34" charset="0"/>
              </a:rPr>
              <a:t>Summary: Paging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01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6"/>
          <p:cNvSpPr>
            <a:spLocks noChangeArrowheads="1"/>
          </p:cNvSpPr>
          <p:nvPr/>
        </p:nvSpPr>
        <p:spPr bwMode="auto">
          <a:xfrm>
            <a:off x="4343400" y="6324600"/>
            <a:ext cx="32004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 type="triangle" w="med" len="med"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anose="020B0604020202020204" pitchFamily="34" charset="0"/>
            </a:endParaRPr>
          </a:p>
        </p:txBody>
      </p:sp>
      <p:sp>
        <p:nvSpPr>
          <p:cNvPr id="27651" name="TextBox 5"/>
          <p:cNvSpPr txBox="1">
            <a:spLocks noChangeArrowheads="1"/>
          </p:cNvSpPr>
          <p:nvPr/>
        </p:nvSpPr>
        <p:spPr bwMode="auto">
          <a:xfrm>
            <a:off x="2112964" y="947737"/>
            <a:ext cx="10874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1111 1111</a:t>
            </a:r>
          </a:p>
        </p:txBody>
      </p:sp>
      <p:sp>
        <p:nvSpPr>
          <p:cNvPr id="27652" name="Rectangle 6"/>
          <p:cNvSpPr>
            <a:spLocks noChangeArrowheads="1"/>
          </p:cNvSpPr>
          <p:nvPr/>
        </p:nvSpPr>
        <p:spPr bwMode="auto">
          <a:xfrm>
            <a:off x="3200400" y="1100137"/>
            <a:ext cx="1295400" cy="60960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>
                <a:latin typeface="Helvetica" panose="020B0604020202020204" pitchFamily="34" charset="0"/>
              </a:rPr>
              <a:t>stack</a:t>
            </a:r>
          </a:p>
        </p:txBody>
      </p:sp>
      <p:sp>
        <p:nvSpPr>
          <p:cNvPr id="27653" name="Rectangle 7"/>
          <p:cNvSpPr>
            <a:spLocks noChangeArrowheads="1"/>
          </p:cNvSpPr>
          <p:nvPr/>
        </p:nvSpPr>
        <p:spPr bwMode="auto">
          <a:xfrm>
            <a:off x="3200400" y="3081337"/>
            <a:ext cx="1295400" cy="457200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>
                <a:latin typeface="Helvetica" panose="020B0604020202020204" pitchFamily="34" charset="0"/>
              </a:rPr>
              <a:t>heap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3200400" y="5367337"/>
            <a:ext cx="1295400" cy="60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000" b="0" dirty="0">
                <a:latin typeface="Helvetica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27655" name="Rectangle 9"/>
          <p:cNvSpPr>
            <a:spLocks noChangeArrowheads="1"/>
          </p:cNvSpPr>
          <p:nvPr/>
        </p:nvSpPr>
        <p:spPr bwMode="auto">
          <a:xfrm>
            <a:off x="3200400" y="4148137"/>
            <a:ext cx="1295400" cy="609600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>
                <a:latin typeface="Helvetica" panose="020B0604020202020204" pitchFamily="34" charset="0"/>
              </a:rPr>
              <a:t>data</a:t>
            </a:r>
          </a:p>
        </p:txBody>
      </p:sp>
      <p:sp>
        <p:nvSpPr>
          <p:cNvPr id="27656" name="Up Arrow 10"/>
          <p:cNvSpPr>
            <a:spLocks noChangeArrowheads="1"/>
          </p:cNvSpPr>
          <p:nvPr/>
        </p:nvSpPr>
        <p:spPr bwMode="auto">
          <a:xfrm flipH="1">
            <a:off x="3733801" y="2776537"/>
            <a:ext cx="106363" cy="304800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anose="020B0604020202020204" pitchFamily="34" charset="0"/>
            </a:endParaRPr>
          </a:p>
        </p:txBody>
      </p:sp>
      <p:sp>
        <p:nvSpPr>
          <p:cNvPr id="27657" name="Up Arrow 11"/>
          <p:cNvSpPr>
            <a:spLocks noChangeArrowheads="1"/>
          </p:cNvSpPr>
          <p:nvPr/>
        </p:nvSpPr>
        <p:spPr bwMode="auto">
          <a:xfrm flipH="1" flipV="1">
            <a:off x="3733801" y="1633537"/>
            <a:ext cx="106363" cy="304800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anose="020B0604020202020204" pitchFamily="34" charset="0"/>
            </a:endParaRPr>
          </a:p>
        </p:txBody>
      </p:sp>
      <p:sp>
        <p:nvSpPr>
          <p:cNvPr id="27658" name="Rectangle 12"/>
          <p:cNvSpPr>
            <a:spLocks noChangeArrowheads="1"/>
          </p:cNvSpPr>
          <p:nvPr/>
        </p:nvSpPr>
        <p:spPr bwMode="auto">
          <a:xfrm>
            <a:off x="3200400" y="1100137"/>
            <a:ext cx="1295400" cy="48768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anose="020B0604020202020204" pitchFamily="34" charset="0"/>
            </a:endParaRPr>
          </a:p>
        </p:txBody>
      </p:sp>
      <p:sp>
        <p:nvSpPr>
          <p:cNvPr id="27659" name="TextBox 13"/>
          <p:cNvSpPr txBox="1">
            <a:spLocks noChangeArrowheads="1"/>
          </p:cNvSpPr>
          <p:nvPr/>
        </p:nvSpPr>
        <p:spPr bwMode="auto">
          <a:xfrm>
            <a:off x="2690814" y="719137"/>
            <a:ext cx="21859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Virtual memory view</a:t>
            </a:r>
          </a:p>
        </p:txBody>
      </p:sp>
      <p:sp>
        <p:nvSpPr>
          <p:cNvPr id="27660" name="Rectangle 14"/>
          <p:cNvSpPr>
            <a:spLocks noChangeArrowheads="1"/>
          </p:cNvSpPr>
          <p:nvPr/>
        </p:nvSpPr>
        <p:spPr bwMode="auto">
          <a:xfrm>
            <a:off x="3200400" y="4757737"/>
            <a:ext cx="1295400" cy="1219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anose="020B0604020202020204" pitchFamily="34" charset="0"/>
            </a:endParaRPr>
          </a:p>
        </p:txBody>
      </p:sp>
      <p:sp>
        <p:nvSpPr>
          <p:cNvPr id="27661" name="Rectangle 15"/>
          <p:cNvSpPr>
            <a:spLocks noChangeArrowheads="1"/>
          </p:cNvSpPr>
          <p:nvPr/>
        </p:nvSpPr>
        <p:spPr bwMode="auto">
          <a:xfrm>
            <a:off x="3200400" y="3538537"/>
            <a:ext cx="1295400" cy="1219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anose="020B0604020202020204" pitchFamily="34" charset="0"/>
            </a:endParaRPr>
          </a:p>
        </p:txBody>
      </p:sp>
      <p:sp>
        <p:nvSpPr>
          <p:cNvPr id="27662" name="Rectangle 16"/>
          <p:cNvSpPr>
            <a:spLocks noChangeArrowheads="1"/>
          </p:cNvSpPr>
          <p:nvPr/>
        </p:nvSpPr>
        <p:spPr bwMode="auto">
          <a:xfrm>
            <a:off x="3200400" y="2319337"/>
            <a:ext cx="1295400" cy="1219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anose="020B0604020202020204" pitchFamily="34" charset="0"/>
            </a:endParaRPr>
          </a:p>
        </p:txBody>
      </p:sp>
      <p:sp>
        <p:nvSpPr>
          <p:cNvPr id="27663" name="TextBox 17"/>
          <p:cNvSpPr txBox="1">
            <a:spLocks noChangeArrowheads="1"/>
          </p:cNvSpPr>
          <p:nvPr/>
        </p:nvSpPr>
        <p:spPr bwMode="auto">
          <a:xfrm>
            <a:off x="2057401" y="5715001"/>
            <a:ext cx="11541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1600">
                <a:solidFill>
                  <a:srgbClr val="FF0000"/>
                </a:solidFill>
                <a:latin typeface="Helvetica" panose="020B0604020202020204" pitchFamily="34" charset="0"/>
              </a:rPr>
              <a:t>0000 0</a:t>
            </a:r>
            <a:r>
              <a:rPr lang="en-US" altLang="en-US" sz="1600">
                <a:solidFill>
                  <a:srgbClr val="2A40E2"/>
                </a:solidFill>
                <a:latin typeface="Helvetica" panose="020B0604020202020204" pitchFamily="34" charset="0"/>
              </a:rPr>
              <a:t>000</a:t>
            </a:r>
          </a:p>
        </p:txBody>
      </p:sp>
      <p:sp>
        <p:nvSpPr>
          <p:cNvPr id="27664" name="TextBox 18"/>
          <p:cNvSpPr txBox="1">
            <a:spLocks noChangeArrowheads="1"/>
          </p:cNvSpPr>
          <p:nvPr/>
        </p:nvSpPr>
        <p:spPr bwMode="auto">
          <a:xfrm>
            <a:off x="2057401" y="4529137"/>
            <a:ext cx="11541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1600">
                <a:solidFill>
                  <a:srgbClr val="FF0000"/>
                </a:solidFill>
                <a:latin typeface="Helvetica" panose="020B0604020202020204" pitchFamily="34" charset="0"/>
              </a:rPr>
              <a:t>0100 0</a:t>
            </a:r>
            <a:r>
              <a:rPr lang="en-US" altLang="en-US" sz="1600">
                <a:solidFill>
                  <a:srgbClr val="2A40E2"/>
                </a:solidFill>
                <a:latin typeface="Helvetica" panose="020B0604020202020204" pitchFamily="34" charset="0"/>
              </a:rPr>
              <a:t>000</a:t>
            </a:r>
          </a:p>
        </p:txBody>
      </p:sp>
      <p:sp>
        <p:nvSpPr>
          <p:cNvPr id="27665" name="TextBox 19"/>
          <p:cNvSpPr txBox="1">
            <a:spLocks noChangeArrowheads="1"/>
          </p:cNvSpPr>
          <p:nvPr/>
        </p:nvSpPr>
        <p:spPr bwMode="auto">
          <a:xfrm>
            <a:off x="2057401" y="3309937"/>
            <a:ext cx="11541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1600">
                <a:solidFill>
                  <a:srgbClr val="FF0000"/>
                </a:solidFill>
                <a:latin typeface="Helvetica" panose="020B0604020202020204" pitchFamily="34" charset="0"/>
              </a:rPr>
              <a:t>1000 0</a:t>
            </a:r>
            <a:r>
              <a:rPr lang="en-US" altLang="en-US" sz="1600">
                <a:solidFill>
                  <a:srgbClr val="2A40E2"/>
                </a:solidFill>
                <a:latin typeface="Helvetica" panose="020B0604020202020204" pitchFamily="34" charset="0"/>
              </a:rPr>
              <a:t>000</a:t>
            </a:r>
          </a:p>
        </p:txBody>
      </p:sp>
      <p:sp>
        <p:nvSpPr>
          <p:cNvPr id="27666" name="TextBox 20"/>
          <p:cNvSpPr txBox="1">
            <a:spLocks noChangeArrowheads="1"/>
          </p:cNvSpPr>
          <p:nvPr/>
        </p:nvSpPr>
        <p:spPr bwMode="auto">
          <a:xfrm>
            <a:off x="2068513" y="2057401"/>
            <a:ext cx="1143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1600">
                <a:solidFill>
                  <a:srgbClr val="FF0000"/>
                </a:solidFill>
                <a:latin typeface="Helvetica" panose="020B0604020202020204" pitchFamily="34" charset="0"/>
              </a:rPr>
              <a:t>1100 0</a:t>
            </a:r>
            <a:r>
              <a:rPr lang="en-US" altLang="en-US" sz="1600">
                <a:solidFill>
                  <a:srgbClr val="2A40E2"/>
                </a:solidFill>
                <a:latin typeface="Helvetica" panose="020B0604020202020204" pitchFamily="34" charset="0"/>
              </a:rPr>
              <a:t>000</a:t>
            </a:r>
          </a:p>
        </p:txBody>
      </p:sp>
      <p:sp>
        <p:nvSpPr>
          <p:cNvPr id="27667" name="Left Brace 22"/>
          <p:cNvSpPr>
            <a:spLocks/>
          </p:cNvSpPr>
          <p:nvPr/>
        </p:nvSpPr>
        <p:spPr bwMode="auto">
          <a:xfrm rot="5400000" flipH="1">
            <a:off x="2342356" y="5768181"/>
            <a:ext cx="192088" cy="609600"/>
          </a:xfrm>
          <a:prstGeom prst="leftBrace">
            <a:avLst>
              <a:gd name="adj1" fmla="val 8301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27668" name="TextBox 23"/>
          <p:cNvSpPr txBox="1">
            <a:spLocks noChangeArrowheads="1"/>
          </p:cNvSpPr>
          <p:nvPr/>
        </p:nvSpPr>
        <p:spPr bwMode="auto">
          <a:xfrm>
            <a:off x="2006600" y="6096001"/>
            <a:ext cx="812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solidFill>
                  <a:srgbClr val="FF0000"/>
                </a:solidFill>
                <a:latin typeface="Helvetica" panose="020B0604020202020204" pitchFamily="34" charset="0"/>
              </a:rPr>
              <a:t>page #</a:t>
            </a:r>
          </a:p>
        </p:txBody>
      </p:sp>
      <p:sp>
        <p:nvSpPr>
          <p:cNvPr id="27669" name="TextBox 24"/>
          <p:cNvSpPr txBox="1">
            <a:spLocks noChangeArrowheads="1"/>
          </p:cNvSpPr>
          <p:nvPr/>
        </p:nvSpPr>
        <p:spPr bwMode="auto">
          <a:xfrm>
            <a:off x="2686050" y="6096001"/>
            <a:ext cx="7429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0000FF"/>
                </a:solidFill>
                <a:latin typeface="Helvetica" panose="020B0604020202020204" pitchFamily="34" charset="0"/>
              </a:rPr>
              <a:t>offset</a:t>
            </a:r>
          </a:p>
        </p:txBody>
      </p:sp>
      <p:sp>
        <p:nvSpPr>
          <p:cNvPr id="27670" name="Left Brace 25"/>
          <p:cNvSpPr>
            <a:spLocks/>
          </p:cNvSpPr>
          <p:nvPr/>
        </p:nvSpPr>
        <p:spPr bwMode="auto">
          <a:xfrm rot="5400000" flipH="1">
            <a:off x="2870994" y="5925344"/>
            <a:ext cx="201613" cy="304800"/>
          </a:xfrm>
          <a:prstGeom prst="leftBrace">
            <a:avLst>
              <a:gd name="adj1" fmla="val 8322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27671" name="TextBox 27"/>
          <p:cNvSpPr txBox="1">
            <a:spLocks noChangeArrowheads="1"/>
          </p:cNvSpPr>
          <p:nvPr/>
        </p:nvSpPr>
        <p:spPr bwMode="auto">
          <a:xfrm>
            <a:off x="7467601" y="762001"/>
            <a:ext cx="23780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Physical memory view</a:t>
            </a:r>
          </a:p>
        </p:txBody>
      </p:sp>
      <p:sp>
        <p:nvSpPr>
          <p:cNvPr id="27672" name="Rectangle 28"/>
          <p:cNvSpPr>
            <a:spLocks noChangeArrowheads="1"/>
          </p:cNvSpPr>
          <p:nvPr/>
        </p:nvSpPr>
        <p:spPr bwMode="auto">
          <a:xfrm>
            <a:off x="8016875" y="1100137"/>
            <a:ext cx="1295400" cy="48768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anose="020B0604020202020204" pitchFamily="34" charset="0"/>
            </a:endParaRPr>
          </a:p>
        </p:txBody>
      </p:sp>
      <p:sp>
        <p:nvSpPr>
          <p:cNvPr id="27673" name="Rectangle 29"/>
          <p:cNvSpPr>
            <a:spLocks noChangeArrowheads="1"/>
          </p:cNvSpPr>
          <p:nvPr/>
        </p:nvSpPr>
        <p:spPr bwMode="auto">
          <a:xfrm>
            <a:off x="8016875" y="3843337"/>
            <a:ext cx="1295400" cy="609600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>
                <a:latin typeface="Helvetica" panose="020B0604020202020204" pitchFamily="34" charset="0"/>
              </a:rPr>
              <a:t>data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8016875" y="5062537"/>
            <a:ext cx="1295400" cy="60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000" b="0" dirty="0">
                <a:latin typeface="Helvetica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8016875" y="1100137"/>
            <a:ext cx="1295400" cy="304800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8016875" y="5672137"/>
            <a:ext cx="1295400" cy="304800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8016875" y="4452937"/>
            <a:ext cx="1295400" cy="304800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27678" name="Rectangle 35"/>
          <p:cNvSpPr>
            <a:spLocks noChangeArrowheads="1"/>
          </p:cNvSpPr>
          <p:nvPr/>
        </p:nvSpPr>
        <p:spPr bwMode="auto">
          <a:xfrm>
            <a:off x="8016875" y="3386137"/>
            <a:ext cx="1295400" cy="457200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>
                <a:latin typeface="Helvetica" panose="020B0604020202020204" pitchFamily="34" charset="0"/>
              </a:rPr>
              <a:t>heap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8016875" y="2776537"/>
            <a:ext cx="1295400" cy="304800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27680" name="Rectangle 39"/>
          <p:cNvSpPr>
            <a:spLocks noChangeArrowheads="1"/>
          </p:cNvSpPr>
          <p:nvPr/>
        </p:nvSpPr>
        <p:spPr bwMode="auto">
          <a:xfrm>
            <a:off x="8016875" y="1404937"/>
            <a:ext cx="1295400" cy="30480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>
                <a:latin typeface="Helvetica" panose="020B0604020202020204" pitchFamily="34" charset="0"/>
              </a:rPr>
              <a:t>stack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8016875" y="1862137"/>
            <a:ext cx="1295400" cy="457200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27682" name="TextBox 42"/>
          <p:cNvSpPr txBox="1">
            <a:spLocks noChangeArrowheads="1"/>
          </p:cNvSpPr>
          <p:nvPr/>
        </p:nvSpPr>
        <p:spPr bwMode="auto">
          <a:xfrm>
            <a:off x="9285288" y="5715001"/>
            <a:ext cx="11541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0000 0000</a:t>
            </a:r>
          </a:p>
        </p:txBody>
      </p:sp>
      <p:sp>
        <p:nvSpPr>
          <p:cNvPr id="27683" name="TextBox 43"/>
          <p:cNvSpPr txBox="1">
            <a:spLocks noChangeArrowheads="1"/>
          </p:cNvSpPr>
          <p:nvPr/>
        </p:nvSpPr>
        <p:spPr bwMode="auto">
          <a:xfrm>
            <a:off x="9285288" y="5410201"/>
            <a:ext cx="11541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0001 0000</a:t>
            </a:r>
          </a:p>
        </p:txBody>
      </p:sp>
      <p:sp>
        <p:nvSpPr>
          <p:cNvPr id="27684" name="TextBox 44"/>
          <p:cNvSpPr txBox="1">
            <a:spLocks noChangeArrowheads="1"/>
          </p:cNvSpPr>
          <p:nvPr/>
        </p:nvSpPr>
        <p:spPr bwMode="auto">
          <a:xfrm>
            <a:off x="9296401" y="4148137"/>
            <a:ext cx="1039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0101 000</a:t>
            </a:r>
          </a:p>
        </p:txBody>
      </p:sp>
      <p:sp>
        <p:nvSpPr>
          <p:cNvPr id="27685" name="TextBox 45"/>
          <p:cNvSpPr txBox="1">
            <a:spLocks noChangeArrowheads="1"/>
          </p:cNvSpPr>
          <p:nvPr/>
        </p:nvSpPr>
        <p:spPr bwMode="auto">
          <a:xfrm>
            <a:off x="9318625" y="3581401"/>
            <a:ext cx="10175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0111 000</a:t>
            </a:r>
          </a:p>
        </p:txBody>
      </p:sp>
      <p:sp>
        <p:nvSpPr>
          <p:cNvPr id="27686" name="TextBox 46"/>
          <p:cNvSpPr txBox="1">
            <a:spLocks noChangeArrowheads="1"/>
          </p:cNvSpPr>
          <p:nvPr/>
        </p:nvSpPr>
        <p:spPr bwMode="auto">
          <a:xfrm>
            <a:off x="9220200" y="1447801"/>
            <a:ext cx="11318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1110 0000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3200400" y="5824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3200400" y="5672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3200400" y="5519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3200400" y="5367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3200400" y="4757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3200400" y="4910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3200400" y="5062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3200400" y="5214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3200400" y="4148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3200400" y="4300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3200400" y="4452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3200400" y="4605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3200400" y="3538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3200400" y="3690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3200400" y="3843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3200400" y="3995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3200400" y="2928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3200400" y="3081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3200400" y="3233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3200400" y="3386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3200400" y="2319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3200400" y="2471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3200400" y="2624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3200400" y="2776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3200400" y="1709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200400" y="1862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3200400" y="2014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80" name="Rectangle 79"/>
          <p:cNvSpPr/>
          <p:nvPr/>
        </p:nvSpPr>
        <p:spPr bwMode="auto">
          <a:xfrm>
            <a:off x="3200400" y="2166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3200400" y="1100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82" name="Rectangle 81"/>
          <p:cNvSpPr/>
          <p:nvPr/>
        </p:nvSpPr>
        <p:spPr bwMode="auto">
          <a:xfrm>
            <a:off x="3200400" y="1252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83" name="Rectangle 82"/>
          <p:cNvSpPr/>
          <p:nvPr/>
        </p:nvSpPr>
        <p:spPr bwMode="auto">
          <a:xfrm>
            <a:off x="3200400" y="1404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84" name="Rectangle 83"/>
          <p:cNvSpPr/>
          <p:nvPr/>
        </p:nvSpPr>
        <p:spPr bwMode="auto">
          <a:xfrm>
            <a:off x="3200400" y="1557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03" name="Rectangle 102"/>
          <p:cNvSpPr/>
          <p:nvPr/>
        </p:nvSpPr>
        <p:spPr bwMode="auto">
          <a:xfrm>
            <a:off x="8016875" y="3538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04" name="Rectangle 103"/>
          <p:cNvSpPr/>
          <p:nvPr/>
        </p:nvSpPr>
        <p:spPr bwMode="auto">
          <a:xfrm>
            <a:off x="8016875" y="3690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05" name="Rectangle 104"/>
          <p:cNvSpPr/>
          <p:nvPr/>
        </p:nvSpPr>
        <p:spPr bwMode="auto">
          <a:xfrm>
            <a:off x="8016875" y="3843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06" name="Rectangle 105"/>
          <p:cNvSpPr/>
          <p:nvPr/>
        </p:nvSpPr>
        <p:spPr bwMode="auto">
          <a:xfrm>
            <a:off x="8016875" y="3995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07" name="Rectangle 106"/>
          <p:cNvSpPr/>
          <p:nvPr/>
        </p:nvSpPr>
        <p:spPr bwMode="auto">
          <a:xfrm>
            <a:off x="8016875" y="4148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08" name="Rectangle 107"/>
          <p:cNvSpPr/>
          <p:nvPr/>
        </p:nvSpPr>
        <p:spPr bwMode="auto">
          <a:xfrm>
            <a:off x="8016875" y="4300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09" name="Rectangle 108"/>
          <p:cNvSpPr/>
          <p:nvPr/>
        </p:nvSpPr>
        <p:spPr bwMode="auto">
          <a:xfrm>
            <a:off x="8016875" y="4452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10" name="Rectangle 109"/>
          <p:cNvSpPr/>
          <p:nvPr/>
        </p:nvSpPr>
        <p:spPr bwMode="auto">
          <a:xfrm>
            <a:off x="8016875" y="4605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11" name="Rectangle 110"/>
          <p:cNvSpPr/>
          <p:nvPr/>
        </p:nvSpPr>
        <p:spPr bwMode="auto">
          <a:xfrm>
            <a:off x="8016875" y="4757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12" name="Rectangle 111"/>
          <p:cNvSpPr/>
          <p:nvPr/>
        </p:nvSpPr>
        <p:spPr bwMode="auto">
          <a:xfrm>
            <a:off x="8016875" y="4910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13" name="Rectangle 112"/>
          <p:cNvSpPr/>
          <p:nvPr/>
        </p:nvSpPr>
        <p:spPr bwMode="auto">
          <a:xfrm>
            <a:off x="8016875" y="5062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14" name="Rectangle 113"/>
          <p:cNvSpPr/>
          <p:nvPr/>
        </p:nvSpPr>
        <p:spPr bwMode="auto">
          <a:xfrm>
            <a:off x="8016875" y="5214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8016875" y="5367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16" name="Rectangle 115"/>
          <p:cNvSpPr/>
          <p:nvPr/>
        </p:nvSpPr>
        <p:spPr bwMode="auto">
          <a:xfrm>
            <a:off x="8016875" y="5519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17" name="Rectangle 116"/>
          <p:cNvSpPr/>
          <p:nvPr/>
        </p:nvSpPr>
        <p:spPr bwMode="auto">
          <a:xfrm>
            <a:off x="8016875" y="5672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18" name="Rectangle 117"/>
          <p:cNvSpPr/>
          <p:nvPr/>
        </p:nvSpPr>
        <p:spPr bwMode="auto">
          <a:xfrm>
            <a:off x="8016875" y="5824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19" name="Rectangle 118"/>
          <p:cNvSpPr/>
          <p:nvPr/>
        </p:nvSpPr>
        <p:spPr bwMode="auto">
          <a:xfrm>
            <a:off x="8016875" y="1100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20" name="Rectangle 119"/>
          <p:cNvSpPr/>
          <p:nvPr/>
        </p:nvSpPr>
        <p:spPr bwMode="auto">
          <a:xfrm>
            <a:off x="8016875" y="1252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21" name="Rectangle 120"/>
          <p:cNvSpPr/>
          <p:nvPr/>
        </p:nvSpPr>
        <p:spPr bwMode="auto">
          <a:xfrm>
            <a:off x="8016875" y="1404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22" name="Rectangle 121"/>
          <p:cNvSpPr/>
          <p:nvPr/>
        </p:nvSpPr>
        <p:spPr bwMode="auto">
          <a:xfrm>
            <a:off x="8016875" y="1557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23" name="Rectangle 122"/>
          <p:cNvSpPr/>
          <p:nvPr/>
        </p:nvSpPr>
        <p:spPr bwMode="auto">
          <a:xfrm>
            <a:off x="8016875" y="1709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24" name="Rectangle 123"/>
          <p:cNvSpPr/>
          <p:nvPr/>
        </p:nvSpPr>
        <p:spPr bwMode="auto">
          <a:xfrm>
            <a:off x="8016875" y="1862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25" name="Rectangle 124"/>
          <p:cNvSpPr/>
          <p:nvPr/>
        </p:nvSpPr>
        <p:spPr bwMode="auto">
          <a:xfrm>
            <a:off x="8016875" y="2014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26" name="Rectangle 125"/>
          <p:cNvSpPr/>
          <p:nvPr/>
        </p:nvSpPr>
        <p:spPr bwMode="auto">
          <a:xfrm>
            <a:off x="8016875" y="2166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27" name="Rectangle 126"/>
          <p:cNvSpPr/>
          <p:nvPr/>
        </p:nvSpPr>
        <p:spPr bwMode="auto">
          <a:xfrm>
            <a:off x="8016875" y="2319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28" name="Rectangle 127"/>
          <p:cNvSpPr/>
          <p:nvPr/>
        </p:nvSpPr>
        <p:spPr bwMode="auto">
          <a:xfrm>
            <a:off x="8016875" y="2471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29" name="Rectangle 128"/>
          <p:cNvSpPr/>
          <p:nvPr/>
        </p:nvSpPr>
        <p:spPr bwMode="auto">
          <a:xfrm>
            <a:off x="8016875" y="2624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30" name="Rectangle 129"/>
          <p:cNvSpPr/>
          <p:nvPr/>
        </p:nvSpPr>
        <p:spPr bwMode="auto">
          <a:xfrm>
            <a:off x="8016875" y="2776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31" name="Rectangle 130"/>
          <p:cNvSpPr/>
          <p:nvPr/>
        </p:nvSpPr>
        <p:spPr bwMode="auto">
          <a:xfrm>
            <a:off x="8016875" y="2928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32" name="Rectangle 131"/>
          <p:cNvSpPr/>
          <p:nvPr/>
        </p:nvSpPr>
        <p:spPr bwMode="auto">
          <a:xfrm>
            <a:off x="8016875" y="3081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33" name="Rectangle 132"/>
          <p:cNvSpPr/>
          <p:nvPr/>
        </p:nvSpPr>
        <p:spPr bwMode="auto">
          <a:xfrm>
            <a:off x="8016875" y="3233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34" name="Rectangle 133"/>
          <p:cNvSpPr/>
          <p:nvPr/>
        </p:nvSpPr>
        <p:spPr bwMode="auto">
          <a:xfrm>
            <a:off x="8016875" y="3386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grpSp>
        <p:nvGrpSpPr>
          <p:cNvPr id="27751" name="Group 134"/>
          <p:cNvGrpSpPr>
            <a:grpSpLocks/>
          </p:cNvGrpSpPr>
          <p:nvPr/>
        </p:nvGrpSpPr>
        <p:grpSpPr bwMode="auto">
          <a:xfrm>
            <a:off x="5711825" y="871538"/>
            <a:ext cx="1344342" cy="6001643"/>
            <a:chOff x="4188007" y="838200"/>
            <a:chExt cx="1344785" cy="6000946"/>
          </a:xfrm>
        </p:grpSpPr>
        <p:sp>
          <p:nvSpPr>
            <p:cNvPr id="27781" name="TextBox 136"/>
            <p:cNvSpPr txBox="1">
              <a:spLocks noChangeArrowheads="1"/>
            </p:cNvSpPr>
            <p:nvPr/>
          </p:nvSpPr>
          <p:spPr bwMode="auto">
            <a:xfrm>
              <a:off x="4188007" y="838200"/>
              <a:ext cx="1344785" cy="6000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11111   11101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11110   11100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11101     null   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11100     null   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11011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11010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11001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11000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10111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10110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10101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10100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10011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10010   10000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10001   01111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10000   01110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01111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01110     null      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01101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01100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01011   01101 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01010   01100 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01001   01011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01000   01010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00111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00110     null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00101     null 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00100     null 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00011   00101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00010   00100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00001   00011</a:t>
              </a:r>
            </a:p>
            <a:p>
              <a:pPr eaLnBrk="1" hangingPunct="1"/>
              <a:r>
                <a:rPr lang="en-US" altLang="en-US" sz="1200">
                  <a:latin typeface="Helvetica" panose="020B0604020202020204" pitchFamily="34" charset="0"/>
                </a:rPr>
                <a:t>00000   00010</a:t>
              </a:r>
            </a:p>
          </p:txBody>
        </p:sp>
        <p:sp>
          <p:nvSpPr>
            <p:cNvPr id="27782" name="Rectangle 138"/>
            <p:cNvSpPr>
              <a:spLocks noChangeArrowheads="1"/>
            </p:cNvSpPr>
            <p:nvPr/>
          </p:nvSpPr>
          <p:spPr bwMode="auto">
            <a:xfrm>
              <a:off x="4724400" y="838200"/>
              <a:ext cx="609600" cy="59436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b="0">
                <a:latin typeface="Helvetica" panose="020B0604020202020204" pitchFamily="34" charset="0"/>
              </a:endParaRPr>
            </a:p>
          </p:txBody>
        </p:sp>
      </p:grpSp>
      <p:cxnSp>
        <p:nvCxnSpPr>
          <p:cNvPr id="27752" name="Straight Arrow Connector 142"/>
          <p:cNvCxnSpPr>
            <a:cxnSpLocks noChangeShapeType="1"/>
            <a:stCxn id="48" idx="3"/>
          </p:cNvCxnSpPr>
          <p:nvPr/>
        </p:nvCxnSpPr>
        <p:spPr bwMode="auto">
          <a:xfrm>
            <a:off x="4495800" y="5900737"/>
            <a:ext cx="1295400" cy="762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753" name="Straight Arrow Connector 143"/>
          <p:cNvCxnSpPr>
            <a:cxnSpLocks noChangeShapeType="1"/>
          </p:cNvCxnSpPr>
          <p:nvPr/>
        </p:nvCxnSpPr>
        <p:spPr bwMode="auto">
          <a:xfrm>
            <a:off x="4495800" y="5748337"/>
            <a:ext cx="1295400" cy="762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754" name="Straight Arrow Connector 144"/>
          <p:cNvCxnSpPr>
            <a:cxnSpLocks noChangeShapeType="1"/>
          </p:cNvCxnSpPr>
          <p:nvPr/>
        </p:nvCxnSpPr>
        <p:spPr bwMode="auto">
          <a:xfrm>
            <a:off x="4495800" y="5595937"/>
            <a:ext cx="1295400" cy="762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755" name="Straight Arrow Connector 145"/>
          <p:cNvCxnSpPr>
            <a:cxnSpLocks noChangeShapeType="1"/>
          </p:cNvCxnSpPr>
          <p:nvPr/>
        </p:nvCxnSpPr>
        <p:spPr bwMode="auto">
          <a:xfrm>
            <a:off x="4495800" y="5443537"/>
            <a:ext cx="1295400" cy="762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756" name="Straight Arrow Connector 146"/>
          <p:cNvCxnSpPr>
            <a:cxnSpLocks noChangeShapeType="1"/>
          </p:cNvCxnSpPr>
          <p:nvPr/>
        </p:nvCxnSpPr>
        <p:spPr bwMode="auto">
          <a:xfrm flipV="1">
            <a:off x="6858000" y="5138737"/>
            <a:ext cx="1143000" cy="990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757" name="Straight Arrow Connector 149"/>
          <p:cNvCxnSpPr>
            <a:cxnSpLocks noChangeShapeType="1"/>
          </p:cNvCxnSpPr>
          <p:nvPr/>
        </p:nvCxnSpPr>
        <p:spPr bwMode="auto">
          <a:xfrm flipV="1">
            <a:off x="6858000" y="5291137"/>
            <a:ext cx="1143000" cy="990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758" name="Straight Arrow Connector 150"/>
          <p:cNvCxnSpPr>
            <a:cxnSpLocks noChangeShapeType="1"/>
          </p:cNvCxnSpPr>
          <p:nvPr/>
        </p:nvCxnSpPr>
        <p:spPr bwMode="auto">
          <a:xfrm flipV="1">
            <a:off x="6858000" y="5443537"/>
            <a:ext cx="1143000" cy="990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759" name="Straight Arrow Connector 151"/>
          <p:cNvCxnSpPr>
            <a:cxnSpLocks noChangeShapeType="1"/>
          </p:cNvCxnSpPr>
          <p:nvPr/>
        </p:nvCxnSpPr>
        <p:spPr bwMode="auto">
          <a:xfrm flipV="1">
            <a:off x="6858000" y="5595937"/>
            <a:ext cx="1143000" cy="990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767" name="Straight Arrow Connector 174"/>
          <p:cNvCxnSpPr>
            <a:cxnSpLocks noChangeShapeType="1"/>
          </p:cNvCxnSpPr>
          <p:nvPr/>
        </p:nvCxnSpPr>
        <p:spPr bwMode="auto">
          <a:xfrm flipV="1">
            <a:off x="4495800" y="1023937"/>
            <a:ext cx="1295400" cy="1524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768" name="Straight Arrow Connector 176"/>
          <p:cNvCxnSpPr>
            <a:cxnSpLocks noChangeShapeType="1"/>
          </p:cNvCxnSpPr>
          <p:nvPr/>
        </p:nvCxnSpPr>
        <p:spPr bwMode="auto">
          <a:xfrm flipV="1">
            <a:off x="4495800" y="1176337"/>
            <a:ext cx="1295400" cy="1524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776" name="Straight Arrow Connector 187"/>
          <p:cNvCxnSpPr>
            <a:cxnSpLocks noChangeShapeType="1"/>
            <a:endCxn id="121" idx="1"/>
          </p:cNvCxnSpPr>
          <p:nvPr/>
        </p:nvCxnSpPr>
        <p:spPr bwMode="auto">
          <a:xfrm>
            <a:off x="6858001" y="1023937"/>
            <a:ext cx="1158875" cy="457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777" name="Straight Arrow Connector 189"/>
          <p:cNvCxnSpPr>
            <a:cxnSpLocks noChangeShapeType="1"/>
          </p:cNvCxnSpPr>
          <p:nvPr/>
        </p:nvCxnSpPr>
        <p:spPr bwMode="auto">
          <a:xfrm>
            <a:off x="6858001" y="1176337"/>
            <a:ext cx="1158875" cy="457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7778" name="TextBox 191"/>
          <p:cNvSpPr txBox="1">
            <a:spLocks noChangeArrowheads="1"/>
          </p:cNvSpPr>
          <p:nvPr/>
        </p:nvSpPr>
        <p:spPr bwMode="auto">
          <a:xfrm>
            <a:off x="5681664" y="609601"/>
            <a:ext cx="12525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Helvetica" panose="020B0604020202020204" pitchFamily="34" charset="0"/>
              </a:rPr>
              <a:t>Page Table</a:t>
            </a:r>
          </a:p>
        </p:txBody>
      </p:sp>
      <p:sp>
        <p:nvSpPr>
          <p:cNvPr id="27779" name="TextBox 135"/>
          <p:cNvSpPr txBox="1">
            <a:spLocks noChangeArrowheads="1"/>
          </p:cNvSpPr>
          <p:nvPr/>
        </p:nvSpPr>
        <p:spPr bwMode="auto">
          <a:xfrm>
            <a:off x="2068514" y="1524001"/>
            <a:ext cx="11318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1600">
                <a:solidFill>
                  <a:srgbClr val="FF0000"/>
                </a:solidFill>
                <a:latin typeface="Helvetica" panose="020B0604020202020204" pitchFamily="34" charset="0"/>
              </a:rPr>
              <a:t>1110 0</a:t>
            </a:r>
            <a:r>
              <a:rPr lang="en-US" altLang="en-US" sz="1600">
                <a:solidFill>
                  <a:srgbClr val="2A40E2"/>
                </a:solidFill>
                <a:latin typeface="Helvetica" panose="020B0604020202020204" pitchFamily="34" charset="0"/>
              </a:rPr>
              <a:t>000</a:t>
            </a:r>
          </a:p>
        </p:txBody>
      </p:sp>
      <p:sp>
        <p:nvSpPr>
          <p:cNvPr id="140" name="Rounded Rectangular Callout 139"/>
          <p:cNvSpPr>
            <a:spLocks noChangeArrowheads="1"/>
          </p:cNvSpPr>
          <p:nvPr/>
        </p:nvSpPr>
        <p:spPr bwMode="auto">
          <a:xfrm>
            <a:off x="1828800" y="2090737"/>
            <a:ext cx="2286000" cy="1143000"/>
          </a:xfrm>
          <a:prstGeom prst="wedgeRoundRectCallout">
            <a:avLst>
              <a:gd name="adj1" fmla="val 21153"/>
              <a:gd name="adj2" fmla="val -86569"/>
              <a:gd name="adj3" fmla="val 16667"/>
            </a:avLst>
          </a:prstGeom>
          <a:solidFill>
            <a:srgbClr val="FFFF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 dirty="0">
                <a:latin typeface="Helvetica" panose="020B0604020202020204" pitchFamily="34" charset="0"/>
              </a:rPr>
              <a:t>What happens if stack grows to 1110 0000?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Helvetica" panose="020B0604020202020204" pitchFamily="34" charset="0"/>
              </a:rPr>
              <a:t>Summary: Paging</a:t>
            </a:r>
            <a:endParaRPr lang="en-US" dirty="0"/>
          </a:p>
        </p:txBody>
      </p:sp>
      <p:cxnSp>
        <p:nvCxnSpPr>
          <p:cNvPr id="137" name="Straight Arrow Connector 167"/>
          <p:cNvCxnSpPr>
            <a:cxnSpLocks noChangeShapeType="1"/>
          </p:cNvCxnSpPr>
          <p:nvPr/>
        </p:nvCxnSpPr>
        <p:spPr bwMode="auto">
          <a:xfrm>
            <a:off x="4495800" y="3309937"/>
            <a:ext cx="1295400" cy="27146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8" name="Straight Arrow Connector 172"/>
          <p:cNvCxnSpPr>
            <a:cxnSpLocks noChangeShapeType="1"/>
          </p:cNvCxnSpPr>
          <p:nvPr/>
        </p:nvCxnSpPr>
        <p:spPr bwMode="auto">
          <a:xfrm>
            <a:off x="4495800" y="3462337"/>
            <a:ext cx="1295400" cy="27146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9" name="Straight Arrow Connector 173"/>
          <p:cNvCxnSpPr>
            <a:cxnSpLocks noChangeShapeType="1"/>
          </p:cNvCxnSpPr>
          <p:nvPr/>
        </p:nvCxnSpPr>
        <p:spPr bwMode="auto">
          <a:xfrm>
            <a:off x="4495800" y="3157537"/>
            <a:ext cx="1295400" cy="228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Straight Arrow Connector 182"/>
          <p:cNvCxnSpPr>
            <a:cxnSpLocks noChangeShapeType="1"/>
          </p:cNvCxnSpPr>
          <p:nvPr/>
        </p:nvCxnSpPr>
        <p:spPr bwMode="auto">
          <a:xfrm>
            <a:off x="6863791" y="3581399"/>
            <a:ext cx="1153085" cy="3333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Straight Arrow Connector 185"/>
          <p:cNvCxnSpPr>
            <a:cxnSpLocks noChangeShapeType="1"/>
          </p:cNvCxnSpPr>
          <p:nvPr/>
        </p:nvCxnSpPr>
        <p:spPr bwMode="auto">
          <a:xfrm>
            <a:off x="6858001" y="3767137"/>
            <a:ext cx="1158875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Straight Arrow Connector 186"/>
          <p:cNvCxnSpPr>
            <a:cxnSpLocks noChangeShapeType="1"/>
          </p:cNvCxnSpPr>
          <p:nvPr/>
        </p:nvCxnSpPr>
        <p:spPr bwMode="auto">
          <a:xfrm>
            <a:off x="6880225" y="3414367"/>
            <a:ext cx="1136650" cy="4797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Straight Arrow Connector 162"/>
          <p:cNvCxnSpPr>
            <a:cxnSpLocks noChangeShapeType="1"/>
          </p:cNvCxnSpPr>
          <p:nvPr/>
        </p:nvCxnSpPr>
        <p:spPr bwMode="auto">
          <a:xfrm>
            <a:off x="4495800" y="4681537"/>
            <a:ext cx="1295400" cy="5334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5" name="Straight Arrow Connector 164"/>
          <p:cNvCxnSpPr>
            <a:cxnSpLocks noChangeShapeType="1"/>
          </p:cNvCxnSpPr>
          <p:nvPr/>
        </p:nvCxnSpPr>
        <p:spPr bwMode="auto">
          <a:xfrm>
            <a:off x="4495800" y="4529137"/>
            <a:ext cx="1295400" cy="5334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Straight Arrow Connector 165"/>
          <p:cNvCxnSpPr>
            <a:cxnSpLocks noChangeShapeType="1"/>
          </p:cNvCxnSpPr>
          <p:nvPr/>
        </p:nvCxnSpPr>
        <p:spPr bwMode="auto">
          <a:xfrm>
            <a:off x="4495800" y="4376737"/>
            <a:ext cx="1295400" cy="49053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7" name="Straight Arrow Connector 166"/>
          <p:cNvCxnSpPr>
            <a:cxnSpLocks noChangeShapeType="1"/>
          </p:cNvCxnSpPr>
          <p:nvPr/>
        </p:nvCxnSpPr>
        <p:spPr bwMode="auto">
          <a:xfrm>
            <a:off x="4495800" y="4224337"/>
            <a:ext cx="1295400" cy="457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8" name="Straight Arrow Connector 177"/>
          <p:cNvCxnSpPr>
            <a:cxnSpLocks noChangeShapeType="1"/>
          </p:cNvCxnSpPr>
          <p:nvPr/>
        </p:nvCxnSpPr>
        <p:spPr bwMode="auto">
          <a:xfrm flipV="1">
            <a:off x="6858001" y="4376737"/>
            <a:ext cx="1158875" cy="838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Straight Arrow Connector 179"/>
          <p:cNvCxnSpPr>
            <a:cxnSpLocks noChangeShapeType="1"/>
          </p:cNvCxnSpPr>
          <p:nvPr/>
        </p:nvCxnSpPr>
        <p:spPr bwMode="auto">
          <a:xfrm flipV="1">
            <a:off x="6878515" y="4224337"/>
            <a:ext cx="1138360" cy="77848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Straight Arrow Connector 180"/>
          <p:cNvCxnSpPr>
            <a:cxnSpLocks noChangeShapeType="1"/>
          </p:cNvCxnSpPr>
          <p:nvPr/>
        </p:nvCxnSpPr>
        <p:spPr bwMode="auto">
          <a:xfrm flipV="1">
            <a:off x="6857441" y="4071937"/>
            <a:ext cx="1159435" cy="79533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1" name="Straight Arrow Connector 181"/>
          <p:cNvCxnSpPr>
            <a:cxnSpLocks noChangeShapeType="1"/>
          </p:cNvCxnSpPr>
          <p:nvPr/>
        </p:nvCxnSpPr>
        <p:spPr bwMode="auto">
          <a:xfrm flipV="1">
            <a:off x="6863791" y="3919537"/>
            <a:ext cx="1153085" cy="762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55395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6"/>
          <p:cNvSpPr>
            <a:spLocks noChangeArrowheads="1"/>
          </p:cNvSpPr>
          <p:nvPr/>
        </p:nvSpPr>
        <p:spPr bwMode="auto">
          <a:xfrm>
            <a:off x="4343400" y="6324600"/>
            <a:ext cx="32004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 type="triangle" w="med" len="med"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anose="020B0604020202020204" pitchFamily="34" charset="0"/>
            </a:endParaRPr>
          </a:p>
        </p:txBody>
      </p:sp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2514600" y="76200"/>
            <a:ext cx="7162800" cy="533400"/>
          </a:xfrm>
        </p:spPr>
        <p:txBody>
          <a:bodyPr/>
          <a:lstStyle/>
          <a:p>
            <a:r>
              <a:rPr lang="en-US" altLang="en-US">
                <a:latin typeface="Helvetica" panose="020B0604020202020204" pitchFamily="34" charset="0"/>
              </a:rPr>
              <a:t>Summary: Paging</a:t>
            </a:r>
          </a:p>
        </p:txBody>
      </p:sp>
      <p:sp>
        <p:nvSpPr>
          <p:cNvPr id="28676" name="TextBox 5"/>
          <p:cNvSpPr txBox="1">
            <a:spLocks noChangeArrowheads="1"/>
          </p:cNvSpPr>
          <p:nvPr/>
        </p:nvSpPr>
        <p:spPr bwMode="auto">
          <a:xfrm>
            <a:off x="2112964" y="947737"/>
            <a:ext cx="10874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1111 1111</a:t>
            </a:r>
          </a:p>
        </p:txBody>
      </p:sp>
      <p:sp>
        <p:nvSpPr>
          <p:cNvPr id="28677" name="Rectangle 6"/>
          <p:cNvSpPr>
            <a:spLocks noChangeArrowheads="1"/>
          </p:cNvSpPr>
          <p:nvPr/>
        </p:nvSpPr>
        <p:spPr bwMode="auto">
          <a:xfrm>
            <a:off x="3200400" y="1100137"/>
            <a:ext cx="1295400" cy="60960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>
                <a:latin typeface="Helvetica" panose="020B0604020202020204" pitchFamily="34" charset="0"/>
              </a:rPr>
              <a:t>stack</a:t>
            </a:r>
          </a:p>
        </p:txBody>
      </p:sp>
      <p:sp>
        <p:nvSpPr>
          <p:cNvPr id="28678" name="Rectangle 7"/>
          <p:cNvSpPr>
            <a:spLocks noChangeArrowheads="1"/>
          </p:cNvSpPr>
          <p:nvPr/>
        </p:nvSpPr>
        <p:spPr bwMode="auto">
          <a:xfrm>
            <a:off x="3200400" y="3081337"/>
            <a:ext cx="1295400" cy="457200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>
                <a:latin typeface="Helvetica" panose="020B0604020202020204" pitchFamily="34" charset="0"/>
              </a:rPr>
              <a:t>heap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3200400" y="5367337"/>
            <a:ext cx="1295400" cy="60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000" b="0" dirty="0">
                <a:latin typeface="Helvetica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28680" name="Rectangle 9"/>
          <p:cNvSpPr>
            <a:spLocks noChangeArrowheads="1"/>
          </p:cNvSpPr>
          <p:nvPr/>
        </p:nvSpPr>
        <p:spPr bwMode="auto">
          <a:xfrm>
            <a:off x="3200400" y="4148137"/>
            <a:ext cx="1295400" cy="609600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>
                <a:latin typeface="Helvetica" panose="020B0604020202020204" pitchFamily="34" charset="0"/>
              </a:rPr>
              <a:t>data</a:t>
            </a:r>
          </a:p>
        </p:txBody>
      </p:sp>
      <p:sp>
        <p:nvSpPr>
          <p:cNvPr id="28681" name="Up Arrow 10"/>
          <p:cNvSpPr>
            <a:spLocks noChangeArrowheads="1"/>
          </p:cNvSpPr>
          <p:nvPr/>
        </p:nvSpPr>
        <p:spPr bwMode="auto">
          <a:xfrm flipH="1">
            <a:off x="3733801" y="2776537"/>
            <a:ext cx="106363" cy="304800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anose="020B0604020202020204" pitchFamily="34" charset="0"/>
            </a:endParaRPr>
          </a:p>
        </p:txBody>
      </p:sp>
      <p:sp>
        <p:nvSpPr>
          <p:cNvPr id="28682" name="Up Arrow 11"/>
          <p:cNvSpPr>
            <a:spLocks noChangeArrowheads="1"/>
          </p:cNvSpPr>
          <p:nvPr/>
        </p:nvSpPr>
        <p:spPr bwMode="auto">
          <a:xfrm flipH="1" flipV="1">
            <a:off x="3733801" y="1709737"/>
            <a:ext cx="106363" cy="304800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anose="020B0604020202020204" pitchFamily="34" charset="0"/>
            </a:endParaRPr>
          </a:p>
        </p:txBody>
      </p:sp>
      <p:sp>
        <p:nvSpPr>
          <p:cNvPr id="28683" name="Rectangle 12"/>
          <p:cNvSpPr>
            <a:spLocks noChangeArrowheads="1"/>
          </p:cNvSpPr>
          <p:nvPr/>
        </p:nvSpPr>
        <p:spPr bwMode="auto">
          <a:xfrm>
            <a:off x="3200400" y="1100137"/>
            <a:ext cx="1295400" cy="48768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anose="020B0604020202020204" pitchFamily="34" charset="0"/>
            </a:endParaRPr>
          </a:p>
        </p:txBody>
      </p:sp>
      <p:sp>
        <p:nvSpPr>
          <p:cNvPr id="28684" name="TextBox 13"/>
          <p:cNvSpPr txBox="1">
            <a:spLocks noChangeArrowheads="1"/>
          </p:cNvSpPr>
          <p:nvPr/>
        </p:nvSpPr>
        <p:spPr bwMode="auto">
          <a:xfrm>
            <a:off x="2690814" y="719137"/>
            <a:ext cx="21859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Virtual memory view</a:t>
            </a:r>
          </a:p>
        </p:txBody>
      </p:sp>
      <p:sp>
        <p:nvSpPr>
          <p:cNvPr id="28685" name="Rectangle 14"/>
          <p:cNvSpPr>
            <a:spLocks noChangeArrowheads="1"/>
          </p:cNvSpPr>
          <p:nvPr/>
        </p:nvSpPr>
        <p:spPr bwMode="auto">
          <a:xfrm>
            <a:off x="3200400" y="4757737"/>
            <a:ext cx="1295400" cy="1219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anose="020B0604020202020204" pitchFamily="34" charset="0"/>
            </a:endParaRPr>
          </a:p>
        </p:txBody>
      </p:sp>
      <p:sp>
        <p:nvSpPr>
          <p:cNvPr id="28686" name="Rectangle 15"/>
          <p:cNvSpPr>
            <a:spLocks noChangeArrowheads="1"/>
          </p:cNvSpPr>
          <p:nvPr/>
        </p:nvSpPr>
        <p:spPr bwMode="auto">
          <a:xfrm>
            <a:off x="3200400" y="3538537"/>
            <a:ext cx="1295400" cy="1219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anose="020B0604020202020204" pitchFamily="34" charset="0"/>
            </a:endParaRPr>
          </a:p>
        </p:txBody>
      </p:sp>
      <p:sp>
        <p:nvSpPr>
          <p:cNvPr id="28687" name="Rectangle 16"/>
          <p:cNvSpPr>
            <a:spLocks noChangeArrowheads="1"/>
          </p:cNvSpPr>
          <p:nvPr/>
        </p:nvSpPr>
        <p:spPr bwMode="auto">
          <a:xfrm>
            <a:off x="3200400" y="2319337"/>
            <a:ext cx="1295400" cy="1219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anose="020B0604020202020204" pitchFamily="34" charset="0"/>
            </a:endParaRPr>
          </a:p>
        </p:txBody>
      </p:sp>
      <p:sp>
        <p:nvSpPr>
          <p:cNvPr id="28688" name="TextBox 17"/>
          <p:cNvSpPr txBox="1">
            <a:spLocks noChangeArrowheads="1"/>
          </p:cNvSpPr>
          <p:nvPr/>
        </p:nvSpPr>
        <p:spPr bwMode="auto">
          <a:xfrm>
            <a:off x="2057401" y="5715001"/>
            <a:ext cx="11541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1600">
                <a:solidFill>
                  <a:srgbClr val="FF0000"/>
                </a:solidFill>
                <a:latin typeface="Helvetica" panose="020B0604020202020204" pitchFamily="34" charset="0"/>
              </a:rPr>
              <a:t>0000 0</a:t>
            </a:r>
            <a:r>
              <a:rPr lang="en-US" altLang="en-US" sz="1600">
                <a:solidFill>
                  <a:srgbClr val="2A40E2"/>
                </a:solidFill>
                <a:latin typeface="Helvetica" panose="020B0604020202020204" pitchFamily="34" charset="0"/>
              </a:rPr>
              <a:t>000</a:t>
            </a:r>
          </a:p>
        </p:txBody>
      </p:sp>
      <p:sp>
        <p:nvSpPr>
          <p:cNvPr id="28689" name="TextBox 18"/>
          <p:cNvSpPr txBox="1">
            <a:spLocks noChangeArrowheads="1"/>
          </p:cNvSpPr>
          <p:nvPr/>
        </p:nvSpPr>
        <p:spPr bwMode="auto">
          <a:xfrm>
            <a:off x="2057401" y="4529137"/>
            <a:ext cx="11541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1600">
                <a:solidFill>
                  <a:srgbClr val="FF0000"/>
                </a:solidFill>
                <a:latin typeface="Helvetica" panose="020B0604020202020204" pitchFamily="34" charset="0"/>
              </a:rPr>
              <a:t>0100 0</a:t>
            </a:r>
            <a:r>
              <a:rPr lang="en-US" altLang="en-US" sz="1600">
                <a:solidFill>
                  <a:srgbClr val="2A40E2"/>
                </a:solidFill>
                <a:latin typeface="Helvetica" panose="020B0604020202020204" pitchFamily="34" charset="0"/>
              </a:rPr>
              <a:t>000</a:t>
            </a:r>
          </a:p>
        </p:txBody>
      </p:sp>
      <p:sp>
        <p:nvSpPr>
          <p:cNvPr id="28690" name="TextBox 19"/>
          <p:cNvSpPr txBox="1">
            <a:spLocks noChangeArrowheads="1"/>
          </p:cNvSpPr>
          <p:nvPr/>
        </p:nvSpPr>
        <p:spPr bwMode="auto">
          <a:xfrm>
            <a:off x="2057401" y="3309937"/>
            <a:ext cx="11541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1600">
                <a:solidFill>
                  <a:srgbClr val="FF0000"/>
                </a:solidFill>
                <a:latin typeface="Helvetica" panose="020B0604020202020204" pitchFamily="34" charset="0"/>
              </a:rPr>
              <a:t>1000 0</a:t>
            </a:r>
            <a:r>
              <a:rPr lang="en-US" altLang="en-US" sz="1600">
                <a:solidFill>
                  <a:srgbClr val="2A40E2"/>
                </a:solidFill>
                <a:latin typeface="Helvetica" panose="020B0604020202020204" pitchFamily="34" charset="0"/>
              </a:rPr>
              <a:t>000</a:t>
            </a:r>
          </a:p>
        </p:txBody>
      </p:sp>
      <p:sp>
        <p:nvSpPr>
          <p:cNvPr id="28691" name="TextBox 20"/>
          <p:cNvSpPr txBox="1">
            <a:spLocks noChangeArrowheads="1"/>
          </p:cNvSpPr>
          <p:nvPr/>
        </p:nvSpPr>
        <p:spPr bwMode="auto">
          <a:xfrm>
            <a:off x="2068513" y="2057401"/>
            <a:ext cx="1143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1600">
                <a:solidFill>
                  <a:srgbClr val="FF0000"/>
                </a:solidFill>
                <a:latin typeface="Helvetica" panose="020B0604020202020204" pitchFamily="34" charset="0"/>
              </a:rPr>
              <a:t>1100 0</a:t>
            </a:r>
            <a:r>
              <a:rPr lang="en-US" altLang="en-US" sz="1600">
                <a:solidFill>
                  <a:srgbClr val="2A40E2"/>
                </a:solidFill>
                <a:latin typeface="Helvetica" panose="020B0604020202020204" pitchFamily="34" charset="0"/>
              </a:rPr>
              <a:t>000</a:t>
            </a:r>
          </a:p>
        </p:txBody>
      </p:sp>
      <p:sp>
        <p:nvSpPr>
          <p:cNvPr id="28692" name="Left Brace 22"/>
          <p:cNvSpPr>
            <a:spLocks/>
          </p:cNvSpPr>
          <p:nvPr/>
        </p:nvSpPr>
        <p:spPr bwMode="auto">
          <a:xfrm rot="5400000" flipH="1">
            <a:off x="2342356" y="5768181"/>
            <a:ext cx="192088" cy="609600"/>
          </a:xfrm>
          <a:prstGeom prst="leftBrace">
            <a:avLst>
              <a:gd name="adj1" fmla="val 8301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28693" name="TextBox 23"/>
          <p:cNvSpPr txBox="1">
            <a:spLocks noChangeArrowheads="1"/>
          </p:cNvSpPr>
          <p:nvPr/>
        </p:nvSpPr>
        <p:spPr bwMode="auto">
          <a:xfrm>
            <a:off x="2006600" y="6096001"/>
            <a:ext cx="812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solidFill>
                  <a:srgbClr val="FF0000"/>
                </a:solidFill>
                <a:latin typeface="Helvetica" panose="020B0604020202020204" pitchFamily="34" charset="0"/>
              </a:rPr>
              <a:t>page #</a:t>
            </a:r>
          </a:p>
        </p:txBody>
      </p:sp>
      <p:sp>
        <p:nvSpPr>
          <p:cNvPr id="28694" name="TextBox 24"/>
          <p:cNvSpPr txBox="1">
            <a:spLocks noChangeArrowheads="1"/>
          </p:cNvSpPr>
          <p:nvPr/>
        </p:nvSpPr>
        <p:spPr bwMode="auto">
          <a:xfrm>
            <a:off x="2686050" y="6096001"/>
            <a:ext cx="7429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0000FF"/>
                </a:solidFill>
                <a:latin typeface="Helvetica" panose="020B0604020202020204" pitchFamily="34" charset="0"/>
              </a:rPr>
              <a:t>offset</a:t>
            </a:r>
          </a:p>
        </p:txBody>
      </p:sp>
      <p:sp>
        <p:nvSpPr>
          <p:cNvPr id="28695" name="Left Brace 25"/>
          <p:cNvSpPr>
            <a:spLocks/>
          </p:cNvSpPr>
          <p:nvPr/>
        </p:nvSpPr>
        <p:spPr bwMode="auto">
          <a:xfrm rot="5400000" flipH="1">
            <a:off x="2870994" y="5925344"/>
            <a:ext cx="201613" cy="304800"/>
          </a:xfrm>
          <a:prstGeom prst="leftBrace">
            <a:avLst>
              <a:gd name="adj1" fmla="val 8322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48" name="Rectangle 47"/>
          <p:cNvSpPr/>
          <p:nvPr/>
        </p:nvSpPr>
        <p:spPr bwMode="auto">
          <a:xfrm>
            <a:off x="3200400" y="5824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3200400" y="5672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3200400" y="5519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3200400" y="5367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3200400" y="4757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3200400" y="4910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3200400" y="5062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3200400" y="5214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3200400" y="4148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3200400" y="4300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3200400" y="4452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3200400" y="4605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3200400" y="3538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3200400" y="3690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3200400" y="3843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3200400" y="3995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3200400" y="2928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3200400" y="3081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3200400" y="3233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3200400" y="3386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3200400" y="2319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3200400" y="2471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3200400" y="2624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3200400" y="2776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3200400" y="1709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200400" y="1862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3200400" y="2014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80" name="Rectangle 79"/>
          <p:cNvSpPr/>
          <p:nvPr/>
        </p:nvSpPr>
        <p:spPr bwMode="auto">
          <a:xfrm>
            <a:off x="3200400" y="2166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3200400" y="1100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82" name="Rectangle 81"/>
          <p:cNvSpPr/>
          <p:nvPr/>
        </p:nvSpPr>
        <p:spPr bwMode="auto">
          <a:xfrm>
            <a:off x="3200400" y="1252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83" name="Rectangle 82"/>
          <p:cNvSpPr/>
          <p:nvPr/>
        </p:nvSpPr>
        <p:spPr bwMode="auto">
          <a:xfrm>
            <a:off x="3200400" y="1404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84" name="Rectangle 83"/>
          <p:cNvSpPr/>
          <p:nvPr/>
        </p:nvSpPr>
        <p:spPr bwMode="auto">
          <a:xfrm>
            <a:off x="3200400" y="1557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grpSp>
        <p:nvGrpSpPr>
          <p:cNvPr id="28739" name="Group 141"/>
          <p:cNvGrpSpPr>
            <a:grpSpLocks/>
          </p:cNvGrpSpPr>
          <p:nvPr/>
        </p:nvGrpSpPr>
        <p:grpSpPr bwMode="auto">
          <a:xfrm>
            <a:off x="5711825" y="871538"/>
            <a:ext cx="1198918" cy="6001643"/>
            <a:chOff x="4188007" y="838200"/>
            <a:chExt cx="1199313" cy="6000946"/>
          </a:xfrm>
        </p:grpSpPr>
        <p:sp>
          <p:nvSpPr>
            <p:cNvPr id="28811" name="TextBox 4"/>
            <p:cNvSpPr txBox="1">
              <a:spLocks noChangeArrowheads="1"/>
            </p:cNvSpPr>
            <p:nvPr/>
          </p:nvSpPr>
          <p:spPr bwMode="auto">
            <a:xfrm>
              <a:off x="4188007" y="838200"/>
              <a:ext cx="1199313" cy="6000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11111   11101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11110   11100</a:t>
              </a:r>
            </a:p>
            <a:p>
              <a:pPr eaLnBrk="1" hangingPunct="1"/>
              <a:r>
                <a:rPr lang="en-US" altLang="en-US" sz="1200" dirty="0">
                  <a:solidFill>
                    <a:srgbClr val="FF6600"/>
                  </a:solidFill>
                  <a:latin typeface="Helvetica" panose="020B0604020202020204" pitchFamily="34" charset="0"/>
                </a:rPr>
                <a:t>11101   10111</a:t>
              </a:r>
            </a:p>
            <a:p>
              <a:pPr eaLnBrk="1" hangingPunct="1"/>
              <a:r>
                <a:rPr lang="en-US" altLang="en-US" sz="1200" dirty="0">
                  <a:solidFill>
                    <a:srgbClr val="FF6600"/>
                  </a:solidFill>
                  <a:latin typeface="Helvetica" panose="020B0604020202020204" pitchFamily="34" charset="0"/>
                </a:rPr>
                <a:t>11100   10110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11011     null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11010     null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11001     null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11000     null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10111     null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10110     null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10101     null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10100     null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10011     null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10010   10000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10001   01111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10000   01110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01111     null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01110     null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01101     null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01100     null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01011   01101 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01010   01100 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01001   01011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01000   01010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00111     null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00110     null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00101     null 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00100     null 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00011   00101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00010   00100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00001   00011</a:t>
              </a:r>
            </a:p>
            <a:p>
              <a:pPr eaLnBrk="1" hangingPunct="1"/>
              <a:r>
                <a:rPr lang="en-US" altLang="en-US" sz="1200" dirty="0">
                  <a:latin typeface="Helvetica" panose="020B0604020202020204" pitchFamily="34" charset="0"/>
                </a:rPr>
                <a:t>00000   00010</a:t>
              </a:r>
            </a:p>
          </p:txBody>
        </p:sp>
        <p:sp>
          <p:nvSpPr>
            <p:cNvPr id="28812" name="Rectangle 85"/>
            <p:cNvSpPr>
              <a:spLocks noChangeArrowheads="1"/>
            </p:cNvSpPr>
            <p:nvPr/>
          </p:nvSpPr>
          <p:spPr bwMode="auto">
            <a:xfrm>
              <a:off x="4724400" y="838200"/>
              <a:ext cx="609600" cy="59436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b="0">
                <a:latin typeface="Helvetica" panose="020B0604020202020204" pitchFamily="34" charset="0"/>
              </a:endParaRPr>
            </a:p>
          </p:txBody>
        </p:sp>
      </p:grpSp>
      <p:sp>
        <p:nvSpPr>
          <p:cNvPr id="28772" name="TextBox 140"/>
          <p:cNvSpPr txBox="1">
            <a:spLocks noChangeArrowheads="1"/>
          </p:cNvSpPr>
          <p:nvPr/>
        </p:nvSpPr>
        <p:spPr bwMode="auto">
          <a:xfrm>
            <a:off x="5681664" y="609601"/>
            <a:ext cx="12525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Page Table</a:t>
            </a:r>
          </a:p>
        </p:txBody>
      </p:sp>
      <p:cxnSp>
        <p:nvCxnSpPr>
          <p:cNvPr id="28773" name="Straight Arrow Connector 142"/>
          <p:cNvCxnSpPr>
            <a:cxnSpLocks noChangeShapeType="1"/>
          </p:cNvCxnSpPr>
          <p:nvPr/>
        </p:nvCxnSpPr>
        <p:spPr bwMode="auto">
          <a:xfrm>
            <a:off x="4495800" y="5900737"/>
            <a:ext cx="1295400" cy="762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774" name="Straight Arrow Connector 143"/>
          <p:cNvCxnSpPr>
            <a:cxnSpLocks noChangeShapeType="1"/>
          </p:cNvCxnSpPr>
          <p:nvPr/>
        </p:nvCxnSpPr>
        <p:spPr bwMode="auto">
          <a:xfrm>
            <a:off x="4495800" y="5748337"/>
            <a:ext cx="1295400" cy="762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775" name="Straight Arrow Connector 144"/>
          <p:cNvCxnSpPr>
            <a:cxnSpLocks noChangeShapeType="1"/>
          </p:cNvCxnSpPr>
          <p:nvPr/>
        </p:nvCxnSpPr>
        <p:spPr bwMode="auto">
          <a:xfrm>
            <a:off x="4495800" y="5595937"/>
            <a:ext cx="1295400" cy="762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776" name="Straight Arrow Connector 145"/>
          <p:cNvCxnSpPr>
            <a:cxnSpLocks noChangeShapeType="1"/>
          </p:cNvCxnSpPr>
          <p:nvPr/>
        </p:nvCxnSpPr>
        <p:spPr bwMode="auto">
          <a:xfrm>
            <a:off x="4495800" y="5443537"/>
            <a:ext cx="1295400" cy="762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784" name="Straight Arrow Connector 153"/>
          <p:cNvCxnSpPr>
            <a:cxnSpLocks noChangeShapeType="1"/>
          </p:cNvCxnSpPr>
          <p:nvPr/>
        </p:nvCxnSpPr>
        <p:spPr bwMode="auto">
          <a:xfrm flipV="1">
            <a:off x="4495800" y="1023937"/>
            <a:ext cx="1295400" cy="1524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785" name="Straight Arrow Connector 154"/>
          <p:cNvCxnSpPr>
            <a:cxnSpLocks noChangeShapeType="1"/>
          </p:cNvCxnSpPr>
          <p:nvPr/>
        </p:nvCxnSpPr>
        <p:spPr bwMode="auto">
          <a:xfrm flipV="1">
            <a:off x="4495800" y="1176337"/>
            <a:ext cx="1295400" cy="1524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786" name="Straight Arrow Connector 155"/>
          <p:cNvCxnSpPr>
            <a:cxnSpLocks noChangeShapeType="1"/>
          </p:cNvCxnSpPr>
          <p:nvPr/>
        </p:nvCxnSpPr>
        <p:spPr bwMode="auto">
          <a:xfrm flipV="1">
            <a:off x="6858000" y="5138737"/>
            <a:ext cx="1143000" cy="990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787" name="Straight Arrow Connector 156"/>
          <p:cNvCxnSpPr>
            <a:cxnSpLocks noChangeShapeType="1"/>
          </p:cNvCxnSpPr>
          <p:nvPr/>
        </p:nvCxnSpPr>
        <p:spPr bwMode="auto">
          <a:xfrm flipV="1">
            <a:off x="6858000" y="5291137"/>
            <a:ext cx="1143000" cy="990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788" name="Straight Arrow Connector 157"/>
          <p:cNvCxnSpPr>
            <a:cxnSpLocks noChangeShapeType="1"/>
          </p:cNvCxnSpPr>
          <p:nvPr/>
        </p:nvCxnSpPr>
        <p:spPr bwMode="auto">
          <a:xfrm flipV="1">
            <a:off x="6858000" y="5443537"/>
            <a:ext cx="1143000" cy="990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789" name="Straight Arrow Connector 158"/>
          <p:cNvCxnSpPr>
            <a:cxnSpLocks noChangeShapeType="1"/>
          </p:cNvCxnSpPr>
          <p:nvPr/>
        </p:nvCxnSpPr>
        <p:spPr bwMode="auto">
          <a:xfrm flipV="1">
            <a:off x="6858000" y="5595937"/>
            <a:ext cx="1143000" cy="990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797" name="Straight Arrow Connector 166"/>
          <p:cNvCxnSpPr>
            <a:cxnSpLocks noChangeShapeType="1"/>
          </p:cNvCxnSpPr>
          <p:nvPr/>
        </p:nvCxnSpPr>
        <p:spPr bwMode="auto">
          <a:xfrm>
            <a:off x="6858001" y="1023937"/>
            <a:ext cx="1158875" cy="457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798" name="Straight Arrow Connector 167"/>
          <p:cNvCxnSpPr>
            <a:cxnSpLocks noChangeShapeType="1"/>
          </p:cNvCxnSpPr>
          <p:nvPr/>
        </p:nvCxnSpPr>
        <p:spPr bwMode="auto">
          <a:xfrm>
            <a:off x="6858001" y="1176337"/>
            <a:ext cx="1158875" cy="457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8799" name="TextBox 168"/>
          <p:cNvSpPr txBox="1">
            <a:spLocks noChangeArrowheads="1"/>
          </p:cNvSpPr>
          <p:nvPr/>
        </p:nvSpPr>
        <p:spPr bwMode="auto">
          <a:xfrm>
            <a:off x="9285288" y="5715001"/>
            <a:ext cx="11541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0000 0000</a:t>
            </a:r>
          </a:p>
        </p:txBody>
      </p:sp>
      <p:sp>
        <p:nvSpPr>
          <p:cNvPr id="28800" name="TextBox 169"/>
          <p:cNvSpPr txBox="1">
            <a:spLocks noChangeArrowheads="1"/>
          </p:cNvSpPr>
          <p:nvPr/>
        </p:nvSpPr>
        <p:spPr bwMode="auto">
          <a:xfrm>
            <a:off x="9285288" y="5410201"/>
            <a:ext cx="11541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0001 0000</a:t>
            </a:r>
          </a:p>
        </p:txBody>
      </p:sp>
      <p:sp>
        <p:nvSpPr>
          <p:cNvPr id="28801" name="TextBox 170"/>
          <p:cNvSpPr txBox="1">
            <a:spLocks noChangeArrowheads="1"/>
          </p:cNvSpPr>
          <p:nvPr/>
        </p:nvSpPr>
        <p:spPr bwMode="auto">
          <a:xfrm>
            <a:off x="9296401" y="4148137"/>
            <a:ext cx="1039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0101 000</a:t>
            </a:r>
          </a:p>
        </p:txBody>
      </p:sp>
      <p:sp>
        <p:nvSpPr>
          <p:cNvPr id="28802" name="TextBox 171"/>
          <p:cNvSpPr txBox="1">
            <a:spLocks noChangeArrowheads="1"/>
          </p:cNvSpPr>
          <p:nvPr/>
        </p:nvSpPr>
        <p:spPr bwMode="auto">
          <a:xfrm>
            <a:off x="9318625" y="3581401"/>
            <a:ext cx="10175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0111 000</a:t>
            </a:r>
          </a:p>
        </p:txBody>
      </p:sp>
      <p:sp>
        <p:nvSpPr>
          <p:cNvPr id="28803" name="TextBox 172"/>
          <p:cNvSpPr txBox="1">
            <a:spLocks noChangeArrowheads="1"/>
          </p:cNvSpPr>
          <p:nvPr/>
        </p:nvSpPr>
        <p:spPr bwMode="auto">
          <a:xfrm>
            <a:off x="9220200" y="1447801"/>
            <a:ext cx="11318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1110 0000</a:t>
            </a:r>
          </a:p>
        </p:txBody>
      </p:sp>
      <p:cxnSp>
        <p:nvCxnSpPr>
          <p:cNvPr id="28805" name="Straight Arrow Connector 173"/>
          <p:cNvCxnSpPr>
            <a:cxnSpLocks noChangeShapeType="1"/>
          </p:cNvCxnSpPr>
          <p:nvPr/>
        </p:nvCxnSpPr>
        <p:spPr bwMode="auto">
          <a:xfrm flipV="1">
            <a:off x="4495800" y="1328737"/>
            <a:ext cx="1295400" cy="152400"/>
          </a:xfrm>
          <a:prstGeom prst="straightConnector1">
            <a:avLst/>
          </a:prstGeom>
          <a:noFill/>
          <a:ln w="2540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806" name="Straight Arrow Connector 174"/>
          <p:cNvCxnSpPr>
            <a:cxnSpLocks noChangeShapeType="1"/>
          </p:cNvCxnSpPr>
          <p:nvPr/>
        </p:nvCxnSpPr>
        <p:spPr bwMode="auto">
          <a:xfrm flipV="1">
            <a:off x="4495801" y="1557337"/>
            <a:ext cx="1282811" cy="76200"/>
          </a:xfrm>
          <a:prstGeom prst="straightConnector1">
            <a:avLst/>
          </a:prstGeom>
          <a:noFill/>
          <a:ln w="2540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807" name="Straight Arrow Connector 175"/>
          <p:cNvCxnSpPr>
            <a:cxnSpLocks noChangeShapeType="1"/>
          </p:cNvCxnSpPr>
          <p:nvPr/>
        </p:nvCxnSpPr>
        <p:spPr bwMode="auto">
          <a:xfrm>
            <a:off x="6858000" y="1404937"/>
            <a:ext cx="1143000" cy="990600"/>
          </a:xfrm>
          <a:prstGeom prst="straightConnector1">
            <a:avLst/>
          </a:prstGeom>
          <a:noFill/>
          <a:ln w="2540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808" name="Straight Arrow Connector 177"/>
          <p:cNvCxnSpPr>
            <a:cxnSpLocks noChangeShapeType="1"/>
          </p:cNvCxnSpPr>
          <p:nvPr/>
        </p:nvCxnSpPr>
        <p:spPr bwMode="auto">
          <a:xfrm>
            <a:off x="6868868" y="1574006"/>
            <a:ext cx="1143000" cy="990600"/>
          </a:xfrm>
          <a:prstGeom prst="straightConnector1">
            <a:avLst/>
          </a:prstGeom>
          <a:noFill/>
          <a:ln w="2540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8810" name="TextBox 179"/>
          <p:cNvSpPr txBox="1">
            <a:spLocks noChangeArrowheads="1"/>
          </p:cNvSpPr>
          <p:nvPr/>
        </p:nvSpPr>
        <p:spPr bwMode="auto">
          <a:xfrm>
            <a:off x="2068514" y="1524001"/>
            <a:ext cx="11318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1600">
                <a:solidFill>
                  <a:srgbClr val="FF0000"/>
                </a:solidFill>
                <a:latin typeface="Helvetica" panose="020B0604020202020204" pitchFamily="34" charset="0"/>
              </a:rPr>
              <a:t>1110 0</a:t>
            </a:r>
            <a:r>
              <a:rPr lang="en-US" altLang="en-US" sz="1600">
                <a:solidFill>
                  <a:srgbClr val="2A40E2"/>
                </a:solidFill>
                <a:latin typeface="Helvetica" panose="020B0604020202020204" pitchFamily="34" charset="0"/>
              </a:rPr>
              <a:t>000</a:t>
            </a:r>
          </a:p>
        </p:txBody>
      </p:sp>
      <p:sp>
        <p:nvSpPr>
          <p:cNvPr id="142" name="TextBox 27"/>
          <p:cNvSpPr txBox="1">
            <a:spLocks noChangeArrowheads="1"/>
          </p:cNvSpPr>
          <p:nvPr/>
        </p:nvSpPr>
        <p:spPr bwMode="auto">
          <a:xfrm>
            <a:off x="7467601" y="762001"/>
            <a:ext cx="23780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Helvetica" panose="020B0604020202020204" pitchFamily="34" charset="0"/>
              </a:rPr>
              <a:t>Physical memory view</a:t>
            </a:r>
          </a:p>
        </p:txBody>
      </p:sp>
      <p:sp>
        <p:nvSpPr>
          <p:cNvPr id="143" name="Rectangle 28"/>
          <p:cNvSpPr>
            <a:spLocks noChangeArrowheads="1"/>
          </p:cNvSpPr>
          <p:nvPr/>
        </p:nvSpPr>
        <p:spPr bwMode="auto">
          <a:xfrm>
            <a:off x="8016875" y="1100137"/>
            <a:ext cx="1295400" cy="48768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anose="020B0604020202020204" pitchFamily="34" charset="0"/>
            </a:endParaRPr>
          </a:p>
        </p:txBody>
      </p:sp>
      <p:sp>
        <p:nvSpPr>
          <p:cNvPr id="144" name="Rectangle 29"/>
          <p:cNvSpPr>
            <a:spLocks noChangeArrowheads="1"/>
          </p:cNvSpPr>
          <p:nvPr/>
        </p:nvSpPr>
        <p:spPr bwMode="auto">
          <a:xfrm>
            <a:off x="8016875" y="3843337"/>
            <a:ext cx="1295400" cy="609600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>
                <a:latin typeface="Helvetica" panose="020B0604020202020204" pitchFamily="34" charset="0"/>
              </a:rPr>
              <a:t>data</a:t>
            </a:r>
          </a:p>
        </p:txBody>
      </p:sp>
      <p:sp>
        <p:nvSpPr>
          <p:cNvPr id="145" name="Rectangle 144"/>
          <p:cNvSpPr/>
          <p:nvPr/>
        </p:nvSpPr>
        <p:spPr bwMode="auto">
          <a:xfrm>
            <a:off x="8016875" y="5062537"/>
            <a:ext cx="1295400" cy="60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000" b="0" dirty="0">
                <a:latin typeface="Helvetica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146" name="Rectangle 145"/>
          <p:cNvSpPr/>
          <p:nvPr/>
        </p:nvSpPr>
        <p:spPr bwMode="auto">
          <a:xfrm>
            <a:off x="8016875" y="1100137"/>
            <a:ext cx="1295400" cy="304800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47" name="Rectangle 146"/>
          <p:cNvSpPr/>
          <p:nvPr/>
        </p:nvSpPr>
        <p:spPr bwMode="auto">
          <a:xfrm>
            <a:off x="8016875" y="5672137"/>
            <a:ext cx="1295400" cy="304800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48" name="Rectangle 147"/>
          <p:cNvSpPr/>
          <p:nvPr/>
        </p:nvSpPr>
        <p:spPr bwMode="auto">
          <a:xfrm>
            <a:off x="8016875" y="4452937"/>
            <a:ext cx="1295400" cy="304800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49" name="Rectangle 35"/>
          <p:cNvSpPr>
            <a:spLocks noChangeArrowheads="1"/>
          </p:cNvSpPr>
          <p:nvPr/>
        </p:nvSpPr>
        <p:spPr bwMode="auto">
          <a:xfrm>
            <a:off x="8016875" y="3386137"/>
            <a:ext cx="1295400" cy="457200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>
                <a:latin typeface="Helvetica" panose="020B0604020202020204" pitchFamily="34" charset="0"/>
              </a:rPr>
              <a:t>heap</a:t>
            </a:r>
          </a:p>
        </p:txBody>
      </p:sp>
      <p:sp>
        <p:nvSpPr>
          <p:cNvPr id="150" name="Rectangle 149"/>
          <p:cNvSpPr/>
          <p:nvPr/>
        </p:nvSpPr>
        <p:spPr bwMode="auto">
          <a:xfrm>
            <a:off x="8016875" y="2776537"/>
            <a:ext cx="1295400" cy="304800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51" name="Rectangle 39"/>
          <p:cNvSpPr>
            <a:spLocks noChangeArrowheads="1"/>
          </p:cNvSpPr>
          <p:nvPr/>
        </p:nvSpPr>
        <p:spPr bwMode="auto">
          <a:xfrm>
            <a:off x="8016875" y="1404937"/>
            <a:ext cx="1295400" cy="30480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>
                <a:latin typeface="Helvetica" panose="020B0604020202020204" pitchFamily="34" charset="0"/>
              </a:rPr>
              <a:t>stack</a:t>
            </a:r>
          </a:p>
        </p:txBody>
      </p:sp>
      <p:sp>
        <p:nvSpPr>
          <p:cNvPr id="152" name="Rectangle 151"/>
          <p:cNvSpPr/>
          <p:nvPr/>
        </p:nvSpPr>
        <p:spPr bwMode="auto">
          <a:xfrm>
            <a:off x="8016875" y="1862137"/>
            <a:ext cx="1295400" cy="457200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53" name="Rectangle 152"/>
          <p:cNvSpPr/>
          <p:nvPr/>
        </p:nvSpPr>
        <p:spPr bwMode="auto">
          <a:xfrm>
            <a:off x="8016875" y="3538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54" name="Rectangle 153"/>
          <p:cNvSpPr/>
          <p:nvPr/>
        </p:nvSpPr>
        <p:spPr bwMode="auto">
          <a:xfrm>
            <a:off x="8016875" y="3690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55" name="Rectangle 154"/>
          <p:cNvSpPr/>
          <p:nvPr/>
        </p:nvSpPr>
        <p:spPr bwMode="auto">
          <a:xfrm>
            <a:off x="8016875" y="3843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56" name="Rectangle 155"/>
          <p:cNvSpPr/>
          <p:nvPr/>
        </p:nvSpPr>
        <p:spPr bwMode="auto">
          <a:xfrm>
            <a:off x="8016875" y="3995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57" name="Rectangle 156"/>
          <p:cNvSpPr/>
          <p:nvPr/>
        </p:nvSpPr>
        <p:spPr bwMode="auto">
          <a:xfrm>
            <a:off x="8016875" y="4148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58" name="Rectangle 157"/>
          <p:cNvSpPr/>
          <p:nvPr/>
        </p:nvSpPr>
        <p:spPr bwMode="auto">
          <a:xfrm>
            <a:off x="8016875" y="4300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59" name="Rectangle 158"/>
          <p:cNvSpPr/>
          <p:nvPr/>
        </p:nvSpPr>
        <p:spPr bwMode="auto">
          <a:xfrm>
            <a:off x="8016875" y="4452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60" name="Rectangle 159"/>
          <p:cNvSpPr/>
          <p:nvPr/>
        </p:nvSpPr>
        <p:spPr bwMode="auto">
          <a:xfrm>
            <a:off x="8016875" y="4605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61" name="Rectangle 160"/>
          <p:cNvSpPr/>
          <p:nvPr/>
        </p:nvSpPr>
        <p:spPr bwMode="auto">
          <a:xfrm>
            <a:off x="8016875" y="4757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62" name="Rectangle 161"/>
          <p:cNvSpPr/>
          <p:nvPr/>
        </p:nvSpPr>
        <p:spPr bwMode="auto">
          <a:xfrm>
            <a:off x="8016875" y="4910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63" name="Rectangle 162"/>
          <p:cNvSpPr/>
          <p:nvPr/>
        </p:nvSpPr>
        <p:spPr bwMode="auto">
          <a:xfrm>
            <a:off x="8016875" y="5062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64" name="Rectangle 163"/>
          <p:cNvSpPr/>
          <p:nvPr/>
        </p:nvSpPr>
        <p:spPr bwMode="auto">
          <a:xfrm>
            <a:off x="8016875" y="5214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65" name="Rectangle 164"/>
          <p:cNvSpPr/>
          <p:nvPr/>
        </p:nvSpPr>
        <p:spPr bwMode="auto">
          <a:xfrm>
            <a:off x="8016875" y="5367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66" name="Rectangle 165"/>
          <p:cNvSpPr/>
          <p:nvPr/>
        </p:nvSpPr>
        <p:spPr bwMode="auto">
          <a:xfrm>
            <a:off x="8016875" y="5519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67" name="Rectangle 166"/>
          <p:cNvSpPr/>
          <p:nvPr/>
        </p:nvSpPr>
        <p:spPr bwMode="auto">
          <a:xfrm>
            <a:off x="8016875" y="5672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68" name="Rectangle 167"/>
          <p:cNvSpPr/>
          <p:nvPr/>
        </p:nvSpPr>
        <p:spPr bwMode="auto">
          <a:xfrm>
            <a:off x="8016875" y="5824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69" name="Rectangle 168"/>
          <p:cNvSpPr/>
          <p:nvPr/>
        </p:nvSpPr>
        <p:spPr bwMode="auto">
          <a:xfrm>
            <a:off x="8016875" y="1100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70" name="Rectangle 169"/>
          <p:cNvSpPr/>
          <p:nvPr/>
        </p:nvSpPr>
        <p:spPr bwMode="auto">
          <a:xfrm>
            <a:off x="8016875" y="1252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71" name="Rectangle 170"/>
          <p:cNvSpPr/>
          <p:nvPr/>
        </p:nvSpPr>
        <p:spPr bwMode="auto">
          <a:xfrm>
            <a:off x="8016875" y="1404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72" name="Rectangle 171"/>
          <p:cNvSpPr/>
          <p:nvPr/>
        </p:nvSpPr>
        <p:spPr bwMode="auto">
          <a:xfrm>
            <a:off x="8016875" y="1557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73" name="Rectangle 172"/>
          <p:cNvSpPr/>
          <p:nvPr/>
        </p:nvSpPr>
        <p:spPr bwMode="auto">
          <a:xfrm>
            <a:off x="8016875" y="1709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74" name="Rectangle 173"/>
          <p:cNvSpPr/>
          <p:nvPr/>
        </p:nvSpPr>
        <p:spPr bwMode="auto">
          <a:xfrm>
            <a:off x="8016875" y="1862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75" name="Rectangle 174"/>
          <p:cNvSpPr/>
          <p:nvPr/>
        </p:nvSpPr>
        <p:spPr bwMode="auto">
          <a:xfrm>
            <a:off x="8016875" y="2014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76" name="Rectangle 175"/>
          <p:cNvSpPr/>
          <p:nvPr/>
        </p:nvSpPr>
        <p:spPr bwMode="auto">
          <a:xfrm>
            <a:off x="8016875" y="2166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77" name="Rectangle 176"/>
          <p:cNvSpPr/>
          <p:nvPr/>
        </p:nvSpPr>
        <p:spPr bwMode="auto">
          <a:xfrm>
            <a:off x="8016875" y="2319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78" name="Rectangle 177"/>
          <p:cNvSpPr/>
          <p:nvPr/>
        </p:nvSpPr>
        <p:spPr bwMode="auto">
          <a:xfrm>
            <a:off x="8016875" y="2471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80" name="Rectangle 179"/>
          <p:cNvSpPr/>
          <p:nvPr/>
        </p:nvSpPr>
        <p:spPr bwMode="auto">
          <a:xfrm>
            <a:off x="8016875" y="2624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81" name="Rectangle 180"/>
          <p:cNvSpPr/>
          <p:nvPr/>
        </p:nvSpPr>
        <p:spPr bwMode="auto">
          <a:xfrm>
            <a:off x="8016875" y="27765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82" name="Rectangle 181"/>
          <p:cNvSpPr/>
          <p:nvPr/>
        </p:nvSpPr>
        <p:spPr bwMode="auto">
          <a:xfrm>
            <a:off x="8016875" y="29289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83" name="Rectangle 182"/>
          <p:cNvSpPr/>
          <p:nvPr/>
        </p:nvSpPr>
        <p:spPr bwMode="auto">
          <a:xfrm>
            <a:off x="8016875" y="3081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84" name="Rectangle 183"/>
          <p:cNvSpPr/>
          <p:nvPr/>
        </p:nvSpPr>
        <p:spPr bwMode="auto">
          <a:xfrm>
            <a:off x="8016875" y="3233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85" name="Rectangle 184"/>
          <p:cNvSpPr/>
          <p:nvPr/>
        </p:nvSpPr>
        <p:spPr bwMode="auto">
          <a:xfrm>
            <a:off x="8016875" y="33861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86" name="Rectangle 135"/>
          <p:cNvSpPr>
            <a:spLocks noChangeArrowheads="1"/>
          </p:cNvSpPr>
          <p:nvPr/>
        </p:nvSpPr>
        <p:spPr bwMode="auto">
          <a:xfrm>
            <a:off x="8016875" y="2319337"/>
            <a:ext cx="1295400" cy="30480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 dirty="0">
                <a:latin typeface="Helvetica" panose="020B0604020202020204" pitchFamily="34" charset="0"/>
              </a:rPr>
              <a:t>stack</a:t>
            </a:r>
          </a:p>
        </p:txBody>
      </p:sp>
      <p:sp>
        <p:nvSpPr>
          <p:cNvPr id="187" name="Rectangle 186"/>
          <p:cNvSpPr/>
          <p:nvPr/>
        </p:nvSpPr>
        <p:spPr bwMode="auto">
          <a:xfrm>
            <a:off x="8016875" y="23193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188" name="Rectangle 187"/>
          <p:cNvSpPr/>
          <p:nvPr/>
        </p:nvSpPr>
        <p:spPr bwMode="auto">
          <a:xfrm>
            <a:off x="8016875" y="2471737"/>
            <a:ext cx="1295400" cy="152400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Helvetica"/>
              <a:ea typeface="ＭＳ Ｐゴシック" charset="-128"/>
              <a:cs typeface="Helvetica"/>
            </a:endParaRPr>
          </a:p>
        </p:txBody>
      </p:sp>
      <p:sp>
        <p:nvSpPr>
          <p:cNvPr id="28804" name="Rounded Rectangular Callout 137"/>
          <p:cNvSpPr>
            <a:spLocks noChangeArrowheads="1"/>
          </p:cNvSpPr>
          <p:nvPr/>
        </p:nvSpPr>
        <p:spPr bwMode="auto">
          <a:xfrm>
            <a:off x="8534400" y="2928937"/>
            <a:ext cx="1828800" cy="914400"/>
          </a:xfrm>
          <a:prstGeom prst="wedgeRoundRectCallout">
            <a:avLst>
              <a:gd name="adj1" fmla="val -21194"/>
              <a:gd name="adj2" fmla="val -91648"/>
              <a:gd name="adj3" fmla="val 16667"/>
            </a:avLst>
          </a:prstGeom>
          <a:solidFill>
            <a:srgbClr val="FFFF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 dirty="0">
                <a:latin typeface="Helvetica" panose="020B0604020202020204" pitchFamily="34" charset="0"/>
              </a:rPr>
              <a:t>Allocate new pages where room!</a:t>
            </a:r>
          </a:p>
        </p:txBody>
      </p:sp>
      <p:sp>
        <p:nvSpPr>
          <p:cNvPr id="179" name="Rectangle 178"/>
          <p:cNvSpPr>
            <a:spLocks noChangeArrowheads="1"/>
          </p:cNvSpPr>
          <p:nvPr/>
        </p:nvSpPr>
        <p:spPr bwMode="auto">
          <a:xfrm>
            <a:off x="-6164357" y="4333874"/>
            <a:ext cx="5943600" cy="1219200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>
                <a:latin typeface="Helvetica" panose="020B0604020202020204" pitchFamily="34" charset="0"/>
              </a:rPr>
              <a:t>Challenge: </a:t>
            </a:r>
            <a:r>
              <a:rPr lang="en-US" altLang="en-US" b="0">
                <a:latin typeface="Helvetica" panose="020B0604020202020204" pitchFamily="34" charset="0"/>
              </a:rPr>
              <a:t>Table size equal to # of pages in virtual memory!</a:t>
            </a:r>
          </a:p>
        </p:txBody>
      </p:sp>
      <p:cxnSp>
        <p:nvCxnSpPr>
          <p:cNvPr id="189" name="Straight Arrow Connector 167"/>
          <p:cNvCxnSpPr>
            <a:cxnSpLocks noChangeShapeType="1"/>
          </p:cNvCxnSpPr>
          <p:nvPr/>
        </p:nvCxnSpPr>
        <p:spPr bwMode="auto">
          <a:xfrm>
            <a:off x="4495800" y="3309937"/>
            <a:ext cx="1295400" cy="27146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0" name="Straight Arrow Connector 172"/>
          <p:cNvCxnSpPr>
            <a:cxnSpLocks noChangeShapeType="1"/>
          </p:cNvCxnSpPr>
          <p:nvPr/>
        </p:nvCxnSpPr>
        <p:spPr bwMode="auto">
          <a:xfrm>
            <a:off x="4495800" y="3462337"/>
            <a:ext cx="1295400" cy="27146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1" name="Straight Arrow Connector 173"/>
          <p:cNvCxnSpPr>
            <a:cxnSpLocks noChangeShapeType="1"/>
          </p:cNvCxnSpPr>
          <p:nvPr/>
        </p:nvCxnSpPr>
        <p:spPr bwMode="auto">
          <a:xfrm>
            <a:off x="4495800" y="3157537"/>
            <a:ext cx="1295400" cy="228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2" name="Straight Arrow Connector 182"/>
          <p:cNvCxnSpPr>
            <a:cxnSpLocks noChangeShapeType="1"/>
          </p:cNvCxnSpPr>
          <p:nvPr/>
        </p:nvCxnSpPr>
        <p:spPr bwMode="auto">
          <a:xfrm>
            <a:off x="6863791" y="3581399"/>
            <a:ext cx="1153085" cy="3333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3" name="Straight Arrow Connector 185"/>
          <p:cNvCxnSpPr>
            <a:cxnSpLocks noChangeShapeType="1"/>
          </p:cNvCxnSpPr>
          <p:nvPr/>
        </p:nvCxnSpPr>
        <p:spPr bwMode="auto">
          <a:xfrm>
            <a:off x="6858001" y="3767137"/>
            <a:ext cx="1158875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" name="Straight Arrow Connector 186"/>
          <p:cNvCxnSpPr>
            <a:cxnSpLocks noChangeShapeType="1"/>
          </p:cNvCxnSpPr>
          <p:nvPr/>
        </p:nvCxnSpPr>
        <p:spPr bwMode="auto">
          <a:xfrm>
            <a:off x="6880225" y="3414367"/>
            <a:ext cx="1136650" cy="4797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" name="Straight Arrow Connector 162"/>
          <p:cNvCxnSpPr>
            <a:cxnSpLocks noChangeShapeType="1"/>
          </p:cNvCxnSpPr>
          <p:nvPr/>
        </p:nvCxnSpPr>
        <p:spPr bwMode="auto">
          <a:xfrm>
            <a:off x="4495800" y="4681537"/>
            <a:ext cx="1295400" cy="5334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6" name="Straight Arrow Connector 164"/>
          <p:cNvCxnSpPr>
            <a:cxnSpLocks noChangeShapeType="1"/>
          </p:cNvCxnSpPr>
          <p:nvPr/>
        </p:nvCxnSpPr>
        <p:spPr bwMode="auto">
          <a:xfrm>
            <a:off x="4495800" y="4529137"/>
            <a:ext cx="1295400" cy="5334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7" name="Straight Arrow Connector 165"/>
          <p:cNvCxnSpPr>
            <a:cxnSpLocks noChangeShapeType="1"/>
          </p:cNvCxnSpPr>
          <p:nvPr/>
        </p:nvCxnSpPr>
        <p:spPr bwMode="auto">
          <a:xfrm>
            <a:off x="4495800" y="4376737"/>
            <a:ext cx="1295400" cy="49053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8" name="Straight Arrow Connector 166"/>
          <p:cNvCxnSpPr>
            <a:cxnSpLocks noChangeShapeType="1"/>
          </p:cNvCxnSpPr>
          <p:nvPr/>
        </p:nvCxnSpPr>
        <p:spPr bwMode="auto">
          <a:xfrm>
            <a:off x="4495800" y="4224337"/>
            <a:ext cx="1295400" cy="457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9" name="Straight Arrow Connector 177"/>
          <p:cNvCxnSpPr>
            <a:cxnSpLocks noChangeShapeType="1"/>
          </p:cNvCxnSpPr>
          <p:nvPr/>
        </p:nvCxnSpPr>
        <p:spPr bwMode="auto">
          <a:xfrm flipV="1">
            <a:off x="6858001" y="4376737"/>
            <a:ext cx="1158875" cy="838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0" name="Straight Arrow Connector 179"/>
          <p:cNvCxnSpPr>
            <a:cxnSpLocks noChangeShapeType="1"/>
          </p:cNvCxnSpPr>
          <p:nvPr/>
        </p:nvCxnSpPr>
        <p:spPr bwMode="auto">
          <a:xfrm flipV="1">
            <a:off x="6878515" y="4224337"/>
            <a:ext cx="1138360" cy="77848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1" name="Straight Arrow Connector 180"/>
          <p:cNvCxnSpPr>
            <a:cxnSpLocks noChangeShapeType="1"/>
          </p:cNvCxnSpPr>
          <p:nvPr/>
        </p:nvCxnSpPr>
        <p:spPr bwMode="auto">
          <a:xfrm flipV="1">
            <a:off x="6857441" y="4071937"/>
            <a:ext cx="1159435" cy="79533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2" name="Straight Arrow Connector 181"/>
          <p:cNvCxnSpPr>
            <a:cxnSpLocks noChangeShapeType="1"/>
          </p:cNvCxnSpPr>
          <p:nvPr/>
        </p:nvCxnSpPr>
        <p:spPr bwMode="auto">
          <a:xfrm flipV="1">
            <a:off x="6863791" y="3919537"/>
            <a:ext cx="1153085" cy="762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31989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591 0.01736 L 0.7737 0.1504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74" y="6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Conclusion</a:t>
            </a:r>
            <a:endParaRPr lang="en-US" altLang="ko-KR" dirty="0">
              <a:ea typeface="굴림" panose="020B0600000101010101" pitchFamily="34" charset="-127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838200"/>
            <a:ext cx="10439400" cy="5867400"/>
          </a:xfrm>
        </p:spPr>
        <p:txBody>
          <a:bodyPr/>
          <a:lstStyle/>
          <a:p>
            <a:pPr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Segment Mapping</a:t>
            </a:r>
          </a:p>
          <a:p>
            <a:pPr lvl="1"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Segment registers within processor</a:t>
            </a:r>
          </a:p>
          <a:p>
            <a:pPr lvl="1"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Segment ID associated with each access</a:t>
            </a:r>
          </a:p>
          <a:p>
            <a:pPr lvl="2"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Often comes from portion of virtual address</a:t>
            </a:r>
          </a:p>
          <a:p>
            <a:pPr lvl="2"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Can come from bits in instruction instead (x86)</a:t>
            </a:r>
          </a:p>
          <a:p>
            <a:pPr lvl="1"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Each segment contains base and limit information </a:t>
            </a:r>
          </a:p>
          <a:p>
            <a:pPr lvl="2"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Offset (rest of address) adjusted by adding base</a:t>
            </a:r>
          </a:p>
          <a:p>
            <a:pPr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Page Tables</a:t>
            </a:r>
          </a:p>
          <a:p>
            <a:pPr lvl="1"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Memory divided into fixed-sized chunks of memory</a:t>
            </a:r>
          </a:p>
          <a:p>
            <a:pPr lvl="1"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Virtual page number from virtual address mapped through page table to physical page number</a:t>
            </a:r>
          </a:p>
          <a:p>
            <a:pPr lvl="1"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Offset of virtual address same as physical address</a:t>
            </a:r>
          </a:p>
          <a:p>
            <a:pPr lvl="1"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Large page tables can be placed into virtual </a:t>
            </a:r>
            <a:r>
              <a:rPr lang="en-US" altLang="ko-KR" dirty="0" smtClean="0">
                <a:ea typeface="굴림" panose="020B0600000101010101" pitchFamily="34" charset="-127"/>
              </a:rPr>
              <a:t>memory</a:t>
            </a:r>
          </a:p>
          <a:p>
            <a:pPr>
              <a:spcBef>
                <a:spcPct val="1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Next </a:t>
            </a:r>
            <a:r>
              <a:rPr lang="en-US" altLang="ko-KR" smtClean="0">
                <a:ea typeface="굴림" panose="020B0600000101010101" pitchFamily="34" charset="-127"/>
              </a:rPr>
              <a:t>Time: Multi-Level </a:t>
            </a:r>
            <a:r>
              <a:rPr lang="en-US" altLang="ko-KR" dirty="0" smtClean="0">
                <a:ea typeface="굴림" panose="020B0600000101010101" pitchFamily="34" charset="-127"/>
              </a:rPr>
              <a:t>Tables</a:t>
            </a:r>
          </a:p>
          <a:p>
            <a:pPr lvl="1">
              <a:spcBef>
                <a:spcPct val="1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Virtual address mapped to series of tables</a:t>
            </a:r>
          </a:p>
          <a:p>
            <a:pPr lvl="1">
              <a:spcBef>
                <a:spcPct val="1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Permit sparse population of address space</a:t>
            </a:r>
            <a:endParaRPr lang="en-US" altLang="ko-KR" dirty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793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96140</TotalTime>
  <Pages>60</Pages>
  <Words>5330</Words>
  <Application>Microsoft Office PowerPoint</Application>
  <PresentationFormat>Widescreen</PresentationFormat>
  <Paragraphs>1231</Paragraphs>
  <Slides>51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4" baseType="lpstr">
      <vt:lpstr>ＭＳ Ｐゴシック</vt:lpstr>
      <vt:lpstr>ＭＳ Ｐゴシック</vt:lpstr>
      <vt:lpstr>Arial</vt:lpstr>
      <vt:lpstr>Comic Sans MS</vt:lpstr>
      <vt:lpstr>Consolas</vt:lpstr>
      <vt:lpstr>Gill Sans</vt:lpstr>
      <vt:lpstr>Gill Sans Light</vt:lpstr>
      <vt:lpstr>굴림</vt:lpstr>
      <vt:lpstr>Helvetica</vt:lpstr>
      <vt:lpstr>Symbol</vt:lpstr>
      <vt:lpstr>Times New Roman</vt:lpstr>
      <vt:lpstr>Wingdings</vt:lpstr>
      <vt:lpstr>Office</vt:lpstr>
      <vt:lpstr>CS162 Operating Systems and Systems Programming Lecture 14  Memory 1: Virtual Memory,  Segments and Page Tables</vt:lpstr>
      <vt:lpstr>Recall: Four requirements for occurrence of Deadlock</vt:lpstr>
      <vt:lpstr>Recall: Banker’s Algorithm for Avoiding Deadlock</vt:lpstr>
      <vt:lpstr>Recall: Banker’s Algorithm Example</vt:lpstr>
      <vt:lpstr>Virtualizing Resources</vt:lpstr>
      <vt:lpstr>Important Aspects of Memory Multiplexing</vt:lpstr>
      <vt:lpstr>Alternative View: Interposing on Process Behavior</vt:lpstr>
      <vt:lpstr>Recall: Four Fundamental OS Concepts</vt:lpstr>
      <vt:lpstr>THE BASICS: Address/Address Space</vt:lpstr>
      <vt:lpstr>Address Space, Process Virtual Address Space</vt:lpstr>
      <vt:lpstr>Recall: Process Address Space: typical structure</vt:lpstr>
      <vt:lpstr>Recall: Uniprogramming</vt:lpstr>
      <vt:lpstr>Primitive Multiprogramming</vt:lpstr>
      <vt:lpstr>Binding of Instructions and Data to Memory</vt:lpstr>
      <vt:lpstr>Binding of Instructions and Data to Memory</vt:lpstr>
      <vt:lpstr>Second copy of program from previous example</vt:lpstr>
      <vt:lpstr>Second copy of program from previous example</vt:lpstr>
      <vt:lpstr>From Program to Process</vt:lpstr>
      <vt:lpstr>Administrivia</vt:lpstr>
      <vt:lpstr>Administrivia (Con’t)</vt:lpstr>
      <vt:lpstr>Multiprogramming with Protection</vt:lpstr>
      <vt:lpstr>Recall: Base and Bound (No Translation)</vt:lpstr>
      <vt:lpstr>Recall: General Address translation</vt:lpstr>
      <vt:lpstr>Recall: Base and Bound (with Translation)</vt:lpstr>
      <vt:lpstr>Issues with Simple B&amp;B Method</vt:lpstr>
      <vt:lpstr>More Flexible Segmentation</vt:lpstr>
      <vt:lpstr>Implementation of Multi-Segment Model</vt:lpstr>
      <vt:lpstr>Intel x86 Special Registers</vt:lpstr>
      <vt:lpstr>Example: Four Segments (16 bit addresses)</vt:lpstr>
      <vt:lpstr>Example: Four Segments (16 bit addresses)</vt:lpstr>
      <vt:lpstr>Example: Four Segments (16 bit addresses)</vt:lpstr>
      <vt:lpstr>Example: Four Segments (16 bit addresses)</vt:lpstr>
      <vt:lpstr>Example of Segment Translation (16bit address)</vt:lpstr>
      <vt:lpstr>Example of Segment Translation (16bit address)</vt:lpstr>
      <vt:lpstr>Example of Segment Translation (16bit address)</vt:lpstr>
      <vt:lpstr>Example of Segment Translation (16bit address)</vt:lpstr>
      <vt:lpstr>Observations about Segmentation</vt:lpstr>
      <vt:lpstr>What if not all segments fit in memory?</vt:lpstr>
      <vt:lpstr>Problems with Segmentation</vt:lpstr>
      <vt:lpstr>Recall: General Address Translation</vt:lpstr>
      <vt:lpstr>Paging: Physical Memory in Fixed Size Chunks</vt:lpstr>
      <vt:lpstr>How to Implement Simple Paging?</vt:lpstr>
      <vt:lpstr>Simple Page Table Example</vt:lpstr>
      <vt:lpstr>What about Sharing?</vt:lpstr>
      <vt:lpstr>Where is page sharing used ?</vt:lpstr>
      <vt:lpstr>Memory Layout for Linux 32-bit (Pre-Meltdown patch!)</vt:lpstr>
      <vt:lpstr>Some simple security measures</vt:lpstr>
      <vt:lpstr>Summary: Paging</vt:lpstr>
      <vt:lpstr>Summary: Paging</vt:lpstr>
      <vt:lpstr>Summary: Paging</vt:lpstr>
      <vt:lpstr>Conclusion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kubitron</cp:lastModifiedBy>
  <cp:revision>1006</cp:revision>
  <cp:lastPrinted>2024-03-05T17:03:55Z</cp:lastPrinted>
  <dcterms:created xsi:type="dcterms:W3CDTF">1995-08-12T11:37:26Z</dcterms:created>
  <dcterms:modified xsi:type="dcterms:W3CDTF">2024-03-05T17:04:19Z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