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Lst>
  <p:sldSz cy="5143500" cx="9144000"/>
  <p:notesSz cx="6858000" cy="9144000"/>
  <p:embeddedFontLst>
    <p:embeddedFont>
      <p:font typeface="Lato"/>
      <p:regular r:id="rId115"/>
      <p:bold r:id="rId116"/>
      <p:italic r:id="rId117"/>
      <p:boldItalic r:id="rId1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69D6AB8-CF58-4481-88BB-0F4CECE315B4}">
  <a:tblStyle styleId="{B69D6AB8-CF58-4481-88BB-0F4CECE315B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B7674D0-9B50-471A-86C7-D50D2FFD9B52}"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font" Target="fonts/Lato-boldItalic.fntdata"/><Relationship Id="rId117" Type="http://schemas.openxmlformats.org/officeDocument/2006/relationships/font" Target="fonts/Lato-italic.fntdata"/><Relationship Id="rId116" Type="http://schemas.openxmlformats.org/officeDocument/2006/relationships/font" Target="fonts/Lato-bold.fntdata"/><Relationship Id="rId115" Type="http://schemas.openxmlformats.org/officeDocument/2006/relationships/font" Target="fonts/Lato-regular.fntdata"/><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10e7a9b619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10e7a9b619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10f1285bd1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10f1285bd1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1a46bf04e2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1a46bf04e2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1a46bf04e2_0_4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1a46bf04e2_0_4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1a46bf04e2_0_4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1a46bf04e2_0_4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6b1d6eeb24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6b1d6eeb24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6b1d6eeb24_4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6b1d6eeb24_4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1a46bf04e2_0_5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1a46bf04e2_0_5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6b1d6eeb24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6b1d6eeb24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6b1d6eeb24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6b1d6eeb24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6b1d6eeb24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6b1d6eeb24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6b1d6eeb24_3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6b1d6eeb24_3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6b1d6eeb24_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6b1d6eeb24_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6b1d6eeb24_3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6b1d6eeb24_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6b1d6eeb24_3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6b1d6eeb24_3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6b1d6eeb24_3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6b1d6eeb24_3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6b1d6eeb24_3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6b1d6eeb24_3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1a46bf04e2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1a46bf04e2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1a46bf04e2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1a46bf04e2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1a46bf04e2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1a46bf04e2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1a46bf04e2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1a46bf04e2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1a46bf04e2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1a46bf04e2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1a46bf04e2_0_48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1a46bf04e2_0_48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1a46bf04e2_0_5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1a46bf04e2_0_5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1a46bf04e2_0_5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1a46bf04e2_0_5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1a46bf04e2_0_5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1a46bf04e2_0_5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6e4cbb7917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16e4cbb7917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1a46bf04e2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1a46bf04e2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1a46bf04e2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1a46bf04e2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1a46bf04e2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1a46bf04e2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1a46bf04e2_0_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11a46bf04e2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1a46bf04e2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11a46bf04e2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11a46bf04e2_0_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11a46bf04e2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1a46bf04e2_0_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1a46bf04e2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1a46bf04e2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1a46bf04e2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1a46bf04e2_0_7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11a46bf04e2_0_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1a46bf04e2_0_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11a46bf04e2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1a46bf04e2_0_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11a46bf04e2_0_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11a46bf04e2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11a46bf04e2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1a46bf04e2_0_8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11a46bf04e2_0_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1a46bf04e2_0_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11a46bf04e2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1a46bf04e2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11a46bf04e2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1a46bf04e2_0_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1a46bf04e2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1a46bf04e2_0_8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11a46bf04e2_0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11a46bf04e2_0_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11a46bf04e2_0_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1a46bf04e2_0_10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11a46bf04e2_0_1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1a46bf04e2_0_1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11a46bf04e2_0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11a46bf04e2_0_1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11a46bf04e2_0_1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11a46bf04e2_0_10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11a46bf04e2_0_10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11a46bf04e2_0_10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11a46bf04e2_0_10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11a46bf04e2_0_10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11a46bf04e2_0_10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1a46bf04e2_0_1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11a46bf04e2_0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11a46bf04e2_0_10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11a46bf04e2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11a46bf04e2_0_10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11a46bf04e2_0_10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11a46bf04e2_0_1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11a46bf04e2_0_1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11a46bf04e2_0_1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11a46bf04e2_0_1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11a46bf04e2_0_1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11a46bf04e2_0_1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11a46bf04e2_0_1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11a46bf04e2_0_1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11a46bf04e2_0_1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11a46bf04e2_0_1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11a46bf04e2_0_1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11a46bf04e2_0_1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11a46bf04e2_0_1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11a46bf04e2_0_1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11a46bf04e2_0_1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11a46bf04e2_0_1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11a46bf04e2_0_1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11a46bf04e2_0_1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11a46bf04e2_0_1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11a46bf04e2_0_1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11a46bf04e2_0_1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11a46bf04e2_0_1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11a46bf04e2_0_1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11a46bf04e2_0_1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11a46bf04e2_0_1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11a46bf04e2_0_1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11a46bf04e2_0_1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11a46bf04e2_0_1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11a46bf04e2_0_1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11a46bf04e2_0_1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11a46bf04e2_0_1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11a46bf04e2_0_1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11a46bf04e2_0_1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11a46bf04e2_0_1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11a46bf04e2_0_1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11a46bf04e2_0_1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11a46bf04e2_0_1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11a46bf04e2_0_1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11a46bf04e2_0_1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11a46bf04e2_0_1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11a46bf04e2_0_1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11a46bf04e2_0_1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11a46bf04e2_0_17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11a46bf04e2_0_1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11a46bf04e2_0_17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11a46bf04e2_0_17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11a46bf04e2_0_1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11a46bf04e2_0_1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11a46bf04e2_0_1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11a46bf04e2_0_1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11a46bf04e2_0_1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11a46bf04e2_0_1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1a46bf04e2_0_1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11a46bf04e2_0_1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11a46bf04e2_0_1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11a46bf04e2_0_1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11a46bf04e2_0_17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11a46bf04e2_0_17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11a46bf04e2_0_18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11a46bf04e2_0_1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11a46bf04e2_0_19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11a46bf04e2_0_1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11a46bf04e2_0_2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11a46bf04e2_0_2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11a46bf04e2_0_20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11a46bf04e2_0_2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11a46bf04e2_0_2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11a46bf04e2_0_2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11a46bf04e2_0_20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11a46bf04e2_0_2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11a46bf04e2_0_20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11a46bf04e2_0_20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11a46bf04e2_0_20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11a46bf04e2_0_20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11a46bf04e2_0_2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11a46bf04e2_0_2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11a46bf04e2_0_2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11a46bf04e2_0_2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11a46bf04e2_0_20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11a46bf04e2_0_20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11a46bf04e2_0_2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3" name="Google Shape;923;g11a46bf04e2_0_2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11a46bf04e2_0_2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11a46bf04e2_0_2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11a46bf04e2_0_2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11a46bf04e2_0_2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11a46bf04e2_0_2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11a46bf04e2_0_2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11a46bf04e2_0_2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11a46bf04e2_0_2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11a46bf04e2_0_2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11a46bf04e2_0_2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11a46bf04e2_0_2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11a46bf04e2_0_2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11a46bf04e2_0_2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11a46bf04e2_0_2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11a46bf04e2_0_2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11a46bf04e2_0_2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11a46bf04e2_0_2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11a46bf04e2_0_2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11a46bf04e2_0_2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11a46bf04e2_0_2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11a46bf04e2_0_2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11a46bf04e2_0_2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11a46bf04e2_0_2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11a46bf04e2_0_2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11a46bf04e2_0_2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11a46bf04e2_0_2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365763" y="1089050"/>
            <a:ext cx="2560320" cy="2765146"/>
          </a:xfrm>
          <a:prstGeom prst="rect">
            <a:avLst/>
          </a:prstGeom>
          <a:noFill/>
          <a:ln>
            <a:noFill/>
          </a:ln>
        </p:spPr>
      </p:pic>
      <p:sp>
        <p:nvSpPr>
          <p:cNvPr id="10" name="Google Shape;10;p2"/>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lvl1pPr lvl="0" rtl="0" algn="ctr">
              <a:spcBef>
                <a:spcPts val="0"/>
              </a:spcBef>
              <a:spcAft>
                <a:spcPts val="0"/>
              </a:spcAft>
              <a:buSzPts val="1800"/>
              <a:buNone/>
              <a:defRPr sz="1800"/>
            </a:lvl1pPr>
            <a:lvl2pPr lvl="1" rtl="0" algn="ctr">
              <a:spcBef>
                <a:spcPts val="0"/>
              </a:spcBef>
              <a:spcAft>
                <a:spcPts val="0"/>
              </a:spcAft>
              <a:buSzPts val="2400"/>
              <a:buNone/>
              <a:defRPr/>
            </a:lvl2pPr>
            <a:lvl3pPr lvl="2" rtl="0" algn="ctr">
              <a:spcBef>
                <a:spcPts val="0"/>
              </a:spcBef>
              <a:spcAft>
                <a:spcPts val="0"/>
              </a:spcAft>
              <a:buSzPts val="2400"/>
              <a:buNone/>
              <a:defRPr/>
            </a:lvl3pPr>
            <a:lvl4pPr lvl="3" rtl="0" algn="ctr">
              <a:spcBef>
                <a:spcPts val="0"/>
              </a:spcBef>
              <a:spcAft>
                <a:spcPts val="0"/>
              </a:spcAft>
              <a:buSzPts val="2400"/>
              <a:buNone/>
              <a:defRPr/>
            </a:lvl4pPr>
            <a:lvl5pPr lvl="4" rtl="0" algn="ctr">
              <a:spcBef>
                <a:spcPts val="0"/>
              </a:spcBef>
              <a:spcAft>
                <a:spcPts val="0"/>
              </a:spcAft>
              <a:buSzPts val="2400"/>
              <a:buNone/>
              <a:defRPr/>
            </a:lvl5pPr>
            <a:lvl6pPr lvl="5" rtl="0" algn="ctr">
              <a:spcBef>
                <a:spcPts val="0"/>
              </a:spcBef>
              <a:spcAft>
                <a:spcPts val="0"/>
              </a:spcAft>
              <a:buSzPts val="2400"/>
              <a:buNone/>
              <a:defRPr/>
            </a:lvl6pPr>
            <a:lvl7pPr lvl="6" rtl="0" algn="ctr">
              <a:spcBef>
                <a:spcPts val="0"/>
              </a:spcBef>
              <a:spcAft>
                <a:spcPts val="0"/>
              </a:spcAft>
              <a:buSzPts val="2400"/>
              <a:buNone/>
              <a:defRPr/>
            </a:lvl7pPr>
            <a:lvl8pPr lvl="7" rtl="0" algn="ctr">
              <a:spcBef>
                <a:spcPts val="0"/>
              </a:spcBef>
              <a:spcAft>
                <a:spcPts val="0"/>
              </a:spcAft>
              <a:buSzPts val="2400"/>
              <a:buNone/>
              <a:defRPr/>
            </a:lvl8pPr>
            <a:lvl9pPr lvl="8" rtl="0" algn="ctr">
              <a:spcBef>
                <a:spcPts val="0"/>
              </a:spcBef>
              <a:spcAft>
                <a:spcPts val="0"/>
              </a:spcAft>
              <a:buSzPts val="2400"/>
              <a:buNone/>
              <a:defRPr/>
            </a:lvl9pPr>
          </a:lstStyle>
          <a:p/>
        </p:txBody>
      </p:sp>
      <p:sp>
        <p:nvSpPr>
          <p:cNvPr id="11" name="Google Shape;11;p2"/>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lvl1pPr lvl="0" algn="ctr">
              <a:spcBef>
                <a:spcPts val="0"/>
              </a:spcBef>
              <a:spcAft>
                <a:spcPts val="0"/>
              </a:spcAft>
              <a:buClr>
                <a:schemeClr val="dk1"/>
              </a:buClr>
              <a:buSzPts val="1800"/>
              <a:buNone/>
              <a:defRPr sz="18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12" name="Google Shape;12;p2"/>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sp>
        <p:nvSpPr>
          <p:cNvPr id="13" name="Google Shape;13;p2"/>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cxnSp>
        <p:nvCxnSpPr>
          <p:cNvPr id="14" name="Google Shape;14;p2"/>
          <p:cNvCxnSpPr/>
          <p:nvPr/>
        </p:nvCxnSpPr>
        <p:spPr>
          <a:xfrm>
            <a:off x="3291850" y="2571750"/>
            <a:ext cx="5486400" cy="0"/>
          </a:xfrm>
          <a:prstGeom prst="straightConnector1">
            <a:avLst/>
          </a:prstGeom>
          <a:noFill/>
          <a:ln cap="flat" cmpd="sng" w="38100">
            <a:solidFill>
              <a:schemeClr val="accent1"/>
            </a:solidFill>
            <a:prstDash val="solid"/>
            <a:round/>
            <a:headEnd len="med" w="med" type="none"/>
            <a:tailEnd len="med" w="med" type="none"/>
          </a:ln>
        </p:spPr>
      </p:cxnSp>
      <p:sp>
        <p:nvSpPr>
          <p:cNvPr id="15" name="Google Shape;15;p2"/>
          <p:cNvSpPr/>
          <p:nvPr/>
        </p:nvSpPr>
        <p:spPr>
          <a:xfrm>
            <a:off x="0" y="4837176"/>
            <a:ext cx="9144000" cy="29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FA7B17"/>
          </p15:clr>
        </p15:guide>
        <p15:guide id="2" pos="1958">
          <p15:clr>
            <a:srgbClr val="FA7B17"/>
          </p15:clr>
        </p15:guide>
        <p15:guide id="3" pos="1037">
          <p15:clr>
            <a:srgbClr val="FA7B17"/>
          </p15:clr>
        </p15:guide>
        <p15:guide id="4" pos="5647">
          <p15:clr>
            <a:srgbClr val="FA7B17"/>
          </p15:clr>
        </p15:guide>
        <p15:guide id="5" pos="3802">
          <p15:clr>
            <a:srgbClr val="FA7B17"/>
          </p15:clr>
        </p15:guide>
        <p15:guide id="6" pos="113">
          <p15:clr>
            <a:srgbClr val="FA7B17"/>
          </p15:clr>
        </p15:guide>
        <p15:guide id="7" orient="horz" pos="2428">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0" name="Google Shape;20;p4"/>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extLst>
    <p:ext uri="{DCECCB84-F9BA-43D5-87BE-67443E8EF086}">
      <p15:sldGuideLst>
        <p15:guide id="1" pos="115">
          <p15:clr>
            <a:srgbClr val="FA7B17"/>
          </p15:clr>
        </p15:guide>
        <p15:guide id="2" pos="5645">
          <p15:clr>
            <a:srgbClr val="FA7B17"/>
          </p15:clr>
        </p15:guide>
        <p15:guide id="3" pos="1498">
          <p15:clr>
            <a:srgbClr val="FA7B17"/>
          </p15:clr>
        </p15:guide>
        <p15:guide id="4" pos="4205">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4" name="Google Shape;24;p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25" name="Google Shape;25;p5"/>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27" name="Shape 27"/>
        <p:cNvGrpSpPr/>
        <p:nvPr/>
      </p:nvGrpSpPr>
      <p:grpSpPr>
        <a:xfrm>
          <a:off x="0" y="0"/>
          <a:ext cx="0" cy="0"/>
          <a:chOff x="0" y="0"/>
          <a:chExt cx="0" cy="0"/>
        </a:xfrm>
      </p:grpSpPr>
      <p:sp>
        <p:nvSpPr>
          <p:cNvPr id="28" name="Google Shape;28;p6"/>
          <p:cNvSpPr txBox="1"/>
          <p:nvPr>
            <p:ph idx="1" type="body"/>
          </p:nvPr>
        </p:nvSpPr>
        <p:spPr>
          <a:xfrm>
            <a:off x="182850" y="822963"/>
            <a:ext cx="28347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9" name="Google Shape;29;p6"/>
          <p:cNvSpPr txBox="1"/>
          <p:nvPr>
            <p:ph idx="2" type="body"/>
          </p:nvPr>
        </p:nvSpPr>
        <p:spPr>
          <a:xfrm>
            <a:off x="3154680"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30" name="Google Shape;30;p6"/>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2" name="Google Shape;32;p6"/>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196">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7" name="Shape 37"/>
        <p:cNvGrpSpPr/>
        <p:nvPr/>
      </p:nvGrpSpPr>
      <p:grpSpPr>
        <a:xfrm>
          <a:off x="0" y="0"/>
          <a:ext cx="0" cy="0"/>
          <a:chOff x="0" y="0"/>
          <a:chExt cx="0" cy="0"/>
        </a:xfrm>
      </p:grpSpPr>
      <p:sp>
        <p:nvSpPr>
          <p:cNvPr id="38" name="Google Shape;38;p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 name="Google Shape;39;p9"/>
          <p:cNvSpPr txBox="1"/>
          <p:nvPr>
            <p:ph idx="1" type="subTitle"/>
          </p:nvPr>
        </p:nvSpPr>
        <p:spPr>
          <a:xfrm>
            <a:off x="311700" y="2834125"/>
            <a:ext cx="8520600" cy="792600"/>
          </a:xfrm>
          <a:prstGeom prst="rect">
            <a:avLst/>
          </a:prstGeom>
        </p:spPr>
        <p:txBody>
          <a:bodyPr anchorCtr="0" anchor="t" bIns="45700" lIns="45700" spcFirstLastPara="1" rIns="45700" wrap="square" tIns="457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400"/>
              <a:buFont typeface="Lato"/>
              <a:buNone/>
              <a:defRPr sz="2400">
                <a:solidFill>
                  <a:schemeClr val="dk1"/>
                </a:solidFill>
                <a:latin typeface="Lato"/>
                <a:ea typeface="Lato"/>
                <a:cs typeface="Lato"/>
                <a:sym typeface="Lato"/>
              </a:defRPr>
            </a:lvl1pPr>
            <a:lvl2pPr lvl="1">
              <a:spcBef>
                <a:spcPts val="0"/>
              </a:spcBef>
              <a:spcAft>
                <a:spcPts val="0"/>
              </a:spcAft>
              <a:buClr>
                <a:schemeClr val="dk1"/>
              </a:buClr>
              <a:buSzPts val="2400"/>
              <a:buFont typeface="Lato"/>
              <a:buNone/>
              <a:defRPr sz="2400">
                <a:solidFill>
                  <a:schemeClr val="dk1"/>
                </a:solidFill>
                <a:latin typeface="Lato"/>
                <a:ea typeface="Lato"/>
                <a:cs typeface="Lato"/>
                <a:sym typeface="Lato"/>
              </a:defRPr>
            </a:lvl2pPr>
            <a:lvl3pPr lvl="2">
              <a:spcBef>
                <a:spcPts val="0"/>
              </a:spcBef>
              <a:spcAft>
                <a:spcPts val="0"/>
              </a:spcAft>
              <a:buClr>
                <a:schemeClr val="dk1"/>
              </a:buClr>
              <a:buSzPts val="2400"/>
              <a:buFont typeface="Lato"/>
              <a:buNone/>
              <a:defRPr sz="2400">
                <a:solidFill>
                  <a:schemeClr val="dk1"/>
                </a:solidFill>
                <a:latin typeface="Lato"/>
                <a:ea typeface="Lato"/>
                <a:cs typeface="Lato"/>
                <a:sym typeface="Lato"/>
              </a:defRPr>
            </a:lvl3pPr>
            <a:lvl4pPr lvl="3">
              <a:spcBef>
                <a:spcPts val="0"/>
              </a:spcBef>
              <a:spcAft>
                <a:spcPts val="0"/>
              </a:spcAft>
              <a:buClr>
                <a:schemeClr val="dk1"/>
              </a:buClr>
              <a:buSzPts val="2400"/>
              <a:buFont typeface="Lato"/>
              <a:buNone/>
              <a:defRPr sz="2400">
                <a:solidFill>
                  <a:schemeClr val="dk1"/>
                </a:solidFill>
                <a:latin typeface="Lato"/>
                <a:ea typeface="Lato"/>
                <a:cs typeface="Lato"/>
                <a:sym typeface="Lato"/>
              </a:defRPr>
            </a:lvl4pPr>
            <a:lvl5pPr lvl="4">
              <a:spcBef>
                <a:spcPts val="0"/>
              </a:spcBef>
              <a:spcAft>
                <a:spcPts val="0"/>
              </a:spcAft>
              <a:buClr>
                <a:schemeClr val="dk1"/>
              </a:buClr>
              <a:buSzPts val="2400"/>
              <a:buFont typeface="Lato"/>
              <a:buNone/>
              <a:defRPr sz="2400">
                <a:solidFill>
                  <a:schemeClr val="dk1"/>
                </a:solidFill>
                <a:latin typeface="Lato"/>
                <a:ea typeface="Lato"/>
                <a:cs typeface="Lato"/>
                <a:sym typeface="Lato"/>
              </a:defRPr>
            </a:lvl5pPr>
            <a:lvl6pPr lvl="5">
              <a:spcBef>
                <a:spcPts val="0"/>
              </a:spcBef>
              <a:spcAft>
                <a:spcPts val="0"/>
              </a:spcAft>
              <a:buClr>
                <a:schemeClr val="dk1"/>
              </a:buClr>
              <a:buSzPts val="2400"/>
              <a:buFont typeface="Lato"/>
              <a:buNone/>
              <a:defRPr sz="2400">
                <a:solidFill>
                  <a:schemeClr val="dk1"/>
                </a:solidFill>
                <a:latin typeface="Lato"/>
                <a:ea typeface="Lato"/>
                <a:cs typeface="Lato"/>
                <a:sym typeface="Lato"/>
              </a:defRPr>
            </a:lvl6pPr>
            <a:lvl7pPr lvl="6">
              <a:spcBef>
                <a:spcPts val="0"/>
              </a:spcBef>
              <a:spcAft>
                <a:spcPts val="0"/>
              </a:spcAft>
              <a:buClr>
                <a:schemeClr val="dk1"/>
              </a:buClr>
              <a:buSzPts val="2400"/>
              <a:buFont typeface="Lato"/>
              <a:buNone/>
              <a:defRPr sz="2400">
                <a:solidFill>
                  <a:schemeClr val="dk1"/>
                </a:solidFill>
                <a:latin typeface="Lato"/>
                <a:ea typeface="Lato"/>
                <a:cs typeface="Lato"/>
                <a:sym typeface="Lato"/>
              </a:defRPr>
            </a:lvl7pPr>
            <a:lvl8pPr lvl="7">
              <a:spcBef>
                <a:spcPts val="0"/>
              </a:spcBef>
              <a:spcAft>
                <a:spcPts val="0"/>
              </a:spcAft>
              <a:buClr>
                <a:schemeClr val="dk1"/>
              </a:buClr>
              <a:buSzPts val="2400"/>
              <a:buFont typeface="Lato"/>
              <a:buNone/>
              <a:defRPr sz="2400">
                <a:solidFill>
                  <a:schemeClr val="dk1"/>
                </a:solidFill>
                <a:latin typeface="Lato"/>
                <a:ea typeface="Lato"/>
                <a:cs typeface="Lato"/>
                <a:sym typeface="Lato"/>
              </a:defRPr>
            </a:lvl8pPr>
            <a:lvl9pPr lvl="8">
              <a:spcBef>
                <a:spcPts val="0"/>
              </a:spcBef>
              <a:spcAft>
                <a:spcPts val="0"/>
              </a:spcAft>
              <a:buClr>
                <a:schemeClr val="dk1"/>
              </a:buClr>
              <a:buSzPts val="2400"/>
              <a:buFont typeface="Lato"/>
              <a:buNone/>
              <a:defRPr sz="2400">
                <a:solidFill>
                  <a:schemeClr val="dk1"/>
                </a:solidFill>
                <a:latin typeface="Lato"/>
                <a:ea typeface="Lato"/>
                <a:cs typeface="Lato"/>
                <a:sym typeface="Lato"/>
              </a:defRPr>
            </a:lvl9pPr>
          </a:lstStyle>
          <a:p/>
        </p:txBody>
      </p:sp>
      <p:sp>
        <p:nvSpPr>
          <p:cNvPr id="7" name="Google Shape;7;p1"/>
          <p:cNvSpPr txBox="1"/>
          <p:nvPr>
            <p:ph idx="1" type="body"/>
          </p:nvPr>
        </p:nvSpPr>
        <p:spPr>
          <a:xfrm>
            <a:off x="311700" y="1152475"/>
            <a:ext cx="8520600" cy="3875400"/>
          </a:xfrm>
          <a:prstGeom prst="rect">
            <a:avLst/>
          </a:prstGeom>
          <a:noFill/>
          <a:ln>
            <a:noFill/>
          </a:ln>
        </p:spPr>
        <p:txBody>
          <a:bodyPr anchorCtr="0" anchor="t" bIns="45700" lIns="45700" spcFirstLastPara="1" rIns="45700" wrap="square" tIns="45700">
            <a:noAutofit/>
          </a:bodyPr>
          <a:lstStyle>
            <a:lvl1pPr indent="-292100" lvl="0" marL="457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1pPr>
            <a:lvl2pPr indent="-292100" lvl="1" marL="914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2pPr>
            <a:lvl3pPr indent="-292100" lvl="2" marL="1371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3pPr>
            <a:lvl4pPr indent="-292100" lvl="3" marL="1828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4pPr>
            <a:lvl5pPr indent="-292100" lvl="4" marL="22860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5pPr>
            <a:lvl6pPr indent="-292100" lvl="5" marL="2743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6pPr>
            <a:lvl7pPr indent="-292100" lvl="6" marL="3200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7pPr>
            <a:lvl8pPr indent="-292100" lvl="7" marL="3657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8pPr>
            <a:lvl9pPr indent="-292100" lvl="8" marL="4114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p>
            <a:pPr indent="0" lvl="0" marL="0" rtl="0" algn="ctr">
              <a:spcBef>
                <a:spcPts val="0"/>
              </a:spcBef>
              <a:spcAft>
                <a:spcPts val="0"/>
              </a:spcAft>
              <a:buNone/>
            </a:pPr>
            <a:r>
              <a:rPr lang="en"/>
              <a:t>Discussion 6</a:t>
            </a:r>
            <a:endParaRPr/>
          </a:p>
        </p:txBody>
      </p:sp>
      <p:sp>
        <p:nvSpPr>
          <p:cNvPr id="46" name="Google Shape;46;p10"/>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Paging, Caches</a:t>
            </a:r>
            <a:endParaRPr/>
          </a:p>
        </p:txBody>
      </p:sp>
      <p:sp>
        <p:nvSpPr>
          <p:cNvPr id="47" name="Google Shape;47;p10"/>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p>
            <a:pPr indent="0" lvl="0" marL="0" rtl="0" algn="ctr">
              <a:spcBef>
                <a:spcPts val="0"/>
              </a:spcBef>
              <a:spcAft>
                <a:spcPts val="1200"/>
              </a:spcAft>
              <a:buNone/>
            </a:pPr>
            <a:r>
              <a:rPr lang="en"/>
              <a:t>03/08/24</a:t>
            </a:r>
            <a:endParaRPr/>
          </a:p>
        </p:txBody>
      </p:sp>
      <p:sp>
        <p:nvSpPr>
          <p:cNvPr id="48" name="Google Shape;48;p10"/>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Staff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ph idx="1" type="body"/>
          </p:nvPr>
        </p:nvSpPr>
        <p:spPr>
          <a:xfrm>
            <a:off x="182850" y="3641746"/>
            <a:ext cx="8778300" cy="13884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t/>
            </a:r>
            <a:endParaRPr/>
          </a:p>
        </p:txBody>
      </p:sp>
      <p:sp>
        <p:nvSpPr>
          <p:cNvPr id="54" name="Google Shape;54;p1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Announcements</a:t>
            </a:r>
            <a:endParaRPr/>
          </a:p>
        </p:txBody>
      </p:sp>
      <p:graphicFrame>
        <p:nvGraphicFramePr>
          <p:cNvPr id="55" name="Google Shape;55;p11"/>
          <p:cNvGraphicFramePr/>
          <p:nvPr/>
        </p:nvGraphicFramePr>
        <p:xfrm>
          <a:off x="182825" y="823875"/>
          <a:ext cx="3000000" cy="3000000"/>
        </p:xfrm>
        <a:graphic>
          <a:graphicData uri="http://schemas.openxmlformats.org/drawingml/2006/table">
            <a:tbl>
              <a:tblPr>
                <a:noFill/>
                <a:tableStyleId>{B69D6AB8-CF58-4481-88BB-0F4CECE315B4}</a:tableStyleId>
              </a:tblPr>
              <a:tblGrid>
                <a:gridCol w="1254050"/>
                <a:gridCol w="1254050"/>
                <a:gridCol w="1254050"/>
                <a:gridCol w="1254050"/>
                <a:gridCol w="1254050"/>
                <a:gridCol w="1254050"/>
                <a:gridCol w="1254050"/>
              </a:tblGrid>
              <a:tr h="100000">
                <a:tc>
                  <a:txBody>
                    <a:bodyPr/>
                    <a:lstStyle/>
                    <a:p>
                      <a:pPr indent="0" lvl="0" marL="0" rtl="0" algn="ctr">
                        <a:spcBef>
                          <a:spcPts val="0"/>
                        </a:spcBef>
                        <a:spcAft>
                          <a:spcPts val="0"/>
                        </a:spcAft>
                        <a:buNone/>
                      </a:pPr>
                      <a:r>
                        <a:rPr lang="en" sz="1000">
                          <a:latin typeface="Lato"/>
                          <a:ea typeface="Lato"/>
                          <a:cs typeface="Lato"/>
                          <a:sym typeface="Lato"/>
                        </a:rPr>
                        <a:t>Sunday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Monday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Tuesday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Wednesday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Thursday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Friday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Saturday</a:t>
                      </a:r>
                      <a:endParaRPr sz="10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Homework 3 Due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Homework 4 Release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Project 2 Design Due</a:t>
                      </a:r>
                      <a:endParaRPr sz="800">
                        <a:latin typeface="Lato"/>
                        <a:ea typeface="Lato"/>
                        <a:cs typeface="Lato"/>
                        <a:sym typeface="Lato"/>
                      </a:endParaRPr>
                    </a:p>
                  </a:txBody>
                  <a:tcPr marT="45700" marB="45700" marR="45700" marL="45700" anchor="ctr">
                    <a:solidFill>
                      <a:schemeClr val="accent1"/>
                    </a:solidFill>
                  </a:tcP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rPr lang="en" sz="800">
                          <a:latin typeface="Lato"/>
                          <a:ea typeface="Lato"/>
                          <a:cs typeface="Lato"/>
                          <a:sym typeface="Lato"/>
                        </a:rPr>
                        <a:t>Midterm</a:t>
                      </a:r>
                      <a:r>
                        <a:rPr lang="en" sz="800">
                          <a:latin typeface="Lato"/>
                          <a:ea typeface="Lato"/>
                          <a:cs typeface="Lato"/>
                          <a:sym typeface="Lato"/>
                        </a:rPr>
                        <a:t> 2 Conflict Due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Midterm 2</a:t>
                      </a:r>
                      <a:br>
                        <a:rPr lang="en" sz="800">
                          <a:solidFill>
                            <a:schemeClr val="dk1"/>
                          </a:solidFill>
                          <a:latin typeface="Lato"/>
                          <a:ea typeface="Lato"/>
                          <a:cs typeface="Lato"/>
                          <a:sym typeface="Lato"/>
                        </a:rPr>
                      </a:br>
                      <a:r>
                        <a:rPr lang="en" sz="800">
                          <a:solidFill>
                            <a:schemeClr val="dk1"/>
                          </a:solidFill>
                          <a:latin typeface="Lato"/>
                          <a:ea typeface="Lato"/>
                          <a:cs typeface="Lato"/>
                          <a:sym typeface="Lato"/>
                        </a:rPr>
                        <a:t>(8:00 pm - 10:00 pm)</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Paging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Allocate memory in fixed-size chunks called </a:t>
            </a:r>
            <a:r>
              <a:rPr b="1" lang="en"/>
              <a:t>pages</a:t>
            </a:r>
            <a:r>
              <a:rPr lang="en"/>
              <a:t>.</a:t>
            </a:r>
            <a:endParaRPr/>
          </a:p>
          <a:p>
            <a:pPr indent="0" lvl="0" marL="0" rtl="0" algn="l">
              <a:spcBef>
                <a:spcPts val="0"/>
              </a:spcBef>
              <a:spcAft>
                <a:spcPts val="0"/>
              </a:spcAft>
              <a:buNone/>
            </a:pPr>
            <a:r>
              <a:rPr b="1" lang="en"/>
              <a:t>Page table</a:t>
            </a:r>
            <a:r>
              <a:rPr lang="en"/>
              <a:t> is indexed by </a:t>
            </a:r>
            <a:r>
              <a:rPr b="1" lang="en"/>
              <a:t>virtual</a:t>
            </a:r>
            <a:r>
              <a:rPr b="1" lang="en"/>
              <a:t> page number (VPN)</a:t>
            </a:r>
            <a:r>
              <a:rPr lang="en"/>
              <a:t>.</a:t>
            </a:r>
            <a:endParaRPr/>
          </a:p>
          <a:p>
            <a:pPr indent="-292100" lvl="0" marL="457200" rtl="0" algn="l">
              <a:spcBef>
                <a:spcPts val="0"/>
              </a:spcBef>
              <a:spcAft>
                <a:spcPts val="0"/>
              </a:spcAft>
              <a:buSzPts val="1000"/>
              <a:buChar char="●"/>
            </a:pPr>
            <a:r>
              <a:rPr lang="en"/>
              <a:t>Each entry is called the </a:t>
            </a:r>
            <a:r>
              <a:rPr b="1" lang="en"/>
              <a:t>page table entry (PTE)</a:t>
            </a:r>
            <a:r>
              <a:rPr lang="en"/>
              <a:t> which contains the </a:t>
            </a:r>
            <a:r>
              <a:rPr b="1" lang="en"/>
              <a:t>physical page number (PPN)</a:t>
            </a:r>
            <a:r>
              <a:rPr lang="en"/>
              <a:t> and metadata.</a:t>
            </a:r>
            <a:endParaRPr/>
          </a:p>
          <a:p>
            <a:pPr indent="-292100" lvl="0" marL="457200" rtl="0" algn="l">
              <a:spcBef>
                <a:spcPts val="0"/>
              </a:spcBef>
              <a:spcAft>
                <a:spcPts val="0"/>
              </a:spcAft>
              <a:buSzPts val="1000"/>
              <a:buChar char="●"/>
            </a:pPr>
            <a:r>
              <a:rPr lang="en"/>
              <a:t>Page tables also reside in memory.</a:t>
            </a:r>
            <a:endParaRPr/>
          </a:p>
          <a:p>
            <a:pPr indent="-292100" lvl="0" marL="457200" rtl="0" algn="l">
              <a:spcBef>
                <a:spcPts val="0"/>
              </a:spcBef>
              <a:spcAft>
                <a:spcPts val="0"/>
              </a:spcAft>
              <a:buSzPts val="1000"/>
              <a:buChar char="●"/>
            </a:pPr>
            <a:r>
              <a:rPr lang="en"/>
              <a:t>Typically (but not always) a page table will fit into a single page.</a:t>
            </a:r>
            <a:endParaRPr/>
          </a:p>
          <a:p>
            <a:pPr indent="-292100" lvl="0" marL="457200" rtl="0" algn="l">
              <a:spcBef>
                <a:spcPts val="0"/>
              </a:spcBef>
              <a:spcAft>
                <a:spcPts val="0"/>
              </a:spcAft>
              <a:buSzPts val="1000"/>
              <a:buChar char="●"/>
            </a:pPr>
            <a:r>
              <a:rPr lang="en"/>
              <a:t>Each process has its own page table. </a:t>
            </a:r>
            <a:r>
              <a:rPr b="1" lang="en"/>
              <a:t>Page table base register </a:t>
            </a:r>
            <a:r>
              <a:rPr lang="en"/>
              <a:t>(PTBR) contains the starting address of the page table for that process (e.g. CR3 register for x86).</a:t>
            </a:r>
            <a:endParaRPr/>
          </a:p>
          <a:p>
            <a:pPr indent="-292100" lvl="0" marL="457200" rtl="0" algn="l">
              <a:spcBef>
                <a:spcPts val="0"/>
              </a:spcBef>
              <a:spcAft>
                <a:spcPts val="0"/>
              </a:spcAft>
              <a:buSzPts val="1000"/>
              <a:buChar char="●"/>
            </a:pPr>
            <a:r>
              <a:rPr lang="en"/>
              <a:t>Metadata stores bits such as valid, dirty, writable, and more.</a:t>
            </a:r>
            <a:endParaRPr/>
          </a:p>
        </p:txBody>
      </p:sp>
      <p:sp>
        <p:nvSpPr>
          <p:cNvPr id="66" name="Google Shape;66;p1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67" name="Google Shape;67;p1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Page Tables</a:t>
            </a:r>
            <a:endParaRPr/>
          </a:p>
        </p:txBody>
      </p:sp>
      <p:graphicFrame>
        <p:nvGraphicFramePr>
          <p:cNvPr id="68" name="Google Shape;68;p13"/>
          <p:cNvGraphicFramePr/>
          <p:nvPr/>
        </p:nvGraphicFramePr>
        <p:xfrm>
          <a:off x="5313800" y="107210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gridSpan="13">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00000">
                <a:tc gridSpan="9">
                  <a:txBody>
                    <a:bodyPr/>
                    <a:lstStyle/>
                    <a:p>
                      <a:pPr indent="0" lvl="0" marL="0" rtl="0" algn="ctr">
                        <a:spcBef>
                          <a:spcPts val="0"/>
                        </a:spcBef>
                        <a:spcAft>
                          <a:spcPts val="0"/>
                        </a:spcAft>
                        <a:buNone/>
                      </a:pPr>
                      <a:r>
                        <a:rPr lang="en" sz="1000">
                          <a:latin typeface="Lato"/>
                          <a:ea typeface="Lato"/>
                          <a:cs typeface="Lato"/>
                          <a:sym typeface="Lato"/>
                        </a:rPr>
                        <a:t>Virtual Page Number (VPN)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hMerge="1"/>
                <a:tc hMerge="1"/>
                <a:tc hMerge="1"/>
                <a:tc hMerge="1"/>
                <a:tc hMerge="1"/>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hMerge="1"/>
                <a:tc hMerge="1"/>
                <a:tc hMerge="1"/>
              </a:tr>
            </a:tbl>
          </a:graphicData>
        </a:graphic>
      </p:graphicFrame>
      <p:graphicFrame>
        <p:nvGraphicFramePr>
          <p:cNvPr id="69" name="Google Shape;69;p13"/>
          <p:cNvGraphicFramePr/>
          <p:nvPr/>
        </p:nvGraphicFramePr>
        <p:xfrm>
          <a:off x="6112525" y="2072875"/>
          <a:ext cx="3000000" cy="3000000"/>
        </p:xfrm>
        <a:graphic>
          <a:graphicData uri="http://schemas.openxmlformats.org/drawingml/2006/table">
            <a:tbl>
              <a:tblPr>
                <a:noFill/>
                <a:tableStyleId>{B69D6AB8-CF58-4481-88BB-0F4CECE315B4}</a:tableStyleId>
              </a:tblPr>
              <a:tblGrid>
                <a:gridCol w="229675"/>
                <a:gridCol w="584850"/>
                <a:gridCol w="584850"/>
              </a:tblGrid>
              <a:tr h="1163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163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Metadata</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70" name="Google Shape;70;p13"/>
          <p:cNvGraphicFramePr/>
          <p:nvPr/>
        </p:nvGraphicFramePr>
        <p:xfrm>
          <a:off x="5313800" y="443885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gridSpan="13">
                  <a:txBody>
                    <a:bodyPr/>
                    <a:lstStyle/>
                    <a:p>
                      <a:pPr indent="0" lvl="0" marL="0" rtl="0" algn="ctr">
                        <a:spcBef>
                          <a:spcPts val="0"/>
                        </a:spcBef>
                        <a:spcAft>
                          <a:spcPts val="0"/>
                        </a:spcAft>
                        <a:buNone/>
                      </a:pPr>
                      <a:r>
                        <a:rPr lang="en" sz="1000">
                          <a:latin typeface="Lato"/>
                          <a:ea typeface="Lato"/>
                          <a:cs typeface="Lato"/>
                          <a:sym typeface="Lato"/>
                        </a:rPr>
                        <a:t>Physical Address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00000">
                <a:tc gridSpan="9">
                  <a:txBody>
                    <a:bodyPr/>
                    <a:lstStyle/>
                    <a:p>
                      <a:pPr indent="0" lvl="0" marL="0" rtl="0" algn="ctr">
                        <a:spcBef>
                          <a:spcPts val="0"/>
                        </a:spcBef>
                        <a:spcAft>
                          <a:spcPts val="0"/>
                        </a:spcAft>
                        <a:buNone/>
                      </a:pPr>
                      <a:r>
                        <a:rPr lang="en" sz="1000">
                          <a:latin typeface="Lato"/>
                          <a:ea typeface="Lato"/>
                          <a:cs typeface="Lato"/>
                          <a:sym typeface="Lato"/>
                        </a:rPr>
                        <a:t>Physical</a:t>
                      </a:r>
                      <a:r>
                        <a:rPr lang="en" sz="1000">
                          <a:latin typeface="Lato"/>
                          <a:ea typeface="Lato"/>
                          <a:cs typeface="Lato"/>
                          <a:sym typeface="Lato"/>
                        </a:rPr>
                        <a:t> Page Number (PPN)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hMerge="1"/>
                <a:tc hMerge="1"/>
                <a:tc hMerge="1"/>
                <a:tc hMerge="1"/>
                <a:tc hMerge="1"/>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hMerge="1"/>
                <a:tc hMerge="1"/>
                <a:tc hMerge="1"/>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Page Tables</a:t>
            </a:r>
            <a:endParaRPr/>
          </a:p>
        </p:txBody>
      </p:sp>
      <p:sp>
        <p:nvSpPr>
          <p:cNvPr id="76" name="Google Shape;76;p14"/>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Assumes </a:t>
            </a:r>
            <a:r>
              <a:rPr b="1" lang="en"/>
              <a:t>byte addressable</a:t>
            </a:r>
            <a:r>
              <a:rPr lang="en"/>
              <a:t> system where each bit addresses one byte.</a:t>
            </a:r>
            <a:endParaRPr/>
          </a:p>
          <a:p>
            <a:pPr indent="0" lvl="0" marL="0" rtl="0" algn="l">
              <a:spcBef>
                <a:spcPts val="0"/>
              </a:spcBef>
              <a:spcAft>
                <a:spcPts val="0"/>
              </a:spcAft>
              <a:buNone/>
            </a:pPr>
            <a:r>
              <a:rPr lang="en"/>
              <a:t># virtual address bits = # virtual page number bits + # offset bits</a:t>
            </a:r>
            <a:endParaRPr/>
          </a:p>
          <a:p>
            <a:pPr indent="0" lvl="0" marL="0" rtl="0" algn="l">
              <a:spcBef>
                <a:spcPts val="0"/>
              </a:spcBef>
              <a:spcAft>
                <a:spcPts val="0"/>
              </a:spcAft>
              <a:buNone/>
            </a:pPr>
            <a:r>
              <a:rPr lang="en"/>
              <a:t># physical address bits = # physical page number bits + # offset bits</a:t>
            </a:r>
            <a:endParaRPr/>
          </a:p>
          <a:p>
            <a:pPr indent="0" lvl="0" marL="0" rtl="0" algn="l">
              <a:spcBef>
                <a:spcPts val="0"/>
              </a:spcBef>
              <a:spcAft>
                <a:spcPts val="0"/>
              </a:spcAft>
              <a:buNone/>
            </a:pPr>
            <a:r>
              <a:rPr lang="en"/>
              <a:t># virtual pages = 2</a:t>
            </a:r>
            <a:r>
              <a:rPr baseline="30000" lang="en"/>
              <a:t># virtual page number bits</a:t>
            </a:r>
            <a:endParaRPr/>
          </a:p>
          <a:p>
            <a:pPr indent="0" lvl="0" marL="0" rtl="0" algn="l">
              <a:spcBef>
                <a:spcPts val="0"/>
              </a:spcBef>
              <a:spcAft>
                <a:spcPts val="0"/>
              </a:spcAft>
              <a:buNone/>
            </a:pPr>
            <a:r>
              <a:rPr lang="en"/>
              <a:t># physical pages = 2</a:t>
            </a:r>
            <a:r>
              <a:rPr baseline="30000" lang="en"/>
              <a:t># physical page number bits</a:t>
            </a:r>
            <a:endParaRPr baseline="30000"/>
          </a:p>
          <a:p>
            <a:pPr indent="0" lvl="0" marL="0" rtl="0" algn="l">
              <a:spcBef>
                <a:spcPts val="0"/>
              </a:spcBef>
              <a:spcAft>
                <a:spcPts val="0"/>
              </a:spcAft>
              <a:buNone/>
            </a:pPr>
            <a:r>
              <a:rPr lang="en"/>
              <a:t>p</a:t>
            </a:r>
            <a:r>
              <a:rPr lang="en"/>
              <a:t>age size (in bytes) = 2</a:t>
            </a:r>
            <a:r>
              <a:rPr baseline="30000" lang="en"/>
              <a:t># offset bits</a:t>
            </a:r>
            <a:endParaRPr/>
          </a:p>
          <a:p>
            <a:pPr indent="0" lvl="0" marL="0" rtl="0" algn="l">
              <a:spcBef>
                <a:spcPts val="0"/>
              </a:spcBef>
              <a:spcAft>
                <a:spcPts val="0"/>
              </a:spcAft>
              <a:buNone/>
            </a:pPr>
            <a:r>
              <a:rPr lang="en"/>
              <a:t>v</a:t>
            </a:r>
            <a:r>
              <a:rPr lang="en"/>
              <a:t>irtual memory size (in bytes) = # virtual pages ✕ page size (in bytes)</a:t>
            </a:r>
            <a:endParaRPr/>
          </a:p>
          <a:p>
            <a:pPr indent="0" lvl="0" marL="0" rtl="0" algn="l">
              <a:spcBef>
                <a:spcPts val="0"/>
              </a:spcBef>
              <a:spcAft>
                <a:spcPts val="0"/>
              </a:spcAft>
              <a:buNone/>
            </a:pPr>
            <a:r>
              <a:rPr lang="en"/>
              <a:t>p</a:t>
            </a:r>
            <a:r>
              <a:rPr lang="en"/>
              <a:t>hysical memory size (in bytes) = # physical pages ✕ page size (in bytes)</a:t>
            </a:r>
            <a:endParaRPr/>
          </a:p>
          <a:p>
            <a:pPr indent="0" lvl="0" marL="0" rtl="0" algn="l">
              <a:spcBef>
                <a:spcPts val="0"/>
              </a:spcBef>
              <a:spcAft>
                <a:spcPts val="0"/>
              </a:spcAft>
              <a:buNone/>
            </a:pPr>
            <a:r>
              <a:rPr lang="en"/>
              <a:t># page table entries = # virtual pages</a:t>
            </a:r>
            <a:endParaRPr/>
          </a:p>
          <a:p>
            <a:pPr indent="0" lvl="0" marL="0" rtl="0" algn="l">
              <a:spcBef>
                <a:spcPts val="0"/>
              </a:spcBef>
              <a:spcAft>
                <a:spcPts val="0"/>
              </a:spcAft>
              <a:buNone/>
            </a:pPr>
            <a:r>
              <a:rPr lang="en"/>
              <a:t># page table entry bits = # physical page number bits + # metadata bits</a:t>
            </a:r>
            <a:endParaRPr/>
          </a:p>
          <a:p>
            <a:pPr indent="0" lvl="0" marL="0" rtl="0" algn="l">
              <a:spcBef>
                <a:spcPts val="0"/>
              </a:spcBef>
              <a:spcAft>
                <a:spcPts val="0"/>
              </a:spcAft>
              <a:buNone/>
            </a:pPr>
            <a:r>
              <a:rPr lang="en"/>
              <a:t>p</a:t>
            </a:r>
            <a:r>
              <a:rPr lang="en"/>
              <a:t>age table entry size (in bytes) = # page table entry bits ÷ 8</a:t>
            </a:r>
            <a:endParaRPr/>
          </a:p>
          <a:p>
            <a:pPr indent="0" lvl="0" marL="0" rtl="0" algn="l">
              <a:spcBef>
                <a:spcPts val="0"/>
              </a:spcBef>
              <a:spcAft>
                <a:spcPts val="0"/>
              </a:spcAft>
              <a:buNone/>
            </a:pPr>
            <a:r>
              <a:rPr lang="en"/>
              <a:t>p</a:t>
            </a:r>
            <a:r>
              <a:rPr lang="en"/>
              <a:t>age table size (in bytes) = # page table entries ✕ page table entry size (in bytes)</a:t>
            </a:r>
            <a:endParaRPr/>
          </a:p>
        </p:txBody>
      </p:sp>
      <p:sp>
        <p:nvSpPr>
          <p:cNvPr id="77" name="Google Shape;77;p14"/>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graphicFrame>
        <p:nvGraphicFramePr>
          <p:cNvPr id="78" name="Google Shape;78;p14"/>
          <p:cNvGraphicFramePr/>
          <p:nvPr/>
        </p:nvGraphicFramePr>
        <p:xfrm>
          <a:off x="6045425" y="107210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gridSpan="13">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00000">
                <a:tc gridSpan="9">
                  <a:txBody>
                    <a:bodyPr/>
                    <a:lstStyle/>
                    <a:p>
                      <a:pPr indent="0" lvl="0" marL="0" rtl="0" algn="ctr">
                        <a:spcBef>
                          <a:spcPts val="0"/>
                        </a:spcBef>
                        <a:spcAft>
                          <a:spcPts val="0"/>
                        </a:spcAft>
                        <a:buNone/>
                      </a:pPr>
                      <a:r>
                        <a:rPr lang="en" sz="1000">
                          <a:latin typeface="Lato"/>
                          <a:ea typeface="Lato"/>
                          <a:cs typeface="Lato"/>
                          <a:sym typeface="Lato"/>
                        </a:rPr>
                        <a:t>Virtual Page Number (VPN)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hMerge="1"/>
                <a:tc hMerge="1"/>
                <a:tc hMerge="1"/>
                <a:tc hMerge="1"/>
                <a:tc hMerge="1"/>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hMerge="1"/>
                <a:tc hMerge="1"/>
                <a:tc hMerge="1"/>
              </a:tr>
            </a:tbl>
          </a:graphicData>
        </a:graphic>
      </p:graphicFrame>
      <p:graphicFrame>
        <p:nvGraphicFramePr>
          <p:cNvPr id="79" name="Google Shape;79;p14"/>
          <p:cNvGraphicFramePr/>
          <p:nvPr/>
        </p:nvGraphicFramePr>
        <p:xfrm>
          <a:off x="6844150" y="2072875"/>
          <a:ext cx="3000000" cy="3000000"/>
        </p:xfrm>
        <a:graphic>
          <a:graphicData uri="http://schemas.openxmlformats.org/drawingml/2006/table">
            <a:tbl>
              <a:tblPr>
                <a:noFill/>
                <a:tableStyleId>{B69D6AB8-CF58-4481-88BB-0F4CECE315B4}</a:tableStyleId>
              </a:tblPr>
              <a:tblGrid>
                <a:gridCol w="229675"/>
                <a:gridCol w="584850"/>
                <a:gridCol w="584850"/>
              </a:tblGrid>
              <a:tr h="1163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163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Metadata</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80" name="Google Shape;80;p14"/>
          <p:cNvGraphicFramePr/>
          <p:nvPr/>
        </p:nvGraphicFramePr>
        <p:xfrm>
          <a:off x="6045425" y="443885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gridSpan="13">
                  <a:txBody>
                    <a:bodyPr/>
                    <a:lstStyle/>
                    <a:p>
                      <a:pPr indent="0" lvl="0" marL="0" rtl="0" algn="ctr">
                        <a:spcBef>
                          <a:spcPts val="0"/>
                        </a:spcBef>
                        <a:spcAft>
                          <a:spcPts val="0"/>
                        </a:spcAft>
                        <a:buNone/>
                      </a:pPr>
                      <a:r>
                        <a:rPr lang="en" sz="1000">
                          <a:latin typeface="Lato"/>
                          <a:ea typeface="Lato"/>
                          <a:cs typeface="Lato"/>
                          <a:sym typeface="Lato"/>
                        </a:rPr>
                        <a:t>Physical Address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00000">
                <a:tc gridSpan="9">
                  <a:txBody>
                    <a:bodyPr/>
                    <a:lstStyle/>
                    <a:p>
                      <a:pPr indent="0" lvl="0" marL="0" rtl="0" algn="ctr">
                        <a:spcBef>
                          <a:spcPts val="0"/>
                        </a:spcBef>
                        <a:spcAft>
                          <a:spcPts val="0"/>
                        </a:spcAft>
                        <a:buNone/>
                      </a:pPr>
                      <a:r>
                        <a:rPr lang="en" sz="1000">
                          <a:latin typeface="Lato"/>
                          <a:ea typeface="Lato"/>
                          <a:cs typeface="Lato"/>
                          <a:sym typeface="Lato"/>
                        </a:rPr>
                        <a:t>Physical Page Number (PPN)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hMerge="1"/>
                <a:tc hMerge="1"/>
                <a:tc hMerge="1"/>
                <a:tc hMerge="1"/>
                <a:tc hMerge="1"/>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hMerge="1"/>
                <a:tc hMerge="1"/>
                <a:tc hMerge="1"/>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b="1" lang="en"/>
              <a:t>Translation lookaside buffer (TLB) </a:t>
            </a:r>
            <a:r>
              <a:rPr lang="en"/>
              <a:t>is a small </a:t>
            </a:r>
            <a:r>
              <a:rPr i="1" lang="en"/>
              <a:t>hardware </a:t>
            </a:r>
            <a:r>
              <a:rPr lang="en"/>
              <a:t>table containing results of recent address translations.</a:t>
            </a:r>
            <a:endParaRPr/>
          </a:p>
          <a:p>
            <a:pPr indent="-292100" lvl="0" marL="457200" rtl="0" algn="l">
              <a:spcBef>
                <a:spcPts val="0"/>
              </a:spcBef>
              <a:spcAft>
                <a:spcPts val="0"/>
              </a:spcAft>
              <a:buSzPts val="1000"/>
              <a:buChar char="●"/>
            </a:pPr>
            <a:r>
              <a:rPr lang="en"/>
              <a:t>Can be thought of as a cache, generally fully associative.</a:t>
            </a:r>
            <a:endParaRPr/>
          </a:p>
          <a:p>
            <a:pPr indent="-292100" lvl="0" marL="457200" rtl="0" algn="l">
              <a:spcBef>
                <a:spcPts val="0"/>
              </a:spcBef>
              <a:spcAft>
                <a:spcPts val="0"/>
              </a:spcAft>
              <a:buSzPts val="1000"/>
              <a:buChar char="●"/>
            </a:pPr>
            <a:r>
              <a:rPr lang="en"/>
              <a:t>Virtual page number is the tag.</a:t>
            </a:r>
            <a:endParaRPr/>
          </a:p>
          <a:p>
            <a:pPr indent="-292100" lvl="0" marL="457200" rtl="0" algn="l">
              <a:spcBef>
                <a:spcPts val="0"/>
              </a:spcBef>
              <a:spcAft>
                <a:spcPts val="0"/>
              </a:spcAft>
              <a:buSzPts val="1000"/>
              <a:buChar char="●"/>
            </a:pPr>
            <a:r>
              <a:rPr lang="en"/>
              <a:t>Stores address translations </a:t>
            </a:r>
            <a:r>
              <a:rPr i="1" lang="en"/>
              <a:t>not the actual data</a:t>
            </a:r>
            <a:r>
              <a:rPr lang="en"/>
              <a:t> (i.e. cache for page table).</a:t>
            </a:r>
            <a:endParaRPr/>
          </a:p>
          <a:p>
            <a:pPr indent="-292100" lvl="0" marL="457200" rtl="0" algn="l">
              <a:spcBef>
                <a:spcPts val="0"/>
              </a:spcBef>
              <a:spcAft>
                <a:spcPts val="0"/>
              </a:spcAft>
              <a:buSzPts val="1000"/>
              <a:buChar char="●"/>
            </a:pPr>
            <a:r>
              <a:rPr lang="en"/>
              <a:t>Generally part of the MMU.</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86" name="Google Shape;86;p1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87" name="Google Shape;87;p1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Lookaside Buffer (TLB)</a:t>
            </a:r>
            <a:endParaRPr/>
          </a:p>
        </p:txBody>
      </p:sp>
      <p:graphicFrame>
        <p:nvGraphicFramePr>
          <p:cNvPr id="88" name="Google Shape;88;p15"/>
          <p:cNvGraphicFramePr/>
          <p:nvPr/>
        </p:nvGraphicFramePr>
        <p:xfrm>
          <a:off x="5313800" y="107210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gridSpan="13">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00000">
                <a:tc gridSpan="9">
                  <a:txBody>
                    <a:bodyPr/>
                    <a:lstStyle/>
                    <a:p>
                      <a:pPr indent="0" lvl="0" marL="0" rtl="0" algn="ctr">
                        <a:spcBef>
                          <a:spcPts val="0"/>
                        </a:spcBef>
                        <a:spcAft>
                          <a:spcPts val="0"/>
                        </a:spcAft>
                        <a:buNone/>
                      </a:pPr>
                      <a:r>
                        <a:rPr lang="en" sz="1000">
                          <a:latin typeface="Lato"/>
                          <a:ea typeface="Lato"/>
                          <a:cs typeface="Lato"/>
                          <a:sym typeface="Lato"/>
                        </a:rPr>
                        <a:t>Virtual Page Number (VPN)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hMerge="1"/>
                <a:tc hMerge="1"/>
                <a:tc hMerge="1"/>
                <a:tc hMerge="1"/>
                <a:tc hMerge="1"/>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hMerge="1"/>
                <a:tc hMerge="1"/>
                <a:tc hMerge="1"/>
              </a:tr>
            </a:tbl>
          </a:graphicData>
        </a:graphic>
      </p:graphicFrame>
      <p:graphicFrame>
        <p:nvGraphicFramePr>
          <p:cNvPr id="89" name="Google Shape;89;p15"/>
          <p:cNvGraphicFramePr/>
          <p:nvPr/>
        </p:nvGraphicFramePr>
        <p:xfrm>
          <a:off x="5848775" y="2072875"/>
          <a:ext cx="3000000" cy="3000000"/>
        </p:xfrm>
        <a:graphic>
          <a:graphicData uri="http://schemas.openxmlformats.org/drawingml/2006/table">
            <a:tbl>
              <a:tblPr>
                <a:noFill/>
                <a:tableStyleId>{B69D6AB8-CF58-4481-88BB-0F4CECE315B4}</a:tableStyleId>
              </a:tblPr>
              <a:tblGrid>
                <a:gridCol w="493425"/>
                <a:gridCol w="584850"/>
                <a:gridCol w="584850"/>
              </a:tblGrid>
              <a:tr h="116300">
                <a:tc gridSpan="3">
                  <a:txBody>
                    <a:bodyPr/>
                    <a:lstStyle/>
                    <a:p>
                      <a:pPr indent="0" lvl="0" marL="0" rtl="0" algn="ctr">
                        <a:spcBef>
                          <a:spcPts val="0"/>
                        </a:spcBef>
                        <a:spcAft>
                          <a:spcPts val="0"/>
                        </a:spcAft>
                        <a:buNone/>
                      </a:pPr>
                      <a:r>
                        <a:rPr lang="en" sz="1000">
                          <a:latin typeface="Lato"/>
                          <a:ea typeface="Lato"/>
                          <a:cs typeface="Lato"/>
                          <a:sym typeface="Lato"/>
                        </a:rPr>
                        <a:t>Translation Lookaside Buffer</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1630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46575">
                <a:tc>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Metadata</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46575">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90" name="Google Shape;90;p15"/>
          <p:cNvGraphicFramePr/>
          <p:nvPr/>
        </p:nvGraphicFramePr>
        <p:xfrm>
          <a:off x="5313800" y="443885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gridSpan="13">
                  <a:txBody>
                    <a:bodyPr/>
                    <a:lstStyle/>
                    <a:p>
                      <a:pPr indent="0" lvl="0" marL="0" rtl="0" algn="ctr">
                        <a:spcBef>
                          <a:spcPts val="0"/>
                        </a:spcBef>
                        <a:spcAft>
                          <a:spcPts val="0"/>
                        </a:spcAft>
                        <a:buNone/>
                      </a:pPr>
                      <a:r>
                        <a:rPr lang="en" sz="1000">
                          <a:latin typeface="Lato"/>
                          <a:ea typeface="Lato"/>
                          <a:cs typeface="Lato"/>
                          <a:sym typeface="Lato"/>
                        </a:rPr>
                        <a:t>Physical Address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00000">
                <a:tc gridSpan="9">
                  <a:txBody>
                    <a:bodyPr/>
                    <a:lstStyle/>
                    <a:p>
                      <a:pPr indent="0" lvl="0" marL="0" rtl="0" algn="ctr">
                        <a:spcBef>
                          <a:spcPts val="0"/>
                        </a:spcBef>
                        <a:spcAft>
                          <a:spcPts val="0"/>
                        </a:spcAft>
                        <a:buNone/>
                      </a:pPr>
                      <a:r>
                        <a:rPr lang="en" sz="1000">
                          <a:latin typeface="Lato"/>
                          <a:ea typeface="Lato"/>
                          <a:cs typeface="Lato"/>
                          <a:sym typeface="Lato"/>
                        </a:rPr>
                        <a:t>Physical Page Number (PPN)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hMerge="1"/>
                <a:tc hMerge="1"/>
                <a:tc hMerge="1"/>
                <a:tc hMerge="1"/>
                <a:tc hMerge="1"/>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hMerge="1"/>
                <a:tc hMerge="1"/>
                <a:tc hMerge="1"/>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t/>
            </a:r>
            <a:endParaRPr/>
          </a:p>
        </p:txBody>
      </p:sp>
      <p:sp>
        <p:nvSpPr>
          <p:cNvPr id="96" name="Google Shape;96;p1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Lookaside Buffer (TLB)</a:t>
            </a:r>
            <a:endParaRPr/>
          </a:p>
        </p:txBody>
      </p:sp>
      <p:sp>
        <p:nvSpPr>
          <p:cNvPr id="97" name="Google Shape;97;p16"/>
          <p:cNvSpPr/>
          <p:nvPr/>
        </p:nvSpPr>
        <p:spPr>
          <a:xfrm>
            <a:off x="182850" y="823875"/>
            <a:ext cx="615300" cy="583800"/>
          </a:xfrm>
          <a:prstGeom prst="rect">
            <a:avLst/>
          </a:prstGeom>
          <a:noFill/>
          <a:ln cap="flat" cmpd="sng" w="9525">
            <a:solidFill>
              <a:srgbClr val="595959"/>
            </a:solidFill>
            <a:prstDash val="solid"/>
            <a:round/>
            <a:headEnd len="sm" w="sm" type="none"/>
            <a:tailEnd len="sm" w="sm" type="none"/>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Processor</a:t>
            </a:r>
            <a:endParaRPr sz="1000">
              <a:latin typeface="Lato"/>
              <a:ea typeface="Lato"/>
              <a:cs typeface="Lato"/>
              <a:sym typeface="Lato"/>
            </a:endParaRPr>
          </a:p>
        </p:txBody>
      </p:sp>
      <p:sp>
        <p:nvSpPr>
          <p:cNvPr id="98" name="Google Shape;98;p16"/>
          <p:cNvSpPr/>
          <p:nvPr/>
        </p:nvSpPr>
        <p:spPr>
          <a:xfrm>
            <a:off x="959811" y="1007925"/>
            <a:ext cx="11142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p:txBody>
      </p:sp>
      <p:cxnSp>
        <p:nvCxnSpPr>
          <p:cNvPr id="99" name="Google Shape;99;p16"/>
          <p:cNvCxnSpPr>
            <a:stCxn id="97" idx="3"/>
            <a:endCxn id="98" idx="1"/>
          </p:cNvCxnSpPr>
          <p:nvPr/>
        </p:nvCxnSpPr>
        <p:spPr>
          <a:xfrm>
            <a:off x="798150" y="1115775"/>
            <a:ext cx="161700" cy="0"/>
          </a:xfrm>
          <a:prstGeom prst="straightConnector1">
            <a:avLst/>
          </a:prstGeom>
          <a:noFill/>
          <a:ln cap="flat" cmpd="sng" w="19050">
            <a:solidFill>
              <a:srgbClr val="595959"/>
            </a:solidFill>
            <a:prstDash val="solid"/>
            <a:round/>
            <a:headEnd len="med" w="med" type="none"/>
            <a:tailEnd len="med" w="med" type="none"/>
          </a:ln>
        </p:spPr>
      </p:cxnSp>
      <p:cxnSp>
        <p:nvCxnSpPr>
          <p:cNvPr id="100" name="Google Shape;100;p16"/>
          <p:cNvCxnSpPr>
            <a:stCxn id="101" idx="3"/>
            <a:endCxn id="102" idx="1"/>
          </p:cNvCxnSpPr>
          <p:nvPr/>
        </p:nvCxnSpPr>
        <p:spPr>
          <a:xfrm>
            <a:off x="3487275" y="1115775"/>
            <a:ext cx="777000" cy="0"/>
          </a:xfrm>
          <a:prstGeom prst="straightConnector1">
            <a:avLst/>
          </a:prstGeom>
          <a:noFill/>
          <a:ln cap="flat" cmpd="sng" w="19050">
            <a:solidFill>
              <a:srgbClr val="595959"/>
            </a:solidFill>
            <a:prstDash val="solid"/>
            <a:round/>
            <a:headEnd len="med" w="med" type="none"/>
            <a:tailEnd len="med" w="med" type="triangle"/>
          </a:ln>
        </p:spPr>
      </p:cxnSp>
      <p:sp>
        <p:nvSpPr>
          <p:cNvPr id="103" name="Google Shape;103;p16"/>
          <p:cNvSpPr/>
          <p:nvPr/>
        </p:nvSpPr>
        <p:spPr>
          <a:xfrm>
            <a:off x="3864750" y="2037075"/>
            <a:ext cx="14145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Physical Page Number</a:t>
            </a:r>
            <a:endParaRPr sz="1000">
              <a:latin typeface="Lato"/>
              <a:ea typeface="Lato"/>
              <a:cs typeface="Lato"/>
              <a:sym typeface="Lato"/>
            </a:endParaRPr>
          </a:p>
        </p:txBody>
      </p:sp>
      <p:sp>
        <p:nvSpPr>
          <p:cNvPr id="101" name="Google Shape;101;p16"/>
          <p:cNvSpPr/>
          <p:nvPr/>
        </p:nvSpPr>
        <p:spPr>
          <a:xfrm>
            <a:off x="2268375" y="1007925"/>
            <a:ext cx="12189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Virtual Page Number</a:t>
            </a:r>
            <a:endParaRPr sz="1000">
              <a:latin typeface="Lato"/>
              <a:ea typeface="Lato"/>
              <a:cs typeface="Lato"/>
              <a:sym typeface="Lato"/>
            </a:endParaRPr>
          </a:p>
        </p:txBody>
      </p:sp>
      <p:cxnSp>
        <p:nvCxnSpPr>
          <p:cNvPr id="104" name="Google Shape;104;p16"/>
          <p:cNvCxnSpPr>
            <a:stCxn id="98" idx="3"/>
            <a:endCxn id="101" idx="1"/>
          </p:cNvCxnSpPr>
          <p:nvPr/>
        </p:nvCxnSpPr>
        <p:spPr>
          <a:xfrm>
            <a:off x="2074011" y="1115775"/>
            <a:ext cx="194400" cy="0"/>
          </a:xfrm>
          <a:prstGeom prst="straightConnector1">
            <a:avLst/>
          </a:prstGeom>
          <a:noFill/>
          <a:ln cap="flat" cmpd="sng" w="19050">
            <a:solidFill>
              <a:srgbClr val="595959"/>
            </a:solidFill>
            <a:prstDash val="solid"/>
            <a:round/>
            <a:headEnd len="med" w="med" type="none"/>
            <a:tailEnd len="med" w="med" type="none"/>
          </a:ln>
        </p:spPr>
      </p:cxnSp>
      <p:sp>
        <p:nvSpPr>
          <p:cNvPr id="105" name="Google Shape;105;p16"/>
          <p:cNvSpPr/>
          <p:nvPr/>
        </p:nvSpPr>
        <p:spPr>
          <a:xfrm>
            <a:off x="959861" y="2037175"/>
            <a:ext cx="11142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p:txBody>
      </p:sp>
      <p:cxnSp>
        <p:nvCxnSpPr>
          <p:cNvPr id="106" name="Google Shape;106;p16"/>
          <p:cNvCxnSpPr>
            <a:stCxn id="98" idx="2"/>
            <a:endCxn id="105" idx="0"/>
          </p:cNvCxnSpPr>
          <p:nvPr/>
        </p:nvCxnSpPr>
        <p:spPr>
          <a:xfrm>
            <a:off x="1516911" y="1223625"/>
            <a:ext cx="0" cy="813600"/>
          </a:xfrm>
          <a:prstGeom prst="straightConnector1">
            <a:avLst/>
          </a:prstGeom>
          <a:noFill/>
          <a:ln cap="flat" cmpd="sng" w="19050">
            <a:solidFill>
              <a:srgbClr val="595959"/>
            </a:solidFill>
            <a:prstDash val="solid"/>
            <a:round/>
            <a:headEnd len="med" w="med" type="none"/>
            <a:tailEnd len="med" w="med" type="none"/>
          </a:ln>
        </p:spPr>
      </p:cxnSp>
      <p:sp>
        <p:nvSpPr>
          <p:cNvPr id="102" name="Google Shape;102;p16"/>
          <p:cNvSpPr/>
          <p:nvPr/>
        </p:nvSpPr>
        <p:spPr>
          <a:xfrm>
            <a:off x="4264350" y="823875"/>
            <a:ext cx="615300" cy="583800"/>
          </a:xfrm>
          <a:prstGeom prst="rect">
            <a:avLst/>
          </a:prstGeom>
          <a:noFill/>
          <a:ln cap="flat" cmpd="sng" w="9525">
            <a:solidFill>
              <a:srgbClr val="595959"/>
            </a:solidFill>
            <a:prstDash val="solid"/>
            <a:round/>
            <a:headEnd len="sm" w="sm" type="none"/>
            <a:tailEnd len="sm" w="sm" type="none"/>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p:txBody>
      </p:sp>
      <p:cxnSp>
        <p:nvCxnSpPr>
          <p:cNvPr id="107" name="Google Shape;107;p16"/>
          <p:cNvCxnSpPr>
            <a:stCxn id="108" idx="3"/>
            <a:endCxn id="109" idx="1"/>
          </p:cNvCxnSpPr>
          <p:nvPr/>
        </p:nvCxnSpPr>
        <p:spPr>
          <a:xfrm flipH="1" rot="10800000">
            <a:off x="6293025" y="1113375"/>
            <a:ext cx="382200" cy="2400"/>
          </a:xfrm>
          <a:prstGeom prst="straightConnector1">
            <a:avLst/>
          </a:prstGeom>
          <a:noFill/>
          <a:ln cap="flat" cmpd="sng" w="19050">
            <a:solidFill>
              <a:srgbClr val="595959"/>
            </a:solidFill>
            <a:prstDash val="solid"/>
            <a:round/>
            <a:headEnd len="med" w="med" type="none"/>
            <a:tailEnd len="med" w="med" type="triangle"/>
          </a:ln>
        </p:spPr>
      </p:cxnSp>
      <p:sp>
        <p:nvSpPr>
          <p:cNvPr id="108" name="Google Shape;108;p16"/>
          <p:cNvSpPr/>
          <p:nvPr/>
        </p:nvSpPr>
        <p:spPr>
          <a:xfrm>
            <a:off x="5074125" y="1007925"/>
            <a:ext cx="12189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Virtual Page Number</a:t>
            </a:r>
            <a:endParaRPr sz="1000">
              <a:latin typeface="Lato"/>
              <a:ea typeface="Lato"/>
              <a:cs typeface="Lato"/>
              <a:sym typeface="Lato"/>
            </a:endParaRPr>
          </a:p>
        </p:txBody>
      </p:sp>
      <p:cxnSp>
        <p:nvCxnSpPr>
          <p:cNvPr id="110" name="Google Shape;110;p16"/>
          <p:cNvCxnSpPr>
            <a:stCxn id="102" idx="3"/>
            <a:endCxn id="108" idx="1"/>
          </p:cNvCxnSpPr>
          <p:nvPr/>
        </p:nvCxnSpPr>
        <p:spPr>
          <a:xfrm>
            <a:off x="4879650" y="1115775"/>
            <a:ext cx="194400" cy="0"/>
          </a:xfrm>
          <a:prstGeom prst="straightConnector1">
            <a:avLst/>
          </a:prstGeom>
          <a:noFill/>
          <a:ln cap="flat" cmpd="sng" w="19050">
            <a:solidFill>
              <a:srgbClr val="595959"/>
            </a:solidFill>
            <a:prstDash val="solid"/>
            <a:round/>
            <a:headEnd len="med" w="med" type="none"/>
            <a:tailEnd len="med" w="med" type="none"/>
          </a:ln>
        </p:spPr>
      </p:cxnSp>
      <p:sp>
        <p:nvSpPr>
          <p:cNvPr id="109" name="Google Shape;109;p16"/>
          <p:cNvSpPr/>
          <p:nvPr/>
        </p:nvSpPr>
        <p:spPr>
          <a:xfrm>
            <a:off x="6675125" y="821475"/>
            <a:ext cx="615300" cy="583800"/>
          </a:xfrm>
          <a:prstGeom prst="rect">
            <a:avLst/>
          </a:prstGeom>
          <a:noFill/>
          <a:ln cap="flat" cmpd="sng" w="9525">
            <a:solidFill>
              <a:srgbClr val="595959"/>
            </a:solidFill>
            <a:prstDash val="solid"/>
            <a:round/>
            <a:headEnd len="sm" w="sm" type="none"/>
            <a:tailEnd len="sm" w="sm" type="none"/>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Page </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Table</a:t>
            </a:r>
            <a:endParaRPr sz="1000">
              <a:latin typeface="Lato"/>
              <a:ea typeface="Lato"/>
              <a:cs typeface="Lato"/>
              <a:sym typeface="Lato"/>
            </a:endParaRPr>
          </a:p>
        </p:txBody>
      </p:sp>
      <p:cxnSp>
        <p:nvCxnSpPr>
          <p:cNvPr id="111" name="Google Shape;111;p16"/>
          <p:cNvCxnSpPr>
            <a:stCxn id="109" idx="3"/>
            <a:endCxn id="112" idx="1"/>
          </p:cNvCxnSpPr>
          <p:nvPr/>
        </p:nvCxnSpPr>
        <p:spPr>
          <a:xfrm>
            <a:off x="7290425" y="1113375"/>
            <a:ext cx="996300" cy="0"/>
          </a:xfrm>
          <a:prstGeom prst="straightConnector1">
            <a:avLst/>
          </a:prstGeom>
          <a:noFill/>
          <a:ln cap="flat" cmpd="sng" w="19050">
            <a:solidFill>
              <a:srgbClr val="595959"/>
            </a:solidFill>
            <a:prstDash val="solid"/>
            <a:round/>
            <a:headEnd len="med" w="med" type="none"/>
            <a:tailEnd len="med" w="med" type="triangle"/>
          </a:ln>
        </p:spPr>
      </p:cxnSp>
      <p:sp>
        <p:nvSpPr>
          <p:cNvPr id="112" name="Google Shape;112;p16"/>
          <p:cNvSpPr/>
          <p:nvPr/>
        </p:nvSpPr>
        <p:spPr>
          <a:xfrm>
            <a:off x="8286750" y="1005525"/>
            <a:ext cx="6744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Raise</a:t>
            </a:r>
            <a:endParaRPr sz="1000">
              <a:latin typeface="Lato"/>
              <a:ea typeface="Lato"/>
              <a:cs typeface="Lato"/>
              <a:sym typeface="Lato"/>
            </a:endParaRPr>
          </a:p>
          <a:p>
            <a:pPr indent="0" lvl="0" marL="0" rtl="0" algn="ctr">
              <a:spcBef>
                <a:spcPts val="0"/>
              </a:spcBef>
              <a:spcAft>
                <a:spcPts val="0"/>
              </a:spcAft>
              <a:buNone/>
            </a:pPr>
            <a:r>
              <a:rPr lang="en" sz="1000">
                <a:latin typeface="Lato"/>
                <a:ea typeface="Lato"/>
                <a:cs typeface="Lato"/>
                <a:sym typeface="Lato"/>
              </a:rPr>
              <a:t>exception</a:t>
            </a:r>
            <a:endParaRPr sz="1000">
              <a:latin typeface="Lato"/>
              <a:ea typeface="Lato"/>
              <a:cs typeface="Lato"/>
              <a:sym typeface="Lato"/>
            </a:endParaRPr>
          </a:p>
        </p:txBody>
      </p:sp>
      <p:sp>
        <p:nvSpPr>
          <p:cNvPr id="113" name="Google Shape;113;p16"/>
          <p:cNvSpPr/>
          <p:nvPr/>
        </p:nvSpPr>
        <p:spPr>
          <a:xfrm>
            <a:off x="7371887" y="860500"/>
            <a:ext cx="8334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Invalid</a:t>
            </a:r>
            <a:endParaRPr sz="1000">
              <a:latin typeface="Lato"/>
              <a:ea typeface="Lato"/>
              <a:cs typeface="Lato"/>
              <a:sym typeface="Lato"/>
            </a:endParaRPr>
          </a:p>
        </p:txBody>
      </p:sp>
      <p:cxnSp>
        <p:nvCxnSpPr>
          <p:cNvPr id="114" name="Google Shape;114;p16"/>
          <p:cNvCxnSpPr>
            <a:stCxn id="102" idx="2"/>
            <a:endCxn id="103" idx="0"/>
          </p:cNvCxnSpPr>
          <p:nvPr/>
        </p:nvCxnSpPr>
        <p:spPr>
          <a:xfrm>
            <a:off x="4572000" y="1407675"/>
            <a:ext cx="0" cy="629400"/>
          </a:xfrm>
          <a:prstGeom prst="straightConnector1">
            <a:avLst/>
          </a:prstGeom>
          <a:noFill/>
          <a:ln cap="flat" cmpd="sng" w="19050">
            <a:solidFill>
              <a:srgbClr val="595959"/>
            </a:solidFill>
            <a:prstDash val="solid"/>
            <a:round/>
            <a:headEnd len="med" w="med" type="none"/>
            <a:tailEnd len="med" w="med" type="none"/>
          </a:ln>
        </p:spPr>
      </p:cxnSp>
      <p:sp>
        <p:nvSpPr>
          <p:cNvPr id="115" name="Google Shape;115;p16"/>
          <p:cNvSpPr/>
          <p:nvPr/>
        </p:nvSpPr>
        <p:spPr>
          <a:xfrm>
            <a:off x="4051326" y="1615688"/>
            <a:ext cx="3822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p:txBody>
      </p:sp>
      <p:cxnSp>
        <p:nvCxnSpPr>
          <p:cNvPr id="116" name="Google Shape;116;p16"/>
          <p:cNvCxnSpPr>
            <a:stCxn id="109" idx="2"/>
            <a:endCxn id="117" idx="0"/>
          </p:cNvCxnSpPr>
          <p:nvPr/>
        </p:nvCxnSpPr>
        <p:spPr>
          <a:xfrm>
            <a:off x="6982775" y="1405275"/>
            <a:ext cx="0" cy="631800"/>
          </a:xfrm>
          <a:prstGeom prst="straightConnector1">
            <a:avLst/>
          </a:prstGeom>
          <a:noFill/>
          <a:ln cap="flat" cmpd="sng" w="19050">
            <a:solidFill>
              <a:srgbClr val="595959"/>
            </a:solidFill>
            <a:prstDash val="solid"/>
            <a:round/>
            <a:headEnd len="med" w="med" type="none"/>
            <a:tailEnd len="med" w="med" type="none"/>
          </a:ln>
        </p:spPr>
      </p:cxnSp>
      <p:sp>
        <p:nvSpPr>
          <p:cNvPr id="118" name="Google Shape;118;p16"/>
          <p:cNvSpPr/>
          <p:nvPr/>
        </p:nvSpPr>
        <p:spPr>
          <a:xfrm>
            <a:off x="6462101" y="1613363"/>
            <a:ext cx="3822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p:txBody>
      </p:sp>
      <p:sp>
        <p:nvSpPr>
          <p:cNvPr id="117" name="Google Shape;117;p16"/>
          <p:cNvSpPr/>
          <p:nvPr/>
        </p:nvSpPr>
        <p:spPr>
          <a:xfrm>
            <a:off x="6275525" y="2037175"/>
            <a:ext cx="14145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Physical Page Number</a:t>
            </a:r>
            <a:endParaRPr sz="1000">
              <a:latin typeface="Lato"/>
              <a:ea typeface="Lato"/>
              <a:cs typeface="Lato"/>
              <a:sym typeface="Lato"/>
            </a:endParaRPr>
          </a:p>
        </p:txBody>
      </p:sp>
      <p:cxnSp>
        <p:nvCxnSpPr>
          <p:cNvPr id="119" name="Google Shape;119;p16"/>
          <p:cNvCxnSpPr/>
          <p:nvPr/>
        </p:nvCxnSpPr>
        <p:spPr>
          <a:xfrm>
            <a:off x="4572000" y="2257050"/>
            <a:ext cx="0" cy="629400"/>
          </a:xfrm>
          <a:prstGeom prst="straightConnector1">
            <a:avLst/>
          </a:prstGeom>
          <a:noFill/>
          <a:ln cap="flat" cmpd="sng" w="19050">
            <a:solidFill>
              <a:srgbClr val="595959"/>
            </a:solidFill>
            <a:prstDash val="solid"/>
            <a:round/>
            <a:headEnd len="med" w="med" type="none"/>
            <a:tailEnd len="med" w="med" type="none"/>
          </a:ln>
        </p:spPr>
      </p:cxnSp>
      <p:cxnSp>
        <p:nvCxnSpPr>
          <p:cNvPr id="120" name="Google Shape;120;p16"/>
          <p:cNvCxnSpPr/>
          <p:nvPr/>
        </p:nvCxnSpPr>
        <p:spPr>
          <a:xfrm rot="10800000">
            <a:off x="4571875" y="2886450"/>
            <a:ext cx="2418000" cy="0"/>
          </a:xfrm>
          <a:prstGeom prst="straightConnector1">
            <a:avLst/>
          </a:prstGeom>
          <a:noFill/>
          <a:ln cap="flat" cmpd="sng" w="19050">
            <a:solidFill>
              <a:srgbClr val="595959"/>
            </a:solidFill>
            <a:prstDash val="solid"/>
            <a:round/>
            <a:headEnd len="med" w="med" type="none"/>
            <a:tailEnd len="med" w="med" type="none"/>
          </a:ln>
        </p:spPr>
      </p:cxnSp>
      <p:cxnSp>
        <p:nvCxnSpPr>
          <p:cNvPr id="121" name="Google Shape;121;p16"/>
          <p:cNvCxnSpPr/>
          <p:nvPr/>
        </p:nvCxnSpPr>
        <p:spPr>
          <a:xfrm>
            <a:off x="6982775" y="2257050"/>
            <a:ext cx="0" cy="629400"/>
          </a:xfrm>
          <a:prstGeom prst="straightConnector1">
            <a:avLst/>
          </a:prstGeom>
          <a:noFill/>
          <a:ln cap="flat" cmpd="sng" w="19050">
            <a:solidFill>
              <a:srgbClr val="595959"/>
            </a:solidFill>
            <a:prstDash val="solid"/>
            <a:round/>
            <a:headEnd len="med" w="med" type="none"/>
            <a:tailEnd len="med" w="med" type="none"/>
          </a:ln>
        </p:spPr>
      </p:cxnSp>
      <p:cxnSp>
        <p:nvCxnSpPr>
          <p:cNvPr id="122" name="Google Shape;122;p16"/>
          <p:cNvCxnSpPr/>
          <p:nvPr/>
        </p:nvCxnSpPr>
        <p:spPr>
          <a:xfrm>
            <a:off x="5780875" y="2886450"/>
            <a:ext cx="0" cy="256800"/>
          </a:xfrm>
          <a:prstGeom prst="straightConnector1">
            <a:avLst/>
          </a:prstGeom>
          <a:noFill/>
          <a:ln cap="flat" cmpd="sng" w="19050">
            <a:solidFill>
              <a:srgbClr val="595959"/>
            </a:solidFill>
            <a:prstDash val="solid"/>
            <a:round/>
            <a:headEnd len="med" w="med" type="none"/>
            <a:tailEnd len="med" w="med" type="none"/>
          </a:ln>
        </p:spPr>
      </p:cxnSp>
      <p:sp>
        <p:nvSpPr>
          <p:cNvPr id="123" name="Google Shape;123;p16"/>
          <p:cNvSpPr/>
          <p:nvPr/>
        </p:nvSpPr>
        <p:spPr>
          <a:xfrm>
            <a:off x="5047600" y="3143250"/>
            <a:ext cx="14145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Physical Address</a:t>
            </a:r>
            <a:endParaRPr sz="1000">
              <a:latin typeface="Lato"/>
              <a:ea typeface="Lato"/>
              <a:cs typeface="Lato"/>
              <a:sym typeface="Lato"/>
            </a:endParaRPr>
          </a:p>
        </p:txBody>
      </p:sp>
      <p:cxnSp>
        <p:nvCxnSpPr>
          <p:cNvPr id="124" name="Google Shape;124;p16"/>
          <p:cNvCxnSpPr>
            <a:stCxn id="105" idx="2"/>
            <a:endCxn id="123" idx="1"/>
          </p:cNvCxnSpPr>
          <p:nvPr/>
        </p:nvCxnSpPr>
        <p:spPr>
          <a:xfrm flipH="1" rot="-5400000">
            <a:off x="2783261" y="986575"/>
            <a:ext cx="998100" cy="3530700"/>
          </a:xfrm>
          <a:prstGeom prst="bentConnector2">
            <a:avLst/>
          </a:prstGeom>
          <a:noFill/>
          <a:ln cap="flat" cmpd="sng" w="19050">
            <a:solidFill>
              <a:schemeClr val="dk2"/>
            </a:solidFill>
            <a:prstDash val="solid"/>
            <a:round/>
            <a:headEnd len="med" w="med" type="none"/>
            <a:tailEnd len="med" w="med" type="triangle"/>
          </a:ln>
        </p:spPr>
      </p:cxnSp>
      <p:cxnSp>
        <p:nvCxnSpPr>
          <p:cNvPr id="125" name="Google Shape;125;p16"/>
          <p:cNvCxnSpPr>
            <a:stCxn id="123" idx="3"/>
            <a:endCxn id="126" idx="1"/>
          </p:cNvCxnSpPr>
          <p:nvPr/>
        </p:nvCxnSpPr>
        <p:spPr>
          <a:xfrm>
            <a:off x="6462100" y="3251100"/>
            <a:ext cx="1209300" cy="0"/>
          </a:xfrm>
          <a:prstGeom prst="straightConnector1">
            <a:avLst/>
          </a:prstGeom>
          <a:noFill/>
          <a:ln cap="flat" cmpd="sng" w="19050">
            <a:solidFill>
              <a:srgbClr val="595959"/>
            </a:solidFill>
            <a:prstDash val="solid"/>
            <a:round/>
            <a:headEnd len="med" w="med" type="none"/>
            <a:tailEnd len="med" w="med" type="triangle"/>
          </a:ln>
        </p:spPr>
      </p:cxnSp>
      <p:sp>
        <p:nvSpPr>
          <p:cNvPr id="126" name="Google Shape;126;p16"/>
          <p:cNvSpPr/>
          <p:nvPr/>
        </p:nvSpPr>
        <p:spPr>
          <a:xfrm>
            <a:off x="7671425" y="2959200"/>
            <a:ext cx="615300" cy="583800"/>
          </a:xfrm>
          <a:prstGeom prst="rect">
            <a:avLst/>
          </a:prstGeom>
          <a:noFill/>
          <a:ln cap="flat" cmpd="sng" w="9525">
            <a:solidFill>
              <a:srgbClr val="595959"/>
            </a:solidFill>
            <a:prstDash val="solid"/>
            <a:round/>
            <a:headEnd len="sm" w="sm" type="none"/>
            <a:tailEnd len="sm" w="sm" type="none"/>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Memory</a:t>
            </a:r>
            <a:endParaRPr sz="1000">
              <a:latin typeface="Lato"/>
              <a:ea typeface="Lato"/>
              <a:cs typeface="Lato"/>
              <a:sym typeface="Lato"/>
            </a:endParaRPr>
          </a:p>
        </p:txBody>
      </p:sp>
      <p:sp>
        <p:nvSpPr>
          <p:cNvPr id="127" name="Google Shape;127;p16"/>
          <p:cNvSpPr/>
          <p:nvPr/>
        </p:nvSpPr>
        <p:spPr>
          <a:xfrm>
            <a:off x="3397676" y="4181625"/>
            <a:ext cx="516600" cy="215700"/>
          </a:xfrm>
          <a:prstGeom prst="rect">
            <a:avLst/>
          </a:prstGeom>
          <a:noFill/>
          <a:ln>
            <a:noFill/>
          </a:ln>
        </p:spPr>
        <p:txBody>
          <a:bodyPr anchorCtr="0" anchor="ctr" bIns="9125" lIns="9125" spcFirstLastPara="1" rIns="9125" wrap="square" tIns="9125">
            <a:noAutofit/>
          </a:bodyPr>
          <a:lstStyle/>
          <a:p>
            <a:pPr indent="0" lvl="0" marL="0" rtl="0" algn="ctr">
              <a:spcBef>
                <a:spcPts val="0"/>
              </a:spcBef>
              <a:spcAft>
                <a:spcPts val="0"/>
              </a:spcAft>
              <a:buNone/>
            </a:pPr>
            <a:r>
              <a:rPr lang="en" sz="1000">
                <a:latin typeface="Lato"/>
                <a:ea typeface="Lato"/>
                <a:cs typeface="Lato"/>
                <a:sym typeface="Lato"/>
              </a:rPr>
              <a:t>Data</a:t>
            </a:r>
            <a:endParaRPr sz="1000">
              <a:latin typeface="Lato"/>
              <a:ea typeface="Lato"/>
              <a:cs typeface="Lato"/>
              <a:sym typeface="Lato"/>
            </a:endParaRPr>
          </a:p>
        </p:txBody>
      </p:sp>
      <p:cxnSp>
        <p:nvCxnSpPr>
          <p:cNvPr id="128" name="Google Shape;128;p16"/>
          <p:cNvCxnSpPr>
            <a:stCxn id="126" idx="2"/>
            <a:endCxn id="127" idx="3"/>
          </p:cNvCxnSpPr>
          <p:nvPr/>
        </p:nvCxnSpPr>
        <p:spPr>
          <a:xfrm rot="5400000">
            <a:off x="5573525" y="1883850"/>
            <a:ext cx="746400" cy="4064700"/>
          </a:xfrm>
          <a:prstGeom prst="bentConnector2">
            <a:avLst/>
          </a:prstGeom>
          <a:noFill/>
          <a:ln cap="flat" cmpd="sng" w="19050">
            <a:solidFill>
              <a:srgbClr val="595959"/>
            </a:solidFill>
            <a:prstDash val="solid"/>
            <a:round/>
            <a:headEnd len="med" w="med" type="none"/>
            <a:tailEnd len="med" w="med" type="none"/>
          </a:ln>
        </p:spPr>
      </p:cxnSp>
      <p:cxnSp>
        <p:nvCxnSpPr>
          <p:cNvPr id="129" name="Google Shape;129;p16"/>
          <p:cNvCxnSpPr>
            <a:stCxn id="127" idx="1"/>
            <a:endCxn id="97" idx="2"/>
          </p:cNvCxnSpPr>
          <p:nvPr/>
        </p:nvCxnSpPr>
        <p:spPr>
          <a:xfrm rot="10800000">
            <a:off x="490376" y="1407675"/>
            <a:ext cx="2907300" cy="2881800"/>
          </a:xfrm>
          <a:prstGeom prst="bentConnector2">
            <a:avLst/>
          </a:prstGeom>
          <a:noFill/>
          <a:ln cap="flat" cmpd="sng" w="19050">
            <a:solidFill>
              <a:srgbClr val="595959"/>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Working set </a:t>
            </a:r>
            <a:r>
              <a:rPr lang="en"/>
              <a:t>is the subset of the address space used during execution.</a:t>
            </a:r>
            <a:endParaRPr/>
          </a:p>
          <a:p>
            <a:pPr indent="0" lvl="0" marL="0" rtl="0" algn="l">
              <a:spcBef>
                <a:spcPts val="0"/>
              </a:spcBef>
              <a:spcAft>
                <a:spcPts val="0"/>
              </a:spcAft>
              <a:buNone/>
            </a:pPr>
            <a:r>
              <a:rPr b="1" lang="en"/>
              <a:t>Demand paging</a:t>
            </a:r>
            <a:r>
              <a:rPr lang="en"/>
              <a:t> is the idea of storing certain working sets on disks and bringing them into memory as necessary.</a:t>
            </a:r>
            <a:endParaRPr/>
          </a:p>
          <a:p>
            <a:pPr indent="-292100" lvl="0" marL="457200" rtl="0" algn="l">
              <a:spcBef>
                <a:spcPts val="0"/>
              </a:spcBef>
              <a:spcAft>
                <a:spcPts val="0"/>
              </a:spcAft>
              <a:buSzPts val="1000"/>
              <a:buChar char="●"/>
            </a:pPr>
            <a:r>
              <a:rPr lang="en"/>
              <a:t>Allows for bigger virtual address space than physical memory can provide.</a:t>
            </a:r>
            <a:endParaRPr/>
          </a:p>
          <a:p>
            <a:pPr indent="-292100" lvl="0" marL="457200" rtl="0" algn="l">
              <a:spcBef>
                <a:spcPts val="0"/>
              </a:spcBef>
              <a:spcAft>
                <a:spcPts val="0"/>
              </a:spcAft>
              <a:buSzPts val="1000"/>
              <a:buChar char="●"/>
            </a:pPr>
            <a:r>
              <a:rPr b="1" lang="en"/>
              <a:t>Resident set </a:t>
            </a:r>
            <a:r>
              <a:rPr lang="en"/>
              <a:t> is the subset of the address space being held in memory.</a:t>
            </a:r>
            <a:endParaRPr/>
          </a:p>
          <a:p>
            <a:pPr indent="-292100" lvl="0" marL="457200" rtl="0" algn="l">
              <a:spcBef>
                <a:spcPts val="0"/>
              </a:spcBef>
              <a:spcAft>
                <a:spcPts val="0"/>
              </a:spcAft>
              <a:buSzPts val="1000"/>
              <a:buChar char="●"/>
            </a:pPr>
            <a:r>
              <a:rPr b="1" lang="en"/>
              <a:t>Thrashing</a:t>
            </a:r>
            <a:r>
              <a:rPr lang="en"/>
              <a:t> happens when memory is too small for working set and replacements need to frequently happen.</a:t>
            </a:r>
            <a:endParaRPr/>
          </a:p>
          <a:p>
            <a:pPr indent="0" lvl="0" marL="0" rtl="0" algn="l">
              <a:spcBef>
                <a:spcPts val="0"/>
              </a:spcBef>
              <a:spcAft>
                <a:spcPts val="0"/>
              </a:spcAft>
              <a:buNone/>
            </a:pPr>
            <a:r>
              <a:rPr b="1" lang="en"/>
              <a:t>Page fault </a:t>
            </a:r>
            <a:r>
              <a:rPr lang="en"/>
              <a:t>occurs when a program attempts to access virtual address not currently located in physical memory.</a:t>
            </a:r>
            <a:endParaRPr/>
          </a:p>
          <a:p>
            <a:pPr indent="-292100" lvl="0" marL="457200" rtl="0" algn="l">
              <a:spcBef>
                <a:spcPts val="0"/>
              </a:spcBef>
              <a:spcAft>
                <a:spcPts val="0"/>
              </a:spcAft>
              <a:buSzPts val="1000"/>
              <a:buAutoNum type="arabicPeriod"/>
            </a:pPr>
            <a:r>
              <a:rPr lang="en"/>
              <a:t>MMU traps to the kernel and saves current state information.</a:t>
            </a:r>
            <a:endParaRPr/>
          </a:p>
          <a:p>
            <a:pPr indent="-292100" lvl="0" marL="457200" rtl="0" algn="l">
              <a:spcBef>
                <a:spcPts val="0"/>
              </a:spcBef>
              <a:spcAft>
                <a:spcPts val="0"/>
              </a:spcAft>
              <a:buSzPts val="1000"/>
              <a:buAutoNum type="arabicPeriod"/>
            </a:pPr>
            <a:r>
              <a:rPr lang="en"/>
              <a:t>Kernel finds out which virtual page was needed (e.g. CR2 in x86).</a:t>
            </a:r>
            <a:endParaRPr/>
          </a:p>
          <a:p>
            <a:pPr indent="-292100" lvl="0" marL="457200" rtl="0" algn="l">
              <a:spcBef>
                <a:spcPts val="0"/>
              </a:spcBef>
              <a:spcAft>
                <a:spcPts val="0"/>
              </a:spcAft>
              <a:buSzPts val="1000"/>
              <a:buAutoNum type="arabicPeriod"/>
            </a:pPr>
            <a:r>
              <a:rPr lang="en"/>
              <a:t>Check if virtual address is valid. Use page replacement policy to remove a page from physical memory and write it to disk.</a:t>
            </a:r>
            <a:endParaRPr/>
          </a:p>
          <a:p>
            <a:pPr indent="-292100" lvl="0" marL="457200" rtl="0" algn="l">
              <a:spcBef>
                <a:spcPts val="0"/>
              </a:spcBef>
              <a:spcAft>
                <a:spcPts val="0"/>
              </a:spcAft>
              <a:buSzPts val="1000"/>
              <a:buAutoNum type="arabicPeriod"/>
            </a:pPr>
            <a:r>
              <a:rPr lang="en"/>
              <a:t>Bring in the page corresponding to the virtual address from disk (e.g. swap map in Linux) and update the page table entry.</a:t>
            </a:r>
            <a:endParaRPr/>
          </a:p>
          <a:p>
            <a:pPr indent="-292100" lvl="0" marL="457200" rtl="0" algn="l">
              <a:spcBef>
                <a:spcPts val="0"/>
              </a:spcBef>
              <a:spcAft>
                <a:spcPts val="0"/>
              </a:spcAft>
              <a:buSzPts val="1000"/>
              <a:buAutoNum type="arabicPeriod"/>
            </a:pPr>
            <a:r>
              <a:rPr lang="en"/>
              <a:t>Restore saved state from (1) and resume execution.</a:t>
            </a:r>
            <a:endParaRPr/>
          </a:p>
        </p:txBody>
      </p:sp>
      <p:sp>
        <p:nvSpPr>
          <p:cNvPr id="135" name="Google Shape;135;p1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136" name="Google Shape;136;p1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Demand Paging</a:t>
            </a:r>
            <a:endParaRPr/>
          </a:p>
        </p:txBody>
      </p:sp>
      <p:pic>
        <p:nvPicPr>
          <p:cNvPr id="137" name="Google Shape;137;p17"/>
          <p:cNvPicPr preferRelativeResize="0"/>
          <p:nvPr/>
        </p:nvPicPr>
        <p:blipFill>
          <a:blip r:embed="rId3">
            <a:alphaModFix/>
          </a:blip>
          <a:stretch>
            <a:fillRect/>
          </a:stretch>
        </p:blipFill>
        <p:spPr>
          <a:xfrm>
            <a:off x="4663325" y="3567600"/>
            <a:ext cx="2059899" cy="865175"/>
          </a:xfrm>
          <a:prstGeom prst="rect">
            <a:avLst/>
          </a:prstGeom>
          <a:noFill/>
          <a:ln>
            <a:noFill/>
          </a:ln>
        </p:spPr>
      </p:pic>
      <p:pic>
        <p:nvPicPr>
          <p:cNvPr id="138" name="Google Shape;138;p17"/>
          <p:cNvPicPr preferRelativeResize="0"/>
          <p:nvPr/>
        </p:nvPicPr>
        <p:blipFill>
          <a:blip r:embed="rId4">
            <a:alphaModFix/>
          </a:blip>
          <a:stretch>
            <a:fillRect/>
          </a:stretch>
        </p:blipFill>
        <p:spPr>
          <a:xfrm>
            <a:off x="7275575" y="3567601"/>
            <a:ext cx="1685558" cy="865175"/>
          </a:xfrm>
          <a:prstGeom prst="rect">
            <a:avLst/>
          </a:prstGeom>
          <a:noFill/>
          <a:ln>
            <a:noFill/>
          </a:ln>
        </p:spPr>
      </p:pic>
      <p:pic>
        <p:nvPicPr>
          <p:cNvPr id="139" name="Google Shape;139;p17"/>
          <p:cNvPicPr preferRelativeResize="0"/>
          <p:nvPr/>
        </p:nvPicPr>
        <p:blipFill>
          <a:blip r:embed="rId5">
            <a:alphaModFix/>
          </a:blip>
          <a:stretch>
            <a:fillRect/>
          </a:stretch>
        </p:blipFill>
        <p:spPr>
          <a:xfrm>
            <a:off x="4663325" y="1600335"/>
            <a:ext cx="1786742" cy="865175"/>
          </a:xfrm>
          <a:prstGeom prst="rect">
            <a:avLst/>
          </a:prstGeom>
          <a:noFill/>
          <a:ln>
            <a:noFill/>
          </a:ln>
        </p:spPr>
      </p:pic>
      <p:pic>
        <p:nvPicPr>
          <p:cNvPr id="140" name="Google Shape;140;p17"/>
          <p:cNvPicPr preferRelativeResize="0"/>
          <p:nvPr/>
        </p:nvPicPr>
        <p:blipFill>
          <a:blip r:embed="rId6">
            <a:alphaModFix/>
          </a:blip>
          <a:stretch>
            <a:fillRect/>
          </a:stretch>
        </p:blipFill>
        <p:spPr>
          <a:xfrm>
            <a:off x="7275600" y="1571400"/>
            <a:ext cx="1685551" cy="8808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lnSpc>
                <a:spcPct val="150000"/>
              </a:lnSpc>
              <a:spcBef>
                <a:spcPts val="0"/>
              </a:spcBef>
              <a:spcAft>
                <a:spcPts val="0"/>
              </a:spcAft>
              <a:buSzPts val="1000"/>
              <a:buAutoNum type="arabicPeriod"/>
            </a:pPr>
            <a:r>
              <a:rPr lang="en"/>
              <a:t>True or False: The page table base pointer contains the virtual address of the page table.</a:t>
            </a:r>
            <a:endParaRPr/>
          </a:p>
          <a:p>
            <a:pPr indent="0" lvl="0" marL="0" rtl="0" algn="l">
              <a:spcBef>
                <a:spcPts val="0"/>
              </a:spcBef>
              <a:spcAft>
                <a:spcPts val="0"/>
              </a:spcAft>
              <a:buNone/>
            </a:pPr>
            <a:br>
              <a:rPr lang="en"/>
            </a:br>
            <a:br>
              <a:rPr lang="en"/>
            </a:br>
            <a:endParaRPr/>
          </a:p>
          <a:p>
            <a:pPr indent="0" lvl="0" marL="0" rtl="0" algn="l">
              <a:spcBef>
                <a:spcPts val="0"/>
              </a:spcBef>
              <a:spcAft>
                <a:spcPts val="0"/>
              </a:spcAft>
              <a:buNone/>
            </a:pPr>
            <a:br>
              <a:rPr lang="en"/>
            </a:br>
            <a:endParaRPr/>
          </a:p>
          <a:p>
            <a:pPr indent="-292100" lvl="0" marL="457200" rtl="0" algn="l">
              <a:spcBef>
                <a:spcPts val="0"/>
              </a:spcBef>
              <a:spcAft>
                <a:spcPts val="0"/>
              </a:spcAft>
              <a:buSzPts val="1000"/>
              <a:buAutoNum type="arabicPeriod"/>
            </a:pPr>
            <a:r>
              <a:rPr lang="en"/>
              <a:t>True or False: If a user process accesses an address that generates a page fault, the OS will terminate this process for access violation.</a:t>
            </a:r>
            <a:br>
              <a:rPr lang="en"/>
            </a:br>
            <a:endParaRPr/>
          </a:p>
          <a:p>
            <a:pPr indent="0" lvl="0" marL="457200" rtl="0" algn="l">
              <a:spcBef>
                <a:spcPts val="0"/>
              </a:spcBef>
              <a:spcAft>
                <a:spcPts val="0"/>
              </a:spcAft>
              <a:buNone/>
            </a:pPr>
            <a:br>
              <a:rPr lang="en"/>
            </a:br>
            <a:br>
              <a:rPr lang="en"/>
            </a:br>
            <a:endParaRPr/>
          </a:p>
          <a:p>
            <a:pPr indent="-292100" lvl="0" marL="457200" rtl="0" algn="l">
              <a:spcBef>
                <a:spcPts val="0"/>
              </a:spcBef>
              <a:spcAft>
                <a:spcPts val="0"/>
              </a:spcAft>
              <a:buSzPts val="1000"/>
              <a:buAutoNum type="arabicPeriod"/>
            </a:pPr>
            <a:r>
              <a:rPr lang="en"/>
              <a:t>What are some advantages of having a larger page size? What about its disadvantages?</a:t>
            </a:r>
            <a:br>
              <a:rPr lang="en"/>
            </a:br>
            <a:endParaRPr/>
          </a:p>
        </p:txBody>
      </p:sp>
      <p:sp>
        <p:nvSpPr>
          <p:cNvPr id="146" name="Google Shape;146;p1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lnSpc>
                <a:spcPct val="150000"/>
              </a:lnSpc>
              <a:spcBef>
                <a:spcPts val="0"/>
              </a:spcBef>
              <a:spcAft>
                <a:spcPts val="0"/>
              </a:spcAft>
              <a:buSzPts val="1000"/>
              <a:buAutoNum type="arabicPeriod"/>
            </a:pPr>
            <a:r>
              <a:rPr lang="en"/>
              <a:t>True or False: The page table base pointer contains the virtual address of the page table.</a:t>
            </a:r>
            <a:endParaRPr/>
          </a:p>
          <a:p>
            <a:pPr indent="0" lvl="0" marL="457200" rtl="0" algn="l">
              <a:lnSpc>
                <a:spcPct val="150000"/>
              </a:lnSpc>
              <a:spcBef>
                <a:spcPts val="0"/>
              </a:spcBef>
              <a:spcAft>
                <a:spcPts val="0"/>
              </a:spcAft>
              <a:buNone/>
            </a:pPr>
            <a:r>
              <a:rPr b="1" lang="en">
                <a:solidFill>
                  <a:srgbClr val="1155CC"/>
                </a:solidFill>
              </a:rPr>
              <a:t>False. The CR3 register contains its physical address. If it were virtually addressed, it would have to go through address translation, but then you run into the problem of having to know where the page table is located in physical memory.</a:t>
            </a:r>
            <a:br>
              <a:rPr lang="en"/>
            </a:br>
            <a:br>
              <a:rPr lang="en"/>
            </a:br>
            <a:br>
              <a:rPr lang="en"/>
            </a:br>
            <a:endParaRPr/>
          </a:p>
          <a:p>
            <a:pPr indent="-292100" lvl="0" marL="457200" rtl="0" algn="l">
              <a:spcBef>
                <a:spcPts val="0"/>
              </a:spcBef>
              <a:spcAft>
                <a:spcPts val="0"/>
              </a:spcAft>
              <a:buSzPts val="1000"/>
              <a:buAutoNum type="arabicPeriod"/>
            </a:pPr>
            <a:r>
              <a:rPr lang="en"/>
              <a:t>True or False: If a user process accesses an address that generates a page fault, the OS will terminate this process for access violation.</a:t>
            </a:r>
            <a:br>
              <a:rPr lang="en"/>
            </a:br>
            <a:endParaRPr b="1">
              <a:solidFill>
                <a:srgbClr val="1155CC"/>
              </a:solidFill>
            </a:endParaRPr>
          </a:p>
          <a:p>
            <a:pPr indent="0" lvl="0" marL="457200" rtl="0" algn="l">
              <a:spcBef>
                <a:spcPts val="0"/>
              </a:spcBef>
              <a:spcAft>
                <a:spcPts val="0"/>
              </a:spcAft>
              <a:buNone/>
            </a:pPr>
            <a:br>
              <a:rPr b="1" lang="en">
                <a:solidFill>
                  <a:srgbClr val="1155CC"/>
                </a:solidFill>
              </a:rPr>
            </a:br>
            <a:br>
              <a:rPr lang="en"/>
            </a:br>
            <a:endParaRPr/>
          </a:p>
          <a:p>
            <a:pPr indent="-292100" lvl="0" marL="457200" rtl="0" algn="l">
              <a:spcBef>
                <a:spcPts val="0"/>
              </a:spcBef>
              <a:spcAft>
                <a:spcPts val="0"/>
              </a:spcAft>
              <a:buSzPts val="1000"/>
              <a:buAutoNum type="arabicPeriod"/>
            </a:pPr>
            <a:r>
              <a:rPr lang="en"/>
              <a:t>What are some advantages of having a larger page size? What about its disadvantages?</a:t>
            </a:r>
            <a:br>
              <a:rPr lang="en"/>
            </a:br>
            <a:endParaRPr b="1">
              <a:solidFill>
                <a:srgbClr val="1155CC"/>
              </a:solidFill>
            </a:endParaRPr>
          </a:p>
        </p:txBody>
      </p:sp>
      <p:sp>
        <p:nvSpPr>
          <p:cNvPr id="152" name="Google Shape;152;p1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lnSpc>
                <a:spcPct val="150000"/>
              </a:lnSpc>
              <a:spcBef>
                <a:spcPts val="0"/>
              </a:spcBef>
              <a:spcAft>
                <a:spcPts val="0"/>
              </a:spcAft>
              <a:buSzPts val="1000"/>
              <a:buAutoNum type="arabicPeriod"/>
            </a:pPr>
            <a:r>
              <a:rPr lang="en"/>
              <a:t>True or False: The page table base pointer contains the virtual address of the page table.</a:t>
            </a:r>
            <a:endParaRPr/>
          </a:p>
          <a:p>
            <a:pPr indent="0" lvl="0" marL="457200" rtl="0" algn="l">
              <a:lnSpc>
                <a:spcPct val="150000"/>
              </a:lnSpc>
              <a:spcBef>
                <a:spcPts val="0"/>
              </a:spcBef>
              <a:spcAft>
                <a:spcPts val="0"/>
              </a:spcAft>
              <a:buNone/>
            </a:pPr>
            <a:r>
              <a:rPr lang="en"/>
              <a:t>False. The CR3 register contains its physical address. If it were virtually addressed, it would have to go through address translation, but then you run into the problem of having to know where the page table is located in physical memory.</a:t>
            </a:r>
            <a:br>
              <a:rPr lang="en"/>
            </a:br>
            <a:br>
              <a:rPr lang="en"/>
            </a:br>
            <a:br>
              <a:rPr lang="en"/>
            </a:br>
            <a:endParaRPr/>
          </a:p>
          <a:p>
            <a:pPr indent="-292100" lvl="0" marL="457200" rtl="0" algn="l">
              <a:spcBef>
                <a:spcPts val="0"/>
              </a:spcBef>
              <a:spcAft>
                <a:spcPts val="0"/>
              </a:spcAft>
              <a:buSzPts val="1000"/>
              <a:buAutoNum type="arabicPeriod"/>
            </a:pPr>
            <a:r>
              <a:rPr lang="en"/>
              <a:t>True or False: If a user process accesses an address that generates a page fault, the OS will terminate this process for access violation.</a:t>
            </a:r>
            <a:br>
              <a:rPr lang="en"/>
            </a:br>
            <a:r>
              <a:rPr b="1" lang="en">
                <a:solidFill>
                  <a:srgbClr val="1155CC"/>
                </a:solidFill>
              </a:rPr>
              <a:t>False. A page fault can mean many things: this memory can be just unmapped or previously mapped but not resident in main memory at the time of access. The OS can handle such cases appropriately and map a new page in the user address space.</a:t>
            </a:r>
            <a:br>
              <a:rPr b="1" lang="en">
                <a:solidFill>
                  <a:srgbClr val="1155CC"/>
                </a:solidFill>
              </a:rPr>
            </a:br>
            <a:br>
              <a:rPr lang="en"/>
            </a:br>
            <a:endParaRPr/>
          </a:p>
          <a:p>
            <a:pPr indent="-292100" lvl="0" marL="457200" rtl="0" algn="l">
              <a:spcBef>
                <a:spcPts val="0"/>
              </a:spcBef>
              <a:spcAft>
                <a:spcPts val="0"/>
              </a:spcAft>
              <a:buSzPts val="1000"/>
              <a:buAutoNum type="arabicPeriod"/>
            </a:pPr>
            <a:r>
              <a:rPr lang="en"/>
              <a:t>What are some advantages of having a larger page size? What about its disadvantages?</a:t>
            </a:r>
            <a:br>
              <a:rPr lang="en"/>
            </a:br>
            <a:endParaRPr b="1">
              <a:solidFill>
                <a:srgbClr val="1155CC"/>
              </a:solidFill>
            </a:endParaRPr>
          </a:p>
        </p:txBody>
      </p:sp>
      <p:sp>
        <p:nvSpPr>
          <p:cNvPr id="158" name="Google Shape;158;p2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lnSpc>
                <a:spcPct val="150000"/>
              </a:lnSpc>
              <a:spcBef>
                <a:spcPts val="0"/>
              </a:spcBef>
              <a:spcAft>
                <a:spcPts val="0"/>
              </a:spcAft>
              <a:buSzPts val="1000"/>
              <a:buAutoNum type="arabicPeriod"/>
            </a:pPr>
            <a:r>
              <a:rPr lang="en"/>
              <a:t>True or False: The page table base pointer contains the virtual address of the page table.</a:t>
            </a:r>
            <a:endParaRPr/>
          </a:p>
          <a:p>
            <a:pPr indent="0" lvl="0" marL="457200" rtl="0" algn="l">
              <a:lnSpc>
                <a:spcPct val="150000"/>
              </a:lnSpc>
              <a:spcBef>
                <a:spcPts val="0"/>
              </a:spcBef>
              <a:spcAft>
                <a:spcPts val="0"/>
              </a:spcAft>
              <a:buNone/>
            </a:pPr>
            <a:r>
              <a:rPr lang="en"/>
              <a:t>False. The CR3 register contains its physical address. If it were virtually addressed, it would have to go through address translation, but then you run into the problem of having to know where the page table is located in physical memory.</a:t>
            </a:r>
            <a:br>
              <a:rPr lang="en"/>
            </a:br>
            <a:br>
              <a:rPr lang="en"/>
            </a:br>
            <a:br>
              <a:rPr lang="en"/>
            </a:br>
            <a:endParaRPr/>
          </a:p>
          <a:p>
            <a:pPr indent="-292100" lvl="0" marL="457200" rtl="0" algn="l">
              <a:spcBef>
                <a:spcPts val="0"/>
              </a:spcBef>
              <a:spcAft>
                <a:spcPts val="0"/>
              </a:spcAft>
              <a:buSzPts val="1000"/>
              <a:buAutoNum type="arabicPeriod"/>
            </a:pPr>
            <a:r>
              <a:rPr lang="en"/>
              <a:t>True or False: If a user process accesses an address that generates a page fault, the OS will terminate this process for access violation.</a:t>
            </a:r>
            <a:br>
              <a:rPr lang="en"/>
            </a:br>
            <a:r>
              <a:rPr lang="en"/>
              <a:t>False. A page fault can mean many things: this memory can be just unmapped or previously mapped but not resident in main memory at the time of access. The OS can handle such cases appropriately and map a new page in the user address space.</a:t>
            </a:r>
            <a:br>
              <a:rPr lang="en"/>
            </a:br>
            <a:br>
              <a:rPr lang="en"/>
            </a:br>
            <a:endParaRPr/>
          </a:p>
          <a:p>
            <a:pPr indent="-292100" lvl="0" marL="457200" rtl="0" algn="l">
              <a:spcBef>
                <a:spcPts val="0"/>
              </a:spcBef>
              <a:spcAft>
                <a:spcPts val="0"/>
              </a:spcAft>
              <a:buSzPts val="1000"/>
              <a:buAutoNum type="arabicPeriod"/>
            </a:pPr>
            <a:r>
              <a:rPr lang="en"/>
              <a:t>What are some advantages of having a larger page size? What about its disadvantages?</a:t>
            </a:r>
            <a:br>
              <a:rPr lang="en"/>
            </a:br>
            <a:r>
              <a:rPr b="1" lang="en">
                <a:solidFill>
                  <a:srgbClr val="1155CC"/>
                </a:solidFill>
              </a:rPr>
              <a:t>Having a larger page size would decrease the number of page table entries and thus the size of the page table. It could also potentially improve TLB performance as a result. Its main disadvantage is internal fragmentation.</a:t>
            </a:r>
            <a:endParaRPr b="1">
              <a:solidFill>
                <a:srgbClr val="1155CC"/>
              </a:solidFill>
            </a:endParaRPr>
          </a:p>
        </p:txBody>
      </p:sp>
      <p:sp>
        <p:nvSpPr>
          <p:cNvPr id="164" name="Google Shape;164;p2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457200" rtl="0" algn="l">
              <a:spcBef>
                <a:spcPts val="0"/>
              </a:spcBef>
              <a:spcAft>
                <a:spcPts val="0"/>
              </a:spcAft>
              <a:buNone/>
            </a:pPr>
            <a:r>
              <a:rPr lang="en"/>
              <a:t>The following table shows the 4 entries in the page table. Recall that the valid bit is 1 if the page is resident in physical memory and 0 if the page is on disk or hasn’t been allocated.</a:t>
            </a:r>
            <a:br>
              <a:rPr lang="en"/>
            </a:br>
            <a:br>
              <a:rPr lang="en"/>
            </a:br>
            <a:br>
              <a:rPr lang="en"/>
            </a:br>
            <a:br>
              <a:rPr lang="en"/>
            </a:br>
            <a:br>
              <a:rPr lang="en"/>
            </a:br>
            <a:br>
              <a:rPr lang="en"/>
            </a:br>
            <a:br>
              <a:rPr lang="en"/>
            </a:br>
            <a:br>
              <a:rPr lang="en"/>
            </a:br>
            <a:r>
              <a:rPr lang="en"/>
              <a:t>If there are 1024 bytes per page, what is the physical address corresponding to the virtual address 0xF74?</a:t>
            </a:r>
            <a:br>
              <a:rPr lang="en"/>
            </a:br>
            <a:endParaRPr/>
          </a:p>
        </p:txBody>
      </p:sp>
      <p:sp>
        <p:nvSpPr>
          <p:cNvPr id="170" name="Google Shape;170;p2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Little Page Translation</a:t>
            </a:r>
            <a:endParaRPr/>
          </a:p>
        </p:txBody>
      </p:sp>
      <p:graphicFrame>
        <p:nvGraphicFramePr>
          <p:cNvPr id="171" name="Google Shape;171;p22"/>
          <p:cNvGraphicFramePr/>
          <p:nvPr/>
        </p:nvGraphicFramePr>
        <p:xfrm>
          <a:off x="3907125" y="1291000"/>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457200" rtl="0" algn="l">
              <a:spcBef>
                <a:spcPts val="0"/>
              </a:spcBef>
              <a:spcAft>
                <a:spcPts val="0"/>
              </a:spcAft>
              <a:buNone/>
            </a:pPr>
            <a:r>
              <a:rPr lang="en"/>
              <a:t>The following table shows the 4 entries in the page table. Recall that the valid bit is 1 if the page is resident in physical memory and 0 if the page is on disk or hasn’t been allocated.</a:t>
            </a:r>
            <a:br>
              <a:rPr lang="en"/>
            </a:br>
            <a:br>
              <a:rPr lang="en"/>
            </a:br>
            <a:br>
              <a:rPr lang="en"/>
            </a:br>
            <a:br>
              <a:rPr lang="en"/>
            </a:br>
            <a:br>
              <a:rPr lang="en"/>
            </a:br>
            <a:br>
              <a:rPr lang="en"/>
            </a:br>
            <a:br>
              <a:rPr lang="en"/>
            </a:br>
            <a:br>
              <a:rPr lang="en"/>
            </a:br>
            <a:r>
              <a:rPr lang="en"/>
              <a:t>If there are 1024 bytes per page, what is the physical address corresponding to the virtual address 0xF74?</a:t>
            </a:r>
            <a:endParaRPr/>
          </a:p>
          <a:p>
            <a:pPr indent="457200" lvl="0" marL="0" rtl="0" algn="l">
              <a:spcBef>
                <a:spcPts val="0"/>
              </a:spcBef>
              <a:spcAft>
                <a:spcPts val="0"/>
              </a:spcAft>
              <a:buNone/>
            </a:pPr>
            <a:r>
              <a:t/>
            </a:r>
            <a:endParaRPr/>
          </a:p>
          <a:p>
            <a:pPr indent="457200" lvl="0" marL="0" rtl="0" algn="l">
              <a:spcBef>
                <a:spcPts val="0"/>
              </a:spcBef>
              <a:spcAft>
                <a:spcPts val="0"/>
              </a:spcAft>
              <a:buNone/>
            </a:pPr>
            <a:r>
              <a:rPr b="1" lang="en">
                <a:solidFill>
                  <a:srgbClr val="1155CC"/>
                </a:solidFill>
              </a:rPr>
              <a:t># offset bits = log</a:t>
            </a:r>
            <a:r>
              <a:rPr b="1" baseline="-25000" lang="en">
                <a:solidFill>
                  <a:srgbClr val="1155CC"/>
                </a:solidFill>
              </a:rPr>
              <a:t>2</a:t>
            </a:r>
            <a:r>
              <a:rPr b="1" lang="en">
                <a:solidFill>
                  <a:srgbClr val="1155CC"/>
                </a:solidFill>
              </a:rPr>
              <a:t>(page size)</a:t>
            </a:r>
            <a:br>
              <a:rPr b="1" lang="en">
                <a:solidFill>
                  <a:srgbClr val="1155CC"/>
                </a:solidFill>
              </a:rPr>
            </a:br>
            <a:r>
              <a:rPr b="1" lang="en">
                <a:solidFill>
                  <a:srgbClr val="1155CC"/>
                </a:solidFill>
              </a:rPr>
              <a:t>                            	         = log</a:t>
            </a:r>
            <a:r>
              <a:rPr b="1" baseline="-25000" lang="en">
                <a:solidFill>
                  <a:srgbClr val="1155CC"/>
                </a:solidFill>
              </a:rPr>
              <a:t>2</a:t>
            </a:r>
            <a:r>
              <a:rPr b="1" lang="en">
                <a:solidFill>
                  <a:srgbClr val="1155CC"/>
                </a:solidFill>
              </a:rPr>
              <a:t>(1024)</a:t>
            </a:r>
            <a:br>
              <a:rPr b="1" lang="en">
                <a:solidFill>
                  <a:srgbClr val="1155CC"/>
                </a:solidFill>
              </a:rPr>
            </a:br>
            <a:r>
              <a:rPr b="1" lang="en">
                <a:solidFill>
                  <a:srgbClr val="1155CC"/>
                </a:solidFill>
              </a:rPr>
              <a:t>                            	         = 10</a:t>
            </a:r>
            <a:br>
              <a:rPr lang="en"/>
            </a:br>
            <a:endParaRPr/>
          </a:p>
        </p:txBody>
      </p:sp>
      <p:sp>
        <p:nvSpPr>
          <p:cNvPr id="177" name="Google Shape;177;p2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Little Page Translation</a:t>
            </a:r>
            <a:endParaRPr/>
          </a:p>
        </p:txBody>
      </p:sp>
      <p:graphicFrame>
        <p:nvGraphicFramePr>
          <p:cNvPr id="178" name="Google Shape;178;p23"/>
          <p:cNvGraphicFramePr/>
          <p:nvPr/>
        </p:nvGraphicFramePr>
        <p:xfrm>
          <a:off x="3907125" y="1291000"/>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457200" rtl="0" algn="l">
              <a:spcBef>
                <a:spcPts val="0"/>
              </a:spcBef>
              <a:spcAft>
                <a:spcPts val="0"/>
              </a:spcAft>
              <a:buNone/>
            </a:pPr>
            <a:r>
              <a:rPr lang="en"/>
              <a:t>The following table shows the 4 entries in the page table. Recall that the valid bit is 1 if the page is resident in physical memory and 0 if the page is on disk or hasn’t been allocated.</a:t>
            </a:r>
            <a:br>
              <a:rPr lang="en"/>
            </a:br>
            <a:br>
              <a:rPr lang="en"/>
            </a:br>
            <a:br>
              <a:rPr lang="en"/>
            </a:br>
            <a:br>
              <a:rPr lang="en"/>
            </a:br>
            <a:br>
              <a:rPr lang="en"/>
            </a:br>
            <a:br>
              <a:rPr lang="en"/>
            </a:br>
            <a:br>
              <a:rPr lang="en"/>
            </a:br>
            <a:br>
              <a:rPr lang="en"/>
            </a:br>
            <a:r>
              <a:rPr lang="en"/>
              <a:t>If there are 1024 bytes per page, what is the physical address corresponding to the virtual address 0xF74?</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184" name="Google Shape;184;p2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Little Page Translation</a:t>
            </a:r>
            <a:endParaRPr/>
          </a:p>
        </p:txBody>
      </p:sp>
      <p:graphicFrame>
        <p:nvGraphicFramePr>
          <p:cNvPr id="185" name="Google Shape;185;p24"/>
          <p:cNvGraphicFramePr/>
          <p:nvPr/>
        </p:nvGraphicFramePr>
        <p:xfrm>
          <a:off x="3907125" y="1291000"/>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186" name="Google Shape;186;p24"/>
          <p:cNvGraphicFramePr/>
          <p:nvPr/>
        </p:nvGraphicFramePr>
        <p:xfrm>
          <a:off x="4447325" y="321650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457200" rtl="0" algn="l">
              <a:spcBef>
                <a:spcPts val="0"/>
              </a:spcBef>
              <a:spcAft>
                <a:spcPts val="0"/>
              </a:spcAft>
              <a:buNone/>
            </a:pPr>
            <a:r>
              <a:rPr lang="en"/>
              <a:t>The following table shows the 4 entries in the page table. Recall that the valid bit is 1 if the page is resident in physical memory and 0 if the page is on disk or hasn’t been allocated.</a:t>
            </a:r>
            <a:br>
              <a:rPr lang="en"/>
            </a:br>
            <a:br>
              <a:rPr lang="en"/>
            </a:br>
            <a:br>
              <a:rPr lang="en"/>
            </a:br>
            <a:br>
              <a:rPr lang="en"/>
            </a:br>
            <a:br>
              <a:rPr lang="en"/>
            </a:br>
            <a:br>
              <a:rPr lang="en"/>
            </a:br>
            <a:br>
              <a:rPr lang="en"/>
            </a:br>
            <a:br>
              <a:rPr lang="en"/>
            </a:br>
            <a:r>
              <a:rPr lang="en"/>
              <a:t>If there are 1024 bytes per page, what is the physical address corresponding to the virtual address 0xF74?</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192" name="Google Shape;192;p2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Little Page Translation</a:t>
            </a:r>
            <a:endParaRPr/>
          </a:p>
        </p:txBody>
      </p:sp>
      <p:graphicFrame>
        <p:nvGraphicFramePr>
          <p:cNvPr id="193" name="Google Shape;193;p25"/>
          <p:cNvGraphicFramePr/>
          <p:nvPr/>
        </p:nvGraphicFramePr>
        <p:xfrm>
          <a:off x="3907125" y="1291000"/>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FCE5CD"/>
                    </a:solidFill>
                  </a:tcPr>
                </a:tc>
              </a:tr>
            </a:tbl>
          </a:graphicData>
        </a:graphic>
      </p:graphicFrame>
      <p:graphicFrame>
        <p:nvGraphicFramePr>
          <p:cNvPr id="194" name="Google Shape;194;p25"/>
          <p:cNvGraphicFramePr/>
          <p:nvPr/>
        </p:nvGraphicFramePr>
        <p:xfrm>
          <a:off x="4447325" y="321650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195" name="Google Shape;195;p25"/>
          <p:cNvGraphicFramePr/>
          <p:nvPr/>
        </p:nvGraphicFramePr>
        <p:xfrm>
          <a:off x="4447325" y="428875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12">
                  <a:txBody>
                    <a:bodyPr/>
                    <a:lstStyle/>
                    <a:p>
                      <a:pPr indent="0" lvl="0" marL="0" rtl="0" algn="ctr">
                        <a:spcBef>
                          <a:spcPts val="0"/>
                        </a:spcBef>
                        <a:spcAft>
                          <a:spcPts val="0"/>
                        </a:spcAft>
                        <a:buNone/>
                      </a:pPr>
                      <a:r>
                        <a:rPr lang="en" sz="1000">
                          <a:latin typeface="Lato"/>
                          <a:ea typeface="Lato"/>
                          <a:cs typeface="Lato"/>
                          <a:sym typeface="Lato"/>
                        </a:rPr>
                        <a:t>Physical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4">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CE5CD"/>
                    </a:solidFill>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tc>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457200" rtl="0" algn="l">
              <a:spcBef>
                <a:spcPts val="0"/>
              </a:spcBef>
              <a:spcAft>
                <a:spcPts val="0"/>
              </a:spcAft>
              <a:buNone/>
            </a:pPr>
            <a:r>
              <a:rPr lang="en"/>
              <a:t>The following table shows the 4 entries in the page table. Recall that the valid bit is 1 if the page is resident in physical memory and 0 if the page is on disk or hasn’t been allocated.</a:t>
            </a:r>
            <a:br>
              <a:rPr lang="en"/>
            </a:br>
            <a:br>
              <a:rPr lang="en"/>
            </a:br>
            <a:br>
              <a:rPr lang="en"/>
            </a:br>
            <a:br>
              <a:rPr lang="en"/>
            </a:br>
            <a:br>
              <a:rPr lang="en"/>
            </a:br>
            <a:br>
              <a:rPr lang="en"/>
            </a:br>
            <a:br>
              <a:rPr lang="en"/>
            </a:br>
            <a:br>
              <a:rPr lang="en"/>
            </a:br>
            <a:r>
              <a:rPr lang="en"/>
              <a:t>If there are 1024 bytes per page, what is the physical address corresponding to the virtual address 0xF74?</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201" name="Google Shape;201;p2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Little Page Translation</a:t>
            </a:r>
            <a:endParaRPr/>
          </a:p>
        </p:txBody>
      </p:sp>
      <p:graphicFrame>
        <p:nvGraphicFramePr>
          <p:cNvPr id="202" name="Google Shape;202;p26"/>
          <p:cNvGraphicFramePr/>
          <p:nvPr/>
        </p:nvGraphicFramePr>
        <p:xfrm>
          <a:off x="3907125" y="1291000"/>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FCE5CD"/>
                    </a:solidFill>
                  </a:tcPr>
                </a:tc>
              </a:tr>
            </a:tbl>
          </a:graphicData>
        </a:graphic>
      </p:graphicFrame>
      <p:graphicFrame>
        <p:nvGraphicFramePr>
          <p:cNvPr id="203" name="Google Shape;203;p26"/>
          <p:cNvGraphicFramePr/>
          <p:nvPr/>
        </p:nvGraphicFramePr>
        <p:xfrm>
          <a:off x="4447325" y="321650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A4C2F4"/>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204" name="Google Shape;204;p26"/>
          <p:cNvGraphicFramePr/>
          <p:nvPr/>
        </p:nvGraphicFramePr>
        <p:xfrm>
          <a:off x="4447325" y="4288750"/>
          <a:ext cx="3000000" cy="3000000"/>
        </p:xfrm>
        <a:graphic>
          <a:graphicData uri="http://schemas.openxmlformats.org/drawingml/2006/table">
            <a:tbl>
              <a:tblPr>
                <a:noFill/>
                <a:tableStyleId>{B69D6AB8-CF58-4481-88BB-0F4CECE315B4}</a:tableStyleId>
              </a:tblPr>
              <a:tblGrid>
                <a:gridCol w="231550"/>
                <a:gridCol w="218250"/>
                <a:gridCol w="231550"/>
                <a:gridCol w="231550"/>
                <a:gridCol w="231550"/>
                <a:gridCol w="231550"/>
                <a:gridCol w="231550"/>
                <a:gridCol w="231550"/>
                <a:gridCol w="231550"/>
                <a:gridCol w="231550"/>
                <a:gridCol w="231550"/>
                <a:gridCol w="231550"/>
                <a:gridCol w="23155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12">
                  <a:txBody>
                    <a:bodyPr/>
                    <a:lstStyle/>
                    <a:p>
                      <a:pPr indent="0" lvl="0" marL="0" rtl="0" algn="ctr">
                        <a:spcBef>
                          <a:spcPts val="0"/>
                        </a:spcBef>
                        <a:spcAft>
                          <a:spcPts val="0"/>
                        </a:spcAft>
                        <a:buNone/>
                      </a:pPr>
                      <a:r>
                        <a:rPr lang="en" sz="1000">
                          <a:latin typeface="Lato"/>
                          <a:ea typeface="Lato"/>
                          <a:cs typeface="Lato"/>
                          <a:sym typeface="Lato"/>
                        </a:rPr>
                        <a:t>Physical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4">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9125" marB="9125" marR="9125" marL="9125" anchor="ct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B cap="flat" cmpd="sng" w="9525">
                      <a:solidFill>
                        <a:srgbClr val="9E9E9E"/>
                      </a:solidFill>
                      <a:prstDash val="solid"/>
                      <a:round/>
                      <a:headEnd len="sm" w="sm" type="none"/>
                      <a:tailEnd len="sm" w="sm" type="none"/>
                    </a:lnB>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B cap="flat" cmpd="sng" w="9525">
                      <a:solidFill>
                        <a:srgbClr val="9E9E9E"/>
                      </a:solidFill>
                      <a:prstDash val="solid"/>
                      <a:round/>
                      <a:headEnd len="sm" w="sm" type="none"/>
                      <a:tailEnd len="sm" w="sm" type="none"/>
                    </a:lnB>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R cap="flat" cmpd="sng" w="9525">
                      <a:solidFill>
                        <a:srgbClr val="9E9E9E"/>
                      </a:solidFill>
                      <a:prstDash val="solid"/>
                      <a:round/>
                      <a:headEnd len="sm" w="sm" type="none"/>
                      <a:tailEnd len="sm" w="sm" type="none"/>
                    </a:lnR>
                    <a:solidFill>
                      <a:srgbClr val="FCE5CD"/>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tc>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lnT cap="flat" cmpd="sng" w="9525">
                      <a:solidFill>
                        <a:srgbClr val="9E9E9E"/>
                      </a:solidFill>
                      <a:prstDash val="solid"/>
                      <a:round/>
                      <a:headEnd len="sm" w="sm" type="none"/>
                      <a:tailEnd len="sm" w="sm" type="none"/>
                    </a:lnT>
                  </a:tcPr>
                </a:tc>
                <a:tc hMerge="1"/>
                <a:tc hMerge="1"/>
                <a:tc hMerge="1"/>
                <a:tc hMerge="1"/>
                <a:tc hMerge="1"/>
                <a:tc hMerge="1"/>
                <a:tc hMerge="1"/>
                <a:tc hMerge="1"/>
                <a:tc hMerge="1"/>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lang="en"/>
              <a:t>An up-and-coming big data startup has just hired you to help design their new memory system for a byte- addressable system. Suppose the virtual and physical memory address space is 32 bits with a 4KB page size.</a:t>
            </a:r>
            <a:endParaRPr/>
          </a:p>
          <a:p>
            <a:pPr indent="-292100" lvl="0" marL="457200" rtl="0" algn="l">
              <a:spcBef>
                <a:spcPts val="0"/>
              </a:spcBef>
              <a:spcAft>
                <a:spcPts val="0"/>
              </a:spcAft>
              <a:buSzPts val="1000"/>
              <a:buAutoNum type="arabicPeriod"/>
            </a:pPr>
            <a:r>
              <a:rPr lang="en"/>
              <a:t>Suppose you know that there will only be 4 processes running at the same time, each with a Resident Set Size (RSS) of 512MB and a working set size of 256KB. What is the minimum amount of TLB entries that your system would need to support to be able to map/cache the working set size for one process? What happens if you have more entries? </a:t>
            </a:r>
            <a:r>
              <a:rPr lang="en"/>
              <a:t>What about if you have fewer entries?</a:t>
            </a:r>
            <a:br>
              <a:rPr lang="en"/>
            </a:br>
            <a:br>
              <a:rPr lang="en"/>
            </a:br>
            <a:br>
              <a:rPr lang="en"/>
            </a:br>
            <a:br>
              <a:rPr lang="en"/>
            </a:br>
            <a:endParaRPr/>
          </a:p>
          <a:p>
            <a:pPr indent="-292100" lvl="0" marL="457200" rtl="0" algn="l">
              <a:spcBef>
                <a:spcPts val="0"/>
              </a:spcBef>
              <a:spcAft>
                <a:spcPts val="0"/>
              </a:spcAft>
              <a:buSzPts val="1000"/>
              <a:buAutoNum type="arabicPeriod"/>
            </a:pPr>
            <a:r>
              <a:rPr lang="en"/>
              <a:t>Suppose you run some benchmarks on the system and you see that the system is utilizing over 99% of its paging disk </a:t>
            </a:r>
            <a:r>
              <a:rPr lang="en"/>
              <a:t>IO capacity, but only 10% of its CPU. What is a combination of the of disk space and memory size that can cause this to occur? Assume you have TLB entries equal to the answer from the previous part.</a:t>
            </a:r>
            <a:br>
              <a:rPr lang="en"/>
            </a:br>
            <a:br>
              <a:rPr lang="en"/>
            </a:br>
            <a:br>
              <a:rPr lang="en"/>
            </a:br>
            <a:endParaRPr/>
          </a:p>
          <a:p>
            <a:pPr indent="-292100" lvl="0" marL="457200" rtl="0" algn="l">
              <a:spcBef>
                <a:spcPts val="0"/>
              </a:spcBef>
              <a:spcAft>
                <a:spcPts val="0"/>
              </a:spcAft>
              <a:buSzPts val="1000"/>
              <a:buAutoNum type="arabicPeriod"/>
            </a:pPr>
            <a:r>
              <a:rPr lang="en"/>
              <a:t>Out of increasing the size of the TLB, adding more disk space, and adding more memory, which one would lead to the largest performance increase and why?</a:t>
            </a:r>
            <a:br>
              <a:rPr lang="en"/>
            </a:br>
            <a:endParaRPr/>
          </a:p>
        </p:txBody>
      </p:sp>
      <p:sp>
        <p:nvSpPr>
          <p:cNvPr id="210" name="Google Shape;210;p2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Demand Pages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An up-and-coming big data startup has just hired you to help design their new memory system for a byte-addressable system. Suppose the virtual and physical memory address space is 32 bits with a 4KB page size.</a:t>
            </a:r>
            <a:endParaRPr/>
          </a:p>
          <a:p>
            <a:pPr indent="-292100" lvl="0" marL="457200" rtl="0" algn="l">
              <a:spcBef>
                <a:spcPts val="0"/>
              </a:spcBef>
              <a:spcAft>
                <a:spcPts val="0"/>
              </a:spcAft>
              <a:buSzPts val="1000"/>
              <a:buAutoNum type="arabicPeriod"/>
            </a:pPr>
            <a:r>
              <a:rPr lang="en"/>
              <a:t>Suppose you know that there will only be 4 processes running at the same time, each with a Resident Set Size (RSS) of 512MB and a working set size of 256KB. What is the minimum amount of TLB entries that your system would need to support to be able to map/cache the working set size for one process? What happens if you have more entries? What about if you have fewer entries?</a:t>
            </a:r>
            <a:br>
              <a:rPr lang="en"/>
            </a:br>
            <a:r>
              <a:rPr lang="en">
                <a:solidFill>
                  <a:srgbClr val="0000FF"/>
                </a:solidFill>
              </a:rPr>
              <a:t>Working set size 256 KB = 64 pages → TLB needs 64 entries.</a:t>
            </a:r>
            <a:br>
              <a:rPr lang="en">
                <a:solidFill>
                  <a:srgbClr val="0000FF"/>
                </a:solidFill>
              </a:rPr>
            </a:br>
            <a:r>
              <a:rPr lang="en">
                <a:solidFill>
                  <a:srgbClr val="0000FF"/>
                </a:solidFill>
              </a:rPr>
              <a:t>More entries → performance increases since process has changing working sets.</a:t>
            </a:r>
            <a:br>
              <a:rPr lang="en">
                <a:solidFill>
                  <a:srgbClr val="0000FF"/>
                </a:solidFill>
              </a:rPr>
            </a:br>
            <a:r>
              <a:rPr lang="en">
                <a:solidFill>
                  <a:srgbClr val="0000FF"/>
                </a:solidFill>
              </a:rPr>
              <a:t>Fewer entries → performance suffers since it can’t easily translate addresses in the working set.</a:t>
            </a:r>
            <a:br>
              <a:rPr lang="en"/>
            </a:br>
            <a:endParaRPr/>
          </a:p>
          <a:p>
            <a:pPr indent="-292100" lvl="0" marL="457200" rtl="0" algn="l">
              <a:spcBef>
                <a:spcPts val="0"/>
              </a:spcBef>
              <a:spcAft>
                <a:spcPts val="0"/>
              </a:spcAft>
              <a:buSzPts val="1000"/>
              <a:buAutoNum type="arabicPeriod"/>
            </a:pPr>
            <a:r>
              <a:rPr lang="en"/>
              <a:t>Suppose you run some benchmarks on the system and you see that the system is utilizing over 99% of its paging disk </a:t>
            </a:r>
            <a:r>
              <a:rPr lang="en"/>
              <a:t>IO capacity, but only 10% of its CPU. What is a combination of the of disk space and memory size that can cause this to occur? Assume you have TLB entries equal to the answer from the previous part.</a:t>
            </a:r>
            <a:br>
              <a:rPr lang="en"/>
            </a:br>
            <a:br>
              <a:rPr lang="en"/>
            </a:br>
            <a:br>
              <a:rPr lang="en"/>
            </a:br>
            <a:endParaRPr/>
          </a:p>
          <a:p>
            <a:pPr indent="-292100" lvl="0" marL="457200" rtl="0" algn="l">
              <a:spcBef>
                <a:spcPts val="0"/>
              </a:spcBef>
              <a:spcAft>
                <a:spcPts val="0"/>
              </a:spcAft>
              <a:buSzPts val="1000"/>
              <a:buAutoNum type="arabicPeriod"/>
            </a:pPr>
            <a:r>
              <a:rPr lang="en"/>
              <a:t>Out of increasing the size of the TLB, adding more disk space, and adding more memory, which one would lead to the largest performance increase and why?</a:t>
            </a:r>
            <a:br>
              <a:rPr lang="en"/>
            </a:br>
            <a:endParaRPr/>
          </a:p>
        </p:txBody>
      </p:sp>
      <p:sp>
        <p:nvSpPr>
          <p:cNvPr id="216" name="Google Shape;216;p2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Demand Pages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An up-and-coming big data startup has just hired you to help design their new memory system for a byte- addressable system. Suppose the virtual and physical memory address space is 32 bits with a 4KB page size.</a:t>
            </a:r>
            <a:endParaRPr/>
          </a:p>
          <a:p>
            <a:pPr indent="-292100" lvl="0" marL="457200" rtl="0" algn="l">
              <a:spcBef>
                <a:spcPts val="0"/>
              </a:spcBef>
              <a:spcAft>
                <a:spcPts val="0"/>
              </a:spcAft>
              <a:buSzPts val="1000"/>
              <a:buAutoNum type="arabicPeriod"/>
            </a:pPr>
            <a:r>
              <a:rPr lang="en"/>
              <a:t>Suppose you know that there will only be 4 processes running at the same time, each with a Resident Set Size (RSS) of 512MB and a working set size of 256KB. What is the minimum amount of TLB entries that your system would need to support to be able to map/cache the working set size for one process? What happens if you have more entries? </a:t>
            </a:r>
            <a:r>
              <a:rPr lang="en"/>
              <a:t>What about if you have fewer entries</a:t>
            </a:r>
            <a:r>
              <a:rPr lang="en"/>
              <a:t>?</a:t>
            </a:r>
            <a:br>
              <a:rPr lang="en"/>
            </a:br>
            <a:r>
              <a:rPr lang="en"/>
              <a:t>Working set size 256 KB = 64 pages → TLB needs 64 entries.</a:t>
            </a:r>
            <a:br>
              <a:rPr lang="en"/>
            </a:br>
            <a:r>
              <a:rPr lang="en"/>
              <a:t>More entries → performance increases since process has changing working sets.</a:t>
            </a:r>
            <a:br>
              <a:rPr lang="en"/>
            </a:br>
            <a:r>
              <a:rPr lang="en"/>
              <a:t>Fewer entries → performance suffers since it can’t easily translate addresses in the working set.</a:t>
            </a:r>
            <a:br>
              <a:rPr lang="en"/>
            </a:br>
            <a:endParaRPr/>
          </a:p>
          <a:p>
            <a:pPr indent="-292100" lvl="0" marL="457200" rtl="0" algn="l">
              <a:spcBef>
                <a:spcPts val="0"/>
              </a:spcBef>
              <a:spcAft>
                <a:spcPts val="0"/>
              </a:spcAft>
              <a:buSzPts val="1000"/>
              <a:buAutoNum type="arabicPeriod"/>
            </a:pPr>
            <a:r>
              <a:rPr lang="en"/>
              <a:t>Suppose you run some benchmarks on the system and you see that the system is utilizing over 99% of its paging disk IO capacity, but only 10% of its CPU. What is a combination of the of disk space and memory size that can cause this to occur? Assume you have TLB entries equal to the answer from the previous part.</a:t>
            </a:r>
            <a:br>
              <a:rPr lang="en"/>
            </a:br>
            <a:r>
              <a:rPr lang="en">
                <a:solidFill>
                  <a:srgbClr val="0000FF"/>
                </a:solidFill>
              </a:rPr>
              <a:t>System is thrashing → not enough memory to fit the working-set in memory without page faulting .</a:t>
            </a:r>
            <a:br>
              <a:rPr lang="en">
                <a:solidFill>
                  <a:srgbClr val="0000FF"/>
                </a:solidFill>
              </a:rPr>
            </a:br>
            <a:r>
              <a:rPr lang="en">
                <a:solidFill>
                  <a:srgbClr val="0000FF"/>
                </a:solidFill>
              </a:rPr>
              <a:t>Regardless of disk space or TLB size, demand paging will take place as long as physical memory size is &lt; 4 ✕ 512 MB = 2 GB.</a:t>
            </a:r>
            <a:br>
              <a:rPr lang="en"/>
            </a:br>
            <a:endParaRPr/>
          </a:p>
          <a:p>
            <a:pPr indent="-292100" lvl="0" marL="457200" rtl="0" algn="l">
              <a:spcBef>
                <a:spcPts val="0"/>
              </a:spcBef>
              <a:spcAft>
                <a:spcPts val="0"/>
              </a:spcAft>
              <a:buSzPts val="1000"/>
              <a:buAutoNum type="arabicPeriod"/>
            </a:pPr>
            <a:r>
              <a:rPr lang="en"/>
              <a:t>Out of increasing the size of the TLB, adding more disk space, and adding more memory, which one would lead to the largest performance increase and why?</a:t>
            </a:r>
            <a:br>
              <a:rPr lang="en"/>
            </a:br>
            <a:endParaRPr/>
          </a:p>
        </p:txBody>
      </p:sp>
      <p:sp>
        <p:nvSpPr>
          <p:cNvPr id="222" name="Google Shape;222;p2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Demand Pages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An up-and-coming big data startup has just hired you to help design their new memory system for a byte- addressable system. Suppose the virtual and physical memory address space is 32 bits with a 4KB page size.</a:t>
            </a:r>
            <a:endParaRPr/>
          </a:p>
          <a:p>
            <a:pPr indent="-292100" lvl="0" marL="457200" rtl="0" algn="l">
              <a:spcBef>
                <a:spcPts val="0"/>
              </a:spcBef>
              <a:spcAft>
                <a:spcPts val="0"/>
              </a:spcAft>
              <a:buSzPts val="1000"/>
              <a:buAutoNum type="arabicPeriod"/>
            </a:pPr>
            <a:r>
              <a:rPr lang="en"/>
              <a:t>Suppose you know that there will only be 4 processes running at the same time, each with a Resident Set Size (RSS) of 512MB and a working set size of 256KB. What is the minimum amount of TLB entries that your system would need to support to be able to map/cache the working set size for one process? What happens if you have more entries? </a:t>
            </a:r>
            <a:r>
              <a:rPr lang="en"/>
              <a:t>What about if you have fewer entries</a:t>
            </a:r>
            <a:r>
              <a:rPr lang="en"/>
              <a:t>?</a:t>
            </a:r>
            <a:br>
              <a:rPr lang="en"/>
            </a:br>
            <a:r>
              <a:rPr lang="en"/>
              <a:t>Working set size 256 KB = 64 pages → TLB needs 64 entries.</a:t>
            </a:r>
            <a:br>
              <a:rPr lang="en"/>
            </a:br>
            <a:r>
              <a:rPr lang="en"/>
              <a:t>More entries → performance increases since process has changing working sets.</a:t>
            </a:r>
            <a:br>
              <a:rPr lang="en"/>
            </a:br>
            <a:r>
              <a:rPr lang="en"/>
              <a:t>Less entries → performance suffers since it can’t easily translate addresses in the working set.</a:t>
            </a:r>
            <a:br>
              <a:rPr lang="en"/>
            </a:br>
            <a:endParaRPr/>
          </a:p>
          <a:p>
            <a:pPr indent="-292100" lvl="0" marL="457200" rtl="0" algn="l">
              <a:spcBef>
                <a:spcPts val="0"/>
              </a:spcBef>
              <a:spcAft>
                <a:spcPts val="0"/>
              </a:spcAft>
              <a:buSzPts val="1000"/>
              <a:buAutoNum type="arabicPeriod"/>
            </a:pPr>
            <a:r>
              <a:rPr lang="en"/>
              <a:t>Suppose you run some benchmarks on the system and you see that the system is utilizing over 99% of its paging disk IO capacity, but only 10% of its CPU. What is a combination of the of disk space and memory size that can cause this to occur? Assume you have TLB entries equal to the answer from the previous part.</a:t>
            </a:r>
            <a:br>
              <a:rPr lang="en"/>
            </a:br>
            <a:r>
              <a:rPr lang="en"/>
              <a:t>System is thrashing → not enough memory to fit the working-set in memory without page faulting .</a:t>
            </a:r>
            <a:br>
              <a:rPr lang="en"/>
            </a:br>
            <a:r>
              <a:rPr lang="en"/>
              <a:t>Regardless of disk space or TLB size, demand paging will take place as long as physical memory size is &lt; 4 ✕ 512 MB = 2 GB.</a:t>
            </a:r>
            <a:br>
              <a:rPr lang="en"/>
            </a:br>
            <a:endParaRPr/>
          </a:p>
          <a:p>
            <a:pPr indent="-292100" lvl="0" marL="457200" rtl="0" algn="l">
              <a:spcBef>
                <a:spcPts val="0"/>
              </a:spcBef>
              <a:spcAft>
                <a:spcPts val="0"/>
              </a:spcAft>
              <a:buSzPts val="1000"/>
              <a:buAutoNum type="arabicPeriod"/>
            </a:pPr>
            <a:r>
              <a:rPr lang="en"/>
              <a:t>Out of increasing the size of the TLB, adding more disk space, and adding more memory, which one would lead to the largest performance increase and why?</a:t>
            </a:r>
            <a:br>
              <a:rPr lang="en"/>
            </a:br>
            <a:r>
              <a:rPr lang="en">
                <a:solidFill>
                  <a:srgbClr val="0000FF"/>
                </a:solidFill>
              </a:rPr>
              <a:t>Add more memory to avoid demand paging.</a:t>
            </a:r>
            <a:endParaRPr>
              <a:solidFill>
                <a:srgbClr val="0000FF"/>
              </a:solidFill>
            </a:endParaRPr>
          </a:p>
        </p:txBody>
      </p:sp>
      <p:sp>
        <p:nvSpPr>
          <p:cNvPr id="228" name="Google Shape;228;p3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Demand Pages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Caches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2"/>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Cache </a:t>
            </a:r>
            <a:r>
              <a:rPr lang="en"/>
              <a:t>contains a copy of data that can be accessed more quickly than the original.</a:t>
            </a:r>
            <a:endParaRPr/>
          </a:p>
          <a:p>
            <a:pPr indent="-292100" lvl="0" marL="457200" rtl="0" algn="l">
              <a:spcBef>
                <a:spcPts val="0"/>
              </a:spcBef>
              <a:spcAft>
                <a:spcPts val="0"/>
              </a:spcAft>
              <a:buSzPts val="1000"/>
              <a:buChar char="●"/>
            </a:pPr>
            <a:r>
              <a:rPr lang="en"/>
              <a:t>Exploits different types of locality to quickly access data.</a:t>
            </a:r>
            <a:endParaRPr/>
          </a:p>
          <a:p>
            <a:pPr indent="-292100" lvl="0" marL="457200" rtl="0" algn="l">
              <a:spcBef>
                <a:spcPts val="0"/>
              </a:spcBef>
              <a:spcAft>
                <a:spcPts val="0"/>
              </a:spcAft>
              <a:buSzPts val="1000"/>
              <a:buChar char="●"/>
            </a:pPr>
            <a:r>
              <a:rPr b="1" lang="en"/>
              <a:t>Temporal locality </a:t>
            </a:r>
            <a:r>
              <a:rPr lang="en"/>
              <a:t>is when programs tend to reference same data that was recently accessed.</a:t>
            </a:r>
            <a:endParaRPr/>
          </a:p>
          <a:p>
            <a:pPr indent="-292100" lvl="0" marL="457200" rtl="0" algn="l">
              <a:spcBef>
                <a:spcPts val="0"/>
              </a:spcBef>
              <a:spcAft>
                <a:spcPts val="0"/>
              </a:spcAft>
              <a:buSzPts val="1000"/>
              <a:buChar char="●"/>
            </a:pPr>
            <a:r>
              <a:rPr b="1" lang="en"/>
              <a:t>Spatial locality </a:t>
            </a:r>
            <a:r>
              <a:rPr lang="en"/>
              <a:t>is when programs tend to reference data near other data that was recently accessed.</a:t>
            </a:r>
            <a:endParaRPr/>
          </a:p>
          <a:p>
            <a:pPr indent="0" lvl="0" marL="0" rtl="0" algn="l">
              <a:spcBef>
                <a:spcPts val="0"/>
              </a:spcBef>
              <a:spcAft>
                <a:spcPts val="0"/>
              </a:spcAft>
              <a:buNone/>
            </a:pPr>
            <a:r>
              <a:rPr b="1" lang="en"/>
              <a:t>Average memory access time (AMAT) </a:t>
            </a:r>
            <a:r>
              <a:rPr lang="en"/>
              <a:t>= Hit Rate ✕ Hit Time + Miss Rate ✕ Miss Time</a:t>
            </a:r>
            <a:endParaRPr/>
          </a:p>
          <a:p>
            <a:pPr indent="0" lvl="0" marL="0" rtl="0" algn="l">
              <a:spcBef>
                <a:spcPts val="0"/>
              </a:spcBef>
              <a:spcAft>
                <a:spcPts val="0"/>
              </a:spcAft>
              <a:buNone/>
            </a:pPr>
            <a:r>
              <a:t/>
            </a:r>
            <a:endParaRPr/>
          </a:p>
        </p:txBody>
      </p:sp>
      <p:sp>
        <p:nvSpPr>
          <p:cNvPr id="239" name="Google Shape;239;p3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Caches</a:t>
            </a:r>
            <a:endParaRPr/>
          </a:p>
        </p:txBody>
      </p:sp>
      <p:sp>
        <p:nvSpPr>
          <p:cNvPr id="240" name="Google Shape;240;p32"/>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First in First Out (FIFO)</a:t>
            </a:r>
            <a:r>
              <a:rPr lang="en"/>
              <a:t> evicts page that has been in memory the longest.</a:t>
            </a:r>
            <a:endParaRPr/>
          </a:p>
          <a:p>
            <a:pPr indent="-292100" lvl="0" marL="457200" rtl="0" algn="l">
              <a:spcBef>
                <a:spcPts val="0"/>
              </a:spcBef>
              <a:spcAft>
                <a:spcPts val="0"/>
              </a:spcAft>
              <a:buSzPts val="1000"/>
              <a:buChar char="●"/>
            </a:pPr>
            <a:r>
              <a:rPr lang="en"/>
              <a:t>Somewhat fair since each page spends a roughly equal amount of time before eviction.</a:t>
            </a:r>
            <a:endParaRPr/>
          </a:p>
          <a:p>
            <a:pPr indent="-292100" lvl="0" marL="457200" rtl="0" algn="l">
              <a:spcBef>
                <a:spcPts val="0"/>
              </a:spcBef>
              <a:spcAft>
                <a:spcPts val="0"/>
              </a:spcAft>
              <a:buSzPts val="1000"/>
              <a:buChar char="●"/>
            </a:pPr>
            <a:r>
              <a:rPr lang="en"/>
              <a:t>Worst performance for cycling through an array bigger than cache.</a:t>
            </a:r>
            <a:endParaRPr/>
          </a:p>
          <a:p>
            <a:pPr indent="0" lvl="0" marL="0" rtl="0" algn="l">
              <a:spcBef>
                <a:spcPts val="0"/>
              </a:spcBef>
              <a:spcAft>
                <a:spcPts val="0"/>
              </a:spcAft>
              <a:buNone/>
            </a:pPr>
            <a:r>
              <a:rPr b="1" lang="en"/>
              <a:t>Minimum (MIN)</a:t>
            </a:r>
            <a:r>
              <a:rPr lang="en"/>
              <a:t> replaces pages used </a:t>
            </a:r>
            <a:r>
              <a:rPr lang="en"/>
              <a:t>farthest</a:t>
            </a:r>
            <a:r>
              <a:rPr lang="en"/>
              <a:t> in the future.</a:t>
            </a:r>
            <a:endParaRPr/>
          </a:p>
          <a:p>
            <a:pPr indent="-292100" lvl="0" marL="457200" rtl="0" algn="l">
              <a:spcBef>
                <a:spcPts val="0"/>
              </a:spcBef>
              <a:spcAft>
                <a:spcPts val="0"/>
              </a:spcAft>
              <a:buSzPts val="1000"/>
              <a:buChar char="●"/>
            </a:pPr>
            <a:r>
              <a:rPr lang="en"/>
              <a:t>Provably optimal for minimizing misses.</a:t>
            </a:r>
            <a:endParaRPr/>
          </a:p>
          <a:p>
            <a:pPr indent="-292100" lvl="0" marL="457200" rtl="0" algn="l">
              <a:spcBef>
                <a:spcPts val="0"/>
              </a:spcBef>
              <a:spcAft>
                <a:spcPts val="0"/>
              </a:spcAft>
              <a:buSzPts val="1000"/>
              <a:buChar char="●"/>
            </a:pPr>
            <a:r>
              <a:rPr lang="en"/>
              <a:t>Requires knowledge of the future.</a:t>
            </a:r>
            <a:endParaRPr/>
          </a:p>
          <a:p>
            <a:pPr indent="0" lvl="0" marL="0" rtl="0" algn="l">
              <a:spcBef>
                <a:spcPts val="0"/>
              </a:spcBef>
              <a:spcAft>
                <a:spcPts val="0"/>
              </a:spcAft>
              <a:buNone/>
            </a:pPr>
            <a:r>
              <a:rPr b="1" lang="en"/>
              <a:t>Least recently used (LRU)</a:t>
            </a:r>
            <a:r>
              <a:rPr lang="en"/>
              <a:t> evicts pages that hasn’t been used for the longest time.</a:t>
            </a:r>
            <a:endParaRPr/>
          </a:p>
          <a:p>
            <a:pPr indent="-292100" lvl="0" marL="457200" rtl="0" algn="l">
              <a:spcBef>
                <a:spcPts val="0"/>
              </a:spcBef>
              <a:spcAft>
                <a:spcPts val="0"/>
              </a:spcAft>
              <a:buSzPts val="1000"/>
              <a:buChar char="●"/>
            </a:pPr>
            <a:r>
              <a:rPr lang="en"/>
              <a:t>Exploits temporal locality to predict the future.</a:t>
            </a:r>
            <a:endParaRPr/>
          </a:p>
          <a:p>
            <a:pPr indent="-292100" lvl="0" marL="457200" rtl="0" algn="l">
              <a:spcBef>
                <a:spcPts val="0"/>
              </a:spcBef>
              <a:spcAft>
                <a:spcPts val="0"/>
              </a:spcAft>
              <a:buSzPts val="1000"/>
              <a:buChar char="●"/>
            </a:pPr>
            <a:r>
              <a:rPr lang="en"/>
              <a:t>Costly implementation (e.g. linked lists), especially in hardware.</a:t>
            </a:r>
            <a:endParaRPr/>
          </a:p>
          <a:p>
            <a:pPr indent="-292100" lvl="0" marL="457200" rtl="0" algn="l">
              <a:spcBef>
                <a:spcPts val="0"/>
              </a:spcBef>
              <a:spcAft>
                <a:spcPts val="0"/>
              </a:spcAft>
              <a:buSzPts val="1000"/>
              <a:buChar char="●"/>
            </a:pPr>
            <a:r>
              <a:rPr lang="en"/>
              <a:t>Approximates MIN but not always optimal.</a:t>
            </a:r>
            <a:endParaRPr/>
          </a:p>
          <a:p>
            <a:pPr indent="0" lvl="0" marL="0" rtl="0" algn="l">
              <a:spcBef>
                <a:spcPts val="0"/>
              </a:spcBef>
              <a:spcAft>
                <a:spcPts val="0"/>
              </a:spcAft>
              <a:buNone/>
            </a:pPr>
            <a:r>
              <a:rPr b="1" lang="en"/>
              <a:t>Belady’s anomaly </a:t>
            </a:r>
            <a:r>
              <a:rPr lang="en"/>
              <a:t>states that increasing cache capacity can actually </a:t>
            </a:r>
            <a:r>
              <a:rPr i="1" lang="en"/>
              <a:t>increase</a:t>
            </a:r>
            <a:r>
              <a:rPr lang="en"/>
              <a:t> the miss rate.</a:t>
            </a:r>
            <a:endParaRPr/>
          </a:p>
          <a:p>
            <a:pPr indent="-292100" lvl="0" marL="457200" rtl="0" algn="l">
              <a:spcBef>
                <a:spcPts val="0"/>
              </a:spcBef>
              <a:spcAft>
                <a:spcPts val="0"/>
              </a:spcAft>
              <a:buSzPts val="1000"/>
              <a:buChar char="●"/>
            </a:pPr>
            <a:r>
              <a:rPr lang="en"/>
              <a:t>Applies to algorithms that don’t have the </a:t>
            </a:r>
            <a:r>
              <a:rPr b="1" lang="en"/>
              <a:t>stack property</a:t>
            </a:r>
            <a:r>
              <a:rPr lang="en"/>
              <a:t> which states that the set of pages with cache size n ⊆ set of pages with cache size n + 1.</a:t>
            </a:r>
            <a:endParaRPr/>
          </a:p>
          <a:p>
            <a:pPr indent="-292100" lvl="0" marL="457200" rtl="0" algn="l">
              <a:spcBef>
                <a:spcPts val="0"/>
              </a:spcBef>
              <a:spcAft>
                <a:spcPts val="0"/>
              </a:spcAft>
              <a:buSzPts val="1000"/>
              <a:buChar char="●"/>
            </a:pPr>
            <a:r>
              <a:rPr lang="en"/>
              <a:t>FIFO is not a stack algorithm, MIN and LRU are.</a:t>
            </a:r>
            <a:endParaRPr/>
          </a:p>
        </p:txBody>
      </p:sp>
      <p:sp>
        <p:nvSpPr>
          <p:cNvPr id="246" name="Google Shape;246;p3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47" name="Google Shape;247;p3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Replacement Policies</a:t>
            </a:r>
            <a:endParaRPr/>
          </a:p>
        </p:txBody>
      </p:sp>
      <p:graphicFrame>
        <p:nvGraphicFramePr>
          <p:cNvPr id="248" name="Google Shape;248;p33"/>
          <p:cNvGraphicFramePr/>
          <p:nvPr/>
        </p:nvGraphicFramePr>
        <p:xfrm>
          <a:off x="4857675" y="1180800"/>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FIFO</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49" name="Google Shape;249;p33"/>
          <p:cNvGraphicFramePr/>
          <p:nvPr/>
        </p:nvGraphicFramePr>
        <p:xfrm>
          <a:off x="4857675" y="2518125"/>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LRU</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50" name="Google Shape;250;p33"/>
          <p:cNvGraphicFramePr/>
          <p:nvPr/>
        </p:nvGraphicFramePr>
        <p:xfrm>
          <a:off x="4857675" y="3855450"/>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MIN</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t/>
            </a:r>
            <a:endParaRPr/>
          </a:p>
        </p:txBody>
      </p:sp>
      <p:sp>
        <p:nvSpPr>
          <p:cNvPr id="256" name="Google Shape;256;p3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57" name="Google Shape;257;p3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Replacement Policies</a:t>
            </a:r>
            <a:endParaRPr/>
          </a:p>
        </p:txBody>
      </p:sp>
      <p:graphicFrame>
        <p:nvGraphicFramePr>
          <p:cNvPr id="258" name="Google Shape;258;p34"/>
          <p:cNvGraphicFramePr/>
          <p:nvPr/>
        </p:nvGraphicFramePr>
        <p:xfrm>
          <a:off x="377200" y="1180800"/>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FIFO</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59" name="Google Shape;259;p34"/>
          <p:cNvGraphicFramePr/>
          <p:nvPr/>
        </p:nvGraphicFramePr>
        <p:xfrm>
          <a:off x="377200" y="2518125"/>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LRU</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60" name="Google Shape;260;p34"/>
          <p:cNvGraphicFramePr/>
          <p:nvPr/>
        </p:nvGraphicFramePr>
        <p:xfrm>
          <a:off x="377200" y="3855450"/>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MIN</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bl>
          </a:graphicData>
        </a:graphic>
      </p:graphicFrame>
      <p:graphicFrame>
        <p:nvGraphicFramePr>
          <p:cNvPr id="261" name="Google Shape;261;p34"/>
          <p:cNvGraphicFramePr/>
          <p:nvPr/>
        </p:nvGraphicFramePr>
        <p:xfrm>
          <a:off x="4857675" y="1180800"/>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FIFO</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62" name="Google Shape;262;p34"/>
          <p:cNvGraphicFramePr/>
          <p:nvPr/>
        </p:nvGraphicFramePr>
        <p:xfrm>
          <a:off x="4857675" y="2436525"/>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LRU</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63" name="Google Shape;263;p34"/>
          <p:cNvGraphicFramePr/>
          <p:nvPr/>
        </p:nvGraphicFramePr>
        <p:xfrm>
          <a:off x="4857675" y="3773850"/>
          <a:ext cx="3000000" cy="3000000"/>
        </p:xfrm>
        <a:graphic>
          <a:graphicData uri="http://schemas.openxmlformats.org/drawingml/2006/table">
            <a:tbl>
              <a:tblPr>
                <a:noFill/>
                <a:tableStyleId>{0B7674D0-9B50-471A-86C7-D50D2FFD9B52}</a:tableStyleId>
              </a:tblPr>
              <a:tblGrid>
                <a:gridCol w="300700"/>
                <a:gridCol w="300700"/>
                <a:gridCol w="300700"/>
                <a:gridCol w="300700"/>
                <a:gridCol w="300700"/>
                <a:gridCol w="300700"/>
                <a:gridCol w="300700"/>
                <a:gridCol w="300700"/>
                <a:gridCol w="300700"/>
                <a:gridCol w="300700"/>
                <a:gridCol w="300700"/>
                <a:gridCol w="300700"/>
                <a:gridCol w="300700"/>
              </a:tblGrid>
              <a:tr h="163200">
                <a:tc gridSpan="13">
                  <a:txBody>
                    <a:bodyPr/>
                    <a:lstStyle/>
                    <a:p>
                      <a:pPr indent="0" lvl="0" marL="0" rtl="0" algn="ctr">
                        <a:lnSpc>
                          <a:spcPct val="100000"/>
                        </a:lnSpc>
                        <a:spcBef>
                          <a:spcPts val="0"/>
                        </a:spcBef>
                        <a:spcAft>
                          <a:spcPts val="0"/>
                        </a:spcAft>
                        <a:buNone/>
                      </a:pPr>
                      <a:r>
                        <a:rPr lang="en" sz="800">
                          <a:latin typeface="Lato"/>
                          <a:ea typeface="Lato"/>
                          <a:cs typeface="Lato"/>
                          <a:sym typeface="Lato"/>
                        </a:rPr>
                        <a:t>MIN</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c hMerge="1"/>
                <a:tc hMerge="1"/>
                <a:tc hMerge="1"/>
                <a:tc hMerge="1"/>
                <a:tc hMerge="1"/>
                <a:tc hMerge="1"/>
                <a:tc hMerge="1"/>
                <a:tc hMerge="1"/>
                <a:tc hMerge="1"/>
                <a:tc hMerge="1"/>
              </a:tr>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4</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E</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Consider a machine with a physical memory of 8 GiB, a page size of 8 KiB, and a page table entry size of 4 bytes. How many levels of page tables would be required to map a 46-bit virtual address space if every page table fits into a single page?</a:t>
            </a:r>
            <a:br>
              <a:rPr lang="en"/>
            </a:br>
            <a:br>
              <a:rPr lang="en">
                <a:solidFill>
                  <a:srgbClr val="0000FF"/>
                </a:solidFill>
              </a:rPr>
            </a:br>
            <a:br>
              <a:rPr lang="en">
                <a:solidFill>
                  <a:srgbClr val="0000FF"/>
                </a:solidFill>
              </a:rPr>
            </a:br>
            <a:br>
              <a:rPr lang="en">
                <a:solidFill>
                  <a:srgbClr val="0000FF"/>
                </a:solidFill>
              </a:rPr>
            </a:br>
            <a:br>
              <a:rPr lang="en">
                <a:solidFill>
                  <a:srgbClr val="0000FF"/>
                </a:solidFill>
              </a:rPr>
            </a:br>
            <a:br>
              <a:rPr lang="en">
                <a:solidFill>
                  <a:srgbClr val="0000FF"/>
                </a:solidFill>
              </a:rPr>
            </a:br>
            <a:br>
              <a:rPr lang="en">
                <a:solidFill>
                  <a:srgbClr val="0000FF"/>
                </a:solidFill>
              </a:rPr>
            </a:br>
            <a:br>
              <a:rPr lang="en"/>
            </a:br>
            <a:br>
              <a:rPr lang="en"/>
            </a:br>
            <a:br>
              <a:rPr lang="en"/>
            </a:br>
            <a:endParaRPr/>
          </a:p>
          <a:p>
            <a:pPr indent="-292100" lvl="0" marL="457200" rtl="0" algn="l">
              <a:spcBef>
                <a:spcPts val="0"/>
              </a:spcBef>
              <a:spcAft>
                <a:spcPts val="0"/>
              </a:spcAft>
              <a:buSzPts val="1000"/>
              <a:buAutoNum type="arabicPeriod"/>
            </a:pPr>
            <a:r>
              <a:rPr lang="en"/>
              <a:t>List the fields of a page table entry (PTE) in your scheme.</a:t>
            </a:r>
            <a:br>
              <a:rPr lang="en"/>
            </a:br>
            <a:endParaRPr/>
          </a:p>
        </p:txBody>
      </p:sp>
      <p:sp>
        <p:nvSpPr>
          <p:cNvPr id="269" name="Google Shape;269;p3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Consider a machine with a physical memory of 8 GiB, a page size of 8 KiB, and a page table entry size of 4 bytes. How many levels of page tables would be required to map a 46-bit virtual address space if every page table fits into a single page?</a:t>
            </a:r>
            <a:br>
              <a:rPr lang="en"/>
            </a:br>
            <a:r>
              <a:rPr lang="en">
                <a:solidFill>
                  <a:srgbClr val="0000FF"/>
                </a:solidFill>
              </a:rPr>
              <a:t># bytes that can be mapped using a page table = # pages pointed to by page table ✕  page size</a:t>
            </a:r>
            <a:br>
              <a:rPr lang="en">
                <a:solidFill>
                  <a:srgbClr val="0000FF"/>
                </a:solidFill>
              </a:rPr>
            </a:br>
            <a:r>
              <a:rPr lang="en">
                <a:solidFill>
                  <a:srgbClr val="0000FF"/>
                </a:solidFill>
              </a:rPr>
              <a:t>                                                                                                        = (size of page table ÷ size of PTE) ✕  page size</a:t>
            </a:r>
            <a:br>
              <a:rPr lang="en">
                <a:solidFill>
                  <a:srgbClr val="0000FF"/>
                </a:solidFill>
              </a:rPr>
            </a:br>
            <a:r>
              <a:rPr lang="en">
                <a:solidFill>
                  <a:srgbClr val="0000FF"/>
                </a:solidFill>
              </a:rPr>
              <a:t>                                                                                                        = 2</a:t>
            </a:r>
            <a:r>
              <a:rPr baseline="30000" lang="en">
                <a:solidFill>
                  <a:srgbClr val="0000FF"/>
                </a:solidFill>
              </a:rPr>
              <a:t>13</a:t>
            </a:r>
            <a:r>
              <a:rPr lang="en">
                <a:solidFill>
                  <a:srgbClr val="0000FF"/>
                </a:solidFill>
              </a:rPr>
              <a:t> ÷ 2</a:t>
            </a:r>
            <a:r>
              <a:rPr baseline="30000" lang="en">
                <a:solidFill>
                  <a:srgbClr val="0000FF"/>
                </a:solidFill>
              </a:rPr>
              <a:t>2</a:t>
            </a:r>
            <a:r>
              <a:rPr lang="en">
                <a:solidFill>
                  <a:srgbClr val="0000FF"/>
                </a:solidFill>
              </a:rPr>
              <a:t> ✕ 2</a:t>
            </a:r>
            <a:r>
              <a:rPr baseline="30000" lang="en">
                <a:solidFill>
                  <a:srgbClr val="0000FF"/>
                </a:solidFill>
              </a:rPr>
              <a:t>13</a:t>
            </a:r>
            <a:br>
              <a:rPr baseline="30000" lang="en">
                <a:solidFill>
                  <a:srgbClr val="0000FF"/>
                </a:solidFill>
              </a:rPr>
            </a:br>
            <a:r>
              <a:rPr lang="en">
                <a:solidFill>
                  <a:srgbClr val="0000FF"/>
                </a:solidFill>
              </a:rPr>
              <a:t>                                                                                                        = 2</a:t>
            </a:r>
            <a:r>
              <a:rPr baseline="30000" lang="en">
                <a:solidFill>
                  <a:srgbClr val="0000FF"/>
                </a:solidFill>
              </a:rPr>
              <a:t>24</a:t>
            </a:r>
            <a:r>
              <a:rPr lang="en">
                <a:solidFill>
                  <a:srgbClr val="0000FF"/>
                </a:solidFill>
              </a:rPr>
              <a:t> bytes</a:t>
            </a:r>
            <a:br>
              <a:rPr lang="en">
                <a:solidFill>
                  <a:srgbClr val="0000FF"/>
                </a:solidFill>
              </a:rPr>
            </a:br>
            <a:r>
              <a:rPr lang="en">
                <a:solidFill>
                  <a:srgbClr val="0000FF"/>
                </a:solidFill>
              </a:rPr>
              <a:t>Byte addressable means each byte is addressed by one bit in the virtual address.</a:t>
            </a:r>
            <a:br>
              <a:rPr lang="en">
                <a:solidFill>
                  <a:srgbClr val="0000FF"/>
                </a:solidFill>
              </a:rPr>
            </a:br>
            <a:r>
              <a:rPr lang="en">
                <a:solidFill>
                  <a:srgbClr val="0000FF"/>
                </a:solidFill>
              </a:rPr>
              <a:t> </a:t>
            </a:r>
            <a:br>
              <a:rPr lang="en">
                <a:solidFill>
                  <a:srgbClr val="0000FF"/>
                </a:solidFill>
              </a:rPr>
            </a:br>
            <a:r>
              <a:rPr lang="en">
                <a:solidFill>
                  <a:srgbClr val="0000FF"/>
                </a:solidFill>
              </a:rPr>
              <a:t>One level → 2</a:t>
            </a:r>
            <a:r>
              <a:rPr baseline="30000" lang="en">
                <a:solidFill>
                  <a:srgbClr val="0000FF"/>
                </a:solidFill>
              </a:rPr>
              <a:t>24</a:t>
            </a:r>
            <a:r>
              <a:rPr lang="en">
                <a:solidFill>
                  <a:srgbClr val="0000FF"/>
                </a:solidFill>
              </a:rPr>
              <a:t> bytes</a:t>
            </a:r>
            <a:br>
              <a:rPr lang="en">
                <a:solidFill>
                  <a:srgbClr val="0000FF"/>
                </a:solidFill>
              </a:rPr>
            </a:br>
            <a:r>
              <a:rPr lang="en">
                <a:solidFill>
                  <a:srgbClr val="0000FF"/>
                </a:solidFill>
              </a:rPr>
              <a:t>Two levels → 2</a:t>
            </a:r>
            <a:r>
              <a:rPr baseline="30000" lang="en">
                <a:solidFill>
                  <a:srgbClr val="0000FF"/>
                </a:solidFill>
              </a:rPr>
              <a:t>35</a:t>
            </a:r>
            <a:r>
              <a:rPr lang="en">
                <a:solidFill>
                  <a:srgbClr val="0000FF"/>
                </a:solidFill>
              </a:rPr>
              <a:t> bytes</a:t>
            </a:r>
            <a:br>
              <a:rPr lang="en">
                <a:solidFill>
                  <a:srgbClr val="0000FF"/>
                </a:solidFill>
              </a:rPr>
            </a:br>
            <a:r>
              <a:rPr lang="en">
                <a:solidFill>
                  <a:srgbClr val="0000FF"/>
                </a:solidFill>
              </a:rPr>
              <a:t>Three levels → 2</a:t>
            </a:r>
            <a:r>
              <a:rPr baseline="30000" lang="en">
                <a:solidFill>
                  <a:srgbClr val="0000FF"/>
                </a:solidFill>
              </a:rPr>
              <a:t>46</a:t>
            </a:r>
            <a:r>
              <a:rPr lang="en">
                <a:solidFill>
                  <a:srgbClr val="0000FF"/>
                </a:solidFill>
              </a:rPr>
              <a:t> bytes</a:t>
            </a:r>
            <a:br>
              <a:rPr lang="en"/>
            </a:br>
            <a:endParaRPr/>
          </a:p>
          <a:p>
            <a:pPr indent="-292100" lvl="0" marL="457200" rtl="0" algn="l">
              <a:spcBef>
                <a:spcPts val="0"/>
              </a:spcBef>
              <a:spcAft>
                <a:spcPts val="0"/>
              </a:spcAft>
              <a:buSzPts val="1000"/>
              <a:buAutoNum type="arabicPeriod"/>
            </a:pPr>
            <a:r>
              <a:rPr lang="en"/>
              <a:t>List the fields of a page table entry (PTE) in your scheme.</a:t>
            </a:r>
            <a:br>
              <a:rPr lang="en"/>
            </a:br>
            <a:endParaRPr>
              <a:solidFill>
                <a:srgbClr val="0000FF"/>
              </a:solidFill>
            </a:endParaRPr>
          </a:p>
        </p:txBody>
      </p:sp>
      <p:sp>
        <p:nvSpPr>
          <p:cNvPr id="275" name="Google Shape;275;p3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Consider a machine with a physical memory of 8 GiB, a page size of 8 KiB, and a page table entry size of 4 bytes. How many levels of page tables would be required to map a 46-bit virtual address space if every page table fits into a single page?</a:t>
            </a:r>
            <a:br>
              <a:rPr lang="en"/>
            </a:br>
            <a:r>
              <a:rPr lang="en">
                <a:solidFill>
                  <a:srgbClr val="000000"/>
                </a:solidFill>
              </a:rPr>
              <a:t># bytes that can be mapped using a page table = # pages pointed to by page table ✕  page size</a:t>
            </a:r>
            <a:br>
              <a:rPr lang="en">
                <a:solidFill>
                  <a:srgbClr val="000000"/>
                </a:solidFill>
              </a:rPr>
            </a:br>
            <a:r>
              <a:rPr lang="en"/>
              <a:t>                                                                                                        </a:t>
            </a:r>
            <a:r>
              <a:rPr lang="en">
                <a:solidFill>
                  <a:srgbClr val="000000"/>
                </a:solidFill>
              </a:rPr>
              <a:t>= (size of page table ÷ size of PTE) ✕  page size</a:t>
            </a:r>
            <a:br>
              <a:rPr lang="en">
                <a:solidFill>
                  <a:srgbClr val="000000"/>
                </a:solidFill>
              </a:rPr>
            </a:br>
            <a:r>
              <a:rPr lang="en"/>
              <a:t>                                                                                                        </a:t>
            </a:r>
            <a:r>
              <a:rPr lang="en">
                <a:solidFill>
                  <a:srgbClr val="000000"/>
                </a:solidFill>
              </a:rPr>
              <a:t>= 2</a:t>
            </a:r>
            <a:r>
              <a:rPr baseline="30000" lang="en">
                <a:solidFill>
                  <a:srgbClr val="000000"/>
                </a:solidFill>
              </a:rPr>
              <a:t>13</a:t>
            </a:r>
            <a:r>
              <a:rPr lang="en">
                <a:solidFill>
                  <a:srgbClr val="000000"/>
                </a:solidFill>
              </a:rPr>
              <a:t> ÷ 2</a:t>
            </a:r>
            <a:r>
              <a:rPr baseline="30000" lang="en">
                <a:solidFill>
                  <a:srgbClr val="000000"/>
                </a:solidFill>
              </a:rPr>
              <a:t>2</a:t>
            </a:r>
            <a:r>
              <a:rPr lang="en">
                <a:solidFill>
                  <a:srgbClr val="000000"/>
                </a:solidFill>
              </a:rPr>
              <a:t> ✕ 2</a:t>
            </a:r>
            <a:r>
              <a:rPr baseline="30000" lang="en">
                <a:solidFill>
                  <a:srgbClr val="000000"/>
                </a:solidFill>
              </a:rPr>
              <a:t>13</a:t>
            </a:r>
            <a:br>
              <a:rPr baseline="30000" lang="en">
                <a:solidFill>
                  <a:srgbClr val="000000"/>
                </a:solidFill>
              </a:rPr>
            </a:br>
            <a:r>
              <a:rPr lang="en"/>
              <a:t>                                                                                                        </a:t>
            </a:r>
            <a:r>
              <a:rPr lang="en">
                <a:solidFill>
                  <a:srgbClr val="000000"/>
                </a:solidFill>
              </a:rPr>
              <a:t>= 2</a:t>
            </a:r>
            <a:r>
              <a:rPr baseline="30000" lang="en">
                <a:solidFill>
                  <a:srgbClr val="000000"/>
                </a:solidFill>
              </a:rPr>
              <a:t>24</a:t>
            </a:r>
            <a:r>
              <a:rPr lang="en">
                <a:solidFill>
                  <a:srgbClr val="000000"/>
                </a:solidFill>
              </a:rPr>
              <a:t> bytes</a:t>
            </a:r>
            <a:br>
              <a:rPr lang="en">
                <a:solidFill>
                  <a:srgbClr val="000000"/>
                </a:solidFill>
              </a:rPr>
            </a:br>
            <a:r>
              <a:rPr lang="en">
                <a:solidFill>
                  <a:srgbClr val="000000"/>
                </a:solidFill>
              </a:rPr>
              <a:t>Byte addressable means each byte is addressed by one bit in the virtual address.</a:t>
            </a:r>
            <a:br>
              <a:rPr lang="en">
                <a:solidFill>
                  <a:srgbClr val="000000"/>
                </a:solidFill>
              </a:rPr>
            </a:br>
            <a:r>
              <a:rPr lang="en">
                <a:solidFill>
                  <a:srgbClr val="000000"/>
                </a:solidFill>
              </a:rPr>
              <a:t> </a:t>
            </a:r>
            <a:br>
              <a:rPr lang="en">
                <a:solidFill>
                  <a:srgbClr val="000000"/>
                </a:solidFill>
              </a:rPr>
            </a:br>
            <a:r>
              <a:rPr lang="en">
                <a:solidFill>
                  <a:srgbClr val="000000"/>
                </a:solidFill>
              </a:rPr>
              <a:t>One level → 2</a:t>
            </a:r>
            <a:r>
              <a:rPr baseline="30000" lang="en">
                <a:solidFill>
                  <a:srgbClr val="000000"/>
                </a:solidFill>
              </a:rPr>
              <a:t>24</a:t>
            </a:r>
            <a:r>
              <a:rPr lang="en">
                <a:solidFill>
                  <a:srgbClr val="000000"/>
                </a:solidFill>
              </a:rPr>
              <a:t> </a:t>
            </a:r>
            <a:r>
              <a:rPr lang="en"/>
              <a:t>bytes</a:t>
            </a:r>
            <a:br>
              <a:rPr lang="en">
                <a:solidFill>
                  <a:srgbClr val="000000"/>
                </a:solidFill>
              </a:rPr>
            </a:br>
            <a:r>
              <a:rPr lang="en">
                <a:solidFill>
                  <a:srgbClr val="000000"/>
                </a:solidFill>
              </a:rPr>
              <a:t>Two levels → 2</a:t>
            </a:r>
            <a:r>
              <a:rPr baseline="30000" lang="en">
                <a:solidFill>
                  <a:srgbClr val="000000"/>
                </a:solidFill>
              </a:rPr>
              <a:t>35</a:t>
            </a:r>
            <a:r>
              <a:rPr lang="en">
                <a:solidFill>
                  <a:srgbClr val="000000"/>
                </a:solidFill>
              </a:rPr>
              <a:t> </a:t>
            </a:r>
            <a:r>
              <a:rPr lang="en"/>
              <a:t>bytes</a:t>
            </a:r>
            <a:br>
              <a:rPr lang="en">
                <a:solidFill>
                  <a:srgbClr val="000000"/>
                </a:solidFill>
              </a:rPr>
            </a:br>
            <a:r>
              <a:rPr lang="en">
                <a:solidFill>
                  <a:srgbClr val="000000"/>
                </a:solidFill>
              </a:rPr>
              <a:t>Three levels → 2</a:t>
            </a:r>
            <a:r>
              <a:rPr baseline="30000" lang="en">
                <a:solidFill>
                  <a:srgbClr val="000000"/>
                </a:solidFill>
              </a:rPr>
              <a:t>46</a:t>
            </a:r>
            <a:r>
              <a:rPr lang="en">
                <a:solidFill>
                  <a:srgbClr val="000000"/>
                </a:solidFill>
              </a:rPr>
              <a:t> </a:t>
            </a:r>
            <a:r>
              <a:rPr lang="en"/>
              <a:t>bytes</a:t>
            </a:r>
            <a:br>
              <a:rPr lang="en"/>
            </a:br>
            <a:endParaRPr/>
          </a:p>
          <a:p>
            <a:pPr indent="-292100" lvl="0" marL="457200" rtl="0" algn="l">
              <a:spcBef>
                <a:spcPts val="0"/>
              </a:spcBef>
              <a:spcAft>
                <a:spcPts val="0"/>
              </a:spcAft>
              <a:buSzPts val="1000"/>
              <a:buAutoNum type="arabicPeriod"/>
            </a:pPr>
            <a:r>
              <a:rPr lang="en"/>
              <a:t>List the fields of a page table entry (PTE) in your scheme.</a:t>
            </a:r>
            <a:br>
              <a:rPr lang="en"/>
            </a:br>
            <a:r>
              <a:rPr lang="en">
                <a:solidFill>
                  <a:srgbClr val="0000FF"/>
                </a:solidFill>
              </a:rPr>
              <a:t># PPN bits = log</a:t>
            </a:r>
            <a:r>
              <a:rPr baseline="-25000" lang="en">
                <a:solidFill>
                  <a:srgbClr val="0000FF"/>
                </a:solidFill>
              </a:rPr>
              <a:t>2</a:t>
            </a:r>
            <a:r>
              <a:rPr lang="en">
                <a:solidFill>
                  <a:srgbClr val="0000FF"/>
                </a:solidFill>
              </a:rPr>
              <a:t>(# physical pages)</a:t>
            </a:r>
            <a:br>
              <a:rPr lang="en">
                <a:solidFill>
                  <a:srgbClr val="0000FF"/>
                </a:solidFill>
              </a:rPr>
            </a:br>
            <a:r>
              <a:rPr lang="en">
                <a:solidFill>
                  <a:srgbClr val="0000FF"/>
                </a:solidFill>
              </a:rPr>
              <a:t>                         = log</a:t>
            </a:r>
            <a:r>
              <a:rPr baseline="-25000" lang="en">
                <a:solidFill>
                  <a:srgbClr val="0000FF"/>
                </a:solidFill>
              </a:rPr>
              <a:t>2</a:t>
            </a:r>
            <a:r>
              <a:rPr lang="en">
                <a:solidFill>
                  <a:srgbClr val="0000FF"/>
                </a:solidFill>
              </a:rPr>
              <a:t>(physical memory size ÷ page size)</a:t>
            </a:r>
            <a:br>
              <a:rPr lang="en">
                <a:solidFill>
                  <a:srgbClr val="0000FF"/>
                </a:solidFill>
              </a:rPr>
            </a:br>
            <a:r>
              <a:rPr lang="en">
                <a:solidFill>
                  <a:srgbClr val="0000FF"/>
                </a:solidFill>
              </a:rPr>
              <a:t>                         = log</a:t>
            </a:r>
            <a:r>
              <a:rPr baseline="-25000" lang="en">
                <a:solidFill>
                  <a:srgbClr val="0000FF"/>
                </a:solidFill>
              </a:rPr>
              <a:t>2</a:t>
            </a:r>
            <a:r>
              <a:rPr lang="en">
                <a:solidFill>
                  <a:srgbClr val="0000FF"/>
                </a:solidFill>
              </a:rPr>
              <a:t>(2</a:t>
            </a:r>
            <a:r>
              <a:rPr baseline="30000" lang="en">
                <a:solidFill>
                  <a:srgbClr val="0000FF"/>
                </a:solidFill>
              </a:rPr>
              <a:t>33</a:t>
            </a:r>
            <a:r>
              <a:rPr lang="en">
                <a:solidFill>
                  <a:srgbClr val="0000FF"/>
                </a:solidFill>
              </a:rPr>
              <a:t> ÷ 2</a:t>
            </a:r>
            <a:r>
              <a:rPr baseline="30000" lang="en">
                <a:solidFill>
                  <a:srgbClr val="0000FF"/>
                </a:solidFill>
              </a:rPr>
              <a:t>13</a:t>
            </a:r>
            <a:r>
              <a:rPr lang="en">
                <a:solidFill>
                  <a:srgbClr val="0000FF"/>
                </a:solidFill>
              </a:rPr>
              <a:t>)</a:t>
            </a:r>
            <a:br>
              <a:rPr lang="en">
                <a:solidFill>
                  <a:srgbClr val="0000FF"/>
                </a:solidFill>
              </a:rPr>
            </a:br>
            <a:r>
              <a:rPr lang="en">
                <a:solidFill>
                  <a:srgbClr val="0000FF"/>
                </a:solidFill>
              </a:rPr>
              <a:t>                         = 20 bits</a:t>
            </a:r>
            <a:br>
              <a:rPr lang="en">
                <a:solidFill>
                  <a:srgbClr val="0000FF"/>
                </a:solidFill>
              </a:rPr>
            </a:br>
            <a:r>
              <a:rPr lang="en">
                <a:solidFill>
                  <a:srgbClr val="0000FF"/>
                </a:solidFill>
              </a:rPr>
              <a:t># metadata bits = # PTE bits - # PPN bits = 12 bits</a:t>
            </a:r>
            <a:endParaRPr>
              <a:solidFill>
                <a:srgbClr val="0000FF"/>
              </a:solidFill>
            </a:endParaRPr>
          </a:p>
        </p:txBody>
      </p:sp>
      <p:sp>
        <p:nvSpPr>
          <p:cNvPr id="281" name="Google Shape;281;p3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Without a cache or TLB, how many memory operations are required to read or write a single 32-bit word?</a:t>
            </a:r>
            <a:br>
              <a:rPr lang="en"/>
            </a:br>
            <a:br>
              <a:rPr lang="en"/>
            </a:br>
            <a:endParaRPr/>
          </a:p>
          <a:p>
            <a:pPr indent="-292100" lvl="0" marL="457200" rtl="0" algn="l">
              <a:spcBef>
                <a:spcPts val="0"/>
              </a:spcBef>
              <a:spcAft>
                <a:spcPts val="0"/>
              </a:spcAft>
              <a:buSzPts val="1000"/>
              <a:buAutoNum type="arabicPeriod" startAt="3"/>
            </a:pPr>
            <a:r>
              <a:rPr lang="en"/>
              <a:t>With a TLB, how many memory operations can this be reduced to? Best-case scenario? Worst-case scenario?</a:t>
            </a:r>
            <a:br>
              <a:rPr lang="en"/>
            </a:br>
            <a:br>
              <a:rPr lang="en"/>
            </a:br>
            <a:endParaRPr/>
          </a:p>
        </p:txBody>
      </p:sp>
      <p:sp>
        <p:nvSpPr>
          <p:cNvPr id="287" name="Google Shape;287;p3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Without a cache or TLB, how many memory operations are required to read or write a single 32-bit word?</a:t>
            </a:r>
            <a:br>
              <a:rPr lang="en"/>
            </a:br>
            <a:r>
              <a:rPr lang="en">
                <a:solidFill>
                  <a:srgbClr val="0000FF"/>
                </a:solidFill>
              </a:rPr>
              <a:t>3 page table lookups + 1 data access = 4</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startAt="3"/>
            </a:pPr>
            <a:r>
              <a:rPr lang="en"/>
              <a:t>With a TLB, how many memory operations can this be reduced to? Best-case scenario? Worst-case scenario?</a:t>
            </a:r>
            <a:br>
              <a:rPr lang="en"/>
            </a:br>
            <a:br>
              <a:rPr lang="en"/>
            </a:br>
            <a:endParaRPr/>
          </a:p>
        </p:txBody>
      </p:sp>
      <p:sp>
        <p:nvSpPr>
          <p:cNvPr id="293" name="Google Shape;293;p3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Without a cache or TLB, how many memory operations are required to read or write a single 32-bit word?</a:t>
            </a:r>
            <a:br>
              <a:rPr lang="en"/>
            </a:br>
            <a:r>
              <a:rPr lang="en"/>
              <a:t>3 page table lookups + 1 data access = 4</a:t>
            </a:r>
            <a:br>
              <a:rPr lang="en"/>
            </a:br>
            <a:endParaRPr/>
          </a:p>
          <a:p>
            <a:pPr indent="-292100" lvl="0" marL="457200" rtl="0" algn="l">
              <a:spcBef>
                <a:spcPts val="0"/>
              </a:spcBef>
              <a:spcAft>
                <a:spcPts val="0"/>
              </a:spcAft>
              <a:buSzPts val="1000"/>
              <a:buAutoNum type="arabicPeriod" startAt="3"/>
            </a:pPr>
            <a:r>
              <a:rPr lang="en"/>
              <a:t>With a TLB, how many memory operations can this be reduced to? Best-case scenario? Worst-case scenario?</a:t>
            </a:r>
            <a:br>
              <a:rPr lang="en"/>
            </a:br>
            <a:r>
              <a:rPr lang="en">
                <a:solidFill>
                  <a:srgbClr val="0000FF"/>
                </a:solidFill>
              </a:rPr>
              <a:t>TLB access does not count as memory operation.</a:t>
            </a:r>
            <a:br>
              <a:rPr lang="en">
                <a:solidFill>
                  <a:srgbClr val="0000FF"/>
                </a:solidFill>
              </a:rPr>
            </a:br>
            <a:r>
              <a:rPr lang="en">
                <a:solidFill>
                  <a:srgbClr val="0000FF"/>
                </a:solidFill>
              </a:rPr>
              <a:t>Best case: 1 data access</a:t>
            </a:r>
            <a:br>
              <a:rPr lang="en">
                <a:solidFill>
                  <a:srgbClr val="0000FF"/>
                </a:solidFill>
              </a:rPr>
            </a:br>
            <a:r>
              <a:rPr lang="en">
                <a:solidFill>
                  <a:srgbClr val="0000FF"/>
                </a:solidFill>
              </a:rPr>
              <a:t>Worst case: 3 page table lookups + 1 data access = 4</a:t>
            </a:r>
            <a:br>
              <a:rPr lang="en">
                <a:solidFill>
                  <a:srgbClr val="0000FF"/>
                </a:solidFill>
              </a:rPr>
            </a:br>
            <a:endParaRPr>
              <a:solidFill>
                <a:srgbClr val="0000FF"/>
              </a:solidFill>
            </a:endParaRPr>
          </a:p>
        </p:txBody>
      </p:sp>
      <p:sp>
        <p:nvSpPr>
          <p:cNvPr id="299" name="Google Shape;299;p4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0xA76, 0x5A4,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05" name="Google Shape;305;p4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06" name="Google Shape;306;p41"/>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07" name="Google Shape;307;p41"/>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graphicFrame>
        <p:nvGraphicFramePr>
          <p:cNvPr id="308" name="Google Shape;308;p41"/>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b="1" lang="en">
                <a:solidFill>
                  <a:srgbClr val="0000FF"/>
                </a:solidFill>
              </a:rPr>
              <a:t>0x294</a:t>
            </a:r>
            <a:r>
              <a:rPr lang="en"/>
              <a:t>, 0xA76, 0x5A4,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14" name="Google Shape;314;p4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15" name="Google Shape;315;p42"/>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16" name="Google Shape;316;p42"/>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17" name="Google Shape;317;p42"/>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graphicFrame>
        <p:nvGraphicFramePr>
          <p:cNvPr id="318" name="Google Shape;318;p42"/>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b="1" lang="en">
                <a:solidFill>
                  <a:srgbClr val="0000FF"/>
                </a:solidFill>
              </a:rPr>
              <a:t>0x294</a:t>
            </a:r>
            <a:r>
              <a:rPr lang="en"/>
              <a:t>, 0xA76, 0x5A4,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24" name="Google Shape;324;p4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25" name="Google Shape;325;p43"/>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26" name="Google Shape;326;p43"/>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27" name="Google Shape;327;p43"/>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28" name="Google Shape;328;p43"/>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rgbClr val="F4CCCC"/>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b="1" lang="en">
                <a:solidFill>
                  <a:srgbClr val="0000FF"/>
                </a:solidFill>
              </a:rPr>
              <a:t>0x294</a:t>
            </a:r>
            <a:r>
              <a:rPr lang="en"/>
              <a:t>, 0xA76, 0x5A4,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34" name="Google Shape;334;p4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35" name="Google Shape;335;p44"/>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36" name="Google Shape;336;p44"/>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37" name="Google Shape;337;p44"/>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38" name="Google Shape;338;p44"/>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a:t>
            </a:r>
            <a:r>
              <a:rPr lang="en"/>
              <a:t>, </a:t>
            </a:r>
            <a:r>
              <a:rPr b="1" lang="en">
                <a:solidFill>
                  <a:srgbClr val="0000FF"/>
                </a:solidFill>
              </a:rPr>
              <a:t>0xA76</a:t>
            </a:r>
            <a:r>
              <a:rPr lang="en"/>
              <a:t>, 0x5A4,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44" name="Google Shape;344;p4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45" name="Google Shape;345;p45"/>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46" name="Google Shape;346;p45"/>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47" name="Google Shape;347;p45"/>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48" name="Google Shape;348;p45"/>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b="1" lang="en">
                <a:solidFill>
                  <a:srgbClr val="0000FF"/>
                </a:solidFill>
              </a:rPr>
              <a:t>0xA76</a:t>
            </a:r>
            <a:r>
              <a:rPr lang="en"/>
              <a:t>, 0x5A4,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54" name="Google Shape;354;p4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55" name="Google Shape;355;p46"/>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56" name="Google Shape;356;p46"/>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57" name="Google Shape;357;p46"/>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58" name="Google Shape;358;p46"/>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rgbClr val="F4CCCC"/>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b="1" lang="en">
                <a:solidFill>
                  <a:srgbClr val="0000FF"/>
                </a:solidFill>
              </a:rPr>
              <a:t>0xA76</a:t>
            </a:r>
            <a:r>
              <a:rPr lang="en"/>
              <a:t>, 0x5A4,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64" name="Google Shape;364;p4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65" name="Google Shape;365;p47"/>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66" name="Google Shape;366;p47"/>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67" name="Google Shape;367;p47"/>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68" name="Google Shape;368;p47"/>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b="1" lang="en">
                <a:solidFill>
                  <a:srgbClr val="0000FF"/>
                </a:solidFill>
              </a:rPr>
              <a:t>0x5A4</a:t>
            </a:r>
            <a:r>
              <a:rPr lang="en"/>
              <a:t>,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74" name="Google Shape;374;p4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75" name="Google Shape;375;p48"/>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76" name="Google Shape;376;p48"/>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77" name="Google Shape;377;p48"/>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78" name="Google Shape;378;p48"/>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b="1" lang="en">
                <a:solidFill>
                  <a:srgbClr val="0000FF"/>
                </a:solidFill>
              </a:rPr>
              <a:t>0x5A4</a:t>
            </a:r>
            <a:r>
              <a:rPr lang="en"/>
              <a:t>, 0x923,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84" name="Google Shape;384;p4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85" name="Google Shape;385;p49"/>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86" name="Google Shape;386;p49"/>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87" name="Google Shape;387;p49"/>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88" name="Google Shape;388;p49"/>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b="1" lang="en">
                <a:solidFill>
                  <a:srgbClr val="0000FF"/>
                </a:solidFill>
              </a:rPr>
              <a:t>0x923</a:t>
            </a:r>
            <a:r>
              <a:rPr lang="en"/>
              <a:t>,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394" name="Google Shape;394;p5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395" name="Google Shape;395;p50"/>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96" name="Google Shape;396;p50"/>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397" name="Google Shape;397;p50"/>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398" name="Google Shape;398;p50"/>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b="1" lang="en">
                <a:solidFill>
                  <a:srgbClr val="0000FF"/>
                </a:solidFill>
              </a:rPr>
              <a:t>0x923</a:t>
            </a:r>
            <a:r>
              <a:rPr lang="en"/>
              <a:t>, 0xCFF,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04" name="Google Shape;404;p5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05" name="Google Shape;405;p51"/>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06" name="Google Shape;406;p51"/>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07" name="Google Shape;407;p51"/>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08" name="Google Shape;408;p51"/>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D9EAD3"/>
                    </a:solidFill>
                  </a:tcP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a:t>
            </a:r>
            <a:r>
              <a:rPr b="1" lang="en">
                <a:solidFill>
                  <a:srgbClr val="0000FF"/>
                </a:solidFill>
              </a:rPr>
              <a:t>0xCFF</a:t>
            </a:r>
            <a:r>
              <a:rPr lang="en"/>
              <a:t>,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14" name="Google Shape;414;p5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15" name="Google Shape;415;p52"/>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16" name="Google Shape;416;p52"/>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17" name="Google Shape;417;p52"/>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18" name="Google Shape;418;p52"/>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a:t>
            </a:r>
            <a:r>
              <a:rPr b="1" lang="en">
                <a:solidFill>
                  <a:srgbClr val="0000FF"/>
                </a:solidFill>
              </a:rPr>
              <a:t>0xCFF</a:t>
            </a:r>
            <a:r>
              <a:rPr lang="en"/>
              <a:t>,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24" name="Google Shape;424;p5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25" name="Google Shape;425;p53"/>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26" name="Google Shape;426;p53"/>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27" name="Google Shape;427;p53"/>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28" name="Google Shape;428;p53"/>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rgbClr val="F4CCCC"/>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a:t>
            </a:r>
            <a:r>
              <a:rPr b="1" lang="en">
                <a:solidFill>
                  <a:srgbClr val="0000FF"/>
                </a:solidFill>
              </a:rPr>
              <a:t>0xCFF</a:t>
            </a:r>
            <a:r>
              <a:rPr lang="en"/>
              <a:t>, 0xA12,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34" name="Google Shape;434;p5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35" name="Google Shape;435;p54"/>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36" name="Google Shape;436;p54"/>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37" name="Google Shape;437;p54"/>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bl>
          </a:graphicData>
        </a:graphic>
      </p:graphicFrame>
      <p:graphicFrame>
        <p:nvGraphicFramePr>
          <p:cNvPr id="438" name="Google Shape;438;p54"/>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a:t>
            </a:r>
            <a:r>
              <a:rPr lang="en"/>
              <a:t>0xCFF</a:t>
            </a:r>
            <a:r>
              <a:rPr lang="en"/>
              <a:t>, </a:t>
            </a:r>
            <a:r>
              <a:rPr b="1" lang="en">
                <a:solidFill>
                  <a:srgbClr val="0000FF"/>
                </a:solidFill>
              </a:rPr>
              <a:t>0xA12</a:t>
            </a:r>
            <a:r>
              <a:rPr lang="en"/>
              <a:t>,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44" name="Google Shape;444;p5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45" name="Google Shape;445;p55"/>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46" name="Google Shape;446;p55"/>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47" name="Google Shape;447;p55"/>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0000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48" name="Google Shape;448;p55"/>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0xCFF, </a:t>
            </a:r>
            <a:r>
              <a:rPr b="1" lang="en">
                <a:solidFill>
                  <a:srgbClr val="0000FF"/>
                </a:solidFill>
              </a:rPr>
              <a:t>0xA12</a:t>
            </a:r>
            <a:r>
              <a:rPr lang="en"/>
              <a:t>, 0xF9F,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54" name="Google Shape;454;p5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55" name="Google Shape;455;p56"/>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56" name="Google Shape;456;p56"/>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57" name="Google Shape;457;p56"/>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0000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58" name="Google Shape;458;p56"/>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D9EAD3"/>
                    </a:solidFill>
                  </a:tcP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0xCFF, </a:t>
            </a:r>
            <a:r>
              <a:rPr lang="en">
                <a:solidFill>
                  <a:srgbClr val="000000"/>
                </a:solidFill>
              </a:rPr>
              <a:t>0xA12</a:t>
            </a:r>
            <a:r>
              <a:rPr lang="en"/>
              <a:t>, </a:t>
            </a:r>
            <a:r>
              <a:rPr b="1" lang="en">
                <a:solidFill>
                  <a:srgbClr val="0000FF"/>
                </a:solidFill>
              </a:rPr>
              <a:t>0xF9F</a:t>
            </a:r>
            <a:r>
              <a:rPr lang="en"/>
              <a:t>,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64" name="Google Shape;464;p5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65" name="Google Shape;465;p57"/>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66" name="Google Shape;466;p57"/>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67" name="Google Shape;467;p57"/>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0000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68" name="Google Shape;468;p57"/>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5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0xCFF, </a:t>
            </a:r>
            <a:r>
              <a:rPr lang="en">
                <a:solidFill>
                  <a:srgbClr val="000000"/>
                </a:solidFill>
              </a:rPr>
              <a:t>0xA12</a:t>
            </a:r>
            <a:r>
              <a:rPr lang="en"/>
              <a:t>, </a:t>
            </a:r>
            <a:r>
              <a:rPr b="1" lang="en">
                <a:solidFill>
                  <a:srgbClr val="0000FF"/>
                </a:solidFill>
              </a:rPr>
              <a:t>0xF9F</a:t>
            </a:r>
            <a:r>
              <a:rPr lang="en"/>
              <a:t>, 0x392,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74" name="Google Shape;474;p5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75" name="Google Shape;475;p58"/>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76" name="Google Shape;476;p58"/>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77" name="Google Shape;477;p58"/>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0000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bl>
          </a:graphicData>
        </a:graphic>
      </p:graphicFrame>
      <p:graphicFrame>
        <p:nvGraphicFramePr>
          <p:cNvPr id="478" name="Google Shape;478;p58"/>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solidFill>
                      <a:srgbClr val="D9EAD3"/>
                    </a:solidFill>
                  </a:tcP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0xCFF, </a:t>
            </a:r>
            <a:r>
              <a:rPr lang="en">
                <a:solidFill>
                  <a:srgbClr val="000000"/>
                </a:solidFill>
              </a:rPr>
              <a:t>0xA12</a:t>
            </a:r>
            <a:r>
              <a:rPr lang="en"/>
              <a:t>, </a:t>
            </a:r>
            <a:r>
              <a:rPr lang="en">
                <a:solidFill>
                  <a:srgbClr val="000000"/>
                </a:solidFill>
              </a:rPr>
              <a:t>0xF9F</a:t>
            </a:r>
            <a:r>
              <a:rPr lang="en"/>
              <a:t>, </a:t>
            </a:r>
            <a:r>
              <a:rPr b="1" lang="en">
                <a:solidFill>
                  <a:srgbClr val="0000FF"/>
                </a:solidFill>
              </a:rPr>
              <a:t>0x392</a:t>
            </a:r>
            <a:r>
              <a:rPr lang="en"/>
              <a:t>,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84" name="Google Shape;484;p5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85" name="Google Shape;485;p59"/>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86" name="Google Shape;486;p59"/>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87" name="Google Shape;487;p59"/>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0000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88" name="Google Shape;488;p59"/>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0xCFF, </a:t>
            </a:r>
            <a:r>
              <a:rPr lang="en">
                <a:solidFill>
                  <a:srgbClr val="000000"/>
                </a:solidFill>
              </a:rPr>
              <a:t>0xA12</a:t>
            </a:r>
            <a:r>
              <a:rPr lang="en"/>
              <a:t>, </a:t>
            </a:r>
            <a:r>
              <a:rPr lang="en">
                <a:solidFill>
                  <a:srgbClr val="000000"/>
                </a:solidFill>
              </a:rPr>
              <a:t>0xF9F</a:t>
            </a:r>
            <a:r>
              <a:rPr lang="en"/>
              <a:t>, </a:t>
            </a:r>
            <a:r>
              <a:rPr b="1" lang="en">
                <a:solidFill>
                  <a:srgbClr val="0000FF"/>
                </a:solidFill>
              </a:rPr>
              <a:t>0x392</a:t>
            </a:r>
            <a:r>
              <a:rPr lang="en"/>
              <a:t>, 0x341.</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494" name="Google Shape;494;p6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495" name="Google Shape;495;p60"/>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96" name="Google Shape;496;p60"/>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9</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497" name="Google Shape;497;p60"/>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0000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498" name="Google Shape;498;p60"/>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solidFill>
                      <a:srgbClr val="D9EAD3"/>
                    </a:solidFill>
                  </a:tcP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0xCFF, </a:t>
            </a:r>
            <a:r>
              <a:rPr lang="en">
                <a:solidFill>
                  <a:srgbClr val="000000"/>
                </a:solidFill>
              </a:rPr>
              <a:t>0xA12</a:t>
            </a:r>
            <a:r>
              <a:rPr lang="en"/>
              <a:t>, </a:t>
            </a:r>
            <a:r>
              <a:rPr lang="en">
                <a:solidFill>
                  <a:srgbClr val="000000"/>
                </a:solidFill>
              </a:rPr>
              <a:t>0xF9F</a:t>
            </a:r>
            <a:r>
              <a:rPr lang="en"/>
              <a:t>, </a:t>
            </a:r>
            <a:r>
              <a:rPr lang="en">
                <a:solidFill>
                  <a:srgbClr val="000000"/>
                </a:solidFill>
              </a:rPr>
              <a:t>0x392</a:t>
            </a:r>
            <a:r>
              <a:rPr lang="en"/>
              <a:t>, </a:t>
            </a:r>
            <a:r>
              <a:rPr b="1" lang="en">
                <a:solidFill>
                  <a:srgbClr val="0000FF"/>
                </a:solidFill>
              </a:rPr>
              <a:t>0x341</a:t>
            </a:r>
            <a:r>
              <a:rPr lang="en"/>
              <a:t>.</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504" name="Google Shape;504;p6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505" name="Google Shape;505;p61"/>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506" name="Google Shape;506;p61"/>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507" name="Google Shape;507;p61"/>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0000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508" name="Google Shape;508;p61"/>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6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5"/>
            </a:pPr>
            <a:r>
              <a:rPr lang="en"/>
              <a:t>Consider a machine with a page size of 1024 bytes. There are 8KB of physical memory and 8KB of virtual memory. The TLB is a fully associative cache with space for 4 entries that is currently empty. Assume that the physical page number is always one more than the virtual page number. This is a sequence of memory address accesses for a program we are writing: </a:t>
            </a:r>
            <a:endParaRPr/>
          </a:p>
          <a:p>
            <a:pPr indent="0" lvl="0" marL="457200" rtl="0" algn="ctr">
              <a:spcBef>
                <a:spcPts val="0"/>
              </a:spcBef>
              <a:spcAft>
                <a:spcPts val="0"/>
              </a:spcAft>
              <a:buNone/>
            </a:pPr>
            <a:r>
              <a:rPr lang="en"/>
              <a:t>0x294, </a:t>
            </a:r>
            <a:r>
              <a:rPr lang="en">
                <a:solidFill>
                  <a:srgbClr val="000000"/>
                </a:solidFill>
              </a:rPr>
              <a:t>0xA76</a:t>
            </a:r>
            <a:r>
              <a:rPr lang="en"/>
              <a:t>, </a:t>
            </a:r>
            <a:r>
              <a:rPr lang="en">
                <a:solidFill>
                  <a:srgbClr val="000000"/>
                </a:solidFill>
              </a:rPr>
              <a:t>0x5A4</a:t>
            </a:r>
            <a:r>
              <a:rPr lang="en"/>
              <a:t>, </a:t>
            </a:r>
            <a:r>
              <a:rPr lang="en">
                <a:solidFill>
                  <a:srgbClr val="000000"/>
                </a:solidFill>
              </a:rPr>
              <a:t>0x923</a:t>
            </a:r>
            <a:r>
              <a:rPr lang="en"/>
              <a:t>, 0xCFF, </a:t>
            </a:r>
            <a:r>
              <a:rPr lang="en">
                <a:solidFill>
                  <a:srgbClr val="000000"/>
                </a:solidFill>
              </a:rPr>
              <a:t>0xA12</a:t>
            </a:r>
            <a:r>
              <a:rPr lang="en"/>
              <a:t>, </a:t>
            </a:r>
            <a:r>
              <a:rPr lang="en">
                <a:solidFill>
                  <a:srgbClr val="000000"/>
                </a:solidFill>
              </a:rPr>
              <a:t>0xF9F</a:t>
            </a:r>
            <a:r>
              <a:rPr lang="en"/>
              <a:t>, </a:t>
            </a:r>
            <a:r>
              <a:rPr lang="en">
                <a:solidFill>
                  <a:srgbClr val="000000"/>
                </a:solidFill>
              </a:rPr>
              <a:t>0x392</a:t>
            </a:r>
            <a:r>
              <a:rPr lang="en"/>
              <a:t>, </a:t>
            </a:r>
            <a:r>
              <a:rPr b="1" lang="en">
                <a:solidFill>
                  <a:srgbClr val="0000FF"/>
                </a:solidFill>
              </a:rPr>
              <a:t>0x341</a:t>
            </a:r>
            <a:r>
              <a:rPr lang="en"/>
              <a:t>.</a:t>
            </a:r>
            <a:endParaRPr/>
          </a:p>
          <a:p>
            <a:pPr indent="0" lvl="0" marL="457200" rtl="0" algn="l">
              <a:spcBef>
                <a:spcPts val="0"/>
              </a:spcBef>
              <a:spcAft>
                <a:spcPts val="0"/>
              </a:spcAft>
              <a:buNone/>
            </a:pPr>
            <a:r>
              <a:rPr lang="en"/>
              <a:t>How many TLB hits and page faults are there? What are the contents of the TLB at the end of the sequence?</a:t>
            </a:r>
            <a:br>
              <a:rPr lang="en"/>
            </a:br>
            <a:br>
              <a:rPr lang="en"/>
            </a:br>
            <a:r>
              <a:rPr lang="en"/>
              <a:t># offset bits = log</a:t>
            </a:r>
            <a:r>
              <a:rPr baseline="-25000" lang="en"/>
              <a:t>2</a:t>
            </a:r>
            <a:r>
              <a:rPr lang="en"/>
              <a:t>(page size)</a:t>
            </a:r>
            <a:br>
              <a:rPr lang="en"/>
            </a:br>
            <a:r>
              <a:rPr lang="en"/>
              <a:t>                            = log</a:t>
            </a:r>
            <a:r>
              <a:rPr baseline="-25000" lang="en"/>
              <a:t>2</a:t>
            </a:r>
            <a:r>
              <a:rPr lang="en"/>
              <a:t>(1024)</a:t>
            </a:r>
            <a:br>
              <a:rPr lang="en"/>
            </a:br>
            <a:r>
              <a:rPr lang="en"/>
              <a:t>                            = 10</a:t>
            </a:r>
            <a:br>
              <a:rPr lang="en"/>
            </a:br>
            <a:endParaRPr/>
          </a:p>
        </p:txBody>
      </p:sp>
      <p:sp>
        <p:nvSpPr>
          <p:cNvPr id="514" name="Google Shape;514;p6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Translation Trivia</a:t>
            </a:r>
            <a:endParaRPr/>
          </a:p>
        </p:txBody>
      </p:sp>
      <p:graphicFrame>
        <p:nvGraphicFramePr>
          <p:cNvPr id="515" name="Google Shape;515;p62"/>
          <p:cNvGraphicFramePr/>
          <p:nvPr/>
        </p:nvGraphicFramePr>
        <p:xfrm>
          <a:off x="1320700" y="3113525"/>
          <a:ext cx="3000000" cy="3000000"/>
        </p:xfrm>
        <a:graphic>
          <a:graphicData uri="http://schemas.openxmlformats.org/drawingml/2006/table">
            <a:tbl>
              <a:tblPr>
                <a:noFill/>
                <a:tableStyleId>{B69D6AB8-CF58-4481-88BB-0F4CECE315B4}</a:tableStyleId>
              </a:tblPr>
              <a:tblGrid>
                <a:gridCol w="218250"/>
                <a:gridCol w="555750"/>
                <a:gridCol w="555750"/>
              </a:tblGrid>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 sz="1000">
                          <a:latin typeface="Lato"/>
                          <a:ea typeface="Lato"/>
                          <a:cs typeface="Lato"/>
                          <a:sym typeface="Lato"/>
                        </a:rPr>
                        <a:t>Page Table</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6</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7</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NULL</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516" name="Google Shape;516;p62"/>
          <p:cNvGraphicFramePr/>
          <p:nvPr/>
        </p:nvGraphicFramePr>
        <p:xfrm>
          <a:off x="3073575" y="3625475"/>
          <a:ext cx="3000000" cy="3000000"/>
        </p:xfrm>
        <a:graphic>
          <a:graphicData uri="http://schemas.openxmlformats.org/drawingml/2006/table">
            <a:tbl>
              <a:tblPr>
                <a:noFill/>
                <a:tableStyleId>{B69D6AB8-CF58-4481-88BB-0F4CECE315B4}</a:tableStyleId>
              </a:tblPr>
              <a:tblGrid>
                <a:gridCol w="215825"/>
                <a:gridCol w="213900"/>
                <a:gridCol w="213900"/>
                <a:gridCol w="213900"/>
                <a:gridCol w="213900"/>
                <a:gridCol w="213900"/>
                <a:gridCol w="213900"/>
                <a:gridCol w="213900"/>
                <a:gridCol w="213900"/>
                <a:gridCol w="213900"/>
                <a:gridCol w="213900"/>
                <a:gridCol w="213900"/>
                <a:gridCol w="213900"/>
                <a:gridCol w="213900"/>
              </a:tblGrid>
              <a:tr h="10000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12">
                  <a:txBody>
                    <a:bodyPr/>
                    <a:lstStyle/>
                    <a:p>
                      <a:pPr indent="0" lvl="0" marL="0" rtl="0" algn="ctr">
                        <a:spcBef>
                          <a:spcPts val="0"/>
                        </a:spcBef>
                        <a:spcAft>
                          <a:spcPts val="0"/>
                        </a:spcAft>
                        <a:buNone/>
                      </a:pPr>
                      <a:r>
                        <a:rPr lang="en" sz="1000">
                          <a:latin typeface="Lato"/>
                          <a:ea typeface="Lato"/>
                          <a:cs typeface="Lato"/>
                          <a:sym typeface="Lato"/>
                        </a:rPr>
                        <a:t>Virtual Address</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0x</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tc>
                <a:tc gridSpan="4">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solidFill>
                      <a:srgbClr val="C9DAF8"/>
                    </a:solidFill>
                  </a:tcPr>
                </a:tc>
                <a:tc hMerge="1"/>
                <a:tc hMerge="1"/>
                <a:tc hMerge="1"/>
                <a:tc gridSpan="4">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solidFill>
                      <a:srgbClr val="C9DAF8"/>
                    </a:solidFill>
                  </a:tcPr>
                </a:tc>
                <a:tc hMerge="1"/>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0b</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tc>
              </a:tr>
              <a:tr h="170650">
                <a:tc>
                  <a:txBody>
                    <a:bodyPr/>
                    <a:lstStyle/>
                    <a:p>
                      <a:pPr indent="0" lvl="0" marL="0" rtl="0" algn="ctr">
                        <a:spcBef>
                          <a:spcPts val="0"/>
                        </a:spcBef>
                        <a:spcAft>
                          <a:spcPts val="0"/>
                        </a:spcAft>
                        <a:buNone/>
                      </a:pPr>
                      <a:r>
                        <a:t/>
                      </a:r>
                      <a:endParaRPr sz="1000">
                        <a:latin typeface="Lato"/>
                        <a:ea typeface="Lato"/>
                        <a:cs typeface="Lato"/>
                        <a:sym typeface="Lato"/>
                      </a:endParaRPr>
                    </a:p>
                  </a:txBody>
                  <a:tcPr marT="9125" marB="9125" marR="9125" marL="91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3">
                  <a:txBody>
                    <a:bodyPr/>
                    <a:lstStyle/>
                    <a:p>
                      <a:pPr indent="0" lvl="0" marL="0" rtl="0" algn="ctr">
                        <a:spcBef>
                          <a:spcPts val="0"/>
                        </a:spcBef>
                        <a:spcAft>
                          <a:spcPts val="0"/>
                        </a:spcAft>
                        <a:buNone/>
                      </a:pPr>
                      <a:r>
                        <a:rPr lang="en" sz="1000">
                          <a:latin typeface="Lato"/>
                          <a:ea typeface="Lato"/>
                          <a:cs typeface="Lato"/>
                          <a:sym typeface="Lato"/>
                        </a:rPr>
                        <a:t>VPN</a:t>
                      </a:r>
                      <a:endParaRPr sz="1000">
                        <a:latin typeface="Lato"/>
                        <a:ea typeface="Lato"/>
                        <a:cs typeface="Lato"/>
                        <a:sym typeface="Lato"/>
                      </a:endParaRPr>
                    </a:p>
                  </a:txBody>
                  <a:tcPr marT="9125" marB="9125" marR="9125" marL="9125" anchor="ctr"/>
                </a:tc>
                <a:tc hMerge="1"/>
                <a:tc hMerge="1"/>
                <a:tc gridSpan="10">
                  <a:txBody>
                    <a:bodyPr/>
                    <a:lstStyle/>
                    <a:p>
                      <a:pPr indent="0" lvl="0" marL="0" rtl="0" algn="ctr">
                        <a:spcBef>
                          <a:spcPts val="0"/>
                        </a:spcBef>
                        <a:spcAft>
                          <a:spcPts val="0"/>
                        </a:spcAft>
                        <a:buNone/>
                      </a:pPr>
                      <a:r>
                        <a:rPr lang="en" sz="1000">
                          <a:latin typeface="Lato"/>
                          <a:ea typeface="Lato"/>
                          <a:cs typeface="Lato"/>
                          <a:sym typeface="Lato"/>
                        </a:rPr>
                        <a:t>Offset</a:t>
                      </a:r>
                      <a:endParaRPr sz="1000">
                        <a:latin typeface="Lato"/>
                        <a:ea typeface="Lato"/>
                        <a:cs typeface="Lato"/>
                        <a:sym typeface="Lato"/>
                      </a:endParaRPr>
                    </a:p>
                  </a:txBody>
                  <a:tcPr marT="9125" marB="9125" marR="9125" marL="9125" anchor="ctr"/>
                </a:tc>
                <a:tc hMerge="1"/>
                <a:tc hMerge="1"/>
                <a:tc hMerge="1"/>
                <a:tc hMerge="1"/>
                <a:tc hMerge="1"/>
                <a:tc hMerge="1"/>
                <a:tc hMerge="1"/>
                <a:tc hMerge="1"/>
                <a:tc hMerge="1"/>
              </a:tr>
            </a:tbl>
          </a:graphicData>
        </a:graphic>
      </p:graphicFrame>
      <p:graphicFrame>
        <p:nvGraphicFramePr>
          <p:cNvPr id="517" name="Google Shape;517;p62"/>
          <p:cNvGraphicFramePr/>
          <p:nvPr/>
        </p:nvGraphicFramePr>
        <p:xfrm>
          <a:off x="6675125" y="3454825"/>
          <a:ext cx="3000000" cy="3000000"/>
        </p:xfrm>
        <a:graphic>
          <a:graphicData uri="http://schemas.openxmlformats.org/drawingml/2006/table">
            <a:tbl>
              <a:tblPr>
                <a:noFill/>
                <a:tableStyleId>{B69D6AB8-CF58-4481-88BB-0F4CECE315B4}</a:tableStyleId>
              </a:tblPr>
              <a:tblGrid>
                <a:gridCol w="370500"/>
                <a:gridCol w="370500"/>
                <a:gridCol w="370500"/>
              </a:tblGrid>
              <a:tr h="170650">
                <a:tc gridSpan="3">
                  <a:txBody>
                    <a:bodyPr/>
                    <a:lstStyle/>
                    <a:p>
                      <a:pPr indent="0" lvl="0" marL="0" rtl="0" algn="ctr">
                        <a:spcBef>
                          <a:spcPts val="0"/>
                        </a:spcBef>
                        <a:spcAft>
                          <a:spcPts val="0"/>
                        </a:spcAft>
                        <a:buNone/>
                      </a:pPr>
                      <a:r>
                        <a:rPr lang="en" sz="1000">
                          <a:latin typeface="Lato"/>
                          <a:ea typeface="Lato"/>
                          <a:cs typeface="Lato"/>
                          <a:sym typeface="Lato"/>
                        </a:rPr>
                        <a:t>TLB</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hMerge="1"/>
              </a:tr>
              <a:tr h="170650">
                <a:tc>
                  <a:txBody>
                    <a:bodyPr/>
                    <a:lstStyle/>
                    <a:p>
                      <a:pPr indent="0" lvl="0" marL="0" rtl="0" algn="ctr">
                        <a:spcBef>
                          <a:spcPts val="0"/>
                        </a:spcBef>
                        <a:spcAft>
                          <a:spcPts val="0"/>
                        </a:spcAft>
                        <a:buNone/>
                      </a:pPr>
                      <a:r>
                        <a:rPr lang="en" sz="1000">
                          <a:latin typeface="Lato"/>
                          <a:ea typeface="Lato"/>
                          <a:cs typeface="Lato"/>
                          <a:sym typeface="Lato"/>
                        </a:rPr>
                        <a:t>Tag</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PPN</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Valid</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solidFill>
                      <a:srgbClr val="D9EAD3"/>
                    </a:solidFill>
                  </a:tcPr>
                </a:tc>
              </a:tr>
              <a:tr h="170650">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70650">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r h="100000">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tcPr>
                </a:tc>
              </a:tr>
            </a:tbl>
          </a:graphicData>
        </a:graphic>
      </p:graphicFrame>
      <p:graphicFrame>
        <p:nvGraphicFramePr>
          <p:cNvPr id="518" name="Google Shape;518;p62"/>
          <p:cNvGraphicFramePr/>
          <p:nvPr/>
        </p:nvGraphicFramePr>
        <p:xfrm>
          <a:off x="6566000" y="2081775"/>
          <a:ext cx="3000000" cy="3000000"/>
        </p:xfrm>
        <a:graphic>
          <a:graphicData uri="http://schemas.openxmlformats.org/drawingml/2006/table">
            <a:tbl>
              <a:tblPr>
                <a:noFill/>
                <a:tableStyleId>{B69D6AB8-CF58-4481-88BB-0F4CECE315B4}</a:tableStyleId>
              </a:tblPr>
              <a:tblGrid>
                <a:gridCol w="664875"/>
                <a:gridCol w="664875"/>
              </a:tblGrid>
              <a:tr h="323050">
                <a:tc>
                  <a:txBody>
                    <a:bodyPr/>
                    <a:lstStyle/>
                    <a:p>
                      <a:pPr indent="0" lvl="0" marL="0" rtl="0" algn="ctr">
                        <a:spcBef>
                          <a:spcPts val="0"/>
                        </a:spcBef>
                        <a:spcAft>
                          <a:spcPts val="0"/>
                        </a:spcAft>
                        <a:buNone/>
                      </a:pPr>
                      <a:r>
                        <a:rPr lang="en" sz="1000">
                          <a:latin typeface="Lato"/>
                          <a:ea typeface="Lato"/>
                          <a:cs typeface="Lato"/>
                          <a:sym typeface="Lato"/>
                        </a:rPr>
                        <a:t>TLB hits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5</a:t>
                      </a:r>
                      <a:endParaRPr sz="1000">
                        <a:latin typeface="Lato"/>
                        <a:ea typeface="Lato"/>
                        <a:cs typeface="Lato"/>
                        <a:sym typeface="Lato"/>
                      </a:endParaRPr>
                    </a:p>
                  </a:txBody>
                  <a:tcPr marT="9125" marB="9125" marR="9125" marL="9125" anchor="ctr">
                    <a:solidFill>
                      <a:srgbClr val="D9EAD3"/>
                    </a:solidFill>
                  </a:tcPr>
                </a:tc>
              </a:tr>
              <a:tr h="323050">
                <a:tc>
                  <a:txBody>
                    <a:bodyPr/>
                    <a:lstStyle/>
                    <a:p>
                      <a:pPr indent="0" lvl="0" marL="0" rtl="0" algn="ctr">
                        <a:spcBef>
                          <a:spcPts val="0"/>
                        </a:spcBef>
                        <a:spcAft>
                          <a:spcPts val="0"/>
                        </a:spcAft>
                        <a:buNone/>
                      </a:pPr>
                      <a:r>
                        <a:rPr lang="en" sz="1000">
                          <a:latin typeface="Lato"/>
                          <a:ea typeface="Lato"/>
                          <a:cs typeface="Lato"/>
                          <a:sym typeface="Lato"/>
                        </a:rPr>
                        <a:t>Page Faults</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9125" marB="9125" marR="9125" marL="91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 are building a memory scheme with single level page tables. Each main memory access takes 50 ns and each TLB access takes 10 ns.</a:t>
            </a:r>
            <a:br>
              <a:rPr lang="en"/>
            </a:br>
            <a:endParaRPr/>
          </a:p>
          <a:p>
            <a:pPr indent="-292100" lvl="0" marL="457200" rtl="0" algn="l">
              <a:spcBef>
                <a:spcPts val="0"/>
              </a:spcBef>
              <a:spcAft>
                <a:spcPts val="0"/>
              </a:spcAft>
              <a:buSzPts val="1000"/>
              <a:buAutoNum type="arabicPeriod"/>
            </a:pPr>
            <a:r>
              <a:rPr lang="en"/>
              <a:t>Assuming no page faults (i.e. all virtual memory is resident,) what TLB hit rate is required for an AMAT of 61 ns?</a:t>
            </a:r>
            <a:br>
              <a:rPr lang="en"/>
            </a:br>
            <a:br>
              <a:rPr lang="en"/>
            </a:br>
            <a:br>
              <a:rPr lang="en"/>
            </a:br>
            <a:endParaRPr/>
          </a:p>
          <a:p>
            <a:pPr indent="-292100" lvl="0" marL="457200" rtl="0" algn="l">
              <a:spcBef>
                <a:spcPts val="0"/>
              </a:spcBef>
              <a:spcAft>
                <a:spcPts val="0"/>
              </a:spcAft>
              <a:buSzPts val="1000"/>
              <a:buAutoNum type="arabicPeriod"/>
            </a:pPr>
            <a:r>
              <a:rPr lang="en"/>
              <a:t>Assuming a TLB hit rate of 50%, how does the AMAT of this scenario compare to no TLB?</a:t>
            </a:r>
            <a:br>
              <a:rPr lang="en"/>
            </a:br>
            <a:br>
              <a:rPr lang="en"/>
            </a:br>
            <a:br>
              <a:rPr lang="en"/>
            </a:br>
            <a:endParaRPr/>
          </a:p>
          <a:p>
            <a:pPr indent="-292100" lvl="0" marL="457200" rtl="0" algn="l">
              <a:spcBef>
                <a:spcPts val="0"/>
              </a:spcBef>
              <a:spcAft>
                <a:spcPts val="0"/>
              </a:spcAft>
              <a:buSzPts val="1000"/>
              <a:buAutoNum type="arabicPeriod"/>
            </a:pPr>
            <a:r>
              <a:rPr lang="en"/>
              <a:t>To improve your system, you add a two level paging scheme and a cache. The cache has a 90% hit rate with a lookup time of 20 ns. Additionally, the TLB hit rate is now improved to 95%. What is the average time to read a location from memory?</a:t>
            </a:r>
            <a:br>
              <a:rPr lang="en"/>
            </a:br>
            <a:endParaRPr/>
          </a:p>
          <a:p>
            <a:pPr indent="0" lvl="0" marL="0" rtl="0" algn="l">
              <a:spcBef>
                <a:spcPts val="0"/>
              </a:spcBef>
              <a:spcAft>
                <a:spcPts val="0"/>
              </a:spcAft>
              <a:buNone/>
            </a:pPr>
            <a:br>
              <a:rPr lang="en"/>
            </a:br>
            <a:endParaRPr/>
          </a:p>
        </p:txBody>
      </p:sp>
      <p:sp>
        <p:nvSpPr>
          <p:cNvPr id="524" name="Google Shape;524;p6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AMAT Calculations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6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 are building a memory scheme with single level page tables. Each main memory access takes 50 ns and each TLB access takes 10 ns.</a:t>
            </a:r>
            <a:br>
              <a:rPr lang="en"/>
            </a:br>
            <a:endParaRPr/>
          </a:p>
          <a:p>
            <a:pPr indent="-292100" lvl="0" marL="457200" rtl="0" algn="l">
              <a:spcBef>
                <a:spcPts val="0"/>
              </a:spcBef>
              <a:spcAft>
                <a:spcPts val="0"/>
              </a:spcAft>
              <a:buSzPts val="1000"/>
              <a:buAutoNum type="arabicPeriod"/>
            </a:pPr>
            <a:r>
              <a:rPr lang="en"/>
              <a:t>Assuming no page faults (i.e. all virtual memory is resident,) what TLB hit rate is required for an AMAT of 61 ns?</a:t>
            </a:r>
            <a:br>
              <a:rPr lang="en"/>
            </a:br>
            <a:r>
              <a:rPr lang="en">
                <a:solidFill>
                  <a:srgbClr val="0000FF"/>
                </a:solidFill>
              </a:rPr>
              <a:t>(10+50) ✕ hit rate + (1 - hit rate) ✕ (10 + 50 + 50) = 61.</a:t>
            </a:r>
            <a:br>
              <a:rPr lang="en">
                <a:solidFill>
                  <a:srgbClr val="0000FF"/>
                </a:solidFill>
              </a:rPr>
            </a:br>
            <a:r>
              <a:rPr lang="en">
                <a:solidFill>
                  <a:srgbClr val="0000FF"/>
                </a:solidFill>
              </a:rPr>
              <a:t>Solving for hit rate gives 98%.</a:t>
            </a:r>
            <a:br>
              <a:rPr lang="en"/>
            </a:br>
            <a:endParaRPr/>
          </a:p>
          <a:p>
            <a:pPr indent="-292100" lvl="0" marL="457200" rtl="0" algn="l">
              <a:spcBef>
                <a:spcPts val="0"/>
              </a:spcBef>
              <a:spcAft>
                <a:spcPts val="0"/>
              </a:spcAft>
              <a:buSzPts val="1000"/>
              <a:buAutoNum type="arabicPeriod"/>
            </a:pPr>
            <a:r>
              <a:rPr lang="en"/>
              <a:t>Assuming a TLB hit rate of 50%, how does the AMAT of this scenario compare to no TLB?</a:t>
            </a:r>
            <a:br>
              <a:rPr lang="en"/>
            </a:br>
            <a:br>
              <a:rPr lang="en"/>
            </a:br>
            <a:br>
              <a:rPr lang="en"/>
            </a:br>
            <a:endParaRPr/>
          </a:p>
          <a:p>
            <a:pPr indent="-292100" lvl="0" marL="457200" rtl="0" algn="l">
              <a:spcBef>
                <a:spcPts val="0"/>
              </a:spcBef>
              <a:spcAft>
                <a:spcPts val="0"/>
              </a:spcAft>
              <a:buSzPts val="1000"/>
              <a:buAutoNum type="arabicPeriod"/>
            </a:pPr>
            <a:r>
              <a:rPr lang="en"/>
              <a:t>To improve your system, you add a two level paging scheme and a cache. The cache has a 90% hit rate with a lookup time of 20 ns. Additionally, the TLB hit rate is now improved to 95%. What is the average time to read a location from memory?</a:t>
            </a:r>
            <a:br>
              <a:rPr lang="en"/>
            </a:br>
            <a:endParaRPr/>
          </a:p>
          <a:p>
            <a:pPr indent="0" lvl="0" marL="0" rtl="0" algn="l">
              <a:spcBef>
                <a:spcPts val="0"/>
              </a:spcBef>
              <a:spcAft>
                <a:spcPts val="0"/>
              </a:spcAft>
              <a:buNone/>
            </a:pPr>
            <a:br>
              <a:rPr lang="en"/>
            </a:br>
            <a:endParaRPr/>
          </a:p>
        </p:txBody>
      </p:sp>
      <p:sp>
        <p:nvSpPr>
          <p:cNvPr id="530" name="Google Shape;530;p6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AMAT Calculations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6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 are building a memory scheme with single level page tables. Each main memory access takes 50 ns and each TLB access takes 10 ns.</a:t>
            </a:r>
            <a:br>
              <a:rPr lang="en"/>
            </a:br>
            <a:endParaRPr/>
          </a:p>
          <a:p>
            <a:pPr indent="-292100" lvl="0" marL="457200" rtl="0" algn="l">
              <a:spcBef>
                <a:spcPts val="0"/>
              </a:spcBef>
              <a:spcAft>
                <a:spcPts val="0"/>
              </a:spcAft>
              <a:buSzPts val="1000"/>
              <a:buAutoNum type="arabicPeriod"/>
            </a:pPr>
            <a:r>
              <a:rPr lang="en"/>
              <a:t>Assuming no page faults (i.e. all virtual memory is resident,) what TLB hit rate is required for an AMAT of 61 ns?</a:t>
            </a:r>
            <a:br>
              <a:rPr lang="en"/>
            </a:br>
            <a:r>
              <a:rPr lang="en"/>
              <a:t>(10+50) ✕ hit rate + (1 - hit rate) ✕ (10 + 50 + 50) = 61.</a:t>
            </a:r>
            <a:br>
              <a:rPr lang="en"/>
            </a:br>
            <a:r>
              <a:rPr lang="en"/>
              <a:t>Solving for hit rate gives 98%.</a:t>
            </a:r>
            <a:br>
              <a:rPr lang="en"/>
            </a:br>
            <a:endParaRPr/>
          </a:p>
          <a:p>
            <a:pPr indent="-292100" lvl="0" marL="457200" rtl="0" algn="l">
              <a:spcBef>
                <a:spcPts val="0"/>
              </a:spcBef>
              <a:spcAft>
                <a:spcPts val="0"/>
              </a:spcAft>
              <a:buSzPts val="1000"/>
              <a:buAutoNum type="arabicPeriod"/>
            </a:pPr>
            <a:r>
              <a:rPr lang="en"/>
              <a:t>Assuming a TLB hit rate of 50%, how does the AMAT of this scenario compare to no TLB?</a:t>
            </a:r>
            <a:br>
              <a:rPr lang="en"/>
            </a:br>
            <a:r>
              <a:rPr lang="en">
                <a:solidFill>
                  <a:srgbClr val="0000FF"/>
                </a:solidFill>
              </a:rPr>
              <a:t>With TLB: AMAT = (10 + 50) ✕ 0.5 + (1 - 0.5) ✕ (10 + 50 + 50) = 85 ns</a:t>
            </a:r>
            <a:br>
              <a:rPr lang="en">
                <a:solidFill>
                  <a:srgbClr val="0000FF"/>
                </a:solidFill>
              </a:rPr>
            </a:br>
            <a:r>
              <a:rPr lang="en">
                <a:solidFill>
                  <a:srgbClr val="0000FF"/>
                </a:solidFill>
              </a:rPr>
              <a:t>Without TLB: AMAT = 50 + 50 = 100 ns</a:t>
            </a:r>
            <a:br>
              <a:rPr lang="en"/>
            </a:br>
            <a:endParaRPr/>
          </a:p>
          <a:p>
            <a:pPr indent="-292100" lvl="0" marL="457200" rtl="0" algn="l">
              <a:spcBef>
                <a:spcPts val="0"/>
              </a:spcBef>
              <a:spcAft>
                <a:spcPts val="0"/>
              </a:spcAft>
              <a:buSzPts val="1000"/>
              <a:buAutoNum type="arabicPeriod"/>
            </a:pPr>
            <a:r>
              <a:rPr lang="en"/>
              <a:t>To improve your system, you add a two level paging scheme and a cache. The cache has a 90% hit rate with a lookup time of 20 ns. Additionally, the TLB hit rate is now improved to 95%. What is the average time to read a location from memory?</a:t>
            </a:r>
            <a:br>
              <a:rPr lang="en"/>
            </a:br>
            <a:endParaRPr/>
          </a:p>
          <a:p>
            <a:pPr indent="0" lvl="0" marL="0" rtl="0" algn="l">
              <a:spcBef>
                <a:spcPts val="0"/>
              </a:spcBef>
              <a:spcAft>
                <a:spcPts val="0"/>
              </a:spcAft>
              <a:buNone/>
            </a:pPr>
            <a:br>
              <a:rPr lang="en"/>
            </a:br>
            <a:endParaRPr/>
          </a:p>
        </p:txBody>
      </p:sp>
      <p:sp>
        <p:nvSpPr>
          <p:cNvPr id="536" name="Google Shape;536;p6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AMAT Calculations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 are building a memory scheme with single level page tables. Each main memory access takes 50 ns and each TLB access takes 10 ns.</a:t>
            </a:r>
            <a:br>
              <a:rPr lang="en"/>
            </a:br>
            <a:endParaRPr/>
          </a:p>
          <a:p>
            <a:pPr indent="-292100" lvl="0" marL="457200" rtl="0" algn="l">
              <a:spcBef>
                <a:spcPts val="0"/>
              </a:spcBef>
              <a:spcAft>
                <a:spcPts val="0"/>
              </a:spcAft>
              <a:buSzPts val="1000"/>
              <a:buAutoNum type="arabicPeriod"/>
            </a:pPr>
            <a:r>
              <a:rPr lang="en"/>
              <a:t>Assuming no page faults (i.e. all virtual memory is resident,) what TLB hit rate is required for an AMAT of 61 ns?</a:t>
            </a:r>
            <a:br>
              <a:rPr lang="en"/>
            </a:br>
            <a:r>
              <a:rPr lang="en"/>
              <a:t>(10+50) ✕ hit rate + (1 - hit rate) ✕ (10 + 50 + 50) = 61.</a:t>
            </a:r>
            <a:br>
              <a:rPr lang="en"/>
            </a:br>
            <a:r>
              <a:rPr lang="en"/>
              <a:t>Solving for hit rate gives 98%.</a:t>
            </a:r>
            <a:br>
              <a:rPr lang="en"/>
            </a:br>
            <a:endParaRPr/>
          </a:p>
          <a:p>
            <a:pPr indent="-292100" lvl="0" marL="457200" rtl="0" algn="l">
              <a:spcBef>
                <a:spcPts val="0"/>
              </a:spcBef>
              <a:spcAft>
                <a:spcPts val="0"/>
              </a:spcAft>
              <a:buSzPts val="1000"/>
              <a:buAutoNum type="arabicPeriod"/>
            </a:pPr>
            <a:r>
              <a:rPr lang="en"/>
              <a:t>Assuming a TLB hit rate of 50%, how does the AMAT of this scenario compare to no TLB?</a:t>
            </a:r>
            <a:br>
              <a:rPr lang="en"/>
            </a:br>
            <a:r>
              <a:rPr lang="en"/>
              <a:t>With TLB: AMAT = (10 + 50) ✕ 0.5 + (1 - 0.5) ✕ (10 + 50 + 50) = 85 ns</a:t>
            </a:r>
            <a:br>
              <a:rPr lang="en"/>
            </a:br>
            <a:r>
              <a:rPr lang="en"/>
              <a:t>Without TLB: AMAT = 50 + 50 = 100 ns</a:t>
            </a:r>
            <a:br>
              <a:rPr lang="en"/>
            </a:br>
            <a:endParaRPr/>
          </a:p>
          <a:p>
            <a:pPr indent="-292100" lvl="0" marL="457200" rtl="0" algn="l">
              <a:spcBef>
                <a:spcPts val="0"/>
              </a:spcBef>
              <a:spcAft>
                <a:spcPts val="0"/>
              </a:spcAft>
              <a:buSzPts val="1000"/>
              <a:buAutoNum type="arabicPeriod"/>
            </a:pPr>
            <a:r>
              <a:rPr lang="en"/>
              <a:t>To improve your system, you add a two level paging scheme and a cache. The cache has a 90% hit rate with a lookup time of 20 ns. Additionally, the TLB hit rate is now improved to 95%. What is the average time to read a location from memory?</a:t>
            </a:r>
            <a:br>
              <a:rPr lang="en"/>
            </a:br>
            <a:r>
              <a:rPr lang="en">
                <a:solidFill>
                  <a:srgbClr val="0000FF"/>
                </a:solidFill>
              </a:rPr>
              <a:t>AMAT = 0.9 ✕ 20 + 0.1 ✕ (20 + 50) = 25 ns</a:t>
            </a:r>
            <a:br>
              <a:rPr lang="en">
                <a:solidFill>
                  <a:srgbClr val="0000FF"/>
                </a:solidFill>
              </a:rPr>
            </a:br>
            <a:r>
              <a:rPr lang="en">
                <a:solidFill>
                  <a:srgbClr val="0000FF"/>
                </a:solidFill>
              </a:rPr>
              <a:t>Page table stored in memory → 25 ✕ 3 = 75 ns</a:t>
            </a:r>
            <a:br>
              <a:rPr lang="en">
                <a:solidFill>
                  <a:srgbClr val="0000FF"/>
                </a:solidFill>
              </a:rPr>
            </a:br>
            <a:r>
              <a:rPr lang="en">
                <a:solidFill>
                  <a:srgbClr val="0000FF"/>
                </a:solidFill>
              </a:rPr>
              <a:t>Need to incorporate TLB cost as well → 0.95 ✕ (10 + 25) + 0.05 ✕ (10 + 75) = 37.5 ns</a:t>
            </a:r>
            <a:endParaRPr>
              <a:solidFill>
                <a:srgbClr val="0000FF"/>
              </a:solidFill>
            </a:endParaRPr>
          </a:p>
          <a:p>
            <a:pPr indent="0" lvl="0" marL="0" rtl="0" algn="l">
              <a:spcBef>
                <a:spcPts val="0"/>
              </a:spcBef>
              <a:spcAft>
                <a:spcPts val="0"/>
              </a:spcAft>
              <a:buNone/>
            </a:pPr>
            <a:br>
              <a:rPr lang="en"/>
            </a:br>
            <a:endParaRPr/>
          </a:p>
        </p:txBody>
      </p:sp>
      <p:sp>
        <p:nvSpPr>
          <p:cNvPr id="542" name="Google Shape;542;p6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AMAT Calculations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6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Associativity Analysis</a:t>
            </a:r>
            <a:endParaRPr/>
          </a:p>
        </p:txBody>
      </p:sp>
      <p:sp>
        <p:nvSpPr>
          <p:cNvPr id="548" name="Google Shape;548;p6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 big data startup has just hired you to help design their new memory system for a byte-addressable system. Suppose the virtual and physical memory address space is 32 bits with a 4KB page size.</a:t>
            </a:r>
            <a:endParaRPr/>
          </a:p>
          <a:p>
            <a:pPr indent="0" lvl="0" marL="0" rtl="0" algn="l">
              <a:spcBef>
                <a:spcPts val="0"/>
              </a:spcBef>
              <a:spcAft>
                <a:spcPts val="0"/>
              </a:spcAft>
              <a:buClr>
                <a:schemeClr val="dk1"/>
              </a:buClr>
              <a:buSzPts val="1100"/>
              <a:buFont typeface="Arial"/>
              <a:buNone/>
            </a:pPr>
            <a:r>
              <a:t/>
            </a:r>
            <a:endParaRPr/>
          </a:p>
          <a:p>
            <a:pPr indent="-292100" lvl="0" marL="457200" rtl="0" algn="l">
              <a:spcBef>
                <a:spcPts val="0"/>
              </a:spcBef>
              <a:spcAft>
                <a:spcPts val="0"/>
              </a:spcAft>
              <a:buSzPts val="1000"/>
              <a:buAutoNum type="arabicPeriod"/>
            </a:pPr>
            <a:r>
              <a:rPr lang="en"/>
              <a:t>First, you create a direct mapped cache and a fully associative cache of the same size that uses an LRU replacement policy. You run a few tests and realize that the fully associative cache performs much worse than the direct mapped cache does. What's a possible access pattern that could cause this to happen?</a:t>
            </a:r>
            <a:br>
              <a:rPr lang="en"/>
            </a:br>
            <a:br>
              <a:rPr lang="en"/>
            </a:br>
            <a:br>
              <a:rPr lang="en"/>
            </a:br>
            <a:endParaRPr/>
          </a:p>
          <a:p>
            <a:pPr indent="-292100" lvl="0" marL="457200" rtl="0" algn="l">
              <a:spcBef>
                <a:spcPts val="0"/>
              </a:spcBef>
              <a:spcAft>
                <a:spcPts val="0"/>
              </a:spcAft>
              <a:buSzPts val="1000"/>
              <a:buAutoNum type="arabicPeriod"/>
            </a:pPr>
            <a:r>
              <a:rPr lang="en"/>
              <a:t>Instead, your boss tells you to build a 8KB 2-way set associative cache with 64 byte cache blocks. How would you split a given virtual address into its tag, index, and offset numbers?</a:t>
            </a:r>
            <a:br>
              <a:rPr lang="en"/>
            </a:b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6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Associativity Analysis</a:t>
            </a:r>
            <a:endParaRPr/>
          </a:p>
        </p:txBody>
      </p:sp>
      <p:sp>
        <p:nvSpPr>
          <p:cNvPr id="554" name="Google Shape;554;p6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 big data startup has just hired you to help design their new memory system for a byte-addressable system. Suppose the virtual and physical memory address space is 32 bits with a 4KB page size.</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First, you create a direct mapped cache and a fully associative cache of the same size that uses an LRU replacement policy. You run a few tests and realize that the fully associative cache performs much worse than the direct mapped cache does. What's a possible access pattern that could cause this to happen?</a:t>
            </a:r>
            <a:br>
              <a:rPr lang="en"/>
            </a:br>
            <a:r>
              <a:rPr lang="en">
                <a:solidFill>
                  <a:srgbClr val="0000FF"/>
                </a:solidFill>
              </a:rPr>
              <a:t>Let’s say each cache held X amount of blocks. An access pattern would be to repeatedly iterate over X + 1 consecutive blocks, which would cause everything in the fully associative cache to miss every time.</a:t>
            </a:r>
            <a:br>
              <a:rPr lang="en"/>
            </a:br>
            <a:endParaRPr/>
          </a:p>
          <a:p>
            <a:pPr indent="-292100" lvl="0" marL="457200" rtl="0" algn="l">
              <a:spcBef>
                <a:spcPts val="0"/>
              </a:spcBef>
              <a:spcAft>
                <a:spcPts val="0"/>
              </a:spcAft>
              <a:buSzPts val="1000"/>
              <a:buAutoNum type="arabicPeriod"/>
            </a:pPr>
            <a:r>
              <a:rPr lang="en"/>
              <a:t>Instead, your boss tells you to build a 8KB 2-way set associative cache with 64 byte cache blocks. How would you split a given virtual address into its tag, index, and offset numbers?</a:t>
            </a:r>
            <a:br>
              <a:rPr lang="en"/>
            </a:b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6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Associativity Analysis</a:t>
            </a:r>
            <a:endParaRPr/>
          </a:p>
        </p:txBody>
      </p:sp>
      <p:sp>
        <p:nvSpPr>
          <p:cNvPr id="560" name="Google Shape;560;p6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 big data startup has just hired you to help design their new memory system for a byte-addressable system. Suppose the virtual and physical memory address space is 32 bits with a 4KB page size.</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First, you create a direct mapped cache and a fully associative cache of the same size that uses an LRU replacement policy. You run a few tests and realize that the fully associative cache performs much worse than the direct mapped cache does. What's a possible access pattern that could cause this to happen?</a:t>
            </a:r>
            <a:br>
              <a:rPr lang="en"/>
            </a:br>
            <a:r>
              <a:rPr lang="en"/>
              <a:t>Let’s say each cache held X amount of blocks. An access pattern would be to repeatedly iterate over X + 1 consecutive blocks, which would cause everything in the fully associative cache to miss every time.</a:t>
            </a:r>
            <a:br>
              <a:rPr lang="en"/>
            </a:br>
            <a:endParaRPr/>
          </a:p>
          <a:p>
            <a:pPr indent="-292100" lvl="0" marL="457200" rtl="0" algn="l">
              <a:spcBef>
                <a:spcPts val="0"/>
              </a:spcBef>
              <a:spcAft>
                <a:spcPts val="0"/>
              </a:spcAft>
              <a:buSzPts val="1000"/>
              <a:buAutoNum type="arabicPeriod"/>
            </a:pPr>
            <a:r>
              <a:rPr lang="en"/>
              <a:t>Instead, your boss tells you to build a 8KB 2-way set associative cache with 64 byte cache blocks. How would you split a given virtual address into its tag, index, and offset numbers?</a:t>
            </a:r>
            <a:br>
              <a:rPr lang="en"/>
            </a:br>
            <a:r>
              <a:rPr lang="en">
                <a:solidFill>
                  <a:srgbClr val="0000FF"/>
                </a:solidFill>
              </a:rPr>
              <a:t># offset bits = log</a:t>
            </a:r>
            <a:r>
              <a:rPr baseline="-25000" lang="en">
                <a:solidFill>
                  <a:srgbClr val="0000FF"/>
                </a:solidFill>
              </a:rPr>
              <a:t>2</a:t>
            </a:r>
            <a:r>
              <a:rPr lang="en">
                <a:solidFill>
                  <a:srgbClr val="0000FF"/>
                </a:solidFill>
              </a:rPr>
              <a:t> (block size) = 6</a:t>
            </a:r>
            <a:br>
              <a:rPr lang="en">
                <a:solidFill>
                  <a:srgbClr val="0000FF"/>
                </a:solidFill>
              </a:rPr>
            </a:br>
            <a:r>
              <a:rPr lang="en">
                <a:solidFill>
                  <a:srgbClr val="0000FF"/>
                </a:solidFill>
              </a:rPr>
              <a:t># set bits = log</a:t>
            </a:r>
            <a:r>
              <a:rPr baseline="-25000" lang="en">
                <a:solidFill>
                  <a:srgbClr val="0000FF"/>
                </a:solidFill>
              </a:rPr>
              <a:t>2</a:t>
            </a:r>
            <a:r>
              <a:rPr lang="en">
                <a:solidFill>
                  <a:srgbClr val="0000FF"/>
                </a:solidFill>
              </a:rPr>
              <a:t> (# sets) = log</a:t>
            </a:r>
            <a:r>
              <a:rPr baseline="-25000" lang="en">
                <a:solidFill>
                  <a:srgbClr val="0000FF"/>
                </a:solidFill>
              </a:rPr>
              <a:t>2</a:t>
            </a:r>
            <a:r>
              <a:rPr lang="en">
                <a:solidFill>
                  <a:srgbClr val="0000FF"/>
                </a:solidFill>
              </a:rPr>
              <a:t>((cache size ÷ associativity) ÷ # blocks) = log</a:t>
            </a:r>
            <a:r>
              <a:rPr baseline="-25000" lang="en">
                <a:solidFill>
                  <a:srgbClr val="0000FF"/>
                </a:solidFill>
              </a:rPr>
              <a:t>2</a:t>
            </a:r>
            <a:r>
              <a:rPr lang="en">
                <a:solidFill>
                  <a:srgbClr val="0000FF"/>
                </a:solidFill>
              </a:rPr>
              <a:t>(2</a:t>
            </a:r>
            <a:r>
              <a:rPr baseline="30000" lang="en">
                <a:solidFill>
                  <a:srgbClr val="0000FF"/>
                </a:solidFill>
              </a:rPr>
              <a:t>13-1 </a:t>
            </a:r>
            <a:r>
              <a:rPr lang="en">
                <a:solidFill>
                  <a:srgbClr val="0000FF"/>
                </a:solidFill>
              </a:rPr>
              <a:t>÷ 2</a:t>
            </a:r>
            <a:r>
              <a:rPr baseline="30000" lang="en">
                <a:solidFill>
                  <a:srgbClr val="0000FF"/>
                </a:solidFill>
              </a:rPr>
              <a:t>6</a:t>
            </a:r>
            <a:r>
              <a:rPr lang="en">
                <a:solidFill>
                  <a:srgbClr val="0000FF"/>
                </a:solidFill>
              </a:rPr>
              <a:t>) = 6</a:t>
            </a:r>
            <a:br>
              <a:rPr lang="en">
                <a:solidFill>
                  <a:srgbClr val="0000FF"/>
                </a:solidFill>
              </a:rPr>
            </a:br>
            <a:r>
              <a:rPr lang="en">
                <a:solidFill>
                  <a:srgbClr val="0000FF"/>
                </a:solidFill>
              </a:rPr>
              <a:t># tag bits = # virtual address bits - # set bits - # offset bits = 32 - 6 - 6 = 20</a:t>
            </a:r>
            <a:endParaRPr>
              <a:solidFill>
                <a:srgbClr val="0000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7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your program has the following memory access pattern: A, B, C, D, A, B, D, C, B, A.</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How many misses will you get with FIFO?</a:t>
            </a:r>
            <a:br>
              <a:rPr lang="en"/>
            </a:br>
            <a:br>
              <a:rPr lang="en"/>
            </a:br>
            <a:br>
              <a:rPr lang="en"/>
            </a:br>
            <a:br>
              <a:rPr lang="en"/>
            </a:br>
            <a:endParaRPr/>
          </a:p>
          <a:p>
            <a:pPr indent="-292100" lvl="0" marL="457200" rtl="0" algn="l">
              <a:spcBef>
                <a:spcPts val="0"/>
              </a:spcBef>
              <a:spcAft>
                <a:spcPts val="0"/>
              </a:spcAft>
              <a:buSzPts val="1000"/>
              <a:buAutoNum type="arabicPeriod"/>
            </a:pPr>
            <a:r>
              <a:rPr lang="en"/>
              <a:t>How many misses will you get with LRU?</a:t>
            </a:r>
            <a:br>
              <a:rPr lang="en"/>
            </a:br>
            <a:br>
              <a:rPr lang="en"/>
            </a:br>
            <a:br>
              <a:rPr lang="en"/>
            </a:br>
            <a:br>
              <a:rPr lang="en"/>
            </a:br>
            <a:endParaRPr/>
          </a:p>
          <a:p>
            <a:pPr indent="-292100" lvl="0" marL="457200" rtl="0" algn="l">
              <a:spcBef>
                <a:spcPts val="0"/>
              </a:spcBef>
              <a:spcAft>
                <a:spcPts val="0"/>
              </a:spcAft>
              <a:buSzPts val="1000"/>
              <a:buAutoNum type="arabicPeriod"/>
            </a:pPr>
            <a:r>
              <a:rPr lang="en"/>
              <a:t>How many misses will you get with MIN?</a:t>
            </a:r>
            <a:endParaRPr/>
          </a:p>
        </p:txBody>
      </p:sp>
      <p:sp>
        <p:nvSpPr>
          <p:cNvPr id="566" name="Google Shape;566;p7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Replacement Roulette</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7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your program has the following memory access pattern: A, B, C, D, A, B, D, C, B, A.</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How many misses will you get with FIFO?</a:t>
            </a:r>
            <a:br>
              <a:rPr lang="en"/>
            </a:br>
            <a:br>
              <a:rPr lang="en"/>
            </a:br>
            <a:br>
              <a:rPr lang="en"/>
            </a:br>
            <a:br>
              <a:rPr lang="en"/>
            </a:br>
            <a:endParaRPr/>
          </a:p>
          <a:p>
            <a:pPr indent="-292100" lvl="0" marL="457200" rtl="0" algn="l">
              <a:spcBef>
                <a:spcPts val="0"/>
              </a:spcBef>
              <a:spcAft>
                <a:spcPts val="0"/>
              </a:spcAft>
              <a:buSzPts val="1000"/>
              <a:buAutoNum type="arabicPeriod"/>
            </a:pPr>
            <a:r>
              <a:rPr lang="en"/>
              <a:t>How many misses will you get with LRU?</a:t>
            </a:r>
            <a:br>
              <a:rPr lang="en"/>
            </a:br>
            <a:br>
              <a:rPr lang="en"/>
            </a:br>
            <a:br>
              <a:rPr lang="en"/>
            </a:br>
            <a:br>
              <a:rPr lang="en"/>
            </a:br>
            <a:endParaRPr/>
          </a:p>
          <a:p>
            <a:pPr indent="-292100" lvl="0" marL="457200" rtl="0" algn="l">
              <a:spcBef>
                <a:spcPts val="0"/>
              </a:spcBef>
              <a:spcAft>
                <a:spcPts val="0"/>
              </a:spcAft>
              <a:buSzPts val="1000"/>
              <a:buAutoNum type="arabicPeriod"/>
            </a:pPr>
            <a:r>
              <a:rPr lang="en"/>
              <a:t>How many misses will you get with MIN?</a:t>
            </a:r>
            <a:endParaRPr/>
          </a:p>
        </p:txBody>
      </p:sp>
      <p:sp>
        <p:nvSpPr>
          <p:cNvPr id="572" name="Google Shape;572;p7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Replacement Roulette</a:t>
            </a:r>
            <a:endParaRPr/>
          </a:p>
        </p:txBody>
      </p:sp>
      <p:graphicFrame>
        <p:nvGraphicFramePr>
          <p:cNvPr id="573" name="Google Shape;573;p71"/>
          <p:cNvGraphicFramePr/>
          <p:nvPr/>
        </p:nvGraphicFramePr>
        <p:xfrm>
          <a:off x="2617575" y="1520350"/>
          <a:ext cx="3000000" cy="3000000"/>
        </p:xfrm>
        <a:graphic>
          <a:graphicData uri="http://schemas.openxmlformats.org/drawingml/2006/table">
            <a:tbl>
              <a:tblPr>
                <a:noFill/>
                <a:tableStyleId>{0B7674D0-9B50-471A-86C7-D50D2FFD9B52}</a:tableStyleId>
              </a:tblPr>
              <a:tblGrid>
                <a:gridCol w="355350"/>
                <a:gridCol w="355350"/>
                <a:gridCol w="355350"/>
                <a:gridCol w="355350"/>
                <a:gridCol w="355350"/>
                <a:gridCol w="355350"/>
                <a:gridCol w="355350"/>
                <a:gridCol w="355350"/>
                <a:gridCol w="355350"/>
                <a:gridCol w="355350"/>
                <a:gridCol w="355350"/>
              </a:tblGrid>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your program has the following memory access pattern: A, B, C, D, A, B, D, C, B, A.</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How many misses will you get with FIFO?</a:t>
            </a:r>
            <a:br>
              <a:rPr lang="en"/>
            </a:br>
            <a:br>
              <a:rPr lang="en"/>
            </a:br>
            <a:br>
              <a:rPr lang="en"/>
            </a:br>
            <a:br>
              <a:rPr lang="en"/>
            </a:br>
            <a:endParaRPr/>
          </a:p>
          <a:p>
            <a:pPr indent="-292100" lvl="0" marL="457200" rtl="0" algn="l">
              <a:spcBef>
                <a:spcPts val="0"/>
              </a:spcBef>
              <a:spcAft>
                <a:spcPts val="0"/>
              </a:spcAft>
              <a:buSzPts val="1000"/>
              <a:buAutoNum type="arabicPeriod"/>
            </a:pPr>
            <a:r>
              <a:rPr lang="en"/>
              <a:t>How many misses will you get with LRU?</a:t>
            </a:r>
            <a:br>
              <a:rPr lang="en"/>
            </a:br>
            <a:br>
              <a:rPr lang="en"/>
            </a:br>
            <a:br>
              <a:rPr lang="en"/>
            </a:br>
            <a:br>
              <a:rPr lang="en"/>
            </a:br>
            <a:endParaRPr/>
          </a:p>
          <a:p>
            <a:pPr indent="-292100" lvl="0" marL="457200" rtl="0" algn="l">
              <a:spcBef>
                <a:spcPts val="0"/>
              </a:spcBef>
              <a:spcAft>
                <a:spcPts val="0"/>
              </a:spcAft>
              <a:buSzPts val="1000"/>
              <a:buAutoNum type="arabicPeriod"/>
            </a:pPr>
            <a:r>
              <a:rPr lang="en"/>
              <a:t>How many misses will you get with MIN?</a:t>
            </a:r>
            <a:endParaRPr/>
          </a:p>
        </p:txBody>
      </p:sp>
      <p:sp>
        <p:nvSpPr>
          <p:cNvPr id="579" name="Google Shape;579;p7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Replacement Roulette</a:t>
            </a:r>
            <a:endParaRPr/>
          </a:p>
        </p:txBody>
      </p:sp>
      <p:graphicFrame>
        <p:nvGraphicFramePr>
          <p:cNvPr id="580" name="Google Shape;580;p72"/>
          <p:cNvGraphicFramePr/>
          <p:nvPr/>
        </p:nvGraphicFramePr>
        <p:xfrm>
          <a:off x="2617575" y="1520350"/>
          <a:ext cx="3000000" cy="3000000"/>
        </p:xfrm>
        <a:graphic>
          <a:graphicData uri="http://schemas.openxmlformats.org/drawingml/2006/table">
            <a:tbl>
              <a:tblPr>
                <a:noFill/>
                <a:tableStyleId>{0B7674D0-9B50-471A-86C7-D50D2FFD9B52}</a:tableStyleId>
              </a:tblPr>
              <a:tblGrid>
                <a:gridCol w="355350"/>
                <a:gridCol w="355350"/>
                <a:gridCol w="355350"/>
                <a:gridCol w="355350"/>
                <a:gridCol w="355350"/>
                <a:gridCol w="355350"/>
                <a:gridCol w="355350"/>
                <a:gridCol w="355350"/>
                <a:gridCol w="355350"/>
                <a:gridCol w="355350"/>
                <a:gridCol w="355350"/>
              </a:tblGrid>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581" name="Google Shape;581;p72"/>
          <p:cNvGraphicFramePr/>
          <p:nvPr/>
        </p:nvGraphicFramePr>
        <p:xfrm>
          <a:off x="2617575" y="2647225"/>
          <a:ext cx="3000000" cy="3000000"/>
        </p:xfrm>
        <a:graphic>
          <a:graphicData uri="http://schemas.openxmlformats.org/drawingml/2006/table">
            <a:tbl>
              <a:tblPr>
                <a:noFill/>
                <a:tableStyleId>{0B7674D0-9B50-471A-86C7-D50D2FFD9B52}</a:tableStyleId>
              </a:tblPr>
              <a:tblGrid>
                <a:gridCol w="355350"/>
                <a:gridCol w="355350"/>
                <a:gridCol w="355350"/>
                <a:gridCol w="355350"/>
                <a:gridCol w="355350"/>
                <a:gridCol w="355350"/>
                <a:gridCol w="355350"/>
                <a:gridCol w="355350"/>
                <a:gridCol w="355350"/>
                <a:gridCol w="355350"/>
                <a:gridCol w="355350"/>
              </a:tblGrid>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7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your program has the following memory access pattern: A, B, C, D, A, B, D, C, B, A.</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How many misses will you get with FIFO?</a:t>
            </a:r>
            <a:br>
              <a:rPr lang="en"/>
            </a:br>
            <a:br>
              <a:rPr lang="en"/>
            </a:br>
            <a:br>
              <a:rPr lang="en"/>
            </a:br>
            <a:br>
              <a:rPr lang="en"/>
            </a:br>
            <a:endParaRPr/>
          </a:p>
          <a:p>
            <a:pPr indent="-292100" lvl="0" marL="457200" rtl="0" algn="l">
              <a:spcBef>
                <a:spcPts val="0"/>
              </a:spcBef>
              <a:spcAft>
                <a:spcPts val="0"/>
              </a:spcAft>
              <a:buSzPts val="1000"/>
              <a:buAutoNum type="arabicPeriod"/>
            </a:pPr>
            <a:r>
              <a:rPr lang="en"/>
              <a:t>How many misses will you get with LRU?</a:t>
            </a:r>
            <a:br>
              <a:rPr lang="en"/>
            </a:br>
            <a:br>
              <a:rPr lang="en"/>
            </a:br>
            <a:br>
              <a:rPr lang="en"/>
            </a:br>
            <a:br>
              <a:rPr lang="en"/>
            </a:br>
            <a:endParaRPr/>
          </a:p>
          <a:p>
            <a:pPr indent="-292100" lvl="0" marL="457200" rtl="0" algn="l">
              <a:spcBef>
                <a:spcPts val="0"/>
              </a:spcBef>
              <a:spcAft>
                <a:spcPts val="0"/>
              </a:spcAft>
              <a:buSzPts val="1000"/>
              <a:buAutoNum type="arabicPeriod"/>
            </a:pPr>
            <a:r>
              <a:rPr lang="en"/>
              <a:t>How many misses will you get with MIN?</a:t>
            </a:r>
            <a:endParaRPr/>
          </a:p>
        </p:txBody>
      </p:sp>
      <p:sp>
        <p:nvSpPr>
          <p:cNvPr id="587" name="Google Shape;587;p7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Replacement Roulette</a:t>
            </a:r>
            <a:endParaRPr/>
          </a:p>
        </p:txBody>
      </p:sp>
      <p:graphicFrame>
        <p:nvGraphicFramePr>
          <p:cNvPr id="588" name="Google Shape;588;p73"/>
          <p:cNvGraphicFramePr/>
          <p:nvPr/>
        </p:nvGraphicFramePr>
        <p:xfrm>
          <a:off x="2617575" y="1520350"/>
          <a:ext cx="3000000" cy="3000000"/>
        </p:xfrm>
        <a:graphic>
          <a:graphicData uri="http://schemas.openxmlformats.org/drawingml/2006/table">
            <a:tbl>
              <a:tblPr>
                <a:noFill/>
                <a:tableStyleId>{0B7674D0-9B50-471A-86C7-D50D2FFD9B52}</a:tableStyleId>
              </a:tblPr>
              <a:tblGrid>
                <a:gridCol w="355350"/>
                <a:gridCol w="355350"/>
                <a:gridCol w="355350"/>
                <a:gridCol w="355350"/>
                <a:gridCol w="355350"/>
                <a:gridCol w="355350"/>
                <a:gridCol w="355350"/>
                <a:gridCol w="355350"/>
                <a:gridCol w="355350"/>
                <a:gridCol w="355350"/>
                <a:gridCol w="355350"/>
              </a:tblGrid>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589" name="Google Shape;589;p73"/>
          <p:cNvGraphicFramePr/>
          <p:nvPr/>
        </p:nvGraphicFramePr>
        <p:xfrm>
          <a:off x="2617575" y="2647225"/>
          <a:ext cx="3000000" cy="3000000"/>
        </p:xfrm>
        <a:graphic>
          <a:graphicData uri="http://schemas.openxmlformats.org/drawingml/2006/table">
            <a:tbl>
              <a:tblPr>
                <a:noFill/>
                <a:tableStyleId>{0B7674D0-9B50-471A-86C7-D50D2FFD9B52}</a:tableStyleId>
              </a:tblPr>
              <a:tblGrid>
                <a:gridCol w="355350"/>
                <a:gridCol w="355350"/>
                <a:gridCol w="355350"/>
                <a:gridCol w="355350"/>
                <a:gridCol w="355350"/>
                <a:gridCol w="355350"/>
                <a:gridCol w="355350"/>
                <a:gridCol w="355350"/>
                <a:gridCol w="355350"/>
                <a:gridCol w="355350"/>
                <a:gridCol w="355350"/>
              </a:tblGrid>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590" name="Google Shape;590;p73"/>
          <p:cNvGraphicFramePr/>
          <p:nvPr/>
        </p:nvGraphicFramePr>
        <p:xfrm>
          <a:off x="2617575" y="3774100"/>
          <a:ext cx="3000000" cy="3000000"/>
        </p:xfrm>
        <a:graphic>
          <a:graphicData uri="http://schemas.openxmlformats.org/drawingml/2006/table">
            <a:tbl>
              <a:tblPr>
                <a:noFill/>
                <a:tableStyleId>{0B7674D0-9B50-471A-86C7-D50D2FFD9B52}</a:tableStyleId>
              </a:tblPr>
              <a:tblGrid>
                <a:gridCol w="355350"/>
                <a:gridCol w="355350"/>
                <a:gridCol w="355350"/>
                <a:gridCol w="355350"/>
                <a:gridCol w="355350"/>
                <a:gridCol w="355350"/>
                <a:gridCol w="355350"/>
                <a:gridCol w="355350"/>
                <a:gridCol w="355350"/>
                <a:gridCol w="355350"/>
                <a:gridCol w="355350"/>
              </a:tblGrid>
              <a:tr h="163200">
                <a:tc>
                  <a:txBody>
                    <a:bodyPr/>
                    <a:lstStyle/>
                    <a:p>
                      <a:pPr indent="0" lvl="0" marL="0" rtl="0" algn="l">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1</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2</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B</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200">
                <a:tc>
                  <a:txBody>
                    <a:bodyPr/>
                    <a:lstStyle/>
                    <a:p>
                      <a:pPr indent="0" lvl="0" marL="0" rtl="0" algn="ctr">
                        <a:lnSpc>
                          <a:spcPct val="100000"/>
                        </a:lnSpc>
                        <a:spcBef>
                          <a:spcPts val="0"/>
                        </a:spcBef>
                        <a:spcAft>
                          <a:spcPts val="0"/>
                        </a:spcAft>
                        <a:buNone/>
                      </a:pPr>
                      <a:r>
                        <a:rPr lang="en" sz="800">
                          <a:latin typeface="Lato"/>
                          <a:ea typeface="Lato"/>
                          <a:cs typeface="Lato"/>
                          <a:sym typeface="Lato"/>
                        </a:rPr>
                        <a:t>3</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D</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9EAD3"/>
                    </a:solidFill>
                  </a:tcPr>
                </a:tc>
                <a:tc>
                  <a:txBody>
                    <a:bodyPr/>
                    <a:lstStyle/>
                    <a:p>
                      <a:pPr indent="0" lvl="0" marL="0" rtl="0" algn="ctr">
                        <a:lnSpc>
                          <a:spcPct val="100000"/>
                        </a:lnSpc>
                        <a:spcBef>
                          <a:spcPts val="0"/>
                        </a:spcBef>
                        <a:spcAft>
                          <a:spcPts val="0"/>
                        </a:spcAft>
                        <a:buNone/>
                      </a:pPr>
                      <a:r>
                        <a:rPr lang="en" sz="800">
                          <a:latin typeface="Lato"/>
                          <a:ea typeface="Lato"/>
                          <a:cs typeface="Lato"/>
                          <a:sym typeface="Lato"/>
                        </a:rPr>
                        <a:t>C</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t/>
                      </a:r>
                      <a:endParaRPr sz="800">
                        <a:latin typeface="Lato"/>
                        <a:ea typeface="Lato"/>
                        <a:cs typeface="Lato"/>
                        <a:sym typeface="Lato"/>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7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your program has the following memory access pattern: A, B, C, D, A, B, D, C, B, A.</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startAt="4"/>
            </a:pPr>
            <a:r>
              <a:rPr lang="en"/>
              <a:t>If we increase the cache size, are we always guaranteed to get better cache performance? Explain for FIFO, LRU, and MIN.</a:t>
            </a:r>
            <a:br>
              <a:rPr lang="en"/>
            </a:br>
            <a:endParaRPr/>
          </a:p>
        </p:txBody>
      </p:sp>
      <p:sp>
        <p:nvSpPr>
          <p:cNvPr id="596" name="Google Shape;596;p7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Replacement Roulette</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7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Assume your program has the following memory access pattern: A, B, C, D, A, B, D, C, B, A.</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startAt="4"/>
            </a:pPr>
            <a:r>
              <a:rPr lang="en"/>
              <a:t>If we increase the cache size, are we always guaranteed to get better cache performance? Explain for FIFO, LRU, and MIN.</a:t>
            </a:r>
            <a:br>
              <a:rPr lang="en"/>
            </a:br>
            <a:r>
              <a:rPr b="1" lang="en">
                <a:solidFill>
                  <a:srgbClr val="1155CC"/>
                </a:solidFill>
              </a:rPr>
              <a:t>FIFO suffers from Belady’s anomaly, so there isn’t a guarantee.</a:t>
            </a:r>
            <a:br>
              <a:rPr b="1" lang="en">
                <a:solidFill>
                  <a:srgbClr val="1155CC"/>
                </a:solidFill>
              </a:rPr>
            </a:br>
            <a:r>
              <a:rPr b="1" lang="en">
                <a:solidFill>
                  <a:srgbClr val="1155CC"/>
                </a:solidFill>
              </a:rPr>
              <a:t>LRU and MIN are stack algorithms → contents of a cache with size S is always a subset of the contents of a cache with size S + 1.</a:t>
            </a:r>
            <a:endParaRPr b="1">
              <a:solidFill>
                <a:srgbClr val="1155CC"/>
              </a:solidFill>
            </a:endParaRPr>
          </a:p>
        </p:txBody>
      </p:sp>
      <p:sp>
        <p:nvSpPr>
          <p:cNvPr id="602" name="Google Shape;602;p7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Replacement Roulette</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7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Suppose that we have a 10-10-12 virtual address split using a two-level paging scheme. Assume that the physical address is 32-bit as well and PTE is 4 bytes. Show the format of a page table entry (PTE) complete with bits required to support the clock algorithm.</a:t>
            </a:r>
            <a:endParaRPr/>
          </a:p>
        </p:txBody>
      </p:sp>
      <p:sp>
        <p:nvSpPr>
          <p:cNvPr id="608" name="Google Shape;608;p7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7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Suppose that we have a 10-10-12 virtual address split using a two-level paging scheme. Assume that the physical address is 32-bit as well and PTE is 4 bytes. Show the format of a page table entry (PTE) complete with bits required to support the clock algorithm.</a:t>
            </a:r>
            <a:br>
              <a:rPr lang="en"/>
            </a:br>
            <a:br>
              <a:rPr lang="en"/>
            </a:br>
            <a:r>
              <a:rPr lang="en"/>
              <a:t># physical page number bits = # physical address bits - # offset bits</a:t>
            </a:r>
            <a:br>
              <a:rPr lang="en"/>
            </a:br>
            <a:r>
              <a:rPr lang="en"/>
              <a:t>               </a:t>
            </a:r>
            <a:r>
              <a:rPr lang="en"/>
              <a:t>                                                </a:t>
            </a:r>
            <a:r>
              <a:rPr lang="en"/>
              <a:t>= 32 - 12</a:t>
            </a:r>
            <a:br>
              <a:rPr lang="en"/>
            </a:br>
            <a:r>
              <a:rPr lang="en"/>
              <a:t>                                                               </a:t>
            </a:r>
            <a:r>
              <a:rPr lang="en"/>
              <a:t>= 20</a:t>
            </a:r>
            <a:br>
              <a:rPr lang="en"/>
            </a:br>
            <a:r>
              <a:rPr lang="en"/>
              <a:t>Have 12 bits remaining for clock algorithm, need dirty, use, writable, and valid bits.</a:t>
            </a:r>
            <a:endParaRPr/>
          </a:p>
        </p:txBody>
      </p:sp>
      <p:sp>
        <p:nvSpPr>
          <p:cNvPr id="614" name="Google Shape;614;p7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7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B, C, A, C, D,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620" name="Google Shape;620;p7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7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solidFill>
                  <a:srgbClr val="000000"/>
                </a:solidFill>
              </a:rPr>
              <a:t>A</a:t>
            </a:r>
            <a:r>
              <a:rPr lang="en"/>
              <a:t>, B, C, A, C, D,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626" name="Google Shape;626;p7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627" name="Google Shape;627;p79"/>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628" name="Google Shape;628;p79"/>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lang="en" sz="1000">
                <a:latin typeface="Lato"/>
                <a:ea typeface="Lato"/>
                <a:cs typeface="Lato"/>
                <a:sym typeface="Lato"/>
              </a:rPr>
              <a:t>Miss</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a:t>
            </a:r>
            <a:r>
              <a:rPr lang="en" sz="1000">
                <a:solidFill>
                  <a:schemeClr val="dk1"/>
                </a:solidFill>
                <a:latin typeface="Lato"/>
                <a:ea typeface="Lato"/>
                <a:cs typeface="Lato"/>
                <a:sym typeface="Lato"/>
              </a:rPr>
              <a:t>→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AutoNum type="arabicPeriod"/>
            </a:pPr>
            <a:r>
              <a:rPr lang="en" sz="1000">
                <a:solidFill>
                  <a:schemeClr val="dk1"/>
                </a:solidFill>
                <a:latin typeface="Lato"/>
                <a:ea typeface="Lato"/>
                <a:cs typeface="Lato"/>
                <a:sym typeface="Lato"/>
              </a:rPr>
              <a:t>Repeat if necessary.</a:t>
            </a:r>
            <a:endParaRPr sz="1000">
              <a:latin typeface="Lato"/>
              <a:ea typeface="Lato"/>
              <a:cs typeface="Lato"/>
              <a:sym typeface="Lato"/>
            </a:endParaRPr>
          </a:p>
        </p:txBody>
      </p:sp>
      <p:sp>
        <p:nvSpPr>
          <p:cNvPr id="629" name="Google Shape;629;p79"/>
          <p:cNvSpPr/>
          <p:nvPr/>
        </p:nvSpPr>
        <p:spPr>
          <a:xfrm>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630" name="Google Shape;630;p79"/>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31" name="Google Shape;631;p79"/>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32" name="Google Shape;632;p79"/>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8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b="1" lang="en">
                <a:solidFill>
                  <a:srgbClr val="0000FF"/>
                </a:solidFill>
              </a:rPr>
              <a:t>A</a:t>
            </a:r>
            <a:r>
              <a:rPr lang="en"/>
              <a:t>, B, C, A, C, D,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638" name="Google Shape;638;p8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639" name="Google Shape;639;p80"/>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sp>
        <p:nvSpPr>
          <p:cNvPr id="640" name="Google Shape;640;p80"/>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a:t>
            </a:r>
            <a:r>
              <a:rPr lang="en" sz="1000">
                <a:solidFill>
                  <a:schemeClr val="dk1"/>
                </a:solidFill>
                <a:latin typeface="Lato"/>
                <a:ea typeface="Lato"/>
                <a:cs typeface="Lato"/>
                <a:sym typeface="Lato"/>
              </a:rPr>
              <a:t>→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AutoNum type="arabicPeriod"/>
            </a:pPr>
            <a:r>
              <a:rPr lang="en" sz="1000">
                <a:solidFill>
                  <a:schemeClr val="dk1"/>
                </a:solidFill>
                <a:latin typeface="Lato"/>
                <a:ea typeface="Lato"/>
                <a:cs typeface="Lato"/>
                <a:sym typeface="Lato"/>
              </a:rPr>
              <a:t>Repeat if necessary.</a:t>
            </a:r>
            <a:endParaRPr sz="1000">
              <a:latin typeface="Lato"/>
              <a:ea typeface="Lato"/>
              <a:cs typeface="Lato"/>
              <a:sym typeface="Lato"/>
            </a:endParaRPr>
          </a:p>
        </p:txBody>
      </p:sp>
      <p:sp>
        <p:nvSpPr>
          <p:cNvPr id="641" name="Google Shape;641;p80"/>
          <p:cNvSpPr/>
          <p:nvPr/>
        </p:nvSpPr>
        <p:spPr>
          <a:xfrm>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642" name="Google Shape;642;p80"/>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43" name="Google Shape;643;p80"/>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44" name="Google Shape;644;p80"/>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8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b="1" lang="en">
                <a:solidFill>
                  <a:srgbClr val="0000FF"/>
                </a:solidFill>
              </a:rPr>
              <a:t>A</a:t>
            </a:r>
            <a:r>
              <a:rPr lang="en"/>
              <a:t>, B, C, A, C, D,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650" name="Google Shape;650;p8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651" name="Google Shape;651;p81"/>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sp>
        <p:nvSpPr>
          <p:cNvPr id="652" name="Google Shape;652;p81"/>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solidFill>
                  <a:srgbClr val="38761D"/>
                </a:solidFill>
                <a:latin typeface="Lato"/>
                <a:ea typeface="Lato"/>
                <a:cs typeface="Lato"/>
                <a:sym typeface="Lato"/>
              </a:rPr>
            </a:br>
            <a:r>
              <a:rPr b="1" lang="en" sz="1000">
                <a:solidFill>
                  <a:srgbClr val="38761D"/>
                </a:solidFill>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653" name="Google Shape;653;p81"/>
          <p:cNvSpPr/>
          <p:nvPr/>
        </p:nvSpPr>
        <p:spPr>
          <a:xfrm>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654" name="Google Shape;654;p81"/>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55" name="Google Shape;655;p81"/>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56" name="Google Shape;656;p81"/>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b="1" lang="en">
                <a:solidFill>
                  <a:srgbClr val="0000FF"/>
                </a:solidFill>
              </a:rPr>
              <a:t>A</a:t>
            </a:r>
            <a:r>
              <a:rPr lang="en"/>
              <a:t>, B, C, A, C, D, B, D, A, E,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662" name="Google Shape;662;p8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663" name="Google Shape;663;p82"/>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664" name="Google Shape;664;p82"/>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665" name="Google Shape;665;p82"/>
          <p:cNvSpPr/>
          <p:nvPr/>
        </p:nvSpPr>
        <p:spPr>
          <a:xfrm rot="54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666" name="Google Shape;666;p82"/>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67" name="Google Shape;667;p82"/>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68" name="Google Shape;668;p82"/>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8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a:t>
            </a:r>
            <a:r>
              <a:rPr lang="en"/>
              <a:t>, </a:t>
            </a:r>
            <a:r>
              <a:rPr b="1" lang="en">
                <a:solidFill>
                  <a:srgbClr val="0000FF"/>
                </a:solidFill>
              </a:rPr>
              <a:t>B</a:t>
            </a:r>
            <a:r>
              <a:rPr lang="en"/>
              <a:t>, C, A, C, D, B, D, A, E,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674" name="Google Shape;674;p8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675" name="Google Shape;675;p83"/>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676" name="Google Shape;676;p83"/>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677" name="Google Shape;677;p83"/>
          <p:cNvSpPr/>
          <p:nvPr/>
        </p:nvSpPr>
        <p:spPr>
          <a:xfrm rot="5400000">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678" name="Google Shape;678;p83"/>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79" name="Google Shape;679;p83"/>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680" name="Google Shape;680;p83"/>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8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b="1" lang="en">
                <a:solidFill>
                  <a:srgbClr val="0000FF"/>
                </a:solidFill>
              </a:rPr>
              <a:t>B</a:t>
            </a:r>
            <a:r>
              <a:rPr lang="en"/>
              <a:t>, C, A, C, D,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686" name="Google Shape;686;p8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687" name="Google Shape;687;p84"/>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688" name="Google Shape;688;p84"/>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b="1" lang="en" sz="1000">
                <a:solidFill>
                  <a:srgbClr val="38761D"/>
                </a:solidFill>
                <a:latin typeface="Lato"/>
                <a:ea typeface="Lato"/>
                <a:cs typeface="Lato"/>
                <a:sym typeface="Lato"/>
              </a:rPr>
              <a:t>0 → evict entry (if necessary), bring in page, set use bit = 1.</a:t>
            </a:r>
            <a:br>
              <a:rPr b="1"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689" name="Google Shape;689;p84"/>
          <p:cNvSpPr/>
          <p:nvPr/>
        </p:nvSpPr>
        <p:spPr>
          <a:xfrm rot="5400000">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690" name="Google Shape;690;p84"/>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691" name="Google Shape;691;p84"/>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692" name="Google Shape;692;p84"/>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8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b="1" lang="en">
                <a:solidFill>
                  <a:srgbClr val="0000FF"/>
                </a:solidFill>
              </a:rPr>
              <a:t>B</a:t>
            </a:r>
            <a:r>
              <a:rPr lang="en"/>
              <a:t>, C, A, C, D,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698" name="Google Shape;698;p8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699" name="Google Shape;699;p85"/>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700" name="Google Shape;700;p85"/>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b="1"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01" name="Google Shape;701;p85"/>
          <p:cNvSpPr/>
          <p:nvPr/>
        </p:nvSpPr>
        <p:spPr>
          <a:xfrm rot="108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02" name="Google Shape;702;p85"/>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703" name="Google Shape;703;p85"/>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04" name="Google Shape;704;p85"/>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8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b="1" lang="en">
                <a:solidFill>
                  <a:srgbClr val="0000FF"/>
                </a:solidFill>
              </a:rPr>
              <a:t>C</a:t>
            </a:r>
            <a:r>
              <a:rPr lang="en"/>
              <a:t>, A, C, D, B, D, A, E,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710" name="Google Shape;710;p8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711" name="Google Shape;711;p86"/>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712" name="Google Shape;712;p86"/>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b="1"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13" name="Google Shape;713;p86"/>
          <p:cNvSpPr/>
          <p:nvPr/>
        </p:nvSpPr>
        <p:spPr>
          <a:xfrm rot="10800000">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14" name="Google Shape;714;p86"/>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715" name="Google Shape;715;p86"/>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16" name="Google Shape;716;p86"/>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8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b="1" lang="en">
                <a:solidFill>
                  <a:srgbClr val="0000FF"/>
                </a:solidFill>
              </a:rPr>
              <a:t>C</a:t>
            </a:r>
            <a:r>
              <a:rPr lang="en"/>
              <a:t>, A, C, D,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722" name="Google Shape;722;p8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723" name="Google Shape;723;p87"/>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724" name="Google Shape;724;p87"/>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b="1" lang="en" sz="1000">
                <a:solidFill>
                  <a:srgbClr val="38761D"/>
                </a:solidFill>
                <a:latin typeface="Lato"/>
                <a:ea typeface="Lato"/>
                <a:cs typeface="Lato"/>
                <a:sym typeface="Lato"/>
              </a:rPr>
              <a:t>0 → evict entry (if necessary), bring in page, set use bit = 1.</a:t>
            </a:r>
            <a:br>
              <a:rPr b="1"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25" name="Google Shape;725;p87"/>
          <p:cNvSpPr/>
          <p:nvPr/>
        </p:nvSpPr>
        <p:spPr>
          <a:xfrm rot="10800000">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26" name="Google Shape;726;p87"/>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727" name="Google Shape;727;p87"/>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28" name="Google Shape;728;p87"/>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8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b="1" lang="en">
                <a:solidFill>
                  <a:srgbClr val="0000FF"/>
                </a:solidFill>
              </a:rPr>
              <a:t>C</a:t>
            </a:r>
            <a:r>
              <a:rPr lang="en"/>
              <a:t>, A, C, D, B, D, A, E,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734" name="Google Shape;734;p8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735" name="Google Shape;735;p88"/>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736" name="Google Shape;736;p88"/>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b="1"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37" name="Google Shape;737;p88"/>
          <p:cNvSpPr/>
          <p:nvPr/>
        </p:nvSpPr>
        <p:spPr>
          <a:xfrm rot="-54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38" name="Google Shape;738;p88"/>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39" name="Google Shape;739;p88"/>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40" name="Google Shape;740;p88"/>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8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b="1" lang="en">
                <a:solidFill>
                  <a:srgbClr val="0000FF"/>
                </a:solidFill>
              </a:rPr>
              <a:t>A</a:t>
            </a:r>
            <a:r>
              <a:rPr lang="en"/>
              <a:t>, C, D, B, D, A, E,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746" name="Google Shape;746;p8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747" name="Google Shape;747;p89"/>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sp>
        <p:nvSpPr>
          <p:cNvPr id="748" name="Google Shape;748;p89"/>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Hit</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Set use bit = 1 (don’t advance clock hand).</a:t>
            </a:r>
            <a:endParaRPr b="1" sz="1000">
              <a:solidFill>
                <a:srgbClr val="38761D"/>
              </a:solidFill>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lang="en" sz="1000">
                <a:latin typeface="Lato"/>
                <a:ea typeface="Lato"/>
                <a:cs typeface="Lato"/>
                <a:sym typeface="Lato"/>
              </a:rPr>
              <a:t>Miss</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b="1"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49" name="Google Shape;749;p89"/>
          <p:cNvSpPr/>
          <p:nvPr/>
        </p:nvSpPr>
        <p:spPr>
          <a:xfrm rot="-5400000">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50" name="Google Shape;750;p89"/>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51" name="Google Shape;751;p89"/>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52" name="Google Shape;752;p89"/>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9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b="1" lang="en">
                <a:solidFill>
                  <a:srgbClr val="0000FF"/>
                </a:solidFill>
              </a:rPr>
              <a:t>C</a:t>
            </a:r>
            <a:r>
              <a:rPr lang="en"/>
              <a:t>, D,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758" name="Google Shape;758;p9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759" name="Google Shape;759;p90"/>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760" name="Google Shape;760;p90"/>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Hit</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Set use bit = 1 (don’t advance clock hand).</a:t>
            </a:r>
            <a:endParaRPr b="1" sz="1000">
              <a:solidFill>
                <a:srgbClr val="38761D"/>
              </a:solidFill>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lang="en" sz="1000">
                <a:latin typeface="Lato"/>
                <a:ea typeface="Lato"/>
                <a:cs typeface="Lato"/>
                <a:sym typeface="Lato"/>
              </a:rPr>
              <a:t>Miss</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b="1"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61" name="Google Shape;761;p90"/>
          <p:cNvSpPr/>
          <p:nvPr/>
        </p:nvSpPr>
        <p:spPr>
          <a:xfrm rot="-5400000">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62" name="Google Shape;762;p90"/>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763" name="Google Shape;763;p90"/>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64" name="Google Shape;764;p90"/>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9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b="1" lang="en">
                <a:solidFill>
                  <a:srgbClr val="0000FF"/>
                </a:solidFill>
              </a:rPr>
              <a:t>D</a:t>
            </a:r>
            <a:r>
              <a:rPr lang="en"/>
              <a:t>, B, D, A, E,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770" name="Google Shape;770;p9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771" name="Google Shape;771;p91"/>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772" name="Google Shape;772;p91"/>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b="1"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73" name="Google Shape;773;p91"/>
          <p:cNvSpPr/>
          <p:nvPr/>
        </p:nvSpPr>
        <p:spPr>
          <a:xfrm rot="-5400000">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74" name="Google Shape;774;p91"/>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75" name="Google Shape;775;p91"/>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76" name="Google Shape;776;p91"/>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9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b="1" lang="en">
                <a:solidFill>
                  <a:srgbClr val="0000FF"/>
                </a:solidFill>
              </a:rPr>
              <a:t>D</a:t>
            </a:r>
            <a:r>
              <a:rPr lang="en"/>
              <a:t>, B, D,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782" name="Google Shape;782;p9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783" name="Google Shape;783;p92"/>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784" name="Google Shape;784;p92"/>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b="1" lang="en" sz="1000">
                <a:solidFill>
                  <a:srgbClr val="38761D"/>
                </a:solidFill>
                <a:latin typeface="Lato"/>
                <a:ea typeface="Lato"/>
                <a:cs typeface="Lato"/>
                <a:sym typeface="Lato"/>
              </a:rPr>
              <a:t>0 → evict entry (if necessary), bring in page, set use bit = 1.</a:t>
            </a:r>
            <a:br>
              <a:rPr b="1" lang="en" sz="1000">
                <a:solidFill>
                  <a:srgbClr val="38761D"/>
                </a:solidFill>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85" name="Google Shape;785;p92"/>
          <p:cNvSpPr/>
          <p:nvPr/>
        </p:nvSpPr>
        <p:spPr>
          <a:xfrm rot="-5400000">
            <a:off x="2126563" y="3421650"/>
            <a:ext cx="410400" cy="457200"/>
          </a:xfrm>
          <a:prstGeom prst="up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86" name="Google Shape;786;p92"/>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87" name="Google Shape;787;p92"/>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88" name="Google Shape;788;p92"/>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9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b="1" lang="en">
                <a:solidFill>
                  <a:srgbClr val="0000FF"/>
                </a:solidFill>
              </a:rPr>
              <a:t>D</a:t>
            </a:r>
            <a:r>
              <a:rPr lang="en"/>
              <a:t>, B, D, A, E,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794" name="Google Shape;794;p9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795" name="Google Shape;795;p93"/>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796" name="Google Shape;796;p93"/>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b="1" lang="en" sz="1000">
                <a:solidFill>
                  <a:srgbClr val="38761D"/>
                </a:solidFill>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797" name="Google Shape;797;p93"/>
          <p:cNvSpPr/>
          <p:nvPr/>
        </p:nvSpPr>
        <p:spPr>
          <a:xfrm>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798" name="Google Shape;798;p93"/>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799" name="Google Shape;799;p93"/>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00" name="Google Shape;800;p93"/>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9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b="1" lang="en">
                <a:solidFill>
                  <a:srgbClr val="0000FF"/>
                </a:solidFill>
              </a:rPr>
              <a:t>B</a:t>
            </a:r>
            <a:r>
              <a:rPr lang="en"/>
              <a:t>, D, A, E,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806" name="Google Shape;806;p9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807" name="Google Shape;807;p94"/>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808" name="Google Shape;808;p94"/>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Hit</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Set use bit = 1 (don’t advance clock hand).</a:t>
            </a:r>
            <a:endParaRPr b="1" sz="1000">
              <a:solidFill>
                <a:srgbClr val="38761D"/>
              </a:solidFill>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lang="en" sz="1000">
                <a:latin typeface="Lato"/>
                <a:ea typeface="Lato"/>
                <a:cs typeface="Lato"/>
                <a:sym typeface="Lato"/>
              </a:rPr>
              <a:t>Miss</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solidFill>
                  <a:srgbClr val="38761D"/>
                </a:solidFill>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809" name="Google Shape;809;p94"/>
          <p:cNvSpPr/>
          <p:nvPr/>
        </p:nvSpPr>
        <p:spPr>
          <a:xfrm>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10" name="Google Shape;810;p94"/>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11" name="Google Shape;811;p94"/>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812" name="Google Shape;812;p94"/>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9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b="1" lang="en">
                <a:solidFill>
                  <a:srgbClr val="0000FF"/>
                </a:solidFill>
              </a:rPr>
              <a:t>D</a:t>
            </a:r>
            <a:r>
              <a:rPr lang="en"/>
              <a:t>, A,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818" name="Google Shape;818;p9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819" name="Google Shape;819;p95"/>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820" name="Google Shape;820;p95"/>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Hit</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Set use bit = 1 (don’t advance clock hand).</a:t>
            </a:r>
            <a:endParaRPr b="1" sz="1000">
              <a:solidFill>
                <a:srgbClr val="38761D"/>
              </a:solidFill>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lang="en" sz="1000">
                <a:latin typeface="Lato"/>
                <a:ea typeface="Lato"/>
                <a:cs typeface="Lato"/>
                <a:sym typeface="Lato"/>
              </a:rPr>
              <a:t>Miss</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solidFill>
                  <a:srgbClr val="38761D"/>
                </a:solidFill>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821" name="Google Shape;821;p95"/>
          <p:cNvSpPr/>
          <p:nvPr/>
        </p:nvSpPr>
        <p:spPr>
          <a:xfrm>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22" name="Google Shape;822;p95"/>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23" name="Google Shape;823;p95"/>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24" name="Google Shape;824;p95"/>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9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b="1" lang="en">
                <a:solidFill>
                  <a:srgbClr val="0000FF"/>
                </a:solidFill>
              </a:rPr>
              <a:t>A</a:t>
            </a:r>
            <a:r>
              <a:rPr lang="en"/>
              <a:t>, E,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830" name="Google Shape;830;p9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831" name="Google Shape;831;p96"/>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sp>
        <p:nvSpPr>
          <p:cNvPr id="832" name="Google Shape;832;p96"/>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Hit</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Set use bit = 1 (don’t advance clock hand).</a:t>
            </a:r>
            <a:endParaRPr b="1" sz="1000">
              <a:solidFill>
                <a:srgbClr val="38761D"/>
              </a:solidFill>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lang="en" sz="1000">
                <a:latin typeface="Lato"/>
                <a:ea typeface="Lato"/>
                <a:cs typeface="Lato"/>
                <a:sym typeface="Lato"/>
              </a:rPr>
              <a:t>Miss</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solidFill>
                  <a:srgbClr val="38761D"/>
                </a:solidFill>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833" name="Google Shape;833;p96"/>
          <p:cNvSpPr/>
          <p:nvPr/>
        </p:nvSpPr>
        <p:spPr>
          <a:xfrm>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34" name="Google Shape;834;p96"/>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35" name="Google Shape;835;p96"/>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36" name="Google Shape;836;p96"/>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9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842" name="Google Shape;842;p9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843" name="Google Shape;843;p97"/>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sp>
        <p:nvSpPr>
          <p:cNvPr id="844" name="Google Shape;844;p97"/>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solidFill>
                  <a:srgbClr val="38761D"/>
                </a:solidFill>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845" name="Google Shape;845;p97"/>
          <p:cNvSpPr/>
          <p:nvPr/>
        </p:nvSpPr>
        <p:spPr>
          <a:xfrm>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46" name="Google Shape;846;p97"/>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47" name="Google Shape;847;p97"/>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48" name="Google Shape;848;p97"/>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9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854" name="Google Shape;854;p9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855" name="Google Shape;855;p98"/>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sp>
        <p:nvSpPr>
          <p:cNvPr id="856" name="Google Shape;856;p98"/>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solidFill>
                  <a:srgbClr val="38761D"/>
                </a:solidFill>
                <a:latin typeface="Lato"/>
                <a:ea typeface="Lato"/>
                <a:cs typeface="Lato"/>
                <a:sym typeface="Lato"/>
              </a:rPr>
            </a:br>
            <a:r>
              <a:rPr b="1" lang="en" sz="1000">
                <a:solidFill>
                  <a:srgbClr val="38761D"/>
                </a:solidFill>
                <a:latin typeface="Lato"/>
                <a:ea typeface="Lato"/>
                <a:cs typeface="Lato"/>
                <a:sym typeface="Lato"/>
              </a:rPr>
              <a:t>1 → set use bit = 0.</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857" name="Google Shape;857;p98"/>
          <p:cNvSpPr/>
          <p:nvPr/>
        </p:nvSpPr>
        <p:spPr>
          <a:xfrm>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58" name="Google Shape;858;p98"/>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59" name="Google Shape;859;p98"/>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60" name="Google Shape;860;p98"/>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9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866" name="Google Shape;866;p9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867" name="Google Shape;867;p99"/>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868" name="Google Shape;868;p99"/>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869" name="Google Shape;869;p99"/>
          <p:cNvSpPr/>
          <p:nvPr/>
        </p:nvSpPr>
        <p:spPr>
          <a:xfrm rot="54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70" name="Google Shape;870;p99"/>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71" name="Google Shape;871;p99"/>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72" name="Google Shape;872;p99"/>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10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a:t>
            </a:r>
            <a:r>
              <a:rPr lang="en"/>
              <a:t>B, </a:t>
            </a:r>
            <a:r>
              <a:rPr lang="en"/>
              <a:t>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878" name="Google Shape;878;p10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879" name="Google Shape;879;p100"/>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880" name="Google Shape;880;p100"/>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881" name="Google Shape;881;p100"/>
          <p:cNvSpPr/>
          <p:nvPr/>
        </p:nvSpPr>
        <p:spPr>
          <a:xfrm rot="54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82" name="Google Shape;882;p100"/>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83" name="Google Shape;883;p100"/>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884" name="Google Shape;884;p100"/>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10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890" name="Google Shape;890;p10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891" name="Google Shape;891;p101"/>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892" name="Google Shape;892;p101"/>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b="1" lang="en" sz="1000">
                <a:solidFill>
                  <a:srgbClr val="38761D"/>
                </a:solidFill>
                <a:latin typeface="Lato"/>
                <a:ea typeface="Lato"/>
                <a:cs typeface="Lato"/>
                <a:sym typeface="Lato"/>
              </a:rPr>
              <a:t>1 → set use bit = 0.</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893" name="Google Shape;893;p101"/>
          <p:cNvSpPr/>
          <p:nvPr/>
        </p:nvSpPr>
        <p:spPr>
          <a:xfrm rot="54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94" name="Google Shape;894;p101"/>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895" name="Google Shape;895;p101"/>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896" name="Google Shape;896;p101"/>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0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02" name="Google Shape;902;p10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03" name="Google Shape;903;p102"/>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04" name="Google Shape;904;p102"/>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905" name="Google Shape;905;p102"/>
          <p:cNvSpPr/>
          <p:nvPr/>
        </p:nvSpPr>
        <p:spPr>
          <a:xfrm rot="108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906" name="Google Shape;906;p102"/>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907" name="Google Shape;907;p102"/>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08" name="Google Shape;908;p102"/>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10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14" name="Google Shape;914;p10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15" name="Google Shape;915;p103"/>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16" name="Google Shape;916;p103"/>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917" name="Google Shape;917;p103"/>
          <p:cNvSpPr/>
          <p:nvPr/>
        </p:nvSpPr>
        <p:spPr>
          <a:xfrm rot="108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918" name="Google Shape;918;p103"/>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919" name="Google Shape;919;p103"/>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20" name="Google Shape;920;p103"/>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10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26" name="Google Shape;926;p10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27" name="Google Shape;927;p104"/>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28" name="Google Shape;928;p104"/>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b="1" lang="en" sz="1000">
                <a:solidFill>
                  <a:srgbClr val="38761D"/>
                </a:solidFill>
                <a:latin typeface="Lato"/>
                <a:ea typeface="Lato"/>
                <a:cs typeface="Lato"/>
                <a:sym typeface="Lato"/>
              </a:rPr>
              <a:t>1 → set use bit = 0.</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929" name="Google Shape;929;p104"/>
          <p:cNvSpPr/>
          <p:nvPr/>
        </p:nvSpPr>
        <p:spPr>
          <a:xfrm rot="108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930" name="Google Shape;930;p104"/>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931" name="Google Shape;931;p104"/>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32" name="Google Shape;932;p104"/>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10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38" name="Google Shape;938;p10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39" name="Google Shape;939;p105"/>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40" name="Google Shape;940;p105"/>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941" name="Google Shape;941;p105"/>
          <p:cNvSpPr/>
          <p:nvPr/>
        </p:nvSpPr>
        <p:spPr>
          <a:xfrm rot="-54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942" name="Google Shape;942;p105"/>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43" name="Google Shape;943;p105"/>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44" name="Google Shape;944;p105"/>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10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50" name="Google Shape;950;p10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51" name="Google Shape;951;p106"/>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52" name="Google Shape;952;p106"/>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chemeClr val="dk1"/>
              </a:buClr>
              <a:buSzPts val="1000"/>
              <a:buFont typeface="Lato"/>
              <a:buAutoNum type="arabicPeriod"/>
            </a:pPr>
            <a:r>
              <a:rPr lang="en" sz="1000">
                <a:solidFill>
                  <a:schemeClr val="dk1"/>
                </a:solidFill>
                <a:latin typeface="Lato"/>
                <a:ea typeface="Lato"/>
                <a:cs typeface="Lato"/>
                <a:sym typeface="Lato"/>
              </a:rPr>
              <a:t>Advance clock hand.</a:t>
            </a:r>
            <a:endParaRPr sz="1000">
              <a:solidFill>
                <a:schemeClr val="dk1"/>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sp>
        <p:nvSpPr>
          <p:cNvPr id="953" name="Google Shape;953;p106"/>
          <p:cNvSpPr/>
          <p:nvPr/>
        </p:nvSpPr>
        <p:spPr>
          <a:xfrm rot="-54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954" name="Google Shape;954;p106"/>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55" name="Google Shape;955;p106"/>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56" name="Google Shape;956;p106"/>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10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62" name="Google Shape;962;p10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63" name="Google Shape;963;p107"/>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64" name="Google Shape;964;p107"/>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965" name="Google Shape;965;p107"/>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66" name="Google Shape;966;p107"/>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67" name="Google Shape;967;p107"/>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68" name="Google Shape;968;p107"/>
          <p:cNvSpPr/>
          <p:nvPr/>
        </p:nvSpPr>
        <p:spPr>
          <a:xfrm>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10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74" name="Google Shape;974;p10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75" name="Google Shape;975;p108"/>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A</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sp>
        <p:nvSpPr>
          <p:cNvPr id="976" name="Google Shape;976;p108"/>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977" name="Google Shape;977;p108"/>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78" name="Google Shape;978;p108"/>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79" name="Google Shape;979;p108"/>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80" name="Google Shape;980;p108"/>
          <p:cNvSpPr/>
          <p:nvPr/>
        </p:nvSpPr>
        <p:spPr>
          <a:xfrm>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10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86" name="Google Shape;986;p10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87" name="Google Shape;987;p109"/>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sp>
        <p:nvSpPr>
          <p:cNvPr id="988" name="Google Shape;988;p109"/>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b="1" lang="en" sz="1000">
                <a:solidFill>
                  <a:srgbClr val="38761D"/>
                </a:solidFill>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989" name="Google Shape;989;p109"/>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90" name="Google Shape;990;p109"/>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991" name="Google Shape;991;p109"/>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992" name="Google Shape;992;p109"/>
          <p:cNvSpPr/>
          <p:nvPr/>
        </p:nvSpPr>
        <p:spPr>
          <a:xfrm>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11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b="1" lang="en">
                <a:solidFill>
                  <a:srgbClr val="0000FF"/>
                </a:solidFill>
              </a:rPr>
              <a:t>E</a:t>
            </a:r>
            <a:r>
              <a:rPr lang="en"/>
              <a:t>, B,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998" name="Google Shape;998;p11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999" name="Google Shape;999;p110"/>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1000" name="Google Shape;1000;p110"/>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1001" name="Google Shape;1001;p110"/>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02" name="Google Shape;1002;p110"/>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03" name="Google Shape;1003;p110"/>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1004" name="Google Shape;1004;p110"/>
          <p:cNvSpPr/>
          <p:nvPr/>
        </p:nvSpPr>
        <p:spPr>
          <a:xfrm rot="54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11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lang="en">
                <a:solidFill>
                  <a:srgbClr val="000000"/>
                </a:solidFill>
              </a:rPr>
              <a:t>E</a:t>
            </a:r>
            <a:r>
              <a:rPr lang="en"/>
              <a:t>, </a:t>
            </a:r>
            <a:r>
              <a:rPr b="1" lang="en">
                <a:solidFill>
                  <a:srgbClr val="0000FF"/>
                </a:solidFill>
              </a:rPr>
              <a:t>B</a:t>
            </a:r>
            <a:r>
              <a:rPr lang="en"/>
              <a:t>, F</a:t>
            </a:r>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1010" name="Google Shape;1010;p11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1011" name="Google Shape;1011;p111"/>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1012" name="Google Shape;1012;p111"/>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Hit</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Set use bit = 1 (don’t advance clock hand).</a:t>
            </a:r>
            <a:endParaRPr b="1" sz="1000">
              <a:solidFill>
                <a:srgbClr val="38761D"/>
              </a:solidFill>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lang="en" sz="1000">
                <a:latin typeface="Lato"/>
                <a:ea typeface="Lato"/>
                <a:cs typeface="Lato"/>
                <a:sym typeface="Lato"/>
              </a:rPr>
              <a:t>Miss</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1013" name="Google Shape;1013;p111"/>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14" name="Google Shape;1014;p111"/>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1015" name="Google Shape;1015;p111"/>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1016" name="Google Shape;1016;p111"/>
          <p:cNvSpPr/>
          <p:nvPr/>
        </p:nvSpPr>
        <p:spPr>
          <a:xfrm rot="54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11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lang="en">
                <a:solidFill>
                  <a:srgbClr val="000000"/>
                </a:solidFill>
              </a:rPr>
              <a:t>E</a:t>
            </a:r>
            <a:r>
              <a:rPr lang="en"/>
              <a:t>, </a:t>
            </a:r>
            <a:r>
              <a:rPr lang="en">
                <a:solidFill>
                  <a:srgbClr val="000000"/>
                </a:solidFill>
              </a:rPr>
              <a:t>B</a:t>
            </a:r>
            <a:r>
              <a:rPr lang="en"/>
              <a:t>, </a:t>
            </a:r>
            <a:r>
              <a:rPr b="1" lang="en">
                <a:solidFill>
                  <a:srgbClr val="0000FF"/>
                </a:solidFill>
              </a:rPr>
              <a:t>F</a:t>
            </a:r>
            <a:endParaRPr b="1">
              <a:solidFill>
                <a:srgbClr val="0000FF"/>
              </a:solidFill>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1022" name="Google Shape;1022;p11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1023" name="Google Shape;1023;p112"/>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1024" name="Google Shape;1024;p112"/>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1025" name="Google Shape;1025;p112"/>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26" name="Google Shape;1026;p112"/>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1027" name="Google Shape;1027;p112"/>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1028" name="Google Shape;1028;p112"/>
          <p:cNvSpPr/>
          <p:nvPr/>
        </p:nvSpPr>
        <p:spPr>
          <a:xfrm rot="54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11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lang="en">
                <a:solidFill>
                  <a:srgbClr val="000000"/>
                </a:solidFill>
              </a:rPr>
              <a:t>E</a:t>
            </a:r>
            <a:r>
              <a:rPr lang="en"/>
              <a:t>, </a:t>
            </a:r>
            <a:r>
              <a:rPr lang="en">
                <a:solidFill>
                  <a:srgbClr val="000000"/>
                </a:solidFill>
              </a:rPr>
              <a:t>B</a:t>
            </a:r>
            <a:r>
              <a:rPr lang="en"/>
              <a:t>, </a:t>
            </a:r>
            <a:r>
              <a:rPr b="1" lang="en">
                <a:solidFill>
                  <a:srgbClr val="0000FF"/>
                </a:solidFill>
              </a:rPr>
              <a:t>F</a:t>
            </a:r>
            <a:endParaRPr b="1">
              <a:solidFill>
                <a:srgbClr val="0000FF"/>
              </a:solidFill>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1034" name="Google Shape;1034;p11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1035" name="Google Shape;1035;p113"/>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1036" name="Google Shape;1036;p113"/>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b="1" lang="en" sz="1000">
                <a:solidFill>
                  <a:srgbClr val="38761D"/>
                </a:solidFill>
                <a:latin typeface="Lato"/>
                <a:ea typeface="Lato"/>
                <a:cs typeface="Lato"/>
                <a:sym typeface="Lato"/>
              </a:rPr>
              <a:t>1 → set use bit = 0.</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1037" name="Google Shape;1037;p113"/>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38" name="Google Shape;1038;p113"/>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1039" name="Google Shape;1039;p113"/>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1040" name="Google Shape;1040;p113"/>
          <p:cNvSpPr/>
          <p:nvPr/>
        </p:nvSpPr>
        <p:spPr>
          <a:xfrm rot="54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11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lang="en">
                <a:solidFill>
                  <a:srgbClr val="000000"/>
                </a:solidFill>
              </a:rPr>
              <a:t>E</a:t>
            </a:r>
            <a:r>
              <a:rPr lang="en"/>
              <a:t>, </a:t>
            </a:r>
            <a:r>
              <a:rPr lang="en">
                <a:solidFill>
                  <a:srgbClr val="000000"/>
                </a:solidFill>
              </a:rPr>
              <a:t>B</a:t>
            </a:r>
            <a:r>
              <a:rPr lang="en"/>
              <a:t>, </a:t>
            </a:r>
            <a:r>
              <a:rPr b="1" lang="en">
                <a:solidFill>
                  <a:srgbClr val="0000FF"/>
                </a:solidFill>
              </a:rPr>
              <a:t>F</a:t>
            </a:r>
            <a:endParaRPr b="1">
              <a:solidFill>
                <a:srgbClr val="0000FF"/>
              </a:solidFill>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1046" name="Google Shape;1046;p11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1047" name="Google Shape;1047;p114"/>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1048" name="Google Shape;1048;p114"/>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1049" name="Google Shape;1049;p114"/>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50" name="Google Shape;1050;p114"/>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1051" name="Google Shape;1051;p114"/>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1052" name="Google Shape;1052;p114"/>
          <p:cNvSpPr/>
          <p:nvPr/>
        </p:nvSpPr>
        <p:spPr>
          <a:xfrm rot="108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11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lang="en">
                <a:solidFill>
                  <a:srgbClr val="000000"/>
                </a:solidFill>
              </a:rPr>
              <a:t>E</a:t>
            </a:r>
            <a:r>
              <a:rPr lang="en"/>
              <a:t>, </a:t>
            </a:r>
            <a:r>
              <a:rPr lang="en">
                <a:solidFill>
                  <a:srgbClr val="000000"/>
                </a:solidFill>
              </a:rPr>
              <a:t>B</a:t>
            </a:r>
            <a:r>
              <a:rPr lang="en"/>
              <a:t>, </a:t>
            </a:r>
            <a:r>
              <a:rPr b="1" lang="en">
                <a:solidFill>
                  <a:srgbClr val="0000FF"/>
                </a:solidFill>
              </a:rPr>
              <a:t>F</a:t>
            </a:r>
            <a:endParaRPr b="1">
              <a:solidFill>
                <a:srgbClr val="0000FF"/>
              </a:solidFill>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1058" name="Google Shape;1058;p11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1059" name="Google Shape;1059;p115"/>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1060" name="Google Shape;1060;p115"/>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1061" name="Google Shape;1061;p115"/>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C</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1062" name="Google Shape;1062;p115"/>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63" name="Google Shape;1063;p115"/>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1064" name="Google Shape;1064;p115"/>
          <p:cNvSpPr/>
          <p:nvPr/>
        </p:nvSpPr>
        <p:spPr>
          <a:xfrm rot="108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11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lang="en">
                <a:solidFill>
                  <a:srgbClr val="000000"/>
                </a:solidFill>
              </a:rPr>
              <a:t>E</a:t>
            </a:r>
            <a:r>
              <a:rPr lang="en"/>
              <a:t>, </a:t>
            </a:r>
            <a:r>
              <a:rPr lang="en">
                <a:solidFill>
                  <a:srgbClr val="000000"/>
                </a:solidFill>
              </a:rPr>
              <a:t>B</a:t>
            </a:r>
            <a:r>
              <a:rPr lang="en"/>
              <a:t>, </a:t>
            </a:r>
            <a:r>
              <a:rPr b="1" lang="en">
                <a:solidFill>
                  <a:srgbClr val="0000FF"/>
                </a:solidFill>
              </a:rPr>
              <a:t>F</a:t>
            </a:r>
            <a:endParaRPr b="1">
              <a:solidFill>
                <a:srgbClr val="0000FF"/>
              </a:solidFill>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1070" name="Google Shape;1070;p11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1071" name="Google Shape;1071;p116"/>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1072" name="Google Shape;1072;p116"/>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Check use bit.</a:t>
            </a:r>
            <a:br>
              <a:rPr b="1" lang="en" sz="1000">
                <a:solidFill>
                  <a:srgbClr val="38761D"/>
                </a:solidFill>
                <a:latin typeface="Lato"/>
                <a:ea typeface="Lato"/>
                <a:cs typeface="Lato"/>
                <a:sym typeface="Lato"/>
              </a:rPr>
            </a:br>
            <a:r>
              <a:rPr b="1" lang="en" sz="1000">
                <a:solidFill>
                  <a:srgbClr val="38761D"/>
                </a:solidFill>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Advance clock hand.</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1073" name="Google Shape;1073;p116"/>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0" marB="0" marR="0" marL="0" anchor="ctr">
                    <a:solidFill>
                      <a:srgbClr val="D9EAD3"/>
                    </a:solidFill>
                  </a:tcP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solidFill>
                      <a:srgbClr val="D9EAD3"/>
                    </a:solidFill>
                  </a:tcPr>
                </a:tc>
              </a:tr>
            </a:tbl>
          </a:graphicData>
        </a:graphic>
      </p:graphicFrame>
      <p:graphicFrame>
        <p:nvGraphicFramePr>
          <p:cNvPr id="1074" name="Google Shape;1074;p116"/>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75" name="Google Shape;1075;p116"/>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1076" name="Google Shape;1076;p116"/>
          <p:cNvSpPr/>
          <p:nvPr/>
        </p:nvSpPr>
        <p:spPr>
          <a:xfrm rot="10800000">
            <a:off x="2126563" y="3421650"/>
            <a:ext cx="410400" cy="457200"/>
          </a:xfrm>
          <a:prstGeom prst="up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11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Assume that physical memory can hold at most four pages. The program you run has the following memory access pattern</a:t>
            </a:r>
            <a:endParaRPr/>
          </a:p>
          <a:p>
            <a:pPr indent="0" lvl="0" marL="457200" rtl="0" algn="ctr">
              <a:spcBef>
                <a:spcPts val="0"/>
              </a:spcBef>
              <a:spcAft>
                <a:spcPts val="0"/>
              </a:spcAft>
              <a:buNone/>
            </a:pPr>
            <a:r>
              <a:rPr lang="en"/>
              <a:t>A, </a:t>
            </a:r>
            <a:r>
              <a:rPr lang="en">
                <a:solidFill>
                  <a:srgbClr val="000000"/>
                </a:solidFill>
              </a:rPr>
              <a:t>B</a:t>
            </a:r>
            <a:r>
              <a:rPr lang="en"/>
              <a:t>, </a:t>
            </a:r>
            <a:r>
              <a:rPr lang="en">
                <a:solidFill>
                  <a:srgbClr val="000000"/>
                </a:solidFill>
              </a:rPr>
              <a:t>C</a:t>
            </a:r>
            <a:r>
              <a:rPr lang="en"/>
              <a:t>, </a:t>
            </a:r>
            <a:r>
              <a:rPr lang="en">
                <a:solidFill>
                  <a:srgbClr val="000000"/>
                </a:solidFill>
              </a:rPr>
              <a:t>A</a:t>
            </a:r>
            <a:r>
              <a:rPr lang="en"/>
              <a:t>, </a:t>
            </a:r>
            <a:r>
              <a:rPr lang="en">
                <a:solidFill>
                  <a:srgbClr val="000000"/>
                </a:solidFill>
              </a:rPr>
              <a:t>C</a:t>
            </a:r>
            <a:r>
              <a:rPr lang="en"/>
              <a:t>, </a:t>
            </a:r>
            <a:r>
              <a:rPr lang="en">
                <a:solidFill>
                  <a:srgbClr val="000000"/>
                </a:solidFill>
              </a:rPr>
              <a:t>D</a:t>
            </a:r>
            <a:r>
              <a:rPr lang="en"/>
              <a:t>, </a:t>
            </a:r>
            <a:r>
              <a:rPr lang="en">
                <a:solidFill>
                  <a:srgbClr val="000000"/>
                </a:solidFill>
              </a:rPr>
              <a:t>B</a:t>
            </a:r>
            <a:r>
              <a:rPr lang="en"/>
              <a:t>, </a:t>
            </a:r>
            <a:r>
              <a:rPr lang="en">
                <a:solidFill>
                  <a:srgbClr val="000000"/>
                </a:solidFill>
              </a:rPr>
              <a:t>D</a:t>
            </a:r>
            <a:r>
              <a:rPr lang="en"/>
              <a:t>, </a:t>
            </a:r>
            <a:r>
              <a:rPr lang="en">
                <a:solidFill>
                  <a:srgbClr val="000000"/>
                </a:solidFill>
              </a:rPr>
              <a:t>A</a:t>
            </a:r>
            <a:r>
              <a:rPr lang="en"/>
              <a:t>, </a:t>
            </a:r>
            <a:r>
              <a:rPr lang="en">
                <a:solidFill>
                  <a:srgbClr val="000000"/>
                </a:solidFill>
              </a:rPr>
              <a:t>E</a:t>
            </a:r>
            <a:r>
              <a:rPr lang="en"/>
              <a:t>, </a:t>
            </a:r>
            <a:r>
              <a:rPr lang="en">
                <a:solidFill>
                  <a:srgbClr val="000000"/>
                </a:solidFill>
              </a:rPr>
              <a:t>B</a:t>
            </a:r>
            <a:r>
              <a:rPr lang="en"/>
              <a:t>, </a:t>
            </a:r>
            <a:r>
              <a:rPr b="1" lang="en">
                <a:solidFill>
                  <a:srgbClr val="0000FF"/>
                </a:solidFill>
              </a:rPr>
              <a:t>F</a:t>
            </a:r>
            <a:endParaRPr b="1">
              <a:solidFill>
                <a:srgbClr val="0000FF"/>
              </a:solidFill>
            </a:endParaRPr>
          </a:p>
          <a:p>
            <a:pPr indent="457200" lvl="0" marL="0" rtl="0" algn="l">
              <a:spcBef>
                <a:spcPts val="0"/>
              </a:spcBef>
              <a:spcAft>
                <a:spcPts val="0"/>
              </a:spcAft>
              <a:buNone/>
            </a:pPr>
            <a:r>
              <a:rPr lang="en"/>
              <a:t>What pages remain in memory at the end of the following sequence of page table operations? What are the use bits set to for each of these pages?</a:t>
            </a:r>
            <a:endParaRPr/>
          </a:p>
        </p:txBody>
      </p:sp>
      <p:sp>
        <p:nvSpPr>
          <p:cNvPr id="1082" name="Google Shape;1082;p11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Clock</a:t>
            </a:r>
            <a:endParaRPr/>
          </a:p>
        </p:txBody>
      </p:sp>
      <p:graphicFrame>
        <p:nvGraphicFramePr>
          <p:cNvPr id="1083" name="Google Shape;1083;p117"/>
          <p:cNvGraphicFramePr/>
          <p:nvPr/>
        </p:nvGraphicFramePr>
        <p:xfrm>
          <a:off x="1730950" y="2271225"/>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sp>
        <p:nvSpPr>
          <p:cNvPr id="1084" name="Google Shape;1084;p117"/>
          <p:cNvSpPr txBox="1"/>
          <p:nvPr/>
        </p:nvSpPr>
        <p:spPr>
          <a:xfrm>
            <a:off x="4663550" y="1605400"/>
            <a:ext cx="4297800" cy="2185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000">
                <a:latin typeface="Lato"/>
                <a:ea typeface="Lato"/>
                <a:cs typeface="Lato"/>
                <a:sym typeface="Lato"/>
              </a:rPr>
              <a:t>Hit</a:t>
            </a:r>
            <a:endParaRPr sz="1000">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Set use bit = 1 (don’t advance clock hand).</a:t>
            </a:r>
            <a:endParaRPr sz="1000">
              <a:latin typeface="Lato"/>
              <a:ea typeface="Lato"/>
              <a:cs typeface="Lato"/>
              <a:sym typeface="Lato"/>
            </a:endParaRPr>
          </a:p>
          <a:p>
            <a:pPr indent="0" lvl="0" marL="0" rtl="0" algn="l">
              <a:lnSpc>
                <a:spcPct val="150000"/>
              </a:lnSpc>
              <a:spcBef>
                <a:spcPts val="0"/>
              </a:spcBef>
              <a:spcAft>
                <a:spcPts val="0"/>
              </a:spcAft>
              <a:buNone/>
            </a:pPr>
            <a:r>
              <a:t/>
            </a:r>
            <a:endParaRPr sz="1000">
              <a:latin typeface="Lato"/>
              <a:ea typeface="Lato"/>
              <a:cs typeface="Lato"/>
              <a:sym typeface="Lato"/>
            </a:endParaRPr>
          </a:p>
          <a:p>
            <a:pPr indent="0" lvl="0" marL="0" rtl="0" algn="l">
              <a:lnSpc>
                <a:spcPct val="150000"/>
              </a:lnSpc>
              <a:spcBef>
                <a:spcPts val="0"/>
              </a:spcBef>
              <a:spcAft>
                <a:spcPts val="0"/>
              </a:spcAft>
              <a:buNone/>
            </a:pPr>
            <a:r>
              <a:rPr b="1" lang="en" sz="1000">
                <a:solidFill>
                  <a:srgbClr val="0000FF"/>
                </a:solidFill>
                <a:latin typeface="Lato"/>
                <a:ea typeface="Lato"/>
                <a:cs typeface="Lato"/>
                <a:sym typeface="Lato"/>
              </a:rPr>
              <a:t>Miss</a:t>
            </a:r>
            <a:endParaRPr b="1" sz="1000">
              <a:solidFill>
                <a:srgbClr val="0000FF"/>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Check use bit.</a:t>
            </a:r>
            <a:br>
              <a:rPr lang="en" sz="1000">
                <a:latin typeface="Lato"/>
                <a:ea typeface="Lato"/>
                <a:cs typeface="Lato"/>
                <a:sym typeface="Lato"/>
              </a:rPr>
            </a:br>
            <a:r>
              <a:rPr lang="en" sz="1000">
                <a:latin typeface="Lato"/>
                <a:ea typeface="Lato"/>
                <a:cs typeface="Lato"/>
                <a:sym typeface="Lato"/>
              </a:rPr>
              <a:t>0 → evict entry (if necessary), bring in page, set use bit = 1.</a:t>
            </a:r>
            <a:br>
              <a:rPr lang="en" sz="1000">
                <a:latin typeface="Lato"/>
                <a:ea typeface="Lato"/>
                <a:cs typeface="Lato"/>
                <a:sym typeface="Lato"/>
              </a:rPr>
            </a:br>
            <a:r>
              <a:rPr lang="en" sz="1000">
                <a:latin typeface="Lato"/>
                <a:ea typeface="Lato"/>
                <a:cs typeface="Lato"/>
                <a:sym typeface="Lato"/>
              </a:rPr>
              <a:t>1 → set use bit = 0.</a:t>
            </a:r>
            <a:endParaRPr sz="1000">
              <a:latin typeface="Lato"/>
              <a:ea typeface="Lato"/>
              <a:cs typeface="Lato"/>
              <a:sym typeface="Lato"/>
            </a:endParaRPr>
          </a:p>
          <a:p>
            <a:pPr indent="-292100" lvl="0" marL="457200" rtl="0" algn="l">
              <a:lnSpc>
                <a:spcPct val="150000"/>
              </a:lnSpc>
              <a:spcBef>
                <a:spcPts val="0"/>
              </a:spcBef>
              <a:spcAft>
                <a:spcPts val="0"/>
              </a:spcAft>
              <a:buClr>
                <a:srgbClr val="38761D"/>
              </a:buClr>
              <a:buSzPts val="1000"/>
              <a:buFont typeface="Lato"/>
              <a:buAutoNum type="arabicPeriod"/>
            </a:pPr>
            <a:r>
              <a:rPr b="1" lang="en" sz="1000">
                <a:solidFill>
                  <a:srgbClr val="38761D"/>
                </a:solidFill>
                <a:latin typeface="Lato"/>
                <a:ea typeface="Lato"/>
                <a:cs typeface="Lato"/>
                <a:sym typeface="Lato"/>
              </a:rPr>
              <a:t>Advance clock hand.</a:t>
            </a:r>
            <a:endParaRPr b="1" sz="1000">
              <a:solidFill>
                <a:srgbClr val="38761D"/>
              </a:solidFill>
              <a:latin typeface="Lato"/>
              <a:ea typeface="Lato"/>
              <a:cs typeface="Lato"/>
              <a:sym typeface="Lato"/>
            </a:endParaRPr>
          </a:p>
          <a:p>
            <a:pPr indent="-292100" lvl="0" marL="457200" rtl="0" algn="l">
              <a:lnSpc>
                <a:spcPct val="150000"/>
              </a:lnSpc>
              <a:spcBef>
                <a:spcPts val="0"/>
              </a:spcBef>
              <a:spcAft>
                <a:spcPts val="0"/>
              </a:spcAft>
              <a:buSzPts val="1000"/>
              <a:buFont typeface="Lato"/>
              <a:buAutoNum type="arabicPeriod"/>
            </a:pPr>
            <a:r>
              <a:rPr lang="en" sz="1000">
                <a:latin typeface="Lato"/>
                <a:ea typeface="Lato"/>
                <a:cs typeface="Lato"/>
                <a:sym typeface="Lato"/>
              </a:rPr>
              <a:t>Repeat if necessary.</a:t>
            </a:r>
            <a:endParaRPr sz="1000">
              <a:latin typeface="Lato"/>
              <a:ea typeface="Lato"/>
              <a:cs typeface="Lato"/>
              <a:sym typeface="Lato"/>
            </a:endParaRPr>
          </a:p>
        </p:txBody>
      </p:sp>
      <p:graphicFrame>
        <p:nvGraphicFramePr>
          <p:cNvPr id="1085" name="Google Shape;1085;p117"/>
          <p:cNvGraphicFramePr/>
          <p:nvPr/>
        </p:nvGraphicFramePr>
        <p:xfrm>
          <a:off x="1730950" y="41277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3</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F</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1</a:t>
                      </a:r>
                      <a:endParaRPr sz="1000">
                        <a:latin typeface="Lato"/>
                        <a:ea typeface="Lato"/>
                        <a:cs typeface="Lato"/>
                        <a:sym typeface="Lato"/>
                      </a:endParaRPr>
                    </a:p>
                  </a:txBody>
                  <a:tcPr marT="0" marB="0" marR="0" marL="0" anchor="ctr"/>
                </a:tc>
              </a:tr>
            </a:tbl>
          </a:graphicData>
        </a:graphic>
      </p:graphicFrame>
      <p:graphicFrame>
        <p:nvGraphicFramePr>
          <p:cNvPr id="1086" name="Google Shape;1086;p117"/>
          <p:cNvGraphicFramePr/>
          <p:nvPr/>
        </p:nvGraphicFramePr>
        <p:xfrm>
          <a:off x="32790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2</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B</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graphicFrame>
        <p:nvGraphicFramePr>
          <p:cNvPr id="1087" name="Google Shape;1087;p117"/>
          <p:cNvGraphicFramePr/>
          <p:nvPr/>
        </p:nvGraphicFramePr>
        <p:xfrm>
          <a:off x="182875" y="3199900"/>
          <a:ext cx="3000000" cy="3000000"/>
        </p:xfrm>
        <a:graphic>
          <a:graphicData uri="http://schemas.openxmlformats.org/drawingml/2006/table">
            <a:tbl>
              <a:tblPr>
                <a:noFill/>
                <a:tableStyleId>{B69D6AB8-CF58-4481-88BB-0F4CECE315B4}</a:tableStyleId>
              </a:tblPr>
              <a:tblGrid>
                <a:gridCol w="600800"/>
                <a:gridCol w="600800"/>
              </a:tblGrid>
              <a:tr h="300525">
                <a:tc gridSpan="2">
                  <a:txBody>
                    <a:bodyPr/>
                    <a:lstStyle/>
                    <a:p>
                      <a:pPr indent="0" lvl="0" marL="0" rtl="0" algn="ctr">
                        <a:spcBef>
                          <a:spcPts val="0"/>
                        </a:spcBef>
                        <a:spcAft>
                          <a:spcPts val="0"/>
                        </a:spcAft>
                        <a:buNone/>
                      </a:pPr>
                      <a:r>
                        <a:rPr lang="en" sz="1000">
                          <a:latin typeface="Lato"/>
                          <a:ea typeface="Lato"/>
                          <a:cs typeface="Lato"/>
                          <a:sym typeface="Lato"/>
                        </a:rPr>
                        <a:t>4</a:t>
                      </a:r>
                      <a:endParaRPr sz="1000">
                        <a:latin typeface="Lato"/>
                        <a:ea typeface="Lato"/>
                        <a:cs typeface="Lato"/>
                        <a:sym typeface="Lato"/>
                      </a:endParaRPr>
                    </a:p>
                  </a:txBody>
                  <a:tcPr marT="0" marB="0" marR="0" marL="0" anchor="ctr"/>
                </a:tc>
                <a:tc hMerge="1"/>
              </a:tr>
              <a:tr h="300525">
                <a:tc>
                  <a:txBody>
                    <a:bodyPr/>
                    <a:lstStyle/>
                    <a:p>
                      <a:pPr indent="0" lvl="0" marL="0" rtl="0" algn="ctr">
                        <a:spcBef>
                          <a:spcPts val="0"/>
                        </a:spcBef>
                        <a:spcAft>
                          <a:spcPts val="0"/>
                        </a:spcAft>
                        <a:buNone/>
                      </a:pPr>
                      <a:r>
                        <a:rPr lang="en" sz="1000">
                          <a:latin typeface="Lato"/>
                          <a:ea typeface="Lato"/>
                          <a:cs typeface="Lato"/>
                          <a:sym typeface="Lato"/>
                        </a:rPr>
                        <a:t>Page</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Use</a:t>
                      </a:r>
                      <a:endParaRPr sz="1000">
                        <a:latin typeface="Lato"/>
                        <a:ea typeface="Lato"/>
                        <a:cs typeface="Lato"/>
                        <a:sym typeface="Lato"/>
                      </a:endParaRPr>
                    </a:p>
                  </a:txBody>
                  <a:tcPr marT="0" marB="0" marR="0" marL="0" anchor="ctr"/>
                </a:tc>
              </a:tr>
              <a:tr h="300525">
                <a:tc>
                  <a:txBody>
                    <a:bodyPr/>
                    <a:lstStyle/>
                    <a:p>
                      <a:pPr indent="0" lvl="0" marL="0" rtl="0" algn="ctr">
                        <a:spcBef>
                          <a:spcPts val="0"/>
                        </a:spcBef>
                        <a:spcAft>
                          <a:spcPts val="0"/>
                        </a:spcAft>
                        <a:buNone/>
                      </a:pPr>
                      <a:r>
                        <a:rPr lang="en" sz="1000">
                          <a:latin typeface="Lato"/>
                          <a:ea typeface="Lato"/>
                          <a:cs typeface="Lato"/>
                          <a:sym typeface="Lato"/>
                        </a:rPr>
                        <a:t>D</a:t>
                      </a:r>
                      <a:endParaRPr sz="1000">
                        <a:latin typeface="Lato"/>
                        <a:ea typeface="Lato"/>
                        <a:cs typeface="Lato"/>
                        <a:sym typeface="Lato"/>
                      </a:endParaRPr>
                    </a:p>
                  </a:txBody>
                  <a:tcPr marT="0" marB="0" marR="0" marL="0" anchor="ctr"/>
                </a:tc>
                <a:tc>
                  <a:txBody>
                    <a:bodyPr/>
                    <a:lstStyle/>
                    <a:p>
                      <a:pPr indent="0" lvl="0" marL="0" rtl="0" algn="ctr">
                        <a:spcBef>
                          <a:spcPts val="0"/>
                        </a:spcBef>
                        <a:spcAft>
                          <a:spcPts val="0"/>
                        </a:spcAft>
                        <a:buNone/>
                      </a:pPr>
                      <a:r>
                        <a:rPr lang="en" sz="1000">
                          <a:latin typeface="Lato"/>
                          <a:ea typeface="Lato"/>
                          <a:cs typeface="Lato"/>
                          <a:sym typeface="Lato"/>
                        </a:rPr>
                        <a:t>0</a:t>
                      </a:r>
                      <a:endParaRPr sz="1000">
                        <a:latin typeface="Lato"/>
                        <a:ea typeface="Lato"/>
                        <a:cs typeface="Lato"/>
                        <a:sym typeface="Lato"/>
                      </a:endParaRPr>
                    </a:p>
                  </a:txBody>
                  <a:tcPr marT="0" marB="0" marR="0" marL="0" anchor="ctr"/>
                </a:tc>
              </a:tr>
            </a:tbl>
          </a:graphicData>
        </a:graphic>
      </p:graphicFrame>
      <p:sp>
        <p:nvSpPr>
          <p:cNvPr id="1088" name="Google Shape;1088;p117"/>
          <p:cNvSpPr/>
          <p:nvPr/>
        </p:nvSpPr>
        <p:spPr>
          <a:xfrm rot="-5400000">
            <a:off x="2126563" y="3421650"/>
            <a:ext cx="410400" cy="457200"/>
          </a:xfrm>
          <a:prstGeom prst="upArrow">
            <a:avLst>
              <a:gd fmla="val 50000" name="adj1"/>
              <a:gd fmla="val 50000" name="adj2"/>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S 162 Discussion">
  <a:themeElements>
    <a:clrScheme name="Simple Light">
      <a:dk1>
        <a:srgbClr val="000000"/>
      </a:dk1>
      <a:lt1>
        <a:srgbClr val="FFFFFF"/>
      </a:lt1>
      <a:dk2>
        <a:srgbClr val="595959"/>
      </a:dk2>
      <a:lt2>
        <a:srgbClr val="EEEEEE"/>
      </a:lt2>
      <a:accent1>
        <a:srgbClr val="FDEEE2"/>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