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51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16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53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16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15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5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16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59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60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52.xml"/>
  <Override ContentType="application/vnd.openxmlformats-officedocument.presentationml.notesSlide+xml" PartName="/ppt/notesSlides/notesSlide165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167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15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5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16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16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158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164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48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156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166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54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141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52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16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159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44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163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46.xml"/>
  <Override ContentType="application/vnd.openxmlformats-officedocument.presentationml.slide+xml" PartName="/ppt/slides/slide150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15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57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165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47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153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14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167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51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160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43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32.xml"/>
  <Override ContentType="application/vnd.openxmlformats-officedocument.presentationml.slide+xml" PartName="/ppt/slides/slide16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15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413" r:id="rId164"/>
    <p:sldId id="414" r:id="rId165"/>
    <p:sldId id="415" r:id="rId166"/>
    <p:sldId id="416" r:id="rId167"/>
    <p:sldId id="417" r:id="rId168"/>
    <p:sldId id="418" r:id="rId169"/>
    <p:sldId id="419" r:id="rId170"/>
    <p:sldId id="420" r:id="rId171"/>
    <p:sldId id="421" r:id="rId172"/>
    <p:sldId id="422" r:id="rId173"/>
  </p:sldIdLst>
  <p:sldSz cy="5143500" cx="9144000"/>
  <p:notesSz cx="6858000" cy="9144000"/>
  <p:embeddedFontLst>
    <p:embeddedFont>
      <p:font typeface="Helvetica Neue"/>
      <p:regular r:id="rId174"/>
      <p:bold r:id="rId175"/>
      <p:italic r:id="rId176"/>
      <p:boldItalic r:id="rId177"/>
    </p:embeddedFont>
    <p:embeddedFont>
      <p:font typeface="Ubuntu Mono"/>
      <p:regular r:id="rId178"/>
      <p:bold r:id="rId179"/>
      <p:italic r:id="rId180"/>
      <p:boldItalic r:id="rId181"/>
    </p:embeddedFont>
    <p:embeddedFont>
      <p:font typeface="Open Sans"/>
      <p:regular r:id="rId182"/>
      <p:bold r:id="rId183"/>
      <p:italic r:id="rId184"/>
      <p:boldItalic r:id="rId18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F5A30E7-9584-4449-B7AE-A72E8BB5F428}">
  <a:tblStyle styleId="{BF5A30E7-9584-4449-B7AE-A72E8BB5F42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07" Type="http://schemas.openxmlformats.org/officeDocument/2006/relationships/slide" Target="slides/slide101.xml"/><Relationship Id="rId106" Type="http://schemas.openxmlformats.org/officeDocument/2006/relationships/slide" Target="slides/slide100.xml"/><Relationship Id="rId105" Type="http://schemas.openxmlformats.org/officeDocument/2006/relationships/slide" Target="slides/slide99.xml"/><Relationship Id="rId104" Type="http://schemas.openxmlformats.org/officeDocument/2006/relationships/slide" Target="slides/slide98.xml"/><Relationship Id="rId109" Type="http://schemas.openxmlformats.org/officeDocument/2006/relationships/slide" Target="slides/slide103.xml"/><Relationship Id="rId108" Type="http://schemas.openxmlformats.org/officeDocument/2006/relationships/slide" Target="slides/slide102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185" Type="http://schemas.openxmlformats.org/officeDocument/2006/relationships/font" Target="fonts/OpenSans-boldItalic.fntdata"/><Relationship Id="rId49" Type="http://schemas.openxmlformats.org/officeDocument/2006/relationships/slide" Target="slides/slide43.xml"/><Relationship Id="rId184" Type="http://schemas.openxmlformats.org/officeDocument/2006/relationships/font" Target="fonts/OpenSans-italic.fntdata"/><Relationship Id="rId103" Type="http://schemas.openxmlformats.org/officeDocument/2006/relationships/slide" Target="slides/slide97.xml"/><Relationship Id="rId102" Type="http://schemas.openxmlformats.org/officeDocument/2006/relationships/slide" Target="slides/slide96.xml"/><Relationship Id="rId101" Type="http://schemas.openxmlformats.org/officeDocument/2006/relationships/slide" Target="slides/slide95.xml"/><Relationship Id="rId100" Type="http://schemas.openxmlformats.org/officeDocument/2006/relationships/slide" Target="slides/slide94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183" Type="http://schemas.openxmlformats.org/officeDocument/2006/relationships/font" Target="fonts/OpenSans-bold.fntdata"/><Relationship Id="rId32" Type="http://schemas.openxmlformats.org/officeDocument/2006/relationships/slide" Target="slides/slide26.xml"/><Relationship Id="rId182" Type="http://schemas.openxmlformats.org/officeDocument/2006/relationships/font" Target="fonts/OpenSans-regular.fntdata"/><Relationship Id="rId35" Type="http://schemas.openxmlformats.org/officeDocument/2006/relationships/slide" Target="slides/slide29.xml"/><Relationship Id="rId181" Type="http://schemas.openxmlformats.org/officeDocument/2006/relationships/font" Target="fonts/UbuntuMono-boldItalic.fntdata"/><Relationship Id="rId34" Type="http://schemas.openxmlformats.org/officeDocument/2006/relationships/slide" Target="slides/slide28.xml"/><Relationship Id="rId180" Type="http://schemas.openxmlformats.org/officeDocument/2006/relationships/font" Target="fonts/UbuntuMono-italic.fntdata"/><Relationship Id="rId37" Type="http://schemas.openxmlformats.org/officeDocument/2006/relationships/slide" Target="slides/slide31.xml"/><Relationship Id="rId176" Type="http://schemas.openxmlformats.org/officeDocument/2006/relationships/font" Target="fonts/HelveticaNeue-italic.fntdata"/><Relationship Id="rId36" Type="http://schemas.openxmlformats.org/officeDocument/2006/relationships/slide" Target="slides/slide30.xml"/><Relationship Id="rId175" Type="http://schemas.openxmlformats.org/officeDocument/2006/relationships/font" Target="fonts/HelveticaNeue-bold.fntdata"/><Relationship Id="rId39" Type="http://schemas.openxmlformats.org/officeDocument/2006/relationships/slide" Target="slides/slide33.xml"/><Relationship Id="rId174" Type="http://schemas.openxmlformats.org/officeDocument/2006/relationships/font" Target="fonts/HelveticaNeue-regular.fntdata"/><Relationship Id="rId38" Type="http://schemas.openxmlformats.org/officeDocument/2006/relationships/slide" Target="slides/slide32.xml"/><Relationship Id="rId173" Type="http://schemas.openxmlformats.org/officeDocument/2006/relationships/slide" Target="slides/slide167.xml"/><Relationship Id="rId179" Type="http://schemas.openxmlformats.org/officeDocument/2006/relationships/font" Target="fonts/UbuntuMono-bold.fntdata"/><Relationship Id="rId178" Type="http://schemas.openxmlformats.org/officeDocument/2006/relationships/font" Target="fonts/UbuntuMono-regular.fntdata"/><Relationship Id="rId177" Type="http://schemas.openxmlformats.org/officeDocument/2006/relationships/font" Target="fonts/HelveticaNeue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29" Type="http://schemas.openxmlformats.org/officeDocument/2006/relationships/slide" Target="slides/slide123.xml"/><Relationship Id="rId128" Type="http://schemas.openxmlformats.org/officeDocument/2006/relationships/slide" Target="slides/slide122.xml"/><Relationship Id="rId127" Type="http://schemas.openxmlformats.org/officeDocument/2006/relationships/slide" Target="slides/slide121.xml"/><Relationship Id="rId126" Type="http://schemas.openxmlformats.org/officeDocument/2006/relationships/slide" Target="slides/slide120.xml"/><Relationship Id="rId26" Type="http://schemas.openxmlformats.org/officeDocument/2006/relationships/slide" Target="slides/slide20.xml"/><Relationship Id="rId121" Type="http://schemas.openxmlformats.org/officeDocument/2006/relationships/slide" Target="slides/slide115.xml"/><Relationship Id="rId25" Type="http://schemas.openxmlformats.org/officeDocument/2006/relationships/slide" Target="slides/slide19.xml"/><Relationship Id="rId120" Type="http://schemas.openxmlformats.org/officeDocument/2006/relationships/slide" Target="slides/slide114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125" Type="http://schemas.openxmlformats.org/officeDocument/2006/relationships/slide" Target="slides/slide119.xml"/><Relationship Id="rId29" Type="http://schemas.openxmlformats.org/officeDocument/2006/relationships/slide" Target="slides/slide23.xml"/><Relationship Id="rId124" Type="http://schemas.openxmlformats.org/officeDocument/2006/relationships/slide" Target="slides/slide118.xml"/><Relationship Id="rId123" Type="http://schemas.openxmlformats.org/officeDocument/2006/relationships/slide" Target="slides/slide117.xml"/><Relationship Id="rId122" Type="http://schemas.openxmlformats.org/officeDocument/2006/relationships/slide" Target="slides/slide116.xml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11" Type="http://schemas.openxmlformats.org/officeDocument/2006/relationships/slide" Target="slides/slide5.xml"/><Relationship Id="rId99" Type="http://schemas.openxmlformats.org/officeDocument/2006/relationships/slide" Target="slides/slide93.xml"/><Relationship Id="rId10" Type="http://schemas.openxmlformats.org/officeDocument/2006/relationships/slide" Target="slides/slide4.xml"/><Relationship Id="rId98" Type="http://schemas.openxmlformats.org/officeDocument/2006/relationships/slide" Target="slides/slide92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18" Type="http://schemas.openxmlformats.org/officeDocument/2006/relationships/slide" Target="slides/slide112.xml"/><Relationship Id="rId117" Type="http://schemas.openxmlformats.org/officeDocument/2006/relationships/slide" Target="slides/slide111.xml"/><Relationship Id="rId116" Type="http://schemas.openxmlformats.org/officeDocument/2006/relationships/slide" Target="slides/slide110.xml"/><Relationship Id="rId115" Type="http://schemas.openxmlformats.org/officeDocument/2006/relationships/slide" Target="slides/slide109.xml"/><Relationship Id="rId119" Type="http://schemas.openxmlformats.org/officeDocument/2006/relationships/slide" Target="slides/slide113.xml"/><Relationship Id="rId15" Type="http://schemas.openxmlformats.org/officeDocument/2006/relationships/slide" Target="slides/slide9.xml"/><Relationship Id="rId110" Type="http://schemas.openxmlformats.org/officeDocument/2006/relationships/slide" Target="slides/slide104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14" Type="http://schemas.openxmlformats.org/officeDocument/2006/relationships/slide" Target="slides/slide108.xml"/><Relationship Id="rId18" Type="http://schemas.openxmlformats.org/officeDocument/2006/relationships/slide" Target="slides/slide12.xml"/><Relationship Id="rId113" Type="http://schemas.openxmlformats.org/officeDocument/2006/relationships/slide" Target="slides/slide107.xml"/><Relationship Id="rId112" Type="http://schemas.openxmlformats.org/officeDocument/2006/relationships/slide" Target="slides/slide106.xml"/><Relationship Id="rId111" Type="http://schemas.openxmlformats.org/officeDocument/2006/relationships/slide" Target="slides/slide105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150" Type="http://schemas.openxmlformats.org/officeDocument/2006/relationships/slide" Target="slides/slide144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149" Type="http://schemas.openxmlformats.org/officeDocument/2006/relationships/slide" Target="slides/slide143.xml"/><Relationship Id="rId4" Type="http://schemas.openxmlformats.org/officeDocument/2006/relationships/tableStyles" Target="tableStyles.xml"/><Relationship Id="rId148" Type="http://schemas.openxmlformats.org/officeDocument/2006/relationships/slide" Target="slides/slide142.xml"/><Relationship Id="rId9" Type="http://schemas.openxmlformats.org/officeDocument/2006/relationships/slide" Target="slides/slide3.xml"/><Relationship Id="rId143" Type="http://schemas.openxmlformats.org/officeDocument/2006/relationships/slide" Target="slides/slide137.xml"/><Relationship Id="rId142" Type="http://schemas.openxmlformats.org/officeDocument/2006/relationships/slide" Target="slides/slide136.xml"/><Relationship Id="rId141" Type="http://schemas.openxmlformats.org/officeDocument/2006/relationships/slide" Target="slides/slide135.xml"/><Relationship Id="rId140" Type="http://schemas.openxmlformats.org/officeDocument/2006/relationships/slide" Target="slides/slide134.xml"/><Relationship Id="rId5" Type="http://schemas.openxmlformats.org/officeDocument/2006/relationships/slideMaster" Target="slideMasters/slideMaster1.xml"/><Relationship Id="rId147" Type="http://schemas.openxmlformats.org/officeDocument/2006/relationships/slide" Target="slides/slide141.xml"/><Relationship Id="rId6" Type="http://schemas.openxmlformats.org/officeDocument/2006/relationships/notesMaster" Target="notesMasters/notesMaster1.xml"/><Relationship Id="rId146" Type="http://schemas.openxmlformats.org/officeDocument/2006/relationships/slide" Target="slides/slide140.xml"/><Relationship Id="rId7" Type="http://schemas.openxmlformats.org/officeDocument/2006/relationships/slide" Target="slides/slide1.xml"/><Relationship Id="rId145" Type="http://schemas.openxmlformats.org/officeDocument/2006/relationships/slide" Target="slides/slide139.xml"/><Relationship Id="rId8" Type="http://schemas.openxmlformats.org/officeDocument/2006/relationships/slide" Target="slides/slide2.xml"/><Relationship Id="rId144" Type="http://schemas.openxmlformats.org/officeDocument/2006/relationships/slide" Target="slides/slide138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139" Type="http://schemas.openxmlformats.org/officeDocument/2006/relationships/slide" Target="slides/slide133.xml"/><Relationship Id="rId138" Type="http://schemas.openxmlformats.org/officeDocument/2006/relationships/slide" Target="slides/slide132.xml"/><Relationship Id="rId137" Type="http://schemas.openxmlformats.org/officeDocument/2006/relationships/slide" Target="slides/slide131.xml"/><Relationship Id="rId132" Type="http://schemas.openxmlformats.org/officeDocument/2006/relationships/slide" Target="slides/slide126.xml"/><Relationship Id="rId131" Type="http://schemas.openxmlformats.org/officeDocument/2006/relationships/slide" Target="slides/slide125.xml"/><Relationship Id="rId130" Type="http://schemas.openxmlformats.org/officeDocument/2006/relationships/slide" Target="slides/slide124.xml"/><Relationship Id="rId136" Type="http://schemas.openxmlformats.org/officeDocument/2006/relationships/slide" Target="slides/slide130.xml"/><Relationship Id="rId135" Type="http://schemas.openxmlformats.org/officeDocument/2006/relationships/slide" Target="slides/slide129.xml"/><Relationship Id="rId134" Type="http://schemas.openxmlformats.org/officeDocument/2006/relationships/slide" Target="slides/slide128.xml"/><Relationship Id="rId133" Type="http://schemas.openxmlformats.org/officeDocument/2006/relationships/slide" Target="slides/slide127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172" Type="http://schemas.openxmlformats.org/officeDocument/2006/relationships/slide" Target="slides/slide166.xml"/><Relationship Id="rId65" Type="http://schemas.openxmlformats.org/officeDocument/2006/relationships/slide" Target="slides/slide59.xml"/><Relationship Id="rId171" Type="http://schemas.openxmlformats.org/officeDocument/2006/relationships/slide" Target="slides/slide165.xml"/><Relationship Id="rId68" Type="http://schemas.openxmlformats.org/officeDocument/2006/relationships/slide" Target="slides/slide62.xml"/><Relationship Id="rId170" Type="http://schemas.openxmlformats.org/officeDocument/2006/relationships/slide" Target="slides/slide164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165" Type="http://schemas.openxmlformats.org/officeDocument/2006/relationships/slide" Target="slides/slide159.xml"/><Relationship Id="rId69" Type="http://schemas.openxmlformats.org/officeDocument/2006/relationships/slide" Target="slides/slide63.xml"/><Relationship Id="rId164" Type="http://schemas.openxmlformats.org/officeDocument/2006/relationships/slide" Target="slides/slide158.xml"/><Relationship Id="rId163" Type="http://schemas.openxmlformats.org/officeDocument/2006/relationships/slide" Target="slides/slide157.xml"/><Relationship Id="rId162" Type="http://schemas.openxmlformats.org/officeDocument/2006/relationships/slide" Target="slides/slide156.xml"/><Relationship Id="rId169" Type="http://schemas.openxmlformats.org/officeDocument/2006/relationships/slide" Target="slides/slide163.xml"/><Relationship Id="rId168" Type="http://schemas.openxmlformats.org/officeDocument/2006/relationships/slide" Target="slides/slide162.xml"/><Relationship Id="rId167" Type="http://schemas.openxmlformats.org/officeDocument/2006/relationships/slide" Target="slides/slide161.xml"/><Relationship Id="rId166" Type="http://schemas.openxmlformats.org/officeDocument/2006/relationships/slide" Target="slides/slide160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161" Type="http://schemas.openxmlformats.org/officeDocument/2006/relationships/slide" Target="slides/slide155.xml"/><Relationship Id="rId54" Type="http://schemas.openxmlformats.org/officeDocument/2006/relationships/slide" Target="slides/slide48.xml"/><Relationship Id="rId160" Type="http://schemas.openxmlformats.org/officeDocument/2006/relationships/slide" Target="slides/slide154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159" Type="http://schemas.openxmlformats.org/officeDocument/2006/relationships/slide" Target="slides/slide153.xml"/><Relationship Id="rId59" Type="http://schemas.openxmlformats.org/officeDocument/2006/relationships/slide" Target="slides/slide53.xml"/><Relationship Id="rId154" Type="http://schemas.openxmlformats.org/officeDocument/2006/relationships/slide" Target="slides/slide148.xml"/><Relationship Id="rId58" Type="http://schemas.openxmlformats.org/officeDocument/2006/relationships/slide" Target="slides/slide52.xml"/><Relationship Id="rId153" Type="http://schemas.openxmlformats.org/officeDocument/2006/relationships/slide" Target="slides/slide147.xml"/><Relationship Id="rId152" Type="http://schemas.openxmlformats.org/officeDocument/2006/relationships/slide" Target="slides/slide146.xml"/><Relationship Id="rId151" Type="http://schemas.openxmlformats.org/officeDocument/2006/relationships/slide" Target="slides/slide145.xml"/><Relationship Id="rId158" Type="http://schemas.openxmlformats.org/officeDocument/2006/relationships/slide" Target="slides/slide152.xml"/><Relationship Id="rId157" Type="http://schemas.openxmlformats.org/officeDocument/2006/relationships/slide" Target="slides/slide151.xml"/><Relationship Id="rId156" Type="http://schemas.openxmlformats.org/officeDocument/2006/relationships/slide" Target="slides/slide150.xml"/><Relationship Id="rId155" Type="http://schemas.openxmlformats.org/officeDocument/2006/relationships/slide" Target="slides/slide14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ackoverflow.com/questions/19349572/why-do-we-need-virtual-memory" TargetMode="Externa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n.wikipedia.org/wiki/Base_and_bounds" TargetMode="Externa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n.wikipedia.org/wiki/X86_memory_segmentation" TargetMode="External"/><Relationship Id="rId3" Type="http://schemas.openxmlformats.org/officeDocument/2006/relationships/hyperlink" Target="https://en.wikipedia.org/wiki/Segment_descriptor" TargetMode="Externa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n.wikipedia.org/wiki/Base_and_bounds" TargetMode="Externa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n.wikipedia.org/wiki/Base_and_bounds" TargetMode="Externa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quora.com/What-is-the-differences-between-a-page-table-and-an-inverted-page-table" TargetMode="Externa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6-mt2.pdf" TargetMode="Externa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6-mt2.pdf" TargetMode="Externa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6-mt2.pdf" TargetMode="Externa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6-mt2.pdf" TargetMode="Externa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6-mt2.pdf" TargetMode="Externa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6-mt2.pdf" TargetMode="Externa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6-mt2.pdf" TargetMode="Externa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162.eecs.berkeley.edu/static/exams/fa18-mt2.pdf" TargetMode="Externa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n.wikipedia.org/wiki/B%C3%A9l%C3%A1dy%27s_anomaly" TargetMode="External"/></Relationships>
</file>

<file path=ppt/notesSlides/_rels/notesSlide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inst.eecs.berkeley.edu/~cs152/sp19/lectures/L06-MemoryII.pdf" TargetMode="External"/><Relationship Id="rId3" Type="http://schemas.openxmlformats.org/officeDocument/2006/relationships/hyperlink" Target="https://stackoverflow.com/questions/27087912/write-back-vs-write-through" TargetMode="External"/></Relationships>
</file>

<file path=ppt/notesSlides/_rels/notesSlide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753aae5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753aae5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753aae5b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c753aae5b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c753aae5bd_0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c753aae5b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753aae5bd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753aae5bd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c753aae5bd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c753aae5b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753aae5bd_0_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c753aae5bd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753aae5bd_0_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c753aae5bd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c753aae5bd_0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c753aae5bd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753aae5bd_0_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c753aae5bd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c753aae5bd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c753aae5bd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753aae5bd_0_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c753aae5b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Must remember that it's important to generate a DAG (or linear order) of allocation graph to determine lock.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c753aae5bd_0_1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c753aae5bd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c753aae5bd_0_2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c753aae5bd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c753aae5bd_0_2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c753aae5bd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c753aae5bd_0_2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c753aae5bd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c753aae5bd_0_2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c753aae5bd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c753aae5bd_0_2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c753aae5bd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c753aae5bd_0_2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c753aae5bd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c753aae5bd_0_2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c753aae5bd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c753aae5bd_0_2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c753aae5bd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c753aae5bd_0_26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c753aae5bd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c753aae5bd_0_2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c753aae5bd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c753aae5bd_0_2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c753aae5bd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c753aae5bd_0_2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c753aae5bd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c753aae5bd_0_2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c753aae5bd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c753aae5bd_0_3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c753aae5bd_0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c753aae5bd_0_3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c753aae5bd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c753aae5bd_0_3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c753aae5bd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c753aae5bd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c753aae5bd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c753aae5bd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c753aae5bd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c753aae5bd_0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c753aae5bd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Hard real-time: for time-critical safety-oriented systems – Meet all deadlines (if at all possible). Ideally: determine in advance if this is possible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Soft real-time: for multimedia – Attempt to meet deadlines with high probability</a:t>
            </a:r>
            <a:endParaRPr b="1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c753aae5bd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c753aae5bd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c753aae5bd_0_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c753aae5bd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c753aae5bd_0_3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c753aae5bd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c753aae5bd_0_3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c753aae5bd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c753aae5bd_0_3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c753aae5bd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AUDIENCE RESPONSE + Give 2 min to attempt answer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c753aae5bd_0_3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c753aae5bd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c753aae5bd_0_3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c753aae5bd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c753aae5bd_0_4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c753aae5bd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c753aae5bd_0_4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c753aae5bd_0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c753aae5bd_0_4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c753aae5bd_0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c753aae5bd_0_4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c753aae5bd_0_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c753aae5bd_0_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c753aae5bd_0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c753aae5bd_0_4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c753aae5bd_0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c753aae5bd_0_4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c753aae5bd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c753aae5bd_0_4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c753aae5bd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c753aae5bd_0_4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c753aae5bd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c753aae5bd_0_4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c753aae5bd_0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c753aae5bd_0_4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c753aae5bd_0_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c753aae5bd_0_5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c753aae5bd_0_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c753aae5bd_0_5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c753aae5bd_0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c753aae5bd_0_5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c753aae5bd_0_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c753aae5bd_0_5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c753aae5bd_0_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c753aae5bd_0_5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c753aae5bd_0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c753aae5bd_0_5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c753aae5bd_0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c753aae5bd_0_5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c753aae5bd_0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c753aae5bd_0_5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c753aae5bd_0_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c753aae5bd_0_5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c753aae5bd_0_5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c753aae5bd_0_5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c753aae5bd_0_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c753aae5bd_0_5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c753aae5bd_0_5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c753aae5bd_0_5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c753aae5bd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c753aae5bd_0_6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c753aae5bd_0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c753aae5bd_0_6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c753aae5bd_0_6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c753aae5bd_0_6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c753aae5bd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c65e46e048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c65e46e048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c753aae5bd_0_6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c753aae5bd_0_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c753aae5bd_0_6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c753aae5bd_0_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GiB = gibibyte</a:t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c753aae5bd_0_6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c753aae5bd_0_6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https://stackoverflow.com/questions/19349572/why-do-we-need-virtual-memory</a:t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c753aae5bd_0_6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c753aae5bd_0_6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c753aae5bd_0_6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c753aae5bd_0_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https://en.wikipedia.org/wiki/Base_and_bounds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Fragmentation since space available but cannot be used</a:t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c753aae5bd_0_6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c753aae5bd_0_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Multiple segments: more flexible than base and bound - to share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https://en.wikipedia.org/wiki/X86_memory_segmentation</a:t>
            </a:r>
            <a:r>
              <a:rPr lang="en"/>
              <a:t> (we emphasize protected mode)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https://en.wikipedia.org/wiki/Segment_descriptor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Segment map lives in MMU and is per process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1732309397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1732309397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https://en.wikipedia.org/wiki/Base_and_bounds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Fragmentation since space available but cannot be used</a:t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c753aae5bd_0_6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c753aae5bd_0_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 of other bits: present (valid), writable, user accessible, accessed, dirty (see Lec 13.6)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PageTablePtr and PageTableSize registers are per process; page table lives in memory and is per process</a:t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2c1bf240619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2c1bf24061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https://en.wikipedia.org/wiki/Base_and_bounds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Fragmentation since space available but cannot be used</a:t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c753aae5bd_0_7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c753aae5bd_0_7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c753aae5bd_0_7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c753aae5bd_0_7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c753aae5bd_0_7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c753aae5bd_0_7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PageTablePtr register is per process; lvl a page table lives in memory and is per process; lvl b page table lives in memory and may be shared by processes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c753aae5bd_0_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c753aae5bd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c753aae5bd_0_7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c753aae5bd_0_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c753aae5bd_0_7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c753aae5bd_0_7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SPARSE</a:t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c753aae5bd_0_7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c753aae5bd_0_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https://www.quora.com/What-is-the-differences-between-a-page-table-and-an-inverted-page-table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Inverted page table is global</a:t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c753aae5bd_0_8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c753aae5bd_0_8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https://cs162.eecs.berkeley.edu/static/exams/fa16-mt2.pdf</a:t>
            </a:r>
            <a:r>
              <a:rPr lang="en"/>
              <a:t> 3c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Inverted page table and hash table are global</a:t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c753aae5bd_0_9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c753aae5bd_0_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c753aae5bd_0_9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9" name="Google Shape;999;gc753aae5bd_0_9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c753aae5bd_0_9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" name="Google Shape;1008;gc753aae5bd_0_9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c753aae5bd_0_9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c753aae5bd_0_9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c753aae5bd_0_9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c753aae5bd_0_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gc753aae5bd_0_9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0" name="Google Shape;1030;gc753aae5bd_0_9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Furthermore, </a:t>
            </a:r>
            <a:r>
              <a:rPr i="1" lang="en"/>
              <a:t>PageTableSize</a:t>
            </a:r>
            <a:r>
              <a:rPr lang="en"/>
              <a:t> is sufficiently large, and storage is in big-endian format.</a:t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c753aae5bd_0_9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c753aae5bd_0_9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Furthermore, </a:t>
            </a:r>
            <a:r>
              <a:rPr i="1" lang="en"/>
              <a:t>PageTableSize</a:t>
            </a:r>
            <a:r>
              <a:rPr lang="en"/>
              <a:t> is sufficiently large, and storage is in big-endian format.</a:t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gc753aae5bd_0_9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8" name="Google Shape;1058;gc753aae5bd_0_9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Furthermore, </a:t>
            </a:r>
            <a:r>
              <a:rPr i="1" lang="en">
                <a:solidFill>
                  <a:schemeClr val="dk1"/>
                </a:solidFill>
              </a:rPr>
              <a:t>PageTableSize</a:t>
            </a:r>
            <a:r>
              <a:rPr lang="en">
                <a:solidFill>
                  <a:schemeClr val="dk1"/>
                </a:solidFill>
              </a:rPr>
              <a:t> is sufficiently large, and storage is in big-endian format.</a:t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c753aae5bd_0_9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c753aae5bd_0_9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Furthermore, </a:t>
            </a:r>
            <a:r>
              <a:rPr i="1" lang="en">
                <a:solidFill>
                  <a:schemeClr val="dk1"/>
                </a:solidFill>
              </a:rPr>
              <a:t>PageTableSize</a:t>
            </a:r>
            <a:r>
              <a:rPr lang="en">
                <a:solidFill>
                  <a:schemeClr val="dk1"/>
                </a:solidFill>
              </a:rPr>
              <a:t> is sufficiently large, and storage is in big-endian format.</a:t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c753aae5bd_0_9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4" name="Google Shape;1084;gc753aae5bd_0_9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Furthermore, </a:t>
            </a:r>
            <a:r>
              <a:rPr i="1" lang="en">
                <a:solidFill>
                  <a:schemeClr val="dk1"/>
                </a:solidFill>
              </a:rPr>
              <a:t>PageTableSize</a:t>
            </a:r>
            <a:r>
              <a:rPr lang="en">
                <a:solidFill>
                  <a:schemeClr val="dk1"/>
                </a:solidFill>
              </a:rPr>
              <a:t> is sufficiently large, and storage is in big-endian format.</a:t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gc753aae5bd_0_9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6" name="Google Shape;1096;gc753aae5bd_0_9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Furthermore, </a:t>
            </a:r>
            <a:r>
              <a:rPr i="1" lang="en">
                <a:solidFill>
                  <a:schemeClr val="dk1"/>
                </a:solidFill>
              </a:rPr>
              <a:t>PageTableSize</a:t>
            </a:r>
            <a:r>
              <a:rPr lang="en">
                <a:solidFill>
                  <a:schemeClr val="dk1"/>
                </a:solidFill>
              </a:rPr>
              <a:t> is sufficiently large, and storage is in big-endian format.</a:t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c753aae5bd_0_10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c753aae5bd_0_10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Furthermore, </a:t>
            </a:r>
            <a:r>
              <a:rPr i="1" lang="en">
                <a:solidFill>
                  <a:schemeClr val="dk1"/>
                </a:solidFill>
              </a:rPr>
              <a:t>PageTableSize</a:t>
            </a:r>
            <a:r>
              <a:rPr lang="en">
                <a:solidFill>
                  <a:schemeClr val="dk1"/>
                </a:solidFill>
              </a:rPr>
              <a:t> is sufficiently large, and storage is in big-endian format.</a:t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gc753aae5bd_0_10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0" name="Google Shape;1120;gc753aae5bd_0_10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Furthermore, </a:t>
            </a:r>
            <a:r>
              <a:rPr i="1" lang="en">
                <a:solidFill>
                  <a:schemeClr val="dk1"/>
                </a:solidFill>
              </a:rPr>
              <a:t>PageTableSize</a:t>
            </a:r>
            <a:r>
              <a:rPr lang="en">
                <a:solidFill>
                  <a:schemeClr val="dk1"/>
                </a:solidFill>
              </a:rPr>
              <a:t> is sufficiently large, and storage is in big-endian format.</a:t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gc753aae5bd_0_10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4" name="Google Shape;1134;gc753aae5bd_0_10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gc753aae5bd_0_10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1" name="Google Shape;1141;gc753aae5bd_0_10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gc753aae5bd_0_10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7" name="Google Shape;1147;gc753aae5bd_0_1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https://cs162.eecs.berkeley.edu/static/exams/fa16-mt2.pdf</a:t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gc753aae5bd_0_10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7" name="Google Shape;1157;gc753aae5bd_0_1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https://cs162.eecs.berkeley.edu/static/exams/fa16-mt2.pdf</a:t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c753aae5bd_0_10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Google Shape;1167;gc753aae5bd_0_10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https://cs162.eecs.berkeley.edu/static/exams/fa16-mt2.pdf</a:t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gc753aae5bd_0_10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8" name="Google Shape;1178;gc753aae5bd_0_1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https://cs162.eecs.berkeley.edu/static/exams/fa16-mt2.pdf</a:t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gc753aae5bd_0_10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" name="Google Shape;1189;gc753aae5bd_0_10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https://cs162.eecs.berkeley.edu/static/exams/fa16-mt2.pdf</a:t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c753aae5bd_0_10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c753aae5bd_0_10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https://cs162.eecs.berkeley.edu/static/exams/fa16-mt2.pdf</a:t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2c1bf240619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2c1bf240619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g2c1bf240619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6" name="Google Shape;1216;g2c1bf240619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g28efdab82f8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g28efdab82f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g2c1bf240619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8" name="Google Shape;1228;g2c1bf240619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https://cs162.eecs.berkeley.edu/static/exams/fa18-mt2.pdf</a:t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gc753aae5bd_0_1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4" name="Google Shape;1234;gc753aae5bd_0_1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>
                <a:solidFill>
                  <a:schemeClr val="dk1"/>
                </a:solidFill>
              </a:rPr>
              <a:t>Cache: a repository for copies that can be accessed more quickly than the original</a:t>
            </a:r>
            <a:endParaRPr sz="17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>
                <a:solidFill>
                  <a:schemeClr val="dk1"/>
                </a:solidFill>
              </a:rPr>
              <a:t>Make frequent case fast and infrequent case less dominant</a:t>
            </a:r>
            <a:endParaRPr sz="175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gc753aae5bd_0_1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" name="Google Shape;1239;gc753aae5bd_0_1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gc753aae5bd_0_1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6" name="Google Shape;1246;gc753aae5bd_0_1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c753aae5bd_0_1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c753aae5bd_0_1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gc753aae5bd_0_1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2" name="Google Shape;1262;gc753aae5bd_0_1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gc753aae5bd_0_1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7" name="Google Shape;1267;gc753aae5bd_0_1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c753aae5bd_0_1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c753aae5bd_0_1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c753aae5bd_0_1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c753aae5bd_0_1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N-way set associative: Think of it as N direct mapped caches that operate in parallel</a:t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gc753aae5bd_0_1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" name="Google Shape;1285;gc753aae5bd_0_1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gc753aae5bd_0_1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1" name="Google Shape;1291;gc753aae5bd_0_1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5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gc753aae5bd_0_1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7" name="Google Shape;1297;gc753aae5bd_0_1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gc753aae5bd_0_1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3" name="Google Shape;1303;gc753aae5bd_0_1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(Gk’s notes) A: 64 ints. In each line: 4 sets (each set: 2 ints - 8 B): 8 ints per line (brings all 8 nearby ints)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this 8 times (once per iteration)</a:t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7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gc753aae5bd_0_1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9" name="Google Shape;1309;gc753aae5bd_0_1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gc753aae5bd_0_117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5" name="Google Shape;1315;gc753aae5bd_0_1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LRU as next step from min (future similar to past). But LRU expensive (keep track, list…)</a:t>
            </a: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9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c753aae5bd_0_1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c753aae5bd_0_1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gc753aae5bd_0_1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7" name="Google Shape;1327;gc753aae5bd_0_1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gc753aae5bd_0_1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3" name="Google Shape;1333;gc753aae5bd_0_1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7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gc753aae5bd_0_1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9" name="Google Shape;1339;gc753aae5bd_0_1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gc753aae5bd_0_1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5" name="Google Shape;1345;gc753aae5bd_0_1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gc753aae5bd_0_1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1" name="Google Shape;1351;gc753aae5bd_0_1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gc753aae5bd_0_1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7" name="Google Shape;1357;gc753aae5bd_0_1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gc753aae5bd_0_1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2" name="Google Shape;1372;gc753aae5bd_0_1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gc753aae5bd_0_1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7" name="Google Shape;1387;gc753aae5bd_0_1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gc753aae5bd_0_1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2" name="Google Shape;1402;gc753aae5bd_0_1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5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gc753aae5bd_0_1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7" name="Google Shape;1417;gc753aae5bd_0_1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gc753aae5bd_0_1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2" name="Google Shape;1432;gc753aae5bd_0_1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gc753aae5bd_0_1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7" name="Google Shape;1447;gc753aae5bd_0_1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0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gc753aae5bd_0_1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2" name="Google Shape;1462;gc753aae5bd_0_1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gc753aae5bd_0_1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7" name="Google Shape;1477;gc753aae5bd_0_1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0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gc753aae5bd_0_1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2" name="Google Shape;1492;gc753aae5bd_0_1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gc753aae5bd_0_1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7" name="Google Shape;1507;gc753aae5bd_0_1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0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gc753aae5bd_0_1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2" name="Google Shape;1522;gc753aae5bd_0_1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gc753aae5bd_0_1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7" name="Google Shape;1537;gc753aae5bd_0_1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0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gc753aae5bd_0_1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2" name="Google Shape;1552;gc753aae5bd_0_1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5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Google Shape;1566;gc753aae5bd_0_1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7" name="Google Shape;1567;gc753aae5bd_0_1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0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gc753aae5bd_0_1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2" name="Google Shape;1582;gc753aae5bd_0_1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5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gc753aae5bd_0_1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7" name="Google Shape;1597;gc753aae5bd_0_1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0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gc753aae5bd_0_1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2" name="Google Shape;1612;gc753aae5bd_0_1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5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gc753aae5bd_0_145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7" name="Google Shape;1627;gc753aae5bd_0_1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gc753aae5bd_0_1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3" name="Google Shape;1633;gc753aae5bd_0_1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8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gc753aae5bd_0_146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0" name="Google Shape;1640;gc753aae5bd_0_1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6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gc753aae5bd_0_1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8" name="Google Shape;1648;gc753aae5bd_0_1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3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gc753aae5bd_0_148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5" name="Google Shape;1655;gc753aae5bd_0_1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gc753aae5bd_0_1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3" name="Google Shape;1663;gc753aae5bd_0_1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8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gc753aae5bd_0_149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0" name="Google Shape;1670;gc753aae5bd_0_1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Quick way to get this?</a:t>
            </a:r>
            <a:endParaRPr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6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7" name="Google Shape;1677;gc753aae5bd_0_150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8" name="Google Shape;1678;gc753aae5bd_0_1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gc753aae5bd_0_150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5" name="Google Shape;1685;gc753aae5bd_0_1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gc753aae5bd_0_151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3" name="Google Shape;1693;gc753aae5bd_0_1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8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gc753aae5bd_0_152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0" name="Google Shape;1700;gc753aae5bd_0_1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6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gc753aae5bd_0_152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8" name="Google Shape;1708;gc753aae5bd_0_1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3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Google Shape;1714;gc753aae5bd_0_153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5" name="Google Shape;1715;gc753aae5bd_0_1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gc753aae5bd_0_154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3" name="Google Shape;1723;gc753aae5bd_0_1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7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" name="Google Shape;1728;gc753aae5bd_0_154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9" name="Google Shape;1729;gc753aae5bd_0_15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-clock being affected by Belady’s algorithm is from “Operating Systems Principles” by Silberschatz, Galvin, Gagne (page 336)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-quick sketch of proof of LRU not being affected: LRU sort of “stacks” the pages, which gives it a recursive structure, so any misses for n+k pages would also happen with n pages</a:t>
            </a:r>
            <a:endParaRPr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Google Shape;1734;gc753aae5bd_0_155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5" name="Google Shape;1735;gc753aae5bd_0_1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Counterexample derived from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https://en.wikipedia.org/wiki/B%C3%A9l%C3%A1dy%27s_anomaly</a:t>
            </a:r>
            <a:endParaRPr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9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gc753aae5bd_0_1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1" name="Google Shape;1741;gc753aae5bd_0_1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http://inst.eecs.berkeley.edu/~cs152/sp19/lectures/L06-MemoryII.pdf</a:t>
            </a:r>
            <a:r>
              <a:rPr lang="en"/>
              <a:t> slide 16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https://stackoverflow.com/questions/27087912/write-back-vs-write-through</a:t>
            </a:r>
            <a:endParaRPr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gc753aae5bd_0_15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7" name="Google Shape;1747;gc753aae5bd_0_15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Assume write allocate policy as well.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/>
              <a:t>C should be one read. The evicted block shouldn’t be written to memory because the cache is write through so memory is already consistent.</a:t>
            </a:r>
            <a:endParaRPr sz="11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/>
              <a:t>D is 2 access to memory, because we need to read the entire cache line in then modify the relevant part.</a:t>
            </a:r>
            <a:endParaRPr sz="1150"/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1" name="Shape 1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Google Shape;1752;g1192551fed1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3" name="Google Shape;1753;g1192551fed1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Assume write allocate policy as well.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/>
              <a:t>C should be one read. The evicted block shouldn’t be written to memory because the cache is write through so memory is already consistent.</a:t>
            </a:r>
            <a:endParaRPr sz="11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/>
              <a:t>D is 2 access to memory, because we need to read the entire cache line in then modify the relevant part.</a:t>
            </a:r>
            <a:endParaRPr sz="1150"/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gc753aae5bd_0_15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9" name="Google Shape;1759;gc753aae5bd_0_1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Assume write allocate policy as well.</a:t>
            </a:r>
            <a:endParaRPr/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3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gc753aae5bd_0_15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5" name="Google Shape;1765;gc753aae5bd_0_1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Assume write allocate policy as well.</a:t>
            </a:r>
            <a:endParaRPr/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9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Google Shape;1770;gc753aae5bd_0_16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1" name="Google Shape;1771;gc753aae5bd_0_16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edstem.org/us/courses/50852/discussion/4523106" TargetMode="External"/><Relationship Id="rId4" Type="http://schemas.openxmlformats.org/officeDocument/2006/relationships/hyperlink" Target="https://edstem.org/us/courses/50852/discussion/4543993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5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8.pn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6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9.pn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7.png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4.xml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7.xml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9.xml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0.xml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1.xml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2.xml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3.xml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4.xml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5.xml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6.xml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7.xml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8.xml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9.xml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0.xml"/></Relationships>
</file>

<file path=ppt/slides/_rels/slide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1.xml"/></Relationships>
</file>

<file path=ppt/slides/_rels/slide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2.xml"/></Relationships>
</file>

<file path=ppt/slides/_rels/slide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3.xml"/></Relationships>
</file>

<file path=ppt/slides/_rels/slide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4.xml"/></Relationships>
</file>

<file path=ppt/slides/_rels/slide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5.xml"/></Relationships>
</file>

<file path=ppt/slides/_rels/slide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6.xml"/></Relationships>
</file>

<file path=ppt/slides/_rels/slide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7.xml"/></Relationships>
</file>

<file path=ppt/slides/_rels/slide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8.xml"/></Relationships>
</file>

<file path=ppt/slides/_rels/slide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9.xml"/></Relationships>
</file>

<file path=ppt/slides/_rels/slide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0.xml"/></Relationships>
</file>

<file path=ppt/slides/_rels/slide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1.xml"/></Relationships>
</file>

<file path=ppt/slides/_rels/slide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2.xml"/></Relationships>
</file>

<file path=ppt/slides/_rels/slide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3.xml"/></Relationships>
</file>

<file path=ppt/slides/_rels/slide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4.xml"/></Relationships>
</file>

<file path=ppt/slides/_rels/slide1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5.xml"/></Relationships>
</file>

<file path=ppt/slides/_rels/slide1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6.xml"/></Relationships>
</file>

<file path=ppt/slides/_rels/slide1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4294967295" type="ctrTitle"/>
          </p:nvPr>
        </p:nvSpPr>
        <p:spPr>
          <a:xfrm>
            <a:off x="685800" y="2594192"/>
            <a:ext cx="77724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CS162 Midterm 2 Review</a:t>
            </a:r>
            <a:endParaRPr/>
          </a:p>
        </p:txBody>
      </p:sp>
      <p:sp>
        <p:nvSpPr>
          <p:cNvPr id="55" name="Google Shape;55;p13"/>
          <p:cNvSpPr txBox="1"/>
          <p:nvPr>
            <p:ph idx="4294967295" type="subTitle"/>
          </p:nvPr>
        </p:nvSpPr>
        <p:spPr>
          <a:xfrm>
            <a:off x="685800" y="3754004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Spring</a:t>
            </a:r>
            <a:r>
              <a:rPr lang="en"/>
              <a:t> 2023</a:t>
            </a:r>
            <a:endParaRPr/>
          </a:p>
        </p:txBody>
      </p:sp>
      <p:pic>
        <p:nvPicPr>
          <p:cNvPr descr="MichiganBean_Pinto.png"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612" y="169099"/>
            <a:ext cx="4284775" cy="252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1888" y="517749"/>
            <a:ext cx="1600225" cy="1728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Midterm 2 Logistics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Thursday 03/14</a:t>
            </a:r>
            <a:r>
              <a:rPr lang="en"/>
              <a:t> from 8-10 PM PST (</a:t>
            </a:r>
            <a:r>
              <a:rPr lang="en"/>
              <a:t>𝝿 day!)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Remember to eat pie before the midterm for good luck 🍀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</a:t>
            </a:r>
            <a:r>
              <a:rPr lang="en"/>
              <a:t>cope: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Lectures 1-16, Sections 0-6, HW 0-3, Projects 0-1, and Project 2 Design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Midterm 2 Logistics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Midterm 2 Review Session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Disclaimer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This is not an exhaustive review of all topics that are in scope for the midterm.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“You are responsible for the sum total of human knowledge since the beginning of recorded history with particular emphasis on the contents of this course.”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/>
              <a:t>	~a certain wise guy at Berkeley</a:t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225225"/>
            <a:ext cx="3999900" cy="18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romanUcPeriod"/>
            </a:pPr>
            <a:r>
              <a:rPr lang="en" sz="2000" u="sng"/>
              <a:t>Resource Allocation</a:t>
            </a:r>
            <a:endParaRPr sz="2000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2000"/>
              <a:t>Deadlock</a:t>
            </a:r>
            <a:endParaRPr sz="2000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2000"/>
              <a:t>Resource Alloc. Graphs</a:t>
            </a:r>
            <a:endParaRPr sz="2000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2000"/>
              <a:t>Banker’s Algorithm</a:t>
            </a:r>
            <a:endParaRPr sz="20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ct val="100000"/>
              <a:buAutoNum type="romanUcPeriod"/>
            </a:pPr>
            <a:r>
              <a:rPr lang="en" sz="2000" u="sng"/>
              <a:t>Scheduling</a:t>
            </a:r>
            <a:endParaRPr sz="2000" u="sng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2000"/>
              <a:t>FIFO/RR/SRTF/Priority</a:t>
            </a:r>
            <a:endParaRPr sz="2000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2000"/>
              <a:t>Realtime</a:t>
            </a:r>
            <a:endParaRPr sz="2000"/>
          </a:p>
        </p:txBody>
      </p:sp>
      <p:sp>
        <p:nvSpPr>
          <p:cNvPr id="76" name="Google Shape;76;p16"/>
          <p:cNvSpPr txBox="1"/>
          <p:nvPr>
            <p:ph idx="2" type="body"/>
          </p:nvPr>
        </p:nvSpPr>
        <p:spPr>
          <a:xfrm>
            <a:off x="4761350" y="1262575"/>
            <a:ext cx="3527700" cy="178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romanUcPeriod" startAt="3"/>
            </a:pPr>
            <a:r>
              <a:rPr lang="en" sz="2000" u="sng"/>
              <a:t>Addressing</a:t>
            </a:r>
            <a:endParaRPr sz="2000" u="sng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2000"/>
              <a:t>Virtual Memory</a:t>
            </a:r>
            <a:endParaRPr sz="2000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2000"/>
              <a:t>Paging</a:t>
            </a:r>
            <a:endParaRPr sz="20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romanUcPeriod" startAt="3"/>
            </a:pPr>
            <a:r>
              <a:rPr lang="en" sz="2000" u="sng"/>
              <a:t>Caching</a:t>
            </a:r>
            <a:endParaRPr sz="2000" u="sng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2000"/>
              <a:t>Associativity</a:t>
            </a:r>
            <a:endParaRPr sz="2000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2000"/>
              <a:t>Eviction policies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ctrTitle"/>
          </p:nvPr>
        </p:nvSpPr>
        <p:spPr>
          <a:xfrm>
            <a:off x="685800" y="1426375"/>
            <a:ext cx="7772400" cy="130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 Allocation </a:t>
            </a:r>
            <a:endParaRPr/>
          </a:p>
        </p:txBody>
      </p:sp>
      <p:sp>
        <p:nvSpPr>
          <p:cNvPr id="82" name="Google Shape;82;p17"/>
          <p:cNvSpPr txBox="1"/>
          <p:nvPr>
            <p:ph idx="1" type="subTitle"/>
          </p:nvPr>
        </p:nvSpPr>
        <p:spPr>
          <a:xfrm>
            <a:off x="685800" y="2641228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 &amp; Banker’s Algorithm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457200" y="-9"/>
            <a:ext cx="8229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Conditions for Deadlock</a:t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457200" y="762825"/>
            <a:ext cx="39861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47650" lvl="0" marL="28575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u="sng"/>
              <a:t>Hold and wait</a:t>
            </a:r>
            <a:br>
              <a:rPr lang="en" u="sng"/>
            </a:br>
            <a:r>
              <a:rPr lang="en"/>
              <a:t>Thread holding at least one resource is waiting to acquire </a:t>
            </a:r>
            <a:r>
              <a:rPr i="1" lang="en"/>
              <a:t>additional </a:t>
            </a:r>
            <a:r>
              <a:rPr lang="en"/>
              <a:t>resources held by other threads.</a:t>
            </a:r>
            <a:endParaRPr u="sng"/>
          </a:p>
          <a:p>
            <a:pPr indent="-247650" lvl="0" marL="28575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u="sng"/>
              <a:t>No preemption</a:t>
            </a:r>
            <a:br>
              <a:rPr lang="en" u="sng"/>
            </a:br>
            <a:r>
              <a:rPr lang="en"/>
              <a:t>Resources are released only </a:t>
            </a:r>
            <a:r>
              <a:rPr i="1" lang="en"/>
              <a:t>voluntarily </a:t>
            </a:r>
            <a:r>
              <a:rPr lang="en"/>
              <a:t>by the thread holding the resource, </a:t>
            </a:r>
            <a:r>
              <a:rPr i="1" lang="en"/>
              <a:t>after </a:t>
            </a:r>
            <a:r>
              <a:rPr lang="en"/>
              <a:t>thread is finished with it.</a:t>
            </a:r>
            <a:endParaRPr sz="1800"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4700700" y="857400"/>
            <a:ext cx="44433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47650" lvl="0" marL="285750" rtl="0" algn="l">
              <a:spcBef>
                <a:spcPts val="0"/>
              </a:spcBef>
              <a:spcAft>
                <a:spcPts val="0"/>
              </a:spcAft>
              <a:buSzPts val="1800"/>
              <a:buAutoNum type="arabicPeriod" startAt="3"/>
            </a:pPr>
            <a:r>
              <a:rPr lang="en" u="sng"/>
              <a:t>Mutual exclusion</a:t>
            </a:r>
            <a:br>
              <a:rPr lang="en"/>
            </a:br>
            <a:r>
              <a:rPr lang="en"/>
              <a:t>Each resource can only be used by one thread at a time.</a:t>
            </a:r>
            <a:endParaRPr u="sng"/>
          </a:p>
          <a:p>
            <a:pPr indent="-247650" lvl="0" marL="285750" rtl="0" algn="l">
              <a:spcBef>
                <a:spcPts val="0"/>
              </a:spcBef>
              <a:spcAft>
                <a:spcPts val="0"/>
              </a:spcAft>
              <a:buSzPts val="1800"/>
              <a:buAutoNum type="arabicPeriod" startAt="3"/>
            </a:pPr>
            <a:r>
              <a:rPr lang="en" sz="1800" u="sng"/>
              <a:t>Circular Wait</a:t>
            </a:r>
            <a:br>
              <a:rPr lang="en"/>
            </a:br>
            <a:r>
              <a:rPr lang="en" sz="1800"/>
              <a:t>There exists a set {T</a:t>
            </a:r>
            <a:r>
              <a:rPr baseline="-25000" lang="en" sz="1800"/>
              <a:t>1</a:t>
            </a:r>
            <a:r>
              <a:rPr lang="en" sz="1800"/>
              <a:t>, …, T</a:t>
            </a:r>
            <a:r>
              <a:rPr baseline="-25000" lang="en" sz="1800"/>
              <a:t>n</a:t>
            </a:r>
            <a:r>
              <a:rPr lang="en" sz="1800"/>
              <a:t>} of waiting threads s.t.</a:t>
            </a:r>
            <a:endParaRPr sz="18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T</a:t>
            </a:r>
            <a:r>
              <a:rPr baseline="-25000" lang="en" sz="1400"/>
              <a:t>1 </a:t>
            </a:r>
            <a:r>
              <a:rPr lang="en" sz="1400"/>
              <a:t>is waiting for a resource that is held by T</a:t>
            </a:r>
            <a:r>
              <a:rPr baseline="-25000" lang="en" sz="1400"/>
              <a:t>2</a:t>
            </a:r>
            <a:endParaRPr baseline="-25000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T</a:t>
            </a:r>
            <a:r>
              <a:rPr baseline="-25000" lang="en" sz="1400"/>
              <a:t>2</a:t>
            </a:r>
            <a:r>
              <a:rPr lang="en" sz="1400"/>
              <a:t> is waiting for a resource that is held by T</a:t>
            </a:r>
            <a:r>
              <a:rPr baseline="-25000" lang="en" sz="1400"/>
              <a:t>3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…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T</a:t>
            </a:r>
            <a:r>
              <a:rPr baseline="-25000" lang="en" sz="1400"/>
              <a:t>n</a:t>
            </a:r>
            <a:r>
              <a:rPr lang="en" sz="1400"/>
              <a:t> is waiting for a resource that is held by T</a:t>
            </a:r>
            <a:r>
              <a:rPr baseline="-25000" lang="en" sz="1400"/>
              <a:t>1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457200" y="-9"/>
            <a:ext cx="8229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Conditions for Deadlock</a:t>
            </a:r>
            <a:endParaRPr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457200" y="762825"/>
            <a:ext cx="39861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Question</a:t>
            </a:r>
            <a:r>
              <a:rPr lang="en"/>
              <a:t>: 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/>
              <a:t>A</a:t>
            </a:r>
            <a:r>
              <a:rPr lang="en"/>
              <a:t>: Is it possible to have</a:t>
            </a:r>
            <a:br>
              <a:rPr lang="en"/>
            </a:br>
            <a:r>
              <a:rPr lang="en"/>
              <a:t>            deadlock without one of</a:t>
            </a:r>
            <a:br>
              <a:rPr lang="en"/>
            </a:br>
            <a:r>
              <a:rPr lang="en"/>
              <a:t>            these conditions?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u="sng"/>
              <a:t>B</a:t>
            </a:r>
            <a:r>
              <a:rPr lang="en"/>
              <a:t>: Do</a:t>
            </a:r>
            <a:r>
              <a:rPr lang="en"/>
              <a:t>es</a:t>
            </a:r>
            <a:r>
              <a:rPr lang="en"/>
              <a:t> having all four </a:t>
            </a:r>
            <a:br>
              <a:rPr lang="en"/>
            </a:br>
            <a:r>
              <a:rPr lang="en"/>
              <a:t>            conditions present</a:t>
            </a:r>
            <a:br>
              <a:rPr lang="en"/>
            </a:br>
            <a:r>
              <a:rPr lang="en"/>
              <a:t>            guarantee deadlock?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457200" y="-9"/>
            <a:ext cx="8229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Conditions for Deadlock</a:t>
            </a:r>
            <a:endParaRPr/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457200" y="762825"/>
            <a:ext cx="39861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Question</a:t>
            </a:r>
            <a:r>
              <a:rPr lang="en"/>
              <a:t>: 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/>
              <a:t>A</a:t>
            </a:r>
            <a:r>
              <a:rPr lang="en"/>
              <a:t>: Is it possible to have</a:t>
            </a:r>
            <a:br>
              <a:rPr lang="en"/>
            </a:br>
            <a:r>
              <a:rPr lang="en"/>
              <a:t>            deadlock without one of</a:t>
            </a:r>
            <a:br>
              <a:rPr lang="en"/>
            </a:br>
            <a:r>
              <a:rPr lang="en"/>
              <a:t>            these conditions?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/>
              <a:t>B</a:t>
            </a:r>
            <a:r>
              <a:rPr lang="en"/>
              <a:t>: Do</a:t>
            </a:r>
            <a:r>
              <a:rPr lang="en"/>
              <a:t>es</a:t>
            </a:r>
            <a:r>
              <a:rPr lang="en"/>
              <a:t> having all four </a:t>
            </a:r>
            <a:br>
              <a:rPr lang="en"/>
            </a:br>
            <a:r>
              <a:rPr lang="en"/>
              <a:t>            conditions present</a:t>
            </a:r>
            <a:br>
              <a:rPr lang="en"/>
            </a:br>
            <a:r>
              <a:rPr lang="en"/>
              <a:t>            guarantee deadlock?</a:t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4700700" y="708900"/>
            <a:ext cx="44433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700">
                <a:solidFill>
                  <a:srgbClr val="FF0000"/>
                </a:solidFill>
              </a:rPr>
              <a:t>Answer:</a:t>
            </a:r>
            <a:br>
              <a:rPr lang="en" sz="1700">
                <a:solidFill>
                  <a:srgbClr val="FF0000"/>
                </a:solidFill>
              </a:rPr>
            </a:br>
            <a:br>
              <a:rPr lang="en" sz="1700">
                <a:solidFill>
                  <a:srgbClr val="FF0000"/>
                </a:solidFill>
              </a:rPr>
            </a:br>
            <a:r>
              <a:rPr lang="en" sz="1700">
                <a:solidFill>
                  <a:srgbClr val="FF0000"/>
                </a:solidFill>
              </a:rPr>
              <a:t>	</a:t>
            </a:r>
            <a:r>
              <a:rPr lang="en" sz="1700" u="sng">
                <a:solidFill>
                  <a:srgbClr val="FF0000"/>
                </a:solidFill>
              </a:rPr>
              <a:t>A</a:t>
            </a:r>
            <a:r>
              <a:rPr lang="en" sz="1700">
                <a:solidFill>
                  <a:srgbClr val="FF0000"/>
                </a:solidFill>
              </a:rPr>
              <a:t>: </a:t>
            </a:r>
            <a:r>
              <a:rPr b="1" lang="en" sz="1700">
                <a:solidFill>
                  <a:srgbClr val="FF0000"/>
                </a:solidFill>
              </a:rPr>
              <a:t>No</a:t>
            </a:r>
            <a:r>
              <a:rPr lang="en" sz="1700">
                <a:solidFill>
                  <a:srgbClr val="FF0000"/>
                </a:solidFill>
              </a:rPr>
              <a:t>; all four must be present in</a:t>
            </a:r>
            <a:br>
              <a:rPr lang="en" sz="1700">
                <a:solidFill>
                  <a:srgbClr val="FF0000"/>
                </a:solidFill>
              </a:rPr>
            </a:br>
            <a:r>
              <a:rPr lang="en" sz="1700">
                <a:solidFill>
                  <a:srgbClr val="FF0000"/>
                </a:solidFill>
              </a:rPr>
              <a:t>                    order for deadlock to occur.</a:t>
            </a:r>
            <a:br>
              <a:rPr lang="en" sz="1700">
                <a:solidFill>
                  <a:srgbClr val="FF0000"/>
                </a:solidFill>
              </a:rPr>
            </a:br>
            <a:br>
              <a:rPr lang="en" sz="1700">
                <a:solidFill>
                  <a:srgbClr val="FF0000"/>
                </a:solidFill>
              </a:rPr>
            </a:br>
            <a:br>
              <a:rPr lang="en" sz="1700">
                <a:solidFill>
                  <a:srgbClr val="FF0000"/>
                </a:solidFill>
              </a:rPr>
            </a:br>
            <a:r>
              <a:rPr lang="en" sz="1700">
                <a:solidFill>
                  <a:srgbClr val="FF0000"/>
                </a:solidFill>
              </a:rPr>
              <a:t>	</a:t>
            </a:r>
            <a:r>
              <a:rPr lang="en" sz="1700" u="sng">
                <a:solidFill>
                  <a:srgbClr val="FF0000"/>
                </a:solidFill>
              </a:rPr>
              <a:t>B</a:t>
            </a:r>
            <a:r>
              <a:rPr lang="en" sz="1700">
                <a:solidFill>
                  <a:srgbClr val="FF0000"/>
                </a:solidFill>
              </a:rPr>
              <a:t>: </a:t>
            </a:r>
            <a:r>
              <a:rPr b="1" lang="en" sz="1700">
                <a:solidFill>
                  <a:srgbClr val="FF0000"/>
                </a:solidFill>
              </a:rPr>
              <a:t>No</a:t>
            </a:r>
            <a:r>
              <a:rPr lang="en" sz="1700">
                <a:solidFill>
                  <a:srgbClr val="FF0000"/>
                </a:solidFill>
              </a:rPr>
              <a:t>; they are </a:t>
            </a:r>
            <a:r>
              <a:rPr i="1" lang="en" sz="1700">
                <a:solidFill>
                  <a:srgbClr val="FF0000"/>
                </a:solidFill>
              </a:rPr>
              <a:t>necessary</a:t>
            </a:r>
            <a:r>
              <a:rPr lang="en" sz="1700">
                <a:solidFill>
                  <a:srgbClr val="FF0000"/>
                </a:solidFill>
              </a:rPr>
              <a:t>, but not</a:t>
            </a:r>
            <a:br>
              <a:rPr lang="en" sz="1700">
                <a:solidFill>
                  <a:srgbClr val="FF0000"/>
                </a:solidFill>
              </a:rPr>
            </a:br>
            <a:r>
              <a:rPr lang="en" sz="1700">
                <a:solidFill>
                  <a:srgbClr val="FF0000"/>
                </a:solidFill>
              </a:rPr>
              <a:t>                    </a:t>
            </a:r>
            <a:r>
              <a:rPr i="1" lang="en" sz="1700">
                <a:solidFill>
                  <a:srgbClr val="FF0000"/>
                </a:solidFill>
              </a:rPr>
              <a:t>sufficient</a:t>
            </a:r>
            <a:r>
              <a:rPr lang="en" sz="1700">
                <a:solidFill>
                  <a:srgbClr val="FF0000"/>
                </a:solidFill>
              </a:rPr>
              <a:t>.</a:t>
            </a:r>
            <a:endParaRPr sz="17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457200" y="-9"/>
            <a:ext cx="8229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</a:t>
            </a:r>
            <a:endParaRPr/>
          </a:p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457200" y="762825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What types of resources can a program deadlock on?</a:t>
            </a:r>
            <a:endParaRPr sz="2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All of them (if shared between multiple programs)!</a:t>
            </a:r>
            <a:br>
              <a:rPr lang="en"/>
            </a:br>
            <a:r>
              <a:rPr lang="en"/>
              <a:t>Examples: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Files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Memory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Particular I/O Device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Locks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We just focus on locks because they’re convenient and a common source of deadlock in practice.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 Allocation Graphs</a:t>
            </a:r>
            <a:endParaRPr/>
          </a:p>
        </p:txBody>
      </p:sp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Model: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Set of threads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Set of resources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Threads compete for access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Graph structure: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u="sng"/>
              <a:t>Request edge</a:t>
            </a:r>
            <a:r>
              <a:rPr lang="en"/>
              <a:t>:</a:t>
            </a:r>
            <a:br>
              <a:rPr lang="en"/>
            </a:br>
            <a:r>
              <a:rPr lang="en"/>
              <a:t>Edge from a thread to a resource it wants to use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u="sng"/>
              <a:t>Assignment edge</a:t>
            </a:r>
            <a:r>
              <a:rPr lang="en"/>
              <a:t>:</a:t>
            </a:r>
            <a:br>
              <a:rPr lang="en"/>
            </a:br>
            <a:r>
              <a:rPr lang="en"/>
              <a:t>Edge from a resource to the thread which owns it</a:t>
            </a:r>
            <a:endParaRPr/>
          </a:p>
        </p:txBody>
      </p:sp>
      <p:pic>
        <p:nvPicPr>
          <p:cNvPr id="115" name="Google Shape;11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150" y="1417750"/>
            <a:ext cx="2305050" cy="31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2"/>
          <p:cNvSpPr/>
          <p:nvPr/>
        </p:nvSpPr>
        <p:spPr>
          <a:xfrm>
            <a:off x="5359950" y="2261780"/>
            <a:ext cx="992200" cy="816025"/>
          </a:xfrm>
          <a:custGeom>
            <a:rect b="b" l="l" r="r" t="t"/>
            <a:pathLst>
              <a:path extrusionOk="0" h="32641" w="39688">
                <a:moveTo>
                  <a:pt x="0" y="31319"/>
                </a:moveTo>
                <a:cubicBezTo>
                  <a:pt x="2495" y="31319"/>
                  <a:pt x="4973" y="33092"/>
                  <a:pt x="7393" y="32487"/>
                </a:cubicBezTo>
                <a:cubicBezTo>
                  <a:pt x="12379" y="31241"/>
                  <a:pt x="17431" y="26967"/>
                  <a:pt x="18677" y="21981"/>
                </a:cubicBezTo>
                <a:cubicBezTo>
                  <a:pt x="20130" y="16171"/>
                  <a:pt x="16492" y="8758"/>
                  <a:pt x="20233" y="4082"/>
                </a:cubicBezTo>
                <a:cubicBezTo>
                  <a:pt x="24304" y="-1007"/>
                  <a:pt x="33859" y="-779"/>
                  <a:pt x="39688" y="2136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117" name="Google Shape;117;p22"/>
          <p:cNvSpPr/>
          <p:nvPr/>
        </p:nvSpPr>
        <p:spPr>
          <a:xfrm>
            <a:off x="5476675" y="3122575"/>
            <a:ext cx="943575" cy="657050"/>
          </a:xfrm>
          <a:custGeom>
            <a:rect b="b" l="l" r="r" t="t"/>
            <a:pathLst>
              <a:path extrusionOk="0" h="26282" w="37743">
                <a:moveTo>
                  <a:pt x="0" y="16343"/>
                </a:moveTo>
                <a:cubicBezTo>
                  <a:pt x="3604" y="15828"/>
                  <a:pt x="7983" y="13378"/>
                  <a:pt x="10895" y="15564"/>
                </a:cubicBezTo>
                <a:cubicBezTo>
                  <a:pt x="13447" y="17479"/>
                  <a:pt x="12919" y="21869"/>
                  <a:pt x="15175" y="24125"/>
                </a:cubicBezTo>
                <a:cubicBezTo>
                  <a:pt x="17244" y="26194"/>
                  <a:pt x="20832" y="26433"/>
                  <a:pt x="23735" y="26070"/>
                </a:cubicBezTo>
                <a:cubicBezTo>
                  <a:pt x="29063" y="25404"/>
                  <a:pt x="31062" y="18033"/>
                  <a:pt x="33463" y="13230"/>
                </a:cubicBezTo>
                <a:cubicBezTo>
                  <a:pt x="35536" y="9084"/>
                  <a:pt x="37743" y="4635"/>
                  <a:pt x="37743" y="0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/>
        </p:nvSpPr>
        <p:spPr>
          <a:xfrm>
            <a:off x="609600" y="171450"/>
            <a:ext cx="82677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25" lIns="90475" spcFirstLastPara="1" rIns="90475" wrap="square" tIns="44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2A40E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Resource Allocation Graph Examples</a:t>
            </a:r>
            <a:endParaRPr/>
          </a:p>
        </p:txBody>
      </p:sp>
      <p:grpSp>
        <p:nvGrpSpPr>
          <p:cNvPr id="123" name="Google Shape;123;p23"/>
          <p:cNvGrpSpPr/>
          <p:nvPr/>
        </p:nvGrpSpPr>
        <p:grpSpPr>
          <a:xfrm>
            <a:off x="3160800" y="1521438"/>
            <a:ext cx="2782800" cy="2542651"/>
            <a:chOff x="3048100" y="753667"/>
            <a:chExt cx="2782800" cy="3817794"/>
          </a:xfrm>
        </p:grpSpPr>
        <p:sp>
          <p:nvSpPr>
            <p:cNvPr id="124" name="Google Shape;124;p23"/>
            <p:cNvSpPr txBox="1"/>
            <p:nvPr/>
          </p:nvSpPr>
          <p:spPr>
            <a:xfrm rot="5400000">
              <a:off x="2533300" y="1272126"/>
              <a:ext cx="3812400" cy="2782800"/>
            </a:xfrm>
            <a:prstGeom prst="rect">
              <a:avLst/>
            </a:prstGeom>
            <a:solidFill>
              <a:srgbClr val="EFEFEF"/>
            </a:solidFill>
            <a:ln cap="flat" cmpd="sng" w="3810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grpSp>
          <p:nvGrpSpPr>
            <p:cNvPr id="125" name="Google Shape;125;p23"/>
            <p:cNvGrpSpPr/>
            <p:nvPr/>
          </p:nvGrpSpPr>
          <p:grpSpPr>
            <a:xfrm>
              <a:off x="3213100" y="753667"/>
              <a:ext cx="2454162" cy="3817794"/>
              <a:chOff x="3657600" y="906067"/>
              <a:chExt cx="2454162" cy="3817794"/>
            </a:xfrm>
          </p:grpSpPr>
          <p:sp>
            <p:nvSpPr>
              <p:cNvPr id="126" name="Google Shape;126;p23"/>
              <p:cNvSpPr/>
              <p:nvPr/>
            </p:nvSpPr>
            <p:spPr>
              <a:xfrm>
                <a:off x="3657600" y="2559050"/>
                <a:ext cx="595200" cy="595200"/>
              </a:xfrm>
              <a:prstGeom prst="ellipse">
                <a:avLst/>
              </a:prstGeom>
              <a:solidFill>
                <a:srgbClr val="FF66CC"/>
              </a:solidFill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Helvetica Neue"/>
                  <a:buNone/>
                </a:pPr>
                <a:r>
                  <a:rPr b="1" i="0" lang="en" sz="18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T</a:t>
                </a:r>
                <a:r>
                  <a:rPr b="1" baseline="-25000" i="0" lang="en" sz="18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1</a:t>
                </a:r>
                <a:endParaRPr sz="1800"/>
              </a:p>
            </p:txBody>
          </p:sp>
          <p:sp>
            <p:nvSpPr>
              <p:cNvPr id="127" name="Google Shape;127;p23"/>
              <p:cNvSpPr/>
              <p:nvPr/>
            </p:nvSpPr>
            <p:spPr>
              <a:xfrm>
                <a:off x="4624387" y="2559050"/>
                <a:ext cx="595200" cy="595200"/>
              </a:xfrm>
              <a:prstGeom prst="ellipse">
                <a:avLst/>
              </a:prstGeom>
              <a:solidFill>
                <a:srgbClr val="FF66CC"/>
              </a:solidFill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Helvetica Neue"/>
                  <a:buNone/>
                </a:pPr>
                <a:r>
                  <a:rPr b="1" i="0" lang="en" sz="18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T</a:t>
                </a:r>
                <a:r>
                  <a:rPr b="1" baseline="-25000" i="0" lang="en" sz="18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2</a:t>
                </a:r>
                <a:endParaRPr sz="1800"/>
              </a:p>
            </p:txBody>
          </p:sp>
          <p:sp>
            <p:nvSpPr>
              <p:cNvPr id="128" name="Google Shape;128;p23"/>
              <p:cNvSpPr/>
              <p:nvPr/>
            </p:nvSpPr>
            <p:spPr>
              <a:xfrm>
                <a:off x="5516562" y="2559050"/>
                <a:ext cx="595200" cy="595200"/>
              </a:xfrm>
              <a:prstGeom prst="ellipse">
                <a:avLst/>
              </a:prstGeom>
              <a:solidFill>
                <a:srgbClr val="FF66CC"/>
              </a:solidFill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Helvetica Neue"/>
                  <a:buNone/>
                </a:pPr>
                <a:r>
                  <a:rPr b="1" i="0" lang="en" sz="18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T</a:t>
                </a:r>
                <a:r>
                  <a:rPr b="1" baseline="-25000" i="0" lang="en" sz="18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3</a:t>
                </a:r>
                <a:endParaRPr sz="1800"/>
              </a:p>
            </p:txBody>
          </p:sp>
          <p:grpSp>
            <p:nvGrpSpPr>
              <p:cNvPr id="129" name="Google Shape;129;p23"/>
              <p:cNvGrpSpPr/>
              <p:nvPr/>
            </p:nvGrpSpPr>
            <p:grpSpPr>
              <a:xfrm>
                <a:off x="3954425" y="906067"/>
                <a:ext cx="595579" cy="1157586"/>
                <a:chOff x="914400" y="286475"/>
                <a:chExt cx="609600" cy="1185444"/>
              </a:xfrm>
            </p:grpSpPr>
            <p:grpSp>
              <p:nvGrpSpPr>
                <p:cNvPr id="130" name="Google Shape;130;p23"/>
                <p:cNvGrpSpPr/>
                <p:nvPr/>
              </p:nvGrpSpPr>
              <p:grpSpPr>
                <a:xfrm>
                  <a:off x="914400" y="938519"/>
                  <a:ext cx="609600" cy="533400"/>
                  <a:chOff x="2667000" y="1178232"/>
                  <a:chExt cx="609600" cy="533400"/>
                </a:xfrm>
              </p:grpSpPr>
              <p:sp>
                <p:nvSpPr>
                  <p:cNvPr id="131" name="Google Shape;131;p23"/>
                  <p:cNvSpPr txBox="1"/>
                  <p:nvPr/>
                </p:nvSpPr>
                <p:spPr>
                  <a:xfrm rot="5400000">
                    <a:off x="2705100" y="1140132"/>
                    <a:ext cx="533400" cy="609600"/>
                  </a:xfrm>
                  <a:prstGeom prst="rect">
                    <a:avLst/>
                  </a:prstGeom>
                  <a:solidFill>
                    <a:srgbClr val="FF66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  <p:sp>
                <p:nvSpPr>
                  <p:cNvPr id="132" name="Google Shape;132;p23"/>
                  <p:cNvSpPr/>
                  <p:nvPr/>
                </p:nvSpPr>
                <p:spPr>
                  <a:xfrm>
                    <a:off x="2933700" y="1524000"/>
                    <a:ext cx="76200" cy="76200"/>
                  </a:xfrm>
                  <a:prstGeom prst="ellipse">
                    <a:avLst/>
                  </a:prstGeom>
                  <a:solidFill>
                    <a:srgbClr val="0000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3" name="Google Shape;133;p23"/>
                  <p:cNvSpPr txBox="1"/>
                  <p:nvPr/>
                </p:nvSpPr>
                <p:spPr>
                  <a:xfrm rot="5400000">
                    <a:off x="2944741" y="1535159"/>
                    <a:ext cx="54000" cy="54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</p:grpSp>
            <p:sp>
              <p:nvSpPr>
                <p:cNvPr id="134" name="Google Shape;134;p23"/>
                <p:cNvSpPr txBox="1"/>
                <p:nvPr/>
              </p:nvSpPr>
              <p:spPr>
                <a:xfrm>
                  <a:off x="968423" y="286475"/>
                  <a:ext cx="533400" cy="473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Helvetica Neue"/>
                    <a:buNone/>
                  </a:pPr>
                  <a:r>
                    <a:rPr b="1" i="0" lang="en" sz="24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R</a:t>
                  </a:r>
                  <a:r>
                    <a:rPr b="1" baseline="-25000" i="0" lang="en" sz="24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1</a:t>
                  </a:r>
                  <a:endParaRPr/>
                </a:p>
              </p:txBody>
            </p:sp>
          </p:grpSp>
          <p:grpSp>
            <p:nvGrpSpPr>
              <p:cNvPr id="135" name="Google Shape;135;p23"/>
              <p:cNvGrpSpPr/>
              <p:nvPr/>
            </p:nvGrpSpPr>
            <p:grpSpPr>
              <a:xfrm>
                <a:off x="5072013" y="930303"/>
                <a:ext cx="604823" cy="1258789"/>
                <a:chOff x="2209800" y="311382"/>
                <a:chExt cx="619125" cy="1288818"/>
              </a:xfrm>
            </p:grpSpPr>
            <p:grpSp>
              <p:nvGrpSpPr>
                <p:cNvPr id="136" name="Google Shape;136;p23"/>
                <p:cNvGrpSpPr/>
                <p:nvPr/>
              </p:nvGrpSpPr>
              <p:grpSpPr>
                <a:xfrm>
                  <a:off x="2209800" y="1066800"/>
                  <a:ext cx="609600" cy="533400"/>
                  <a:chOff x="2667000" y="1295400"/>
                  <a:chExt cx="609600" cy="533400"/>
                </a:xfrm>
              </p:grpSpPr>
              <p:sp>
                <p:nvSpPr>
                  <p:cNvPr id="137" name="Google Shape;137;p23"/>
                  <p:cNvSpPr txBox="1"/>
                  <p:nvPr/>
                </p:nvSpPr>
                <p:spPr>
                  <a:xfrm rot="5400000">
                    <a:off x="2705100" y="1257300"/>
                    <a:ext cx="533400" cy="609600"/>
                  </a:xfrm>
                  <a:prstGeom prst="rect">
                    <a:avLst/>
                  </a:prstGeom>
                  <a:solidFill>
                    <a:srgbClr val="FF66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  <p:sp>
                <p:nvSpPr>
                  <p:cNvPr id="138" name="Google Shape;138;p23"/>
                  <p:cNvSpPr/>
                  <p:nvPr/>
                </p:nvSpPr>
                <p:spPr>
                  <a:xfrm>
                    <a:off x="2933700" y="1524000"/>
                    <a:ext cx="76200" cy="76200"/>
                  </a:xfrm>
                  <a:prstGeom prst="ellipse">
                    <a:avLst/>
                  </a:prstGeom>
                  <a:solidFill>
                    <a:srgbClr val="0000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9" name="Google Shape;139;p23"/>
                  <p:cNvSpPr txBox="1"/>
                  <p:nvPr/>
                </p:nvSpPr>
                <p:spPr>
                  <a:xfrm rot="5400000">
                    <a:off x="2944741" y="1535159"/>
                    <a:ext cx="54000" cy="54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</p:grpSp>
            <p:sp>
              <p:nvSpPr>
                <p:cNvPr id="140" name="Google Shape;140;p23"/>
                <p:cNvSpPr txBox="1"/>
                <p:nvPr/>
              </p:nvSpPr>
              <p:spPr>
                <a:xfrm>
                  <a:off x="2295525" y="311382"/>
                  <a:ext cx="533400" cy="473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Helvetica Neue"/>
                    <a:buNone/>
                  </a:pPr>
                  <a:r>
                    <a:rPr b="1" i="0" lang="en" sz="24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R</a:t>
                  </a:r>
                  <a:r>
                    <a:rPr b="1" baseline="-25000" i="0" lang="en" sz="24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2</a:t>
                  </a:r>
                  <a:endParaRPr/>
                </a:p>
              </p:txBody>
            </p:sp>
          </p:grpSp>
          <p:grpSp>
            <p:nvGrpSpPr>
              <p:cNvPr id="141" name="Google Shape;141;p23"/>
              <p:cNvGrpSpPr/>
              <p:nvPr/>
            </p:nvGrpSpPr>
            <p:grpSpPr>
              <a:xfrm>
                <a:off x="4178318" y="3527385"/>
                <a:ext cx="595579" cy="1040531"/>
                <a:chOff x="1066800" y="3352800"/>
                <a:chExt cx="609600" cy="1065354"/>
              </a:xfrm>
            </p:grpSpPr>
            <p:grpSp>
              <p:nvGrpSpPr>
                <p:cNvPr id="142" name="Google Shape;142;p23"/>
                <p:cNvGrpSpPr/>
                <p:nvPr/>
              </p:nvGrpSpPr>
              <p:grpSpPr>
                <a:xfrm>
                  <a:off x="1066800" y="3352800"/>
                  <a:ext cx="609600" cy="685800"/>
                  <a:chOff x="1066800" y="3276600"/>
                  <a:chExt cx="609600" cy="685800"/>
                </a:xfrm>
              </p:grpSpPr>
              <p:sp>
                <p:nvSpPr>
                  <p:cNvPr id="143" name="Google Shape;143;p23"/>
                  <p:cNvSpPr txBox="1"/>
                  <p:nvPr/>
                </p:nvSpPr>
                <p:spPr>
                  <a:xfrm rot="5400000">
                    <a:off x="1028700" y="3314700"/>
                    <a:ext cx="685800" cy="609600"/>
                  </a:xfrm>
                  <a:prstGeom prst="rect">
                    <a:avLst/>
                  </a:prstGeom>
                  <a:solidFill>
                    <a:srgbClr val="FF66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  <p:sp>
                <p:nvSpPr>
                  <p:cNvPr id="144" name="Google Shape;144;p23"/>
                  <p:cNvSpPr/>
                  <p:nvPr/>
                </p:nvSpPr>
                <p:spPr>
                  <a:xfrm>
                    <a:off x="1333500" y="3444875"/>
                    <a:ext cx="76200" cy="76200"/>
                  </a:xfrm>
                  <a:prstGeom prst="ellipse">
                    <a:avLst/>
                  </a:prstGeom>
                  <a:solidFill>
                    <a:srgbClr val="0000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45" name="Google Shape;145;p23"/>
                  <p:cNvSpPr txBox="1"/>
                  <p:nvPr/>
                </p:nvSpPr>
                <p:spPr>
                  <a:xfrm rot="5400000">
                    <a:off x="1344541" y="3456034"/>
                    <a:ext cx="54000" cy="54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  <p:sp>
                <p:nvSpPr>
                  <p:cNvPr id="146" name="Google Shape;146;p23"/>
                  <p:cNvSpPr/>
                  <p:nvPr/>
                </p:nvSpPr>
                <p:spPr>
                  <a:xfrm>
                    <a:off x="1333500" y="3689350"/>
                    <a:ext cx="76200" cy="76200"/>
                  </a:xfrm>
                  <a:prstGeom prst="ellipse">
                    <a:avLst/>
                  </a:prstGeom>
                  <a:solidFill>
                    <a:srgbClr val="0000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47" name="Google Shape;147;p23"/>
                  <p:cNvSpPr txBox="1"/>
                  <p:nvPr/>
                </p:nvSpPr>
                <p:spPr>
                  <a:xfrm rot="5400000">
                    <a:off x="1344541" y="3700509"/>
                    <a:ext cx="54000" cy="54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</p:grpSp>
            <p:sp>
              <p:nvSpPr>
                <p:cNvPr id="148" name="Google Shape;148;p23"/>
                <p:cNvSpPr txBox="1"/>
                <p:nvPr/>
              </p:nvSpPr>
              <p:spPr>
                <a:xfrm>
                  <a:off x="1095258" y="3945054"/>
                  <a:ext cx="533400" cy="473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Helvetica Neue"/>
                    <a:buNone/>
                  </a:pPr>
                  <a:r>
                    <a:rPr b="1" i="0" lang="en" sz="24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R</a:t>
                  </a:r>
                  <a:r>
                    <a:rPr b="1" baseline="-25000" i="0" lang="en" sz="24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3</a:t>
                  </a:r>
                  <a:endParaRPr/>
                </a:p>
              </p:txBody>
            </p:sp>
          </p:grpSp>
          <p:grpSp>
            <p:nvGrpSpPr>
              <p:cNvPr id="149" name="Google Shape;149;p23"/>
              <p:cNvGrpSpPr/>
              <p:nvPr/>
            </p:nvGrpSpPr>
            <p:grpSpPr>
              <a:xfrm>
                <a:off x="5443593" y="3530105"/>
                <a:ext cx="631123" cy="1193757"/>
                <a:chOff x="2514613" y="3279501"/>
                <a:chExt cx="645981" cy="1222109"/>
              </a:xfrm>
            </p:grpSpPr>
            <p:grpSp>
              <p:nvGrpSpPr>
                <p:cNvPr id="150" name="Google Shape;150;p23"/>
                <p:cNvGrpSpPr/>
                <p:nvPr/>
              </p:nvGrpSpPr>
              <p:grpSpPr>
                <a:xfrm>
                  <a:off x="2514613" y="3279501"/>
                  <a:ext cx="609600" cy="914400"/>
                  <a:chOff x="2514613" y="3279501"/>
                  <a:chExt cx="609600" cy="914400"/>
                </a:xfrm>
              </p:grpSpPr>
              <p:sp>
                <p:nvSpPr>
                  <p:cNvPr id="151" name="Google Shape;151;p23"/>
                  <p:cNvSpPr txBox="1"/>
                  <p:nvPr/>
                </p:nvSpPr>
                <p:spPr>
                  <a:xfrm rot="5400000">
                    <a:off x="2362213" y="3431901"/>
                    <a:ext cx="914400" cy="609600"/>
                  </a:xfrm>
                  <a:prstGeom prst="rect">
                    <a:avLst/>
                  </a:prstGeom>
                  <a:solidFill>
                    <a:srgbClr val="FF66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  <p:sp>
                <p:nvSpPr>
                  <p:cNvPr id="152" name="Google Shape;152;p23"/>
                  <p:cNvSpPr/>
                  <p:nvPr/>
                </p:nvSpPr>
                <p:spPr>
                  <a:xfrm>
                    <a:off x="2781300" y="3443287"/>
                    <a:ext cx="76200" cy="76200"/>
                  </a:xfrm>
                  <a:prstGeom prst="ellipse">
                    <a:avLst/>
                  </a:prstGeom>
                  <a:solidFill>
                    <a:srgbClr val="0000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3" name="Google Shape;153;p23"/>
                  <p:cNvSpPr txBox="1"/>
                  <p:nvPr/>
                </p:nvSpPr>
                <p:spPr>
                  <a:xfrm rot="5400000">
                    <a:off x="2792341" y="3454434"/>
                    <a:ext cx="54000" cy="54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  <p:sp>
                <p:nvSpPr>
                  <p:cNvPr id="154" name="Google Shape;154;p23"/>
                  <p:cNvSpPr/>
                  <p:nvPr/>
                </p:nvSpPr>
                <p:spPr>
                  <a:xfrm>
                    <a:off x="2781300" y="3695700"/>
                    <a:ext cx="76200" cy="76200"/>
                  </a:xfrm>
                  <a:prstGeom prst="ellipse">
                    <a:avLst/>
                  </a:prstGeom>
                  <a:solidFill>
                    <a:srgbClr val="0000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5" name="Google Shape;155;p23"/>
                  <p:cNvSpPr txBox="1"/>
                  <p:nvPr/>
                </p:nvSpPr>
                <p:spPr>
                  <a:xfrm rot="5400000">
                    <a:off x="2792341" y="3706859"/>
                    <a:ext cx="54000" cy="54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  <p:sp>
                <p:nvSpPr>
                  <p:cNvPr id="156" name="Google Shape;156;p23"/>
                  <p:cNvSpPr/>
                  <p:nvPr/>
                </p:nvSpPr>
                <p:spPr>
                  <a:xfrm>
                    <a:off x="2781300" y="3937000"/>
                    <a:ext cx="76200" cy="76200"/>
                  </a:xfrm>
                  <a:prstGeom prst="ellipse">
                    <a:avLst/>
                  </a:prstGeom>
                  <a:solidFill>
                    <a:srgbClr val="0000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7" name="Google Shape;157;p23"/>
                  <p:cNvSpPr txBox="1"/>
                  <p:nvPr/>
                </p:nvSpPr>
                <p:spPr>
                  <a:xfrm rot="5400000">
                    <a:off x="2792341" y="3948159"/>
                    <a:ext cx="54000" cy="54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</p:grpSp>
            <p:sp>
              <p:nvSpPr>
                <p:cNvPr id="158" name="Google Shape;158;p23"/>
                <p:cNvSpPr txBox="1"/>
                <p:nvPr/>
              </p:nvSpPr>
              <p:spPr>
                <a:xfrm>
                  <a:off x="2627193" y="4028511"/>
                  <a:ext cx="533400" cy="473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Helvetica Neue"/>
                    <a:buNone/>
                  </a:pPr>
                  <a:r>
                    <a:rPr b="1" i="0" lang="en" sz="24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R</a:t>
                  </a:r>
                  <a:r>
                    <a:rPr b="1" baseline="-25000" i="0" lang="en" sz="24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4</a:t>
                  </a:r>
                  <a:endParaRPr/>
                </a:p>
              </p:txBody>
            </p:sp>
          </p:grpSp>
          <p:cxnSp>
            <p:nvCxnSpPr>
              <p:cNvPr id="159" name="Google Shape;159;p23"/>
              <p:cNvCxnSpPr/>
              <p:nvPr/>
            </p:nvCxnSpPr>
            <p:spPr>
              <a:xfrm flipH="1" rot="10800000">
                <a:off x="4029075" y="2187650"/>
                <a:ext cx="223800" cy="37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CC0000"/>
                </a:solidFill>
                <a:prstDash val="solid"/>
                <a:miter lim="8000"/>
                <a:headEnd len="sm" w="sm" type="none"/>
                <a:tailEnd len="sm" w="sm" type="stealth"/>
              </a:ln>
            </p:spPr>
          </p:cxnSp>
          <p:cxnSp>
            <p:nvCxnSpPr>
              <p:cNvPr id="160" name="Google Shape;160;p23"/>
              <p:cNvCxnSpPr/>
              <p:nvPr/>
            </p:nvCxnSpPr>
            <p:spPr>
              <a:xfrm>
                <a:off x="4265612" y="1936750"/>
                <a:ext cx="517500" cy="644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stealth"/>
              </a:ln>
            </p:spPr>
          </p:cxnSp>
          <p:sp>
            <p:nvSpPr>
              <p:cNvPr id="161" name="Google Shape;161;p23"/>
              <p:cNvSpPr txBox="1"/>
              <p:nvPr/>
            </p:nvSpPr>
            <p:spPr>
              <a:xfrm rot="5400000">
                <a:off x="4202175" y="2000200"/>
                <a:ext cx="644400" cy="51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62" name="Google Shape;162;p23"/>
              <p:cNvCxnSpPr/>
              <p:nvPr/>
            </p:nvCxnSpPr>
            <p:spPr>
              <a:xfrm flipH="1" rot="10800000">
                <a:off x="5099050" y="2211399"/>
                <a:ext cx="234900" cy="3921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CC0000"/>
                </a:solidFill>
                <a:prstDash val="solid"/>
                <a:miter lim="8000"/>
                <a:headEnd len="sm" w="sm" type="none"/>
                <a:tailEnd len="sm" w="sm" type="stealth"/>
              </a:ln>
            </p:spPr>
          </p:cxnSp>
          <p:cxnSp>
            <p:nvCxnSpPr>
              <p:cNvPr id="163" name="Google Shape;163;p23"/>
              <p:cNvCxnSpPr/>
              <p:nvPr/>
            </p:nvCxnSpPr>
            <p:spPr>
              <a:xfrm>
                <a:off x="5376862" y="1939925"/>
                <a:ext cx="363600" cy="619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stealth"/>
              </a:ln>
            </p:spPr>
          </p:cxnSp>
          <p:sp>
            <p:nvSpPr>
              <p:cNvPr id="164" name="Google Shape;164;p23"/>
              <p:cNvSpPr txBox="1"/>
              <p:nvPr/>
            </p:nvSpPr>
            <p:spPr>
              <a:xfrm rot="5400000">
                <a:off x="5248987" y="2067725"/>
                <a:ext cx="619200" cy="36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65" name="Google Shape;165;p23"/>
              <p:cNvCxnSpPr/>
              <p:nvPr/>
            </p:nvCxnSpPr>
            <p:spPr>
              <a:xfrm rot="10800000">
                <a:off x="4054512" y="3144799"/>
                <a:ext cx="414300" cy="5763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stealth"/>
              </a:ln>
            </p:spPr>
          </p:cxnSp>
          <p:sp>
            <p:nvSpPr>
              <p:cNvPr id="166" name="Google Shape;166;p23"/>
              <p:cNvSpPr txBox="1"/>
              <p:nvPr/>
            </p:nvSpPr>
            <p:spPr>
              <a:xfrm rot="-5400000">
                <a:off x="3973475" y="3225787"/>
                <a:ext cx="576300" cy="414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67" name="Google Shape;167;p23"/>
              <p:cNvCxnSpPr/>
              <p:nvPr/>
            </p:nvCxnSpPr>
            <p:spPr>
              <a:xfrm flipH="1" rot="10800000">
                <a:off x="4478337" y="3151287"/>
                <a:ext cx="374700" cy="8127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stealth"/>
              </a:ln>
            </p:spPr>
          </p:cxnSp>
          <p:sp>
            <p:nvSpPr>
              <p:cNvPr id="168" name="Google Shape;168;p23"/>
              <p:cNvSpPr txBox="1"/>
              <p:nvPr/>
            </p:nvSpPr>
            <p:spPr>
              <a:xfrm flipH="1" rot="-5400000">
                <a:off x="4259325" y="3370175"/>
                <a:ext cx="812700" cy="374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69" name="Google Shape;169;p23"/>
              <p:cNvCxnSpPr/>
              <p:nvPr/>
            </p:nvCxnSpPr>
            <p:spPr>
              <a:xfrm flipH="1">
                <a:off x="4784812" y="3068637"/>
                <a:ext cx="801600" cy="6510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CC0000"/>
                </a:solidFill>
                <a:prstDash val="solid"/>
                <a:miter lim="8000"/>
                <a:headEnd len="sm" w="sm" type="none"/>
                <a:tailEnd len="sm" w="sm" type="stealth"/>
              </a:ln>
            </p:spPr>
          </p:cxnSp>
        </p:grpSp>
      </p:grpSp>
      <p:sp>
        <p:nvSpPr>
          <p:cNvPr id="170" name="Google Shape;170;p23"/>
          <p:cNvSpPr txBox="1"/>
          <p:nvPr/>
        </p:nvSpPr>
        <p:spPr>
          <a:xfrm>
            <a:off x="3279900" y="4193909"/>
            <a:ext cx="2663700" cy="6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Allocation Graph</a:t>
            </a:r>
            <a:br>
              <a:rPr b="1" i="0" lang="en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With Deadlock</a:t>
            </a:r>
            <a:endParaRPr/>
          </a:p>
        </p:txBody>
      </p:sp>
      <p:grpSp>
        <p:nvGrpSpPr>
          <p:cNvPr id="171" name="Google Shape;171;p23"/>
          <p:cNvGrpSpPr/>
          <p:nvPr/>
        </p:nvGrpSpPr>
        <p:grpSpPr>
          <a:xfrm>
            <a:off x="6056412" y="1477713"/>
            <a:ext cx="2782800" cy="2500466"/>
            <a:chOff x="6019887" y="977842"/>
            <a:chExt cx="2782800" cy="3822758"/>
          </a:xfrm>
        </p:grpSpPr>
        <p:sp>
          <p:nvSpPr>
            <p:cNvPr id="172" name="Google Shape;172;p23"/>
            <p:cNvSpPr txBox="1"/>
            <p:nvPr/>
          </p:nvSpPr>
          <p:spPr>
            <a:xfrm rot="5400000">
              <a:off x="5506287" y="1504200"/>
              <a:ext cx="3810000" cy="2782800"/>
            </a:xfrm>
            <a:prstGeom prst="rect">
              <a:avLst/>
            </a:prstGeom>
            <a:solidFill>
              <a:srgbClr val="EFEFEF"/>
            </a:solidFill>
            <a:ln cap="flat" cmpd="sng" w="3810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grpSp>
          <p:nvGrpSpPr>
            <p:cNvPr id="173" name="Google Shape;173;p23"/>
            <p:cNvGrpSpPr/>
            <p:nvPr/>
          </p:nvGrpSpPr>
          <p:grpSpPr>
            <a:xfrm>
              <a:off x="6184900" y="977842"/>
              <a:ext cx="2335100" cy="3503558"/>
              <a:chOff x="6184900" y="977842"/>
              <a:chExt cx="2335100" cy="3503558"/>
            </a:xfrm>
          </p:grpSpPr>
          <p:sp>
            <p:nvSpPr>
              <p:cNvPr id="174" name="Google Shape;174;p23"/>
              <p:cNvSpPr/>
              <p:nvPr/>
            </p:nvSpPr>
            <p:spPr>
              <a:xfrm>
                <a:off x="6184900" y="2589212"/>
                <a:ext cx="595200" cy="595200"/>
              </a:xfrm>
              <a:prstGeom prst="ellipse">
                <a:avLst/>
              </a:prstGeom>
              <a:solidFill>
                <a:srgbClr val="FF66CC"/>
              </a:solidFill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Helvetica Neue"/>
                  <a:buNone/>
                </a:pPr>
                <a:r>
                  <a:rPr b="1" i="0" lang="en" sz="18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T</a:t>
                </a:r>
                <a:r>
                  <a:rPr b="1" baseline="-25000" i="0" lang="en" sz="18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1</a:t>
                </a:r>
                <a:endParaRPr sz="1800"/>
              </a:p>
            </p:txBody>
          </p:sp>
          <p:sp>
            <p:nvSpPr>
              <p:cNvPr id="175" name="Google Shape;175;p23"/>
              <p:cNvSpPr/>
              <p:nvPr/>
            </p:nvSpPr>
            <p:spPr>
              <a:xfrm>
                <a:off x="7888287" y="1222375"/>
                <a:ext cx="595200" cy="595200"/>
              </a:xfrm>
              <a:prstGeom prst="ellipse">
                <a:avLst/>
              </a:prstGeom>
              <a:solidFill>
                <a:srgbClr val="FF66CC"/>
              </a:solidFill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Helvetica Neue"/>
                  <a:buNone/>
                </a:pPr>
                <a:r>
                  <a:rPr b="1" i="0" lang="en" sz="18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T</a:t>
                </a:r>
                <a:r>
                  <a:rPr b="1" baseline="-25000" i="0" lang="en" sz="18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2</a:t>
                </a:r>
                <a:endParaRPr sz="1800"/>
              </a:p>
            </p:txBody>
          </p:sp>
          <p:sp>
            <p:nvSpPr>
              <p:cNvPr id="176" name="Google Shape;176;p23"/>
              <p:cNvSpPr/>
              <p:nvPr/>
            </p:nvSpPr>
            <p:spPr>
              <a:xfrm>
                <a:off x="7924800" y="2590800"/>
                <a:ext cx="595200" cy="595200"/>
              </a:xfrm>
              <a:prstGeom prst="ellipse">
                <a:avLst/>
              </a:prstGeom>
              <a:solidFill>
                <a:srgbClr val="FF66CC"/>
              </a:solidFill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Helvetica Neue"/>
                  <a:buNone/>
                </a:pPr>
                <a:r>
                  <a:rPr b="1" i="0" lang="en" sz="18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T</a:t>
                </a:r>
                <a:r>
                  <a:rPr b="1" baseline="-25000" i="0" lang="en" sz="18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3</a:t>
                </a:r>
                <a:endParaRPr sz="1800"/>
              </a:p>
            </p:txBody>
          </p:sp>
          <p:grpSp>
            <p:nvGrpSpPr>
              <p:cNvPr id="177" name="Google Shape;177;p23"/>
              <p:cNvGrpSpPr/>
              <p:nvPr/>
            </p:nvGrpSpPr>
            <p:grpSpPr>
              <a:xfrm>
                <a:off x="6934218" y="2824894"/>
                <a:ext cx="595579" cy="1275474"/>
                <a:chOff x="1066800" y="2732699"/>
                <a:chExt cx="609600" cy="1305901"/>
              </a:xfrm>
            </p:grpSpPr>
            <p:grpSp>
              <p:nvGrpSpPr>
                <p:cNvPr id="178" name="Google Shape;178;p23"/>
                <p:cNvGrpSpPr/>
                <p:nvPr/>
              </p:nvGrpSpPr>
              <p:grpSpPr>
                <a:xfrm>
                  <a:off x="1066800" y="3352800"/>
                  <a:ext cx="609600" cy="685800"/>
                  <a:chOff x="1066800" y="3276600"/>
                  <a:chExt cx="609600" cy="685800"/>
                </a:xfrm>
              </p:grpSpPr>
              <p:sp>
                <p:nvSpPr>
                  <p:cNvPr id="179" name="Google Shape;179;p23"/>
                  <p:cNvSpPr txBox="1"/>
                  <p:nvPr/>
                </p:nvSpPr>
                <p:spPr>
                  <a:xfrm rot="5400000">
                    <a:off x="1028700" y="3314700"/>
                    <a:ext cx="685800" cy="609600"/>
                  </a:xfrm>
                  <a:prstGeom prst="rect">
                    <a:avLst/>
                  </a:prstGeom>
                  <a:solidFill>
                    <a:srgbClr val="FF66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  <p:sp>
                <p:nvSpPr>
                  <p:cNvPr id="180" name="Google Shape;180;p23"/>
                  <p:cNvSpPr/>
                  <p:nvPr/>
                </p:nvSpPr>
                <p:spPr>
                  <a:xfrm>
                    <a:off x="1333500" y="3444875"/>
                    <a:ext cx="76200" cy="76200"/>
                  </a:xfrm>
                  <a:prstGeom prst="ellipse">
                    <a:avLst/>
                  </a:prstGeom>
                  <a:solidFill>
                    <a:srgbClr val="0000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1" name="Google Shape;181;p23"/>
                  <p:cNvSpPr txBox="1"/>
                  <p:nvPr/>
                </p:nvSpPr>
                <p:spPr>
                  <a:xfrm rot="5400000">
                    <a:off x="1344541" y="3456034"/>
                    <a:ext cx="54000" cy="54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  <p:sp>
                <p:nvSpPr>
                  <p:cNvPr id="182" name="Google Shape;182;p23"/>
                  <p:cNvSpPr/>
                  <p:nvPr/>
                </p:nvSpPr>
                <p:spPr>
                  <a:xfrm>
                    <a:off x="1333500" y="3689350"/>
                    <a:ext cx="76200" cy="76200"/>
                  </a:xfrm>
                  <a:prstGeom prst="ellipse">
                    <a:avLst/>
                  </a:prstGeom>
                  <a:solidFill>
                    <a:srgbClr val="0000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3" name="Google Shape;183;p23"/>
                  <p:cNvSpPr txBox="1"/>
                  <p:nvPr/>
                </p:nvSpPr>
                <p:spPr>
                  <a:xfrm rot="5400000">
                    <a:off x="1344541" y="3700509"/>
                    <a:ext cx="54000" cy="54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</p:grpSp>
            <p:sp>
              <p:nvSpPr>
                <p:cNvPr id="184" name="Google Shape;184;p23"/>
                <p:cNvSpPr txBox="1"/>
                <p:nvPr/>
              </p:nvSpPr>
              <p:spPr>
                <a:xfrm>
                  <a:off x="1104739" y="2732699"/>
                  <a:ext cx="533400" cy="473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Helvetica Neue"/>
                    <a:buNone/>
                  </a:pPr>
                  <a:r>
                    <a:rPr b="1" i="0" lang="en" sz="24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R</a:t>
                  </a:r>
                  <a:r>
                    <a:rPr b="1" baseline="-25000" i="0" lang="en" sz="24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2</a:t>
                  </a:r>
                  <a:endParaRPr/>
                </a:p>
              </p:txBody>
            </p:sp>
          </p:grpSp>
          <p:cxnSp>
            <p:nvCxnSpPr>
              <p:cNvPr id="185" name="Google Shape;185;p23"/>
              <p:cNvCxnSpPr/>
              <p:nvPr/>
            </p:nvCxnSpPr>
            <p:spPr>
              <a:xfrm flipH="1" rot="10800000">
                <a:off x="6632575" y="2262212"/>
                <a:ext cx="292200" cy="40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CC0000"/>
                </a:solidFill>
                <a:prstDash val="solid"/>
                <a:miter lim="8000"/>
                <a:headEnd len="sm" w="sm" type="none"/>
                <a:tailEnd len="sm" w="sm" type="stealth"/>
              </a:ln>
            </p:spPr>
          </p:cxnSp>
          <p:cxnSp>
            <p:nvCxnSpPr>
              <p:cNvPr id="186" name="Google Shape;186;p23"/>
              <p:cNvCxnSpPr/>
              <p:nvPr/>
            </p:nvCxnSpPr>
            <p:spPr>
              <a:xfrm rot="10800000">
                <a:off x="6657837" y="3125849"/>
                <a:ext cx="563700" cy="5127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stealth"/>
              </a:ln>
            </p:spPr>
          </p:cxnSp>
          <p:sp>
            <p:nvSpPr>
              <p:cNvPr id="187" name="Google Shape;187;p23"/>
              <p:cNvSpPr txBox="1"/>
              <p:nvPr/>
            </p:nvSpPr>
            <p:spPr>
              <a:xfrm rot="-5400000">
                <a:off x="6683475" y="3100337"/>
                <a:ext cx="512700" cy="56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88" name="Google Shape;188;p23"/>
              <p:cNvCxnSpPr/>
              <p:nvPr/>
            </p:nvCxnSpPr>
            <p:spPr>
              <a:xfrm>
                <a:off x="7218362" y="3868737"/>
                <a:ext cx="706500" cy="2460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stealth"/>
              </a:ln>
            </p:spPr>
          </p:cxnSp>
          <p:sp>
            <p:nvSpPr>
              <p:cNvPr id="189" name="Google Shape;189;p23"/>
              <p:cNvSpPr txBox="1"/>
              <p:nvPr/>
            </p:nvSpPr>
            <p:spPr>
              <a:xfrm rot="5400000">
                <a:off x="7448537" y="3638475"/>
                <a:ext cx="246000" cy="70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90" name="Google Shape;190;p23"/>
              <p:cNvCxnSpPr/>
              <p:nvPr/>
            </p:nvCxnSpPr>
            <p:spPr>
              <a:xfrm flipH="1">
                <a:off x="7540600" y="3057525"/>
                <a:ext cx="435000" cy="3699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CC0000"/>
                </a:solidFill>
                <a:prstDash val="solid"/>
                <a:miter lim="8000"/>
                <a:headEnd len="sm" w="sm" type="none"/>
                <a:tailEnd len="sm" w="sm" type="stealth"/>
              </a:ln>
            </p:spPr>
          </p:cxnSp>
          <p:grpSp>
            <p:nvGrpSpPr>
              <p:cNvPr id="191" name="Google Shape;191;p23"/>
              <p:cNvGrpSpPr/>
              <p:nvPr/>
            </p:nvGrpSpPr>
            <p:grpSpPr>
              <a:xfrm>
                <a:off x="6934241" y="977842"/>
                <a:ext cx="595335" cy="1292125"/>
                <a:chOff x="6934241" y="977842"/>
                <a:chExt cx="595335" cy="1292125"/>
              </a:xfrm>
            </p:grpSpPr>
            <p:grpSp>
              <p:nvGrpSpPr>
                <p:cNvPr id="192" name="Google Shape;192;p23"/>
                <p:cNvGrpSpPr/>
                <p:nvPr/>
              </p:nvGrpSpPr>
              <p:grpSpPr>
                <a:xfrm flipH="1" rot="10800000">
                  <a:off x="6934241" y="1600009"/>
                  <a:ext cx="595335" cy="669958"/>
                  <a:chOff x="1066800" y="3276600"/>
                  <a:chExt cx="609600" cy="685800"/>
                </a:xfrm>
              </p:grpSpPr>
              <p:sp>
                <p:nvSpPr>
                  <p:cNvPr id="193" name="Google Shape;193;p23"/>
                  <p:cNvSpPr txBox="1"/>
                  <p:nvPr/>
                </p:nvSpPr>
                <p:spPr>
                  <a:xfrm rot="5400000">
                    <a:off x="1028700" y="3314700"/>
                    <a:ext cx="685800" cy="609600"/>
                  </a:xfrm>
                  <a:prstGeom prst="rect">
                    <a:avLst/>
                  </a:prstGeom>
                  <a:solidFill>
                    <a:srgbClr val="FF66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  <p:sp>
                <p:nvSpPr>
                  <p:cNvPr id="194" name="Google Shape;194;p23"/>
                  <p:cNvSpPr/>
                  <p:nvPr/>
                </p:nvSpPr>
                <p:spPr>
                  <a:xfrm>
                    <a:off x="1333500" y="3444875"/>
                    <a:ext cx="76200" cy="76200"/>
                  </a:xfrm>
                  <a:prstGeom prst="ellipse">
                    <a:avLst/>
                  </a:prstGeom>
                  <a:solidFill>
                    <a:srgbClr val="0000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95" name="Google Shape;195;p23"/>
                  <p:cNvSpPr txBox="1"/>
                  <p:nvPr/>
                </p:nvSpPr>
                <p:spPr>
                  <a:xfrm rot="5400000">
                    <a:off x="1344541" y="3456034"/>
                    <a:ext cx="54000" cy="54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  <p:sp>
                <p:nvSpPr>
                  <p:cNvPr id="196" name="Google Shape;196;p23"/>
                  <p:cNvSpPr/>
                  <p:nvPr/>
                </p:nvSpPr>
                <p:spPr>
                  <a:xfrm>
                    <a:off x="1333500" y="3689350"/>
                    <a:ext cx="76200" cy="76200"/>
                  </a:xfrm>
                  <a:prstGeom prst="ellipse">
                    <a:avLst/>
                  </a:prstGeom>
                  <a:solidFill>
                    <a:srgbClr val="000000"/>
                  </a:solidFill>
                  <a:ln cap="flat" cmpd="sng" w="38100">
                    <a:solidFill>
                      <a:srgbClr val="000000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97" name="Google Shape;197;p23"/>
                  <p:cNvSpPr txBox="1"/>
                  <p:nvPr/>
                </p:nvSpPr>
                <p:spPr>
                  <a:xfrm rot="5400000">
                    <a:off x="1344541" y="3700509"/>
                    <a:ext cx="54000" cy="54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i="0" sz="2400" u="none" cap="none" strike="noStrike">
                      <a:solidFill>
                        <a:srgbClr val="000000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endParaRPr>
                  </a:p>
                </p:txBody>
              </p:sp>
            </p:grpSp>
            <p:sp>
              <p:nvSpPr>
                <p:cNvPr id="198" name="Google Shape;198;p23"/>
                <p:cNvSpPr txBox="1"/>
                <p:nvPr/>
              </p:nvSpPr>
              <p:spPr>
                <a:xfrm>
                  <a:off x="6971613" y="977842"/>
                  <a:ext cx="520800" cy="462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Helvetica Neue"/>
                    <a:buNone/>
                  </a:pPr>
                  <a:r>
                    <a:rPr b="1" i="0" lang="en" sz="24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R</a:t>
                  </a:r>
                  <a:r>
                    <a:rPr b="1" baseline="-25000" i="0" lang="en" sz="24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1</a:t>
                  </a:r>
                  <a:endParaRPr/>
                </a:p>
              </p:txBody>
            </p:sp>
          </p:grpSp>
          <p:sp>
            <p:nvSpPr>
              <p:cNvPr id="199" name="Google Shape;199;p23"/>
              <p:cNvSpPr/>
              <p:nvPr/>
            </p:nvSpPr>
            <p:spPr>
              <a:xfrm>
                <a:off x="7924800" y="3886200"/>
                <a:ext cx="595200" cy="595200"/>
              </a:xfrm>
              <a:prstGeom prst="ellipse">
                <a:avLst/>
              </a:prstGeom>
              <a:solidFill>
                <a:srgbClr val="FF66CC"/>
              </a:solidFill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Helvetica Neue"/>
                  <a:buNone/>
                </a:pPr>
                <a:r>
                  <a:rPr b="1" i="0" lang="en" sz="18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T</a:t>
                </a:r>
                <a:r>
                  <a:rPr b="1" baseline="-25000" i="0" lang="en" sz="18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4</a:t>
                </a:r>
                <a:endParaRPr sz="1800"/>
              </a:p>
            </p:txBody>
          </p:sp>
          <p:cxnSp>
            <p:nvCxnSpPr>
              <p:cNvPr id="200" name="Google Shape;200;p23"/>
              <p:cNvCxnSpPr/>
              <p:nvPr/>
            </p:nvCxnSpPr>
            <p:spPr>
              <a:xfrm>
                <a:off x="7227887" y="2066925"/>
                <a:ext cx="738300" cy="614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stealth"/>
              </a:ln>
            </p:spPr>
          </p:cxnSp>
          <p:sp>
            <p:nvSpPr>
              <p:cNvPr id="201" name="Google Shape;201;p23"/>
              <p:cNvSpPr txBox="1"/>
              <p:nvPr/>
            </p:nvSpPr>
            <p:spPr>
              <a:xfrm rot="5400000">
                <a:off x="7289712" y="2004975"/>
                <a:ext cx="614400" cy="73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02" name="Google Shape;202;p23"/>
              <p:cNvCxnSpPr/>
              <p:nvPr/>
            </p:nvCxnSpPr>
            <p:spPr>
              <a:xfrm flipH="1" rot="10800000">
                <a:off x="7227887" y="1590700"/>
                <a:ext cx="663600" cy="2508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stealth"/>
              </a:ln>
            </p:spPr>
          </p:cxnSp>
          <p:sp>
            <p:nvSpPr>
              <p:cNvPr id="203" name="Google Shape;203;p23"/>
              <p:cNvSpPr txBox="1"/>
              <p:nvPr/>
            </p:nvSpPr>
            <p:spPr>
              <a:xfrm flipH="1" rot="-5400000">
                <a:off x="7434275" y="1384275"/>
                <a:ext cx="250800" cy="66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4" name="Google Shape;204;p23"/>
          <p:cNvSpPr txBox="1"/>
          <p:nvPr/>
        </p:nvSpPr>
        <p:spPr>
          <a:xfrm>
            <a:off x="6175512" y="3942159"/>
            <a:ext cx="26637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Allocation Graph</a:t>
            </a:r>
            <a:br>
              <a:rPr b="1" i="0" lang="en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With Cycle, but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 Deadlock</a:t>
            </a:r>
            <a:endParaRPr/>
          </a:p>
        </p:txBody>
      </p:sp>
      <p:sp>
        <p:nvSpPr>
          <p:cNvPr id="205" name="Google Shape;205;p23"/>
          <p:cNvSpPr txBox="1"/>
          <p:nvPr/>
        </p:nvSpPr>
        <p:spPr>
          <a:xfrm>
            <a:off x="482600" y="506015"/>
            <a:ext cx="8001000" cy="9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4425" lIns="90475" spcFirstLastPara="1" rIns="90475" wrap="square" tIns="44425">
            <a:noAutofit/>
          </a:bodyPr>
          <a:lstStyle/>
          <a:p>
            <a:pPr indent="-247650" lvl="0" marL="2857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</a:pPr>
            <a:r>
              <a:rPr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Recall:</a:t>
            </a:r>
            <a:endParaRPr sz="1800"/>
          </a:p>
          <a:p>
            <a:pPr indent="-203200" lvl="1" marL="68580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–"/>
            </a:pPr>
            <a:r>
              <a:rPr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request edge – directed edge </a:t>
            </a:r>
            <a:r>
              <a:rPr i="1"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aseline="-25000" lang="en" sz="180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baseline="-25000"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→ </a:t>
            </a:r>
            <a:r>
              <a:rPr i="1"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rPr baseline="-25000" i="1"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</a:t>
            </a:r>
            <a:endParaRPr i="1" sz="18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03200" lvl="1" marL="68580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–"/>
            </a:pPr>
            <a:r>
              <a:rPr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assignment edge – directed edge </a:t>
            </a:r>
            <a:r>
              <a:rPr i="1"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rPr baseline="-25000" i="1"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</a:t>
            </a:r>
            <a:r>
              <a:rPr i="1"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→ </a:t>
            </a:r>
            <a:r>
              <a:rPr i="1"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aseline="-25000" i="1"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endParaRPr sz="1800"/>
          </a:p>
          <a:p>
            <a:pPr indent="-146050" lvl="0" marL="285750" rtl="0" algn="l">
              <a:lnSpc>
                <a:spcPct val="90000"/>
              </a:lnSpc>
              <a:spcBef>
                <a:spcPts val="660"/>
              </a:spcBef>
              <a:spcAft>
                <a:spcPts val="0"/>
              </a:spcAft>
              <a:buNone/>
            </a:pPr>
            <a:r>
              <a:t/>
            </a:r>
            <a:endParaRPr baseline="-25000" i="1" sz="18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23"/>
          <p:cNvSpPr txBox="1"/>
          <p:nvPr/>
        </p:nvSpPr>
        <p:spPr>
          <a:xfrm>
            <a:off x="8345487" y="4355306"/>
            <a:ext cx="1842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207" name="Google Shape;207;p23"/>
          <p:cNvGrpSpPr/>
          <p:nvPr/>
        </p:nvGrpSpPr>
        <p:grpSpPr>
          <a:xfrm>
            <a:off x="265186" y="1427275"/>
            <a:ext cx="2782813" cy="3352277"/>
            <a:chOff x="228687" y="1798611"/>
            <a:chExt cx="2782813" cy="5035717"/>
          </a:xfrm>
        </p:grpSpPr>
        <p:sp>
          <p:nvSpPr>
            <p:cNvPr id="208" name="Google Shape;208;p23"/>
            <p:cNvSpPr txBox="1"/>
            <p:nvPr/>
          </p:nvSpPr>
          <p:spPr>
            <a:xfrm>
              <a:off x="330100" y="6003928"/>
              <a:ext cx="2681400" cy="83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Helvetica Neue"/>
                <a:buNone/>
              </a:pPr>
              <a:r>
                <a:rPr b="1" i="0" lang="en" sz="24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Simple Resource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Helvetica Neue"/>
                <a:buNone/>
              </a:pPr>
              <a:r>
                <a:rPr b="1" i="0" lang="en" sz="24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Allocation Graph</a:t>
              </a:r>
              <a:endParaRPr/>
            </a:p>
          </p:txBody>
        </p:sp>
        <p:grpSp>
          <p:nvGrpSpPr>
            <p:cNvPr id="209" name="Google Shape;209;p23"/>
            <p:cNvGrpSpPr/>
            <p:nvPr/>
          </p:nvGrpSpPr>
          <p:grpSpPr>
            <a:xfrm>
              <a:off x="228687" y="1798611"/>
              <a:ext cx="2782800" cy="3916389"/>
              <a:chOff x="61999" y="884211"/>
              <a:chExt cx="2782800" cy="3916389"/>
            </a:xfrm>
          </p:grpSpPr>
          <p:sp>
            <p:nvSpPr>
              <p:cNvPr id="210" name="Google Shape;210;p23"/>
              <p:cNvSpPr txBox="1"/>
              <p:nvPr/>
            </p:nvSpPr>
            <p:spPr>
              <a:xfrm rot="5400000">
                <a:off x="-451601" y="1504200"/>
                <a:ext cx="3810000" cy="2782800"/>
              </a:xfrm>
              <a:prstGeom prst="rect">
                <a:avLst/>
              </a:prstGeom>
              <a:solidFill>
                <a:srgbClr val="EFEFEF"/>
              </a:solidFill>
              <a:ln cap="flat" cmpd="sng" w="38100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2400" u="none" cap="none" strike="noStrike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grpSp>
            <p:nvGrpSpPr>
              <p:cNvPr id="211" name="Google Shape;211;p23"/>
              <p:cNvGrpSpPr/>
              <p:nvPr/>
            </p:nvGrpSpPr>
            <p:grpSpPr>
              <a:xfrm>
                <a:off x="227012" y="884211"/>
                <a:ext cx="2454163" cy="3744741"/>
                <a:chOff x="227012" y="884211"/>
                <a:chExt cx="2454163" cy="3744741"/>
              </a:xfrm>
            </p:grpSpPr>
            <p:sp>
              <p:nvSpPr>
                <p:cNvPr id="212" name="Google Shape;212;p23"/>
                <p:cNvSpPr/>
                <p:nvPr/>
              </p:nvSpPr>
              <p:spPr>
                <a:xfrm>
                  <a:off x="227012" y="2254250"/>
                  <a:ext cx="595200" cy="595200"/>
                </a:xfrm>
                <a:prstGeom prst="ellipse">
                  <a:avLst/>
                </a:prstGeom>
                <a:solidFill>
                  <a:srgbClr val="FF66CC"/>
                </a:solidFill>
                <a:ln cap="flat" cmpd="sng" w="381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Helvetica Neue"/>
                    <a:buNone/>
                  </a:pPr>
                  <a:r>
                    <a:rPr b="1" lang="en" sz="1800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T</a:t>
                  </a:r>
                  <a:r>
                    <a:rPr b="1" baseline="-25000" lang="en" sz="1800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1</a:t>
                  </a:r>
                  <a:endParaRPr baseline="-25000" sz="1800"/>
                </a:p>
              </p:txBody>
            </p:sp>
            <p:sp>
              <p:nvSpPr>
                <p:cNvPr id="213" name="Google Shape;213;p23"/>
                <p:cNvSpPr/>
                <p:nvPr/>
              </p:nvSpPr>
              <p:spPr>
                <a:xfrm>
                  <a:off x="1193800" y="2254250"/>
                  <a:ext cx="595200" cy="595200"/>
                </a:xfrm>
                <a:prstGeom prst="ellipse">
                  <a:avLst/>
                </a:prstGeom>
                <a:solidFill>
                  <a:srgbClr val="FF66CC"/>
                </a:solidFill>
                <a:ln cap="flat" cmpd="sng" w="381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Helvetica Neue"/>
                    <a:buNone/>
                  </a:pPr>
                  <a:r>
                    <a:rPr b="1" i="0" lang="en" sz="18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T</a:t>
                  </a:r>
                  <a:r>
                    <a:rPr b="1" baseline="-25000" i="0" lang="en" sz="18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2</a:t>
                  </a:r>
                  <a:endParaRPr sz="1800"/>
                </a:p>
              </p:txBody>
            </p:sp>
            <p:sp>
              <p:nvSpPr>
                <p:cNvPr id="214" name="Google Shape;214;p23"/>
                <p:cNvSpPr/>
                <p:nvPr/>
              </p:nvSpPr>
              <p:spPr>
                <a:xfrm>
                  <a:off x="2085975" y="2254250"/>
                  <a:ext cx="595200" cy="595200"/>
                </a:xfrm>
                <a:prstGeom prst="ellipse">
                  <a:avLst/>
                </a:prstGeom>
                <a:solidFill>
                  <a:srgbClr val="FF66CC"/>
                </a:solidFill>
                <a:ln cap="flat" cmpd="sng" w="381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Helvetica Neue"/>
                    <a:buNone/>
                  </a:pPr>
                  <a:r>
                    <a:rPr b="1" i="0" lang="en" sz="18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T</a:t>
                  </a:r>
                  <a:r>
                    <a:rPr b="1" baseline="-25000" i="0" lang="en" sz="18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3</a:t>
                  </a:r>
                  <a:endParaRPr sz="1800"/>
                </a:p>
              </p:txBody>
            </p:sp>
            <p:grpSp>
              <p:nvGrpSpPr>
                <p:cNvPr id="215" name="Google Shape;215;p23"/>
                <p:cNvGrpSpPr/>
                <p:nvPr/>
              </p:nvGrpSpPr>
              <p:grpSpPr>
                <a:xfrm>
                  <a:off x="523838" y="884244"/>
                  <a:ext cx="607987" cy="989024"/>
                  <a:chOff x="914400" y="576262"/>
                  <a:chExt cx="622300" cy="1012825"/>
                </a:xfrm>
              </p:grpSpPr>
              <p:grpSp>
                <p:nvGrpSpPr>
                  <p:cNvPr id="216" name="Google Shape;216;p23"/>
                  <p:cNvGrpSpPr/>
                  <p:nvPr/>
                </p:nvGrpSpPr>
                <p:grpSpPr>
                  <a:xfrm>
                    <a:off x="914400" y="1055687"/>
                    <a:ext cx="609600" cy="533400"/>
                    <a:chOff x="2667000" y="1295400"/>
                    <a:chExt cx="609600" cy="533400"/>
                  </a:xfrm>
                </p:grpSpPr>
                <p:sp>
                  <p:nvSpPr>
                    <p:cNvPr id="217" name="Google Shape;217;p23"/>
                    <p:cNvSpPr txBox="1"/>
                    <p:nvPr/>
                  </p:nvSpPr>
                  <p:spPr>
                    <a:xfrm rot="5400000">
                      <a:off x="2705100" y="1257300"/>
                      <a:ext cx="533400" cy="609600"/>
                    </a:xfrm>
                    <a:prstGeom prst="rect">
                      <a:avLst/>
                    </a:prstGeom>
                    <a:solidFill>
                      <a:srgbClr val="FF6600"/>
                    </a:solidFill>
                    <a:ln cap="flat" cmpd="sng" w="38100">
                      <a:solidFill>
                        <a:srgbClr val="000000"/>
                      </a:solidFill>
                      <a:prstDash val="solid"/>
                      <a:miter lim="8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2400" u="none" cap="none" strike="noStrike">
                        <a:solidFill>
                          <a:srgbClr val="00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p:txBody>
                </p:sp>
                <p:sp>
                  <p:nvSpPr>
                    <p:cNvPr id="218" name="Google Shape;218;p23"/>
                    <p:cNvSpPr/>
                    <p:nvPr/>
                  </p:nvSpPr>
                  <p:spPr>
                    <a:xfrm>
                      <a:off x="2933700" y="1524000"/>
                      <a:ext cx="76200" cy="76200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cap="flat" cmpd="sng" w="38100">
                      <a:solidFill>
                        <a:srgbClr val="000000"/>
                      </a:solidFill>
                      <a:prstDash val="solid"/>
                      <a:miter lim="8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219" name="Google Shape;219;p23"/>
                    <p:cNvSpPr txBox="1"/>
                    <p:nvPr/>
                  </p:nvSpPr>
                  <p:spPr>
                    <a:xfrm rot="5400000">
                      <a:off x="2944741" y="1535159"/>
                      <a:ext cx="54000" cy="54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2400" u="none" cap="none" strike="noStrike">
                        <a:solidFill>
                          <a:srgbClr val="00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p:txBody>
                </p:sp>
              </p:grpSp>
              <p:sp>
                <p:nvSpPr>
                  <p:cNvPr id="220" name="Google Shape;220;p23"/>
                  <p:cNvSpPr txBox="1"/>
                  <p:nvPr/>
                </p:nvSpPr>
                <p:spPr>
                  <a:xfrm>
                    <a:off x="1003300" y="576262"/>
                    <a:ext cx="533400" cy="473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Helvetica Neue"/>
                      <a:buNone/>
                    </a:pPr>
                    <a:r>
                      <a:rPr b="1" i="0" lang="en" sz="2400" u="none" cap="none" strike="noStrike">
                        <a:solidFill>
                          <a:srgbClr val="00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R</a:t>
                    </a:r>
                    <a:r>
                      <a:rPr b="1" baseline="-25000" i="0" lang="en" sz="2400" u="none" cap="none" strike="noStrike">
                        <a:solidFill>
                          <a:srgbClr val="00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1</a:t>
                    </a:r>
                    <a:endParaRPr/>
                  </a:p>
                </p:txBody>
              </p:sp>
            </p:grpSp>
            <p:grpSp>
              <p:nvGrpSpPr>
                <p:cNvPr id="221" name="Google Shape;221;p23"/>
                <p:cNvGrpSpPr/>
                <p:nvPr/>
              </p:nvGrpSpPr>
              <p:grpSpPr>
                <a:xfrm>
                  <a:off x="1641426" y="884211"/>
                  <a:ext cx="604823" cy="1000080"/>
                  <a:chOff x="2209800" y="576262"/>
                  <a:chExt cx="619125" cy="1023938"/>
                </a:xfrm>
              </p:grpSpPr>
              <p:grpSp>
                <p:nvGrpSpPr>
                  <p:cNvPr id="222" name="Google Shape;222;p23"/>
                  <p:cNvGrpSpPr/>
                  <p:nvPr/>
                </p:nvGrpSpPr>
                <p:grpSpPr>
                  <a:xfrm>
                    <a:off x="2209800" y="1066800"/>
                    <a:ext cx="609600" cy="533400"/>
                    <a:chOff x="2667000" y="1295400"/>
                    <a:chExt cx="609600" cy="533400"/>
                  </a:xfrm>
                </p:grpSpPr>
                <p:sp>
                  <p:nvSpPr>
                    <p:cNvPr id="223" name="Google Shape;223;p23"/>
                    <p:cNvSpPr txBox="1"/>
                    <p:nvPr/>
                  </p:nvSpPr>
                  <p:spPr>
                    <a:xfrm rot="5400000">
                      <a:off x="2705100" y="1257300"/>
                      <a:ext cx="533400" cy="609600"/>
                    </a:xfrm>
                    <a:prstGeom prst="rect">
                      <a:avLst/>
                    </a:prstGeom>
                    <a:solidFill>
                      <a:srgbClr val="FF6600"/>
                    </a:solidFill>
                    <a:ln cap="flat" cmpd="sng" w="38100">
                      <a:solidFill>
                        <a:srgbClr val="000000"/>
                      </a:solidFill>
                      <a:prstDash val="solid"/>
                      <a:miter lim="8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2400" u="none" cap="none" strike="noStrike">
                        <a:solidFill>
                          <a:srgbClr val="00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p:txBody>
                </p:sp>
                <p:sp>
                  <p:nvSpPr>
                    <p:cNvPr id="224" name="Google Shape;224;p23"/>
                    <p:cNvSpPr/>
                    <p:nvPr/>
                  </p:nvSpPr>
                  <p:spPr>
                    <a:xfrm>
                      <a:off x="2933700" y="1524000"/>
                      <a:ext cx="76200" cy="76200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cap="flat" cmpd="sng" w="38100">
                      <a:solidFill>
                        <a:srgbClr val="000000"/>
                      </a:solidFill>
                      <a:prstDash val="solid"/>
                      <a:miter lim="8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225" name="Google Shape;225;p23"/>
                    <p:cNvSpPr txBox="1"/>
                    <p:nvPr/>
                  </p:nvSpPr>
                  <p:spPr>
                    <a:xfrm rot="5400000">
                      <a:off x="2944741" y="1535159"/>
                      <a:ext cx="54000" cy="54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2400" u="none" cap="none" strike="noStrike">
                        <a:solidFill>
                          <a:srgbClr val="00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p:txBody>
                </p:sp>
              </p:grpSp>
              <p:sp>
                <p:nvSpPr>
                  <p:cNvPr id="226" name="Google Shape;226;p23"/>
                  <p:cNvSpPr txBox="1"/>
                  <p:nvPr/>
                </p:nvSpPr>
                <p:spPr>
                  <a:xfrm>
                    <a:off x="2295525" y="576262"/>
                    <a:ext cx="533400" cy="473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Helvetica Neue"/>
                      <a:buNone/>
                    </a:pPr>
                    <a:r>
                      <a:rPr b="1" i="0" lang="en" sz="2400" u="none" cap="none" strike="noStrike">
                        <a:solidFill>
                          <a:srgbClr val="00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R</a:t>
                    </a:r>
                    <a:r>
                      <a:rPr b="1" baseline="-25000" i="0" lang="en" sz="2400" u="none" cap="none" strike="noStrike">
                        <a:solidFill>
                          <a:srgbClr val="00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2</a:t>
                    </a:r>
                    <a:endParaRPr/>
                  </a:p>
                </p:txBody>
              </p:sp>
            </p:grpSp>
            <p:grpSp>
              <p:nvGrpSpPr>
                <p:cNvPr id="227" name="Google Shape;227;p23"/>
                <p:cNvGrpSpPr/>
                <p:nvPr/>
              </p:nvGrpSpPr>
              <p:grpSpPr>
                <a:xfrm>
                  <a:off x="747730" y="3222585"/>
                  <a:ext cx="606436" cy="1131898"/>
                  <a:chOff x="1066800" y="3352800"/>
                  <a:chExt cx="620712" cy="1158900"/>
                </a:xfrm>
              </p:grpSpPr>
              <p:grpSp>
                <p:nvGrpSpPr>
                  <p:cNvPr id="228" name="Google Shape;228;p23"/>
                  <p:cNvGrpSpPr/>
                  <p:nvPr/>
                </p:nvGrpSpPr>
                <p:grpSpPr>
                  <a:xfrm>
                    <a:off x="1066800" y="3352800"/>
                    <a:ext cx="609600" cy="685800"/>
                    <a:chOff x="1066800" y="3276600"/>
                    <a:chExt cx="609600" cy="685800"/>
                  </a:xfrm>
                </p:grpSpPr>
                <p:sp>
                  <p:nvSpPr>
                    <p:cNvPr id="229" name="Google Shape;229;p23"/>
                    <p:cNvSpPr txBox="1"/>
                    <p:nvPr/>
                  </p:nvSpPr>
                  <p:spPr>
                    <a:xfrm rot="5400000">
                      <a:off x="1028700" y="3314700"/>
                      <a:ext cx="685800" cy="609600"/>
                    </a:xfrm>
                    <a:prstGeom prst="rect">
                      <a:avLst/>
                    </a:prstGeom>
                    <a:solidFill>
                      <a:srgbClr val="FF6600"/>
                    </a:solidFill>
                    <a:ln cap="flat" cmpd="sng" w="38100">
                      <a:solidFill>
                        <a:srgbClr val="000000"/>
                      </a:solidFill>
                      <a:prstDash val="solid"/>
                      <a:miter lim="8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2400" u="none" cap="none" strike="noStrike">
                        <a:solidFill>
                          <a:srgbClr val="00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p:txBody>
                </p:sp>
                <p:sp>
                  <p:nvSpPr>
                    <p:cNvPr id="230" name="Google Shape;230;p23"/>
                    <p:cNvSpPr/>
                    <p:nvPr/>
                  </p:nvSpPr>
                  <p:spPr>
                    <a:xfrm>
                      <a:off x="1333500" y="3444875"/>
                      <a:ext cx="76200" cy="76200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cap="flat" cmpd="sng" w="38100">
                      <a:solidFill>
                        <a:srgbClr val="000000"/>
                      </a:solidFill>
                      <a:prstDash val="solid"/>
                      <a:miter lim="8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231" name="Google Shape;231;p23"/>
                    <p:cNvSpPr txBox="1"/>
                    <p:nvPr/>
                  </p:nvSpPr>
                  <p:spPr>
                    <a:xfrm rot="5400000">
                      <a:off x="1344541" y="3456034"/>
                      <a:ext cx="54000" cy="54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2400" u="none" cap="none" strike="noStrike">
                        <a:solidFill>
                          <a:srgbClr val="00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p:txBody>
                </p:sp>
                <p:sp>
                  <p:nvSpPr>
                    <p:cNvPr id="232" name="Google Shape;232;p23"/>
                    <p:cNvSpPr/>
                    <p:nvPr/>
                  </p:nvSpPr>
                  <p:spPr>
                    <a:xfrm>
                      <a:off x="1333500" y="3689350"/>
                      <a:ext cx="76200" cy="76200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cap="flat" cmpd="sng" w="38100">
                      <a:solidFill>
                        <a:srgbClr val="000000"/>
                      </a:solidFill>
                      <a:prstDash val="solid"/>
                      <a:miter lim="8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233" name="Google Shape;233;p23"/>
                    <p:cNvSpPr txBox="1"/>
                    <p:nvPr/>
                  </p:nvSpPr>
                  <p:spPr>
                    <a:xfrm rot="5400000">
                      <a:off x="1344541" y="3700509"/>
                      <a:ext cx="54000" cy="54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2400" u="none" cap="none" strike="noStrike">
                        <a:solidFill>
                          <a:srgbClr val="00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p:txBody>
                </p:sp>
              </p:grpSp>
              <p:sp>
                <p:nvSpPr>
                  <p:cNvPr id="234" name="Google Shape;234;p23"/>
                  <p:cNvSpPr txBox="1"/>
                  <p:nvPr/>
                </p:nvSpPr>
                <p:spPr>
                  <a:xfrm>
                    <a:off x="1154112" y="4038600"/>
                    <a:ext cx="533400" cy="473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Helvetica Neue"/>
                      <a:buNone/>
                    </a:pPr>
                    <a:r>
                      <a:rPr b="1" i="0" lang="en" sz="2400" u="none" cap="none" strike="noStrike">
                        <a:solidFill>
                          <a:srgbClr val="00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R</a:t>
                    </a:r>
                    <a:r>
                      <a:rPr b="1" baseline="-25000" i="0" lang="en" sz="2400" u="none" cap="none" strike="noStrike">
                        <a:solidFill>
                          <a:srgbClr val="00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3</a:t>
                    </a:r>
                    <a:endParaRPr/>
                  </a:p>
                </p:txBody>
              </p:sp>
            </p:grpSp>
            <p:grpSp>
              <p:nvGrpSpPr>
                <p:cNvPr id="235" name="Google Shape;235;p23"/>
                <p:cNvGrpSpPr/>
                <p:nvPr/>
              </p:nvGrpSpPr>
              <p:grpSpPr>
                <a:xfrm>
                  <a:off x="2012993" y="3222471"/>
                  <a:ext cx="606436" cy="1406482"/>
                  <a:chOff x="2514600" y="3276600"/>
                  <a:chExt cx="620712" cy="1439887"/>
                </a:xfrm>
              </p:grpSpPr>
              <p:grpSp>
                <p:nvGrpSpPr>
                  <p:cNvPr id="236" name="Google Shape;236;p23"/>
                  <p:cNvGrpSpPr/>
                  <p:nvPr/>
                </p:nvGrpSpPr>
                <p:grpSpPr>
                  <a:xfrm>
                    <a:off x="2514600" y="3276600"/>
                    <a:ext cx="609600" cy="914400"/>
                    <a:chOff x="2514600" y="3276600"/>
                    <a:chExt cx="609600" cy="914400"/>
                  </a:xfrm>
                </p:grpSpPr>
                <p:sp>
                  <p:nvSpPr>
                    <p:cNvPr id="237" name="Google Shape;237;p23"/>
                    <p:cNvSpPr txBox="1"/>
                    <p:nvPr/>
                  </p:nvSpPr>
                  <p:spPr>
                    <a:xfrm rot="5400000">
                      <a:off x="2362200" y="3429000"/>
                      <a:ext cx="914400" cy="609600"/>
                    </a:xfrm>
                    <a:prstGeom prst="rect">
                      <a:avLst/>
                    </a:prstGeom>
                    <a:solidFill>
                      <a:srgbClr val="FF6600"/>
                    </a:solidFill>
                    <a:ln cap="flat" cmpd="sng" w="38100">
                      <a:solidFill>
                        <a:srgbClr val="000000"/>
                      </a:solidFill>
                      <a:prstDash val="solid"/>
                      <a:miter lim="8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2400" u="none" cap="none" strike="noStrike">
                        <a:solidFill>
                          <a:srgbClr val="00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p:txBody>
                </p:sp>
                <p:sp>
                  <p:nvSpPr>
                    <p:cNvPr id="238" name="Google Shape;238;p23"/>
                    <p:cNvSpPr/>
                    <p:nvPr/>
                  </p:nvSpPr>
                  <p:spPr>
                    <a:xfrm>
                      <a:off x="2781300" y="3443287"/>
                      <a:ext cx="76200" cy="76200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cap="flat" cmpd="sng" w="38100">
                      <a:solidFill>
                        <a:srgbClr val="000000"/>
                      </a:solidFill>
                      <a:prstDash val="solid"/>
                      <a:miter lim="8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239" name="Google Shape;239;p23"/>
                    <p:cNvSpPr txBox="1"/>
                    <p:nvPr/>
                  </p:nvSpPr>
                  <p:spPr>
                    <a:xfrm rot="5400000">
                      <a:off x="2792341" y="3454434"/>
                      <a:ext cx="54000" cy="54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2400" u="none" cap="none" strike="noStrike">
                        <a:solidFill>
                          <a:srgbClr val="00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p:txBody>
                </p:sp>
                <p:sp>
                  <p:nvSpPr>
                    <p:cNvPr id="240" name="Google Shape;240;p23"/>
                    <p:cNvSpPr/>
                    <p:nvPr/>
                  </p:nvSpPr>
                  <p:spPr>
                    <a:xfrm>
                      <a:off x="2781300" y="3695700"/>
                      <a:ext cx="76200" cy="76200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cap="flat" cmpd="sng" w="38100">
                      <a:solidFill>
                        <a:srgbClr val="000000"/>
                      </a:solidFill>
                      <a:prstDash val="solid"/>
                      <a:miter lim="8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241" name="Google Shape;241;p23"/>
                    <p:cNvSpPr txBox="1"/>
                    <p:nvPr/>
                  </p:nvSpPr>
                  <p:spPr>
                    <a:xfrm rot="5400000">
                      <a:off x="2792341" y="3706859"/>
                      <a:ext cx="54000" cy="54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2400" u="none" cap="none" strike="noStrike">
                        <a:solidFill>
                          <a:srgbClr val="00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p:txBody>
                </p:sp>
                <p:sp>
                  <p:nvSpPr>
                    <p:cNvPr id="242" name="Google Shape;242;p23"/>
                    <p:cNvSpPr/>
                    <p:nvPr/>
                  </p:nvSpPr>
                  <p:spPr>
                    <a:xfrm>
                      <a:off x="2781300" y="3937000"/>
                      <a:ext cx="76200" cy="76200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cap="flat" cmpd="sng" w="38100">
                      <a:solidFill>
                        <a:srgbClr val="000000"/>
                      </a:solidFill>
                      <a:prstDash val="solid"/>
                      <a:miter lim="8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243" name="Google Shape;243;p23"/>
                    <p:cNvSpPr txBox="1"/>
                    <p:nvPr/>
                  </p:nvSpPr>
                  <p:spPr>
                    <a:xfrm rot="5400000">
                      <a:off x="2792341" y="3948159"/>
                      <a:ext cx="54000" cy="54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2400" u="none" cap="none" strike="noStrike">
                        <a:solidFill>
                          <a:srgbClr val="00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p:txBody>
                </p:sp>
              </p:grpSp>
              <p:sp>
                <p:nvSpPr>
                  <p:cNvPr id="244" name="Google Shape;244;p23"/>
                  <p:cNvSpPr txBox="1"/>
                  <p:nvPr/>
                </p:nvSpPr>
                <p:spPr>
                  <a:xfrm>
                    <a:off x="2601912" y="4243387"/>
                    <a:ext cx="533400" cy="473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Helvetica Neue"/>
                      <a:buNone/>
                    </a:pPr>
                    <a:r>
                      <a:rPr b="1" i="0" lang="en" sz="2400" u="none" cap="none" strike="noStrike">
                        <a:solidFill>
                          <a:srgbClr val="00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R</a:t>
                    </a:r>
                    <a:r>
                      <a:rPr b="1" baseline="-25000" i="0" lang="en" sz="2400" u="none" cap="none" strike="noStrike">
                        <a:solidFill>
                          <a:srgbClr val="00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4</a:t>
                    </a:r>
                    <a:endParaRPr/>
                  </a:p>
                </p:txBody>
              </p:sp>
            </p:grpSp>
            <p:cxnSp>
              <p:nvCxnSpPr>
                <p:cNvPr id="245" name="Google Shape;245;p23"/>
                <p:cNvCxnSpPr/>
                <p:nvPr/>
              </p:nvCxnSpPr>
              <p:spPr>
                <a:xfrm>
                  <a:off x="835025" y="1631950"/>
                  <a:ext cx="517500" cy="6444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stealth"/>
                </a:ln>
              </p:spPr>
            </p:cxnSp>
            <p:cxnSp>
              <p:nvCxnSpPr>
                <p:cNvPr id="246" name="Google Shape;246;p23"/>
                <p:cNvCxnSpPr/>
                <p:nvPr/>
              </p:nvCxnSpPr>
              <p:spPr>
                <a:xfrm flipH="1" rot="10800000">
                  <a:off x="1668462" y="1906599"/>
                  <a:ext cx="234900" cy="3921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CC0000"/>
                  </a:solidFill>
                  <a:prstDash val="solid"/>
                  <a:miter lim="8000"/>
                  <a:headEnd len="sm" w="sm" type="none"/>
                  <a:tailEnd len="sm" w="sm" type="stealth"/>
                </a:ln>
              </p:spPr>
            </p:cxnSp>
            <p:cxnSp>
              <p:nvCxnSpPr>
                <p:cNvPr id="247" name="Google Shape;247;p23"/>
                <p:cNvCxnSpPr/>
                <p:nvPr/>
              </p:nvCxnSpPr>
              <p:spPr>
                <a:xfrm>
                  <a:off x="1946275" y="1635125"/>
                  <a:ext cx="363600" cy="6192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stealth"/>
                </a:ln>
              </p:spPr>
            </p:cxnSp>
            <p:sp>
              <p:nvSpPr>
                <p:cNvPr id="248" name="Google Shape;248;p23"/>
                <p:cNvSpPr txBox="1"/>
                <p:nvPr/>
              </p:nvSpPr>
              <p:spPr>
                <a:xfrm rot="5400000">
                  <a:off x="1818412" y="1762925"/>
                  <a:ext cx="619200" cy="363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249" name="Google Shape;249;p23"/>
                <p:cNvCxnSpPr/>
                <p:nvPr/>
              </p:nvCxnSpPr>
              <p:spPr>
                <a:xfrm rot="10800000">
                  <a:off x="623924" y="2839999"/>
                  <a:ext cx="414300" cy="5763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stealth"/>
                </a:ln>
              </p:spPr>
            </p:cxnSp>
            <p:sp>
              <p:nvSpPr>
                <p:cNvPr id="250" name="Google Shape;250;p23"/>
                <p:cNvSpPr txBox="1"/>
                <p:nvPr/>
              </p:nvSpPr>
              <p:spPr>
                <a:xfrm rot="-5400000">
                  <a:off x="542875" y="2920987"/>
                  <a:ext cx="576300" cy="414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251" name="Google Shape;251;p23"/>
                <p:cNvCxnSpPr/>
                <p:nvPr/>
              </p:nvCxnSpPr>
              <p:spPr>
                <a:xfrm flipH="1" rot="10800000">
                  <a:off x="1047750" y="2846487"/>
                  <a:ext cx="374700" cy="8127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stealth"/>
                </a:ln>
              </p:spPr>
            </p:cxnSp>
            <p:sp>
              <p:nvSpPr>
                <p:cNvPr id="252" name="Google Shape;252;p23"/>
                <p:cNvSpPr txBox="1"/>
                <p:nvPr/>
              </p:nvSpPr>
              <p:spPr>
                <a:xfrm flipH="1" rot="-5400000">
                  <a:off x="828750" y="3065375"/>
                  <a:ext cx="812700" cy="374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253" name="Google Shape;253;p23"/>
                <p:cNvCxnSpPr/>
                <p:nvPr/>
              </p:nvCxnSpPr>
              <p:spPr>
                <a:xfrm flipH="1" rot="10800000">
                  <a:off x="2305050" y="2855874"/>
                  <a:ext cx="49200" cy="5763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stealth"/>
                </a:ln>
              </p:spPr>
            </p:cxnSp>
            <p:sp>
              <p:nvSpPr>
                <p:cNvPr id="254" name="Google Shape;254;p23"/>
                <p:cNvSpPr txBox="1"/>
                <p:nvPr/>
              </p:nvSpPr>
              <p:spPr>
                <a:xfrm flipH="1" rot="-5400000">
                  <a:off x="2041500" y="3119450"/>
                  <a:ext cx="576300" cy="4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255" name="Google Shape;255;p23"/>
                <p:cNvCxnSpPr/>
                <p:nvPr/>
              </p:nvCxnSpPr>
              <p:spPr>
                <a:xfrm flipH="1" rot="10800000">
                  <a:off x="598487" y="1882850"/>
                  <a:ext cx="223800" cy="3714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CC0000"/>
                  </a:solidFill>
                  <a:prstDash val="solid"/>
                  <a:miter lim="8000"/>
                  <a:headEnd len="sm" w="sm" type="none"/>
                  <a:tailEnd len="sm" w="sm" type="stealth"/>
                </a:ln>
              </p:spPr>
            </p:cxnSp>
          </p:grp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4"/>
          <p:cNvSpPr txBox="1"/>
          <p:nvPr>
            <p:ph idx="1" type="body"/>
          </p:nvPr>
        </p:nvSpPr>
        <p:spPr>
          <a:xfrm>
            <a:off x="457200" y="1124875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Sema </a:t>
            </a:r>
            <a:r>
              <a:rPr b="1" lang="en" sz="18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 = init(3);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Sema 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 = init(1);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Sema </a:t>
            </a:r>
            <a:r>
              <a:rPr b="1" lang="en" sz="18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 = init(1);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f1() {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down(</a:t>
            </a:r>
            <a:r>
              <a:rPr b="1" lang="en" sz="18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down(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up(</a:t>
            </a:r>
            <a:r>
              <a:rPr b="1" lang="en" sz="18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up(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61" name="Google Shape;261;p24"/>
          <p:cNvSpPr txBox="1"/>
          <p:nvPr/>
        </p:nvSpPr>
        <p:spPr>
          <a:xfrm>
            <a:off x="4424125" y="332719"/>
            <a:ext cx="4352100" cy="22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</a:rPr>
              <a:t>Can this system enter deadlock?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</a:rPr>
              <a:t>Each function can be called by </a:t>
            </a:r>
            <a:r>
              <a:rPr b="1" lang="en" sz="1800">
                <a:solidFill>
                  <a:srgbClr val="0000FF"/>
                </a:solidFill>
              </a:rPr>
              <a:t>any</a:t>
            </a:r>
            <a:r>
              <a:rPr lang="en" sz="1800">
                <a:solidFill>
                  <a:srgbClr val="0000FF"/>
                </a:solidFill>
              </a:rPr>
              <a:t> number of threads.</a:t>
            </a:r>
            <a:endParaRPr sz="1800">
              <a:solidFill>
                <a:srgbClr val="0000FF"/>
              </a:solidFill>
            </a:endParaRPr>
          </a:p>
        </p:txBody>
      </p:sp>
      <p:sp>
        <p:nvSpPr>
          <p:cNvPr id="262" name="Google Shape;262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Deadlock: Problem 1</a:t>
            </a:r>
            <a:endParaRPr/>
          </a:p>
        </p:txBody>
      </p:sp>
      <p:sp>
        <p:nvSpPr>
          <p:cNvPr id="263" name="Google Shape;263;p24"/>
          <p:cNvSpPr txBox="1"/>
          <p:nvPr/>
        </p:nvSpPr>
        <p:spPr>
          <a:xfrm>
            <a:off x="3025350" y="2548650"/>
            <a:ext cx="30933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f2() {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down(</a:t>
            </a:r>
            <a:r>
              <a:rPr b="1" lang="en" sz="18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down(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up(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up(</a:t>
            </a:r>
            <a:r>
              <a:rPr b="1" lang="en" sz="18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1"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800"/>
          </a:p>
        </p:txBody>
      </p:sp>
      <p:sp>
        <p:nvSpPr>
          <p:cNvPr id="264" name="Google Shape;264;p24"/>
          <p:cNvSpPr txBox="1"/>
          <p:nvPr/>
        </p:nvSpPr>
        <p:spPr>
          <a:xfrm>
            <a:off x="5531100" y="2506975"/>
            <a:ext cx="3093300" cy="25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f3() {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down(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down(</a:t>
            </a:r>
            <a:r>
              <a:rPr b="1" lang="en" sz="18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up(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up(</a:t>
            </a:r>
            <a:r>
              <a:rPr b="1" lang="en" sz="18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1"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5"/>
          <p:cNvSpPr txBox="1"/>
          <p:nvPr>
            <p:ph idx="1" type="body"/>
          </p:nvPr>
        </p:nvSpPr>
        <p:spPr>
          <a:xfrm>
            <a:off x="457200" y="1124875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Sema </a:t>
            </a:r>
            <a:r>
              <a:rPr b="1" lang="en" sz="18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 = init(3);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Sema 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 = init(1);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Sema </a:t>
            </a:r>
            <a:r>
              <a:rPr b="1" lang="en" sz="18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 = init(1);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f1() {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down(</a:t>
            </a:r>
            <a:r>
              <a:rPr b="1" lang="en" sz="18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down(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up(</a:t>
            </a:r>
            <a:r>
              <a:rPr b="1" lang="en" sz="18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up(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70" name="Google Shape;270;p25"/>
          <p:cNvSpPr txBox="1"/>
          <p:nvPr/>
        </p:nvSpPr>
        <p:spPr>
          <a:xfrm>
            <a:off x="4026825" y="1077644"/>
            <a:ext cx="4352100" cy="22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Yes. An example of circular wait.</a:t>
            </a:r>
            <a:br>
              <a:rPr lang="en" sz="1800">
                <a:solidFill>
                  <a:srgbClr val="FF0000"/>
                </a:solidFill>
              </a:rPr>
            </a:br>
            <a:r>
              <a:rPr lang="en" sz="1800">
                <a:solidFill>
                  <a:srgbClr val="FF0000"/>
                </a:solidFill>
              </a:rPr>
              <a:t>Run: the first line of f1,</a:t>
            </a:r>
            <a:br>
              <a:rPr lang="en" sz="1800">
                <a:solidFill>
                  <a:srgbClr val="FF0000"/>
                </a:solidFill>
              </a:rPr>
            </a:br>
            <a:r>
              <a:rPr lang="en" sz="1800">
                <a:solidFill>
                  <a:srgbClr val="FF0000"/>
                </a:solidFill>
              </a:rPr>
              <a:t>        first line of f2,</a:t>
            </a:r>
            <a:br>
              <a:rPr lang="en" sz="1800">
                <a:solidFill>
                  <a:srgbClr val="FF0000"/>
                </a:solidFill>
              </a:rPr>
            </a:br>
            <a:r>
              <a:rPr lang="en" sz="1800">
                <a:solidFill>
                  <a:srgbClr val="FF0000"/>
                </a:solidFill>
              </a:rPr>
              <a:t>        then the first line of f3.</a:t>
            </a:r>
            <a:endParaRPr sz="1800">
              <a:solidFill>
                <a:srgbClr val="0000FF"/>
              </a:solidFill>
            </a:endParaRPr>
          </a:p>
        </p:txBody>
      </p:sp>
      <p:sp>
        <p:nvSpPr>
          <p:cNvPr id="271" name="Google Shape;27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Deadlock: </a:t>
            </a:r>
            <a:r>
              <a:rPr lang="en" sz="3600"/>
              <a:t>Problem 1 (Soln)</a:t>
            </a:r>
            <a:endParaRPr sz="3600"/>
          </a:p>
        </p:txBody>
      </p:sp>
      <p:sp>
        <p:nvSpPr>
          <p:cNvPr id="272" name="Google Shape;272;p25"/>
          <p:cNvSpPr txBox="1"/>
          <p:nvPr/>
        </p:nvSpPr>
        <p:spPr>
          <a:xfrm>
            <a:off x="3025350" y="2548650"/>
            <a:ext cx="30933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f2() {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down(</a:t>
            </a:r>
            <a:r>
              <a:rPr b="1" lang="en" sz="18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down(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up(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up(</a:t>
            </a:r>
            <a:r>
              <a:rPr b="1" lang="en" sz="18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1"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800"/>
          </a:p>
        </p:txBody>
      </p:sp>
      <p:sp>
        <p:nvSpPr>
          <p:cNvPr id="273" name="Google Shape;273;p25"/>
          <p:cNvSpPr txBox="1"/>
          <p:nvPr/>
        </p:nvSpPr>
        <p:spPr>
          <a:xfrm>
            <a:off x="5531100" y="2506975"/>
            <a:ext cx="3093300" cy="25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f3() {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down(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down(</a:t>
            </a:r>
            <a:r>
              <a:rPr b="1" lang="en" sz="18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up(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up(</a:t>
            </a:r>
            <a:r>
              <a:rPr b="1" lang="en" sz="18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1"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6"/>
          <p:cNvSpPr txBox="1"/>
          <p:nvPr>
            <p:ph idx="1" type="body"/>
          </p:nvPr>
        </p:nvSpPr>
        <p:spPr>
          <a:xfrm>
            <a:off x="457200" y="1124875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Sema </a:t>
            </a:r>
            <a:r>
              <a:rPr b="1" lang="en" sz="18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 = init(3);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Sema 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 = init(1);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Sema </a:t>
            </a:r>
            <a:r>
              <a:rPr b="1" lang="en" sz="18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 = init(1);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f1() {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down(</a:t>
            </a:r>
            <a:r>
              <a:rPr b="1" lang="en" sz="18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800" u="sng">
                <a:latin typeface="Courier New"/>
                <a:ea typeface="Courier New"/>
                <a:cs typeface="Courier New"/>
                <a:sym typeface="Courier New"/>
              </a:rPr>
              <a:t>down(</a:t>
            </a:r>
            <a:r>
              <a:rPr b="1" lang="en" sz="1800" u="sng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 u="sng"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up(</a:t>
            </a:r>
            <a:r>
              <a:rPr b="1" lang="en" sz="18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up(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79" name="Google Shape;279;p26"/>
          <p:cNvSpPr txBox="1"/>
          <p:nvPr/>
        </p:nvSpPr>
        <p:spPr>
          <a:xfrm>
            <a:off x="4377800" y="868444"/>
            <a:ext cx="4352100" cy="22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Yes. An example of circular wait.</a:t>
            </a:r>
            <a:br>
              <a:rPr lang="en" sz="1800">
                <a:solidFill>
                  <a:srgbClr val="FF0000"/>
                </a:solidFill>
              </a:rPr>
            </a:br>
            <a:r>
              <a:rPr lang="en" sz="1800">
                <a:solidFill>
                  <a:srgbClr val="FF0000"/>
                </a:solidFill>
              </a:rPr>
              <a:t>Run: the first line of f1,</a:t>
            </a:r>
            <a:br>
              <a:rPr lang="en" sz="1800">
                <a:solidFill>
                  <a:srgbClr val="FF0000"/>
                </a:solidFill>
              </a:rPr>
            </a:br>
            <a:r>
              <a:rPr lang="en" sz="1800">
                <a:solidFill>
                  <a:srgbClr val="FF0000"/>
                </a:solidFill>
              </a:rPr>
              <a:t>        first line of f2,</a:t>
            </a:r>
            <a:br>
              <a:rPr lang="en" sz="1800">
                <a:solidFill>
                  <a:srgbClr val="FF0000"/>
                </a:solidFill>
              </a:rPr>
            </a:br>
            <a:r>
              <a:rPr lang="en" sz="1800">
                <a:solidFill>
                  <a:srgbClr val="FF0000"/>
                </a:solidFill>
              </a:rPr>
              <a:t>        then the first line of f3.</a:t>
            </a:r>
            <a:endParaRPr sz="1800">
              <a:solidFill>
                <a:srgbClr val="0000FF"/>
              </a:solidFill>
            </a:endParaRPr>
          </a:p>
        </p:txBody>
      </p:sp>
      <p:sp>
        <p:nvSpPr>
          <p:cNvPr id="280" name="Google Shape;28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Deadlock: </a:t>
            </a:r>
            <a:r>
              <a:rPr lang="en" sz="3600"/>
              <a:t>Problem 1 (Soln)</a:t>
            </a:r>
            <a:endParaRPr sz="3600"/>
          </a:p>
        </p:txBody>
      </p:sp>
      <p:sp>
        <p:nvSpPr>
          <p:cNvPr id="281" name="Google Shape;281;p26"/>
          <p:cNvSpPr txBox="1"/>
          <p:nvPr/>
        </p:nvSpPr>
        <p:spPr>
          <a:xfrm>
            <a:off x="3025350" y="2548650"/>
            <a:ext cx="30933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f2() {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down(</a:t>
            </a:r>
            <a:r>
              <a:rPr b="1" lang="en" sz="18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800" u="sng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down(</a:t>
            </a:r>
            <a:r>
              <a:rPr b="1" lang="en" sz="1800" u="sng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 u="sng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up(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up(</a:t>
            </a:r>
            <a:r>
              <a:rPr b="1" lang="en" sz="18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1"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800"/>
          </a:p>
        </p:txBody>
      </p:sp>
      <p:sp>
        <p:nvSpPr>
          <p:cNvPr id="282" name="Google Shape;282;p26"/>
          <p:cNvSpPr txBox="1"/>
          <p:nvPr/>
        </p:nvSpPr>
        <p:spPr>
          <a:xfrm>
            <a:off x="5531100" y="2506975"/>
            <a:ext cx="3093300" cy="25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f3() {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down(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 u="sng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down(</a:t>
            </a:r>
            <a:r>
              <a:rPr b="1" lang="en" sz="1800" u="sng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 u="sng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up(</a:t>
            </a:r>
            <a:r>
              <a:rPr b="1" lang="en" sz="18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up(</a:t>
            </a:r>
            <a:r>
              <a:rPr b="1" lang="en" sz="18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1"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800"/>
          </a:p>
        </p:txBody>
      </p:sp>
      <p:sp>
        <p:nvSpPr>
          <p:cNvPr id="283" name="Google Shape;283;p26"/>
          <p:cNvSpPr txBox="1"/>
          <p:nvPr/>
        </p:nvSpPr>
        <p:spPr>
          <a:xfrm>
            <a:off x="4046700" y="2548650"/>
            <a:ext cx="9726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CC0000"/>
                </a:solidFill>
                <a:latin typeface="Open Sans"/>
                <a:ea typeface="Open Sans"/>
                <a:cs typeface="Open Sans"/>
                <a:sym typeface="Open Sans"/>
              </a:rPr>
              <a:t>Owns C</a:t>
            </a:r>
            <a:endParaRPr i="1">
              <a:solidFill>
                <a:srgbClr val="CC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4" name="Google Shape;284;p26"/>
          <p:cNvSpPr txBox="1"/>
          <p:nvPr/>
        </p:nvSpPr>
        <p:spPr>
          <a:xfrm>
            <a:off x="6591450" y="2548650"/>
            <a:ext cx="9726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CC0000"/>
                </a:solidFill>
                <a:latin typeface="Open Sans"/>
                <a:ea typeface="Open Sans"/>
                <a:cs typeface="Open Sans"/>
                <a:sym typeface="Open Sans"/>
              </a:rPr>
              <a:t>Owns B</a:t>
            </a:r>
            <a:endParaRPr i="1">
              <a:solidFill>
                <a:srgbClr val="CC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" name="Google Shape;285;p26"/>
          <p:cNvSpPr txBox="1"/>
          <p:nvPr/>
        </p:nvSpPr>
        <p:spPr>
          <a:xfrm>
            <a:off x="1501950" y="2548650"/>
            <a:ext cx="9726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CC0000"/>
                </a:solidFill>
                <a:latin typeface="Open Sans"/>
                <a:ea typeface="Open Sans"/>
                <a:cs typeface="Open Sans"/>
                <a:sym typeface="Open Sans"/>
              </a:rPr>
              <a:t>Owns A</a:t>
            </a:r>
            <a:endParaRPr i="1">
              <a:solidFill>
                <a:srgbClr val="CC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86" name="Google Shape;286;p26"/>
          <p:cNvCxnSpPr/>
          <p:nvPr/>
        </p:nvCxnSpPr>
        <p:spPr>
          <a:xfrm rot="10800000">
            <a:off x="4708150" y="3161350"/>
            <a:ext cx="1323000" cy="19470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7" name="Google Shape;287;p26"/>
          <p:cNvSpPr/>
          <p:nvPr/>
        </p:nvSpPr>
        <p:spPr>
          <a:xfrm>
            <a:off x="4717925" y="3083675"/>
            <a:ext cx="3188300" cy="1634750"/>
          </a:xfrm>
          <a:custGeom>
            <a:rect b="b" l="l" r="r" t="t"/>
            <a:pathLst>
              <a:path extrusionOk="0" h="65390" w="127532">
                <a:moveTo>
                  <a:pt x="0" y="14008"/>
                </a:moveTo>
                <a:cubicBezTo>
                  <a:pt x="5348" y="14008"/>
                  <a:pt x="12598" y="13449"/>
                  <a:pt x="15564" y="17899"/>
                </a:cubicBezTo>
                <a:cubicBezTo>
                  <a:pt x="18810" y="22768"/>
                  <a:pt x="13092" y="29341"/>
                  <a:pt x="11673" y="35019"/>
                </a:cubicBezTo>
                <a:cubicBezTo>
                  <a:pt x="10319" y="40440"/>
                  <a:pt x="14321" y="46291"/>
                  <a:pt x="17898" y="50584"/>
                </a:cubicBezTo>
                <a:cubicBezTo>
                  <a:pt x="31481" y="66882"/>
                  <a:pt x="59153" y="66812"/>
                  <a:pt x="80156" y="63813"/>
                </a:cubicBezTo>
                <a:cubicBezTo>
                  <a:pt x="97421" y="61348"/>
                  <a:pt x="118815" y="53546"/>
                  <a:pt x="125292" y="37354"/>
                </a:cubicBezTo>
                <a:cubicBezTo>
                  <a:pt x="128279" y="29887"/>
                  <a:pt x="128277" y="20696"/>
                  <a:pt x="125292" y="13229"/>
                </a:cubicBezTo>
                <a:cubicBezTo>
                  <a:pt x="121717" y="4288"/>
                  <a:pt x="109240" y="0"/>
                  <a:pt x="99611" y="0"/>
                </a:cubicBezTo>
              </a:path>
            </a:pathLst>
          </a:cu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288" name="Google Shape;288;p26"/>
          <p:cNvSpPr/>
          <p:nvPr/>
        </p:nvSpPr>
        <p:spPr>
          <a:xfrm>
            <a:off x="2159550" y="2860217"/>
            <a:ext cx="6570350" cy="2016225"/>
          </a:xfrm>
          <a:custGeom>
            <a:rect b="b" l="l" r="r" t="t"/>
            <a:pathLst>
              <a:path extrusionOk="0" h="80649" w="262814">
                <a:moveTo>
                  <a:pt x="0" y="25280"/>
                </a:moveTo>
                <a:cubicBezTo>
                  <a:pt x="4933" y="26513"/>
                  <a:pt x="11065" y="29633"/>
                  <a:pt x="12062" y="34619"/>
                </a:cubicBezTo>
                <a:cubicBezTo>
                  <a:pt x="13259" y="40606"/>
                  <a:pt x="13867" y="46780"/>
                  <a:pt x="15953" y="52518"/>
                </a:cubicBezTo>
                <a:cubicBezTo>
                  <a:pt x="19222" y="61509"/>
                  <a:pt x="28786" y="67836"/>
                  <a:pt x="37743" y="71195"/>
                </a:cubicBezTo>
                <a:cubicBezTo>
                  <a:pt x="57659" y="78663"/>
                  <a:pt x="79897" y="78199"/>
                  <a:pt x="101167" y="78199"/>
                </a:cubicBezTo>
                <a:cubicBezTo>
                  <a:pt x="110117" y="78199"/>
                  <a:pt x="119240" y="76445"/>
                  <a:pt x="128016" y="78199"/>
                </a:cubicBezTo>
                <a:cubicBezTo>
                  <a:pt x="147604" y="82115"/>
                  <a:pt x="168013" y="80400"/>
                  <a:pt x="187938" y="78977"/>
                </a:cubicBezTo>
                <a:cubicBezTo>
                  <a:pt x="204187" y="77817"/>
                  <a:pt x="221616" y="78480"/>
                  <a:pt x="236187" y="71195"/>
                </a:cubicBezTo>
                <a:cubicBezTo>
                  <a:pt x="246196" y="66190"/>
                  <a:pt x="255905" y="58135"/>
                  <a:pt x="260312" y="47848"/>
                </a:cubicBezTo>
                <a:cubicBezTo>
                  <a:pt x="265267" y="36282"/>
                  <a:pt x="262414" y="20560"/>
                  <a:pt x="254864" y="10494"/>
                </a:cubicBezTo>
                <a:cubicBezTo>
                  <a:pt x="246937" y="-76"/>
                  <a:pt x="229299" y="-1435"/>
                  <a:pt x="216343" y="1156"/>
                </a:cubicBezTo>
                <a:cubicBezTo>
                  <a:pt x="211153" y="2194"/>
                  <a:pt x="206460" y="5825"/>
                  <a:pt x="201168" y="5825"/>
                </a:cubicBezTo>
              </a:path>
            </a:pathLst>
          </a:cu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stealth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Deadlock: Problem 2</a:t>
            </a:r>
            <a:endParaRPr/>
          </a:p>
        </p:txBody>
      </p:sp>
      <p:sp>
        <p:nvSpPr>
          <p:cNvPr id="294" name="Google Shape;294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int matrix[100][100];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Lock xLocks[100];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Lock yLocks[100];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void foo(int x, int y) {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  acquire(xLocks[x]);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  acquire(yLocks[y]);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  matrix[x][y] += 1;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  release(xLocks[x]);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  release(yLocks[y]);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7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95" name="Google Shape;295;p27"/>
          <p:cNvSpPr txBox="1"/>
          <p:nvPr/>
        </p:nvSpPr>
        <p:spPr>
          <a:xfrm>
            <a:off x="4576650" y="1425294"/>
            <a:ext cx="4352100" cy="22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</a:rPr>
              <a:t>If multiple threads call this function, can the system enter deadlock?</a:t>
            </a:r>
            <a:r>
              <a:rPr lang="en" sz="1800">
                <a:solidFill>
                  <a:srgbClr val="FF0000"/>
                </a:solidFill>
              </a:rPr>
              <a:t> </a:t>
            </a:r>
            <a:r>
              <a:rPr lang="en" sz="1800">
                <a:solidFill>
                  <a:srgbClr val="0000FF"/>
                </a:solidFill>
              </a:rPr>
              <a:t>Why or why not?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Deadlock: Problem 2 (soln.)</a:t>
            </a:r>
            <a:endParaRPr/>
          </a:p>
        </p:txBody>
      </p:sp>
      <p:sp>
        <p:nvSpPr>
          <p:cNvPr id="301" name="Google Shape;301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int matrix[100][100];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Lock xLocks[100];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Lock yLocks[100];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void foo(int x, int y) {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  acquire(xLocks[x]);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  acquire(yLocks[y]);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  matrix[x][y] += 1;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  release(xLocks[x]);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  release(yLocks[y]);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02" name="Google Shape;302;p28"/>
          <p:cNvSpPr txBox="1"/>
          <p:nvPr/>
        </p:nvSpPr>
        <p:spPr>
          <a:xfrm>
            <a:off x="4576650" y="1425294"/>
            <a:ext cx="4352100" cy="22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</a:rPr>
              <a:t>If multiple threads call this function, can the system enter deadlock?</a:t>
            </a:r>
            <a:r>
              <a:rPr lang="en" sz="1800">
                <a:solidFill>
                  <a:srgbClr val="FF0000"/>
                </a:solidFill>
              </a:rPr>
              <a:t> </a:t>
            </a:r>
            <a:r>
              <a:rPr lang="en" sz="1800">
                <a:solidFill>
                  <a:srgbClr val="0000FF"/>
                </a:solidFill>
              </a:rPr>
              <a:t>Why or why not?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No, because there is no possibility of circular wait:</a:t>
            </a:r>
            <a:br>
              <a:rPr lang="en" sz="1800">
                <a:solidFill>
                  <a:srgbClr val="FF0000"/>
                </a:solidFill>
              </a:rPr>
            </a:br>
            <a:r>
              <a:rPr lang="en" sz="1800">
                <a:solidFill>
                  <a:srgbClr val="FF0000"/>
                </a:solidFill>
              </a:rPr>
              <a:t>we always acquire from xLocks before yLocks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2CC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9"/>
          <p:cNvSpPr txBox="1"/>
          <p:nvPr>
            <p:ph type="title"/>
          </p:nvPr>
        </p:nvSpPr>
        <p:spPr>
          <a:xfrm>
            <a:off x="457200" y="-9"/>
            <a:ext cx="8229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 Avoidance</a:t>
            </a:r>
            <a:endParaRPr/>
          </a:p>
        </p:txBody>
      </p:sp>
      <p:sp>
        <p:nvSpPr>
          <p:cNvPr id="308" name="Google Shape;308;p29"/>
          <p:cNvSpPr txBox="1"/>
          <p:nvPr>
            <p:ph idx="1" type="body"/>
          </p:nvPr>
        </p:nvSpPr>
        <p:spPr>
          <a:xfrm>
            <a:off x="457200" y="762825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Some Approaches:</a:t>
            </a:r>
            <a:endParaRPr b="1" sz="1800"/>
          </a:p>
          <a:p>
            <a:pPr indent="-2476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" sz="1800"/>
              <a:t>Infinite Resources</a:t>
            </a:r>
            <a:endParaRPr sz="1800"/>
          </a:p>
          <a:p>
            <a:pPr indent="-203200" lvl="1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 sz="1800"/>
              <a:t>Virtual Memory</a:t>
            </a:r>
            <a:endParaRPr sz="1800"/>
          </a:p>
          <a:p>
            <a:pPr indent="-247650" lvl="0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Don’t share resources</a:t>
            </a:r>
            <a:endParaRPr sz="1800"/>
          </a:p>
          <a:p>
            <a:pPr indent="-203200" lvl="1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 sz="1800"/>
              <a:t>No IPC</a:t>
            </a:r>
            <a:endParaRPr sz="1800"/>
          </a:p>
          <a:p>
            <a:pPr indent="-247650" lvl="0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Don’t allow waiting </a:t>
            </a:r>
            <a:endParaRPr sz="1800"/>
          </a:p>
          <a:p>
            <a:pPr indent="-203200" lvl="1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 sz="1800"/>
              <a:t>Killing a process</a:t>
            </a:r>
            <a:endParaRPr sz="1800"/>
          </a:p>
          <a:p>
            <a:pPr indent="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What's the best and potentially easiest to implement?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9" name="Google Shape;309;p29"/>
          <p:cNvSpPr txBox="1"/>
          <p:nvPr/>
        </p:nvSpPr>
        <p:spPr>
          <a:xfrm>
            <a:off x="4095350" y="1196500"/>
            <a:ext cx="3677100" cy="18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47650" lvl="0" marL="28575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 startAt="4"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Roll back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03200" lvl="1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lphaLcPeriod"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Journaling 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47650" lvl="0" marL="28575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 startAt="4"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Impose ordering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47650" lvl="0" marL="28575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 startAt="4"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Banker's Algorithm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2CC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0"/>
          <p:cNvSpPr txBox="1"/>
          <p:nvPr>
            <p:ph type="title"/>
          </p:nvPr>
        </p:nvSpPr>
        <p:spPr>
          <a:xfrm>
            <a:off x="457200" y="-9"/>
            <a:ext cx="8229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 Avoidance</a:t>
            </a:r>
            <a:endParaRPr/>
          </a:p>
        </p:txBody>
      </p:sp>
      <p:sp>
        <p:nvSpPr>
          <p:cNvPr id="315" name="Google Shape;315;p30"/>
          <p:cNvSpPr txBox="1"/>
          <p:nvPr>
            <p:ph idx="1" type="body"/>
          </p:nvPr>
        </p:nvSpPr>
        <p:spPr>
          <a:xfrm>
            <a:off x="457200" y="762825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Some Approaches:</a:t>
            </a:r>
            <a:endParaRPr b="1" sz="1800"/>
          </a:p>
          <a:p>
            <a:pPr indent="-2476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AutoNum type="arabicPeriod"/>
            </a:pPr>
            <a:r>
              <a:rPr lang="en" sz="1800">
                <a:solidFill>
                  <a:srgbClr val="FF0000"/>
                </a:solidFill>
              </a:rPr>
              <a:t>Infinite Resources</a:t>
            </a:r>
            <a:endParaRPr sz="1800">
              <a:solidFill>
                <a:srgbClr val="FF0000"/>
              </a:solidFill>
            </a:endParaRPr>
          </a:p>
          <a:p>
            <a:pPr indent="-203200" lvl="1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lphaLcPeriod"/>
            </a:pPr>
            <a:r>
              <a:rPr lang="en" sz="1800">
                <a:solidFill>
                  <a:srgbClr val="FF0000"/>
                </a:solidFill>
              </a:rPr>
              <a:t>Virtual Memory</a:t>
            </a:r>
            <a:endParaRPr sz="1800">
              <a:solidFill>
                <a:srgbClr val="FF0000"/>
              </a:solidFill>
            </a:endParaRPr>
          </a:p>
          <a:p>
            <a:pPr indent="-247650" lvl="0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Don’t share resources</a:t>
            </a:r>
            <a:endParaRPr sz="1800"/>
          </a:p>
          <a:p>
            <a:pPr indent="-203200" lvl="1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 sz="1800"/>
              <a:t>No IPC</a:t>
            </a:r>
            <a:endParaRPr sz="1800"/>
          </a:p>
          <a:p>
            <a:pPr indent="-247650" lvl="0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Don’t allow waiting </a:t>
            </a:r>
            <a:endParaRPr sz="1800"/>
          </a:p>
          <a:p>
            <a:pPr indent="-203200" lvl="1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 sz="1800"/>
              <a:t>Killing a process</a:t>
            </a:r>
            <a:endParaRPr sz="1800"/>
          </a:p>
          <a:p>
            <a:pPr indent="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What's the best and potentially easiest to implement?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6" name="Google Shape;316;p30"/>
          <p:cNvSpPr txBox="1"/>
          <p:nvPr/>
        </p:nvSpPr>
        <p:spPr>
          <a:xfrm>
            <a:off x="4095350" y="1196500"/>
            <a:ext cx="3677100" cy="18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47650" lvl="0" marL="28575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 startAt="4"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Roll back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03200" lvl="1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lphaLcPeriod"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Journaling 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47650" lvl="0" marL="28575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 startAt="4"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Impose ordering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47650" lvl="0" marL="285750" rtl="0" algn="l"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Open Sans"/>
              <a:buAutoNum type="arabicPeriod" startAt="4"/>
            </a:pPr>
            <a:r>
              <a:rPr lang="en" sz="18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Banker's Algorithm</a:t>
            </a:r>
            <a:endParaRPr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1"/>
          <p:cNvSpPr txBox="1"/>
          <p:nvPr>
            <p:ph type="title"/>
          </p:nvPr>
        </p:nvSpPr>
        <p:spPr>
          <a:xfrm>
            <a:off x="457200" y="-9"/>
            <a:ext cx="8229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sp>
        <p:nvSpPr>
          <p:cNvPr id="322" name="Google Shape;322;p31"/>
          <p:cNvSpPr txBox="1"/>
          <p:nvPr>
            <p:ph idx="1" type="body"/>
          </p:nvPr>
        </p:nvSpPr>
        <p:spPr>
          <a:xfrm>
            <a:off x="151000" y="712025"/>
            <a:ext cx="35520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</a:rPr>
              <a:t>The Approach: When a request comes in...</a:t>
            </a:r>
            <a:endParaRPr sz="1800">
              <a:solidFill>
                <a:srgbClr val="000000"/>
              </a:solidFill>
            </a:endParaRPr>
          </a:p>
          <a:p>
            <a:pPr indent="-317182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Pretend the request is granted, </a:t>
            </a:r>
            <a:r>
              <a:rPr i="1" lang="en" sz="1800">
                <a:solidFill>
                  <a:srgbClr val="000000"/>
                </a:solidFill>
              </a:rPr>
              <a:t>are we at risk of entering deadlock</a:t>
            </a:r>
            <a:r>
              <a:rPr lang="en" sz="1800">
                <a:solidFill>
                  <a:srgbClr val="000000"/>
                </a:solidFill>
              </a:rPr>
              <a:t>?</a:t>
            </a:r>
            <a:endParaRPr sz="1800">
              <a:solidFill>
                <a:srgbClr val="000000"/>
              </a:solidFill>
            </a:endParaRPr>
          </a:p>
          <a:p>
            <a:pPr indent="-317182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If yes, then deny the request (or hang)</a:t>
            </a:r>
            <a:endParaRPr sz="1800">
              <a:solidFill>
                <a:srgbClr val="000000"/>
              </a:solidFill>
            </a:endParaRPr>
          </a:p>
          <a:p>
            <a:pPr indent="-317182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Else, allow the request</a:t>
            </a:r>
            <a:endParaRPr sz="1800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rgbClr val="000000"/>
                </a:solidFill>
              </a:rPr>
              <a:t>If </a:t>
            </a:r>
            <a:r>
              <a:rPr lang="en">
                <a:solidFill>
                  <a:srgbClr val="000000"/>
                </a:solidFill>
              </a:rPr>
              <a:t>all threads aren’t able finish</a:t>
            </a:r>
            <a:r>
              <a:rPr lang="en" sz="1800">
                <a:solidFill>
                  <a:srgbClr val="000000"/>
                </a:solidFill>
              </a:rPr>
              <a:t>, deadlock is possible. This is known as an unsafe state.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2"/>
          <p:cNvSpPr txBox="1"/>
          <p:nvPr>
            <p:ph type="title"/>
          </p:nvPr>
        </p:nvSpPr>
        <p:spPr>
          <a:xfrm>
            <a:off x="457200" y="-9"/>
            <a:ext cx="8229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sp>
        <p:nvSpPr>
          <p:cNvPr id="328" name="Google Shape;328;p32"/>
          <p:cNvSpPr txBox="1"/>
          <p:nvPr>
            <p:ph idx="1" type="body"/>
          </p:nvPr>
        </p:nvSpPr>
        <p:spPr>
          <a:xfrm>
            <a:off x="151000" y="712025"/>
            <a:ext cx="35520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</a:rPr>
              <a:t>The Approach: When a request comes in...</a:t>
            </a:r>
            <a:endParaRPr sz="1800">
              <a:solidFill>
                <a:srgbClr val="000000"/>
              </a:solidFill>
            </a:endParaRPr>
          </a:p>
          <a:p>
            <a:pPr indent="-317182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C0000"/>
              </a:buClr>
              <a:buSzPct val="100000"/>
              <a:buChar char="●"/>
            </a:pPr>
            <a:r>
              <a:rPr lang="en" sz="1800">
                <a:solidFill>
                  <a:srgbClr val="CC0000"/>
                </a:solidFill>
              </a:rPr>
              <a:t>Pretend the request is granted, </a:t>
            </a:r>
            <a:r>
              <a:rPr i="1" lang="en" sz="1800">
                <a:solidFill>
                  <a:srgbClr val="CC0000"/>
                </a:solidFill>
              </a:rPr>
              <a:t>are we at risk of entering deadlock</a:t>
            </a:r>
            <a:r>
              <a:rPr lang="en" sz="1800">
                <a:solidFill>
                  <a:srgbClr val="CC0000"/>
                </a:solidFill>
              </a:rPr>
              <a:t>?</a:t>
            </a:r>
            <a:endParaRPr sz="1800">
              <a:solidFill>
                <a:srgbClr val="CC0000"/>
              </a:solidFill>
            </a:endParaRPr>
          </a:p>
          <a:p>
            <a:pPr indent="-317182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ct val="100000"/>
              <a:buChar char="○"/>
            </a:pPr>
            <a:r>
              <a:rPr lang="en" sz="1800">
                <a:solidFill>
                  <a:srgbClr val="38761D"/>
                </a:solidFill>
              </a:rPr>
              <a:t>If yes, then deny the request (or hang)</a:t>
            </a:r>
            <a:endParaRPr sz="1800">
              <a:solidFill>
                <a:srgbClr val="38761D"/>
              </a:solidFill>
            </a:endParaRPr>
          </a:p>
          <a:p>
            <a:pPr indent="-317182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Else, allow the request</a:t>
            </a:r>
            <a:endParaRPr sz="1800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rgbClr val="000000"/>
                </a:solidFill>
              </a:rPr>
              <a:t>If UNFINISHED is not empty, deadlock is possible. This is known as an unsafe state.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329" name="Google Shape;329;p32"/>
          <p:cNvSpPr txBox="1"/>
          <p:nvPr>
            <p:ph idx="1" type="body"/>
          </p:nvPr>
        </p:nvSpPr>
        <p:spPr>
          <a:xfrm>
            <a:off x="3875650" y="1013050"/>
            <a:ext cx="57132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rier New"/>
                <a:ea typeface="Courier New"/>
                <a:cs typeface="Courier New"/>
                <a:sym typeface="Courier New"/>
              </a:rPr>
              <a:t>[Avail] = [Free Resources]</a:t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rier New"/>
                <a:ea typeface="Courier New"/>
                <a:cs typeface="Courier New"/>
                <a:sym typeface="Courier New"/>
              </a:rPr>
              <a:t>add all threads to UNFINISHED</a:t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rier New"/>
                <a:ea typeface="Courier New"/>
                <a:cs typeface="Courier New"/>
                <a:sym typeface="Courier New"/>
              </a:rPr>
              <a:t>do {</a:t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rier New"/>
                <a:ea typeface="Courier New"/>
                <a:cs typeface="Courier New"/>
                <a:sym typeface="Courier New"/>
              </a:rPr>
              <a:t>	DONE = true</a:t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6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for each NODE in UNFINISHED {</a:t>
            </a:r>
            <a:endParaRPr b="1" sz="1600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		[Request] = [Max</a:t>
            </a:r>
            <a:r>
              <a:rPr b="1" baseline="-25000" lang="en" sz="16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NODE</a:t>
            </a:r>
            <a:r>
              <a:rPr b="1" lang="en" sz="16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] - [Alloc</a:t>
            </a:r>
            <a:r>
              <a:rPr b="1" baseline="-25000" lang="en" sz="16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NODE</a:t>
            </a:r>
            <a:r>
              <a:rPr b="1" lang="en" sz="16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endParaRPr b="1" sz="1600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b="1" lang="en" sz="16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if (request &lt;= [Avail]) {</a:t>
            </a:r>
            <a:endParaRPr b="1" sz="1600">
              <a:solidFill>
                <a:srgbClr val="38761D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			remove NODE from UNFINISHED</a:t>
            </a:r>
            <a:endParaRPr b="1" sz="1600">
              <a:solidFill>
                <a:srgbClr val="38761D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			[Avail] += [Alloc</a:t>
            </a:r>
            <a:r>
              <a:rPr b="1" baseline="-25000" lang="en" sz="16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NODE</a:t>
            </a:r>
            <a:r>
              <a:rPr b="1" lang="en" sz="16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endParaRPr b="1" sz="1600">
              <a:solidFill>
                <a:srgbClr val="38761D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			DONE = false</a:t>
            </a:r>
            <a:endParaRPr b="1" sz="1600">
              <a:solidFill>
                <a:srgbClr val="38761D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		}</a:t>
            </a:r>
            <a:endParaRPr b="1" sz="1600">
              <a:solidFill>
                <a:srgbClr val="38761D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rier New"/>
                <a:ea typeface="Courier New"/>
                <a:cs typeface="Courier New"/>
                <a:sym typeface="Courier New"/>
              </a:rPr>
              <a:t>	}</a:t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latin typeface="Courier New"/>
                <a:ea typeface="Courier New"/>
                <a:cs typeface="Courier New"/>
                <a:sym typeface="Courier New"/>
              </a:rPr>
              <a:t>} until (DONE)</a:t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3"/>
          <p:cNvSpPr txBox="1"/>
          <p:nvPr>
            <p:ph type="title"/>
          </p:nvPr>
        </p:nvSpPr>
        <p:spPr>
          <a:xfrm>
            <a:off x="457200" y="-9"/>
            <a:ext cx="8229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Solving Banker’s Algorithm Problems</a:t>
            </a:r>
            <a:endParaRPr/>
          </a:p>
        </p:txBody>
      </p:sp>
      <p:sp>
        <p:nvSpPr>
          <p:cNvPr id="335" name="Google Shape;335;p33"/>
          <p:cNvSpPr txBox="1"/>
          <p:nvPr>
            <p:ph idx="1" type="body"/>
          </p:nvPr>
        </p:nvSpPr>
        <p:spPr>
          <a:xfrm>
            <a:off x="151000" y="712025"/>
            <a:ext cx="85359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000000"/>
                </a:solidFill>
              </a:rPr>
              <a:t>Can do whatever works best for you; one possible method:</a:t>
            </a:r>
            <a:endParaRPr b="1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Given table of max resource amounts,</a:t>
            </a:r>
            <a:br>
              <a:rPr lang="en">
                <a:solidFill>
                  <a:srgbClr val="000000"/>
                </a:solidFill>
              </a:rPr>
            </a:br>
            <a:r>
              <a:rPr lang="en">
                <a:solidFill>
                  <a:srgbClr val="000000"/>
                </a:solidFill>
              </a:rPr>
              <a:t>           table of resources used per thread: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Create table of resources needed by each thread to complete,</a:t>
            </a:r>
            <a:br>
              <a:rPr lang="en">
                <a:solidFill>
                  <a:srgbClr val="000000"/>
                </a:solidFill>
              </a:rPr>
            </a:br>
            <a:r>
              <a:rPr lang="en">
                <a:solidFill>
                  <a:srgbClr val="000000"/>
                </a:solidFill>
              </a:rPr>
              <a:t>             table of resources left in the common pool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See if there are enough resources in the pool to give </a:t>
            </a:r>
            <a:r>
              <a:rPr i="1" lang="en">
                <a:solidFill>
                  <a:srgbClr val="000000"/>
                </a:solidFill>
              </a:rPr>
              <a:t>any one</a:t>
            </a:r>
            <a:r>
              <a:rPr lang="en">
                <a:solidFill>
                  <a:srgbClr val="000000"/>
                </a:solidFill>
              </a:rPr>
              <a:t> of the threads what it needs to complete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n">
                <a:solidFill>
                  <a:srgbClr val="000000"/>
                </a:solidFill>
              </a:rPr>
              <a:t>If no: the program is not in a safe state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n">
                <a:solidFill>
                  <a:srgbClr val="000000"/>
                </a:solidFill>
              </a:rPr>
              <a:t>If yes: ‘run’ the thread, thus returning its resources to the pool;</a:t>
            </a:r>
            <a:endParaRPr>
              <a:solidFill>
                <a:srgbClr val="000000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n">
                <a:solidFill>
                  <a:srgbClr val="000000"/>
                </a:solidFill>
              </a:rPr>
              <a:t>if all threads have completed, the program is in a safe state;</a:t>
            </a:r>
            <a:endParaRPr>
              <a:solidFill>
                <a:srgbClr val="000000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n">
                <a:solidFill>
                  <a:srgbClr val="000000"/>
                </a:solidFill>
              </a:rPr>
              <a:t>otherwise repeat the above until you run out of threads or get blocked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Algorithm: Problem</a:t>
            </a:r>
            <a:endParaRPr/>
          </a:p>
        </p:txBody>
      </p:sp>
      <p:graphicFrame>
        <p:nvGraphicFramePr>
          <p:cNvPr id="341" name="Google Shape;341;p34"/>
          <p:cNvGraphicFramePr/>
          <p:nvPr/>
        </p:nvGraphicFramePr>
        <p:xfrm>
          <a:off x="457200" y="1671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025"/>
                <a:gridCol w="867025"/>
                <a:gridCol w="867025"/>
                <a:gridCol w="867025"/>
              </a:tblGrid>
              <a:tr h="41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42" name="Google Shape;342;p34"/>
          <p:cNvSpPr txBox="1"/>
          <p:nvPr/>
        </p:nvSpPr>
        <p:spPr>
          <a:xfrm>
            <a:off x="457200" y="1156650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Max</a:t>
            </a:r>
            <a:endParaRPr b="1" sz="2400"/>
          </a:p>
        </p:txBody>
      </p:sp>
      <p:graphicFrame>
        <p:nvGraphicFramePr>
          <p:cNvPr id="343" name="Google Shape;343;p34"/>
          <p:cNvGraphicFramePr/>
          <p:nvPr/>
        </p:nvGraphicFramePr>
        <p:xfrm>
          <a:off x="4745975" y="16710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125"/>
                <a:gridCol w="867125"/>
                <a:gridCol w="867125"/>
                <a:gridCol w="867125"/>
              </a:tblGrid>
              <a:tr h="408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Total</a:t>
                      </a:r>
                      <a:endParaRPr b="1"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9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40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44" name="Google Shape;344;p34"/>
          <p:cNvSpPr txBox="1"/>
          <p:nvPr/>
        </p:nvSpPr>
        <p:spPr>
          <a:xfrm>
            <a:off x="4745975" y="1156650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Allocated</a:t>
            </a:r>
            <a:endParaRPr b="1" sz="2400"/>
          </a:p>
        </p:txBody>
      </p:sp>
      <p:sp>
        <p:nvSpPr>
          <p:cNvPr id="345" name="Google Shape;345;p34"/>
          <p:cNvSpPr txBox="1"/>
          <p:nvPr/>
        </p:nvSpPr>
        <p:spPr>
          <a:xfrm>
            <a:off x="6235450" y="-87550"/>
            <a:ext cx="3534900" cy="13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0000FF"/>
                </a:solidFill>
              </a:rPr>
              <a:t>Is this system in a safe state? If this is the case, show a non-blocking sequence of thread executions.</a:t>
            </a:r>
            <a:endParaRPr sz="21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Algorithm: Problem</a:t>
            </a:r>
            <a:endParaRPr/>
          </a:p>
        </p:txBody>
      </p:sp>
      <p:graphicFrame>
        <p:nvGraphicFramePr>
          <p:cNvPr id="351" name="Google Shape;351;p35"/>
          <p:cNvGraphicFramePr/>
          <p:nvPr/>
        </p:nvGraphicFramePr>
        <p:xfrm>
          <a:off x="457200" y="1671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025"/>
                <a:gridCol w="867025"/>
                <a:gridCol w="867025"/>
                <a:gridCol w="867025"/>
              </a:tblGrid>
              <a:tr h="41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52" name="Google Shape;352;p35"/>
          <p:cNvSpPr txBox="1"/>
          <p:nvPr/>
        </p:nvSpPr>
        <p:spPr>
          <a:xfrm>
            <a:off x="457200" y="1156650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Max</a:t>
            </a:r>
            <a:endParaRPr b="1" sz="2400"/>
          </a:p>
        </p:txBody>
      </p:sp>
      <p:graphicFrame>
        <p:nvGraphicFramePr>
          <p:cNvPr id="353" name="Google Shape;353;p35"/>
          <p:cNvGraphicFramePr/>
          <p:nvPr/>
        </p:nvGraphicFramePr>
        <p:xfrm>
          <a:off x="4745975" y="16710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125"/>
                <a:gridCol w="867125"/>
                <a:gridCol w="867125"/>
                <a:gridCol w="867125"/>
              </a:tblGrid>
              <a:tr h="408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Total</a:t>
                      </a:r>
                      <a:endParaRPr b="1"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9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40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54" name="Google Shape;354;p35"/>
          <p:cNvSpPr txBox="1"/>
          <p:nvPr/>
        </p:nvSpPr>
        <p:spPr>
          <a:xfrm>
            <a:off x="4745975" y="1156650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Allocated</a:t>
            </a:r>
            <a:endParaRPr b="1" sz="2400"/>
          </a:p>
        </p:txBody>
      </p:sp>
      <p:sp>
        <p:nvSpPr>
          <p:cNvPr id="355" name="Google Shape;355;p35"/>
          <p:cNvSpPr txBox="1"/>
          <p:nvPr/>
        </p:nvSpPr>
        <p:spPr>
          <a:xfrm>
            <a:off x="5885250" y="70675"/>
            <a:ext cx="3534900" cy="13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0000"/>
                </a:solidFill>
              </a:rPr>
              <a:t>Solution:</a:t>
            </a:r>
            <a:br>
              <a:rPr lang="en" sz="2100">
                <a:solidFill>
                  <a:srgbClr val="FF0000"/>
                </a:solidFill>
              </a:rPr>
            </a:br>
            <a:r>
              <a:rPr lang="en" sz="2100">
                <a:solidFill>
                  <a:srgbClr val="FF0000"/>
                </a:solidFill>
              </a:rPr>
              <a:t>Yes, it is in a safe state.</a:t>
            </a:r>
            <a:br>
              <a:rPr lang="en" sz="2100">
                <a:solidFill>
                  <a:srgbClr val="FF0000"/>
                </a:solidFill>
              </a:rPr>
            </a:br>
            <a:r>
              <a:rPr lang="en" sz="2100">
                <a:solidFill>
                  <a:srgbClr val="FF0000"/>
                </a:solidFill>
              </a:rPr>
              <a:t>Ordering: [T3, T1, T2]</a:t>
            </a:r>
            <a:br>
              <a:rPr lang="en" sz="2100">
                <a:solidFill>
                  <a:srgbClr val="FF0000"/>
                </a:solidFill>
              </a:rPr>
            </a:br>
            <a:r>
              <a:rPr lang="en" sz="2100">
                <a:solidFill>
                  <a:srgbClr val="FF0000"/>
                </a:solidFill>
              </a:rPr>
              <a:t>       *Others exist!</a:t>
            </a:r>
            <a:br>
              <a:rPr lang="en" sz="2100">
                <a:solidFill>
                  <a:srgbClr val="0000FF"/>
                </a:solidFill>
              </a:rPr>
            </a:br>
            <a:endParaRPr sz="21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Algorithm: Problem</a:t>
            </a:r>
            <a:endParaRPr/>
          </a:p>
        </p:txBody>
      </p:sp>
      <p:graphicFrame>
        <p:nvGraphicFramePr>
          <p:cNvPr id="361" name="Google Shape;361;p36"/>
          <p:cNvGraphicFramePr/>
          <p:nvPr/>
        </p:nvGraphicFramePr>
        <p:xfrm>
          <a:off x="457200" y="1367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025"/>
                <a:gridCol w="867025"/>
                <a:gridCol w="867025"/>
                <a:gridCol w="867025"/>
              </a:tblGrid>
              <a:tr h="41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62" name="Google Shape;362;p36"/>
          <p:cNvSpPr txBox="1"/>
          <p:nvPr/>
        </p:nvSpPr>
        <p:spPr>
          <a:xfrm>
            <a:off x="457200" y="933800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Max</a:t>
            </a:r>
            <a:endParaRPr b="1" sz="2400"/>
          </a:p>
        </p:txBody>
      </p:sp>
      <p:graphicFrame>
        <p:nvGraphicFramePr>
          <p:cNvPr id="363" name="Google Shape;363;p36"/>
          <p:cNvGraphicFramePr/>
          <p:nvPr/>
        </p:nvGraphicFramePr>
        <p:xfrm>
          <a:off x="4745975" y="16710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125"/>
                <a:gridCol w="867125"/>
                <a:gridCol w="867125"/>
                <a:gridCol w="867125"/>
              </a:tblGrid>
              <a:tr h="408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Total</a:t>
                      </a:r>
                      <a:endParaRPr b="1"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9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40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64" name="Google Shape;364;p36"/>
          <p:cNvSpPr txBox="1"/>
          <p:nvPr/>
        </p:nvSpPr>
        <p:spPr>
          <a:xfrm>
            <a:off x="4745975" y="1156650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Allocated</a:t>
            </a:r>
            <a:endParaRPr b="1" sz="2400"/>
          </a:p>
        </p:txBody>
      </p:sp>
      <p:graphicFrame>
        <p:nvGraphicFramePr>
          <p:cNvPr id="365" name="Google Shape;365;p36"/>
          <p:cNvGraphicFramePr/>
          <p:nvPr/>
        </p:nvGraphicFramePr>
        <p:xfrm>
          <a:off x="4746425" y="3966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025"/>
                <a:gridCol w="867025"/>
                <a:gridCol w="867025"/>
                <a:gridCol w="867025"/>
              </a:tblGrid>
              <a:tr h="410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410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Avail.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66" name="Google Shape;366;p36"/>
          <p:cNvSpPr txBox="1"/>
          <p:nvPr/>
        </p:nvSpPr>
        <p:spPr>
          <a:xfrm>
            <a:off x="457200" y="2937819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# Still Needed</a:t>
            </a:r>
            <a:endParaRPr b="1" sz="2400"/>
          </a:p>
        </p:txBody>
      </p:sp>
      <p:graphicFrame>
        <p:nvGraphicFramePr>
          <p:cNvPr id="367" name="Google Shape;367;p36"/>
          <p:cNvGraphicFramePr/>
          <p:nvPr/>
        </p:nvGraphicFramePr>
        <p:xfrm>
          <a:off x="457200" y="339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025"/>
                <a:gridCol w="867025"/>
                <a:gridCol w="867025"/>
                <a:gridCol w="867025"/>
              </a:tblGrid>
              <a:tr h="41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68" name="Google Shape;368;p36"/>
          <p:cNvSpPr txBox="1"/>
          <p:nvPr/>
        </p:nvSpPr>
        <p:spPr>
          <a:xfrm>
            <a:off x="5885250" y="70675"/>
            <a:ext cx="3534900" cy="13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0000"/>
                </a:solidFill>
              </a:rPr>
              <a:t>Solution:</a:t>
            </a:r>
            <a:br>
              <a:rPr lang="en" sz="2100">
                <a:solidFill>
                  <a:srgbClr val="FF0000"/>
                </a:solidFill>
              </a:rPr>
            </a:br>
            <a:r>
              <a:rPr lang="en" sz="2100">
                <a:solidFill>
                  <a:srgbClr val="FF0000"/>
                </a:solidFill>
              </a:rPr>
              <a:t>Yes, it is in a safe state.</a:t>
            </a:r>
            <a:br>
              <a:rPr lang="en" sz="2100">
                <a:solidFill>
                  <a:srgbClr val="FF0000"/>
                </a:solidFill>
              </a:rPr>
            </a:br>
            <a:r>
              <a:rPr lang="en" sz="2100">
                <a:solidFill>
                  <a:srgbClr val="FF0000"/>
                </a:solidFill>
              </a:rPr>
              <a:t>Ordering: [T3, T1, T2]</a:t>
            </a:r>
            <a:br>
              <a:rPr lang="en" sz="2100">
                <a:solidFill>
                  <a:srgbClr val="0000FF"/>
                </a:solidFill>
              </a:rPr>
            </a:br>
            <a:endParaRPr sz="21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Algorithm: Problem</a:t>
            </a:r>
            <a:endParaRPr/>
          </a:p>
        </p:txBody>
      </p:sp>
      <p:graphicFrame>
        <p:nvGraphicFramePr>
          <p:cNvPr id="374" name="Google Shape;374;p37"/>
          <p:cNvGraphicFramePr/>
          <p:nvPr/>
        </p:nvGraphicFramePr>
        <p:xfrm>
          <a:off x="457200" y="1367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025"/>
                <a:gridCol w="867025"/>
                <a:gridCol w="867025"/>
                <a:gridCol w="867025"/>
              </a:tblGrid>
              <a:tr h="41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75" name="Google Shape;375;p37"/>
          <p:cNvSpPr txBox="1"/>
          <p:nvPr/>
        </p:nvSpPr>
        <p:spPr>
          <a:xfrm>
            <a:off x="457200" y="933800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Max</a:t>
            </a:r>
            <a:endParaRPr b="1" sz="2400"/>
          </a:p>
        </p:txBody>
      </p:sp>
      <p:graphicFrame>
        <p:nvGraphicFramePr>
          <p:cNvPr id="376" name="Google Shape;376;p37"/>
          <p:cNvGraphicFramePr/>
          <p:nvPr/>
        </p:nvGraphicFramePr>
        <p:xfrm>
          <a:off x="4745975" y="16710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125"/>
                <a:gridCol w="867125"/>
                <a:gridCol w="867125"/>
                <a:gridCol w="867125"/>
              </a:tblGrid>
              <a:tr h="408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Total</a:t>
                      </a:r>
                      <a:endParaRPr b="1"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9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40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77" name="Google Shape;377;p37"/>
          <p:cNvSpPr txBox="1"/>
          <p:nvPr/>
        </p:nvSpPr>
        <p:spPr>
          <a:xfrm>
            <a:off x="4745975" y="1156650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Allocated</a:t>
            </a:r>
            <a:endParaRPr b="1" sz="2400"/>
          </a:p>
        </p:txBody>
      </p:sp>
      <p:graphicFrame>
        <p:nvGraphicFramePr>
          <p:cNvPr id="378" name="Google Shape;378;p37"/>
          <p:cNvGraphicFramePr/>
          <p:nvPr/>
        </p:nvGraphicFramePr>
        <p:xfrm>
          <a:off x="4746425" y="3966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025"/>
                <a:gridCol w="867025"/>
                <a:gridCol w="867025"/>
                <a:gridCol w="867025"/>
              </a:tblGrid>
              <a:tr h="410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410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Avail.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1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4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79" name="Google Shape;379;p37"/>
          <p:cNvSpPr txBox="1"/>
          <p:nvPr/>
        </p:nvSpPr>
        <p:spPr>
          <a:xfrm>
            <a:off x="457200" y="2937819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# Still Needed</a:t>
            </a:r>
            <a:endParaRPr b="1" sz="2400"/>
          </a:p>
        </p:txBody>
      </p:sp>
      <p:graphicFrame>
        <p:nvGraphicFramePr>
          <p:cNvPr id="380" name="Google Shape;380;p37"/>
          <p:cNvGraphicFramePr/>
          <p:nvPr/>
        </p:nvGraphicFramePr>
        <p:xfrm>
          <a:off x="457200" y="339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025"/>
                <a:gridCol w="867025"/>
                <a:gridCol w="867025"/>
                <a:gridCol w="867025"/>
              </a:tblGrid>
              <a:tr h="41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1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1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81" name="Google Shape;381;p37"/>
          <p:cNvSpPr txBox="1"/>
          <p:nvPr/>
        </p:nvSpPr>
        <p:spPr>
          <a:xfrm>
            <a:off x="5885250" y="70675"/>
            <a:ext cx="3534900" cy="13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0000"/>
                </a:solidFill>
              </a:rPr>
              <a:t>Solution:</a:t>
            </a:r>
            <a:br>
              <a:rPr lang="en" sz="2100">
                <a:solidFill>
                  <a:srgbClr val="FF0000"/>
                </a:solidFill>
              </a:rPr>
            </a:br>
            <a:r>
              <a:rPr lang="en" sz="2100">
                <a:solidFill>
                  <a:srgbClr val="FF0000"/>
                </a:solidFill>
              </a:rPr>
              <a:t>Yes, it is in a safe state.</a:t>
            </a:r>
            <a:br>
              <a:rPr lang="en" sz="2100">
                <a:solidFill>
                  <a:srgbClr val="FF0000"/>
                </a:solidFill>
              </a:rPr>
            </a:br>
            <a:r>
              <a:rPr lang="en" sz="2100">
                <a:solidFill>
                  <a:srgbClr val="FF0000"/>
                </a:solidFill>
              </a:rPr>
              <a:t>Ordering: [T3, T1, T2]</a:t>
            </a:r>
            <a:br>
              <a:rPr lang="en" sz="2100">
                <a:solidFill>
                  <a:srgbClr val="0000FF"/>
                </a:solidFill>
              </a:rPr>
            </a:br>
            <a:endParaRPr sz="21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Algorithm: Problem</a:t>
            </a:r>
            <a:endParaRPr/>
          </a:p>
        </p:txBody>
      </p:sp>
      <p:graphicFrame>
        <p:nvGraphicFramePr>
          <p:cNvPr id="387" name="Google Shape;387;p38"/>
          <p:cNvGraphicFramePr/>
          <p:nvPr/>
        </p:nvGraphicFramePr>
        <p:xfrm>
          <a:off x="457200" y="1367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025"/>
                <a:gridCol w="867025"/>
                <a:gridCol w="867025"/>
                <a:gridCol w="867025"/>
              </a:tblGrid>
              <a:tr h="41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88" name="Google Shape;388;p38"/>
          <p:cNvSpPr txBox="1"/>
          <p:nvPr/>
        </p:nvSpPr>
        <p:spPr>
          <a:xfrm>
            <a:off x="457200" y="933800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Max</a:t>
            </a:r>
            <a:endParaRPr b="1" sz="2400"/>
          </a:p>
        </p:txBody>
      </p:sp>
      <p:graphicFrame>
        <p:nvGraphicFramePr>
          <p:cNvPr id="389" name="Google Shape;389;p38"/>
          <p:cNvGraphicFramePr/>
          <p:nvPr/>
        </p:nvGraphicFramePr>
        <p:xfrm>
          <a:off x="4745975" y="16710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125"/>
                <a:gridCol w="867125"/>
                <a:gridCol w="867125"/>
                <a:gridCol w="867125"/>
              </a:tblGrid>
              <a:tr h="408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Total</a:t>
                      </a:r>
                      <a:endParaRPr b="1"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9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40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1 → 0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2 → 0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1 → 0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90" name="Google Shape;390;p38"/>
          <p:cNvSpPr txBox="1"/>
          <p:nvPr/>
        </p:nvSpPr>
        <p:spPr>
          <a:xfrm>
            <a:off x="4745975" y="1156650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Allocated</a:t>
            </a:r>
            <a:endParaRPr b="1" sz="2400"/>
          </a:p>
        </p:txBody>
      </p:sp>
      <p:graphicFrame>
        <p:nvGraphicFramePr>
          <p:cNvPr id="391" name="Google Shape;391;p38"/>
          <p:cNvGraphicFramePr/>
          <p:nvPr/>
        </p:nvGraphicFramePr>
        <p:xfrm>
          <a:off x="4746425" y="3966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025"/>
                <a:gridCol w="867025"/>
                <a:gridCol w="867025"/>
                <a:gridCol w="867025"/>
              </a:tblGrid>
              <a:tr h="410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410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Avail.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1 → 2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4 → 6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3 → 4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92" name="Google Shape;392;p38"/>
          <p:cNvSpPr txBox="1"/>
          <p:nvPr/>
        </p:nvSpPr>
        <p:spPr>
          <a:xfrm>
            <a:off x="457200" y="2937819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# Still Needed</a:t>
            </a:r>
            <a:endParaRPr b="1" sz="2400"/>
          </a:p>
        </p:txBody>
      </p:sp>
      <p:graphicFrame>
        <p:nvGraphicFramePr>
          <p:cNvPr id="393" name="Google Shape;393;p38"/>
          <p:cNvGraphicFramePr/>
          <p:nvPr/>
        </p:nvGraphicFramePr>
        <p:xfrm>
          <a:off x="457200" y="339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025"/>
                <a:gridCol w="867025"/>
                <a:gridCol w="867025"/>
                <a:gridCol w="867025"/>
              </a:tblGrid>
              <a:tr h="41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394" name="Google Shape;394;p38"/>
          <p:cNvSpPr txBox="1"/>
          <p:nvPr/>
        </p:nvSpPr>
        <p:spPr>
          <a:xfrm>
            <a:off x="5885250" y="70675"/>
            <a:ext cx="3534900" cy="13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0000"/>
                </a:solidFill>
              </a:rPr>
              <a:t>Solution:</a:t>
            </a:r>
            <a:br>
              <a:rPr lang="en" sz="2100">
                <a:solidFill>
                  <a:srgbClr val="FF0000"/>
                </a:solidFill>
              </a:rPr>
            </a:br>
            <a:r>
              <a:rPr lang="en" sz="2100">
                <a:solidFill>
                  <a:srgbClr val="FF0000"/>
                </a:solidFill>
              </a:rPr>
              <a:t>Yes, it is in a safe state.</a:t>
            </a:r>
            <a:br>
              <a:rPr lang="en" sz="2100">
                <a:solidFill>
                  <a:srgbClr val="FF0000"/>
                </a:solidFill>
              </a:rPr>
            </a:br>
            <a:r>
              <a:rPr lang="en" sz="2100">
                <a:solidFill>
                  <a:srgbClr val="FF0000"/>
                </a:solidFill>
              </a:rPr>
              <a:t>Ordering: [T3, T1, T2]</a:t>
            </a:r>
            <a:br>
              <a:rPr lang="en" sz="2100">
                <a:solidFill>
                  <a:srgbClr val="0000FF"/>
                </a:solidFill>
              </a:rPr>
            </a:br>
            <a:endParaRPr sz="21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Algorithm: Problem</a:t>
            </a:r>
            <a:endParaRPr/>
          </a:p>
        </p:txBody>
      </p:sp>
      <p:graphicFrame>
        <p:nvGraphicFramePr>
          <p:cNvPr id="400" name="Google Shape;400;p39"/>
          <p:cNvGraphicFramePr/>
          <p:nvPr/>
        </p:nvGraphicFramePr>
        <p:xfrm>
          <a:off x="457200" y="1367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025"/>
                <a:gridCol w="867025"/>
                <a:gridCol w="867025"/>
                <a:gridCol w="867025"/>
              </a:tblGrid>
              <a:tr h="41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401" name="Google Shape;401;p39"/>
          <p:cNvSpPr txBox="1"/>
          <p:nvPr/>
        </p:nvSpPr>
        <p:spPr>
          <a:xfrm>
            <a:off x="457200" y="933800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Max</a:t>
            </a:r>
            <a:endParaRPr b="1" sz="2400"/>
          </a:p>
        </p:txBody>
      </p:sp>
      <p:graphicFrame>
        <p:nvGraphicFramePr>
          <p:cNvPr id="402" name="Google Shape;402;p39"/>
          <p:cNvGraphicFramePr/>
          <p:nvPr/>
        </p:nvGraphicFramePr>
        <p:xfrm>
          <a:off x="4745975" y="16710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125"/>
                <a:gridCol w="867125"/>
                <a:gridCol w="867125"/>
                <a:gridCol w="867125"/>
              </a:tblGrid>
              <a:tr h="408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Total</a:t>
                      </a:r>
                      <a:endParaRPr b="1"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9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</a:t>
                      </a:r>
                      <a:endParaRPr sz="1800"/>
                    </a:p>
                  </a:txBody>
                  <a:tcPr marT="68575" marB="68575" marR="91425" marL="91425"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92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40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403" name="Google Shape;403;p39"/>
          <p:cNvSpPr txBox="1"/>
          <p:nvPr/>
        </p:nvSpPr>
        <p:spPr>
          <a:xfrm>
            <a:off x="4745975" y="1156650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Allocated</a:t>
            </a:r>
            <a:endParaRPr b="1" sz="2400"/>
          </a:p>
        </p:txBody>
      </p:sp>
      <p:graphicFrame>
        <p:nvGraphicFramePr>
          <p:cNvPr id="404" name="Google Shape;404;p39"/>
          <p:cNvGraphicFramePr/>
          <p:nvPr/>
        </p:nvGraphicFramePr>
        <p:xfrm>
          <a:off x="4746425" y="3966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025"/>
                <a:gridCol w="867025"/>
                <a:gridCol w="867025"/>
                <a:gridCol w="867025"/>
              </a:tblGrid>
              <a:tr h="410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410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Avail.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2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6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405" name="Google Shape;405;p39"/>
          <p:cNvSpPr txBox="1"/>
          <p:nvPr/>
        </p:nvSpPr>
        <p:spPr>
          <a:xfrm>
            <a:off x="457200" y="2937819"/>
            <a:ext cx="3816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# Still Needed</a:t>
            </a:r>
            <a:endParaRPr b="1" sz="2400"/>
          </a:p>
        </p:txBody>
      </p:sp>
      <p:graphicFrame>
        <p:nvGraphicFramePr>
          <p:cNvPr id="406" name="Google Shape;406;p39"/>
          <p:cNvGraphicFramePr/>
          <p:nvPr/>
        </p:nvGraphicFramePr>
        <p:xfrm>
          <a:off x="457200" y="339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67025"/>
                <a:gridCol w="867025"/>
                <a:gridCol w="867025"/>
                <a:gridCol w="867025"/>
              </a:tblGrid>
              <a:tr h="41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A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B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C</a:t>
                      </a:r>
                      <a:endParaRPr b="1"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T1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2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T2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0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</a:txBody>
                  <a:tcPr marT="68575" marB="68575" marR="91425" marL="91425"/>
                </a:tc>
              </a:tr>
              <a:tr h="399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T3</a:t>
                      </a:r>
                      <a:endParaRPr b="1"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</a:t>
                      </a:r>
                      <a:endParaRPr sz="18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</a:t>
                      </a:r>
                      <a:endParaRPr sz="18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407" name="Google Shape;407;p39"/>
          <p:cNvSpPr txBox="1"/>
          <p:nvPr/>
        </p:nvSpPr>
        <p:spPr>
          <a:xfrm>
            <a:off x="5885250" y="70675"/>
            <a:ext cx="3534900" cy="13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0000"/>
                </a:solidFill>
              </a:rPr>
              <a:t>Solution:</a:t>
            </a:r>
            <a:br>
              <a:rPr lang="en" sz="2100">
                <a:solidFill>
                  <a:srgbClr val="FF0000"/>
                </a:solidFill>
              </a:rPr>
            </a:br>
            <a:r>
              <a:rPr lang="en" sz="2100">
                <a:solidFill>
                  <a:srgbClr val="FF0000"/>
                </a:solidFill>
              </a:rPr>
              <a:t>Yes, it is in a safe state.</a:t>
            </a:r>
            <a:br>
              <a:rPr lang="en" sz="2100">
                <a:solidFill>
                  <a:srgbClr val="FF0000"/>
                </a:solidFill>
              </a:rPr>
            </a:br>
            <a:r>
              <a:rPr lang="en" sz="2100">
                <a:solidFill>
                  <a:srgbClr val="FF0000"/>
                </a:solidFill>
              </a:rPr>
              <a:t>Ordering: [T3, T1, T2]</a:t>
            </a:r>
            <a:br>
              <a:rPr lang="en" sz="2100">
                <a:solidFill>
                  <a:srgbClr val="0000FF"/>
                </a:solidFill>
              </a:rPr>
            </a:br>
            <a:endParaRPr sz="21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0"/>
          <p:cNvSpPr txBox="1"/>
          <p:nvPr>
            <p:ph type="ctrTitle"/>
          </p:nvPr>
        </p:nvSpPr>
        <p:spPr>
          <a:xfrm>
            <a:off x="685800" y="1056711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</a:t>
            </a:r>
            <a:endParaRPr/>
          </a:p>
        </p:txBody>
      </p:sp>
      <p:sp>
        <p:nvSpPr>
          <p:cNvPr id="413" name="Google Shape;413;p40"/>
          <p:cNvSpPr txBox="1"/>
          <p:nvPr>
            <p:ph idx="1" type="subTitle"/>
          </p:nvPr>
        </p:nvSpPr>
        <p:spPr>
          <a:xfrm>
            <a:off x="685800" y="2313422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 Scheduling Algorithms</a:t>
            </a:r>
            <a:endParaRPr/>
          </a:p>
        </p:txBody>
      </p:sp>
      <p:sp>
        <p:nvSpPr>
          <p:cNvPr id="419" name="Google Shape;419;p4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Shortest Remaining Time First (SRTF)</a:t>
            </a:r>
            <a:endParaRPr sz="1400"/>
          </a:p>
          <a:p>
            <a:pPr indent="-3175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 sz="1400"/>
              <a:t>Preemptively schedule process with shortest remaining time to execute</a:t>
            </a:r>
            <a:endParaRPr sz="1400"/>
          </a:p>
          <a:p>
            <a:pPr indent="-3175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+"/>
            </a:pPr>
            <a:r>
              <a:rPr lang="en" sz="1400"/>
              <a:t>Optimal</a:t>
            </a:r>
            <a:endParaRPr sz="1400"/>
          </a:p>
          <a:p>
            <a:pPr indent="-3175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–"/>
            </a:pPr>
            <a:r>
              <a:rPr lang="en" sz="1400"/>
              <a:t>Impossible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First-in, First-out (FIFO)</a:t>
            </a:r>
            <a:endParaRPr/>
          </a:p>
          <a:p>
            <a:pPr indent="-3175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 sz="1400"/>
              <a:t>Schedule processes in the order of arrival</a:t>
            </a:r>
            <a:endParaRPr/>
          </a:p>
          <a:p>
            <a:pPr indent="-3175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+"/>
            </a:pPr>
            <a:r>
              <a:rPr lang="en" sz="1400"/>
              <a:t>Very possible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–"/>
            </a:pPr>
            <a:r>
              <a:rPr lang="en" sz="1400"/>
              <a:t>Unoptimal</a:t>
            </a:r>
            <a:r>
              <a:rPr lang="en" sz="1400"/>
              <a:t> in certain cases (Convoy effect)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0" name="Google Shape;420;p4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Strict Priority (Priority)</a:t>
            </a:r>
            <a:endParaRPr sz="1400"/>
          </a:p>
          <a:p>
            <a:pPr indent="-3175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 sz="1400"/>
              <a:t>Always run highest priority process</a:t>
            </a:r>
            <a:endParaRPr sz="1400"/>
          </a:p>
          <a:p>
            <a:pPr indent="-3175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+"/>
            </a:pPr>
            <a:r>
              <a:rPr lang="en" sz="1400"/>
              <a:t>Good for getting important things done</a:t>
            </a:r>
            <a:endParaRPr sz="1400"/>
          </a:p>
          <a:p>
            <a:pPr indent="-3175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–"/>
            </a:pPr>
            <a:r>
              <a:rPr lang="en" sz="1400"/>
              <a:t>Starvation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Round-Robin (RR)</a:t>
            </a:r>
            <a:endParaRPr sz="1400"/>
          </a:p>
          <a:p>
            <a:pPr indent="-3175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 sz="1400"/>
              <a:t>Run the processes in a looping order for fixed quanta, pre-empting when they’ve used up their time</a:t>
            </a:r>
            <a:endParaRPr sz="1400"/>
          </a:p>
          <a:p>
            <a:pPr indent="-3175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+"/>
            </a:pPr>
            <a:r>
              <a:rPr lang="en" sz="1400"/>
              <a:t>No starvation</a:t>
            </a:r>
            <a:endParaRPr sz="1400"/>
          </a:p>
          <a:p>
            <a:pPr indent="-3175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–"/>
            </a:pPr>
            <a:r>
              <a:rPr lang="en" sz="1400"/>
              <a:t>Context switching costs</a:t>
            </a:r>
            <a:endParaRPr sz="1400"/>
          </a:p>
          <a:p>
            <a:pPr indent="-3175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–"/>
            </a:pPr>
            <a:r>
              <a:rPr lang="en" sz="1400"/>
              <a:t>Have to select quantum</a:t>
            </a:r>
            <a:endParaRPr sz="1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Real-Time Scheduling</a:t>
            </a:r>
            <a:endParaRPr/>
          </a:p>
        </p:txBody>
      </p:sp>
      <p:sp>
        <p:nvSpPr>
          <p:cNvPr id="426" name="Google Shape;426;p42"/>
          <p:cNvSpPr txBox="1"/>
          <p:nvPr>
            <p:ph idx="1" type="body"/>
          </p:nvPr>
        </p:nvSpPr>
        <p:spPr>
          <a:xfrm>
            <a:off x="311700" y="1225225"/>
            <a:ext cx="84141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Key points: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Ensure system maintains performance guarantees (</a:t>
            </a:r>
            <a:r>
              <a:rPr b="1" lang="en"/>
              <a:t>Deadlines</a:t>
            </a:r>
            <a:r>
              <a:rPr lang="en"/>
              <a:t>)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Predictability &gt;&gt; Performance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Task characteristics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Computation times known </a:t>
            </a:r>
            <a:r>
              <a:rPr i="1" lang="en"/>
              <a:t>in advance</a:t>
            </a:r>
            <a:r>
              <a:rPr lang="en"/>
              <a:t> (usually profiled)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Tasks have periodic deadlines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Soft vs. Hard Real Time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Soft: </a:t>
            </a:r>
            <a:r>
              <a:rPr i="1" lang="en"/>
              <a:t>Want to </a:t>
            </a:r>
            <a:r>
              <a:rPr lang="en"/>
              <a:t>hit deadlines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⟶"/>
            </a:pPr>
            <a:r>
              <a:rPr lang="en"/>
              <a:t>Netflix packet streaming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Hard: </a:t>
            </a:r>
            <a:r>
              <a:rPr i="1" lang="en"/>
              <a:t>Must</a:t>
            </a:r>
            <a:r>
              <a:rPr lang="en"/>
              <a:t> hit deadlines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⟶"/>
            </a:pPr>
            <a:r>
              <a:rPr lang="en"/>
              <a:t>Embedded flight control computers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br>
              <a:rPr lang="en" sz="1400"/>
            </a:b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Real-Time Scheduling: Example Algorithms</a:t>
            </a:r>
            <a:endParaRPr/>
          </a:p>
        </p:txBody>
      </p:sp>
      <p:sp>
        <p:nvSpPr>
          <p:cNvPr id="432" name="Google Shape;432;p4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Hard Real-time:</a:t>
            </a:r>
            <a:endParaRPr sz="18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Earliest Deadline First (</a:t>
            </a:r>
            <a:r>
              <a:rPr i="1" lang="en" sz="1400"/>
              <a:t>EDF)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Deadline-Monotonic Scheduling (DM)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Rate-Monotonic Scheduling (RMS)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Least Slack Time Scheduling (LST)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4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Soft Real-time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Constant Bandwidth Server (CBS)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Scheduling Algorithms</a:t>
            </a:r>
            <a:endParaRPr/>
          </a:p>
        </p:txBody>
      </p:sp>
      <p:sp>
        <p:nvSpPr>
          <p:cNvPr id="439" name="Google Shape;439;p4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More Important:</a:t>
            </a:r>
            <a:endParaRPr sz="1800"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400"/>
              <a:t>Lottery Scheduling</a:t>
            </a:r>
            <a:endParaRPr sz="1400"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1400"/>
              <a:t>Each process gets a ticket</a:t>
            </a:r>
            <a:endParaRPr sz="1400"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+"/>
            </a:pPr>
            <a:r>
              <a:rPr lang="en" sz="1400"/>
              <a:t>Avoids starvation</a:t>
            </a:r>
            <a:endParaRPr sz="1400"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400"/>
              <a:t>Linux Completely Fair Scheduler</a:t>
            </a:r>
            <a:endParaRPr sz="1400"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1400"/>
              <a:t>Processes have a nice value; higher nice ≡ lower priority</a:t>
            </a:r>
            <a:endParaRPr sz="1400"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1400"/>
              <a:t>Red black tree to implement ready queue</a:t>
            </a:r>
            <a:endParaRPr sz="1400"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1400"/>
              <a:t>Pick thread with the smallest vruntime (measure of “CPU runtime”)</a:t>
            </a:r>
            <a:endParaRPr sz="1400"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+"/>
            </a:pPr>
            <a:r>
              <a:rPr lang="en" sz="1400"/>
              <a:t>CoMpLeTeLy FaIr</a:t>
            </a:r>
            <a:br>
              <a:rPr lang="en" sz="1400"/>
            </a:b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4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Still Important:</a:t>
            </a:r>
            <a:endParaRPr sz="18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Shortest Job First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Multilevel Feedback Queue Scheduling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Scheduling Algorithms</a:t>
            </a:r>
            <a:endParaRPr/>
          </a:p>
        </p:txBody>
      </p:sp>
      <p:sp>
        <p:nvSpPr>
          <p:cNvPr id="446" name="Google Shape;446;p4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More Important:</a:t>
            </a:r>
            <a:endParaRPr sz="18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Lottery Scheduling</a:t>
            </a:r>
            <a:endParaRPr sz="1400"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 sz="1400"/>
              <a:t>Each process gets a ticket</a:t>
            </a:r>
            <a:endParaRPr sz="1400"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+"/>
            </a:pPr>
            <a:r>
              <a:rPr lang="en" sz="1400"/>
              <a:t>Avoids starvation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Linux Completely Fair Scheduler</a:t>
            </a:r>
            <a:endParaRPr sz="1400"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 sz="1400"/>
              <a:t>Processes have a nice value; higher nice ≡ lower priority</a:t>
            </a:r>
            <a:endParaRPr sz="1400"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+"/>
            </a:pPr>
            <a:r>
              <a:rPr lang="en" sz="1400"/>
              <a:t>CoMpLeTeLy FaIr</a:t>
            </a:r>
            <a:br>
              <a:rPr lang="en" sz="1400"/>
            </a:b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4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Still Important:</a:t>
            </a:r>
            <a:endParaRPr sz="18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Shortest Job First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Multilevel Feedback Queue Scheduling</a:t>
            </a:r>
            <a:endParaRPr/>
          </a:p>
        </p:txBody>
      </p:sp>
      <p:pic>
        <p:nvPicPr>
          <p:cNvPr id="448" name="Google Shape;448;p45"/>
          <p:cNvPicPr preferRelativeResize="0"/>
          <p:nvPr/>
        </p:nvPicPr>
        <p:blipFill rotWithShape="1">
          <a:blip r:embed="rId3">
            <a:alphaModFix/>
          </a:blip>
          <a:srcRect b="0" l="0" r="0" t="4122"/>
          <a:stretch/>
        </p:blipFill>
        <p:spPr>
          <a:xfrm>
            <a:off x="4750625" y="2412450"/>
            <a:ext cx="4163449" cy="1246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9" name="Google Shape;449;p45"/>
          <p:cNvCxnSpPr/>
          <p:nvPr/>
        </p:nvCxnSpPr>
        <p:spPr>
          <a:xfrm>
            <a:off x="6770374" y="2227625"/>
            <a:ext cx="933900" cy="291900"/>
          </a:xfrm>
          <a:prstGeom prst="curvedConnector3">
            <a:avLst>
              <a:gd fmla="val 246871" name="adj1"/>
            </a:avLst>
          </a:prstGeom>
          <a:noFill/>
          <a:ln cap="flat" cmpd="sng" w="9525">
            <a:solidFill>
              <a:srgbClr val="000000"/>
            </a:solidFill>
            <a:prstDash val="dash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FFF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6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Abstract/Generalized Scheduling</a:t>
            </a:r>
            <a:endParaRPr/>
          </a:p>
        </p:txBody>
      </p:sp>
      <p:sp>
        <p:nvSpPr>
          <p:cNvPr id="455" name="Google Shape;455;p46"/>
          <p:cNvSpPr txBox="1"/>
          <p:nvPr>
            <p:ph idx="1" type="body"/>
          </p:nvPr>
        </p:nvSpPr>
        <p:spPr>
          <a:xfrm>
            <a:off x="457200" y="900113"/>
            <a:ext cx="8229600" cy="27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404812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●"/>
            </a:pPr>
            <a:r>
              <a:rPr lang="en"/>
              <a:t>(Probably skip this slide tbh)</a:t>
            </a:r>
            <a:endParaRPr/>
          </a:p>
          <a:p>
            <a:pPr indent="-404812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●"/>
            </a:pPr>
            <a:r>
              <a:rPr lang="en"/>
              <a:t>Fairness in scheduling</a:t>
            </a:r>
            <a:endParaRPr/>
          </a:p>
          <a:p>
            <a:pPr indent="-310832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Linux CFS</a:t>
            </a:r>
            <a:endParaRPr/>
          </a:p>
          <a:p>
            <a:pPr indent="-334327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Scheduling multiple resources</a:t>
            </a:r>
            <a:endParaRPr/>
          </a:p>
          <a:p>
            <a:pPr indent="-310832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Lottery scheduling extension</a:t>
            </a:r>
            <a:endParaRPr/>
          </a:p>
          <a:p>
            <a:pPr indent="-404812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●"/>
            </a:pPr>
            <a:r>
              <a:rPr lang="en"/>
              <a:t>Dominant resource fairness (written by Shenker and Stoica!)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Sharing incentive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strategy-proofness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Pareto efficiency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Envy-freeness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Optimal (extension of max-min fairness)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7"/>
          <p:cNvSpPr txBox="1"/>
          <p:nvPr>
            <p:ph type="title"/>
          </p:nvPr>
        </p:nvSpPr>
        <p:spPr>
          <a:xfrm>
            <a:off x="457200" y="205988"/>
            <a:ext cx="868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Every Scheduling Problem Ever (sp17)</a:t>
            </a:r>
            <a:endParaRPr/>
          </a:p>
        </p:txBody>
      </p:sp>
      <p:sp>
        <p:nvSpPr>
          <p:cNvPr id="461" name="Google Shape;461;p47"/>
          <p:cNvSpPr txBox="1"/>
          <p:nvPr>
            <p:ph idx="1" type="body"/>
          </p:nvPr>
        </p:nvSpPr>
        <p:spPr>
          <a:xfrm>
            <a:off x="0" y="2137850"/>
            <a:ext cx="7110900" cy="27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083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Preemptive priority scheduler</a:t>
            </a:r>
            <a:endParaRPr sz="1400"/>
          </a:p>
          <a:p>
            <a:pPr indent="-29083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Break ties in SRTF by priority</a:t>
            </a:r>
            <a:endParaRPr sz="1400"/>
          </a:p>
          <a:p>
            <a:pPr indent="-29083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If a process arrives at time x, they are ready to run at the beginning of time x. </a:t>
            </a:r>
            <a:endParaRPr sz="1400"/>
          </a:p>
          <a:p>
            <a:pPr indent="-29083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Ignore context switching overhead. </a:t>
            </a:r>
            <a:endParaRPr sz="1400"/>
          </a:p>
          <a:p>
            <a:pPr indent="-29083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The quanta for RR is 1 unit of time. </a:t>
            </a:r>
            <a:endParaRPr sz="1400"/>
          </a:p>
          <a:p>
            <a:pPr indent="-29083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For round robin: At the end of quantum X, add the previously running thread to the ready list, then add any new threads arriving at quantum X+1 to the ready list</a:t>
            </a:r>
            <a:endParaRPr sz="1400"/>
          </a:p>
          <a:p>
            <a:pPr indent="-29083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Total turnaround time is the time a process takes to complete after it arrives.</a:t>
            </a:r>
            <a:endParaRPr b="1" sz="2400"/>
          </a:p>
        </p:txBody>
      </p:sp>
      <p:graphicFrame>
        <p:nvGraphicFramePr>
          <p:cNvPr id="462" name="Google Shape;462;p47"/>
          <p:cNvGraphicFramePr/>
          <p:nvPr/>
        </p:nvGraphicFramePr>
        <p:xfrm>
          <a:off x="1108575" y="106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463" name="Google Shape;463;p47"/>
          <p:cNvSpPr txBox="1"/>
          <p:nvPr/>
        </p:nvSpPr>
        <p:spPr>
          <a:xfrm>
            <a:off x="7013650" y="2791850"/>
            <a:ext cx="1935900" cy="21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Problem: Schedule &amp; Give Tot. Turnaround Time for each of: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-"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Round Robin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-"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SRTF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-"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FIFO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-"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Strict Priority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8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469" name="Google Shape;469;p48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70" name="Google Shape;470;p48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then add any new threads arriving at quantum X+1 to the ready list</a:t>
            </a:r>
            <a:endParaRPr/>
          </a:p>
        </p:txBody>
      </p:sp>
      <p:graphicFrame>
        <p:nvGraphicFramePr>
          <p:cNvPr id="471" name="Google Shape;471;p48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9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477" name="Google Shape;477;p49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78" name="Google Shape;478;p49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then add any new threads arriving at quantum X+1 to the ready list</a:t>
            </a:r>
            <a:endParaRPr/>
          </a:p>
        </p:txBody>
      </p:sp>
      <p:graphicFrame>
        <p:nvGraphicFramePr>
          <p:cNvPr id="479" name="Google Shape;479;p49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480" name="Google Shape;480;p49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 ]</a:t>
            </a:r>
            <a:endParaRPr/>
          </a:p>
        </p:txBody>
      </p:sp>
      <p:sp>
        <p:nvSpPr>
          <p:cNvPr id="481" name="Google Shape;481;p49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 ]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0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487" name="Google Shape;487;p50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88" name="Google Shape;488;p50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then add any new threads arriving at quantum X+1 to the ready list</a:t>
            </a:r>
            <a:endParaRPr/>
          </a:p>
        </p:txBody>
      </p:sp>
      <p:graphicFrame>
        <p:nvGraphicFramePr>
          <p:cNvPr id="489" name="Google Shape;489;p50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490" name="Google Shape;490;p50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[A]</a:t>
            </a:r>
            <a:endParaRPr/>
          </a:p>
        </p:txBody>
      </p:sp>
      <p:sp>
        <p:nvSpPr>
          <p:cNvPr id="491" name="Google Shape;491;p50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 ]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1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497" name="Google Shape;497;p51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98" name="Google Shape;498;p51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then add any new threads arriving at quantum X+1 to the ready list</a:t>
            </a:r>
            <a:endParaRPr/>
          </a:p>
        </p:txBody>
      </p:sp>
      <p:graphicFrame>
        <p:nvGraphicFramePr>
          <p:cNvPr id="499" name="Google Shape;499;p51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500" name="Google Shape;500;p51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 ]</a:t>
            </a:r>
            <a:endParaRPr/>
          </a:p>
        </p:txBody>
      </p:sp>
      <p:sp>
        <p:nvSpPr>
          <p:cNvPr id="501" name="Google Shape;501;p51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[A]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52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507" name="Google Shape;507;p52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08" name="Google Shape;508;p52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</a:t>
            </a:r>
            <a:r>
              <a:rPr b="1" lang="en">
                <a:solidFill>
                  <a:schemeClr val="dk1"/>
                </a:solidFill>
              </a:rPr>
              <a:t>add the previously running thread to the ready list</a:t>
            </a:r>
            <a:r>
              <a:rPr lang="en">
                <a:solidFill>
                  <a:schemeClr val="dk1"/>
                </a:solidFill>
              </a:rPr>
              <a:t>, then add any new threads arriving at quantum X+1 to the ready list</a:t>
            </a:r>
            <a:endParaRPr/>
          </a:p>
        </p:txBody>
      </p:sp>
      <p:graphicFrame>
        <p:nvGraphicFramePr>
          <p:cNvPr id="509" name="Google Shape;509;p52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510" name="Google Shape;510;p52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[A]</a:t>
            </a:r>
            <a:endParaRPr/>
          </a:p>
        </p:txBody>
      </p:sp>
      <p:sp>
        <p:nvSpPr>
          <p:cNvPr id="511" name="Google Shape;511;p52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 ]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3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517" name="Google Shape;517;p53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b="1"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18" name="Google Shape;518;p53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</a:t>
            </a:r>
            <a:r>
              <a:rPr b="1" lang="en">
                <a:solidFill>
                  <a:schemeClr val="dk1"/>
                </a:solidFill>
              </a:rPr>
              <a:t>then add any new threads arriving at quantum X+1</a:t>
            </a:r>
            <a:r>
              <a:rPr lang="en">
                <a:solidFill>
                  <a:schemeClr val="dk1"/>
                </a:solidFill>
              </a:rPr>
              <a:t> to the ready list</a:t>
            </a:r>
            <a:endParaRPr/>
          </a:p>
        </p:txBody>
      </p:sp>
      <p:graphicFrame>
        <p:nvGraphicFramePr>
          <p:cNvPr id="519" name="Google Shape;519;p53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520" name="Google Shape;520;p53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[A]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[B]</a:t>
            </a:r>
            <a:endParaRPr/>
          </a:p>
        </p:txBody>
      </p:sp>
      <p:sp>
        <p:nvSpPr>
          <p:cNvPr id="521" name="Google Shape;521;p53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 ]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54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527" name="Google Shape;527;p54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28" name="Google Shape;528;p54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then add any new threads arriving at quantum X+1 to the ready list</a:t>
            </a:r>
            <a:endParaRPr/>
          </a:p>
        </p:txBody>
      </p:sp>
      <p:graphicFrame>
        <p:nvGraphicFramePr>
          <p:cNvPr id="529" name="Google Shape;529;p54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530" name="Google Shape;530;p54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[B]</a:t>
            </a:r>
            <a:endParaRPr/>
          </a:p>
        </p:txBody>
      </p:sp>
      <p:sp>
        <p:nvSpPr>
          <p:cNvPr id="531" name="Google Shape;531;p54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[A]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5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537" name="Google Shape;537;p55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38" name="Google Shape;538;p55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then add any new threads arriving at quantum X+1 to the ready list</a:t>
            </a:r>
            <a:endParaRPr/>
          </a:p>
        </p:txBody>
      </p:sp>
      <p:graphicFrame>
        <p:nvGraphicFramePr>
          <p:cNvPr id="539" name="Google Shape;539;p55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540" name="Google Shape;540;p55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[B]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[A]</a:t>
            </a:r>
            <a:endParaRPr/>
          </a:p>
        </p:txBody>
      </p:sp>
      <p:sp>
        <p:nvSpPr>
          <p:cNvPr id="541" name="Google Shape;541;p55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 ]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56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547" name="Google Shape;547;p56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48" name="Google Shape;548;p56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then add any new threads arriving at quantum X+1 to the ready list</a:t>
            </a:r>
            <a:endParaRPr/>
          </a:p>
        </p:txBody>
      </p:sp>
      <p:graphicFrame>
        <p:nvGraphicFramePr>
          <p:cNvPr id="549" name="Google Shape;549;p56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550" name="Google Shape;550;p56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[A]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 ]</a:t>
            </a:r>
            <a:endParaRPr/>
          </a:p>
        </p:txBody>
      </p:sp>
      <p:sp>
        <p:nvSpPr>
          <p:cNvPr id="551" name="Google Shape;551;p56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[B]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57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557" name="Google Shape;557;p57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b="1"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58" name="Google Shape;558;p57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then add any new threads arriving at quantum X+1 to the ready list</a:t>
            </a:r>
            <a:endParaRPr/>
          </a:p>
        </p:txBody>
      </p:sp>
      <p:graphicFrame>
        <p:nvGraphicFramePr>
          <p:cNvPr id="559" name="Google Shape;559;p57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560" name="Google Shape;560;p57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[A]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[C]</a:t>
            </a:r>
            <a:endParaRPr/>
          </a:p>
        </p:txBody>
      </p:sp>
      <p:sp>
        <p:nvSpPr>
          <p:cNvPr id="561" name="Google Shape;561;p57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 ]</a:t>
            </a:r>
            <a:endParaRPr/>
          </a:p>
        </p:txBody>
      </p:sp>
      <p:sp>
        <p:nvSpPr>
          <p:cNvPr id="562" name="Google Shape;562;p57"/>
          <p:cNvSpPr txBox="1"/>
          <p:nvPr/>
        </p:nvSpPr>
        <p:spPr>
          <a:xfrm>
            <a:off x="5573950" y="25075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(B is done!)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58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568" name="Google Shape;568;p58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69" name="Google Shape;569;p58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then add any new threads arriving at quantum X+1 to the ready list</a:t>
            </a:r>
            <a:endParaRPr/>
          </a:p>
        </p:txBody>
      </p:sp>
      <p:graphicFrame>
        <p:nvGraphicFramePr>
          <p:cNvPr id="570" name="Google Shape;570;p58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571" name="Google Shape;571;p58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[C]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 ]</a:t>
            </a:r>
            <a:endParaRPr/>
          </a:p>
        </p:txBody>
      </p:sp>
      <p:sp>
        <p:nvSpPr>
          <p:cNvPr id="572" name="Google Shape;572;p58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[A]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59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578" name="Google Shape;578;p59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79" name="Google Shape;579;p59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then add any new threads arriving at quantum X+1 to the ready list</a:t>
            </a:r>
            <a:endParaRPr/>
          </a:p>
        </p:txBody>
      </p:sp>
      <p:graphicFrame>
        <p:nvGraphicFramePr>
          <p:cNvPr id="580" name="Google Shape;580;p59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581" name="Google Shape;581;p59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[C]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[A]</a:t>
            </a:r>
            <a:endParaRPr/>
          </a:p>
        </p:txBody>
      </p:sp>
      <p:sp>
        <p:nvSpPr>
          <p:cNvPr id="582" name="Google Shape;582;p59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 ]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60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588" name="Google Shape;588;p60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 b="1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89" name="Google Shape;589;p60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then add any new threads arriving at quantum X+1 to the ready list</a:t>
            </a:r>
            <a:endParaRPr/>
          </a:p>
        </p:txBody>
      </p:sp>
      <p:graphicFrame>
        <p:nvGraphicFramePr>
          <p:cNvPr id="590" name="Google Shape;590;p60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591" name="Google Shape;591;p60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[C]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[A]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[D]</a:t>
            </a:r>
            <a:endParaRPr/>
          </a:p>
        </p:txBody>
      </p:sp>
      <p:sp>
        <p:nvSpPr>
          <p:cNvPr id="592" name="Google Shape;592;p60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 ]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61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598" name="Google Shape;598;p61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 b="1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C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99" name="Google Shape;599;p61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then add any new threads arriving at quantum X+1 to the ready list</a:t>
            </a:r>
            <a:endParaRPr/>
          </a:p>
        </p:txBody>
      </p:sp>
      <p:graphicFrame>
        <p:nvGraphicFramePr>
          <p:cNvPr id="600" name="Google Shape;600;p61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601" name="Google Shape;601;p61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[A]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[D]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 ]</a:t>
            </a:r>
            <a:endParaRPr/>
          </a:p>
        </p:txBody>
      </p:sp>
      <p:sp>
        <p:nvSpPr>
          <p:cNvPr id="602" name="Google Shape;602;p61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[C]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62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608" name="Google Shape;608;p62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 b="1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C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C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09" name="Google Shape;609;p62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then add any new threads arriving at quantum X+1 to the ready list</a:t>
            </a:r>
            <a:endParaRPr/>
          </a:p>
        </p:txBody>
      </p:sp>
      <p:graphicFrame>
        <p:nvGraphicFramePr>
          <p:cNvPr id="610" name="Google Shape;610;p62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611" name="Google Shape;611;p62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 ]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 ]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 ]</a:t>
            </a:r>
            <a:endParaRPr/>
          </a:p>
        </p:txBody>
      </p:sp>
      <p:sp>
        <p:nvSpPr>
          <p:cNvPr id="612" name="Google Shape;612;p62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 ]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63"/>
          <p:cNvSpPr/>
          <p:nvPr/>
        </p:nvSpPr>
        <p:spPr>
          <a:xfrm>
            <a:off x="4318275" y="154475"/>
            <a:ext cx="4319100" cy="10116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63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(RR)</a:t>
            </a:r>
            <a:endParaRPr/>
          </a:p>
        </p:txBody>
      </p:sp>
      <p:graphicFrame>
        <p:nvGraphicFramePr>
          <p:cNvPr id="619" name="Google Shape;619;p63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(A)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</a:t>
                      </a: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(D)</a:t>
                      </a:r>
                      <a:endParaRPr b="1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RR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C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C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19</a:t>
                      </a:r>
                      <a:br>
                        <a:rPr b="1" lang="en" sz="1100">
                          <a:solidFill>
                            <a:srgbClr val="FF0000"/>
                          </a:solidFill>
                        </a:rPr>
                      </a:b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20" name="Google Shape;620;p63"/>
          <p:cNvSpPr txBox="1"/>
          <p:nvPr/>
        </p:nvSpPr>
        <p:spPr>
          <a:xfrm>
            <a:off x="99050" y="273404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quanta for RR is 1 unit of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round robin: At the end of quantum X, add the previously running thread to the ready list, then add any new threads arriving at quantum X+1 to the ready list</a:t>
            </a:r>
            <a:endParaRPr/>
          </a:p>
        </p:txBody>
      </p:sp>
      <p:graphicFrame>
        <p:nvGraphicFramePr>
          <p:cNvPr id="621" name="Google Shape;621;p63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622" name="Google Shape;622;p63"/>
          <p:cNvSpPr txBox="1"/>
          <p:nvPr/>
        </p:nvSpPr>
        <p:spPr>
          <a:xfrm>
            <a:off x="7976700" y="30983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Queue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 ]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 ]</a:t>
            </a:r>
            <a:b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[ ]</a:t>
            </a:r>
            <a:endParaRPr/>
          </a:p>
        </p:txBody>
      </p:sp>
      <p:sp>
        <p:nvSpPr>
          <p:cNvPr id="623" name="Google Shape;623;p63"/>
          <p:cNvSpPr txBox="1"/>
          <p:nvPr/>
        </p:nvSpPr>
        <p:spPr>
          <a:xfrm>
            <a:off x="7790925" y="2419975"/>
            <a:ext cx="1439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Running</a:t>
            </a: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[ ]</a:t>
            </a:r>
            <a:endParaRPr/>
          </a:p>
        </p:txBody>
      </p:sp>
      <p:sp>
        <p:nvSpPr>
          <p:cNvPr id="624" name="Google Shape;624;p63"/>
          <p:cNvSpPr txBox="1"/>
          <p:nvPr/>
        </p:nvSpPr>
        <p:spPr>
          <a:xfrm>
            <a:off x="4435025" y="154475"/>
            <a:ext cx="4319100" cy="11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 Mono"/>
                <a:ea typeface="Ubuntu Mono"/>
                <a:cs typeface="Ubuntu Mono"/>
                <a:sym typeface="Ubuntu Mono"/>
              </a:rPr>
              <a:t>A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: Arrives @ </a:t>
            </a:r>
            <a:r>
              <a:rPr lang="en">
                <a:latin typeface="Ubuntu Mono"/>
                <a:ea typeface="Ubuntu Mono"/>
                <a:cs typeface="Ubuntu Mono"/>
                <a:sym typeface="Ubuntu Mono"/>
              </a:rPr>
              <a:t>1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, Finishes @ </a:t>
            </a:r>
            <a:r>
              <a:rPr lang="en">
                <a:latin typeface="Ubuntu Mono"/>
                <a:ea typeface="Ubuntu Mono"/>
                <a:cs typeface="Ubuntu Mono"/>
                <a:sym typeface="Ubuntu Mono"/>
              </a:rPr>
              <a:t>6  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→ Turnaround of </a:t>
            </a:r>
            <a:r>
              <a:rPr b="1" lang="en">
                <a:latin typeface="Ubuntu Mono"/>
                <a:ea typeface="Ubuntu Mono"/>
                <a:cs typeface="Ubuntu Mono"/>
                <a:sym typeface="Ubuntu Mono"/>
              </a:rPr>
              <a:t>6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 </a:t>
            </a:r>
            <a:br>
              <a:rPr lang="en">
                <a:latin typeface="Open Sans"/>
                <a:ea typeface="Open Sans"/>
                <a:cs typeface="Open Sans"/>
                <a:sym typeface="Open Sans"/>
              </a:rPr>
            </a:br>
            <a:r>
              <a:rPr lang="en">
                <a:solidFill>
                  <a:schemeClr val="dk1"/>
                </a:solidFill>
                <a:latin typeface="Ubuntu Mono"/>
                <a:ea typeface="Ubuntu Mono"/>
                <a:cs typeface="Ubuntu Mono"/>
                <a:sym typeface="Ubuntu Mono"/>
              </a:rPr>
              <a:t>B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Arrives @ </a:t>
            </a:r>
            <a:r>
              <a:rPr lang="en">
                <a:solidFill>
                  <a:schemeClr val="dk1"/>
                </a:solidFill>
                <a:latin typeface="Ubuntu Mono"/>
                <a:ea typeface="Ubuntu Mono"/>
                <a:cs typeface="Ubuntu Mono"/>
                <a:sym typeface="Ubuntu Mono"/>
              </a:rPr>
              <a:t>2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Finishes @ </a:t>
            </a:r>
            <a:r>
              <a:rPr lang="en">
                <a:solidFill>
                  <a:schemeClr val="dk1"/>
                </a:solidFill>
                <a:latin typeface="Ubuntu Mono"/>
                <a:ea typeface="Ubuntu Mono"/>
                <a:cs typeface="Ubuntu Mono"/>
                <a:sym typeface="Ubuntu Mono"/>
              </a:rPr>
              <a:t>3  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→ Turnaround of </a:t>
            </a:r>
            <a:r>
              <a:rPr b="1" lang="en">
                <a:solidFill>
                  <a:schemeClr val="dk1"/>
                </a:solidFill>
                <a:latin typeface="Ubuntu Mono"/>
                <a:ea typeface="Ubuntu Mono"/>
                <a:cs typeface="Ubuntu Mono"/>
                <a:sym typeface="Ubuntu Mono"/>
              </a:rPr>
              <a:t>2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b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>
                <a:solidFill>
                  <a:schemeClr val="dk1"/>
                </a:solidFill>
                <a:latin typeface="Ubuntu Mono"/>
                <a:ea typeface="Ubuntu Mono"/>
                <a:cs typeface="Ubuntu Mono"/>
                <a:sym typeface="Ubuntu Mono"/>
              </a:rPr>
              <a:t>C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Arrives @ </a:t>
            </a:r>
            <a:r>
              <a:rPr lang="en">
                <a:solidFill>
                  <a:schemeClr val="dk1"/>
                </a:solidFill>
                <a:latin typeface="Ubuntu Mono"/>
                <a:ea typeface="Ubuntu Mono"/>
                <a:cs typeface="Ubuntu Mono"/>
                <a:sym typeface="Ubuntu Mono"/>
              </a:rPr>
              <a:t>4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Finishes @ </a:t>
            </a:r>
            <a:r>
              <a:rPr lang="en">
                <a:solidFill>
                  <a:schemeClr val="dk1"/>
                </a:solidFill>
                <a:latin typeface="Ubuntu Mono"/>
                <a:ea typeface="Ubuntu Mono"/>
                <a:cs typeface="Ubuntu Mono"/>
                <a:sym typeface="Ubuntu Mono"/>
              </a:rPr>
              <a:t>8  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→ Turnaround of </a:t>
            </a:r>
            <a:r>
              <a:rPr b="1" lang="en">
                <a:solidFill>
                  <a:schemeClr val="dk1"/>
                </a:solidFill>
                <a:latin typeface="Ubuntu Mono"/>
                <a:ea typeface="Ubuntu Mono"/>
                <a:cs typeface="Ubuntu Mono"/>
                <a:sym typeface="Ubuntu Mono"/>
              </a:rPr>
              <a:t>5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b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>
                <a:solidFill>
                  <a:schemeClr val="dk1"/>
                </a:solidFill>
                <a:latin typeface="Ubuntu Mono"/>
                <a:ea typeface="Ubuntu Mono"/>
                <a:cs typeface="Ubuntu Mono"/>
                <a:sym typeface="Ubuntu Mono"/>
              </a:rPr>
              <a:t>D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Arrives @ </a:t>
            </a:r>
            <a:r>
              <a:rPr lang="en">
                <a:solidFill>
                  <a:schemeClr val="dk1"/>
                </a:solidFill>
                <a:latin typeface="Ubuntu Mono"/>
                <a:ea typeface="Ubuntu Mono"/>
                <a:cs typeface="Ubuntu Mono"/>
                <a:sym typeface="Ubuntu Mono"/>
              </a:rPr>
              <a:t>5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Finishes @ </a:t>
            </a:r>
            <a:r>
              <a:rPr lang="en">
                <a:solidFill>
                  <a:schemeClr val="dk1"/>
                </a:solidFill>
                <a:latin typeface="Ubuntu Mono"/>
                <a:ea typeface="Ubuntu Mono"/>
                <a:cs typeface="Ubuntu Mono"/>
                <a:sym typeface="Ubuntu Mono"/>
              </a:rPr>
              <a:t>10 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→ Turnaround of </a:t>
            </a:r>
            <a:r>
              <a:rPr b="1" lang="en">
                <a:solidFill>
                  <a:schemeClr val="dk1"/>
                </a:solidFill>
                <a:latin typeface="Ubuntu Mono"/>
                <a:ea typeface="Ubuntu Mono"/>
                <a:cs typeface="Ubuntu Mono"/>
                <a:sym typeface="Ubuntu Mono"/>
              </a:rPr>
              <a:t>6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64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(SRTF)</a:t>
            </a:r>
            <a:endParaRPr/>
          </a:p>
        </p:txBody>
      </p:sp>
      <p:graphicFrame>
        <p:nvGraphicFramePr>
          <p:cNvPr id="630" name="Google Shape;630;p64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(A)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(B)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/>
                        <a:t>(C)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(D)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SRTF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31" name="Google Shape;631;p64"/>
          <p:cNvSpPr txBox="1"/>
          <p:nvPr/>
        </p:nvSpPr>
        <p:spPr>
          <a:xfrm>
            <a:off x="1305275" y="292859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Preemptive priority scheduler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Break ties in SRTF by priority</a:t>
            </a:r>
            <a:endParaRPr/>
          </a:p>
        </p:txBody>
      </p:sp>
      <p:graphicFrame>
        <p:nvGraphicFramePr>
          <p:cNvPr id="632" name="Google Shape;632;p64"/>
          <p:cNvGraphicFramePr/>
          <p:nvPr/>
        </p:nvGraphicFramePr>
        <p:xfrm>
          <a:off x="1905000" y="367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633" name="Google Shape;633;p64"/>
          <p:cNvSpPr txBox="1"/>
          <p:nvPr/>
        </p:nvSpPr>
        <p:spPr>
          <a:xfrm>
            <a:off x="0" y="2581875"/>
            <a:ext cx="52092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nsolas"/>
                <a:ea typeface="Consolas"/>
                <a:cs typeface="Consolas"/>
                <a:sym typeface="Consolas"/>
              </a:rPr>
              <a:t>Available Processes: {}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65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(SRTF)</a:t>
            </a:r>
            <a:endParaRPr/>
          </a:p>
        </p:txBody>
      </p:sp>
      <p:graphicFrame>
        <p:nvGraphicFramePr>
          <p:cNvPr id="639" name="Google Shape;639;p65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(A)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(B)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/>
                        <a:t>(C)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(D)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SRTF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40" name="Google Shape;640;p65"/>
          <p:cNvSpPr txBox="1"/>
          <p:nvPr/>
        </p:nvSpPr>
        <p:spPr>
          <a:xfrm>
            <a:off x="1305275" y="292859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Preemptive priority scheduler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Break ties in SRTF by priority</a:t>
            </a:r>
            <a:endParaRPr/>
          </a:p>
        </p:txBody>
      </p:sp>
      <p:graphicFrame>
        <p:nvGraphicFramePr>
          <p:cNvPr id="641" name="Google Shape;641;p65"/>
          <p:cNvGraphicFramePr/>
          <p:nvPr/>
        </p:nvGraphicFramePr>
        <p:xfrm>
          <a:off x="1905000" y="367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642" name="Google Shape;642;p65"/>
          <p:cNvSpPr txBox="1"/>
          <p:nvPr/>
        </p:nvSpPr>
        <p:spPr>
          <a:xfrm>
            <a:off x="0" y="2581875"/>
            <a:ext cx="52092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nsolas"/>
                <a:ea typeface="Consolas"/>
                <a:cs typeface="Consolas"/>
                <a:sym typeface="Consolas"/>
              </a:rPr>
              <a:t>Available Processes: {A: 4}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66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(SRTF)</a:t>
            </a:r>
            <a:endParaRPr/>
          </a:p>
        </p:txBody>
      </p:sp>
      <p:graphicFrame>
        <p:nvGraphicFramePr>
          <p:cNvPr id="648" name="Google Shape;648;p66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(A)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(B)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/>
                        <a:t>(C)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(D)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SRTF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49" name="Google Shape;649;p66"/>
          <p:cNvSpPr txBox="1"/>
          <p:nvPr/>
        </p:nvSpPr>
        <p:spPr>
          <a:xfrm>
            <a:off x="1305275" y="292859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Preemptive priority scheduler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Break ties in SRTF by priority</a:t>
            </a:r>
            <a:endParaRPr/>
          </a:p>
        </p:txBody>
      </p:sp>
      <p:graphicFrame>
        <p:nvGraphicFramePr>
          <p:cNvPr id="650" name="Google Shape;650;p66"/>
          <p:cNvGraphicFramePr/>
          <p:nvPr/>
        </p:nvGraphicFramePr>
        <p:xfrm>
          <a:off x="1905000" y="367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651" name="Google Shape;651;p66"/>
          <p:cNvSpPr txBox="1"/>
          <p:nvPr/>
        </p:nvSpPr>
        <p:spPr>
          <a:xfrm>
            <a:off x="0" y="2581875"/>
            <a:ext cx="52092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nsolas"/>
                <a:ea typeface="Consolas"/>
                <a:cs typeface="Consolas"/>
                <a:sym typeface="Consolas"/>
              </a:rPr>
              <a:t>Available Processes: {A: 3}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67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(SRTF)</a:t>
            </a:r>
            <a:endParaRPr/>
          </a:p>
        </p:txBody>
      </p:sp>
      <p:graphicFrame>
        <p:nvGraphicFramePr>
          <p:cNvPr id="657" name="Google Shape;657;p67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(A)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(B)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</a:t>
                      </a:r>
                      <a:r>
                        <a:rPr lang="en" sz="1100"/>
                        <a:t>(C)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(D)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SRTF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58" name="Google Shape;658;p67"/>
          <p:cNvSpPr txBox="1"/>
          <p:nvPr/>
        </p:nvSpPr>
        <p:spPr>
          <a:xfrm>
            <a:off x="1305275" y="292859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Preemptive priority scheduler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Break ties in SRTF by priority</a:t>
            </a:r>
            <a:endParaRPr/>
          </a:p>
        </p:txBody>
      </p:sp>
      <p:graphicFrame>
        <p:nvGraphicFramePr>
          <p:cNvPr id="659" name="Google Shape;659;p67"/>
          <p:cNvGraphicFramePr/>
          <p:nvPr/>
        </p:nvGraphicFramePr>
        <p:xfrm>
          <a:off x="1905000" y="367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660" name="Google Shape;660;p67"/>
          <p:cNvSpPr txBox="1"/>
          <p:nvPr/>
        </p:nvSpPr>
        <p:spPr>
          <a:xfrm>
            <a:off x="0" y="2581875"/>
            <a:ext cx="77910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nsolas"/>
                <a:ea typeface="Consolas"/>
                <a:cs typeface="Consolas"/>
                <a:sym typeface="Consolas"/>
              </a:rPr>
              <a:t>Available Processes: {A: 3, B: 1}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68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(SRTF)</a:t>
            </a:r>
            <a:endParaRPr/>
          </a:p>
        </p:txBody>
      </p:sp>
      <p:graphicFrame>
        <p:nvGraphicFramePr>
          <p:cNvPr id="666" name="Google Shape;666;p68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(A)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(D)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SRTF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67" name="Google Shape;667;p68"/>
          <p:cNvSpPr txBox="1"/>
          <p:nvPr/>
        </p:nvSpPr>
        <p:spPr>
          <a:xfrm>
            <a:off x="1305275" y="292859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Preemptive priority scheduler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Break ties in SRTF by priority</a:t>
            </a:r>
            <a:endParaRPr/>
          </a:p>
        </p:txBody>
      </p:sp>
      <p:graphicFrame>
        <p:nvGraphicFramePr>
          <p:cNvPr id="668" name="Google Shape;668;p68"/>
          <p:cNvGraphicFramePr/>
          <p:nvPr/>
        </p:nvGraphicFramePr>
        <p:xfrm>
          <a:off x="1905000" y="367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669" name="Google Shape;669;p68"/>
          <p:cNvSpPr txBox="1"/>
          <p:nvPr/>
        </p:nvSpPr>
        <p:spPr>
          <a:xfrm>
            <a:off x="0" y="2581875"/>
            <a:ext cx="77910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nsolas"/>
                <a:ea typeface="Consolas"/>
                <a:cs typeface="Consolas"/>
                <a:sym typeface="Consolas"/>
              </a:rPr>
              <a:t>Available Processes: {A: 3, B: 0}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69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(SRTF)</a:t>
            </a:r>
            <a:endParaRPr/>
          </a:p>
        </p:txBody>
      </p:sp>
      <p:graphicFrame>
        <p:nvGraphicFramePr>
          <p:cNvPr id="675" name="Google Shape;675;p69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(A)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(D)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SRTF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76" name="Google Shape;676;p69"/>
          <p:cNvSpPr txBox="1"/>
          <p:nvPr/>
        </p:nvSpPr>
        <p:spPr>
          <a:xfrm>
            <a:off x="1305275" y="292859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Preemptive priority scheduler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Break ties in SRTF by priority</a:t>
            </a:r>
            <a:endParaRPr/>
          </a:p>
        </p:txBody>
      </p:sp>
      <p:graphicFrame>
        <p:nvGraphicFramePr>
          <p:cNvPr id="677" name="Google Shape;677;p69"/>
          <p:cNvGraphicFramePr/>
          <p:nvPr/>
        </p:nvGraphicFramePr>
        <p:xfrm>
          <a:off x="1905000" y="367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678" name="Google Shape;678;p69"/>
          <p:cNvSpPr txBox="1"/>
          <p:nvPr/>
        </p:nvSpPr>
        <p:spPr>
          <a:xfrm>
            <a:off x="0" y="2581875"/>
            <a:ext cx="77910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nsolas"/>
                <a:ea typeface="Consolas"/>
                <a:cs typeface="Consolas"/>
                <a:sym typeface="Consolas"/>
              </a:rPr>
              <a:t>Available Processes: {A: 2}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70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(SRTF)</a:t>
            </a:r>
            <a:endParaRPr/>
          </a:p>
        </p:txBody>
      </p:sp>
      <p:graphicFrame>
        <p:nvGraphicFramePr>
          <p:cNvPr id="684" name="Google Shape;684;p70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(A)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(D)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SRTF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85" name="Google Shape;685;p70"/>
          <p:cNvSpPr txBox="1"/>
          <p:nvPr/>
        </p:nvSpPr>
        <p:spPr>
          <a:xfrm>
            <a:off x="1305275" y="292859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Preemptive priority scheduler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Break ties in SRTF by priority</a:t>
            </a:r>
            <a:endParaRPr/>
          </a:p>
        </p:txBody>
      </p:sp>
      <p:graphicFrame>
        <p:nvGraphicFramePr>
          <p:cNvPr id="686" name="Google Shape;686;p70"/>
          <p:cNvGraphicFramePr/>
          <p:nvPr/>
        </p:nvGraphicFramePr>
        <p:xfrm>
          <a:off x="1905000" y="367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687" name="Google Shape;687;p70"/>
          <p:cNvSpPr txBox="1"/>
          <p:nvPr/>
        </p:nvSpPr>
        <p:spPr>
          <a:xfrm>
            <a:off x="0" y="2581875"/>
            <a:ext cx="77910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nsolas"/>
                <a:ea typeface="Consolas"/>
                <a:cs typeface="Consolas"/>
                <a:sym typeface="Consolas"/>
              </a:rPr>
              <a:t>Available Processes: {A: 2, C: 2}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71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(SRTF)</a:t>
            </a:r>
            <a:endParaRPr/>
          </a:p>
        </p:txBody>
      </p:sp>
      <p:graphicFrame>
        <p:nvGraphicFramePr>
          <p:cNvPr id="693" name="Google Shape;693;p71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(A)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(D)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SRTF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C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94" name="Google Shape;694;p71"/>
          <p:cNvSpPr txBox="1"/>
          <p:nvPr/>
        </p:nvSpPr>
        <p:spPr>
          <a:xfrm>
            <a:off x="1305275" y="292859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Preemptive priority scheduler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Break ties in SRTF by priority</a:t>
            </a:r>
            <a:endParaRPr/>
          </a:p>
        </p:txBody>
      </p:sp>
      <p:graphicFrame>
        <p:nvGraphicFramePr>
          <p:cNvPr id="695" name="Google Shape;695;p71"/>
          <p:cNvGraphicFramePr/>
          <p:nvPr/>
        </p:nvGraphicFramePr>
        <p:xfrm>
          <a:off x="1905000" y="367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696" name="Google Shape;696;p71"/>
          <p:cNvSpPr txBox="1"/>
          <p:nvPr/>
        </p:nvSpPr>
        <p:spPr>
          <a:xfrm>
            <a:off x="0" y="2581875"/>
            <a:ext cx="81696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nsolas"/>
                <a:ea typeface="Consolas"/>
                <a:cs typeface="Consolas"/>
                <a:sym typeface="Consolas"/>
              </a:rPr>
              <a:t>Available Processes: {A: 2, C: 1} (break ties)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72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(SRTF)</a:t>
            </a:r>
            <a:endParaRPr/>
          </a:p>
        </p:txBody>
      </p:sp>
      <p:graphicFrame>
        <p:nvGraphicFramePr>
          <p:cNvPr id="702" name="Google Shape;702;p72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(A)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(D)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SRTF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C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03" name="Google Shape;703;p72"/>
          <p:cNvSpPr txBox="1"/>
          <p:nvPr/>
        </p:nvSpPr>
        <p:spPr>
          <a:xfrm>
            <a:off x="1305275" y="292859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Preemptive priority scheduler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Break ties in SRTF by priority</a:t>
            </a:r>
            <a:endParaRPr/>
          </a:p>
        </p:txBody>
      </p:sp>
      <p:graphicFrame>
        <p:nvGraphicFramePr>
          <p:cNvPr id="704" name="Google Shape;704;p72"/>
          <p:cNvGraphicFramePr/>
          <p:nvPr/>
        </p:nvGraphicFramePr>
        <p:xfrm>
          <a:off x="1905000" y="367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  <p:sp>
        <p:nvSpPr>
          <p:cNvPr id="705" name="Google Shape;705;p72"/>
          <p:cNvSpPr txBox="1"/>
          <p:nvPr/>
        </p:nvSpPr>
        <p:spPr>
          <a:xfrm>
            <a:off x="0" y="2581875"/>
            <a:ext cx="81696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nsolas"/>
                <a:ea typeface="Consolas"/>
                <a:cs typeface="Consolas"/>
                <a:sym typeface="Consolas"/>
              </a:rPr>
              <a:t>Available Processes: {A: 2, C: 1, D:3}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73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(SRTF)</a:t>
            </a:r>
            <a:endParaRPr/>
          </a:p>
        </p:txBody>
      </p:sp>
      <p:graphicFrame>
        <p:nvGraphicFramePr>
          <p:cNvPr id="711" name="Google Shape;711;p73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(A)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(D)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SRTF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C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C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16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12" name="Google Shape;712;p73"/>
          <p:cNvSpPr txBox="1"/>
          <p:nvPr/>
        </p:nvSpPr>
        <p:spPr>
          <a:xfrm>
            <a:off x="1305275" y="292859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Preemptive priority scheduler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Break ties in SRTF by priority</a:t>
            </a:r>
            <a:endParaRPr/>
          </a:p>
        </p:txBody>
      </p:sp>
      <p:graphicFrame>
        <p:nvGraphicFramePr>
          <p:cNvPr id="713" name="Google Shape;713;p73"/>
          <p:cNvGraphicFramePr/>
          <p:nvPr/>
        </p:nvGraphicFramePr>
        <p:xfrm>
          <a:off x="1905000" y="367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74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(FIFO)</a:t>
            </a:r>
            <a:endParaRPr/>
          </a:p>
        </p:txBody>
      </p:sp>
      <p:graphicFrame>
        <p:nvGraphicFramePr>
          <p:cNvPr id="719" name="Google Shape;719;p74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(A)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(D)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FIFO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720" name="Google Shape;720;p74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75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(FIFO)</a:t>
            </a:r>
            <a:endParaRPr/>
          </a:p>
        </p:txBody>
      </p:sp>
      <p:graphicFrame>
        <p:nvGraphicFramePr>
          <p:cNvPr id="726" name="Google Shape;726;p75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(A)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(D)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FIFO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C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C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18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727" name="Google Shape;727;p75"/>
          <p:cNvGraphicFramePr/>
          <p:nvPr/>
        </p:nvGraphicFramePr>
        <p:xfrm>
          <a:off x="698775" y="347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76"/>
          <p:cNvSpPr txBox="1"/>
          <p:nvPr>
            <p:ph type="title"/>
          </p:nvPr>
        </p:nvSpPr>
        <p:spPr>
          <a:xfrm>
            <a:off x="457200" y="154484"/>
            <a:ext cx="82296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(Priority)</a:t>
            </a:r>
            <a:endParaRPr/>
          </a:p>
        </p:txBody>
      </p:sp>
      <p:graphicFrame>
        <p:nvGraphicFramePr>
          <p:cNvPr id="733" name="Google Shape;733;p76"/>
          <p:cNvGraphicFramePr/>
          <p:nvPr/>
        </p:nvGraphicFramePr>
        <p:xfrm>
          <a:off x="0" y="134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73400"/>
                <a:gridCol w="549525"/>
                <a:gridCol w="761475"/>
                <a:gridCol w="761475"/>
                <a:gridCol w="761475"/>
                <a:gridCol w="761475"/>
                <a:gridCol w="761475"/>
                <a:gridCol w="632325"/>
                <a:gridCol w="632300"/>
                <a:gridCol w="641175"/>
                <a:gridCol w="554825"/>
                <a:gridCol w="1346750"/>
              </a:tblGrid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Time: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 (A)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(B)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 (C)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 (D)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8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9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Turnaround Time</a:t>
                      </a:r>
                      <a:endParaRPr sz="1100"/>
                    </a:p>
                  </a:txBody>
                  <a:tcPr marT="68575" marB="6857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Priority</a:t>
                      </a:r>
                      <a:endParaRPr sz="1100"/>
                    </a:p>
                  </a:txBody>
                  <a:tcPr marT="68575" marB="6857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B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C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C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D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A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0000"/>
                          </a:solidFill>
                        </a:rPr>
                        <a:t>17</a:t>
                      </a:r>
                      <a:endParaRPr b="1" sz="11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34" name="Google Shape;734;p76"/>
          <p:cNvSpPr txBox="1"/>
          <p:nvPr/>
        </p:nvSpPr>
        <p:spPr>
          <a:xfrm>
            <a:off x="1305275" y="2928591"/>
            <a:ext cx="7832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Preemptive priority scheduler</a:t>
            </a:r>
            <a:endParaRPr/>
          </a:p>
        </p:txBody>
      </p:sp>
      <p:graphicFrame>
        <p:nvGraphicFramePr>
          <p:cNvPr id="735" name="Google Shape;735;p76"/>
          <p:cNvGraphicFramePr/>
          <p:nvPr/>
        </p:nvGraphicFramePr>
        <p:xfrm>
          <a:off x="1905000" y="367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Process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CPU Burst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Arrives at start of</a:t>
                      </a:r>
                      <a:endParaRPr b="1"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Priority</a:t>
                      </a:r>
                      <a:endParaRPr b="1"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68575" marB="68575" marR="91425" marL="9142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68575" marB="6857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68575" marB="6857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77"/>
          <p:cNvSpPr txBox="1"/>
          <p:nvPr>
            <p:ph type="title"/>
          </p:nvPr>
        </p:nvSpPr>
        <p:spPr>
          <a:xfrm>
            <a:off x="393625" y="2283075"/>
            <a:ext cx="8591100" cy="7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 a break :) </a:t>
            </a:r>
            <a:endParaRPr/>
          </a:p>
        </p:txBody>
      </p:sp>
      <p:pic>
        <p:nvPicPr>
          <p:cNvPr id="741" name="Google Shape;741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525" y="1831150"/>
            <a:ext cx="3225112" cy="18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7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Addressing</a:t>
            </a:r>
            <a:endParaRPr/>
          </a:p>
        </p:txBody>
      </p:sp>
      <p:sp>
        <p:nvSpPr>
          <p:cNvPr id="747" name="Google Shape;747;p7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address translation &amp; virtual memory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7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Numbers</a:t>
            </a:r>
            <a:r>
              <a:rPr lang="en" sz="1400"/>
              <a:t>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1 B = </a:t>
            </a:r>
            <a:r>
              <a:rPr lang="en"/>
              <a:t>8</a:t>
            </a:r>
            <a:r>
              <a:rPr lang="en" sz="1400"/>
              <a:t> bits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1 KB = 2^10 B (not 1000!!!!)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1 MB = 2^20 B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1 GB = 2^30 B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1 TB = 2^40 B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Units of Time</a:t>
            </a:r>
            <a:r>
              <a:rPr lang="en" sz="1400"/>
              <a:t>: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 ms = 10^-3 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 µs = 10^-6 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 ns = 10^-9 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 ps = 10^-12 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753" name="Google Shape;753;p7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Units</a:t>
            </a:r>
            <a:r>
              <a:rPr lang="en"/>
              <a:t> to Remember!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8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 we need Virtual Memory?</a:t>
            </a:r>
            <a:endParaRPr/>
          </a:p>
        </p:txBody>
      </p:sp>
      <p:sp>
        <p:nvSpPr>
          <p:cNvPr id="759" name="Google Shape;759;p8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Protection: A process cannot access another process’s memory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Translation: Processor uses virtual addresses, Physical memory uses physical addresses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Efficiency: allows us to avoid paging out all of a process’ memory when taking it off of the CPU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8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Addressing Schemes</a:t>
            </a:r>
            <a:endParaRPr/>
          </a:p>
        </p:txBody>
      </p:sp>
      <p:sp>
        <p:nvSpPr>
          <p:cNvPr id="765" name="Google Shape;765;p8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increasing order of complexity: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Base &amp; Bound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Memory Segmentation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Paging</a:t>
            </a:r>
            <a:endParaRPr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Single-Level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Multi-Level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Inverted (Linear)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Inverted (Hashed)</a:t>
            </a:r>
            <a:endParaRPr sz="150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8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Base and Bound</a:t>
            </a:r>
            <a:endParaRPr/>
          </a:p>
        </p:txBody>
      </p:sp>
      <p:sp>
        <p:nvSpPr>
          <p:cNvPr id="771" name="Google Shape;771;p82"/>
          <p:cNvSpPr txBox="1"/>
          <p:nvPr/>
        </p:nvSpPr>
        <p:spPr>
          <a:xfrm>
            <a:off x="457200" y="1063375"/>
            <a:ext cx="7227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vaddr</a:t>
            </a:r>
            <a:endParaRPr/>
          </a:p>
        </p:txBody>
      </p:sp>
      <p:sp>
        <p:nvSpPr>
          <p:cNvPr id="772" name="Google Shape;772;p82"/>
          <p:cNvSpPr txBox="1"/>
          <p:nvPr/>
        </p:nvSpPr>
        <p:spPr>
          <a:xfrm>
            <a:off x="457200" y="4151975"/>
            <a:ext cx="722700" cy="452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paddr</a:t>
            </a:r>
            <a:endParaRPr/>
          </a:p>
        </p:txBody>
      </p:sp>
      <p:sp>
        <p:nvSpPr>
          <p:cNvPr id="773" name="Google Shape;773;p82"/>
          <p:cNvSpPr txBox="1"/>
          <p:nvPr/>
        </p:nvSpPr>
        <p:spPr>
          <a:xfrm>
            <a:off x="3487950" y="3278675"/>
            <a:ext cx="7227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base</a:t>
            </a:r>
            <a:endParaRPr i="1"/>
          </a:p>
        </p:txBody>
      </p:sp>
      <p:sp>
        <p:nvSpPr>
          <p:cNvPr id="774" name="Google Shape;774;p82"/>
          <p:cNvSpPr txBox="1"/>
          <p:nvPr/>
        </p:nvSpPr>
        <p:spPr>
          <a:xfrm>
            <a:off x="3487950" y="1649425"/>
            <a:ext cx="7227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bound</a:t>
            </a:r>
            <a:endParaRPr i="1"/>
          </a:p>
        </p:txBody>
      </p:sp>
      <p:cxnSp>
        <p:nvCxnSpPr>
          <p:cNvPr id="775" name="Google Shape;775;p82"/>
          <p:cNvCxnSpPr>
            <a:stCxn id="771" idx="2"/>
            <a:endCxn id="776" idx="2"/>
          </p:cNvCxnSpPr>
          <p:nvPr/>
        </p:nvCxnSpPr>
        <p:spPr>
          <a:xfrm flipH="1" rot="-5400000">
            <a:off x="1376700" y="957625"/>
            <a:ext cx="360000" cy="14763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77" name="Google Shape;777;p82"/>
          <p:cNvCxnSpPr>
            <a:stCxn id="774" idx="1"/>
            <a:endCxn id="776" idx="6"/>
          </p:cNvCxnSpPr>
          <p:nvPr/>
        </p:nvCxnSpPr>
        <p:spPr>
          <a:xfrm rot="10800000">
            <a:off x="2734350" y="1875625"/>
            <a:ext cx="753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8" name="Google Shape;778;p82"/>
          <p:cNvSpPr txBox="1"/>
          <p:nvPr/>
        </p:nvSpPr>
        <p:spPr>
          <a:xfrm>
            <a:off x="1703250" y="2687875"/>
            <a:ext cx="16227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false, then error</a:t>
            </a:r>
            <a:endParaRPr/>
          </a:p>
        </p:txBody>
      </p:sp>
      <p:cxnSp>
        <p:nvCxnSpPr>
          <p:cNvPr id="779" name="Google Shape;779;p82"/>
          <p:cNvCxnSpPr>
            <a:stCxn id="776" idx="4"/>
            <a:endCxn id="778" idx="0"/>
          </p:cNvCxnSpPr>
          <p:nvPr/>
        </p:nvCxnSpPr>
        <p:spPr>
          <a:xfrm>
            <a:off x="2514600" y="2095375"/>
            <a:ext cx="0" cy="59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0" name="Google Shape;780;p82"/>
          <p:cNvSpPr txBox="1"/>
          <p:nvPr/>
        </p:nvSpPr>
        <p:spPr>
          <a:xfrm>
            <a:off x="655800" y="3285125"/>
            <a:ext cx="3255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highlight>
                  <a:srgbClr val="000000"/>
                </a:highlight>
              </a:rPr>
              <a:t>+</a:t>
            </a:r>
            <a:endParaRPr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cxnSp>
        <p:nvCxnSpPr>
          <p:cNvPr id="781" name="Google Shape;781;p82"/>
          <p:cNvCxnSpPr>
            <a:stCxn id="771" idx="2"/>
            <a:endCxn id="782" idx="0"/>
          </p:cNvCxnSpPr>
          <p:nvPr/>
        </p:nvCxnSpPr>
        <p:spPr>
          <a:xfrm>
            <a:off x="818550" y="1515775"/>
            <a:ext cx="0" cy="176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3" name="Google Shape;783;p82"/>
          <p:cNvCxnSpPr>
            <a:stCxn id="773" idx="1"/>
            <a:endCxn id="782" idx="6"/>
          </p:cNvCxnSpPr>
          <p:nvPr/>
        </p:nvCxnSpPr>
        <p:spPr>
          <a:xfrm rot="10800000">
            <a:off x="1038450" y="3504875"/>
            <a:ext cx="244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4" name="Google Shape;784;p82"/>
          <p:cNvCxnSpPr>
            <a:stCxn id="782" idx="4"/>
            <a:endCxn id="772" idx="0"/>
          </p:cNvCxnSpPr>
          <p:nvPr/>
        </p:nvCxnSpPr>
        <p:spPr>
          <a:xfrm>
            <a:off x="818550" y="3724625"/>
            <a:ext cx="0" cy="42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6" name="Google Shape;776;p82"/>
          <p:cNvSpPr/>
          <p:nvPr/>
        </p:nvSpPr>
        <p:spPr>
          <a:xfrm>
            <a:off x="2294850" y="1655875"/>
            <a:ext cx="439500" cy="43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&lt;</a:t>
            </a:r>
            <a:endParaRPr b="1"/>
          </a:p>
        </p:txBody>
      </p:sp>
      <p:sp>
        <p:nvSpPr>
          <p:cNvPr id="782" name="Google Shape;782;p82"/>
          <p:cNvSpPr/>
          <p:nvPr/>
        </p:nvSpPr>
        <p:spPr>
          <a:xfrm>
            <a:off x="598800" y="3285125"/>
            <a:ext cx="439500" cy="43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+</a:t>
            </a:r>
            <a:endParaRPr b="1"/>
          </a:p>
        </p:txBody>
      </p:sp>
      <p:sp>
        <p:nvSpPr>
          <p:cNvPr id="785" name="Google Shape;785;p8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Pros: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+"/>
            </a:pPr>
            <a:r>
              <a:rPr lang="en"/>
              <a:t>Simple and fast protection &amp; isolation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+"/>
            </a:pPr>
            <a:r>
              <a:rPr lang="en"/>
              <a:t>Can easily relocate program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Cons: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–"/>
            </a:pPr>
            <a:r>
              <a:rPr lang="en"/>
              <a:t>Promotes internal &amp; external fragmentation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–"/>
            </a:pPr>
            <a:r>
              <a:rPr lang="en"/>
              <a:t>Inter-process sharing is difficult 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8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(x86) Memory Segmentation</a:t>
            </a:r>
            <a:endParaRPr/>
          </a:p>
        </p:txBody>
      </p:sp>
      <p:sp>
        <p:nvSpPr>
          <p:cNvPr id="791" name="Google Shape;791;p83"/>
          <p:cNvSpPr txBox="1"/>
          <p:nvPr/>
        </p:nvSpPr>
        <p:spPr>
          <a:xfrm>
            <a:off x="457200" y="1275050"/>
            <a:ext cx="7227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seg #</a:t>
            </a:r>
            <a:endParaRPr/>
          </a:p>
        </p:txBody>
      </p:sp>
      <p:sp>
        <p:nvSpPr>
          <p:cNvPr id="792" name="Google Shape;792;p83"/>
          <p:cNvSpPr txBox="1"/>
          <p:nvPr/>
        </p:nvSpPr>
        <p:spPr>
          <a:xfrm>
            <a:off x="1179900" y="1275050"/>
            <a:ext cx="7227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offset</a:t>
            </a:r>
            <a:endParaRPr/>
          </a:p>
        </p:txBody>
      </p:sp>
      <p:sp>
        <p:nvSpPr>
          <p:cNvPr id="793" name="Google Shape;793;p83"/>
          <p:cNvSpPr txBox="1"/>
          <p:nvPr/>
        </p:nvSpPr>
        <p:spPr>
          <a:xfrm>
            <a:off x="846700" y="935125"/>
            <a:ext cx="7227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vaddr</a:t>
            </a:r>
            <a:endParaRPr/>
          </a:p>
        </p:txBody>
      </p:sp>
      <p:graphicFrame>
        <p:nvGraphicFramePr>
          <p:cNvPr id="794" name="Google Shape;794;p83"/>
          <p:cNvGraphicFramePr/>
          <p:nvPr/>
        </p:nvGraphicFramePr>
        <p:xfrm>
          <a:off x="2201250" y="163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989600"/>
                <a:gridCol w="989600"/>
                <a:gridCol w="989600"/>
                <a:gridCol w="989600"/>
              </a:tblGrid>
              <a:tr h="36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Index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Base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Bound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Other bits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54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&lt;base for seg 0&gt;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&lt;bound for seg 0&gt;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&lt;other bits for seg 0&gt;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754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&lt;base for seg 1&gt;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&lt;bound for seg 1&gt;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&lt;other bits for seg 1&gt;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36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754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(# of segs) - 1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&lt;base for last seg&gt;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&lt;bound for last seg&gt;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&lt;other bits for last seg&gt;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cxnSp>
        <p:nvCxnSpPr>
          <p:cNvPr id="795" name="Google Shape;795;p83"/>
          <p:cNvCxnSpPr>
            <a:stCxn id="791" idx="2"/>
          </p:cNvCxnSpPr>
          <p:nvPr/>
        </p:nvCxnSpPr>
        <p:spPr>
          <a:xfrm flipH="1" rot="-5400000">
            <a:off x="468450" y="2077550"/>
            <a:ext cx="2083200" cy="1383000"/>
          </a:xfrm>
          <a:prstGeom prst="bentConnector3">
            <a:avLst>
              <a:gd fmla="val 100316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6" name="Google Shape;796;p83"/>
          <p:cNvSpPr txBox="1"/>
          <p:nvPr/>
        </p:nvSpPr>
        <p:spPr>
          <a:xfrm>
            <a:off x="3489100" y="4777850"/>
            <a:ext cx="13827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Segment map</a:t>
            </a:r>
            <a:endParaRPr/>
          </a:p>
        </p:txBody>
      </p:sp>
      <p:sp>
        <p:nvSpPr>
          <p:cNvPr id="797" name="Google Shape;797;p83"/>
          <p:cNvSpPr/>
          <p:nvPr/>
        </p:nvSpPr>
        <p:spPr>
          <a:xfrm>
            <a:off x="7352650" y="1275050"/>
            <a:ext cx="439500" cy="43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&lt;</a:t>
            </a:r>
            <a:endParaRPr b="1"/>
          </a:p>
        </p:txBody>
      </p:sp>
      <p:cxnSp>
        <p:nvCxnSpPr>
          <p:cNvPr id="798" name="Google Shape;798;p83"/>
          <p:cNvCxnSpPr>
            <a:stCxn id="792" idx="3"/>
            <a:endCxn id="797" idx="2"/>
          </p:cNvCxnSpPr>
          <p:nvPr/>
        </p:nvCxnSpPr>
        <p:spPr>
          <a:xfrm flipH="1" rot="10800000">
            <a:off x="1902600" y="1494950"/>
            <a:ext cx="5450100" cy="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9" name="Google Shape;799;p83"/>
          <p:cNvSpPr txBox="1"/>
          <p:nvPr/>
        </p:nvSpPr>
        <p:spPr>
          <a:xfrm>
            <a:off x="6761050" y="2273125"/>
            <a:ext cx="16227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false, then error</a:t>
            </a:r>
            <a:endParaRPr/>
          </a:p>
        </p:txBody>
      </p:sp>
      <p:cxnSp>
        <p:nvCxnSpPr>
          <p:cNvPr id="800" name="Google Shape;800;p83"/>
          <p:cNvCxnSpPr>
            <a:stCxn id="797" idx="4"/>
            <a:endCxn id="799" idx="0"/>
          </p:cNvCxnSpPr>
          <p:nvPr/>
        </p:nvCxnSpPr>
        <p:spPr>
          <a:xfrm>
            <a:off x="7572400" y="1714550"/>
            <a:ext cx="0" cy="55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1" name="Google Shape;801;p83"/>
          <p:cNvCxnSpPr>
            <a:endCxn id="802" idx="2"/>
          </p:cNvCxnSpPr>
          <p:nvPr/>
        </p:nvCxnSpPr>
        <p:spPr>
          <a:xfrm>
            <a:off x="3669250" y="3813900"/>
            <a:ext cx="2793900" cy="1785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2" name="Google Shape;802;p83"/>
          <p:cNvSpPr/>
          <p:nvPr/>
        </p:nvSpPr>
        <p:spPr>
          <a:xfrm>
            <a:off x="6463150" y="3772650"/>
            <a:ext cx="439500" cy="43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+</a:t>
            </a:r>
            <a:endParaRPr b="1"/>
          </a:p>
        </p:txBody>
      </p:sp>
      <p:cxnSp>
        <p:nvCxnSpPr>
          <p:cNvPr id="803" name="Google Shape;803;p83"/>
          <p:cNvCxnSpPr>
            <a:endCxn id="797" idx="6"/>
          </p:cNvCxnSpPr>
          <p:nvPr/>
        </p:nvCxnSpPr>
        <p:spPr>
          <a:xfrm flipH="1" rot="10800000">
            <a:off x="4679050" y="1494800"/>
            <a:ext cx="3113100" cy="2319000"/>
          </a:xfrm>
          <a:prstGeom prst="curvedConnector3">
            <a:avLst>
              <a:gd fmla="val 12023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4" name="Google Shape;804;p83"/>
          <p:cNvCxnSpPr>
            <a:stCxn id="792" idx="3"/>
            <a:endCxn id="802" idx="0"/>
          </p:cNvCxnSpPr>
          <p:nvPr/>
        </p:nvCxnSpPr>
        <p:spPr>
          <a:xfrm>
            <a:off x="1902600" y="1501250"/>
            <a:ext cx="4780200" cy="22713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5" name="Google Shape;805;p83"/>
          <p:cNvSpPr txBox="1"/>
          <p:nvPr/>
        </p:nvSpPr>
        <p:spPr>
          <a:xfrm>
            <a:off x="6321550" y="4488600"/>
            <a:ext cx="722700" cy="452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paddr</a:t>
            </a:r>
            <a:endParaRPr/>
          </a:p>
        </p:txBody>
      </p:sp>
      <p:cxnSp>
        <p:nvCxnSpPr>
          <p:cNvPr id="806" name="Google Shape;806;p83"/>
          <p:cNvCxnSpPr>
            <a:stCxn id="802" idx="4"/>
            <a:endCxn id="805" idx="0"/>
          </p:cNvCxnSpPr>
          <p:nvPr/>
        </p:nvCxnSpPr>
        <p:spPr>
          <a:xfrm>
            <a:off x="6682900" y="4212150"/>
            <a:ext cx="0" cy="27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7" name="Google Shape;807;p83"/>
          <p:cNvSpPr txBox="1"/>
          <p:nvPr/>
        </p:nvSpPr>
        <p:spPr>
          <a:xfrm>
            <a:off x="7172475" y="3573125"/>
            <a:ext cx="17343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invalid, then error</a:t>
            </a:r>
            <a:endParaRPr/>
          </a:p>
        </p:txBody>
      </p:sp>
      <p:cxnSp>
        <p:nvCxnSpPr>
          <p:cNvPr id="808" name="Google Shape;808;p83"/>
          <p:cNvCxnSpPr>
            <a:endCxn id="807" idx="1"/>
          </p:cNvCxnSpPr>
          <p:nvPr/>
        </p:nvCxnSpPr>
        <p:spPr>
          <a:xfrm>
            <a:off x="5634975" y="3810125"/>
            <a:ext cx="1537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9" name="Google Shape;809;p83"/>
          <p:cNvSpPr/>
          <p:nvPr/>
        </p:nvSpPr>
        <p:spPr>
          <a:xfrm>
            <a:off x="2039900" y="3763375"/>
            <a:ext cx="4187400" cy="107700"/>
          </a:xfrm>
          <a:prstGeom prst="rect">
            <a:avLst/>
          </a:prstGeom>
          <a:solidFill>
            <a:srgbClr val="FF8700">
              <a:alpha val="19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83"/>
          <p:cNvSpPr txBox="1"/>
          <p:nvPr>
            <p:ph idx="4294967295" type="body"/>
          </p:nvPr>
        </p:nvSpPr>
        <p:spPr>
          <a:xfrm>
            <a:off x="204850" y="3871075"/>
            <a:ext cx="2006400" cy="106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lang="en"/>
              <a:t>More flexible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8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Problems? Can we do better?</a:t>
            </a:r>
            <a:endParaRPr/>
          </a:p>
        </p:txBody>
      </p:sp>
      <p:sp>
        <p:nvSpPr>
          <p:cNvPr id="816" name="Google Shape;816;p8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Some fragmentation with variable-sized chunks in physical memory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Move around processes a lot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Translation happens on every single instruction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Solution: Pages</a:t>
            </a:r>
            <a:r>
              <a:rPr lang="en" sz="1400"/>
              <a:t>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A new unit of memory where the physical address space is divided into fixed-sized chunks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Now physical memory ⇔ an </a:t>
            </a:r>
            <a:r>
              <a:rPr lang="en" sz="1400"/>
              <a:t>array</a:t>
            </a:r>
            <a:r>
              <a:rPr lang="en" sz="1400"/>
              <a:t> of pages 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Typically pages around ~1k-16k to avoid internal fragmentation </a:t>
            </a:r>
            <a:endParaRPr sz="140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8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Table: Single-Level</a:t>
            </a:r>
            <a:endParaRPr/>
          </a:p>
        </p:txBody>
      </p:sp>
      <p:sp>
        <p:nvSpPr>
          <p:cNvPr id="822" name="Google Shape;822;p85"/>
          <p:cNvSpPr txBox="1"/>
          <p:nvPr/>
        </p:nvSpPr>
        <p:spPr>
          <a:xfrm>
            <a:off x="457200" y="1275050"/>
            <a:ext cx="7227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VPN</a:t>
            </a:r>
            <a:endParaRPr/>
          </a:p>
        </p:txBody>
      </p:sp>
      <p:sp>
        <p:nvSpPr>
          <p:cNvPr id="823" name="Google Shape;823;p85"/>
          <p:cNvSpPr txBox="1"/>
          <p:nvPr/>
        </p:nvSpPr>
        <p:spPr>
          <a:xfrm>
            <a:off x="1179900" y="1275050"/>
            <a:ext cx="7227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offset</a:t>
            </a:r>
            <a:endParaRPr/>
          </a:p>
        </p:txBody>
      </p:sp>
      <p:sp>
        <p:nvSpPr>
          <p:cNvPr id="824" name="Google Shape;824;p85"/>
          <p:cNvSpPr txBox="1"/>
          <p:nvPr/>
        </p:nvSpPr>
        <p:spPr>
          <a:xfrm>
            <a:off x="846700" y="935125"/>
            <a:ext cx="7227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vaddr</a:t>
            </a:r>
            <a:endParaRPr/>
          </a:p>
        </p:txBody>
      </p:sp>
      <p:graphicFrame>
        <p:nvGraphicFramePr>
          <p:cNvPr id="825" name="Google Shape;825;p85"/>
          <p:cNvGraphicFramePr/>
          <p:nvPr/>
        </p:nvGraphicFramePr>
        <p:xfrm>
          <a:off x="2201250" y="163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09200"/>
                <a:gridCol w="952850"/>
                <a:gridCol w="1075175"/>
              </a:tblGrid>
              <a:tr h="36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Index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Other bits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54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&lt;PPN for vpage 0&gt;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&lt;other bits for vpage 0&gt;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754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&lt;PPN for vpage 1&gt;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&lt;other bits for vpage 1&gt;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36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754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(# of vpages) - 1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&lt;PPN for last vpage&gt;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&lt;other bits for last vpage&gt;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cxnSp>
        <p:nvCxnSpPr>
          <p:cNvPr id="826" name="Google Shape;826;p85"/>
          <p:cNvCxnSpPr>
            <a:stCxn id="822" idx="2"/>
          </p:cNvCxnSpPr>
          <p:nvPr/>
        </p:nvCxnSpPr>
        <p:spPr>
          <a:xfrm flipH="1" rot="-5400000">
            <a:off x="468450" y="2077550"/>
            <a:ext cx="2083200" cy="1383000"/>
          </a:xfrm>
          <a:prstGeom prst="bentConnector3">
            <a:avLst>
              <a:gd fmla="val 99993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7" name="Google Shape;827;p85"/>
          <p:cNvSpPr/>
          <p:nvPr/>
        </p:nvSpPr>
        <p:spPr>
          <a:xfrm>
            <a:off x="2039900" y="3763375"/>
            <a:ext cx="3063300" cy="107700"/>
          </a:xfrm>
          <a:prstGeom prst="rect">
            <a:avLst/>
          </a:prstGeom>
          <a:solidFill>
            <a:srgbClr val="FF8700">
              <a:alpha val="19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85"/>
          <p:cNvSpPr txBox="1"/>
          <p:nvPr/>
        </p:nvSpPr>
        <p:spPr>
          <a:xfrm>
            <a:off x="7553475" y="3521100"/>
            <a:ext cx="10830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If bad bits, then error</a:t>
            </a:r>
            <a:endParaRPr/>
          </a:p>
        </p:txBody>
      </p:sp>
      <p:cxnSp>
        <p:nvCxnSpPr>
          <p:cNvPr id="829" name="Google Shape;829;p85"/>
          <p:cNvCxnSpPr>
            <a:endCxn id="828" idx="1"/>
          </p:cNvCxnSpPr>
          <p:nvPr/>
        </p:nvCxnSpPr>
        <p:spPr>
          <a:xfrm>
            <a:off x="4918575" y="3817200"/>
            <a:ext cx="2634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30" name="Google Shape;830;p85"/>
          <p:cNvSpPr txBox="1"/>
          <p:nvPr/>
        </p:nvSpPr>
        <p:spPr>
          <a:xfrm>
            <a:off x="5955075" y="4387050"/>
            <a:ext cx="722700" cy="452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PPN</a:t>
            </a:r>
            <a:endParaRPr/>
          </a:p>
        </p:txBody>
      </p:sp>
      <p:sp>
        <p:nvSpPr>
          <p:cNvPr id="831" name="Google Shape;831;p85"/>
          <p:cNvSpPr txBox="1"/>
          <p:nvPr/>
        </p:nvSpPr>
        <p:spPr>
          <a:xfrm>
            <a:off x="6677775" y="4387050"/>
            <a:ext cx="722700" cy="452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offset</a:t>
            </a:r>
            <a:endParaRPr/>
          </a:p>
        </p:txBody>
      </p:sp>
      <p:sp>
        <p:nvSpPr>
          <p:cNvPr id="832" name="Google Shape;832;p85"/>
          <p:cNvSpPr txBox="1"/>
          <p:nvPr/>
        </p:nvSpPr>
        <p:spPr>
          <a:xfrm>
            <a:off x="6344575" y="4047125"/>
            <a:ext cx="7227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paddr</a:t>
            </a:r>
            <a:endParaRPr/>
          </a:p>
        </p:txBody>
      </p:sp>
      <p:cxnSp>
        <p:nvCxnSpPr>
          <p:cNvPr id="833" name="Google Shape;833;p85"/>
          <p:cNvCxnSpPr>
            <a:stCxn id="823" idx="2"/>
            <a:endCxn id="831" idx="0"/>
          </p:cNvCxnSpPr>
          <p:nvPr/>
        </p:nvCxnSpPr>
        <p:spPr>
          <a:xfrm flipH="1" rot="-5400000">
            <a:off x="2960400" y="308300"/>
            <a:ext cx="2659500" cy="5497800"/>
          </a:xfrm>
          <a:prstGeom prst="bentConnector3">
            <a:avLst>
              <a:gd fmla="val 8958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4" name="Google Shape;834;p85"/>
          <p:cNvCxnSpPr>
            <a:endCxn id="830" idx="0"/>
          </p:cNvCxnSpPr>
          <p:nvPr/>
        </p:nvCxnSpPr>
        <p:spPr>
          <a:xfrm>
            <a:off x="3776925" y="3823950"/>
            <a:ext cx="2539500" cy="5631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35" name="Google Shape;835;p85"/>
          <p:cNvSpPr txBox="1"/>
          <p:nvPr>
            <p:ph idx="4294967295" type="body"/>
          </p:nvPr>
        </p:nvSpPr>
        <p:spPr>
          <a:xfrm>
            <a:off x="5103200" y="315925"/>
            <a:ext cx="4040700" cy="208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u="sng"/>
              <a:t>Pros</a:t>
            </a:r>
            <a:r>
              <a:rPr lang="en" sz="2400"/>
              <a:t>:</a:t>
            </a:r>
            <a:endParaRPr sz="2400"/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Simple</a:t>
            </a:r>
            <a:endParaRPr sz="1700"/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Inter-process sharing is easy</a:t>
            </a:r>
            <a:endParaRPr sz="1700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u="sng"/>
              <a:t>Cons</a:t>
            </a:r>
            <a:r>
              <a:rPr lang="en" sz="2400"/>
              <a:t>:</a:t>
            </a:r>
            <a:endParaRPr sz="2400"/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Table too big</a:t>
            </a:r>
            <a:endParaRPr sz="1800"/>
          </a:p>
        </p:txBody>
      </p:sp>
      <p:sp>
        <p:nvSpPr>
          <p:cNvPr id="836" name="Google Shape;836;p85"/>
          <p:cNvSpPr txBox="1"/>
          <p:nvPr/>
        </p:nvSpPr>
        <p:spPr>
          <a:xfrm>
            <a:off x="56575" y="3058250"/>
            <a:ext cx="722700" cy="7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PageTableSize</a:t>
            </a:r>
            <a:endParaRPr i="1"/>
          </a:p>
        </p:txBody>
      </p:sp>
      <p:sp>
        <p:nvSpPr>
          <p:cNvPr id="837" name="Google Shape;837;p85"/>
          <p:cNvSpPr/>
          <p:nvPr/>
        </p:nvSpPr>
        <p:spPr>
          <a:xfrm>
            <a:off x="742600" y="3973300"/>
            <a:ext cx="439500" cy="43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&gt;</a:t>
            </a:r>
            <a:endParaRPr b="1"/>
          </a:p>
        </p:txBody>
      </p:sp>
      <p:cxnSp>
        <p:nvCxnSpPr>
          <p:cNvPr id="838" name="Google Shape;838;p85"/>
          <p:cNvCxnSpPr>
            <a:stCxn id="836" idx="2"/>
            <a:endCxn id="837" idx="2"/>
          </p:cNvCxnSpPr>
          <p:nvPr/>
        </p:nvCxnSpPr>
        <p:spPr>
          <a:xfrm flipH="1" rot="-5400000">
            <a:off x="388975" y="3839600"/>
            <a:ext cx="382500" cy="3246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9" name="Google Shape;839;p85"/>
          <p:cNvCxnSpPr>
            <a:stCxn id="822" idx="2"/>
            <a:endCxn id="837" idx="6"/>
          </p:cNvCxnSpPr>
          <p:nvPr/>
        </p:nvCxnSpPr>
        <p:spPr>
          <a:xfrm flipH="1" rot="-5400000">
            <a:off x="-232500" y="2778500"/>
            <a:ext cx="2465700" cy="363600"/>
          </a:xfrm>
          <a:prstGeom prst="bentConnector4">
            <a:avLst>
              <a:gd fmla="val 84618" name="adj1"/>
              <a:gd fmla="val 165477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0" name="Google Shape;840;p85"/>
          <p:cNvSpPr txBox="1"/>
          <p:nvPr/>
        </p:nvSpPr>
        <p:spPr>
          <a:xfrm>
            <a:off x="151000" y="4575450"/>
            <a:ext cx="16227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false, then error</a:t>
            </a:r>
            <a:endParaRPr/>
          </a:p>
        </p:txBody>
      </p:sp>
      <p:cxnSp>
        <p:nvCxnSpPr>
          <p:cNvPr id="841" name="Google Shape;841;p85"/>
          <p:cNvCxnSpPr>
            <a:stCxn id="837" idx="4"/>
            <a:endCxn id="840" idx="0"/>
          </p:cNvCxnSpPr>
          <p:nvPr/>
        </p:nvCxnSpPr>
        <p:spPr>
          <a:xfrm>
            <a:off x="962350" y="4412800"/>
            <a:ext cx="0" cy="16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2" name="Google Shape;842;p85"/>
          <p:cNvSpPr txBox="1"/>
          <p:nvPr/>
        </p:nvSpPr>
        <p:spPr>
          <a:xfrm>
            <a:off x="0" y="1639313"/>
            <a:ext cx="722700" cy="7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PageTablePtr</a:t>
            </a:r>
            <a:endParaRPr i="1"/>
          </a:p>
        </p:txBody>
      </p:sp>
      <p:cxnSp>
        <p:nvCxnSpPr>
          <p:cNvPr id="843" name="Google Shape;843;p85"/>
          <p:cNvCxnSpPr>
            <a:stCxn id="842" idx="3"/>
          </p:cNvCxnSpPr>
          <p:nvPr/>
        </p:nvCxnSpPr>
        <p:spPr>
          <a:xfrm>
            <a:off x="722700" y="2015513"/>
            <a:ext cx="147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4" name="Google Shape;844;p85"/>
          <p:cNvSpPr txBox="1"/>
          <p:nvPr/>
        </p:nvSpPr>
        <p:spPr>
          <a:xfrm>
            <a:off x="3030050" y="4791325"/>
            <a:ext cx="1083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table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terminology</a:t>
            </a:r>
            <a:endParaRPr/>
          </a:p>
        </p:txBody>
      </p:sp>
      <p:sp>
        <p:nvSpPr>
          <p:cNvPr id="850" name="Google Shape;850;p8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Virtual Page Number (VPN): Maps 1-to-1 with an entry in the page table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Physical Page Number (PPN): Location in physical memory of the page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PTE = (# PPN bits) + (# control bits)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Offset: Points to specific bytes in the physical page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2^(# offset bits) ⇔ size of pages!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8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Paging Understanding Check!</a:t>
            </a:r>
            <a:endParaRPr/>
          </a:p>
        </p:txBody>
      </p:sp>
      <p:sp>
        <p:nvSpPr>
          <p:cNvPr id="856" name="Google Shape;856;p87"/>
          <p:cNvSpPr txBox="1"/>
          <p:nvPr/>
        </p:nvSpPr>
        <p:spPr>
          <a:xfrm>
            <a:off x="519575" y="1298200"/>
            <a:ext cx="7745100" cy="33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" sz="1700"/>
              <a:t>What is contained in each entry of the page table?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" sz="1700"/>
              <a:t>How do we figure out how many entries in our page table there are?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" sz="1700"/>
              <a:t>T/F, paging produces less external fragmentation than base and bound.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" sz="1700">
                <a:solidFill>
                  <a:schemeClr val="dk1"/>
                </a:solidFill>
              </a:rPr>
              <a:t>What happens when I access memory marked as invalid?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arenR"/>
            </a:pPr>
            <a:r>
              <a:rPr lang="en" sz="1700">
                <a:solidFill>
                  <a:schemeClr val="dk1"/>
                </a:solidFill>
              </a:rPr>
              <a:t>How much memory does a page table with a 22-bit VPN with a 10-bit offset take?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8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Paging Understanding Check!</a:t>
            </a:r>
            <a:endParaRPr/>
          </a:p>
        </p:txBody>
      </p:sp>
      <p:sp>
        <p:nvSpPr>
          <p:cNvPr id="862" name="Google Shape;862;p88"/>
          <p:cNvSpPr txBox="1"/>
          <p:nvPr/>
        </p:nvSpPr>
        <p:spPr>
          <a:xfrm>
            <a:off x="528650" y="1017725"/>
            <a:ext cx="7745100" cy="33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" sz="1700"/>
              <a:t>What is contained in each entry of the page table?</a:t>
            </a:r>
            <a:endParaRPr sz="1700"/>
          </a:p>
          <a:p>
            <a:pPr indent="-336550" lvl="0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AutoNum type="arabicPeriod"/>
            </a:pPr>
            <a:r>
              <a:rPr lang="en" sz="1700">
                <a:solidFill>
                  <a:srgbClr val="CC0000"/>
                </a:solidFill>
              </a:rPr>
              <a:t>The PPN</a:t>
            </a:r>
            <a:endParaRPr sz="1700">
              <a:solidFill>
                <a:srgbClr val="CC0000"/>
              </a:solidFill>
            </a:endParaRPr>
          </a:p>
          <a:p>
            <a:pPr indent="-336550" lvl="0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AutoNum type="arabicPeriod"/>
            </a:pPr>
            <a:r>
              <a:rPr lang="en" sz="1700">
                <a:solidFill>
                  <a:srgbClr val="CC0000"/>
                </a:solidFill>
              </a:rPr>
              <a:t>Control bits (R, W, X, Valid, Dirty, Use, …)</a:t>
            </a:r>
            <a:br>
              <a:rPr lang="en" sz="1700">
                <a:solidFill>
                  <a:srgbClr val="CC0000"/>
                </a:solidFill>
              </a:rPr>
            </a:br>
            <a:r>
              <a:rPr lang="en" sz="1700">
                <a:solidFill>
                  <a:srgbClr val="CC0000"/>
                </a:solidFill>
              </a:rPr>
              <a:t>(also called access bits, status bits, metadata bits, ‘other bits’)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" sz="1700"/>
              <a:t>How do we figure out how many entries in our page table there are?</a:t>
            </a:r>
            <a:endParaRPr sz="1700">
              <a:solidFill>
                <a:srgbClr val="CC0000"/>
              </a:solidFill>
            </a:endParaRPr>
          </a:p>
          <a:p>
            <a:pPr indent="-336550" lvl="0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Char char="●"/>
            </a:pPr>
            <a:r>
              <a:rPr lang="en" sz="1700">
                <a:solidFill>
                  <a:srgbClr val="CC0000"/>
                </a:solidFill>
              </a:rPr>
              <a:t>Number of possible VPNs (i.e. 2^(VPN #bits))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" sz="1700"/>
              <a:t>T/F, paging produces less external fragmentation than base and bound.</a:t>
            </a:r>
            <a:endParaRPr sz="17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T</a:t>
            </a:r>
            <a:endParaRPr sz="1700"/>
          </a:p>
          <a:p>
            <a:pPr indent="-336550" lvl="0" marL="457200" rtl="0" algn="l">
              <a:spcBef>
                <a:spcPts val="600"/>
              </a:spcBef>
              <a:spcAft>
                <a:spcPts val="0"/>
              </a:spcAft>
              <a:buSzPts val="1700"/>
              <a:buAutoNum type="arabicParenR"/>
            </a:pPr>
            <a:r>
              <a:rPr lang="en" sz="1700">
                <a:solidFill>
                  <a:schemeClr val="dk1"/>
                </a:solidFill>
              </a:rPr>
              <a:t>What happens when I access memory marked as invalid?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The page fault handler is run.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arenR"/>
            </a:pPr>
            <a:r>
              <a:rPr lang="en" sz="1700">
                <a:solidFill>
                  <a:schemeClr val="dk1"/>
                </a:solidFill>
              </a:rPr>
              <a:t>How much memory does a page table with a 22-bit VPN with a 10-bit offset take?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22-bits is 4 million entries =&gt; 16 MB!</a:t>
            </a:r>
            <a:endParaRPr sz="17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8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Table: Multi-Level</a:t>
            </a:r>
            <a:endParaRPr/>
          </a:p>
        </p:txBody>
      </p:sp>
      <p:sp>
        <p:nvSpPr>
          <p:cNvPr id="868" name="Google Shape;868;p89"/>
          <p:cNvSpPr txBox="1"/>
          <p:nvPr/>
        </p:nvSpPr>
        <p:spPr>
          <a:xfrm>
            <a:off x="457200" y="1275050"/>
            <a:ext cx="7227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VPNa</a:t>
            </a:r>
            <a:endParaRPr/>
          </a:p>
        </p:txBody>
      </p:sp>
      <p:sp>
        <p:nvSpPr>
          <p:cNvPr id="869" name="Google Shape;869;p89"/>
          <p:cNvSpPr txBox="1"/>
          <p:nvPr/>
        </p:nvSpPr>
        <p:spPr>
          <a:xfrm>
            <a:off x="1179900" y="1275050"/>
            <a:ext cx="7227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VPNb</a:t>
            </a:r>
            <a:endParaRPr/>
          </a:p>
        </p:txBody>
      </p:sp>
      <p:sp>
        <p:nvSpPr>
          <p:cNvPr id="870" name="Google Shape;870;p89"/>
          <p:cNvSpPr txBox="1"/>
          <p:nvPr/>
        </p:nvSpPr>
        <p:spPr>
          <a:xfrm>
            <a:off x="1179900" y="935125"/>
            <a:ext cx="7227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vaddr</a:t>
            </a:r>
            <a:endParaRPr/>
          </a:p>
        </p:txBody>
      </p:sp>
      <p:graphicFrame>
        <p:nvGraphicFramePr>
          <p:cNvPr id="871" name="Google Shape;871;p89"/>
          <p:cNvGraphicFramePr/>
          <p:nvPr/>
        </p:nvGraphicFramePr>
        <p:xfrm>
          <a:off x="4317475" y="962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809200"/>
                <a:gridCol w="952850"/>
                <a:gridCol w="1075175"/>
              </a:tblGrid>
              <a:tr h="89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Index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Other bits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89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xxxxxxxx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xxxxxxxx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89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xxxxxxxx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xxxxxxxx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89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185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(# of vpages) - 1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xxxxxxxx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xxxxxxxx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cxnSp>
        <p:nvCxnSpPr>
          <p:cNvPr id="872" name="Google Shape;872;p89"/>
          <p:cNvCxnSpPr>
            <a:stCxn id="868" idx="2"/>
          </p:cNvCxnSpPr>
          <p:nvPr/>
        </p:nvCxnSpPr>
        <p:spPr>
          <a:xfrm flipH="1" rot="-5400000">
            <a:off x="-166050" y="2712050"/>
            <a:ext cx="2113500" cy="144300"/>
          </a:xfrm>
          <a:prstGeom prst="bentConnector3">
            <a:avLst>
              <a:gd fmla="val 99993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3" name="Google Shape;873;p89"/>
          <p:cNvSpPr/>
          <p:nvPr/>
        </p:nvSpPr>
        <p:spPr>
          <a:xfrm>
            <a:off x="4159325" y="2262075"/>
            <a:ext cx="3063300" cy="107700"/>
          </a:xfrm>
          <a:prstGeom prst="rect">
            <a:avLst/>
          </a:prstGeom>
          <a:solidFill>
            <a:srgbClr val="FF8700">
              <a:alpha val="19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874" name="Google Shape;874;p89"/>
          <p:cNvGraphicFramePr/>
          <p:nvPr/>
        </p:nvGraphicFramePr>
        <p:xfrm>
          <a:off x="962850" y="1831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132775"/>
                <a:gridCol w="927425"/>
                <a:gridCol w="646875"/>
              </a:tblGrid>
              <a:tr h="545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Index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PageTablePtr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Other bits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76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xxxxxxxx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xxxxxxxx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76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xxxxxxxx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xxxxxxxx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355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734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(# of vpages) - 1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xxxxxxxx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xxxxxxxx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875" name="Google Shape;875;p89"/>
          <p:cNvSpPr txBox="1"/>
          <p:nvPr/>
        </p:nvSpPr>
        <p:spPr>
          <a:xfrm>
            <a:off x="6303900" y="4533350"/>
            <a:ext cx="722700" cy="452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PPN</a:t>
            </a:r>
            <a:endParaRPr/>
          </a:p>
        </p:txBody>
      </p:sp>
      <p:sp>
        <p:nvSpPr>
          <p:cNvPr id="876" name="Google Shape;876;p89"/>
          <p:cNvSpPr txBox="1"/>
          <p:nvPr/>
        </p:nvSpPr>
        <p:spPr>
          <a:xfrm>
            <a:off x="7026600" y="4533350"/>
            <a:ext cx="722700" cy="452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offset</a:t>
            </a:r>
            <a:endParaRPr/>
          </a:p>
        </p:txBody>
      </p:sp>
      <p:sp>
        <p:nvSpPr>
          <p:cNvPr id="877" name="Google Shape;877;p89"/>
          <p:cNvSpPr txBox="1"/>
          <p:nvPr/>
        </p:nvSpPr>
        <p:spPr>
          <a:xfrm>
            <a:off x="6693400" y="4193425"/>
            <a:ext cx="7227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paddr</a:t>
            </a:r>
            <a:endParaRPr/>
          </a:p>
        </p:txBody>
      </p:sp>
      <p:cxnSp>
        <p:nvCxnSpPr>
          <p:cNvPr id="878" name="Google Shape;878;p89"/>
          <p:cNvCxnSpPr>
            <a:stCxn id="879" idx="2"/>
            <a:endCxn id="876" idx="0"/>
          </p:cNvCxnSpPr>
          <p:nvPr/>
        </p:nvCxnSpPr>
        <p:spPr>
          <a:xfrm flipH="1" rot="-5400000">
            <a:off x="3423000" y="568400"/>
            <a:ext cx="2805900" cy="5124000"/>
          </a:xfrm>
          <a:prstGeom prst="curvedConnector3">
            <a:avLst>
              <a:gd fmla="val 3452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80" name="Google Shape;880;p89"/>
          <p:cNvCxnSpPr>
            <a:endCxn id="875" idx="0"/>
          </p:cNvCxnSpPr>
          <p:nvPr/>
        </p:nvCxnSpPr>
        <p:spPr>
          <a:xfrm flipH="1" rot="-5400000">
            <a:off x="4985850" y="2853950"/>
            <a:ext cx="2227500" cy="1131300"/>
          </a:xfrm>
          <a:prstGeom prst="curvedConnector3">
            <a:avLst>
              <a:gd fmla="val 2236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81" name="Google Shape;881;p89"/>
          <p:cNvSpPr txBox="1"/>
          <p:nvPr/>
        </p:nvSpPr>
        <p:spPr>
          <a:xfrm>
            <a:off x="0" y="2049988"/>
            <a:ext cx="722700" cy="7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PageTablePtr</a:t>
            </a:r>
            <a:endParaRPr i="1"/>
          </a:p>
        </p:txBody>
      </p:sp>
      <p:cxnSp>
        <p:nvCxnSpPr>
          <p:cNvPr id="882" name="Google Shape;882;p89"/>
          <p:cNvCxnSpPr>
            <a:stCxn id="881" idx="3"/>
          </p:cNvCxnSpPr>
          <p:nvPr/>
        </p:nvCxnSpPr>
        <p:spPr>
          <a:xfrm>
            <a:off x="722700" y="2426188"/>
            <a:ext cx="246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9" name="Google Shape;879;p89"/>
          <p:cNvSpPr txBox="1"/>
          <p:nvPr/>
        </p:nvSpPr>
        <p:spPr>
          <a:xfrm>
            <a:off x="1902600" y="1275050"/>
            <a:ext cx="7227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offset</a:t>
            </a:r>
            <a:endParaRPr/>
          </a:p>
        </p:txBody>
      </p:sp>
      <p:sp>
        <p:nvSpPr>
          <p:cNvPr id="883" name="Google Shape;883;p89"/>
          <p:cNvSpPr/>
          <p:nvPr/>
        </p:nvSpPr>
        <p:spPr>
          <a:xfrm>
            <a:off x="847175" y="3789025"/>
            <a:ext cx="2889300" cy="107700"/>
          </a:xfrm>
          <a:prstGeom prst="rect">
            <a:avLst/>
          </a:prstGeom>
          <a:solidFill>
            <a:srgbClr val="FF8700">
              <a:alpha val="19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84" name="Google Shape;884;p89"/>
          <p:cNvCxnSpPr/>
          <p:nvPr/>
        </p:nvCxnSpPr>
        <p:spPr>
          <a:xfrm rot="-5400000">
            <a:off x="2194675" y="1723450"/>
            <a:ext cx="2497800" cy="1757100"/>
          </a:xfrm>
          <a:prstGeom prst="curvedConnector3">
            <a:avLst>
              <a:gd fmla="val 91641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85" name="Google Shape;885;p89"/>
          <p:cNvCxnSpPr>
            <a:stCxn id="869" idx="2"/>
          </p:cNvCxnSpPr>
          <p:nvPr/>
        </p:nvCxnSpPr>
        <p:spPr>
          <a:xfrm flipH="1" rot="-5400000">
            <a:off x="2622300" y="646400"/>
            <a:ext cx="605400" cy="27675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86" name="Google Shape;886;p89"/>
          <p:cNvSpPr txBox="1"/>
          <p:nvPr/>
        </p:nvSpPr>
        <p:spPr>
          <a:xfrm>
            <a:off x="7614275" y="3474675"/>
            <a:ext cx="915600" cy="7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If bad bits, then error</a:t>
            </a:r>
            <a:endParaRPr/>
          </a:p>
        </p:txBody>
      </p:sp>
      <p:cxnSp>
        <p:nvCxnSpPr>
          <p:cNvPr id="887" name="Google Shape;887;p89"/>
          <p:cNvCxnSpPr>
            <a:endCxn id="886" idx="1"/>
          </p:cNvCxnSpPr>
          <p:nvPr/>
        </p:nvCxnSpPr>
        <p:spPr>
          <a:xfrm>
            <a:off x="3794375" y="3850875"/>
            <a:ext cx="3819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88" name="Google Shape;888;p89"/>
          <p:cNvCxnSpPr>
            <a:endCxn id="886" idx="0"/>
          </p:cNvCxnSpPr>
          <p:nvPr/>
        </p:nvCxnSpPr>
        <p:spPr>
          <a:xfrm>
            <a:off x="6650375" y="2305875"/>
            <a:ext cx="1421700" cy="11688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89" name="Google Shape;889;p89"/>
          <p:cNvSpPr txBox="1"/>
          <p:nvPr/>
        </p:nvSpPr>
        <p:spPr>
          <a:xfrm>
            <a:off x="1545538" y="4691100"/>
            <a:ext cx="15417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Lvl a Page table</a:t>
            </a:r>
            <a:endParaRPr/>
          </a:p>
        </p:txBody>
      </p:sp>
      <p:sp>
        <p:nvSpPr>
          <p:cNvPr id="890" name="Google Shape;890;p89"/>
          <p:cNvSpPr txBox="1"/>
          <p:nvPr/>
        </p:nvSpPr>
        <p:spPr>
          <a:xfrm>
            <a:off x="4920113" y="3259038"/>
            <a:ext cx="15417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Lvl b Page table</a:t>
            </a:r>
            <a:endParaRPr/>
          </a:p>
        </p:txBody>
      </p:sp>
      <p:sp>
        <p:nvSpPr>
          <p:cNvPr id="891" name="Google Shape;891;p89"/>
          <p:cNvSpPr txBox="1"/>
          <p:nvPr>
            <p:ph idx="4294967295" type="body"/>
          </p:nvPr>
        </p:nvSpPr>
        <p:spPr>
          <a:xfrm>
            <a:off x="6079525" y="-46950"/>
            <a:ext cx="3873900" cy="6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/>
              <a:t>Pro</a:t>
            </a:r>
            <a:r>
              <a:rPr lang="en" sz="2400"/>
              <a:t>:</a:t>
            </a:r>
            <a:endParaRPr sz="2400"/>
          </a:p>
          <a:p>
            <a:pPr indent="-31242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Smaller tables</a:t>
            </a:r>
            <a:endParaRPr sz="180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9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Multi-level Understanding Check!</a:t>
            </a:r>
            <a:endParaRPr/>
          </a:p>
        </p:txBody>
      </p:sp>
      <p:sp>
        <p:nvSpPr>
          <p:cNvPr id="897" name="Google Shape;897;p90"/>
          <p:cNvSpPr txBox="1"/>
          <p:nvPr/>
        </p:nvSpPr>
        <p:spPr>
          <a:xfrm>
            <a:off x="519575" y="1298200"/>
            <a:ext cx="7745100" cy="33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Let’s say I still have a 32 bit virtual address space and 4 KiB pages, but I break the PPN up into 10 bits and 10 bits for use in a two level page table. How big are my page tables put together if I only have one page mapped?</a:t>
            </a:r>
            <a:endParaRPr sz="180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9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Multi-level Understanding Check!</a:t>
            </a:r>
            <a:endParaRPr/>
          </a:p>
        </p:txBody>
      </p:sp>
      <p:sp>
        <p:nvSpPr>
          <p:cNvPr id="903" name="Google Shape;903;p91"/>
          <p:cNvSpPr txBox="1"/>
          <p:nvPr/>
        </p:nvSpPr>
        <p:spPr>
          <a:xfrm>
            <a:off x="519575" y="1298200"/>
            <a:ext cx="7745100" cy="33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Let’s say I still have a 32 bit virtual address space and 4 KiB pages, but I break the PPN up into 10 bits and 10 bits for use in a two level page table. How big are my page tables put together if I only have one page mapped?</a:t>
            </a:r>
            <a:endParaRPr sz="18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Char char="-"/>
            </a:pPr>
            <a:r>
              <a:rPr lang="en">
                <a:solidFill>
                  <a:srgbClr val="CC0000"/>
                </a:solidFill>
              </a:rPr>
              <a:t>If you only have one page mapped then you only need one node in the first layer and one node in the second layer. 10 bits for each level means 2^10 entries in each node. Because each entry is 4 bytes, 2^10 entries fits perfectly in one page (each node is one page). There are two nodes, so two pages = 4KiB + 4KiB = 8KiB memory needed. Huge improvement from 4MiB!</a:t>
            </a:r>
            <a:endParaRPr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9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Multi-level Understanding Check!</a:t>
            </a:r>
            <a:endParaRPr/>
          </a:p>
        </p:txBody>
      </p:sp>
      <p:sp>
        <p:nvSpPr>
          <p:cNvPr id="909" name="Google Shape;909;p92"/>
          <p:cNvSpPr/>
          <p:nvPr/>
        </p:nvSpPr>
        <p:spPr>
          <a:xfrm>
            <a:off x="457200" y="1563650"/>
            <a:ext cx="2298600" cy="2901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4 B/entry * (2^22 entries)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= 2^24 B</a:t>
            </a:r>
            <a:endParaRPr sz="2800"/>
          </a:p>
        </p:txBody>
      </p:sp>
      <p:sp>
        <p:nvSpPr>
          <p:cNvPr id="910" name="Google Shape;910;p92"/>
          <p:cNvSpPr/>
          <p:nvPr/>
        </p:nvSpPr>
        <p:spPr>
          <a:xfrm>
            <a:off x="5016300" y="1563650"/>
            <a:ext cx="1563300" cy="20130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4 B/entry * (2^10 entries)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= 2^12 B</a:t>
            </a:r>
            <a:endParaRPr sz="1700"/>
          </a:p>
        </p:txBody>
      </p:sp>
      <p:sp>
        <p:nvSpPr>
          <p:cNvPr id="911" name="Google Shape;911;p92"/>
          <p:cNvSpPr/>
          <p:nvPr/>
        </p:nvSpPr>
        <p:spPr>
          <a:xfrm>
            <a:off x="6971100" y="1563650"/>
            <a:ext cx="1563300" cy="8313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4 B/entry * (2^10 entries)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= 2^12 B</a:t>
            </a:r>
            <a:endParaRPr sz="1700"/>
          </a:p>
        </p:txBody>
      </p:sp>
      <p:sp>
        <p:nvSpPr>
          <p:cNvPr id="912" name="Google Shape;912;p92"/>
          <p:cNvSpPr txBox="1"/>
          <p:nvPr/>
        </p:nvSpPr>
        <p:spPr>
          <a:xfrm>
            <a:off x="593700" y="1063375"/>
            <a:ext cx="20256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Single-level page table</a:t>
            </a:r>
            <a:endParaRPr/>
          </a:p>
        </p:txBody>
      </p:sp>
      <p:sp>
        <p:nvSpPr>
          <p:cNvPr id="913" name="Google Shape;913;p92"/>
          <p:cNvSpPr txBox="1"/>
          <p:nvPr/>
        </p:nvSpPr>
        <p:spPr>
          <a:xfrm>
            <a:off x="5770500" y="1063375"/>
            <a:ext cx="20256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Multi-level page tables</a:t>
            </a:r>
            <a:endParaRPr/>
          </a:p>
        </p:txBody>
      </p:sp>
      <p:sp>
        <p:nvSpPr>
          <p:cNvPr id="914" name="Google Shape;914;p92"/>
          <p:cNvSpPr txBox="1"/>
          <p:nvPr/>
        </p:nvSpPr>
        <p:spPr>
          <a:xfrm>
            <a:off x="1035525" y="4491825"/>
            <a:ext cx="15633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Total: 16MiB</a:t>
            </a:r>
            <a:endParaRPr/>
          </a:p>
        </p:txBody>
      </p:sp>
      <p:sp>
        <p:nvSpPr>
          <p:cNvPr id="915" name="Google Shape;915;p92"/>
          <p:cNvSpPr txBox="1"/>
          <p:nvPr/>
        </p:nvSpPr>
        <p:spPr>
          <a:xfrm>
            <a:off x="6550625" y="4491825"/>
            <a:ext cx="10677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Total: 12KiB</a:t>
            </a:r>
            <a:endParaRPr/>
          </a:p>
        </p:txBody>
      </p:sp>
      <p:cxnSp>
        <p:nvCxnSpPr>
          <p:cNvPr id="916" name="Google Shape;916;p92"/>
          <p:cNvCxnSpPr/>
          <p:nvPr/>
        </p:nvCxnSpPr>
        <p:spPr>
          <a:xfrm flipH="1" rot="10800000">
            <a:off x="193450" y="1598925"/>
            <a:ext cx="261600" cy="142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17" name="Google Shape;917;p92"/>
          <p:cNvCxnSpPr/>
          <p:nvPr/>
        </p:nvCxnSpPr>
        <p:spPr>
          <a:xfrm flipH="1" rot="10800000">
            <a:off x="4745225" y="1587325"/>
            <a:ext cx="284400" cy="105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18" name="Google Shape;918;p92"/>
          <p:cNvCxnSpPr>
            <a:stCxn id="911" idx="3"/>
          </p:cNvCxnSpPr>
          <p:nvPr/>
        </p:nvCxnSpPr>
        <p:spPr>
          <a:xfrm>
            <a:off x="8534400" y="1979300"/>
            <a:ext cx="296100" cy="0"/>
          </a:xfrm>
          <a:prstGeom prst="straightConnector1">
            <a:avLst/>
          </a:prstGeom>
          <a:noFill/>
          <a:ln cap="flat" cmpd="sng" w="9525">
            <a:solidFill>
              <a:srgbClr val="FF6600"/>
            </a:solidFill>
            <a:prstDash val="solid"/>
            <a:round/>
            <a:headEnd len="med" w="med" type="none"/>
            <a:tailEnd len="med" w="med" type="diamond"/>
          </a:ln>
        </p:spPr>
      </p:cxnSp>
      <p:sp>
        <p:nvSpPr>
          <p:cNvPr id="919" name="Google Shape;919;p92"/>
          <p:cNvSpPr/>
          <p:nvPr/>
        </p:nvSpPr>
        <p:spPr>
          <a:xfrm>
            <a:off x="6971100" y="2745350"/>
            <a:ext cx="1563300" cy="8313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4 B/entry * (2^10 entries)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= 2^12 B</a:t>
            </a:r>
            <a:endParaRPr sz="1700"/>
          </a:p>
        </p:txBody>
      </p:sp>
      <p:cxnSp>
        <p:nvCxnSpPr>
          <p:cNvPr id="920" name="Google Shape;920;p92"/>
          <p:cNvCxnSpPr>
            <a:endCxn id="911" idx="1"/>
          </p:cNvCxnSpPr>
          <p:nvPr/>
        </p:nvCxnSpPr>
        <p:spPr>
          <a:xfrm>
            <a:off x="6566100" y="1974800"/>
            <a:ext cx="405000" cy="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1" name="Google Shape;921;p92"/>
          <p:cNvCxnSpPr>
            <a:endCxn id="919" idx="1"/>
          </p:cNvCxnSpPr>
          <p:nvPr/>
        </p:nvCxnSpPr>
        <p:spPr>
          <a:xfrm flipH="1" rot="10800000">
            <a:off x="6576000" y="3161000"/>
            <a:ext cx="395100" cy="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2" name="Google Shape;922;p92"/>
          <p:cNvCxnSpPr/>
          <p:nvPr/>
        </p:nvCxnSpPr>
        <p:spPr>
          <a:xfrm flipH="1" rot="10800000">
            <a:off x="6576000" y="2149313"/>
            <a:ext cx="187200" cy="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3" name="Google Shape;923;p92"/>
          <p:cNvCxnSpPr/>
          <p:nvPr/>
        </p:nvCxnSpPr>
        <p:spPr>
          <a:xfrm flipH="1" rot="10800000">
            <a:off x="6576000" y="2344375"/>
            <a:ext cx="187200" cy="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4" name="Google Shape;924;p92"/>
          <p:cNvCxnSpPr/>
          <p:nvPr/>
        </p:nvCxnSpPr>
        <p:spPr>
          <a:xfrm flipH="1" rot="10800000">
            <a:off x="6576000" y="2565300"/>
            <a:ext cx="187200" cy="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5" name="Google Shape;925;p92"/>
          <p:cNvCxnSpPr/>
          <p:nvPr/>
        </p:nvCxnSpPr>
        <p:spPr>
          <a:xfrm flipH="1" rot="10800000">
            <a:off x="6576000" y="2752675"/>
            <a:ext cx="187200" cy="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6" name="Google Shape;926;p92"/>
          <p:cNvCxnSpPr/>
          <p:nvPr/>
        </p:nvCxnSpPr>
        <p:spPr>
          <a:xfrm flipH="1" rot="10800000">
            <a:off x="6576000" y="2956825"/>
            <a:ext cx="187200" cy="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7" name="Google Shape;927;p92"/>
          <p:cNvCxnSpPr/>
          <p:nvPr/>
        </p:nvCxnSpPr>
        <p:spPr>
          <a:xfrm flipH="1" rot="10800000">
            <a:off x="6576000" y="3320563"/>
            <a:ext cx="187200" cy="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8" name="Google Shape;928;p92"/>
          <p:cNvCxnSpPr/>
          <p:nvPr/>
        </p:nvCxnSpPr>
        <p:spPr>
          <a:xfrm flipH="1" rot="10800000">
            <a:off x="6576000" y="1751238"/>
            <a:ext cx="187200" cy="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9" name="Google Shape;929;p92"/>
          <p:cNvCxnSpPr/>
          <p:nvPr/>
        </p:nvCxnSpPr>
        <p:spPr>
          <a:xfrm>
            <a:off x="8534400" y="3161300"/>
            <a:ext cx="296100" cy="0"/>
          </a:xfrm>
          <a:prstGeom prst="straightConnector1">
            <a:avLst/>
          </a:prstGeom>
          <a:noFill/>
          <a:ln cap="flat" cmpd="sng" w="9525">
            <a:solidFill>
              <a:srgbClr val="FF6600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930" name="Google Shape;930;p92"/>
          <p:cNvCxnSpPr/>
          <p:nvPr/>
        </p:nvCxnSpPr>
        <p:spPr>
          <a:xfrm>
            <a:off x="2757950" y="2961625"/>
            <a:ext cx="296100" cy="0"/>
          </a:xfrm>
          <a:prstGeom prst="straightConnector1">
            <a:avLst/>
          </a:prstGeom>
          <a:noFill/>
          <a:ln cap="flat" cmpd="sng" w="9525">
            <a:solidFill>
              <a:srgbClr val="FF6600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931" name="Google Shape;931;p92"/>
          <p:cNvCxnSpPr/>
          <p:nvPr/>
        </p:nvCxnSpPr>
        <p:spPr>
          <a:xfrm>
            <a:off x="2757950" y="2645725"/>
            <a:ext cx="296100" cy="0"/>
          </a:xfrm>
          <a:prstGeom prst="straightConnector1">
            <a:avLst/>
          </a:prstGeom>
          <a:noFill/>
          <a:ln cap="flat" cmpd="sng" w="9525">
            <a:solidFill>
              <a:srgbClr val="FF6600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932" name="Google Shape;932;p92"/>
          <p:cNvCxnSpPr/>
          <p:nvPr/>
        </p:nvCxnSpPr>
        <p:spPr>
          <a:xfrm>
            <a:off x="2757950" y="2329825"/>
            <a:ext cx="296100" cy="0"/>
          </a:xfrm>
          <a:prstGeom prst="straightConnector1">
            <a:avLst/>
          </a:prstGeom>
          <a:noFill/>
          <a:ln cap="flat" cmpd="sng" w="9525">
            <a:solidFill>
              <a:srgbClr val="FF6600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933" name="Google Shape;933;p92"/>
          <p:cNvCxnSpPr/>
          <p:nvPr/>
        </p:nvCxnSpPr>
        <p:spPr>
          <a:xfrm>
            <a:off x="2757950" y="2060375"/>
            <a:ext cx="296100" cy="0"/>
          </a:xfrm>
          <a:prstGeom prst="straightConnector1">
            <a:avLst/>
          </a:prstGeom>
          <a:noFill/>
          <a:ln cap="flat" cmpd="sng" w="9525">
            <a:solidFill>
              <a:srgbClr val="FF6600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934" name="Google Shape;934;p92"/>
          <p:cNvCxnSpPr/>
          <p:nvPr/>
        </p:nvCxnSpPr>
        <p:spPr>
          <a:xfrm>
            <a:off x="2757950" y="3234175"/>
            <a:ext cx="296100" cy="0"/>
          </a:xfrm>
          <a:prstGeom prst="straightConnector1">
            <a:avLst/>
          </a:prstGeom>
          <a:noFill/>
          <a:ln cap="flat" cmpd="sng" w="9525">
            <a:solidFill>
              <a:srgbClr val="FF6600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935" name="Google Shape;935;p92"/>
          <p:cNvCxnSpPr/>
          <p:nvPr/>
        </p:nvCxnSpPr>
        <p:spPr>
          <a:xfrm>
            <a:off x="2757950" y="3532475"/>
            <a:ext cx="296100" cy="0"/>
          </a:xfrm>
          <a:prstGeom prst="straightConnector1">
            <a:avLst/>
          </a:prstGeom>
          <a:noFill/>
          <a:ln cap="flat" cmpd="sng" w="9525">
            <a:solidFill>
              <a:srgbClr val="FF6600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936" name="Google Shape;936;p92"/>
          <p:cNvCxnSpPr/>
          <p:nvPr/>
        </p:nvCxnSpPr>
        <p:spPr>
          <a:xfrm>
            <a:off x="2757950" y="3801625"/>
            <a:ext cx="296100" cy="0"/>
          </a:xfrm>
          <a:prstGeom prst="straightConnector1">
            <a:avLst/>
          </a:prstGeom>
          <a:noFill/>
          <a:ln cap="flat" cmpd="sng" w="9525">
            <a:solidFill>
              <a:srgbClr val="FF6600"/>
            </a:solidFill>
            <a:prstDash val="solid"/>
            <a:round/>
            <a:headEnd len="med" w="med" type="none"/>
            <a:tailEnd len="med" w="med" type="diamond"/>
          </a:ln>
        </p:spPr>
      </p:cxn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2CC"/>
        </a:solidFill>
      </p:bgPr>
    </p:bg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9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(Linear) Inverted Page Table</a:t>
            </a:r>
            <a:endParaRPr/>
          </a:p>
        </p:txBody>
      </p:sp>
      <p:sp>
        <p:nvSpPr>
          <p:cNvPr id="942" name="Google Shape;942;p93"/>
          <p:cNvSpPr txBox="1"/>
          <p:nvPr/>
        </p:nvSpPr>
        <p:spPr>
          <a:xfrm>
            <a:off x="457200" y="1275050"/>
            <a:ext cx="7227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VPN</a:t>
            </a:r>
            <a:endParaRPr/>
          </a:p>
        </p:txBody>
      </p:sp>
      <p:sp>
        <p:nvSpPr>
          <p:cNvPr id="943" name="Google Shape;943;p93"/>
          <p:cNvSpPr txBox="1"/>
          <p:nvPr/>
        </p:nvSpPr>
        <p:spPr>
          <a:xfrm>
            <a:off x="1179900" y="1275050"/>
            <a:ext cx="7227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offset</a:t>
            </a:r>
            <a:endParaRPr/>
          </a:p>
        </p:txBody>
      </p:sp>
      <p:sp>
        <p:nvSpPr>
          <p:cNvPr id="944" name="Google Shape;944;p93"/>
          <p:cNvSpPr txBox="1"/>
          <p:nvPr/>
        </p:nvSpPr>
        <p:spPr>
          <a:xfrm>
            <a:off x="846700" y="935125"/>
            <a:ext cx="7227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vaddr</a:t>
            </a:r>
            <a:endParaRPr/>
          </a:p>
        </p:txBody>
      </p:sp>
      <p:graphicFrame>
        <p:nvGraphicFramePr>
          <p:cNvPr id="945" name="Google Shape;945;p93"/>
          <p:cNvGraphicFramePr/>
          <p:nvPr/>
        </p:nvGraphicFramePr>
        <p:xfrm>
          <a:off x="2121625" y="1275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786775"/>
                <a:gridCol w="926450"/>
                <a:gridCol w="926450"/>
                <a:gridCol w="1045400"/>
              </a:tblGrid>
              <a:tr h="36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Index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Other bits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754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&lt;PID for ppage 0&gt;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&lt;VPN for ppage 0&gt;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&lt;other bits for ppage 0&gt;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754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&lt;PID for ppage 1&gt;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&lt;VPN for ppage 1&gt;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&lt;other bits for ppage 1&gt;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754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(# of ppages) - 1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&lt;PID for last ppage&gt;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&lt;VPN for last ppage&gt;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&lt;other bits for last ppage&gt;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946" name="Google Shape;946;p93"/>
          <p:cNvSpPr txBox="1"/>
          <p:nvPr/>
        </p:nvSpPr>
        <p:spPr>
          <a:xfrm>
            <a:off x="3095200" y="4498150"/>
            <a:ext cx="17379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Inverted page table</a:t>
            </a:r>
            <a:endParaRPr/>
          </a:p>
        </p:txBody>
      </p:sp>
      <p:sp>
        <p:nvSpPr>
          <p:cNvPr id="947" name="Google Shape;947;p93"/>
          <p:cNvSpPr txBox="1"/>
          <p:nvPr/>
        </p:nvSpPr>
        <p:spPr>
          <a:xfrm>
            <a:off x="7241400" y="4045750"/>
            <a:ext cx="722700" cy="452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PPN</a:t>
            </a:r>
            <a:endParaRPr/>
          </a:p>
        </p:txBody>
      </p:sp>
      <p:sp>
        <p:nvSpPr>
          <p:cNvPr id="948" name="Google Shape;948;p93"/>
          <p:cNvSpPr txBox="1"/>
          <p:nvPr/>
        </p:nvSpPr>
        <p:spPr>
          <a:xfrm>
            <a:off x="7964100" y="4045750"/>
            <a:ext cx="722700" cy="452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offset</a:t>
            </a:r>
            <a:endParaRPr/>
          </a:p>
        </p:txBody>
      </p:sp>
      <p:sp>
        <p:nvSpPr>
          <p:cNvPr id="949" name="Google Shape;949;p93"/>
          <p:cNvSpPr txBox="1"/>
          <p:nvPr/>
        </p:nvSpPr>
        <p:spPr>
          <a:xfrm>
            <a:off x="7630900" y="3705825"/>
            <a:ext cx="7227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paddr</a:t>
            </a:r>
            <a:endParaRPr/>
          </a:p>
        </p:txBody>
      </p:sp>
      <p:cxnSp>
        <p:nvCxnSpPr>
          <p:cNvPr id="950" name="Google Shape;950;p93"/>
          <p:cNvCxnSpPr>
            <a:stCxn id="942" idx="2"/>
          </p:cNvCxnSpPr>
          <p:nvPr/>
        </p:nvCxnSpPr>
        <p:spPr>
          <a:xfrm flipH="1" rot="-5400000">
            <a:off x="1691250" y="854750"/>
            <a:ext cx="1737600" cy="34830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51" name="Google Shape;951;p93"/>
          <p:cNvCxnSpPr>
            <a:endCxn id="947" idx="2"/>
          </p:cNvCxnSpPr>
          <p:nvPr/>
        </p:nvCxnSpPr>
        <p:spPr>
          <a:xfrm>
            <a:off x="2128050" y="3453550"/>
            <a:ext cx="5474700" cy="1044600"/>
          </a:xfrm>
          <a:prstGeom prst="bentConnector4">
            <a:avLst>
              <a:gd fmla="val -3743" name="adj1"/>
              <a:gd fmla="val 13509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52" name="Google Shape;952;p93"/>
          <p:cNvCxnSpPr>
            <a:stCxn id="943" idx="2"/>
            <a:endCxn id="948" idx="2"/>
          </p:cNvCxnSpPr>
          <p:nvPr/>
        </p:nvCxnSpPr>
        <p:spPr>
          <a:xfrm flipH="1" rot="-5400000">
            <a:off x="3547950" y="-279250"/>
            <a:ext cx="2770800" cy="6784200"/>
          </a:xfrm>
          <a:prstGeom prst="bentConnector3">
            <a:avLst>
              <a:gd fmla="val 11856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53" name="Google Shape;953;p93"/>
          <p:cNvSpPr/>
          <p:nvPr/>
        </p:nvSpPr>
        <p:spPr>
          <a:xfrm>
            <a:off x="2054125" y="3402875"/>
            <a:ext cx="3863100" cy="107700"/>
          </a:xfrm>
          <a:prstGeom prst="rect">
            <a:avLst/>
          </a:prstGeom>
          <a:solidFill>
            <a:srgbClr val="FF8700">
              <a:alpha val="19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p93"/>
          <p:cNvSpPr txBox="1"/>
          <p:nvPr/>
        </p:nvSpPr>
        <p:spPr>
          <a:xfrm>
            <a:off x="0" y="935125"/>
            <a:ext cx="4572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pid</a:t>
            </a:r>
            <a:endParaRPr/>
          </a:p>
        </p:txBody>
      </p:sp>
      <p:cxnSp>
        <p:nvCxnSpPr>
          <p:cNvPr id="955" name="Google Shape;955;p93"/>
          <p:cNvCxnSpPr>
            <a:stCxn id="954" idx="2"/>
          </p:cNvCxnSpPr>
          <p:nvPr/>
        </p:nvCxnSpPr>
        <p:spPr>
          <a:xfrm flipH="1" rot="-5400000">
            <a:off x="709800" y="927925"/>
            <a:ext cx="2044500" cy="30069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56" name="Google Shape;956;p93"/>
          <p:cNvSpPr txBox="1"/>
          <p:nvPr>
            <p:ph idx="4294967295" type="body"/>
          </p:nvPr>
        </p:nvSpPr>
        <p:spPr>
          <a:xfrm>
            <a:off x="5917225" y="139550"/>
            <a:ext cx="3100200" cy="23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Pros:</a:t>
            </a:r>
            <a:endParaRPr sz="22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+"/>
            </a:pPr>
            <a:r>
              <a:rPr lang="en" sz="1600"/>
              <a:t>Single table → small</a:t>
            </a:r>
            <a:endParaRPr sz="16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Cons:</a:t>
            </a:r>
            <a:endParaRPr sz="22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–"/>
            </a:pPr>
            <a:r>
              <a:rPr lang="en" sz="1600"/>
              <a:t>Inter-process sharing hard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–"/>
            </a:pPr>
            <a:r>
              <a:rPr lang="en" sz="1600"/>
              <a:t>Translation slow (linear scan)</a:t>
            </a:r>
            <a:endParaRPr sz="1600"/>
          </a:p>
        </p:txBody>
      </p:sp>
      <p:sp>
        <p:nvSpPr>
          <p:cNvPr id="957" name="Google Shape;957;p93"/>
          <p:cNvSpPr txBox="1"/>
          <p:nvPr/>
        </p:nvSpPr>
        <p:spPr>
          <a:xfrm>
            <a:off x="6102800" y="3290450"/>
            <a:ext cx="11385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bad bits, then error</a:t>
            </a:r>
            <a:endParaRPr/>
          </a:p>
        </p:txBody>
      </p:sp>
      <p:cxnSp>
        <p:nvCxnSpPr>
          <p:cNvPr id="958" name="Google Shape;958;p93"/>
          <p:cNvCxnSpPr>
            <a:endCxn id="957" idx="1"/>
          </p:cNvCxnSpPr>
          <p:nvPr/>
        </p:nvCxnSpPr>
        <p:spPr>
          <a:xfrm>
            <a:off x="5291300" y="3470600"/>
            <a:ext cx="811500" cy="9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9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(Hashed) Inverted Page Table</a:t>
            </a:r>
            <a:endParaRPr/>
          </a:p>
        </p:txBody>
      </p:sp>
      <p:sp>
        <p:nvSpPr>
          <p:cNvPr id="964" name="Google Shape;964;p94"/>
          <p:cNvSpPr txBox="1"/>
          <p:nvPr/>
        </p:nvSpPr>
        <p:spPr>
          <a:xfrm>
            <a:off x="457200" y="1275050"/>
            <a:ext cx="7227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VPN</a:t>
            </a:r>
            <a:endParaRPr/>
          </a:p>
        </p:txBody>
      </p:sp>
      <p:sp>
        <p:nvSpPr>
          <p:cNvPr id="965" name="Google Shape;965;p94"/>
          <p:cNvSpPr txBox="1"/>
          <p:nvPr/>
        </p:nvSpPr>
        <p:spPr>
          <a:xfrm>
            <a:off x="1179900" y="1275050"/>
            <a:ext cx="7227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offset</a:t>
            </a:r>
            <a:endParaRPr/>
          </a:p>
        </p:txBody>
      </p:sp>
      <p:sp>
        <p:nvSpPr>
          <p:cNvPr id="966" name="Google Shape;966;p94"/>
          <p:cNvSpPr txBox="1"/>
          <p:nvPr/>
        </p:nvSpPr>
        <p:spPr>
          <a:xfrm>
            <a:off x="846700" y="935125"/>
            <a:ext cx="7227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vaddr</a:t>
            </a:r>
            <a:endParaRPr/>
          </a:p>
        </p:txBody>
      </p:sp>
      <p:graphicFrame>
        <p:nvGraphicFramePr>
          <p:cNvPr id="967" name="Google Shape;967;p94"/>
          <p:cNvGraphicFramePr/>
          <p:nvPr/>
        </p:nvGraphicFramePr>
        <p:xfrm>
          <a:off x="6320038" y="1031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641350"/>
                <a:gridCol w="641350"/>
                <a:gridCol w="641350"/>
                <a:gridCol w="641350"/>
              </a:tblGrid>
              <a:tr h="452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Index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Other bits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294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xxxx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xxxx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xxxx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294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294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767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(# of p- pages) - 1</a:t>
                      </a:r>
                      <a:endParaRPr sz="10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968" name="Google Shape;968;p94"/>
          <p:cNvSpPr txBox="1"/>
          <p:nvPr/>
        </p:nvSpPr>
        <p:spPr>
          <a:xfrm>
            <a:off x="1885875" y="4691100"/>
            <a:ext cx="2772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Hash table (with linear probing)</a:t>
            </a:r>
            <a:endParaRPr/>
          </a:p>
        </p:txBody>
      </p:sp>
      <p:sp>
        <p:nvSpPr>
          <p:cNvPr id="969" name="Google Shape;969;p94"/>
          <p:cNvSpPr txBox="1"/>
          <p:nvPr/>
        </p:nvSpPr>
        <p:spPr>
          <a:xfrm>
            <a:off x="7241400" y="4274350"/>
            <a:ext cx="722700" cy="452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PPN</a:t>
            </a:r>
            <a:endParaRPr/>
          </a:p>
        </p:txBody>
      </p:sp>
      <p:sp>
        <p:nvSpPr>
          <p:cNvPr id="970" name="Google Shape;970;p94"/>
          <p:cNvSpPr txBox="1"/>
          <p:nvPr/>
        </p:nvSpPr>
        <p:spPr>
          <a:xfrm>
            <a:off x="7964100" y="4274350"/>
            <a:ext cx="722700" cy="452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offset</a:t>
            </a:r>
            <a:endParaRPr/>
          </a:p>
        </p:txBody>
      </p:sp>
      <p:sp>
        <p:nvSpPr>
          <p:cNvPr id="971" name="Google Shape;971;p94"/>
          <p:cNvSpPr txBox="1"/>
          <p:nvPr/>
        </p:nvSpPr>
        <p:spPr>
          <a:xfrm>
            <a:off x="7630900" y="3934425"/>
            <a:ext cx="7227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paddr</a:t>
            </a:r>
            <a:endParaRPr/>
          </a:p>
        </p:txBody>
      </p:sp>
      <p:cxnSp>
        <p:nvCxnSpPr>
          <p:cNvPr id="972" name="Google Shape;972;p94"/>
          <p:cNvCxnSpPr>
            <a:stCxn id="973" idx="1"/>
            <a:endCxn id="969" idx="2"/>
          </p:cNvCxnSpPr>
          <p:nvPr/>
        </p:nvCxnSpPr>
        <p:spPr>
          <a:xfrm>
            <a:off x="6270075" y="2605550"/>
            <a:ext cx="1332600" cy="2121300"/>
          </a:xfrm>
          <a:prstGeom prst="bentConnector4">
            <a:avLst>
              <a:gd fmla="val -17869" name="adj1"/>
              <a:gd fmla="val 111221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74" name="Google Shape;974;p94"/>
          <p:cNvCxnSpPr>
            <a:stCxn id="965" idx="2"/>
            <a:endCxn id="970" idx="2"/>
          </p:cNvCxnSpPr>
          <p:nvPr/>
        </p:nvCxnSpPr>
        <p:spPr>
          <a:xfrm flipH="1" rot="-5400000">
            <a:off x="3433650" y="-164950"/>
            <a:ext cx="2999400" cy="6784200"/>
          </a:xfrm>
          <a:prstGeom prst="bentConnector3">
            <a:avLst>
              <a:gd fmla="val 11142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73" name="Google Shape;973;p94"/>
          <p:cNvSpPr/>
          <p:nvPr/>
        </p:nvSpPr>
        <p:spPr>
          <a:xfrm>
            <a:off x="6270075" y="2551700"/>
            <a:ext cx="2772000" cy="107700"/>
          </a:xfrm>
          <a:prstGeom prst="rect">
            <a:avLst/>
          </a:prstGeom>
          <a:solidFill>
            <a:srgbClr val="FF8700">
              <a:alpha val="19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94"/>
          <p:cNvSpPr txBox="1"/>
          <p:nvPr/>
        </p:nvSpPr>
        <p:spPr>
          <a:xfrm>
            <a:off x="0" y="935125"/>
            <a:ext cx="4572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pid</a:t>
            </a:r>
            <a:endParaRPr/>
          </a:p>
        </p:txBody>
      </p:sp>
      <p:sp>
        <p:nvSpPr>
          <p:cNvPr id="976" name="Google Shape;976;p94"/>
          <p:cNvSpPr txBox="1"/>
          <p:nvPr/>
        </p:nvSpPr>
        <p:spPr>
          <a:xfrm>
            <a:off x="7756200" y="284300"/>
            <a:ext cx="11385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bad bits, then error</a:t>
            </a:r>
            <a:endParaRPr/>
          </a:p>
        </p:txBody>
      </p:sp>
      <p:cxnSp>
        <p:nvCxnSpPr>
          <p:cNvPr id="977" name="Google Shape;977;p94"/>
          <p:cNvCxnSpPr>
            <a:endCxn id="976" idx="2"/>
          </p:cNvCxnSpPr>
          <p:nvPr/>
        </p:nvCxnSpPr>
        <p:spPr>
          <a:xfrm flipH="1" rot="5400000">
            <a:off x="7555650" y="1610000"/>
            <a:ext cx="1771500" cy="231900"/>
          </a:xfrm>
          <a:prstGeom prst="bentConnector3">
            <a:avLst>
              <a:gd fmla="val -31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978" name="Google Shape;978;p94"/>
          <p:cNvGraphicFramePr/>
          <p:nvPr/>
        </p:nvGraphicFramePr>
        <p:xfrm>
          <a:off x="979850" y="1898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186475"/>
                <a:gridCol w="968550"/>
                <a:gridCol w="1777550"/>
                <a:gridCol w="651450"/>
              </a:tblGrid>
              <a:tr h="226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Index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IPT index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347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&lt;PID for ppage x&gt;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&lt;VPN for ppage x&gt;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347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&lt;PID for ppage y&gt;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&lt;VPN for ppage y&gt;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y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226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347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(# of buckets) - 1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&lt;PID for ppage z&gt;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&lt;VPN for ppage z&gt;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z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cxnSp>
        <p:nvCxnSpPr>
          <p:cNvPr id="979" name="Google Shape;979;p94"/>
          <p:cNvCxnSpPr/>
          <p:nvPr/>
        </p:nvCxnSpPr>
        <p:spPr>
          <a:xfrm flipH="1" rot="10800000">
            <a:off x="5249375" y="2645875"/>
            <a:ext cx="1092600" cy="139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0" name="Google Shape;980;p94"/>
          <p:cNvCxnSpPr>
            <a:stCxn id="975" idx="2"/>
          </p:cNvCxnSpPr>
          <p:nvPr/>
        </p:nvCxnSpPr>
        <p:spPr>
          <a:xfrm flipH="1" rot="-5400000">
            <a:off x="124650" y="1513075"/>
            <a:ext cx="2619300" cy="2411400"/>
          </a:xfrm>
          <a:prstGeom prst="curvedConnector3">
            <a:avLst>
              <a:gd fmla="val 7392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1" name="Google Shape;981;p94"/>
          <p:cNvCxnSpPr>
            <a:stCxn id="964" idx="2"/>
          </p:cNvCxnSpPr>
          <p:nvPr/>
        </p:nvCxnSpPr>
        <p:spPr>
          <a:xfrm flipH="1" rot="-5400000">
            <a:off x="1221750" y="1324250"/>
            <a:ext cx="2301000" cy="31074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82" name="Google Shape;982;p94"/>
          <p:cNvSpPr txBox="1"/>
          <p:nvPr/>
        </p:nvSpPr>
        <p:spPr>
          <a:xfrm>
            <a:off x="-100" y="2810425"/>
            <a:ext cx="618600" cy="4524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hash</a:t>
            </a:r>
            <a:endParaRPr/>
          </a:p>
        </p:txBody>
      </p:sp>
      <p:cxnSp>
        <p:nvCxnSpPr>
          <p:cNvPr id="983" name="Google Shape;983;p94"/>
          <p:cNvCxnSpPr>
            <a:stCxn id="964" idx="2"/>
            <a:endCxn id="982" idx="0"/>
          </p:cNvCxnSpPr>
          <p:nvPr/>
        </p:nvCxnSpPr>
        <p:spPr>
          <a:xfrm flipH="1">
            <a:off x="309150" y="1727450"/>
            <a:ext cx="509400" cy="108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4" name="Google Shape;984;p94"/>
          <p:cNvCxnSpPr>
            <a:stCxn id="982" idx="2"/>
          </p:cNvCxnSpPr>
          <p:nvPr/>
        </p:nvCxnSpPr>
        <p:spPr>
          <a:xfrm>
            <a:off x="309200" y="3262825"/>
            <a:ext cx="669300" cy="55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5" name="Google Shape;985;p94"/>
          <p:cNvCxnSpPr/>
          <p:nvPr/>
        </p:nvCxnSpPr>
        <p:spPr>
          <a:xfrm>
            <a:off x="844925" y="3928750"/>
            <a:ext cx="133800" cy="12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6" name="Google Shape;986;p94"/>
          <p:cNvCxnSpPr/>
          <p:nvPr/>
        </p:nvCxnSpPr>
        <p:spPr>
          <a:xfrm flipH="1">
            <a:off x="850525" y="3814950"/>
            <a:ext cx="133800" cy="11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7" name="Google Shape;987;p94"/>
          <p:cNvSpPr/>
          <p:nvPr/>
        </p:nvSpPr>
        <p:spPr>
          <a:xfrm>
            <a:off x="846700" y="3756750"/>
            <a:ext cx="4842900" cy="107700"/>
          </a:xfrm>
          <a:prstGeom prst="rect">
            <a:avLst/>
          </a:prstGeom>
          <a:solidFill>
            <a:srgbClr val="FF8700">
              <a:alpha val="19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94"/>
          <p:cNvSpPr/>
          <p:nvPr/>
        </p:nvSpPr>
        <p:spPr>
          <a:xfrm>
            <a:off x="850413" y="3971532"/>
            <a:ext cx="4842900" cy="107700"/>
          </a:xfrm>
          <a:prstGeom prst="rect">
            <a:avLst/>
          </a:prstGeom>
          <a:solidFill>
            <a:srgbClr val="FF8700">
              <a:alpha val="19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94"/>
          <p:cNvSpPr txBox="1"/>
          <p:nvPr/>
        </p:nvSpPr>
        <p:spPr>
          <a:xfrm>
            <a:off x="6733800" y="3705388"/>
            <a:ext cx="17379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Inverted page table</a:t>
            </a:r>
            <a:endParaRPr/>
          </a:p>
        </p:txBody>
      </p:sp>
      <p:sp>
        <p:nvSpPr>
          <p:cNvPr id="990" name="Google Shape;990;p94"/>
          <p:cNvSpPr txBox="1"/>
          <p:nvPr>
            <p:ph idx="4294967295" type="body"/>
          </p:nvPr>
        </p:nvSpPr>
        <p:spPr>
          <a:xfrm>
            <a:off x="2625300" y="935113"/>
            <a:ext cx="3100200" cy="6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+"/>
            </a:pPr>
            <a:r>
              <a:rPr lang="en" sz="2400"/>
              <a:t>Faster translation</a:t>
            </a:r>
            <a:endParaRPr sz="180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9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P5.a Derivative</a:t>
            </a:r>
            <a:endParaRPr/>
          </a:p>
        </p:txBody>
      </p:sp>
      <p:sp>
        <p:nvSpPr>
          <p:cNvPr id="996" name="Google Shape;996;p9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24 bit virtual address space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 KiB page size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Single-level page table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 B page table entries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Q: how many bits is VPN; how many bits is offset?</a:t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9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P5.a Derivative</a:t>
            </a:r>
            <a:endParaRPr/>
          </a:p>
        </p:txBody>
      </p:sp>
      <p:sp>
        <p:nvSpPr>
          <p:cNvPr id="1002" name="Google Shape;1002;p9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Q: how many bits is VPN; how many bits is offset?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Char char="●"/>
            </a:pPr>
            <a:r>
              <a:rPr lang="en">
                <a:solidFill>
                  <a:srgbClr val="CC0000"/>
                </a:solidFill>
              </a:rPr>
              <a:t>A: 13; 11 because</a:t>
            </a:r>
            <a:endParaRPr>
              <a:solidFill>
                <a:srgbClr val="CC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Char char="○"/>
            </a:pPr>
            <a:r>
              <a:rPr lang="en">
                <a:solidFill>
                  <a:srgbClr val="CC0000"/>
                </a:solidFill>
              </a:rPr>
              <a:t>offset #bits = lg(2 Ki) = 11</a:t>
            </a:r>
            <a:endParaRPr>
              <a:solidFill>
                <a:srgbClr val="CC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Char char="○"/>
            </a:pPr>
            <a:r>
              <a:rPr lang="en">
                <a:solidFill>
                  <a:srgbClr val="CC0000"/>
                </a:solidFill>
              </a:rPr>
              <a:t>VPN #bits = (virtual addr space #bits) - (offset #bits) = 24 - 11 = 13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003" name="Google Shape;1003;p96"/>
          <p:cNvSpPr txBox="1"/>
          <p:nvPr/>
        </p:nvSpPr>
        <p:spPr>
          <a:xfrm>
            <a:off x="3493475" y="3926425"/>
            <a:ext cx="10785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VPN: 13</a:t>
            </a:r>
            <a:endParaRPr/>
          </a:p>
        </p:txBody>
      </p:sp>
      <p:sp>
        <p:nvSpPr>
          <p:cNvPr id="1004" name="Google Shape;1004;p96"/>
          <p:cNvSpPr txBox="1"/>
          <p:nvPr/>
        </p:nvSpPr>
        <p:spPr>
          <a:xfrm>
            <a:off x="4572000" y="3926425"/>
            <a:ext cx="10785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offset: 11</a:t>
            </a:r>
            <a:endParaRPr/>
          </a:p>
        </p:txBody>
      </p:sp>
      <p:sp>
        <p:nvSpPr>
          <p:cNvPr id="1005" name="Google Shape;1005;p96"/>
          <p:cNvSpPr txBox="1"/>
          <p:nvPr/>
        </p:nvSpPr>
        <p:spPr>
          <a:xfrm>
            <a:off x="3493475" y="4378825"/>
            <a:ext cx="2157000" cy="452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vaddr: 24</a:t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P5.b Derivative</a:t>
            </a:r>
            <a:endParaRPr/>
          </a:p>
        </p:txBody>
      </p:sp>
      <p:sp>
        <p:nvSpPr>
          <p:cNvPr id="1011" name="Google Shape;1011;p97"/>
          <p:cNvSpPr txBox="1"/>
          <p:nvPr>
            <p:ph idx="1" type="body"/>
          </p:nvPr>
        </p:nvSpPr>
        <p:spPr>
          <a:xfrm>
            <a:off x="311700" y="1225225"/>
            <a:ext cx="43770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24-bit virtual address space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2 KiB page size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Single-level page table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2 B page table entries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13 bit VPN; 11 bit offset</a:t>
            </a:r>
            <a:endParaRPr sz="2300"/>
          </a:p>
        </p:txBody>
      </p:sp>
      <p:sp>
        <p:nvSpPr>
          <p:cNvPr id="1012" name="Google Shape;1012;p97"/>
          <p:cNvSpPr txBox="1"/>
          <p:nvPr/>
        </p:nvSpPr>
        <p:spPr>
          <a:xfrm>
            <a:off x="5048650" y="1274325"/>
            <a:ext cx="4095300" cy="3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Problem:</a:t>
            </a:r>
            <a:br>
              <a:rPr lang="en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Given that the PTE will contain 12 control bits per entry;</a:t>
            </a:r>
            <a:br>
              <a:rPr lang="en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What is </a:t>
            </a:r>
            <a:r>
              <a:rPr i="1" lang="en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max</a:t>
            </a:r>
            <a:r>
              <a:rPr lang="en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possible size of the physical address space?</a:t>
            </a:r>
            <a:br>
              <a:rPr lang="en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9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P5.b Derivative</a:t>
            </a:r>
            <a:endParaRPr/>
          </a:p>
        </p:txBody>
      </p:sp>
      <p:sp>
        <p:nvSpPr>
          <p:cNvPr id="1018" name="Google Shape;1018;p9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300"/>
              <a:t>Given that the PTE will contain 12 control bits per entry;</a:t>
            </a:r>
            <a:br>
              <a:rPr lang="en" sz="2300"/>
            </a:br>
            <a:r>
              <a:rPr lang="en" sz="2300"/>
              <a:t>What is </a:t>
            </a:r>
            <a:r>
              <a:rPr i="1" lang="en" sz="2300"/>
              <a:t>max</a:t>
            </a:r>
            <a:r>
              <a:rPr lang="en" sz="2300"/>
              <a:t> possible size of the physical address space?</a:t>
            </a:r>
            <a:endParaRPr sz="2400"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rgbClr val="CC0000"/>
              </a:buClr>
              <a:buSzPts val="2400"/>
              <a:buChar char="●"/>
            </a:pPr>
            <a:r>
              <a:rPr lang="en" sz="2400">
                <a:solidFill>
                  <a:srgbClr val="CC0000"/>
                </a:solidFill>
              </a:rPr>
              <a:t>A: </a:t>
            </a:r>
            <a:r>
              <a:rPr b="1" lang="en" sz="2400">
                <a:solidFill>
                  <a:srgbClr val="CC0000"/>
                </a:solidFill>
              </a:rPr>
              <a:t>15-bit</a:t>
            </a:r>
            <a:r>
              <a:rPr lang="en" sz="2400">
                <a:solidFill>
                  <a:srgbClr val="CC0000"/>
                </a:solidFill>
              </a:rPr>
              <a:t> because</a:t>
            </a:r>
            <a:endParaRPr sz="2400">
              <a:solidFill>
                <a:srgbClr val="CC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Char char="○"/>
            </a:pPr>
            <a:r>
              <a:rPr lang="en">
                <a:solidFill>
                  <a:srgbClr val="CC0000"/>
                </a:solidFill>
              </a:rPr>
              <a:t>PPN #bits = (PTE #bits) - (# other bits) = 2 * 8 - 12 = 16 - 12 = 4</a:t>
            </a:r>
            <a:endParaRPr>
              <a:solidFill>
                <a:srgbClr val="CC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Char char="○"/>
            </a:pPr>
            <a:r>
              <a:rPr lang="en">
                <a:solidFill>
                  <a:srgbClr val="CC0000"/>
                </a:solidFill>
              </a:rPr>
              <a:t>physical address space #bits = (PPN #bits) + (offset #bits) = 4 + 11 = 15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019" name="Google Shape;1019;p98"/>
          <p:cNvSpPr txBox="1"/>
          <p:nvPr/>
        </p:nvSpPr>
        <p:spPr>
          <a:xfrm>
            <a:off x="3493475" y="392642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PPN: 4</a:t>
            </a:r>
            <a:endParaRPr/>
          </a:p>
        </p:txBody>
      </p:sp>
      <p:sp>
        <p:nvSpPr>
          <p:cNvPr id="1020" name="Google Shape;1020;p98"/>
          <p:cNvSpPr txBox="1"/>
          <p:nvPr/>
        </p:nvSpPr>
        <p:spPr>
          <a:xfrm>
            <a:off x="4572000" y="392642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other: 12</a:t>
            </a:r>
            <a:endParaRPr/>
          </a:p>
        </p:txBody>
      </p:sp>
      <p:sp>
        <p:nvSpPr>
          <p:cNvPr id="1021" name="Google Shape;1021;p98"/>
          <p:cNvSpPr txBox="1"/>
          <p:nvPr/>
        </p:nvSpPr>
        <p:spPr>
          <a:xfrm>
            <a:off x="3493475" y="4378825"/>
            <a:ext cx="21570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PTE: 16</a:t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2CC"/>
        </a:solidFill>
      </p:bgPr>
    </p:bg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9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 Derivative</a:t>
            </a:r>
            <a:endParaRPr/>
          </a:p>
        </p:txBody>
      </p:sp>
      <p:sp>
        <p:nvSpPr>
          <p:cNvPr id="1027" name="Google Shape;1027;p9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24-bit virtual address space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2 KiB page size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Single-level page table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2 B page table entries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13 bit VPN; 11 bit offset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b="1" lang="en" sz="2300"/>
              <a:t>Max 4 bit PPN; 12 other PTE bits (control bits)</a:t>
            </a:r>
            <a:endParaRPr b="1" sz="230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10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P5.c Derivative</a:t>
            </a:r>
            <a:endParaRPr/>
          </a:p>
        </p:txBody>
      </p:sp>
      <p:sp>
        <p:nvSpPr>
          <p:cNvPr id="1033" name="Google Shape;1033;p100"/>
          <p:cNvSpPr txBox="1"/>
          <p:nvPr>
            <p:ph idx="1" type="body"/>
          </p:nvPr>
        </p:nvSpPr>
        <p:spPr>
          <a:xfrm>
            <a:off x="457200" y="1063375"/>
            <a:ext cx="4105800" cy="118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2000"/>
              <a:t>13</a:t>
            </a:r>
            <a:r>
              <a:rPr lang="en" sz="2000"/>
              <a:t> bit VPN; </a:t>
            </a:r>
            <a:r>
              <a:rPr b="1" lang="en" sz="2000"/>
              <a:t>11</a:t>
            </a:r>
            <a:r>
              <a:rPr lang="en" sz="2000"/>
              <a:t> bit offset</a:t>
            </a:r>
            <a:endParaRPr sz="20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0"/>
              <a:t>Max </a:t>
            </a:r>
            <a:r>
              <a:rPr b="1" lang="en" sz="2000"/>
              <a:t>4</a:t>
            </a:r>
            <a:r>
              <a:rPr lang="en" sz="2000"/>
              <a:t> bit PPN</a:t>
            </a:r>
            <a:endParaRPr sz="20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2000"/>
              <a:t>12</a:t>
            </a:r>
            <a:r>
              <a:rPr lang="en" sz="2000"/>
              <a:t> other/control bits</a:t>
            </a:r>
            <a:endParaRPr sz="20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0"/>
              <a:t>Assume this is </a:t>
            </a:r>
            <a:r>
              <a:rPr b="1" lang="en" sz="2000"/>
              <a:t>big-endian</a:t>
            </a:r>
            <a:endParaRPr sz="2000"/>
          </a:p>
        </p:txBody>
      </p:sp>
      <p:graphicFrame>
        <p:nvGraphicFramePr>
          <p:cNvPr id="1034" name="Google Shape;1034;p100"/>
          <p:cNvGraphicFramePr/>
          <p:nvPr/>
        </p:nvGraphicFramePr>
        <p:xfrm>
          <a:off x="4563000" y="205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027725"/>
                <a:gridCol w="800125"/>
                <a:gridCol w="800125"/>
                <a:gridCol w="800125"/>
                <a:gridCol w="800125"/>
              </a:tblGrid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Address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+1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+2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+3</a:t>
                      </a:r>
                      <a:endParaRPr sz="1600"/>
                    </a:p>
                  </a:txBody>
                  <a:tcPr marT="91425" marB="91425" marR="91425" marL="91425"/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f6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0x04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d7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0x08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c5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fa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0x0c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0x14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e9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035" name="Google Shape;1035;p100"/>
          <p:cNvSpPr txBox="1"/>
          <p:nvPr/>
        </p:nvSpPr>
        <p:spPr>
          <a:xfrm>
            <a:off x="5598613" y="10045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PPN: 4</a:t>
            </a:r>
            <a:endParaRPr/>
          </a:p>
        </p:txBody>
      </p:sp>
      <p:sp>
        <p:nvSpPr>
          <p:cNvPr id="1036" name="Google Shape;1036;p100"/>
          <p:cNvSpPr txBox="1"/>
          <p:nvPr/>
        </p:nvSpPr>
        <p:spPr>
          <a:xfrm>
            <a:off x="5598613" y="1456975"/>
            <a:ext cx="21570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PTE: 16</a:t>
            </a:r>
            <a:endParaRPr/>
          </a:p>
        </p:txBody>
      </p:sp>
      <p:sp>
        <p:nvSpPr>
          <p:cNvPr id="1037" name="Google Shape;1037;p100"/>
          <p:cNvSpPr txBox="1"/>
          <p:nvPr/>
        </p:nvSpPr>
        <p:spPr>
          <a:xfrm>
            <a:off x="6677125" y="10045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other: 12</a:t>
            </a:r>
            <a:endParaRPr/>
          </a:p>
        </p:txBody>
      </p:sp>
      <p:sp>
        <p:nvSpPr>
          <p:cNvPr id="1038" name="Google Shape;1038;p100"/>
          <p:cNvSpPr txBox="1"/>
          <p:nvPr/>
        </p:nvSpPr>
        <p:spPr>
          <a:xfrm>
            <a:off x="0" y="2247175"/>
            <a:ext cx="4513500" cy="3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Problem:</a:t>
            </a:r>
            <a:br>
              <a:rPr lang="en"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Assuming we have 8 KiB physical memory w/ the PTE layout and memory on the right, and PageTablePtr as 0x8, translate 0x000844, 0x000488, 0x000ccc </a:t>
            </a:r>
            <a:r>
              <a:rPr lang="en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*Assume valid bits &amp; such check out fine</a:t>
            </a:r>
            <a:endParaRPr sz="1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1039" name="Google Shape;1039;p100"/>
          <p:cNvGraphicFramePr/>
          <p:nvPr/>
        </p:nvGraphicFramePr>
        <p:xfrm>
          <a:off x="4563000" y="205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027725"/>
                <a:gridCol w="800125"/>
                <a:gridCol w="800125"/>
                <a:gridCol w="800125"/>
                <a:gridCol w="800125"/>
              </a:tblGrid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Address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+2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f6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d7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c5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fa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e9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10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P5.c Derivative</a:t>
            </a:r>
            <a:endParaRPr/>
          </a:p>
        </p:txBody>
      </p:sp>
      <p:sp>
        <p:nvSpPr>
          <p:cNvPr id="1045" name="Google Shape;1045;p101"/>
          <p:cNvSpPr txBox="1"/>
          <p:nvPr>
            <p:ph idx="1" type="body"/>
          </p:nvPr>
        </p:nvSpPr>
        <p:spPr>
          <a:xfrm>
            <a:off x="457200" y="1063375"/>
            <a:ext cx="4105800" cy="118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3115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1900"/>
              <a:t>13</a:t>
            </a:r>
            <a:r>
              <a:rPr lang="en" sz="1900"/>
              <a:t> bit VPN; </a:t>
            </a:r>
            <a:r>
              <a:rPr b="1" lang="en" sz="1900"/>
              <a:t>11</a:t>
            </a:r>
            <a:r>
              <a:rPr lang="en" sz="1900"/>
              <a:t> bit offset</a:t>
            </a:r>
            <a:endParaRPr sz="1900"/>
          </a:p>
          <a:p>
            <a:pPr indent="-33115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900"/>
              <a:t>Max </a:t>
            </a:r>
            <a:r>
              <a:rPr b="1" lang="en" sz="1900"/>
              <a:t>4</a:t>
            </a:r>
            <a:r>
              <a:rPr lang="en" sz="1900"/>
              <a:t> bit PPN</a:t>
            </a:r>
            <a:endParaRPr sz="1900"/>
          </a:p>
          <a:p>
            <a:pPr indent="-33115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1900"/>
              <a:t>12</a:t>
            </a:r>
            <a:r>
              <a:rPr lang="en" sz="1900"/>
              <a:t> other/control bits</a:t>
            </a:r>
            <a:endParaRPr sz="1900"/>
          </a:p>
          <a:p>
            <a:pPr indent="-331152" lvl="0" marL="457200" rtl="0" algn="l">
              <a:spcBef>
                <a:spcPts val="0"/>
              </a:spcBef>
              <a:spcAft>
                <a:spcPts val="0"/>
              </a:spcAft>
              <a:buSzPct val="95000"/>
              <a:buChar char="●"/>
            </a:pPr>
            <a:r>
              <a:rPr lang="en" sz="2000"/>
              <a:t>Assume this is </a:t>
            </a:r>
            <a:r>
              <a:rPr b="1" lang="en" sz="2000"/>
              <a:t>big-endian</a:t>
            </a:r>
            <a:endParaRPr sz="1900"/>
          </a:p>
        </p:txBody>
      </p:sp>
      <p:graphicFrame>
        <p:nvGraphicFramePr>
          <p:cNvPr id="1046" name="Google Shape;1046;p101"/>
          <p:cNvGraphicFramePr/>
          <p:nvPr/>
        </p:nvGraphicFramePr>
        <p:xfrm>
          <a:off x="4563000" y="205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027725"/>
                <a:gridCol w="800125"/>
                <a:gridCol w="800125"/>
                <a:gridCol w="800125"/>
                <a:gridCol w="800125"/>
              </a:tblGrid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Address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+1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+2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+3</a:t>
                      </a:r>
                      <a:endParaRPr sz="1600"/>
                    </a:p>
                  </a:txBody>
                  <a:tcPr marT="91425" marB="91425" marR="91425" marL="91425"/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f6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0x04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d7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0x08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c5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fa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0x0c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0x14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e9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047" name="Google Shape;1047;p101"/>
          <p:cNvSpPr txBox="1"/>
          <p:nvPr/>
        </p:nvSpPr>
        <p:spPr>
          <a:xfrm>
            <a:off x="5598613" y="10045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PPN: 4</a:t>
            </a:r>
            <a:endParaRPr/>
          </a:p>
        </p:txBody>
      </p:sp>
      <p:sp>
        <p:nvSpPr>
          <p:cNvPr id="1048" name="Google Shape;1048;p101"/>
          <p:cNvSpPr txBox="1"/>
          <p:nvPr/>
        </p:nvSpPr>
        <p:spPr>
          <a:xfrm>
            <a:off x="5598613" y="1456975"/>
            <a:ext cx="21570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PTE: 16</a:t>
            </a:r>
            <a:endParaRPr/>
          </a:p>
        </p:txBody>
      </p:sp>
      <p:sp>
        <p:nvSpPr>
          <p:cNvPr id="1049" name="Google Shape;1049;p101"/>
          <p:cNvSpPr txBox="1"/>
          <p:nvPr/>
        </p:nvSpPr>
        <p:spPr>
          <a:xfrm>
            <a:off x="6677125" y="10045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other: 12</a:t>
            </a:r>
            <a:endParaRPr/>
          </a:p>
        </p:txBody>
      </p:sp>
      <p:sp>
        <p:nvSpPr>
          <p:cNvPr id="1050" name="Google Shape;1050;p101"/>
          <p:cNvSpPr txBox="1"/>
          <p:nvPr/>
        </p:nvSpPr>
        <p:spPr>
          <a:xfrm>
            <a:off x="0" y="2247175"/>
            <a:ext cx="4513500" cy="3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Problem:</a:t>
            </a:r>
            <a:br>
              <a:rPr lang="en"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Assuming we have 8 KiB physical memory w/ the PTE layout and memory on the right, and PageTablePtr as 0x8, translate 0x000844, 0x000488, 0x000ccc </a:t>
            </a:r>
            <a:endParaRPr sz="1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1" name="Google Shape;1051;p101"/>
          <p:cNvSpPr txBox="1"/>
          <p:nvPr/>
        </p:nvSpPr>
        <p:spPr>
          <a:xfrm>
            <a:off x="270775" y="4557175"/>
            <a:ext cx="33075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800" u="sng">
                <a:solidFill>
                  <a:srgbClr val="CC0000"/>
                </a:solidFill>
                <a:latin typeface="Open Sans"/>
                <a:ea typeface="Open Sans"/>
                <a:cs typeface="Open Sans"/>
                <a:sym typeface="Open Sans"/>
              </a:rPr>
              <a:t>Soln:</a:t>
            </a:r>
            <a:r>
              <a:rPr lang="en" sz="1800" u="sng">
                <a:solidFill>
                  <a:srgbClr val="CC0000"/>
                </a:solidFill>
                <a:latin typeface="Open Sans"/>
                <a:ea typeface="Open Sans"/>
                <a:cs typeface="Open Sans"/>
                <a:sym typeface="Open Sans"/>
              </a:rPr>
              <a:t> 0x5844, 0x6c88, 0xbccc</a:t>
            </a:r>
            <a:endParaRPr sz="1800" u="sng"/>
          </a:p>
        </p:txBody>
      </p:sp>
      <p:cxnSp>
        <p:nvCxnSpPr>
          <p:cNvPr id="1052" name="Google Shape;1052;p101"/>
          <p:cNvCxnSpPr/>
          <p:nvPr/>
        </p:nvCxnSpPr>
        <p:spPr>
          <a:xfrm rot="10800000">
            <a:off x="982425" y="4542850"/>
            <a:ext cx="291900" cy="11670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53" name="Google Shape;1053;p101"/>
          <p:cNvCxnSpPr/>
          <p:nvPr/>
        </p:nvCxnSpPr>
        <p:spPr>
          <a:xfrm rot="10800000">
            <a:off x="2247100" y="4542800"/>
            <a:ext cx="0" cy="13620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54" name="Google Shape;1054;p101"/>
          <p:cNvCxnSpPr/>
          <p:nvPr/>
        </p:nvCxnSpPr>
        <p:spPr>
          <a:xfrm flipH="1" rot="10800000">
            <a:off x="3180950" y="4542800"/>
            <a:ext cx="291900" cy="13620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055" name="Google Shape;1055;p101"/>
          <p:cNvGraphicFramePr/>
          <p:nvPr/>
        </p:nvGraphicFramePr>
        <p:xfrm>
          <a:off x="4563000" y="205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027725"/>
                <a:gridCol w="800125"/>
                <a:gridCol w="800125"/>
                <a:gridCol w="800125"/>
                <a:gridCol w="800125"/>
              </a:tblGrid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Address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+2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f6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d7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c5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fa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e9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10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P5.c Derivative</a:t>
            </a:r>
            <a:endParaRPr/>
          </a:p>
        </p:txBody>
      </p:sp>
      <p:sp>
        <p:nvSpPr>
          <p:cNvPr id="1061" name="Google Shape;1061;p102"/>
          <p:cNvSpPr txBox="1"/>
          <p:nvPr>
            <p:ph idx="1" type="body"/>
          </p:nvPr>
        </p:nvSpPr>
        <p:spPr>
          <a:xfrm>
            <a:off x="457200" y="1063375"/>
            <a:ext cx="4105800" cy="38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en" sz="1900"/>
              <a:t>13 </a:t>
            </a:r>
            <a:r>
              <a:rPr lang="en" sz="1900"/>
              <a:t>bit VPN; </a:t>
            </a:r>
            <a:r>
              <a:rPr b="1" lang="en" sz="1900"/>
              <a:t>11 </a:t>
            </a:r>
            <a:r>
              <a:rPr lang="en" sz="1900"/>
              <a:t>bit offset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Q: </a:t>
            </a:r>
            <a:r>
              <a:rPr i="1" lang="en" sz="1900"/>
              <a:t>PageTablePtr</a:t>
            </a:r>
            <a:r>
              <a:rPr lang="en" sz="1900"/>
              <a:t> as 0x8,</a:t>
            </a:r>
            <a:br>
              <a:rPr lang="en" sz="1900"/>
            </a:br>
            <a:r>
              <a:rPr lang="en" sz="1900"/>
              <a:t>     translate </a:t>
            </a:r>
            <a:r>
              <a:rPr b="1" lang="en" sz="1900"/>
              <a:t>0x000844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CC0000"/>
                </a:solidFill>
              </a:rPr>
              <a:t>Answer: </a:t>
            </a:r>
            <a:r>
              <a:rPr b="1" lang="en" sz="1700" u="sng">
                <a:solidFill>
                  <a:srgbClr val="CC0000"/>
                </a:solidFill>
              </a:rPr>
              <a:t>0x5844</a:t>
            </a:r>
            <a:r>
              <a:rPr lang="en" sz="1700">
                <a:solidFill>
                  <a:srgbClr val="CC0000"/>
                </a:solidFill>
              </a:rPr>
              <a:t> because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Char char="●"/>
            </a:pPr>
            <a:r>
              <a:rPr lang="en" sz="1700">
                <a:solidFill>
                  <a:srgbClr val="CC0000"/>
                </a:solidFill>
              </a:rPr>
              <a:t>vaddr: 0b1000 0100 0100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Char char="●"/>
            </a:pPr>
            <a:r>
              <a:rPr lang="en" sz="1700">
                <a:solidFill>
                  <a:srgbClr val="CC0000"/>
                </a:solidFill>
              </a:rPr>
              <a:t>VPN: 1; offset: 0b000 0100 0100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Char char="●"/>
            </a:pPr>
            <a:r>
              <a:rPr lang="en" sz="1700">
                <a:solidFill>
                  <a:srgbClr val="CC0000"/>
                </a:solidFill>
              </a:rPr>
              <a:t>PTE @ (</a:t>
            </a:r>
            <a:r>
              <a:rPr i="1" lang="en" sz="1700">
                <a:solidFill>
                  <a:srgbClr val="CC0000"/>
                </a:solidFill>
              </a:rPr>
              <a:t>PageTablePtr</a:t>
            </a:r>
            <a:r>
              <a:rPr lang="en" sz="1700">
                <a:solidFill>
                  <a:srgbClr val="CC0000"/>
                </a:solidFill>
              </a:rPr>
              <a:t> + VPN * (PTE size in bytes)) = 0x8 + 1 * 2 = 0xa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Char char="●"/>
            </a:pPr>
            <a:r>
              <a:rPr lang="en" sz="1700">
                <a:solidFill>
                  <a:srgbClr val="CC0000"/>
                </a:solidFill>
              </a:rPr>
              <a:t>PTE: 0b1011 0000 1111 1010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Char char="●"/>
            </a:pPr>
            <a:r>
              <a:rPr lang="en" sz="1700">
                <a:solidFill>
                  <a:srgbClr val="CC0000"/>
                </a:solidFill>
              </a:rPr>
              <a:t>PPN: 0b1011 = b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Char char="●"/>
            </a:pPr>
            <a:r>
              <a:rPr lang="en" sz="1700">
                <a:solidFill>
                  <a:srgbClr val="CC0000"/>
                </a:solidFill>
              </a:rPr>
              <a:t>paddr: PPN || offset = 0b1011 || 0b000 0100 0100 = 0x5844</a:t>
            </a:r>
            <a:endParaRPr sz="1700">
              <a:solidFill>
                <a:srgbClr val="CC0000"/>
              </a:solidFill>
            </a:endParaRPr>
          </a:p>
        </p:txBody>
      </p:sp>
      <p:graphicFrame>
        <p:nvGraphicFramePr>
          <p:cNvPr id="1062" name="Google Shape;1062;p102"/>
          <p:cNvGraphicFramePr/>
          <p:nvPr/>
        </p:nvGraphicFramePr>
        <p:xfrm>
          <a:off x="4563000" y="205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027725"/>
                <a:gridCol w="800125"/>
                <a:gridCol w="800125"/>
                <a:gridCol w="800125"/>
                <a:gridCol w="800125"/>
              </a:tblGrid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Address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+1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+2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+3</a:t>
                      </a:r>
                      <a:endParaRPr sz="1600"/>
                    </a:p>
                  </a:txBody>
                  <a:tcPr marT="91425" marB="91425" marR="91425" marL="91425"/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f6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0x04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d7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0x08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c5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fa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0x0c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0x14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e9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cxnSp>
        <p:nvCxnSpPr>
          <p:cNvPr id="1063" name="Google Shape;1063;p102"/>
          <p:cNvCxnSpPr>
            <a:stCxn id="1064" idx="1"/>
          </p:cNvCxnSpPr>
          <p:nvPr/>
        </p:nvCxnSpPr>
        <p:spPr>
          <a:xfrm flipH="1">
            <a:off x="4369375" y="3565950"/>
            <a:ext cx="2847000" cy="37920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64" name="Google Shape;1064;p102"/>
          <p:cNvSpPr/>
          <p:nvPr/>
        </p:nvSpPr>
        <p:spPr>
          <a:xfrm>
            <a:off x="7216375" y="3411150"/>
            <a:ext cx="1319400" cy="309600"/>
          </a:xfrm>
          <a:prstGeom prst="rect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102"/>
          <p:cNvSpPr txBox="1"/>
          <p:nvPr/>
        </p:nvSpPr>
        <p:spPr>
          <a:xfrm>
            <a:off x="5598613" y="10045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PPN: 4</a:t>
            </a:r>
            <a:endParaRPr/>
          </a:p>
        </p:txBody>
      </p:sp>
      <p:sp>
        <p:nvSpPr>
          <p:cNvPr id="1066" name="Google Shape;1066;p102"/>
          <p:cNvSpPr txBox="1"/>
          <p:nvPr/>
        </p:nvSpPr>
        <p:spPr>
          <a:xfrm>
            <a:off x="5598613" y="1456975"/>
            <a:ext cx="21570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PTE: 16</a:t>
            </a:r>
            <a:endParaRPr/>
          </a:p>
        </p:txBody>
      </p:sp>
      <p:sp>
        <p:nvSpPr>
          <p:cNvPr id="1067" name="Google Shape;1067;p102"/>
          <p:cNvSpPr txBox="1"/>
          <p:nvPr/>
        </p:nvSpPr>
        <p:spPr>
          <a:xfrm>
            <a:off x="6677125" y="10045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other: 12</a:t>
            </a:r>
            <a:endParaRPr/>
          </a:p>
        </p:txBody>
      </p:sp>
      <p:graphicFrame>
        <p:nvGraphicFramePr>
          <p:cNvPr id="1068" name="Google Shape;1068;p102"/>
          <p:cNvGraphicFramePr/>
          <p:nvPr/>
        </p:nvGraphicFramePr>
        <p:xfrm>
          <a:off x="4563000" y="205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027725"/>
                <a:gridCol w="800125"/>
                <a:gridCol w="800125"/>
                <a:gridCol w="800125"/>
                <a:gridCol w="800125"/>
              </a:tblGrid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Address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+2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f6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d7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c5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fa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e9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0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P5.c Derivative</a:t>
            </a:r>
            <a:endParaRPr/>
          </a:p>
        </p:txBody>
      </p:sp>
      <p:sp>
        <p:nvSpPr>
          <p:cNvPr id="1074" name="Google Shape;1074;p103"/>
          <p:cNvSpPr txBox="1"/>
          <p:nvPr>
            <p:ph idx="1" type="body"/>
          </p:nvPr>
        </p:nvSpPr>
        <p:spPr>
          <a:xfrm>
            <a:off x="457200" y="1063375"/>
            <a:ext cx="4105800" cy="38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en" sz="1900"/>
              <a:t>13 </a:t>
            </a:r>
            <a:r>
              <a:rPr lang="en" sz="1900"/>
              <a:t>bit VPN; </a:t>
            </a:r>
            <a:r>
              <a:rPr b="1" lang="en" sz="1900"/>
              <a:t>11 </a:t>
            </a:r>
            <a:r>
              <a:rPr lang="en" sz="1900"/>
              <a:t>bit offset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Q: </a:t>
            </a:r>
            <a:r>
              <a:rPr i="1" lang="en" sz="1900"/>
              <a:t>PageTablePtr</a:t>
            </a:r>
            <a:r>
              <a:rPr lang="en" sz="1900"/>
              <a:t> as 0x8,</a:t>
            </a:r>
            <a:br>
              <a:rPr lang="en" sz="1900"/>
            </a:br>
            <a:r>
              <a:rPr lang="en" sz="1900"/>
              <a:t>     translate </a:t>
            </a:r>
            <a:r>
              <a:rPr b="1" lang="en" sz="1900"/>
              <a:t>0x000488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CC0000"/>
                </a:solidFill>
              </a:rPr>
              <a:t>Answer: </a:t>
            </a:r>
            <a:r>
              <a:rPr b="1" lang="en" u="sng">
                <a:solidFill>
                  <a:srgbClr val="CC0000"/>
                </a:solidFill>
              </a:rPr>
              <a:t>0x6c88</a:t>
            </a:r>
            <a:r>
              <a:rPr lang="en">
                <a:solidFill>
                  <a:srgbClr val="CC0000"/>
                </a:solidFill>
              </a:rPr>
              <a:t> because</a:t>
            </a:r>
            <a:endParaRPr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Char char="●"/>
            </a:pPr>
            <a:r>
              <a:rPr lang="en">
                <a:solidFill>
                  <a:srgbClr val="CC0000"/>
                </a:solidFill>
              </a:rPr>
              <a:t>VPN: 0; offset: 0b100 1000 1000</a:t>
            </a:r>
            <a:endParaRPr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Char char="●"/>
            </a:pPr>
            <a:r>
              <a:rPr lang="en">
                <a:solidFill>
                  <a:srgbClr val="CC0000"/>
                </a:solidFill>
              </a:rPr>
              <a:t>PTE @ (0x8 + 0 * 2) = 0x8</a:t>
            </a:r>
            <a:endParaRPr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Char char="●"/>
            </a:pPr>
            <a:r>
              <a:rPr lang="en">
                <a:solidFill>
                  <a:srgbClr val="CC0000"/>
                </a:solidFill>
              </a:rPr>
              <a:t>PTE: 0b1101 1111 1100 0101</a:t>
            </a:r>
            <a:endParaRPr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Char char="●"/>
            </a:pPr>
            <a:r>
              <a:rPr lang="en">
                <a:solidFill>
                  <a:srgbClr val="CC0000"/>
                </a:solidFill>
              </a:rPr>
              <a:t>PPN: 0b1101 = d</a:t>
            </a:r>
            <a:endParaRPr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Char char="●"/>
            </a:pPr>
            <a:r>
              <a:rPr lang="en">
                <a:solidFill>
                  <a:srgbClr val="CC0000"/>
                </a:solidFill>
              </a:rPr>
              <a:t>paddr: 0b1101 || 0b100 1000 1000 = 0x6c88</a:t>
            </a:r>
            <a:endParaRPr>
              <a:solidFill>
                <a:srgbClr val="CC0000"/>
              </a:solidFill>
            </a:endParaRPr>
          </a:p>
        </p:txBody>
      </p:sp>
      <p:graphicFrame>
        <p:nvGraphicFramePr>
          <p:cNvPr id="1075" name="Google Shape;1075;p103"/>
          <p:cNvGraphicFramePr/>
          <p:nvPr/>
        </p:nvGraphicFramePr>
        <p:xfrm>
          <a:off x="4563000" y="205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027725"/>
                <a:gridCol w="800125"/>
                <a:gridCol w="800125"/>
                <a:gridCol w="800125"/>
                <a:gridCol w="800125"/>
              </a:tblGrid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Address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+1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+2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+3</a:t>
                      </a:r>
                      <a:endParaRPr sz="1600"/>
                    </a:p>
                  </a:txBody>
                  <a:tcPr marT="91425" marB="91425" marR="91425" marL="91425"/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f6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0x04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d7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0x08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c5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fa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0x0c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0x14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e9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cxnSp>
        <p:nvCxnSpPr>
          <p:cNvPr id="1076" name="Google Shape;1076;p103"/>
          <p:cNvCxnSpPr>
            <a:stCxn id="1077" idx="1"/>
          </p:cNvCxnSpPr>
          <p:nvPr/>
        </p:nvCxnSpPr>
        <p:spPr>
          <a:xfrm rot="10800000">
            <a:off x="3852250" y="3054450"/>
            <a:ext cx="1785600" cy="51150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77" name="Google Shape;1077;p103"/>
          <p:cNvSpPr/>
          <p:nvPr/>
        </p:nvSpPr>
        <p:spPr>
          <a:xfrm>
            <a:off x="5637850" y="3411150"/>
            <a:ext cx="1319400" cy="309600"/>
          </a:xfrm>
          <a:prstGeom prst="rect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p103"/>
          <p:cNvSpPr txBox="1"/>
          <p:nvPr/>
        </p:nvSpPr>
        <p:spPr>
          <a:xfrm>
            <a:off x="5598613" y="10045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PPN: 4</a:t>
            </a:r>
            <a:endParaRPr/>
          </a:p>
        </p:txBody>
      </p:sp>
      <p:sp>
        <p:nvSpPr>
          <p:cNvPr id="1079" name="Google Shape;1079;p103"/>
          <p:cNvSpPr txBox="1"/>
          <p:nvPr/>
        </p:nvSpPr>
        <p:spPr>
          <a:xfrm>
            <a:off x="5598613" y="1456975"/>
            <a:ext cx="21570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PTE: 16</a:t>
            </a:r>
            <a:endParaRPr/>
          </a:p>
        </p:txBody>
      </p:sp>
      <p:sp>
        <p:nvSpPr>
          <p:cNvPr id="1080" name="Google Shape;1080;p103"/>
          <p:cNvSpPr txBox="1"/>
          <p:nvPr/>
        </p:nvSpPr>
        <p:spPr>
          <a:xfrm>
            <a:off x="6677125" y="10045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other: 12</a:t>
            </a:r>
            <a:endParaRPr/>
          </a:p>
        </p:txBody>
      </p:sp>
      <p:graphicFrame>
        <p:nvGraphicFramePr>
          <p:cNvPr id="1081" name="Google Shape;1081;p103"/>
          <p:cNvGraphicFramePr/>
          <p:nvPr/>
        </p:nvGraphicFramePr>
        <p:xfrm>
          <a:off x="4563000" y="205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027725"/>
                <a:gridCol w="800125"/>
                <a:gridCol w="800125"/>
                <a:gridCol w="800125"/>
                <a:gridCol w="800125"/>
              </a:tblGrid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Address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+2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f6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d7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c5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fa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e9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p10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P5.c Derivative</a:t>
            </a:r>
            <a:endParaRPr/>
          </a:p>
        </p:txBody>
      </p:sp>
      <p:sp>
        <p:nvSpPr>
          <p:cNvPr id="1087" name="Google Shape;1087;p104"/>
          <p:cNvSpPr txBox="1"/>
          <p:nvPr>
            <p:ph idx="1" type="body"/>
          </p:nvPr>
        </p:nvSpPr>
        <p:spPr>
          <a:xfrm>
            <a:off x="457200" y="1063375"/>
            <a:ext cx="4105800" cy="38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en" sz="1900"/>
              <a:t>13 </a:t>
            </a:r>
            <a:r>
              <a:rPr lang="en" sz="1900"/>
              <a:t>bit VPN; </a:t>
            </a:r>
            <a:r>
              <a:rPr b="1" lang="en" sz="1900"/>
              <a:t>11 </a:t>
            </a:r>
            <a:r>
              <a:rPr lang="en" sz="1900"/>
              <a:t>bit offset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Q: </a:t>
            </a:r>
            <a:r>
              <a:rPr i="1" lang="en" sz="1900"/>
              <a:t>PageTablePtr</a:t>
            </a:r>
            <a:r>
              <a:rPr lang="en" sz="1900"/>
              <a:t> as 0x8,</a:t>
            </a:r>
            <a:br>
              <a:rPr lang="en" sz="1900"/>
            </a:br>
            <a:r>
              <a:rPr lang="en" sz="1900"/>
              <a:t>     translate </a:t>
            </a:r>
            <a:r>
              <a:rPr b="1" lang="en" sz="1900"/>
              <a:t>0x000ccc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CC0000"/>
                </a:solidFill>
              </a:rPr>
              <a:t>Answer: </a:t>
            </a:r>
            <a:r>
              <a:rPr b="1" lang="en" sz="1700" u="sng">
                <a:solidFill>
                  <a:srgbClr val="CC0000"/>
                </a:solidFill>
              </a:rPr>
              <a:t>0x5ccc</a:t>
            </a:r>
            <a:r>
              <a:rPr b="1" lang="en" sz="1700">
                <a:solidFill>
                  <a:srgbClr val="CC0000"/>
                </a:solidFill>
              </a:rPr>
              <a:t> </a:t>
            </a:r>
            <a:r>
              <a:rPr lang="en" sz="1700">
                <a:solidFill>
                  <a:srgbClr val="CC0000"/>
                </a:solidFill>
              </a:rPr>
              <a:t>because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Char char="●"/>
            </a:pPr>
            <a:r>
              <a:rPr lang="en" sz="1700">
                <a:solidFill>
                  <a:srgbClr val="CC0000"/>
                </a:solidFill>
              </a:rPr>
              <a:t>VPN: 1; offset: 0b100 1100 1100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Char char="●"/>
            </a:pPr>
            <a:r>
              <a:rPr lang="en" sz="1700">
                <a:solidFill>
                  <a:srgbClr val="CC0000"/>
                </a:solidFill>
              </a:rPr>
              <a:t>PTE @ (0x8 + 1 * 2) = 0xa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Char char="●"/>
            </a:pPr>
            <a:r>
              <a:rPr lang="en" sz="1700">
                <a:solidFill>
                  <a:srgbClr val="CC0000"/>
                </a:solidFill>
              </a:rPr>
              <a:t>PTE: 0b1011 0000 1111 1010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Char char="●"/>
            </a:pPr>
            <a:r>
              <a:rPr lang="en" sz="1700">
                <a:solidFill>
                  <a:srgbClr val="CC0000"/>
                </a:solidFill>
              </a:rPr>
              <a:t>PPN: 0b1011 = b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Char char="●"/>
            </a:pPr>
            <a:r>
              <a:rPr lang="en" sz="1700">
                <a:solidFill>
                  <a:srgbClr val="CC0000"/>
                </a:solidFill>
              </a:rPr>
              <a:t>paddr: 0b1011 || 0b100 1100 1100 = 0x5ccc</a:t>
            </a:r>
            <a:endParaRPr sz="1700">
              <a:solidFill>
                <a:srgbClr val="CC0000"/>
              </a:solidFill>
            </a:endParaRPr>
          </a:p>
        </p:txBody>
      </p:sp>
      <p:graphicFrame>
        <p:nvGraphicFramePr>
          <p:cNvPr id="1088" name="Google Shape;1088;p104"/>
          <p:cNvGraphicFramePr/>
          <p:nvPr/>
        </p:nvGraphicFramePr>
        <p:xfrm>
          <a:off x="4563000" y="205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027725"/>
                <a:gridCol w="800125"/>
                <a:gridCol w="800125"/>
                <a:gridCol w="800125"/>
                <a:gridCol w="800125"/>
              </a:tblGrid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Address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+2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f6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d7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c5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fa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e9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cxnSp>
        <p:nvCxnSpPr>
          <p:cNvPr id="1089" name="Google Shape;1089;p104"/>
          <p:cNvCxnSpPr>
            <a:stCxn id="1090" idx="1"/>
          </p:cNvCxnSpPr>
          <p:nvPr/>
        </p:nvCxnSpPr>
        <p:spPr>
          <a:xfrm rot="10800000">
            <a:off x="4025875" y="3484050"/>
            <a:ext cx="3190500" cy="8190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90" name="Google Shape;1090;p104"/>
          <p:cNvSpPr/>
          <p:nvPr/>
        </p:nvSpPr>
        <p:spPr>
          <a:xfrm>
            <a:off x="7216375" y="3411150"/>
            <a:ext cx="1319400" cy="309600"/>
          </a:xfrm>
          <a:prstGeom prst="rect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1" name="Google Shape;1091;p104"/>
          <p:cNvSpPr txBox="1"/>
          <p:nvPr/>
        </p:nvSpPr>
        <p:spPr>
          <a:xfrm>
            <a:off x="5598613" y="10045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PPN: 4</a:t>
            </a:r>
            <a:endParaRPr/>
          </a:p>
        </p:txBody>
      </p:sp>
      <p:sp>
        <p:nvSpPr>
          <p:cNvPr id="1092" name="Google Shape;1092;p104"/>
          <p:cNvSpPr txBox="1"/>
          <p:nvPr/>
        </p:nvSpPr>
        <p:spPr>
          <a:xfrm>
            <a:off x="5598613" y="1456975"/>
            <a:ext cx="21570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PTE: 16</a:t>
            </a:r>
            <a:endParaRPr/>
          </a:p>
        </p:txBody>
      </p:sp>
      <p:sp>
        <p:nvSpPr>
          <p:cNvPr id="1093" name="Google Shape;1093;p104"/>
          <p:cNvSpPr txBox="1"/>
          <p:nvPr/>
        </p:nvSpPr>
        <p:spPr>
          <a:xfrm>
            <a:off x="6677125" y="10045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other: 12</a:t>
            </a:r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2CC"/>
        </a:solidFill>
      </p:bgPr>
    </p:bg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10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P5.c Derivative</a:t>
            </a:r>
            <a:endParaRPr/>
          </a:p>
        </p:txBody>
      </p:sp>
      <p:sp>
        <p:nvSpPr>
          <p:cNvPr id="1099" name="Google Shape;1099;p105"/>
          <p:cNvSpPr txBox="1"/>
          <p:nvPr>
            <p:ph idx="1" type="body"/>
          </p:nvPr>
        </p:nvSpPr>
        <p:spPr>
          <a:xfrm>
            <a:off x="0" y="1063375"/>
            <a:ext cx="4563000" cy="38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13 bit VPN; 11 bit offset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Max 4 bit PPN; 12 other PTE bits (control bits)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Q: assuming we have 16 KiB physical memory, PTE layout and memory on the right, and </a:t>
            </a:r>
            <a:r>
              <a:rPr i="1" lang="en"/>
              <a:t>PageTablePtr</a:t>
            </a:r>
            <a:r>
              <a:rPr lang="en"/>
              <a:t> as 0x4, translate 0x0008ad, 0x002655, 0x001ff1 (also assume bits aside from valid always check out good)</a:t>
            </a:r>
            <a:endParaRPr sz="2000"/>
          </a:p>
        </p:txBody>
      </p:sp>
      <p:graphicFrame>
        <p:nvGraphicFramePr>
          <p:cNvPr id="1100" name="Google Shape;1100;p105"/>
          <p:cNvGraphicFramePr/>
          <p:nvPr/>
        </p:nvGraphicFramePr>
        <p:xfrm>
          <a:off x="4563000" y="205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027725"/>
                <a:gridCol w="800125"/>
                <a:gridCol w="800125"/>
                <a:gridCol w="800125"/>
                <a:gridCol w="800125"/>
              </a:tblGrid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Address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+1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+2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+3</a:t>
                      </a:r>
                      <a:endParaRPr sz="1600"/>
                    </a:p>
                  </a:txBody>
                  <a:tcPr marT="91425" marB="91425" marR="91425" marL="91425"/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f6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0x04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d7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0x08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c5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fa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0x0c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0x14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e9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101" name="Google Shape;1101;p105"/>
          <p:cNvSpPr txBox="1"/>
          <p:nvPr/>
        </p:nvSpPr>
        <p:spPr>
          <a:xfrm>
            <a:off x="5598600" y="10633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PPN: 3</a:t>
            </a:r>
            <a:endParaRPr/>
          </a:p>
        </p:txBody>
      </p:sp>
      <p:sp>
        <p:nvSpPr>
          <p:cNvPr id="1102" name="Google Shape;1102;p105"/>
          <p:cNvSpPr txBox="1"/>
          <p:nvPr/>
        </p:nvSpPr>
        <p:spPr>
          <a:xfrm>
            <a:off x="6677125" y="10633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other: 11</a:t>
            </a:r>
            <a:endParaRPr/>
          </a:p>
        </p:txBody>
      </p:sp>
      <p:sp>
        <p:nvSpPr>
          <p:cNvPr id="1103" name="Google Shape;1103;p105"/>
          <p:cNvSpPr txBox="1"/>
          <p:nvPr/>
        </p:nvSpPr>
        <p:spPr>
          <a:xfrm>
            <a:off x="4520077" y="1515775"/>
            <a:ext cx="43140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PTE: 16</a:t>
            </a:r>
            <a:endParaRPr/>
          </a:p>
        </p:txBody>
      </p:sp>
      <p:sp>
        <p:nvSpPr>
          <p:cNvPr id="1104" name="Google Shape;1104;p105"/>
          <p:cNvSpPr txBox="1"/>
          <p:nvPr/>
        </p:nvSpPr>
        <p:spPr>
          <a:xfrm>
            <a:off x="4520075" y="10633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unused: 1</a:t>
            </a:r>
            <a:endParaRPr/>
          </a:p>
        </p:txBody>
      </p:sp>
      <p:sp>
        <p:nvSpPr>
          <p:cNvPr id="1105" name="Google Shape;1105;p105"/>
          <p:cNvSpPr txBox="1"/>
          <p:nvPr/>
        </p:nvSpPr>
        <p:spPr>
          <a:xfrm>
            <a:off x="7755650" y="10633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valid: 1</a:t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2CC"/>
        </a:solidFill>
      </p:bgPr>
    </p:bg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10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P5.c Derivative</a:t>
            </a:r>
            <a:endParaRPr/>
          </a:p>
        </p:txBody>
      </p:sp>
      <p:sp>
        <p:nvSpPr>
          <p:cNvPr id="1111" name="Google Shape;1111;p106"/>
          <p:cNvSpPr txBox="1"/>
          <p:nvPr>
            <p:ph idx="1" type="body"/>
          </p:nvPr>
        </p:nvSpPr>
        <p:spPr>
          <a:xfrm>
            <a:off x="0" y="1063375"/>
            <a:ext cx="4563000" cy="38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13 bit VPN; 11 bit offset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Max 4 bit PPN; 12 other PTE bits (control bits)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Q: assuming we have 16 KiB physical memory, PTE layout and memory on the right, and </a:t>
            </a:r>
            <a:r>
              <a:rPr i="1" lang="en"/>
              <a:t>PageTablePtr</a:t>
            </a:r>
            <a:r>
              <a:rPr lang="en"/>
              <a:t> as 0x4, translate 0x0008ad, 0x002655, 0x001ff1 (also assume bits aside from valid always check out good)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Char char="●"/>
            </a:pPr>
            <a:r>
              <a:rPr lang="en">
                <a:solidFill>
                  <a:srgbClr val="CC0000"/>
                </a:solidFill>
              </a:rPr>
              <a:t>A: 0x10ad, 0x1e55, page fault</a:t>
            </a:r>
            <a:endParaRPr>
              <a:solidFill>
                <a:srgbClr val="CC0000"/>
              </a:solidFill>
            </a:endParaRPr>
          </a:p>
        </p:txBody>
      </p:sp>
      <p:graphicFrame>
        <p:nvGraphicFramePr>
          <p:cNvPr id="1112" name="Google Shape;1112;p106"/>
          <p:cNvGraphicFramePr/>
          <p:nvPr/>
        </p:nvGraphicFramePr>
        <p:xfrm>
          <a:off x="4563000" y="205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027725"/>
                <a:gridCol w="800125"/>
                <a:gridCol w="800125"/>
                <a:gridCol w="800125"/>
                <a:gridCol w="800125"/>
              </a:tblGrid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Address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+1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+2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+3</a:t>
                      </a:r>
                      <a:endParaRPr sz="1600"/>
                    </a:p>
                  </a:txBody>
                  <a:tcPr marT="91425" marB="91425" marR="91425" marL="91425"/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f6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0x04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d7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0x08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c5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fa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0x0c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0x14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e9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113" name="Google Shape;1113;p106"/>
          <p:cNvSpPr txBox="1"/>
          <p:nvPr/>
        </p:nvSpPr>
        <p:spPr>
          <a:xfrm>
            <a:off x="5598600" y="10633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PPN: 3</a:t>
            </a:r>
            <a:endParaRPr/>
          </a:p>
        </p:txBody>
      </p:sp>
      <p:sp>
        <p:nvSpPr>
          <p:cNvPr id="1114" name="Google Shape;1114;p106"/>
          <p:cNvSpPr txBox="1"/>
          <p:nvPr/>
        </p:nvSpPr>
        <p:spPr>
          <a:xfrm>
            <a:off x="6677125" y="10633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other: 11</a:t>
            </a:r>
            <a:endParaRPr/>
          </a:p>
        </p:txBody>
      </p:sp>
      <p:sp>
        <p:nvSpPr>
          <p:cNvPr id="1115" name="Google Shape;1115;p106"/>
          <p:cNvSpPr txBox="1"/>
          <p:nvPr/>
        </p:nvSpPr>
        <p:spPr>
          <a:xfrm>
            <a:off x="4520077" y="1515775"/>
            <a:ext cx="43140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PTE: 16</a:t>
            </a:r>
            <a:endParaRPr/>
          </a:p>
        </p:txBody>
      </p:sp>
      <p:sp>
        <p:nvSpPr>
          <p:cNvPr id="1116" name="Google Shape;1116;p106"/>
          <p:cNvSpPr txBox="1"/>
          <p:nvPr/>
        </p:nvSpPr>
        <p:spPr>
          <a:xfrm>
            <a:off x="4520075" y="10633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unused: 1</a:t>
            </a:r>
            <a:endParaRPr/>
          </a:p>
        </p:txBody>
      </p:sp>
      <p:sp>
        <p:nvSpPr>
          <p:cNvPr id="1117" name="Google Shape;1117;p106"/>
          <p:cNvSpPr txBox="1"/>
          <p:nvPr/>
        </p:nvSpPr>
        <p:spPr>
          <a:xfrm>
            <a:off x="7755650" y="10633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valid: 1</a:t>
            </a:r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2CC"/>
        </a:solidFill>
      </p:bgPr>
    </p:bg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10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P5.c Derivative</a:t>
            </a:r>
            <a:endParaRPr/>
          </a:p>
        </p:txBody>
      </p:sp>
      <p:sp>
        <p:nvSpPr>
          <p:cNvPr id="1123" name="Google Shape;1123;p107"/>
          <p:cNvSpPr txBox="1"/>
          <p:nvPr>
            <p:ph idx="1" type="body"/>
          </p:nvPr>
        </p:nvSpPr>
        <p:spPr>
          <a:xfrm>
            <a:off x="457200" y="1063375"/>
            <a:ext cx="4105800" cy="38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13 bit VPN; 11 bit offset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Q: </a:t>
            </a:r>
            <a:r>
              <a:rPr i="1" lang="en" sz="1900"/>
              <a:t>PageTablePtr</a:t>
            </a:r>
            <a:r>
              <a:rPr lang="en" sz="1900"/>
              <a:t> as 0x4, translate 0x001ff1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900"/>
              <a:buChar char="●"/>
            </a:pPr>
            <a:r>
              <a:rPr lang="en" sz="1900">
                <a:solidFill>
                  <a:srgbClr val="CC0000"/>
                </a:solidFill>
              </a:rPr>
              <a:t>A: page fault because</a:t>
            </a:r>
            <a:endParaRPr sz="1900">
              <a:solidFill>
                <a:srgbClr val="CC0000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900"/>
              <a:buChar char="○"/>
            </a:pPr>
            <a:r>
              <a:rPr lang="en" sz="1900">
                <a:solidFill>
                  <a:srgbClr val="CC0000"/>
                </a:solidFill>
              </a:rPr>
              <a:t>vaddr: 0b1 1111 1111 0001</a:t>
            </a:r>
            <a:endParaRPr sz="1900">
              <a:solidFill>
                <a:srgbClr val="CC0000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900"/>
              <a:buChar char="○"/>
            </a:pPr>
            <a:r>
              <a:rPr lang="en" sz="1900">
                <a:solidFill>
                  <a:srgbClr val="CC0000"/>
                </a:solidFill>
              </a:rPr>
              <a:t>VPN: 3; offset: 0b111 1111 0001</a:t>
            </a:r>
            <a:endParaRPr sz="1900">
              <a:solidFill>
                <a:srgbClr val="CC0000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900"/>
              <a:buChar char="○"/>
            </a:pPr>
            <a:r>
              <a:rPr lang="en" sz="1900">
                <a:solidFill>
                  <a:srgbClr val="CC0000"/>
                </a:solidFill>
              </a:rPr>
              <a:t>PTE @ (0x4 + 3 * 2) = 0xa</a:t>
            </a:r>
            <a:endParaRPr sz="1900">
              <a:solidFill>
                <a:srgbClr val="CC0000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900"/>
              <a:buChar char="○"/>
            </a:pPr>
            <a:r>
              <a:rPr lang="en" sz="1900">
                <a:solidFill>
                  <a:srgbClr val="CC0000"/>
                </a:solidFill>
              </a:rPr>
              <a:t>PTE: 0b1011 0000 1111 1010</a:t>
            </a:r>
            <a:endParaRPr sz="1900">
              <a:solidFill>
                <a:srgbClr val="CC0000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900"/>
              <a:buChar char="○"/>
            </a:pPr>
            <a:r>
              <a:rPr lang="en" sz="1900">
                <a:solidFill>
                  <a:srgbClr val="CC0000"/>
                </a:solidFill>
              </a:rPr>
              <a:t>valid: 0</a:t>
            </a:r>
            <a:endParaRPr sz="1900">
              <a:solidFill>
                <a:srgbClr val="CC0000"/>
              </a:solidFill>
            </a:endParaRPr>
          </a:p>
        </p:txBody>
      </p:sp>
      <p:graphicFrame>
        <p:nvGraphicFramePr>
          <p:cNvPr id="1124" name="Google Shape;1124;p107"/>
          <p:cNvGraphicFramePr/>
          <p:nvPr/>
        </p:nvGraphicFramePr>
        <p:xfrm>
          <a:off x="4563000" y="205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1027725"/>
                <a:gridCol w="800125"/>
                <a:gridCol w="800125"/>
                <a:gridCol w="800125"/>
                <a:gridCol w="800125"/>
              </a:tblGrid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Address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+1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+2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+3</a:t>
                      </a:r>
                      <a:endParaRPr sz="1600"/>
                    </a:p>
                  </a:txBody>
                  <a:tcPr marT="91425" marB="91425" marR="91425" marL="91425"/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91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f6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0x04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d7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0x08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c5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fa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0x0c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bc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83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c4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0x10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af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88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ae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4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0x14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b8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e9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9d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f0</a:t>
                      </a:r>
                      <a:endParaRPr sz="16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125" name="Google Shape;1125;p107"/>
          <p:cNvSpPr txBox="1"/>
          <p:nvPr/>
        </p:nvSpPr>
        <p:spPr>
          <a:xfrm>
            <a:off x="5598600" y="10633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PPN: 3</a:t>
            </a:r>
            <a:endParaRPr/>
          </a:p>
        </p:txBody>
      </p:sp>
      <p:sp>
        <p:nvSpPr>
          <p:cNvPr id="1126" name="Google Shape;1126;p107"/>
          <p:cNvSpPr txBox="1"/>
          <p:nvPr/>
        </p:nvSpPr>
        <p:spPr>
          <a:xfrm>
            <a:off x="6677125" y="10633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other: 11</a:t>
            </a:r>
            <a:endParaRPr/>
          </a:p>
        </p:txBody>
      </p:sp>
      <p:sp>
        <p:nvSpPr>
          <p:cNvPr id="1127" name="Google Shape;1127;p107"/>
          <p:cNvSpPr txBox="1"/>
          <p:nvPr/>
        </p:nvSpPr>
        <p:spPr>
          <a:xfrm>
            <a:off x="4520077" y="1515775"/>
            <a:ext cx="43140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PTE: 16</a:t>
            </a:r>
            <a:endParaRPr/>
          </a:p>
        </p:txBody>
      </p:sp>
      <p:sp>
        <p:nvSpPr>
          <p:cNvPr id="1128" name="Google Shape;1128;p107"/>
          <p:cNvSpPr txBox="1"/>
          <p:nvPr/>
        </p:nvSpPr>
        <p:spPr>
          <a:xfrm>
            <a:off x="4520075" y="10633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unused: 1</a:t>
            </a:r>
            <a:endParaRPr/>
          </a:p>
        </p:txBody>
      </p:sp>
      <p:sp>
        <p:nvSpPr>
          <p:cNvPr id="1129" name="Google Shape;1129;p107"/>
          <p:cNvSpPr txBox="1"/>
          <p:nvPr/>
        </p:nvSpPr>
        <p:spPr>
          <a:xfrm>
            <a:off x="7755650" y="1063375"/>
            <a:ext cx="1078500" cy="4524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valid: 1</a:t>
            </a:r>
            <a:endParaRPr/>
          </a:p>
        </p:txBody>
      </p:sp>
      <p:cxnSp>
        <p:nvCxnSpPr>
          <p:cNvPr id="1130" name="Google Shape;1130;p107"/>
          <p:cNvCxnSpPr>
            <a:stCxn id="1131" idx="1"/>
          </p:cNvCxnSpPr>
          <p:nvPr/>
        </p:nvCxnSpPr>
        <p:spPr>
          <a:xfrm flipH="1">
            <a:off x="3985675" y="3565950"/>
            <a:ext cx="3230700" cy="17730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31" name="Google Shape;1131;p107"/>
          <p:cNvSpPr/>
          <p:nvPr/>
        </p:nvSpPr>
        <p:spPr>
          <a:xfrm>
            <a:off x="7216375" y="3411150"/>
            <a:ext cx="1319400" cy="309600"/>
          </a:xfrm>
          <a:prstGeom prst="rect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10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P5.d Derivative</a:t>
            </a:r>
            <a:endParaRPr/>
          </a:p>
        </p:txBody>
      </p:sp>
      <p:sp>
        <p:nvSpPr>
          <p:cNvPr id="1137" name="Google Shape;1137;p108"/>
          <p:cNvSpPr txBox="1"/>
          <p:nvPr>
            <p:ph idx="1" type="body"/>
          </p:nvPr>
        </p:nvSpPr>
        <p:spPr>
          <a:xfrm>
            <a:off x="311700" y="1225225"/>
            <a:ext cx="4571700" cy="23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24-bit virtual address space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2 KiB page size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2 B page table entries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11 bit offset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Max 4 bit PPN; 12 other PTE bits (control bits)</a:t>
            </a:r>
            <a:endParaRPr sz="2000"/>
          </a:p>
        </p:txBody>
      </p:sp>
      <p:sp>
        <p:nvSpPr>
          <p:cNvPr id="1138" name="Google Shape;1138;p108"/>
          <p:cNvSpPr txBox="1"/>
          <p:nvPr/>
        </p:nvSpPr>
        <p:spPr>
          <a:xfrm>
            <a:off x="4387175" y="1071750"/>
            <a:ext cx="4756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1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Problem:</a:t>
            </a:r>
            <a:br>
              <a:rPr b="1" lang="en" sz="21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Now suppose we want to transform our single level page table into a multi-leveled page table.</a:t>
            </a:r>
            <a:br>
              <a:rPr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Assuming that every page table is required to fit into a single page, how many total levels of page tables do we need to address the entire virtual address space?</a:t>
            </a:r>
            <a:endParaRPr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10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 Fall MT2 P5.d Derivative</a:t>
            </a:r>
            <a:endParaRPr/>
          </a:p>
        </p:txBody>
      </p:sp>
      <p:sp>
        <p:nvSpPr>
          <p:cNvPr id="1144" name="Google Shape;1144;p10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/>
              <a:t>Question:</a:t>
            </a:r>
            <a:r>
              <a:rPr lang="en" sz="2100"/>
              <a:t> Now suppose we want to transform our single level page table into a multi-leveled page table.</a:t>
            </a:r>
            <a:br>
              <a:rPr lang="en" sz="2100"/>
            </a:br>
            <a:r>
              <a:rPr lang="en" sz="2100"/>
              <a:t>Assuming that every page table is required to fit into a single page, how many total levels of page tables do we need to address the entire virtual address space?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rgbClr val="CC0000"/>
                </a:solidFill>
              </a:rPr>
              <a:t>Answer:</a:t>
            </a:r>
            <a:r>
              <a:rPr lang="en" sz="2100">
                <a:solidFill>
                  <a:srgbClr val="CC0000"/>
                </a:solidFill>
              </a:rPr>
              <a:t>   </a:t>
            </a:r>
            <a:r>
              <a:rPr b="1" lang="en" sz="2100">
                <a:solidFill>
                  <a:srgbClr val="CC0000"/>
                </a:solidFill>
              </a:rPr>
              <a:t>2</a:t>
            </a:r>
            <a:r>
              <a:rPr lang="en" sz="2100">
                <a:solidFill>
                  <a:srgbClr val="CC0000"/>
                </a:solidFill>
              </a:rPr>
              <a:t>   </a:t>
            </a:r>
            <a:endParaRPr sz="2100">
              <a:solidFill>
                <a:srgbClr val="CC0000"/>
              </a:solidFill>
            </a:endParaRPr>
          </a:p>
          <a:p>
            <a:pPr indent="-341947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ct val="100000"/>
              <a:buChar char="●"/>
            </a:pPr>
            <a:r>
              <a:rPr b="1" lang="en" sz="2100">
                <a:solidFill>
                  <a:srgbClr val="CC0000"/>
                </a:solidFill>
              </a:rPr>
              <a:t>#PTE per page</a:t>
            </a:r>
            <a:r>
              <a:rPr lang="en" sz="2100">
                <a:solidFill>
                  <a:srgbClr val="CC0000"/>
                </a:solidFill>
              </a:rPr>
              <a:t> = (page size) / (PTE size) = (2^11 B) / (2 B) = 2^10</a:t>
            </a:r>
            <a:endParaRPr sz="2100">
              <a:solidFill>
                <a:srgbClr val="CC0000"/>
              </a:solidFill>
            </a:endParaRPr>
          </a:p>
          <a:p>
            <a:pPr indent="-341947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ct val="100000"/>
              <a:buChar char="●"/>
            </a:pPr>
            <a:r>
              <a:rPr b="1" lang="en" sz="2100">
                <a:solidFill>
                  <a:srgbClr val="CC0000"/>
                </a:solidFill>
              </a:rPr>
              <a:t>Max level x VPN #bits</a:t>
            </a:r>
            <a:r>
              <a:rPr lang="en" sz="2100">
                <a:solidFill>
                  <a:srgbClr val="CC0000"/>
                </a:solidFill>
              </a:rPr>
              <a:t> = lg(#PTE per page) = lg(2^10) = 10</a:t>
            </a:r>
            <a:endParaRPr sz="2100">
              <a:solidFill>
                <a:srgbClr val="CC0000"/>
              </a:solidFill>
            </a:endParaRPr>
          </a:p>
          <a:p>
            <a:pPr indent="-341947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ct val="100000"/>
              <a:buChar char="●"/>
            </a:pPr>
            <a:r>
              <a:rPr b="1" lang="en" sz="2100">
                <a:solidFill>
                  <a:srgbClr val="CC0000"/>
                </a:solidFill>
              </a:rPr>
              <a:t>vaddr bits </a:t>
            </a:r>
            <a:r>
              <a:rPr lang="en" sz="2100">
                <a:solidFill>
                  <a:srgbClr val="CC0000"/>
                </a:solidFill>
              </a:rPr>
              <a:t>= 24.</a:t>
            </a:r>
            <a:endParaRPr sz="2100">
              <a:solidFill>
                <a:srgbClr val="CC0000"/>
              </a:solidFill>
            </a:endParaRPr>
          </a:p>
          <a:p>
            <a:pPr indent="-341947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ct val="100000"/>
              <a:buChar char="●"/>
            </a:pPr>
            <a:r>
              <a:rPr lang="en" sz="2100">
                <a:solidFill>
                  <a:srgbClr val="CC0000"/>
                </a:solidFill>
              </a:rPr>
              <a:t>We need (total # VPN bits) + (# offset bits) &gt;= 24 to address the entire virtual address space. With a max of 10 VPN bits per page and x pages:</a:t>
            </a:r>
            <a:endParaRPr sz="2100">
              <a:solidFill>
                <a:srgbClr val="CC0000"/>
              </a:solidFill>
            </a:endParaRPr>
          </a:p>
          <a:p>
            <a:pPr indent="-341947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ct val="100000"/>
              <a:buChar char="○"/>
            </a:pPr>
            <a:r>
              <a:rPr lang="en" sz="2100">
                <a:solidFill>
                  <a:srgbClr val="CC0000"/>
                </a:solidFill>
              </a:rPr>
              <a:t>10 * x (# VPN bits) + 11 (# offset bits) &gt;= 24</a:t>
            </a:r>
            <a:endParaRPr sz="2100">
              <a:solidFill>
                <a:srgbClr val="CC0000"/>
              </a:solidFill>
            </a:endParaRPr>
          </a:p>
          <a:p>
            <a:pPr indent="-341947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ct val="100000"/>
              <a:buChar char="○"/>
            </a:pPr>
            <a:r>
              <a:rPr lang="en" sz="2100">
                <a:solidFill>
                  <a:srgbClr val="CC0000"/>
                </a:solidFill>
              </a:rPr>
              <a:t>The smallest x that satisfies this is x = 2. Thus, we need at least </a:t>
            </a:r>
            <a:r>
              <a:rPr b="1" lang="en" sz="2100">
                <a:solidFill>
                  <a:srgbClr val="CC0000"/>
                </a:solidFill>
              </a:rPr>
              <a:t>2 levels</a:t>
            </a:r>
            <a:r>
              <a:rPr lang="en" sz="2100">
                <a:solidFill>
                  <a:srgbClr val="CC0000"/>
                </a:solidFill>
              </a:rPr>
              <a:t>.</a:t>
            </a:r>
            <a:endParaRPr sz="21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2CC"/>
        </a:solidFill>
      </p:bgPr>
    </p:bg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1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2016 Fall MT2 3.c Derivative</a:t>
            </a:r>
            <a:endParaRPr/>
          </a:p>
        </p:txBody>
      </p:sp>
      <p:sp>
        <p:nvSpPr>
          <p:cNvPr id="1150" name="Google Shape;1150;p110"/>
          <p:cNvSpPr txBox="1"/>
          <p:nvPr>
            <p:ph idx="1" type="body"/>
          </p:nvPr>
        </p:nvSpPr>
        <p:spPr>
          <a:xfrm>
            <a:off x="0" y="968075"/>
            <a:ext cx="4563000" cy="39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Consider a hashed inverted page table and two processes P1 and P2.  We use an 8-bit virtual address space and 4 byte page size.  The hash table uses a hash function which simply calculates the index by adding PID and VPN mod 8.  The IPT has its next free entry at index 4.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i) </a:t>
            </a:r>
            <a:r>
              <a:rPr b="1" lang="en" sz="1800"/>
              <a:t>Translate the accesses: (P1, 0x3), (P1, 0x28), (P1, 0xee).</a:t>
            </a:r>
            <a:endParaRPr b="1" sz="1800">
              <a:solidFill>
                <a:srgbClr val="CC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800"/>
              <a:t>ii) What happens upon read access (P2, 0x84)?</a:t>
            </a:r>
            <a:endParaRPr b="1" sz="1800">
              <a:solidFill>
                <a:srgbClr val="CC0000"/>
              </a:solidFill>
            </a:endParaRPr>
          </a:p>
        </p:txBody>
      </p:sp>
      <p:graphicFrame>
        <p:nvGraphicFramePr>
          <p:cNvPr id="1151" name="Google Shape;1151;p110"/>
          <p:cNvGraphicFramePr/>
          <p:nvPr/>
        </p:nvGraphicFramePr>
        <p:xfrm>
          <a:off x="4563000" y="1063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382850"/>
                <a:gridCol w="382850"/>
                <a:gridCol w="610850"/>
                <a:gridCol w="485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IPT idx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52" name="Google Shape;1152;p110"/>
          <p:cNvGraphicFramePr/>
          <p:nvPr/>
        </p:nvGraphicFramePr>
        <p:xfrm>
          <a:off x="6710775" y="1063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406000"/>
                <a:gridCol w="406000"/>
                <a:gridCol w="636075"/>
                <a:gridCol w="647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other bits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153" name="Google Shape;1153;p110"/>
          <p:cNvSpPr txBox="1"/>
          <p:nvPr/>
        </p:nvSpPr>
        <p:spPr>
          <a:xfrm>
            <a:off x="6829838" y="4027337"/>
            <a:ext cx="17379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Inverted page table</a:t>
            </a:r>
            <a:endParaRPr/>
          </a:p>
        </p:txBody>
      </p:sp>
      <p:sp>
        <p:nvSpPr>
          <p:cNvPr id="1154" name="Google Shape;1154;p110"/>
          <p:cNvSpPr txBox="1"/>
          <p:nvPr/>
        </p:nvSpPr>
        <p:spPr>
          <a:xfrm>
            <a:off x="4205300" y="4739725"/>
            <a:ext cx="2772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Hash table (with linear probing)</a:t>
            </a:r>
            <a:endParaRPr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2CC"/>
        </a:solidFill>
      </p:bgPr>
    </p:bg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1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2016 Fall MT2 3.c Derivative (Soln.)</a:t>
            </a:r>
            <a:endParaRPr/>
          </a:p>
        </p:txBody>
      </p:sp>
      <p:sp>
        <p:nvSpPr>
          <p:cNvPr id="1160" name="Google Shape;1160;p111"/>
          <p:cNvSpPr txBox="1"/>
          <p:nvPr>
            <p:ph idx="1" type="body"/>
          </p:nvPr>
        </p:nvSpPr>
        <p:spPr>
          <a:xfrm>
            <a:off x="0" y="968075"/>
            <a:ext cx="4563000" cy="39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Consider a hashed inverted page table and two processes P1 and P2.  We use an 8-bit virtual address space and 4 byte page size.  The hash table uses a hash function which simply calculates the index by adding PID and VPN mod 8.  The IPT has its next free entry at index 4.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i) Translate the accesses: (P1, 0x3), (P1, 0x28), (P1, 0xee). </a:t>
            </a:r>
            <a:r>
              <a:rPr lang="en" sz="1800">
                <a:solidFill>
                  <a:srgbClr val="CC0000"/>
                </a:solidFill>
              </a:rPr>
              <a:t>A: 0x</a:t>
            </a:r>
            <a:r>
              <a:rPr lang="en">
                <a:solidFill>
                  <a:srgbClr val="CC0000"/>
                </a:solidFill>
              </a:rPr>
              <a:t>F</a:t>
            </a:r>
            <a:r>
              <a:rPr lang="en" sz="1800">
                <a:solidFill>
                  <a:srgbClr val="CC0000"/>
                </a:solidFill>
              </a:rPr>
              <a:t>, 0x0, 0x</a:t>
            </a:r>
            <a:r>
              <a:rPr lang="en">
                <a:solidFill>
                  <a:srgbClr val="CC0000"/>
                </a:solidFill>
              </a:rPr>
              <a:t>A</a:t>
            </a:r>
            <a:endParaRPr sz="1800">
              <a:solidFill>
                <a:srgbClr val="CC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/>
              <a:t>ii) What happens upon read access (P2, 0x84)? </a:t>
            </a:r>
            <a:r>
              <a:rPr lang="en" sz="1800">
                <a:solidFill>
                  <a:srgbClr val="CC0000"/>
                </a:solidFill>
              </a:rPr>
              <a:t>A: page fault, update tables</a:t>
            </a:r>
            <a:endParaRPr sz="1800">
              <a:solidFill>
                <a:srgbClr val="CC0000"/>
              </a:solidFill>
            </a:endParaRPr>
          </a:p>
        </p:txBody>
      </p:sp>
      <p:graphicFrame>
        <p:nvGraphicFramePr>
          <p:cNvPr id="1161" name="Google Shape;1161;p111"/>
          <p:cNvGraphicFramePr/>
          <p:nvPr/>
        </p:nvGraphicFramePr>
        <p:xfrm>
          <a:off x="4563000" y="1063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382850"/>
                <a:gridCol w="382850"/>
                <a:gridCol w="610850"/>
                <a:gridCol w="485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IPT idx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C0000"/>
                          </a:solidFill>
                        </a:rPr>
                        <a:t>2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C0000"/>
                          </a:solidFill>
                        </a:rPr>
                        <a:t>0x21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C0000"/>
                          </a:solidFill>
                        </a:rPr>
                        <a:t>4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62" name="Google Shape;1162;p111"/>
          <p:cNvGraphicFramePr/>
          <p:nvPr/>
        </p:nvGraphicFramePr>
        <p:xfrm>
          <a:off x="6710775" y="1063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406000"/>
                <a:gridCol w="406000"/>
                <a:gridCol w="636075"/>
                <a:gridCol w="647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other bits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C0000"/>
                          </a:solidFill>
                        </a:rPr>
                        <a:t>2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C0000"/>
                          </a:solidFill>
                        </a:rPr>
                        <a:t>0x21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C0000"/>
                          </a:solidFill>
                        </a:rPr>
                        <a:t>VR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163" name="Google Shape;1163;p111"/>
          <p:cNvSpPr txBox="1"/>
          <p:nvPr/>
        </p:nvSpPr>
        <p:spPr>
          <a:xfrm>
            <a:off x="6829838" y="4027337"/>
            <a:ext cx="17379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Inverted page table</a:t>
            </a:r>
            <a:endParaRPr/>
          </a:p>
        </p:txBody>
      </p:sp>
      <p:sp>
        <p:nvSpPr>
          <p:cNvPr id="1164" name="Google Shape;1164;p111"/>
          <p:cNvSpPr txBox="1"/>
          <p:nvPr/>
        </p:nvSpPr>
        <p:spPr>
          <a:xfrm>
            <a:off x="4205300" y="4739725"/>
            <a:ext cx="2772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Hash table (with linear probing)</a:t>
            </a:r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2CC"/>
        </a:solidFill>
      </p:bgPr>
    </p:bg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1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2016 Fall MT2 3.c Derivative</a:t>
            </a:r>
            <a:endParaRPr/>
          </a:p>
        </p:txBody>
      </p:sp>
      <p:sp>
        <p:nvSpPr>
          <p:cNvPr id="1170" name="Google Shape;1170;p112"/>
          <p:cNvSpPr txBox="1"/>
          <p:nvPr>
            <p:ph idx="1" type="body"/>
          </p:nvPr>
        </p:nvSpPr>
        <p:spPr>
          <a:xfrm>
            <a:off x="0" y="1200150"/>
            <a:ext cx="4563000" cy="39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i) Translate the accesses:</a:t>
            </a:r>
            <a:br>
              <a:rPr lang="en"/>
            </a:br>
            <a:r>
              <a:rPr lang="en"/>
              <a:t>   </a:t>
            </a:r>
            <a:r>
              <a:rPr b="1" lang="en"/>
              <a:t>(P1, 0x3)</a:t>
            </a:r>
            <a:r>
              <a:rPr lang="en"/>
              <a:t>, (P1, 0x28), (P1, 0xee).</a:t>
            </a:r>
            <a:br>
              <a:rPr lang="en"/>
            </a:br>
            <a:r>
              <a:rPr lang="en" sz="1800">
                <a:solidFill>
                  <a:srgbClr val="CC0000"/>
                </a:solidFill>
              </a:rPr>
              <a:t>A: 0x</a:t>
            </a:r>
            <a:r>
              <a:rPr lang="en">
                <a:solidFill>
                  <a:srgbClr val="CC0000"/>
                </a:solidFill>
              </a:rPr>
              <a:t>F</a:t>
            </a:r>
            <a:r>
              <a:rPr lang="en" sz="1800">
                <a:solidFill>
                  <a:srgbClr val="CC0000"/>
                </a:solidFill>
              </a:rPr>
              <a:t>, </a:t>
            </a:r>
            <a:r>
              <a:rPr b="1" lang="en" sz="1800">
                <a:solidFill>
                  <a:srgbClr val="CC0000"/>
                </a:solidFill>
              </a:rPr>
              <a:t>0x0</a:t>
            </a:r>
            <a:r>
              <a:rPr lang="en" sz="1800">
                <a:solidFill>
                  <a:srgbClr val="CC0000"/>
                </a:solidFill>
              </a:rPr>
              <a:t>, 0x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 sz="1800">
                <a:solidFill>
                  <a:srgbClr val="CC0000"/>
                </a:solidFill>
              </a:rPr>
              <a:t> because</a:t>
            </a:r>
            <a:endParaRPr sz="1800"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AutoNum type="arabicPeriod"/>
            </a:pP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0x3</a:t>
            </a:r>
            <a:r>
              <a:rPr lang="en" sz="1800">
                <a:solidFill>
                  <a:srgbClr val="CC0000"/>
                </a:solidFill>
              </a:rPr>
              <a:t> =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0b0011</a:t>
            </a:r>
            <a:r>
              <a:rPr lang="en" sz="1800">
                <a:solidFill>
                  <a:srgbClr val="CC0000"/>
                </a:solidFill>
              </a:rPr>
              <a:t> ⇒ (VPN =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0b00</a:t>
            </a:r>
            <a:r>
              <a:rPr lang="en" sz="1800">
                <a:solidFill>
                  <a:srgbClr val="CC0000"/>
                </a:solidFill>
              </a:rPr>
              <a:t>) </a:t>
            </a:r>
            <a:r>
              <a:rPr lang="en">
                <a:solidFill>
                  <a:srgbClr val="CC0000"/>
                </a:solidFill>
              </a:rPr>
              <a:t>&amp;</a:t>
            </a:r>
            <a:br>
              <a:rPr lang="en">
                <a:solidFill>
                  <a:srgbClr val="CC0000"/>
                </a:solidFill>
              </a:rPr>
            </a:br>
            <a:r>
              <a:rPr lang="en">
                <a:solidFill>
                  <a:srgbClr val="CC0000"/>
                </a:solidFill>
              </a:rPr>
              <a:t>(Offset =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0b11</a:t>
            </a:r>
            <a:r>
              <a:rPr lang="en" sz="1800">
                <a:solidFill>
                  <a:srgbClr val="CC0000"/>
                </a:solidFill>
              </a:rPr>
              <a:t>) ⇒</a:t>
            </a:r>
            <a:br>
              <a:rPr lang="en">
                <a:solidFill>
                  <a:srgbClr val="CC0000"/>
                </a:solidFill>
              </a:rPr>
            </a:br>
            <a:r>
              <a:rPr lang="en" sz="1800">
                <a:solidFill>
                  <a:srgbClr val="CC0000"/>
                </a:solidFill>
              </a:rPr>
              <a:t>(VPN </a:t>
            </a:r>
            <a:r>
              <a:rPr lang="en">
                <a:solidFill>
                  <a:srgbClr val="CC0000"/>
                </a:solidFill>
              </a:rPr>
              <a:t>=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0x0</a:t>
            </a:r>
            <a:r>
              <a:rPr lang="en" sz="1800">
                <a:solidFill>
                  <a:srgbClr val="CC0000"/>
                </a:solidFill>
              </a:rPr>
              <a:t>) </a:t>
            </a:r>
            <a:r>
              <a:rPr lang="en">
                <a:solidFill>
                  <a:srgbClr val="CC0000"/>
                </a:solidFill>
              </a:rPr>
              <a:t>&amp; (Offset =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0x3</a:t>
            </a:r>
            <a:r>
              <a:rPr lang="en" sz="1800">
                <a:solidFill>
                  <a:srgbClr val="CC0000"/>
                </a:solidFill>
              </a:rPr>
              <a:t>) ⇒</a:t>
            </a:r>
            <a:br>
              <a:rPr lang="en">
                <a:solidFill>
                  <a:srgbClr val="CC0000"/>
                </a:solidFill>
              </a:rPr>
            </a:br>
            <a:r>
              <a:rPr lang="en">
                <a:solidFill>
                  <a:srgbClr val="CC0000"/>
                </a:solidFill>
              </a:rPr>
              <a:t>(H</a:t>
            </a:r>
            <a:r>
              <a:rPr lang="en" sz="1800">
                <a:solidFill>
                  <a:srgbClr val="CC0000"/>
                </a:solidFill>
              </a:rPr>
              <a:t>ash </a:t>
            </a:r>
            <a:r>
              <a:rPr lang="en">
                <a:solidFill>
                  <a:srgbClr val="CC0000"/>
                </a:solidFill>
              </a:rPr>
              <a:t>V</a:t>
            </a:r>
            <a:r>
              <a:rPr lang="en" sz="1800">
                <a:solidFill>
                  <a:srgbClr val="CC0000"/>
                </a:solidFill>
              </a:rPr>
              <a:t>alue = </a:t>
            </a:r>
            <a:r>
              <a:rPr lang="en">
                <a:solidFill>
                  <a:srgbClr val="CC0000"/>
                </a:solidFill>
              </a:rPr>
              <a:t>1)</a:t>
            </a:r>
            <a:endParaRPr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CC0000"/>
              </a:buClr>
              <a:buSzPts val="1800"/>
              <a:buAutoNum type="arabicPeriod"/>
            </a:pPr>
            <a:r>
              <a:rPr lang="en" sz="1800">
                <a:solidFill>
                  <a:srgbClr val="CC0000"/>
                </a:solidFill>
              </a:rPr>
              <a:t>(PID: 1, VPN: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0x0</a:t>
            </a:r>
            <a:r>
              <a:rPr lang="en" sz="1800">
                <a:solidFill>
                  <a:srgbClr val="CC0000"/>
                </a:solidFill>
              </a:rPr>
              <a:t>) at hash table idx 1 matches, so IPT idx is 3</a:t>
            </a:r>
            <a:endParaRPr>
              <a:solidFill>
                <a:srgbClr val="CC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Char char="⇒"/>
            </a:pP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0b11 </a:t>
            </a:r>
            <a:r>
              <a:rPr lang="en" sz="1800">
                <a:solidFill>
                  <a:srgbClr val="CC0000"/>
                </a:solidFill>
              </a:rPr>
              <a:t>PPN</a:t>
            </a:r>
            <a:endParaRPr sz="1800">
              <a:solidFill>
                <a:srgbClr val="CC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Char char="⇒"/>
            </a:pPr>
            <a:r>
              <a:rPr lang="en" sz="1800">
                <a:solidFill>
                  <a:srgbClr val="CC0000"/>
                </a:solidFill>
              </a:rPr>
              <a:t>paddr =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0b11 </a:t>
            </a:r>
            <a:r>
              <a:rPr lang="en" sz="1800">
                <a:solidFill>
                  <a:srgbClr val="CC0000"/>
                </a:solidFill>
              </a:rPr>
              <a:t>||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0b11 </a:t>
            </a:r>
            <a:r>
              <a:rPr lang="en" sz="1800">
                <a:solidFill>
                  <a:srgbClr val="CC0000"/>
                </a:solidFill>
              </a:rPr>
              <a:t>=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0xf</a:t>
            </a:r>
            <a:endParaRPr sz="1800">
              <a:solidFill>
                <a:srgbClr val="CC0000"/>
              </a:solidFill>
              <a:latin typeface="Ubuntu Mono"/>
              <a:ea typeface="Ubuntu Mono"/>
              <a:cs typeface="Ubuntu Mono"/>
              <a:sym typeface="Ubuntu Mono"/>
            </a:endParaRPr>
          </a:p>
        </p:txBody>
      </p:sp>
      <p:graphicFrame>
        <p:nvGraphicFramePr>
          <p:cNvPr id="1171" name="Google Shape;1171;p112"/>
          <p:cNvGraphicFramePr/>
          <p:nvPr/>
        </p:nvGraphicFramePr>
        <p:xfrm>
          <a:off x="4563000" y="1063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382850"/>
                <a:gridCol w="382850"/>
                <a:gridCol w="610850"/>
                <a:gridCol w="485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IPT idx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72" name="Google Shape;1172;p112"/>
          <p:cNvGraphicFramePr/>
          <p:nvPr/>
        </p:nvGraphicFramePr>
        <p:xfrm>
          <a:off x="6710775" y="1063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406000"/>
                <a:gridCol w="406000"/>
                <a:gridCol w="636075"/>
                <a:gridCol w="647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other bits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173" name="Google Shape;1173;p112"/>
          <p:cNvSpPr txBox="1"/>
          <p:nvPr/>
        </p:nvSpPr>
        <p:spPr>
          <a:xfrm>
            <a:off x="6829838" y="4027337"/>
            <a:ext cx="17379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Inverted page table</a:t>
            </a:r>
            <a:endParaRPr/>
          </a:p>
        </p:txBody>
      </p:sp>
      <p:graphicFrame>
        <p:nvGraphicFramePr>
          <p:cNvPr id="1174" name="Google Shape;1174;p112"/>
          <p:cNvGraphicFramePr/>
          <p:nvPr/>
        </p:nvGraphicFramePr>
        <p:xfrm>
          <a:off x="4563000" y="1063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382850"/>
                <a:gridCol w="382850"/>
                <a:gridCol w="610850"/>
                <a:gridCol w="485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IPT idx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175" name="Google Shape;1175;p112"/>
          <p:cNvSpPr txBox="1"/>
          <p:nvPr/>
        </p:nvSpPr>
        <p:spPr>
          <a:xfrm>
            <a:off x="4205300" y="4739725"/>
            <a:ext cx="2772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Hash table (with linear probing)</a:t>
            </a:r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2CC"/>
        </a:solidFill>
      </p:bgPr>
    </p:bg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1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2016 Fall MT2 3.c Derivative</a:t>
            </a:r>
            <a:endParaRPr/>
          </a:p>
        </p:txBody>
      </p:sp>
      <p:sp>
        <p:nvSpPr>
          <p:cNvPr id="1181" name="Google Shape;1181;p113"/>
          <p:cNvSpPr txBox="1"/>
          <p:nvPr>
            <p:ph idx="1" type="body"/>
          </p:nvPr>
        </p:nvSpPr>
        <p:spPr>
          <a:xfrm>
            <a:off x="0" y="1200150"/>
            <a:ext cx="4563000" cy="39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i) Translate the accesses:</a:t>
            </a:r>
            <a:br>
              <a:rPr lang="en"/>
            </a:br>
            <a:r>
              <a:rPr lang="en"/>
              <a:t>   </a:t>
            </a:r>
            <a:r>
              <a:rPr lang="en" sz="1800"/>
              <a:t>(P1, 0x3), </a:t>
            </a:r>
            <a:r>
              <a:rPr b="1" lang="en" sz="1800"/>
              <a:t>(P1, 0x28)</a:t>
            </a:r>
            <a:r>
              <a:rPr lang="en" sz="1800"/>
              <a:t>, (P1, 0xee).</a:t>
            </a:r>
            <a:br>
              <a:rPr lang="en"/>
            </a:br>
            <a:r>
              <a:rPr lang="en" sz="1800">
                <a:solidFill>
                  <a:srgbClr val="CC0000"/>
                </a:solidFill>
              </a:rPr>
              <a:t>A: 0x</a:t>
            </a:r>
            <a:r>
              <a:rPr lang="en">
                <a:solidFill>
                  <a:srgbClr val="CC0000"/>
                </a:solidFill>
              </a:rPr>
              <a:t>F</a:t>
            </a:r>
            <a:r>
              <a:rPr lang="en" sz="1800">
                <a:solidFill>
                  <a:srgbClr val="CC0000"/>
                </a:solidFill>
              </a:rPr>
              <a:t>, </a:t>
            </a:r>
            <a:r>
              <a:rPr b="1" lang="en" sz="1800">
                <a:solidFill>
                  <a:srgbClr val="CC0000"/>
                </a:solidFill>
              </a:rPr>
              <a:t>0x0</a:t>
            </a:r>
            <a:r>
              <a:rPr lang="en" sz="1800">
                <a:solidFill>
                  <a:srgbClr val="CC0000"/>
                </a:solidFill>
              </a:rPr>
              <a:t>, 0x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 sz="1800">
                <a:solidFill>
                  <a:srgbClr val="CC0000"/>
                </a:solidFill>
              </a:rPr>
              <a:t> because</a:t>
            </a:r>
            <a:endParaRPr sz="1800"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AutoNum type="arabicPeriod"/>
            </a:pP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0x28</a:t>
            </a:r>
            <a:r>
              <a:rPr lang="en" sz="1800">
                <a:solidFill>
                  <a:srgbClr val="CC0000"/>
                </a:solidFill>
              </a:rPr>
              <a:t> =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0b101000</a:t>
            </a:r>
            <a:r>
              <a:rPr lang="en" sz="1800">
                <a:solidFill>
                  <a:srgbClr val="CC0000"/>
                </a:solidFill>
              </a:rPr>
              <a:t> ⇒ (VPN =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0b1010)</a:t>
            </a:r>
            <a:r>
              <a:rPr lang="en">
                <a:solidFill>
                  <a:srgbClr val="CC0000"/>
                </a:solidFill>
              </a:rPr>
              <a:t>&amp;</a:t>
            </a:r>
            <a:r>
              <a:rPr lang="en" sz="1800">
                <a:solidFill>
                  <a:srgbClr val="CC0000"/>
                </a:solidFill>
              </a:rPr>
              <a:t>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0b00</a:t>
            </a:r>
            <a:r>
              <a:rPr lang="en" sz="1800">
                <a:solidFill>
                  <a:srgbClr val="CC0000"/>
                </a:solidFill>
              </a:rPr>
              <a:t> offset ⇒ (VPN = 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0xA</a:t>
            </a:r>
            <a:r>
              <a:rPr lang="en" sz="1800">
                <a:solidFill>
                  <a:srgbClr val="CC0000"/>
                </a:solidFill>
              </a:rPr>
              <a:t>) &amp;</a:t>
            </a:r>
            <a:br>
              <a:rPr lang="en" sz="1800">
                <a:solidFill>
                  <a:srgbClr val="CC0000"/>
                </a:solidFill>
              </a:rPr>
            </a:br>
            <a:r>
              <a:rPr lang="en">
                <a:solidFill>
                  <a:srgbClr val="CC0000"/>
                </a:solidFill>
              </a:rPr>
              <a:t>(</a:t>
            </a:r>
            <a:r>
              <a:rPr lang="en" sz="1800">
                <a:solidFill>
                  <a:srgbClr val="CC0000"/>
                </a:solidFill>
              </a:rPr>
              <a:t>Offset =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0x0</a:t>
            </a:r>
            <a:r>
              <a:rPr lang="en">
                <a:solidFill>
                  <a:srgbClr val="CC0000"/>
                </a:solidFill>
              </a:rPr>
              <a:t>)</a:t>
            </a:r>
            <a:r>
              <a:rPr lang="en" sz="1800">
                <a:solidFill>
                  <a:srgbClr val="CC0000"/>
                </a:solidFill>
              </a:rPr>
              <a:t> ⇒ hash value =</a:t>
            </a:r>
            <a:br>
              <a:rPr lang="en">
                <a:solidFill>
                  <a:srgbClr val="CC0000"/>
                </a:solidFill>
              </a:rPr>
            </a:br>
            <a:r>
              <a:rPr lang="en">
                <a:solidFill>
                  <a:srgbClr val="CC0000"/>
                </a:solidFill>
              </a:rPr>
              <a:t>        </a:t>
            </a:r>
            <a:r>
              <a:rPr lang="en" sz="1800">
                <a:solidFill>
                  <a:srgbClr val="CC0000"/>
                </a:solidFill>
              </a:rPr>
              <a:t>(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0b1010</a:t>
            </a:r>
            <a:r>
              <a:rPr lang="en" sz="1800">
                <a:solidFill>
                  <a:srgbClr val="CC0000"/>
                </a:solidFill>
              </a:rPr>
              <a:t> + 1) mod 8 =</a:t>
            </a:r>
            <a:br>
              <a:rPr lang="en">
                <a:solidFill>
                  <a:srgbClr val="CC0000"/>
                </a:solidFill>
              </a:rPr>
            </a:br>
            <a:r>
              <a:rPr lang="en">
                <a:solidFill>
                  <a:srgbClr val="CC0000"/>
                </a:solidFill>
              </a:rPr>
              <a:t>        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0b1011</a:t>
            </a:r>
            <a:r>
              <a:rPr lang="en" sz="1800">
                <a:solidFill>
                  <a:srgbClr val="CC0000"/>
                </a:solidFill>
              </a:rPr>
              <a:t>         mod 8 =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0b011</a:t>
            </a:r>
            <a:r>
              <a:rPr lang="en" sz="1800">
                <a:solidFill>
                  <a:srgbClr val="CC0000"/>
                </a:solidFill>
              </a:rPr>
              <a:t> = 3</a:t>
            </a:r>
            <a:endParaRPr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AutoNum type="arabicPeriod"/>
            </a:pPr>
            <a:r>
              <a:rPr lang="en" sz="1800">
                <a:solidFill>
                  <a:srgbClr val="CC0000"/>
                </a:solidFill>
              </a:rPr>
              <a:t>HT entry 3 matches PID and VPN, so IPT idx is 0</a:t>
            </a:r>
            <a:endParaRPr>
              <a:solidFill>
                <a:srgbClr val="CC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Char char="⇒"/>
            </a:pPr>
            <a:r>
              <a:rPr lang="en" sz="1800">
                <a:solidFill>
                  <a:srgbClr val="CC0000"/>
                </a:solidFill>
              </a:rPr>
              <a:t>PPN =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0b0</a:t>
            </a:r>
            <a:endParaRPr sz="1800">
              <a:solidFill>
                <a:srgbClr val="CC0000"/>
              </a:solidFill>
              <a:latin typeface="Ubuntu Mono"/>
              <a:ea typeface="Ubuntu Mono"/>
              <a:cs typeface="Ubuntu Mono"/>
              <a:sym typeface="Ubuntu Mon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Char char="⇒"/>
            </a:pPr>
            <a:r>
              <a:rPr lang="en" sz="1800">
                <a:solidFill>
                  <a:srgbClr val="CC0000"/>
                </a:solidFill>
              </a:rPr>
              <a:t>paddr = (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0b0</a:t>
            </a:r>
            <a:r>
              <a:rPr lang="en" sz="1800">
                <a:solidFill>
                  <a:srgbClr val="CC0000"/>
                </a:solidFill>
              </a:rPr>
              <a:t> ||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0b00</a:t>
            </a:r>
            <a:r>
              <a:rPr lang="en" sz="1800">
                <a:solidFill>
                  <a:srgbClr val="CC0000"/>
                </a:solidFill>
              </a:rPr>
              <a:t>) = </a:t>
            </a:r>
            <a:r>
              <a:rPr lang="en" sz="18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0x0</a:t>
            </a:r>
            <a:endParaRPr sz="1800">
              <a:solidFill>
                <a:srgbClr val="CC0000"/>
              </a:solidFill>
              <a:latin typeface="Ubuntu Mono"/>
              <a:ea typeface="Ubuntu Mono"/>
              <a:cs typeface="Ubuntu Mono"/>
              <a:sym typeface="Ubuntu Mono"/>
            </a:endParaRPr>
          </a:p>
        </p:txBody>
      </p:sp>
      <p:graphicFrame>
        <p:nvGraphicFramePr>
          <p:cNvPr id="1182" name="Google Shape;1182;p113"/>
          <p:cNvGraphicFramePr/>
          <p:nvPr/>
        </p:nvGraphicFramePr>
        <p:xfrm>
          <a:off x="4563000" y="1063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382850"/>
                <a:gridCol w="382850"/>
                <a:gridCol w="610850"/>
                <a:gridCol w="485500"/>
              </a:tblGrid>
              <a:tr h="58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IPT idx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5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5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5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  <a:tr h="385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83" name="Google Shape;1183;p113"/>
          <p:cNvGraphicFramePr/>
          <p:nvPr/>
        </p:nvGraphicFramePr>
        <p:xfrm>
          <a:off x="6710775" y="1063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406000"/>
                <a:gridCol w="406000"/>
                <a:gridCol w="636075"/>
                <a:gridCol w="647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other bits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184" name="Google Shape;1184;p113"/>
          <p:cNvSpPr txBox="1"/>
          <p:nvPr/>
        </p:nvSpPr>
        <p:spPr>
          <a:xfrm>
            <a:off x="6829838" y="4027337"/>
            <a:ext cx="17379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Inverted page table</a:t>
            </a:r>
            <a:endParaRPr/>
          </a:p>
        </p:txBody>
      </p:sp>
      <p:graphicFrame>
        <p:nvGraphicFramePr>
          <p:cNvPr id="1185" name="Google Shape;1185;p113"/>
          <p:cNvGraphicFramePr/>
          <p:nvPr/>
        </p:nvGraphicFramePr>
        <p:xfrm>
          <a:off x="4563000" y="1063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382850"/>
                <a:gridCol w="382850"/>
                <a:gridCol w="610850"/>
                <a:gridCol w="485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IPT idx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186" name="Google Shape;1186;p113"/>
          <p:cNvSpPr txBox="1"/>
          <p:nvPr/>
        </p:nvSpPr>
        <p:spPr>
          <a:xfrm>
            <a:off x="4205300" y="4739725"/>
            <a:ext cx="2772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Hash table (with linear probing)</a:t>
            </a:r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2CC"/>
        </a:solidFill>
      </p:bgPr>
    </p:bg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1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2016 Fall MT2 3.c Derivative</a:t>
            </a:r>
            <a:endParaRPr/>
          </a:p>
        </p:txBody>
      </p:sp>
      <p:sp>
        <p:nvSpPr>
          <p:cNvPr id="1192" name="Google Shape;1192;p114"/>
          <p:cNvSpPr txBox="1"/>
          <p:nvPr>
            <p:ph idx="1" type="body"/>
          </p:nvPr>
        </p:nvSpPr>
        <p:spPr>
          <a:xfrm>
            <a:off x="0" y="1200150"/>
            <a:ext cx="4563000" cy="39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i) Translate the accesses:</a:t>
            </a:r>
            <a:br>
              <a:rPr lang="en"/>
            </a:br>
            <a:r>
              <a:rPr lang="en"/>
              <a:t>   (P1, 0x3), (P1, 0x28), </a:t>
            </a:r>
            <a:r>
              <a:rPr b="1" lang="en"/>
              <a:t>(P1, 0xee)</a:t>
            </a:r>
            <a:r>
              <a:rPr lang="en"/>
              <a:t>.</a:t>
            </a:r>
            <a:br>
              <a:rPr lang="en" sz="1700"/>
            </a:br>
            <a:r>
              <a:rPr lang="en" sz="1700">
                <a:solidFill>
                  <a:srgbClr val="CC0000"/>
                </a:solidFill>
              </a:rPr>
              <a:t>A: 0xF, 0x0, </a:t>
            </a:r>
            <a:r>
              <a:rPr b="1" lang="en" sz="1700">
                <a:solidFill>
                  <a:srgbClr val="CC0000"/>
                </a:solidFill>
              </a:rPr>
              <a:t>0xA</a:t>
            </a:r>
            <a:r>
              <a:rPr lang="en" sz="1700">
                <a:solidFill>
                  <a:srgbClr val="CC0000"/>
                </a:solidFill>
              </a:rPr>
              <a:t> because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AutoNum type="arabicPeriod"/>
            </a:pPr>
            <a:r>
              <a:rPr lang="en" sz="1700">
                <a:solidFill>
                  <a:srgbClr val="CC0000"/>
                </a:solidFill>
              </a:rPr>
              <a:t>0xEE =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0b11101110 </a:t>
            </a:r>
            <a:r>
              <a:rPr lang="en" sz="1700">
                <a:solidFill>
                  <a:srgbClr val="CC0000"/>
                </a:solidFill>
              </a:rPr>
              <a:t>⇒</a:t>
            </a:r>
            <a:br>
              <a:rPr lang="en" sz="1700">
                <a:solidFill>
                  <a:srgbClr val="CC0000"/>
                </a:solidFill>
              </a:rPr>
            </a:br>
            <a:r>
              <a:rPr lang="en" sz="1700">
                <a:solidFill>
                  <a:srgbClr val="CC0000"/>
                </a:solidFill>
              </a:rPr>
              <a:t>(VPN =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0b111011</a:t>
            </a:r>
            <a:r>
              <a:rPr lang="en" sz="1700">
                <a:solidFill>
                  <a:srgbClr val="CC0000"/>
                </a:solidFill>
              </a:rPr>
              <a:t>) &amp; (Offset =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0b10</a:t>
            </a:r>
            <a:r>
              <a:rPr lang="en" sz="1700">
                <a:solidFill>
                  <a:srgbClr val="CC0000"/>
                </a:solidFill>
              </a:rPr>
              <a:t>) ⇒ (VPN =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0x3B</a:t>
            </a:r>
            <a:r>
              <a:rPr lang="en" sz="1700">
                <a:solidFill>
                  <a:srgbClr val="CC0000"/>
                </a:solidFill>
              </a:rPr>
              <a:t>) &amp; (Offset =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0x2</a:t>
            </a:r>
            <a:r>
              <a:rPr lang="en" sz="1700">
                <a:solidFill>
                  <a:srgbClr val="CC0000"/>
                </a:solidFill>
              </a:rPr>
              <a:t>) ⇒</a:t>
            </a:r>
            <a:br>
              <a:rPr lang="en" sz="1700">
                <a:solidFill>
                  <a:srgbClr val="CC0000"/>
                </a:solidFill>
              </a:rPr>
            </a:br>
            <a:r>
              <a:rPr lang="en" sz="1700">
                <a:solidFill>
                  <a:srgbClr val="CC0000"/>
                </a:solidFill>
              </a:rPr>
              <a:t>Hash Value = (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0b111011</a:t>
            </a:r>
            <a:r>
              <a:rPr lang="en" sz="1700">
                <a:solidFill>
                  <a:srgbClr val="CC0000"/>
                </a:solidFill>
              </a:rPr>
              <a:t> + 1) mod 8 =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0b111100 </a:t>
            </a:r>
            <a:r>
              <a:rPr lang="en" sz="1700">
                <a:solidFill>
                  <a:srgbClr val="CC0000"/>
                </a:solidFill>
              </a:rPr>
              <a:t>mod 8 =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0b100 </a:t>
            </a:r>
            <a:r>
              <a:rPr lang="en" sz="1700">
                <a:solidFill>
                  <a:srgbClr val="CC0000"/>
                </a:solidFill>
              </a:rPr>
              <a:t>= 4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AutoNum type="arabicPeriod"/>
            </a:pPr>
            <a:r>
              <a:rPr lang="en" sz="1700">
                <a:solidFill>
                  <a:srgbClr val="CC0000"/>
                </a:solidFill>
              </a:rPr>
              <a:t>HT #4 does not match PID and VPN!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AutoNum type="arabicPeriod"/>
            </a:pPr>
            <a:r>
              <a:rPr lang="en" sz="1700">
                <a:solidFill>
                  <a:srgbClr val="CC0000"/>
                </a:solidFill>
              </a:rPr>
              <a:t>HT entry 5 matches PID and VPN, so IPT idx is 2 ⇒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0b10</a:t>
            </a:r>
            <a:r>
              <a:rPr lang="en" sz="1700">
                <a:solidFill>
                  <a:srgbClr val="CC0000"/>
                </a:solidFill>
              </a:rPr>
              <a:t> PPN ⇒</a:t>
            </a:r>
            <a:br>
              <a:rPr lang="en" sz="1700">
                <a:solidFill>
                  <a:srgbClr val="CC0000"/>
                </a:solidFill>
              </a:rPr>
            </a:br>
            <a:r>
              <a:rPr lang="en" sz="1700">
                <a:solidFill>
                  <a:srgbClr val="CC0000"/>
                </a:solidFill>
              </a:rPr>
              <a:t>paddr = (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0b10</a:t>
            </a:r>
            <a:r>
              <a:rPr lang="en" sz="1700">
                <a:solidFill>
                  <a:srgbClr val="CC0000"/>
                </a:solidFill>
              </a:rPr>
              <a:t> ||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0b10</a:t>
            </a:r>
            <a:r>
              <a:rPr lang="en" sz="1700">
                <a:solidFill>
                  <a:srgbClr val="CC0000"/>
                </a:solidFill>
              </a:rPr>
              <a:t>) =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0xA</a:t>
            </a:r>
            <a:endParaRPr sz="1700">
              <a:solidFill>
                <a:srgbClr val="CC0000"/>
              </a:solidFill>
              <a:latin typeface="Ubuntu Mono"/>
              <a:ea typeface="Ubuntu Mono"/>
              <a:cs typeface="Ubuntu Mono"/>
              <a:sym typeface="Ubuntu Mono"/>
            </a:endParaRPr>
          </a:p>
        </p:txBody>
      </p:sp>
      <p:graphicFrame>
        <p:nvGraphicFramePr>
          <p:cNvPr id="1193" name="Google Shape;1193;p114"/>
          <p:cNvGraphicFramePr/>
          <p:nvPr/>
        </p:nvGraphicFramePr>
        <p:xfrm>
          <a:off x="4563000" y="1063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382850"/>
                <a:gridCol w="382850"/>
                <a:gridCol w="610850"/>
                <a:gridCol w="485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IPT idx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94" name="Google Shape;1194;p114"/>
          <p:cNvGraphicFramePr/>
          <p:nvPr/>
        </p:nvGraphicFramePr>
        <p:xfrm>
          <a:off x="6710775" y="1063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406000"/>
                <a:gridCol w="406000"/>
                <a:gridCol w="636075"/>
                <a:gridCol w="647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other bits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195" name="Google Shape;1195;p114"/>
          <p:cNvSpPr txBox="1"/>
          <p:nvPr/>
        </p:nvSpPr>
        <p:spPr>
          <a:xfrm>
            <a:off x="6829838" y="4027337"/>
            <a:ext cx="17379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Inverted page table</a:t>
            </a:r>
            <a:endParaRPr/>
          </a:p>
        </p:txBody>
      </p:sp>
      <p:graphicFrame>
        <p:nvGraphicFramePr>
          <p:cNvPr id="1196" name="Google Shape;1196;p114"/>
          <p:cNvGraphicFramePr/>
          <p:nvPr/>
        </p:nvGraphicFramePr>
        <p:xfrm>
          <a:off x="4563000" y="1063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382850"/>
                <a:gridCol w="382850"/>
                <a:gridCol w="610850"/>
                <a:gridCol w="485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IPT idx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197" name="Google Shape;1197;p114"/>
          <p:cNvSpPr txBox="1"/>
          <p:nvPr/>
        </p:nvSpPr>
        <p:spPr>
          <a:xfrm>
            <a:off x="4205300" y="4739725"/>
            <a:ext cx="2772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Hash table (with linear probing)</a:t>
            </a:r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2CC"/>
        </a:solidFill>
      </p:bgPr>
    </p:bg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1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2016 Fall MT2 3.c Derivative</a:t>
            </a:r>
            <a:endParaRPr/>
          </a:p>
        </p:txBody>
      </p:sp>
      <p:sp>
        <p:nvSpPr>
          <p:cNvPr id="1203" name="Google Shape;1203;p115"/>
          <p:cNvSpPr txBox="1"/>
          <p:nvPr>
            <p:ph idx="1" type="body"/>
          </p:nvPr>
        </p:nvSpPr>
        <p:spPr>
          <a:xfrm>
            <a:off x="0" y="1063375"/>
            <a:ext cx="4277400" cy="39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ii) What happens upon read access (P2, 0x84)?</a:t>
            </a:r>
            <a:br>
              <a:rPr lang="en" sz="1700"/>
            </a:br>
            <a:r>
              <a:rPr lang="en" sz="1700">
                <a:solidFill>
                  <a:srgbClr val="CC0000"/>
                </a:solidFill>
              </a:rPr>
              <a:t>A: page fault, update tables because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AutoNum type="arabicPeriod"/>
            </a:pP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0x84</a:t>
            </a:r>
            <a:r>
              <a:rPr lang="en" sz="1700">
                <a:solidFill>
                  <a:srgbClr val="CC0000"/>
                </a:solidFill>
              </a:rPr>
              <a:t> =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0b10000100</a:t>
            </a:r>
            <a:r>
              <a:rPr lang="en" sz="1700">
                <a:solidFill>
                  <a:srgbClr val="CC0000"/>
                </a:solidFill>
              </a:rPr>
              <a:t> ⇒ VPN =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0b100001</a:t>
            </a:r>
            <a:r>
              <a:rPr lang="en" sz="1700">
                <a:solidFill>
                  <a:srgbClr val="CC0000"/>
                </a:solidFill>
              </a:rPr>
              <a:t>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0b00</a:t>
            </a:r>
            <a:r>
              <a:rPr lang="en" sz="1700">
                <a:solidFill>
                  <a:srgbClr val="CC0000"/>
                </a:solidFill>
              </a:rPr>
              <a:t> offset ⇒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0x21</a:t>
            </a:r>
            <a:r>
              <a:rPr lang="en" sz="1700">
                <a:solidFill>
                  <a:srgbClr val="CC0000"/>
                </a:solidFill>
              </a:rPr>
              <a:t> VPN</a:t>
            </a:r>
            <a:br>
              <a:rPr lang="en" sz="1700">
                <a:solidFill>
                  <a:srgbClr val="CC0000"/>
                </a:solidFill>
              </a:rPr>
            </a:b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0x0</a:t>
            </a:r>
            <a:r>
              <a:rPr lang="en" sz="1700">
                <a:solidFill>
                  <a:srgbClr val="CC0000"/>
                </a:solidFill>
              </a:rPr>
              <a:t> offset ⇒ hashval =</a:t>
            </a:r>
            <a:br>
              <a:rPr lang="en" sz="1700">
                <a:solidFill>
                  <a:srgbClr val="CC0000"/>
                </a:solidFill>
              </a:rPr>
            </a:br>
            <a:r>
              <a:rPr lang="en" sz="1700">
                <a:solidFill>
                  <a:srgbClr val="CC0000"/>
                </a:solidFill>
              </a:rPr>
              <a:t>          (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0b100001</a:t>
            </a:r>
            <a:r>
              <a:rPr lang="en" sz="1700">
                <a:solidFill>
                  <a:srgbClr val="CC0000"/>
                </a:solidFill>
              </a:rPr>
              <a:t> + 2) mod 8 = </a:t>
            </a:r>
            <a:br>
              <a:rPr lang="en" sz="1700">
                <a:solidFill>
                  <a:srgbClr val="CC0000"/>
                </a:solidFill>
              </a:rPr>
            </a:br>
            <a:r>
              <a:rPr lang="en" sz="1700">
                <a:solidFill>
                  <a:srgbClr val="CC0000"/>
                </a:solidFill>
              </a:rPr>
              <a:t>           </a:t>
            </a:r>
            <a:r>
              <a:rPr lang="en" sz="1700">
                <a:solidFill>
                  <a:srgbClr val="CC0000"/>
                </a:solidFill>
                <a:latin typeface="Ubuntu Mono"/>
                <a:ea typeface="Ubuntu Mono"/>
                <a:cs typeface="Ubuntu Mono"/>
                <a:sym typeface="Ubuntu Mono"/>
              </a:rPr>
              <a:t>0b100011</a:t>
            </a:r>
            <a:r>
              <a:rPr lang="en" sz="1700">
                <a:solidFill>
                  <a:srgbClr val="CC0000"/>
                </a:solidFill>
              </a:rPr>
              <a:t>         mod 8 = 3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AutoNum type="arabicPeriod"/>
            </a:pPr>
            <a:r>
              <a:rPr lang="en" sz="1700">
                <a:solidFill>
                  <a:srgbClr val="CC0000"/>
                </a:solidFill>
              </a:rPr>
              <a:t>HT entry 3 does not match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AutoNum type="arabicPeriod"/>
            </a:pPr>
            <a:r>
              <a:rPr lang="en" sz="1700">
                <a:solidFill>
                  <a:srgbClr val="CC0000"/>
                </a:solidFill>
              </a:rPr>
              <a:t>HT entry 4, 5 also fail</a:t>
            </a:r>
            <a:endParaRPr sz="1700">
              <a:solidFill>
                <a:srgbClr val="CC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AutoNum type="arabicPeriod"/>
            </a:pPr>
            <a:r>
              <a:rPr lang="en" sz="1700">
                <a:solidFill>
                  <a:srgbClr val="CC0000"/>
                </a:solidFill>
              </a:rPr>
              <a:t>HT entry 6 is empty ergo page fault</a:t>
            </a:r>
            <a:endParaRPr sz="1700">
              <a:solidFill>
                <a:srgbClr val="CC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Char char="○"/>
            </a:pPr>
            <a:r>
              <a:rPr lang="en" sz="1700">
                <a:solidFill>
                  <a:srgbClr val="CC0000"/>
                </a:solidFill>
              </a:rPr>
              <a:t>Allocate ppage 4, and update tables accordingly</a:t>
            </a:r>
            <a:endParaRPr sz="1700">
              <a:solidFill>
                <a:srgbClr val="CC0000"/>
              </a:solidFill>
            </a:endParaRPr>
          </a:p>
        </p:txBody>
      </p:sp>
      <p:graphicFrame>
        <p:nvGraphicFramePr>
          <p:cNvPr id="1204" name="Google Shape;1204;p115"/>
          <p:cNvGraphicFramePr/>
          <p:nvPr/>
        </p:nvGraphicFramePr>
        <p:xfrm>
          <a:off x="4563000" y="1063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382850"/>
                <a:gridCol w="382850"/>
                <a:gridCol w="610850"/>
                <a:gridCol w="485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IPT idx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C0000"/>
                          </a:solidFill>
                        </a:rPr>
                        <a:t>2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C0000"/>
                          </a:solidFill>
                        </a:rPr>
                        <a:t>0x21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C0000"/>
                          </a:solidFill>
                        </a:rPr>
                        <a:t>4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05" name="Google Shape;1205;p115"/>
          <p:cNvGraphicFramePr/>
          <p:nvPr/>
        </p:nvGraphicFramePr>
        <p:xfrm>
          <a:off x="6710775" y="1063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406000"/>
                <a:gridCol w="406000"/>
                <a:gridCol w="636075"/>
                <a:gridCol w="647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idx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PID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VPN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other bits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0x3B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0x0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VRW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C0000"/>
                          </a:solidFill>
                        </a:rPr>
                        <a:t>2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C0000"/>
                          </a:solidFill>
                        </a:rPr>
                        <a:t>0x21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C0000"/>
                          </a:solidFill>
                        </a:rPr>
                        <a:t>4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206" name="Google Shape;1206;p115"/>
          <p:cNvSpPr txBox="1"/>
          <p:nvPr/>
        </p:nvSpPr>
        <p:spPr>
          <a:xfrm>
            <a:off x="6829838" y="4027337"/>
            <a:ext cx="17379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Inverted page table</a:t>
            </a:r>
            <a:endParaRPr/>
          </a:p>
        </p:txBody>
      </p:sp>
      <p:sp>
        <p:nvSpPr>
          <p:cNvPr id="1207" name="Google Shape;1207;p115"/>
          <p:cNvSpPr txBox="1"/>
          <p:nvPr/>
        </p:nvSpPr>
        <p:spPr>
          <a:xfrm>
            <a:off x="4205300" y="4739725"/>
            <a:ext cx="2772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Hash table (with linear probing)</a:t>
            </a:r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1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2023 Spring</a:t>
            </a:r>
            <a:r>
              <a:rPr lang="en"/>
              <a:t> MT2 P5.c</a:t>
            </a:r>
            <a:endParaRPr/>
          </a:p>
        </p:txBody>
      </p:sp>
      <p:sp>
        <p:nvSpPr>
          <p:cNvPr id="1213" name="Google Shape;1213;p1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/>
              <a:t>Question:</a:t>
            </a:r>
            <a:r>
              <a:rPr lang="en" sz="2100"/>
              <a:t> </a:t>
            </a:r>
            <a:r>
              <a:rPr lang="en" sz="2100"/>
              <a:t>In class, we discussed the “magic” address format for a multi-level page table on a 32-bit machine, namely one that divided the address as follows: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	[VPN1: 10-bits | VPN2: 10-bits | Offset: 12-bits]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b="1" lang="en" sz="2100"/>
              <a:t>What is “magic” about this configuration?</a:t>
            </a:r>
            <a:endParaRPr sz="21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1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2023 Spring MT2 P5.c</a:t>
            </a:r>
            <a:endParaRPr/>
          </a:p>
        </p:txBody>
      </p:sp>
      <p:sp>
        <p:nvSpPr>
          <p:cNvPr id="1219" name="Google Shape;1219;p1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/>
              <a:t>Question:</a:t>
            </a:r>
            <a:r>
              <a:rPr lang="en" sz="2100"/>
              <a:t> In class, we discussed the “magic” address format for a multi-level page table on a 32-bit machine, namely one that divided the address as follows: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	[VPN1: 10-bits | VPN2: 10-bits | Offset: 12-bits]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b="1" lang="en" sz="2100"/>
              <a:t>What is magic about this configuration?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rgbClr val="CC0000"/>
                </a:solidFill>
              </a:rPr>
              <a:t>Answer:</a:t>
            </a:r>
            <a:endParaRPr sz="2100">
              <a:solidFill>
                <a:srgbClr val="CC0000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100"/>
              <a:buChar char="●"/>
            </a:pPr>
            <a:r>
              <a:rPr lang="en" sz="2100">
                <a:solidFill>
                  <a:srgbClr val="CC0000"/>
                </a:solidFill>
              </a:rPr>
              <a:t>Each level of the 2-level page table takes up exactly 1 page in size. 2^(# offset bits) = 2^12 = 4 KB pages.</a:t>
            </a:r>
            <a:endParaRPr sz="2100">
              <a:solidFill>
                <a:srgbClr val="CC0000"/>
              </a:solidFill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100"/>
              <a:buChar char="○"/>
            </a:pPr>
            <a:r>
              <a:rPr lang="en" sz="2100">
                <a:solidFill>
                  <a:srgbClr val="CC0000"/>
                </a:solidFill>
              </a:rPr>
              <a:t>10-bit = 1024 entries. 4 B entries =&gt; 4 KB per page table!</a:t>
            </a:r>
            <a:endParaRPr sz="21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1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2023 Spring MT2 P5.d</a:t>
            </a:r>
            <a:endParaRPr/>
          </a:p>
        </p:txBody>
      </p:sp>
      <p:sp>
        <p:nvSpPr>
          <p:cNvPr id="1225" name="Google Shape;1225;p1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/>
              <a:t>Question:</a:t>
            </a:r>
            <a:r>
              <a:rPr lang="en" sz="2100"/>
              <a:t> Assume that we have a 64-bit processor which has the same page size as you gave in problem (5a) and the same 12 access control bits as given in the above PTE.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en" sz="2100"/>
              <a:t>Now, if we reserve 8-bytes for each PTE, how would the virtual address be divided for a 64-bit address space to preserve magic (except maybe highest level)?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en" sz="2100"/>
              <a:t>How many levels of page table would this imply?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en" sz="2100"/>
              <a:t>Bonus: why do we choose the highest level to not necessarily map to a full page?</a:t>
            </a:r>
            <a:endParaRPr sz="210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1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2023 Spring MT2 P5.d</a:t>
            </a:r>
            <a:endParaRPr/>
          </a:p>
        </p:txBody>
      </p:sp>
      <p:sp>
        <p:nvSpPr>
          <p:cNvPr id="1231" name="Google Shape;1231;p119"/>
          <p:cNvSpPr txBox="1"/>
          <p:nvPr>
            <p:ph idx="1" type="body"/>
          </p:nvPr>
        </p:nvSpPr>
        <p:spPr>
          <a:xfrm>
            <a:off x="311700" y="1152475"/>
            <a:ext cx="8520600" cy="37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/>
              <a:t>Question:</a:t>
            </a:r>
            <a:r>
              <a:rPr lang="en" sz="2100"/>
              <a:t> </a:t>
            </a:r>
            <a:r>
              <a:rPr lang="en" sz="2100"/>
              <a:t>Assume that we have a 64-bit processor which has the same page size as you gave in problem (5a) and the same 12 access control bits as given in the above PTE.</a:t>
            </a:r>
            <a:endParaRPr sz="2100"/>
          </a:p>
          <a:p>
            <a:pPr indent="-331946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en" sz="2100"/>
              <a:t>Now, if we reserve 8-bytes for each PTE, how would the virtual address be divided for a 64-bit address space to preserve magic (except highest level)?</a:t>
            </a:r>
            <a:endParaRPr sz="2100"/>
          </a:p>
          <a:p>
            <a:pPr indent="-331946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en" sz="2100"/>
              <a:t>How many levels of page table would this imply?</a:t>
            </a:r>
            <a:endParaRPr sz="2100"/>
          </a:p>
          <a:p>
            <a:pPr indent="-331946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en" sz="2100"/>
              <a:t>Bonus: why do we only choose the highest level to not necessarily map to a full page?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rgbClr val="CC0000"/>
                </a:solidFill>
              </a:rPr>
              <a:t>Answer:</a:t>
            </a:r>
            <a:endParaRPr sz="2100">
              <a:solidFill>
                <a:srgbClr val="CC0000"/>
              </a:solidFill>
            </a:endParaRPr>
          </a:p>
          <a:p>
            <a:pPr indent="-331946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ct val="100000"/>
              <a:buAutoNum type="arabicParenR"/>
            </a:pPr>
            <a:r>
              <a:rPr lang="en" sz="2100">
                <a:solidFill>
                  <a:srgbClr val="CC0000"/>
                </a:solidFill>
              </a:rPr>
              <a:t>Instead of 10-bit VPN, a 9-bit VPN =&gt; 4 KB page (since PTE = 8 bytes). With 12 offset bits, 52 bits for PPN =&gt; 7/9/9/9/9/9/12.</a:t>
            </a:r>
            <a:endParaRPr sz="2100">
              <a:solidFill>
                <a:srgbClr val="CC0000"/>
              </a:solidFill>
            </a:endParaRPr>
          </a:p>
          <a:p>
            <a:pPr indent="-331946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ct val="100000"/>
              <a:buAutoNum type="arabicParenR"/>
            </a:pPr>
            <a:r>
              <a:rPr lang="en" sz="2100">
                <a:solidFill>
                  <a:srgbClr val="CC0000"/>
                </a:solidFill>
              </a:rPr>
              <a:t>This is a 6-level page table!</a:t>
            </a:r>
            <a:endParaRPr sz="2100">
              <a:solidFill>
                <a:srgbClr val="CC0000"/>
              </a:solidFill>
            </a:endParaRPr>
          </a:p>
          <a:p>
            <a:pPr indent="-331946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ct val="100000"/>
              <a:buAutoNum type="arabicParenR"/>
            </a:pPr>
            <a:r>
              <a:rPr lang="en" sz="2100">
                <a:solidFill>
                  <a:srgbClr val="CC0000"/>
                </a:solidFill>
              </a:rPr>
              <a:t>This ensures that the magic property holds for as many page tables as possible!</a:t>
            </a:r>
            <a:endParaRPr sz="21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1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Caching</a:t>
            </a:r>
            <a:endParaRPr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1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61c Review</a:t>
            </a:r>
            <a:endParaRPr/>
          </a:p>
        </p:txBody>
      </p:sp>
      <p:sp>
        <p:nvSpPr>
          <p:cNvPr id="1242" name="Google Shape;1242;p121"/>
          <p:cNvSpPr txBox="1"/>
          <p:nvPr>
            <p:ph idx="1" type="body"/>
          </p:nvPr>
        </p:nvSpPr>
        <p:spPr>
          <a:xfrm>
            <a:off x="4426475" y="1147225"/>
            <a:ext cx="44937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 core concepts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AMAT!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Tag-Index-Offset!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Write-Through vs. Write-Back</a:t>
            </a:r>
            <a:endParaRPr sz="1600"/>
          </a:p>
        </p:txBody>
      </p:sp>
      <p:sp>
        <p:nvSpPr>
          <p:cNvPr id="1243" name="Google Shape;1243;p121"/>
          <p:cNvSpPr txBox="1"/>
          <p:nvPr>
            <p:ph idx="1" type="body"/>
          </p:nvPr>
        </p:nvSpPr>
        <p:spPr>
          <a:xfrm>
            <a:off x="272450" y="1147225"/>
            <a:ext cx="44937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Locality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Temporal Locality:</a:t>
            </a:r>
            <a:br>
              <a:rPr lang="en" sz="1800"/>
            </a:br>
            <a:r>
              <a:rPr lang="en"/>
              <a:t>Recently accessed data close to processor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Spatial Locality</a:t>
            </a:r>
            <a:br>
              <a:rPr lang="en" sz="1800"/>
            </a:br>
            <a:r>
              <a:rPr lang="en"/>
              <a:t>Contiguous blocks are close to each other</a:t>
            </a:r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1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61c Review</a:t>
            </a:r>
            <a:endParaRPr/>
          </a:p>
        </p:txBody>
      </p:sp>
      <p:sp>
        <p:nvSpPr>
          <p:cNvPr id="1249" name="Google Shape;1249;p122"/>
          <p:cNvSpPr txBox="1"/>
          <p:nvPr>
            <p:ph idx="1" type="body"/>
          </p:nvPr>
        </p:nvSpPr>
        <p:spPr>
          <a:xfrm>
            <a:off x="311700" y="1225225"/>
            <a:ext cx="44937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3 Big Types: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Direct Mapped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N-way Set Associative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Fully Associative</a:t>
            </a:r>
            <a:endParaRPr/>
          </a:p>
        </p:txBody>
      </p:sp>
      <p:sp>
        <p:nvSpPr>
          <p:cNvPr id="1250" name="Google Shape;1250;p122"/>
          <p:cNvSpPr txBox="1"/>
          <p:nvPr>
            <p:ph idx="1" type="body"/>
          </p:nvPr>
        </p:nvSpPr>
        <p:spPr>
          <a:xfrm>
            <a:off x="4503975" y="1147225"/>
            <a:ext cx="44937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Misses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Compulsory 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Capacity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Conflict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Coherence</a:t>
            </a:r>
            <a:endParaRPr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1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Hierarchy!</a:t>
            </a:r>
            <a:endParaRPr/>
          </a:p>
        </p:txBody>
      </p:sp>
      <p:sp>
        <p:nvSpPr>
          <p:cNvPr id="1256" name="Google Shape;1256;p123"/>
          <p:cNvSpPr txBox="1"/>
          <p:nvPr>
            <p:ph idx="1" type="body"/>
          </p:nvPr>
        </p:nvSpPr>
        <p:spPr>
          <a:xfrm>
            <a:off x="311700" y="1225225"/>
            <a:ext cx="44937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Registers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L1 Cache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L2, L3... Caches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Main Memory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Secondary Storage</a:t>
            </a:r>
            <a:endParaRPr/>
          </a:p>
        </p:txBody>
      </p:sp>
      <p:sp>
        <p:nvSpPr>
          <p:cNvPr id="1257" name="Google Shape;1257;p123"/>
          <p:cNvSpPr txBox="1"/>
          <p:nvPr>
            <p:ph idx="1" type="body"/>
          </p:nvPr>
        </p:nvSpPr>
        <p:spPr>
          <a:xfrm>
            <a:off x="3054575" y="2197825"/>
            <a:ext cx="44937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More Space         More Speed</a:t>
            </a:r>
            <a:endParaRPr/>
          </a:p>
        </p:txBody>
      </p:sp>
      <p:cxnSp>
        <p:nvCxnSpPr>
          <p:cNvPr id="1258" name="Google Shape;1258;p123"/>
          <p:cNvCxnSpPr/>
          <p:nvPr/>
        </p:nvCxnSpPr>
        <p:spPr>
          <a:xfrm>
            <a:off x="3005850" y="2100550"/>
            <a:ext cx="0" cy="729600"/>
          </a:xfrm>
          <a:prstGeom prst="straightConnector1">
            <a:avLst/>
          </a:prstGeom>
          <a:noFill/>
          <a:ln cap="flat" cmpd="sng" w="28575">
            <a:solidFill>
              <a:srgbClr val="43434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9" name="Google Shape;1259;p123"/>
          <p:cNvCxnSpPr/>
          <p:nvPr/>
        </p:nvCxnSpPr>
        <p:spPr>
          <a:xfrm>
            <a:off x="4805400" y="2051900"/>
            <a:ext cx="0" cy="729600"/>
          </a:xfrm>
          <a:prstGeom prst="straightConnector1">
            <a:avLst/>
          </a:prstGeom>
          <a:noFill/>
          <a:ln cap="flat" cmpd="sng" w="28575">
            <a:solidFill>
              <a:srgbClr val="434343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4" name="Google Shape;1264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888" y="286363"/>
            <a:ext cx="7229925" cy="457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1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 Mapped Cache</a:t>
            </a:r>
            <a:endParaRPr/>
          </a:p>
        </p:txBody>
      </p:sp>
      <p:pic>
        <p:nvPicPr>
          <p:cNvPr id="1270" name="Google Shape;1270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975" y="1063375"/>
            <a:ext cx="7962900" cy="369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1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Fully Associative Cache</a:t>
            </a:r>
            <a:endParaRPr/>
          </a:p>
        </p:txBody>
      </p:sp>
      <p:pic>
        <p:nvPicPr>
          <p:cNvPr id="1276" name="Google Shape;1276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250" y="1200138"/>
            <a:ext cx="7991475" cy="338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p1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Associative Cache</a:t>
            </a:r>
            <a:endParaRPr/>
          </a:p>
        </p:txBody>
      </p:sp>
      <p:pic>
        <p:nvPicPr>
          <p:cNvPr id="1282" name="Google Shape;1282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500" y="1063373"/>
            <a:ext cx="7769450" cy="3794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1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</a:t>
            </a:r>
            <a:endParaRPr/>
          </a:p>
        </p:txBody>
      </p:sp>
      <p:sp>
        <p:nvSpPr>
          <p:cNvPr id="1288" name="Google Shape;1288;p1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/>
              <a:t>Can a direct mapped cache sometimes have  higher hit rate than a fully associative cache with an LRU replacement policy (with the same access pattern)?</a:t>
            </a:r>
            <a:endParaRPr sz="2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292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1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</a:t>
            </a:r>
            <a:endParaRPr/>
          </a:p>
        </p:txBody>
      </p:sp>
      <p:sp>
        <p:nvSpPr>
          <p:cNvPr id="1294" name="Google Shape;1294;p1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/>
              <a:t>Can a direct mapped cache sometimes have  higher hit rate than a fully associative cache with an LRU replacement policy (with the same access pattern)?</a:t>
            </a:r>
            <a:endParaRPr sz="2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F0000"/>
                </a:solidFill>
              </a:rPr>
              <a:t>Yes. If a cache has N blocks, then repeatedly accessing N+1 sequential addresses will exhibit a higher hit rate for direct mapped caches.</a:t>
            </a:r>
            <a:endParaRPr sz="2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1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 2018 MT2 Q6</a:t>
            </a:r>
            <a:endParaRPr/>
          </a:p>
        </p:txBody>
      </p:sp>
      <p:sp>
        <p:nvSpPr>
          <p:cNvPr id="1300" name="Google Shape;1300;p130"/>
          <p:cNvSpPr txBox="1"/>
          <p:nvPr>
            <p:ph idx="1" type="body"/>
          </p:nvPr>
        </p:nvSpPr>
        <p:spPr>
          <a:xfrm>
            <a:off x="457200" y="8953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Find hit rate for N = M = 8, 1B elements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/>
              <a:t>Cache: 4-way, 512B, LRU eviction, 8B blocks</a:t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Ubuntu Mono"/>
                <a:ea typeface="Ubuntu Mono"/>
                <a:cs typeface="Ubuntu Mono"/>
                <a:sym typeface="Ubuntu Mono"/>
              </a:rPr>
              <a:t>for (int j=0; j &lt; N; j++) {</a:t>
            </a:r>
            <a:endParaRPr>
              <a:latin typeface="Ubuntu Mono"/>
              <a:ea typeface="Ubuntu Mono"/>
              <a:cs typeface="Ubuntu Mono"/>
              <a:sym typeface="Ubuntu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 Mono"/>
                <a:ea typeface="Ubuntu Mono"/>
                <a:cs typeface="Ubuntu Mono"/>
                <a:sym typeface="Ubuntu Mono"/>
              </a:rPr>
              <a:t>   for (int i=0; i &lt; M; i++) {</a:t>
            </a:r>
            <a:endParaRPr>
              <a:latin typeface="Ubuntu Mono"/>
              <a:ea typeface="Ubuntu Mono"/>
              <a:cs typeface="Ubuntu Mono"/>
              <a:sym typeface="Ubuntu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 Mono"/>
                <a:ea typeface="Ubuntu Mono"/>
                <a:cs typeface="Ubuntu Mono"/>
                <a:sym typeface="Ubuntu Mono"/>
              </a:rPr>
              <a:t>     y[i] += A[i][j] * x[i];</a:t>
            </a:r>
            <a:endParaRPr>
              <a:latin typeface="Ubuntu Mono"/>
              <a:ea typeface="Ubuntu Mono"/>
              <a:cs typeface="Ubuntu Mono"/>
              <a:sym typeface="Ubuntu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 Mono"/>
                <a:ea typeface="Ubuntu Mono"/>
                <a:cs typeface="Ubuntu Mono"/>
                <a:sym typeface="Ubuntu Mono"/>
              </a:rPr>
              <a:t>     z[i] = i;</a:t>
            </a:r>
            <a:endParaRPr>
              <a:latin typeface="Ubuntu Mono"/>
              <a:ea typeface="Ubuntu Mono"/>
              <a:cs typeface="Ubuntu Mono"/>
              <a:sym typeface="Ubuntu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 Mono"/>
                <a:ea typeface="Ubuntu Mono"/>
                <a:cs typeface="Ubuntu Mono"/>
                <a:sym typeface="Ubuntu Mono"/>
              </a:rPr>
              <a:t>   }</a:t>
            </a:r>
            <a:endParaRPr>
              <a:latin typeface="Ubuntu Mono"/>
              <a:ea typeface="Ubuntu Mono"/>
              <a:cs typeface="Ubuntu Mono"/>
              <a:sym typeface="Ubuntu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 Mono"/>
                <a:ea typeface="Ubuntu Mono"/>
                <a:cs typeface="Ubuntu Mono"/>
                <a:sym typeface="Ubuntu Mono"/>
              </a:rPr>
              <a:t>}</a:t>
            </a:r>
            <a:endParaRPr>
              <a:latin typeface="Ubuntu Mono"/>
              <a:ea typeface="Ubuntu Mono"/>
              <a:cs typeface="Ubuntu Mono"/>
              <a:sym typeface="Ubuntu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1481"/>
              <a:buFont typeface="Arial"/>
              <a:buNone/>
            </a:pPr>
            <a:r>
              <a:rPr lang="en" sz="1350">
                <a:solidFill>
                  <a:schemeClr val="dk1"/>
                </a:solidFill>
              </a:rPr>
              <a:t>● A is saved as a 2d array starting at the address 0x10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1481"/>
              <a:buFont typeface="Arial"/>
              <a:buNone/>
            </a:pPr>
            <a:r>
              <a:rPr lang="en" sz="1350">
                <a:solidFill>
                  <a:schemeClr val="dk1"/>
                </a:solidFill>
              </a:rPr>
              <a:t>● X is saved as an array starting at address 0x500000010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1481"/>
              <a:buFont typeface="Arial"/>
              <a:buNone/>
            </a:pPr>
            <a:r>
              <a:rPr lang="en" sz="1350">
                <a:solidFill>
                  <a:schemeClr val="dk1"/>
                </a:solidFill>
              </a:rPr>
              <a:t>● Y is saved as an array starting at address 0x1000000010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1481"/>
              <a:buFont typeface="Arial"/>
              <a:buNone/>
            </a:pPr>
            <a:r>
              <a:rPr lang="en" sz="1350">
                <a:solidFill>
                  <a:schemeClr val="dk1"/>
                </a:solidFill>
              </a:rPr>
              <a:t>● Z is saved as an array starting at address 0x1500000010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1481"/>
              <a:buFont typeface="Arial"/>
              <a:buNone/>
            </a:pPr>
            <a:r>
              <a:rPr lang="en" sz="1350">
                <a:solidFill>
                  <a:schemeClr val="dk1"/>
                </a:solidFill>
              </a:rPr>
              <a:t>● The matrix A is stored as a row-major matrix (i.e., rows are stored contiguously in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</a:rPr>
              <a:t>memory)</a:t>
            </a:r>
            <a:r>
              <a:rPr lang="en">
                <a:latin typeface="Ubuntu Mono"/>
                <a:ea typeface="Ubuntu Mono"/>
                <a:cs typeface="Ubuntu Mono"/>
                <a:sym typeface="Ubuntu Mono"/>
              </a:rPr>
              <a:t> </a:t>
            </a:r>
            <a:endParaRPr>
              <a:latin typeface="Ubuntu Mono"/>
              <a:ea typeface="Ubuntu Mono"/>
              <a:cs typeface="Ubuntu Mono"/>
              <a:sym typeface="Ubuntu Mono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p1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 2018 MT2 Q6</a:t>
            </a:r>
            <a:endParaRPr/>
          </a:p>
        </p:txBody>
      </p:sp>
      <p:sp>
        <p:nvSpPr>
          <p:cNvPr id="1306" name="Google Shape;1306;p131"/>
          <p:cNvSpPr txBox="1"/>
          <p:nvPr>
            <p:ph idx="1" type="body"/>
          </p:nvPr>
        </p:nvSpPr>
        <p:spPr>
          <a:xfrm>
            <a:off x="457200" y="8953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Find hit rate for N = M = 8, 1B elements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5*8*8 = 320 total accesses. 8*8 loop iterations. 5 memory operations: read A[i][j], x[i], y[i]. Write y[i], z[i].</a:t>
            </a:r>
            <a:endParaRPr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The matrix and vectors fit inside the cache.</a:t>
            </a:r>
            <a:endParaRPr sz="2400">
              <a:solidFill>
                <a:srgbClr val="FF0000"/>
              </a:solidFill>
            </a:endParaRPr>
          </a:p>
          <a:p>
            <a:pPr indent="-351948" lvl="0" marL="457200" rtl="0" algn="l"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ct val="100000"/>
              <a:buChar char="-"/>
            </a:pPr>
            <a:r>
              <a:rPr lang="en" sz="2100">
                <a:solidFill>
                  <a:srgbClr val="FF0000"/>
                </a:solidFill>
              </a:rPr>
              <a:t>1 block for x, y, and z. Brought in and never kicked out.</a:t>
            </a:r>
            <a:endParaRPr sz="2100">
              <a:solidFill>
                <a:srgbClr val="FF0000"/>
              </a:solidFill>
            </a:endParaRPr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Char char="-"/>
            </a:pPr>
            <a:r>
              <a:rPr lang="en" sz="2100">
                <a:solidFill>
                  <a:srgbClr val="FF0000"/>
                </a:solidFill>
              </a:rPr>
              <a:t>8 blocks for A. Brought in and never kicked out.</a:t>
            </a:r>
            <a:endParaRPr sz="2100">
              <a:solidFill>
                <a:srgbClr val="FF0000"/>
              </a:solidFill>
            </a:endParaRPr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Char char="-"/>
            </a:pPr>
            <a:r>
              <a:rPr lang="en" sz="2100">
                <a:solidFill>
                  <a:srgbClr val="FF0000"/>
                </a:solidFill>
              </a:rPr>
              <a:t>320 accesses - 8 - 1 - 1 -1 = 309 hits.</a:t>
            </a:r>
            <a:endParaRPr sz="21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HR = 309/320</a:t>
            </a:r>
            <a:endParaRPr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p13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Eviction</a:t>
            </a:r>
            <a:endParaRPr/>
          </a:p>
        </p:txBody>
      </p:sp>
      <p:sp>
        <p:nvSpPr>
          <p:cNvPr id="1312" name="Google Shape;1312;p13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cache/page replacement and write policies</a:t>
            </a:r>
            <a:endParaRPr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316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p1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Replacement Policies</a:t>
            </a:r>
            <a:endParaRPr/>
          </a:p>
        </p:txBody>
      </p:sp>
      <p:sp>
        <p:nvSpPr>
          <p:cNvPr id="1318" name="Google Shape;1318;p133"/>
          <p:cNvSpPr txBox="1"/>
          <p:nvPr>
            <p:ph idx="1" type="body"/>
          </p:nvPr>
        </p:nvSpPr>
        <p:spPr>
          <a:xfrm>
            <a:off x="457200" y="1123950"/>
            <a:ext cx="8229600" cy="38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b="1" lang="en" sz="2200"/>
              <a:t>FIFO</a:t>
            </a:r>
            <a:r>
              <a:rPr lang="en" sz="2200"/>
              <a:t> - throw out the oldest page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b="1" lang="en" sz="2200"/>
              <a:t>RANDOM</a:t>
            </a:r>
            <a:r>
              <a:rPr lang="en" sz="2200"/>
              <a:t> - pick a random page for every replacement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b="1" lang="en" sz="2200"/>
              <a:t>MIN</a:t>
            </a:r>
            <a:r>
              <a:rPr lang="en" sz="2200"/>
              <a:t> - replace page that won’t be used for longest time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b="1" lang="en" sz="2200"/>
              <a:t>LRU</a:t>
            </a:r>
            <a:r>
              <a:rPr lang="en" sz="2200"/>
              <a:t> - replace page that hasn’t been used for longest time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b="1" lang="en" sz="2200"/>
              <a:t>MRU</a:t>
            </a:r>
            <a:r>
              <a:rPr lang="en" sz="2200"/>
              <a:t> - replace page that was just used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b="1" lang="en" sz="2200"/>
              <a:t>Clock</a:t>
            </a:r>
            <a:r>
              <a:rPr lang="en" sz="2200"/>
              <a:t> - approximates LRU; crude partitioning of pages into two groups, young and old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b="1" lang="en" sz="2200"/>
              <a:t>Nth Chance</a:t>
            </a:r>
            <a:r>
              <a:rPr lang="en" sz="2200"/>
              <a:t> - give page N chances; a more granular partitioning for Clock algorithm</a:t>
            </a:r>
            <a:endParaRPr sz="220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322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1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Optimal Replacement Policy</a:t>
            </a:r>
            <a:endParaRPr/>
          </a:p>
        </p:txBody>
      </p:sp>
      <p:sp>
        <p:nvSpPr>
          <p:cNvPr id="1324" name="Google Shape;1324;p1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Q: Which replacement policy is optimal?</a:t>
            </a:r>
            <a:endParaRPr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1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Optimal Replacement Policy</a:t>
            </a:r>
            <a:endParaRPr/>
          </a:p>
        </p:txBody>
      </p:sp>
      <p:sp>
        <p:nvSpPr>
          <p:cNvPr id="1330" name="Google Shape;1330;p1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Q: Which replacement policy is optimal?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CC0000"/>
                </a:solidFill>
              </a:rPr>
              <a:t>A: MIN (a.k.a. OPT, clairvoyant replacement algorithm, or Bélády's optimal page replacement policy)</a:t>
            </a:r>
            <a:endParaRPr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1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Warm-up Question</a:t>
            </a:r>
            <a:endParaRPr/>
          </a:p>
        </p:txBody>
      </p:sp>
      <p:sp>
        <p:nvSpPr>
          <p:cNvPr id="1336" name="Google Shape;1336;p1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Say we have 3 empty physical frames of memory, and we access A B C B C A C C.  How many page faults will occur when using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FIFO?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LRU?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MRU?</a:t>
            </a:r>
            <a:endParaRPr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340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p1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Warm-up Question</a:t>
            </a:r>
            <a:endParaRPr/>
          </a:p>
        </p:txBody>
      </p:sp>
      <p:sp>
        <p:nvSpPr>
          <p:cNvPr id="1342" name="Google Shape;1342;p1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Say we have 3 empty physical frames of memory, and we access A B C B C A C C.  How many page faults will occur when using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FIFO?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LRU?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MRU?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CC0000"/>
                </a:solidFill>
              </a:rPr>
              <a:t>A: 3</a:t>
            </a:r>
            <a:endParaRPr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346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p1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Warm-up Question</a:t>
            </a:r>
            <a:endParaRPr/>
          </a:p>
        </p:txBody>
      </p:sp>
      <p:sp>
        <p:nvSpPr>
          <p:cNvPr id="1348" name="Google Shape;1348;p1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Say we have 3 empty physical frames of memory, and we access A B C B C A C C.  How many page faults will occur when using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FIFO?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LRU?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MRU?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CC0000"/>
                </a:solidFill>
              </a:rPr>
              <a:t>A: 3 because compulsory misses</a:t>
            </a:r>
            <a:endParaRPr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p1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</a:t>
            </a:r>
            <a:endParaRPr/>
          </a:p>
        </p:txBody>
      </p:sp>
      <p:sp>
        <p:nvSpPr>
          <p:cNvPr id="1354" name="Google Shape;1354;p139"/>
          <p:cNvSpPr txBox="1"/>
          <p:nvPr>
            <p:ph idx="1" type="body"/>
          </p:nvPr>
        </p:nvSpPr>
        <p:spPr>
          <a:xfrm>
            <a:off x="457200" y="1200150"/>
            <a:ext cx="8229600" cy="38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Char char="●"/>
            </a:pPr>
            <a:r>
              <a:rPr lang="en" sz="2300">
                <a:solidFill>
                  <a:srgbClr val="000000"/>
                </a:solidFill>
              </a:rPr>
              <a:t>Each cache entry (or PTE) keeps track of extra bit called use bit (a.k.a. clock bit, reference bit)</a:t>
            </a:r>
            <a:endParaRPr sz="2300">
              <a:solidFill>
                <a:srgbClr val="000000"/>
              </a:solidFill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Char char="○"/>
            </a:pPr>
            <a:r>
              <a:rPr lang="en" sz="2300">
                <a:solidFill>
                  <a:srgbClr val="000000"/>
                </a:solidFill>
              </a:rPr>
              <a:t>Use bit 1 means young; use bit 0 means old</a:t>
            </a:r>
            <a:endParaRPr sz="2300">
              <a:solidFill>
                <a:srgbClr val="000000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Char char="●"/>
            </a:pPr>
            <a:r>
              <a:rPr lang="en" sz="2300">
                <a:solidFill>
                  <a:srgbClr val="000000"/>
                </a:solidFill>
              </a:rPr>
              <a:t>Upon hit, set the entry’s use bit to 1</a:t>
            </a:r>
            <a:endParaRPr sz="2300">
              <a:solidFill>
                <a:srgbClr val="000000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Char char="●"/>
            </a:pPr>
            <a:r>
              <a:rPr lang="en" sz="2300">
                <a:solidFill>
                  <a:srgbClr val="000000"/>
                </a:solidFill>
              </a:rPr>
              <a:t>Upon miss</a:t>
            </a:r>
            <a:endParaRPr sz="2300">
              <a:solidFill>
                <a:srgbClr val="000000"/>
              </a:solidFill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Char char="○"/>
            </a:pPr>
            <a:r>
              <a:rPr lang="en" sz="2300">
                <a:solidFill>
                  <a:srgbClr val="000000"/>
                </a:solidFill>
              </a:rPr>
              <a:t>Clock hand sweeps over entries until finding one to evict:</a:t>
            </a:r>
            <a:endParaRPr sz="2300">
              <a:solidFill>
                <a:srgbClr val="000000"/>
              </a:solidFill>
            </a:endParaRPr>
          </a:p>
          <a:p>
            <a:pPr indent="-336550" lvl="2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</a:pPr>
            <a:r>
              <a:rPr lang="en" sz="1700">
                <a:solidFill>
                  <a:srgbClr val="000000"/>
                </a:solidFill>
              </a:rPr>
              <a:t>If entry has use bit 1, clear it (set it to 0)</a:t>
            </a:r>
            <a:endParaRPr sz="1700">
              <a:solidFill>
                <a:srgbClr val="000000"/>
              </a:solidFill>
            </a:endParaRPr>
          </a:p>
          <a:p>
            <a:pPr indent="-336550" lvl="2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</a:pPr>
            <a:r>
              <a:rPr lang="en" sz="1700">
                <a:solidFill>
                  <a:srgbClr val="000000"/>
                </a:solidFill>
              </a:rPr>
              <a:t>If entry has use bit 0, evict this entry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en" sz="2300"/>
              <a:t>Sets use bit of new entry to 1</a:t>
            </a:r>
            <a:endParaRPr sz="17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358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p1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360" name="Google Shape;1360;p140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A B C B D A E B D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361" name="Google Shape;1361;p140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2" name="Google Shape;1362;p140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3" name="Google Shape;1363;p140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4" name="Google Shape;1364;p140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140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6" name="Google Shape;1366;p140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7" name="Google Shape;1367;p140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8" name="Google Shape;1368;p140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69" name="Google Shape;1369;p140"/>
          <p:cNvCxnSpPr>
            <a:endCxn id="1361" idx="1"/>
          </p:cNvCxnSpPr>
          <p:nvPr/>
        </p:nvCxnSpPr>
        <p:spPr>
          <a:xfrm rot="10800000">
            <a:off x="4163100" y="2665413"/>
            <a:ext cx="408900" cy="990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p1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375" name="Google Shape;1375;p141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B C B D A E B D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376" name="Google Shape;1376;p141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7" name="Google Shape;1377;p141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8" name="Google Shape;1378;p141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379" name="Google Shape;1379;p141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380" name="Google Shape;1380;p141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1" name="Google Shape;1381;p141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p141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3" name="Google Shape;1383;p141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84" name="Google Shape;1384;p141"/>
          <p:cNvCxnSpPr>
            <a:endCxn id="1378" idx="0"/>
          </p:cNvCxnSpPr>
          <p:nvPr/>
        </p:nvCxnSpPr>
        <p:spPr>
          <a:xfrm flipH="1" rot="10800000">
            <a:off x="4571850" y="3468150"/>
            <a:ext cx="1223100" cy="187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p1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390" name="Google Shape;1390;p142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C B D A E B D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391" name="Google Shape;1391;p142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2" name="Google Shape;1392;p142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3" name="Google Shape;1393;p142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394" name="Google Shape;1394;p142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395" name="Google Shape;1395;p142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396" name="Google Shape;1396;p142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397" name="Google Shape;1397;p142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8" name="Google Shape;1398;p142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99" name="Google Shape;1399;p142"/>
          <p:cNvCxnSpPr>
            <a:endCxn id="1396" idx="3"/>
          </p:cNvCxnSpPr>
          <p:nvPr/>
        </p:nvCxnSpPr>
        <p:spPr>
          <a:xfrm>
            <a:off x="4572000" y="3655800"/>
            <a:ext cx="408900" cy="1035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403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1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405" name="Google Shape;1405;p143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B D A E B D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06" name="Google Shape;1406;p143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7" name="Google Shape;1407;p143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8" name="Google Shape;1408;p143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409" name="Google Shape;1409;p143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10" name="Google Shape;1410;p143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411" name="Google Shape;1411;p143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12" name="Google Shape;1412;p143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413" name="Google Shape;1413;p143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cxnSp>
        <p:nvCxnSpPr>
          <p:cNvPr id="1414" name="Google Shape;1414;p143"/>
          <p:cNvCxnSpPr>
            <a:endCxn id="1413" idx="2"/>
          </p:cNvCxnSpPr>
          <p:nvPr/>
        </p:nvCxnSpPr>
        <p:spPr>
          <a:xfrm flipH="1">
            <a:off x="3349050" y="3655650"/>
            <a:ext cx="1223100" cy="221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418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1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420" name="Google Shape;1420;p144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D A E B D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21" name="Google Shape;1421;p144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2" name="Google Shape;1422;p144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3" name="Google Shape;1423;p144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424" name="Google Shape;1424;p144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25" name="Google Shape;1425;p144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426" name="Google Shape;1426;p144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27" name="Google Shape;1427;p144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428" name="Google Shape;1428;p144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cxnSp>
        <p:nvCxnSpPr>
          <p:cNvPr id="1429" name="Google Shape;1429;p144"/>
          <p:cNvCxnSpPr>
            <a:endCxn id="1428" idx="2"/>
          </p:cNvCxnSpPr>
          <p:nvPr/>
        </p:nvCxnSpPr>
        <p:spPr>
          <a:xfrm flipH="1">
            <a:off x="3349050" y="3655650"/>
            <a:ext cx="1223100" cy="221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p1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435" name="Google Shape;1435;p145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A E B D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36" name="Google Shape;1436;p145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437" name="Google Shape;1437;p145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38" name="Google Shape;1438;p145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439" name="Google Shape;1439;p145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40" name="Google Shape;1440;p145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441" name="Google Shape;1441;p145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42" name="Google Shape;1442;p145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443" name="Google Shape;1443;p145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cxnSp>
        <p:nvCxnSpPr>
          <p:cNvPr id="1444" name="Google Shape;1444;p145"/>
          <p:cNvCxnSpPr>
            <a:endCxn id="1436" idx="1"/>
          </p:cNvCxnSpPr>
          <p:nvPr/>
        </p:nvCxnSpPr>
        <p:spPr>
          <a:xfrm rot="10800000">
            <a:off x="4163100" y="2665413"/>
            <a:ext cx="408900" cy="990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p1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450" name="Google Shape;1450;p146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E B D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51" name="Google Shape;1451;p146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452" name="Google Shape;1452;p146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53" name="Google Shape;1453;p146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454" name="Google Shape;1454;p146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55" name="Google Shape;1455;p146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456" name="Google Shape;1456;p146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57" name="Google Shape;1457;p146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458" name="Google Shape;1458;p146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cxnSp>
        <p:nvCxnSpPr>
          <p:cNvPr id="1459" name="Google Shape;1459;p146"/>
          <p:cNvCxnSpPr>
            <a:endCxn id="1451" idx="1"/>
          </p:cNvCxnSpPr>
          <p:nvPr/>
        </p:nvCxnSpPr>
        <p:spPr>
          <a:xfrm rot="10800000">
            <a:off x="4163100" y="2665413"/>
            <a:ext cx="408900" cy="990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p1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465" name="Google Shape;1465;p147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F1C232"/>
                </a:solidFill>
              </a:rPr>
              <a:t>E</a:t>
            </a:r>
            <a:r>
              <a:rPr lang="en">
                <a:solidFill>
                  <a:srgbClr val="000000"/>
                </a:solidFill>
              </a:rPr>
              <a:t> B D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66" name="Google Shape;1466;p147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467" name="Google Shape;1467;p147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68" name="Google Shape;1468;p147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469" name="Google Shape;1469;p147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70" name="Google Shape;1470;p147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471" name="Google Shape;1471;p147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72" name="Google Shape;1472;p147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473" name="Google Shape;1473;p147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cxnSp>
        <p:nvCxnSpPr>
          <p:cNvPr id="1474" name="Google Shape;1474;p147"/>
          <p:cNvCxnSpPr>
            <a:endCxn id="1468" idx="0"/>
          </p:cNvCxnSpPr>
          <p:nvPr/>
        </p:nvCxnSpPr>
        <p:spPr>
          <a:xfrm flipH="1" rot="10800000">
            <a:off x="4571850" y="3468150"/>
            <a:ext cx="1223100" cy="187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1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480" name="Google Shape;1480;p148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F1C232"/>
                </a:solidFill>
              </a:rPr>
              <a:t>E</a:t>
            </a:r>
            <a:r>
              <a:rPr lang="en">
                <a:solidFill>
                  <a:srgbClr val="000000"/>
                </a:solidFill>
              </a:rPr>
              <a:t> B D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81" name="Google Shape;1481;p148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482" name="Google Shape;1482;p148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83" name="Google Shape;1483;p148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484" name="Google Shape;1484;p148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485" name="Google Shape;1485;p148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486" name="Google Shape;1486;p148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87" name="Google Shape;1487;p148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488" name="Google Shape;1488;p148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cxnSp>
        <p:nvCxnSpPr>
          <p:cNvPr id="1489" name="Google Shape;1489;p148"/>
          <p:cNvCxnSpPr>
            <a:endCxn id="1486" idx="3"/>
          </p:cNvCxnSpPr>
          <p:nvPr/>
        </p:nvCxnSpPr>
        <p:spPr>
          <a:xfrm>
            <a:off x="4572000" y="3655500"/>
            <a:ext cx="408900" cy="1035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495" name="Google Shape;1495;p149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F1C232"/>
                </a:solidFill>
              </a:rPr>
              <a:t>E</a:t>
            </a:r>
            <a:r>
              <a:rPr lang="en">
                <a:solidFill>
                  <a:srgbClr val="000000"/>
                </a:solidFill>
              </a:rPr>
              <a:t> B D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96" name="Google Shape;1496;p149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497" name="Google Shape;1497;p149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98" name="Google Shape;1498;p149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499" name="Google Shape;1499;p149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500" name="Google Shape;1500;p149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501" name="Google Shape;1501;p149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502" name="Google Shape;1502;p149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503" name="Google Shape;1503;p149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cxnSp>
        <p:nvCxnSpPr>
          <p:cNvPr id="1504" name="Google Shape;1504;p149"/>
          <p:cNvCxnSpPr>
            <a:endCxn id="1503" idx="2"/>
          </p:cNvCxnSpPr>
          <p:nvPr/>
        </p:nvCxnSpPr>
        <p:spPr>
          <a:xfrm flipH="1">
            <a:off x="3349050" y="3655650"/>
            <a:ext cx="1223100" cy="221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p1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510" name="Google Shape;1510;p150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F1C232"/>
                </a:solidFill>
              </a:rPr>
              <a:t>E</a:t>
            </a:r>
            <a:r>
              <a:rPr lang="en">
                <a:solidFill>
                  <a:srgbClr val="000000"/>
                </a:solidFill>
              </a:rPr>
              <a:t> B D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11" name="Google Shape;1511;p150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512" name="Google Shape;1512;p150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513" name="Google Shape;1513;p150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514" name="Google Shape;1514;p150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515" name="Google Shape;1515;p150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516" name="Google Shape;1516;p150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517" name="Google Shape;1517;p150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518" name="Google Shape;1518;p150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cxnSp>
        <p:nvCxnSpPr>
          <p:cNvPr id="1519" name="Google Shape;1519;p150"/>
          <p:cNvCxnSpPr>
            <a:endCxn id="1511" idx="1"/>
          </p:cNvCxnSpPr>
          <p:nvPr/>
        </p:nvCxnSpPr>
        <p:spPr>
          <a:xfrm rot="10800000">
            <a:off x="4163100" y="2665413"/>
            <a:ext cx="408900" cy="990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p1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525" name="Google Shape;1525;p151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F1C232"/>
                </a:solidFill>
              </a:rPr>
              <a:t>E</a:t>
            </a:r>
            <a:r>
              <a:rPr lang="en">
                <a:solidFill>
                  <a:srgbClr val="000000"/>
                </a:solidFill>
              </a:rPr>
              <a:t> B D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26" name="Google Shape;1526;p151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527" name="Google Shape;1527;p151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528" name="Google Shape;1528;p151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529" name="Google Shape;1529;p151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530" name="Google Shape;1530;p151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531" name="Google Shape;1531;p151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532" name="Google Shape;1532;p151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533" name="Google Shape;1533;p151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cxnSp>
        <p:nvCxnSpPr>
          <p:cNvPr id="1534" name="Google Shape;1534;p151"/>
          <p:cNvCxnSpPr>
            <a:endCxn id="1528" idx="1"/>
          </p:cNvCxnSpPr>
          <p:nvPr/>
        </p:nvCxnSpPr>
        <p:spPr>
          <a:xfrm>
            <a:off x="4572000" y="3655800"/>
            <a:ext cx="1018500" cy="16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538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p1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540" name="Google Shape;1540;p152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E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F1C232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D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41" name="Google Shape;1541;p152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542" name="Google Shape;1542;p152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543" name="Google Shape;1543;p152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</a:t>
            </a:r>
            <a:endParaRPr/>
          </a:p>
        </p:txBody>
      </p:sp>
      <p:sp>
        <p:nvSpPr>
          <p:cNvPr id="1544" name="Google Shape;1544;p152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545" name="Google Shape;1545;p152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546" name="Google Shape;1546;p152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547" name="Google Shape;1547;p152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548" name="Google Shape;1548;p152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cxnSp>
        <p:nvCxnSpPr>
          <p:cNvPr id="1549" name="Google Shape;1549;p152"/>
          <p:cNvCxnSpPr>
            <a:endCxn id="1543" idx="0"/>
          </p:cNvCxnSpPr>
          <p:nvPr/>
        </p:nvCxnSpPr>
        <p:spPr>
          <a:xfrm flipH="1" rot="10800000">
            <a:off x="4571850" y="3468150"/>
            <a:ext cx="1223100" cy="187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1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555" name="Google Shape;1555;p153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E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D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56" name="Google Shape;1556;p153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557" name="Google Shape;1557;p153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558" name="Google Shape;1558;p153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</a:t>
            </a:r>
            <a:endParaRPr/>
          </a:p>
        </p:txBody>
      </p:sp>
      <p:sp>
        <p:nvSpPr>
          <p:cNvPr id="1559" name="Google Shape;1559;p153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560" name="Google Shape;1560;p153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561" name="Google Shape;1561;p153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562" name="Google Shape;1562;p153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563" name="Google Shape;1563;p153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cxnSp>
        <p:nvCxnSpPr>
          <p:cNvPr id="1564" name="Google Shape;1564;p153"/>
          <p:cNvCxnSpPr>
            <a:endCxn id="1558" idx="0"/>
          </p:cNvCxnSpPr>
          <p:nvPr/>
        </p:nvCxnSpPr>
        <p:spPr>
          <a:xfrm flipH="1" rot="10800000">
            <a:off x="4571550" y="3468150"/>
            <a:ext cx="1223400" cy="187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568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p1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570" name="Google Shape;1570;p154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E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71" name="Google Shape;1571;p154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572" name="Google Shape;1572;p154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573" name="Google Shape;1573;p154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</a:t>
            </a:r>
            <a:endParaRPr/>
          </a:p>
        </p:txBody>
      </p:sp>
      <p:sp>
        <p:nvSpPr>
          <p:cNvPr id="1574" name="Google Shape;1574;p154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575" name="Google Shape;1575;p154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576" name="Google Shape;1576;p154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577" name="Google Shape;1577;p154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578" name="Google Shape;1578;p154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cxnSp>
        <p:nvCxnSpPr>
          <p:cNvPr id="1579" name="Google Shape;1579;p154"/>
          <p:cNvCxnSpPr>
            <a:endCxn id="1573" idx="0"/>
          </p:cNvCxnSpPr>
          <p:nvPr/>
        </p:nvCxnSpPr>
        <p:spPr>
          <a:xfrm flipH="1" rot="10800000">
            <a:off x="4571550" y="3468150"/>
            <a:ext cx="1223400" cy="187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583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p1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585" name="Google Shape;1585;p155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E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F1C232"/>
                </a:solidFill>
              </a:rPr>
              <a:t>A</a:t>
            </a:r>
            <a:endParaRPr>
              <a:solidFill>
                <a:srgbClr val="F1C232"/>
              </a:solidFill>
            </a:endParaRPr>
          </a:p>
        </p:txBody>
      </p:sp>
      <p:sp>
        <p:nvSpPr>
          <p:cNvPr id="1586" name="Google Shape;1586;p155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587" name="Google Shape;1587;p155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588" name="Google Shape;1588;p155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</a:t>
            </a:r>
            <a:endParaRPr/>
          </a:p>
        </p:txBody>
      </p:sp>
      <p:sp>
        <p:nvSpPr>
          <p:cNvPr id="1589" name="Google Shape;1589;p155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590" name="Google Shape;1590;p155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591" name="Google Shape;1591;p155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592" name="Google Shape;1592;p155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593" name="Google Shape;1593;p155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cxnSp>
        <p:nvCxnSpPr>
          <p:cNvPr id="1594" name="Google Shape;1594;p155"/>
          <p:cNvCxnSpPr>
            <a:endCxn id="1591" idx="0"/>
          </p:cNvCxnSpPr>
          <p:nvPr/>
        </p:nvCxnSpPr>
        <p:spPr>
          <a:xfrm>
            <a:off x="4571550" y="3655650"/>
            <a:ext cx="204900" cy="831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1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600" name="Google Shape;1600;p156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E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F1C232"/>
                </a:solidFill>
              </a:rPr>
              <a:t>A</a:t>
            </a:r>
            <a:endParaRPr>
              <a:solidFill>
                <a:srgbClr val="F1C232"/>
              </a:solidFill>
            </a:endParaRPr>
          </a:p>
        </p:txBody>
      </p:sp>
      <p:sp>
        <p:nvSpPr>
          <p:cNvPr id="1601" name="Google Shape;1601;p156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602" name="Google Shape;1602;p156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603" name="Google Shape;1603;p156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</a:t>
            </a:r>
            <a:endParaRPr/>
          </a:p>
        </p:txBody>
      </p:sp>
      <p:sp>
        <p:nvSpPr>
          <p:cNvPr id="1604" name="Google Shape;1604;p156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605" name="Google Shape;1605;p156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606" name="Google Shape;1606;p156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607" name="Google Shape;1607;p156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608" name="Google Shape;1608;p156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cxnSp>
        <p:nvCxnSpPr>
          <p:cNvPr id="1609" name="Google Shape;1609;p156"/>
          <p:cNvCxnSpPr>
            <a:endCxn id="1608" idx="3"/>
          </p:cNvCxnSpPr>
          <p:nvPr/>
        </p:nvCxnSpPr>
        <p:spPr>
          <a:xfrm flipH="1">
            <a:off x="3553500" y="3655500"/>
            <a:ext cx="1018200" cy="17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1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Algorithm Example</a:t>
            </a:r>
            <a:endParaRPr/>
          </a:p>
        </p:txBody>
      </p:sp>
      <p:sp>
        <p:nvSpPr>
          <p:cNvPr id="1615" name="Google Shape;1615;p157"/>
          <p:cNvSpPr txBox="1"/>
          <p:nvPr>
            <p:ph idx="1" type="body"/>
          </p:nvPr>
        </p:nvSpPr>
        <p:spPr>
          <a:xfrm>
            <a:off x="457200" y="1200150"/>
            <a:ext cx="8229600" cy="11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a 4-entry empty cache/PT and access </a:t>
            </a:r>
            <a:r>
              <a:rPr lang="en">
                <a:solidFill>
                  <a:srgbClr val="CC0000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C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A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E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6AA84F"/>
                </a:solidFill>
              </a:rPr>
              <a:t>D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CC0000"/>
                </a:solidFill>
              </a:rPr>
              <a:t>A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616" name="Google Shape;1616;p157"/>
          <p:cNvSpPr/>
          <p:nvPr/>
        </p:nvSpPr>
        <p:spPr>
          <a:xfrm>
            <a:off x="41631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617" name="Google Shape;1617;p157"/>
          <p:cNvSpPr/>
          <p:nvPr/>
        </p:nvSpPr>
        <p:spPr>
          <a:xfrm>
            <a:off x="4572000" y="2460963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618" name="Google Shape;1618;p157"/>
          <p:cNvSpPr/>
          <p:nvPr/>
        </p:nvSpPr>
        <p:spPr>
          <a:xfrm>
            <a:off x="55905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</a:t>
            </a:r>
            <a:endParaRPr/>
          </a:p>
        </p:txBody>
      </p:sp>
      <p:sp>
        <p:nvSpPr>
          <p:cNvPr id="1619" name="Google Shape;1619;p157"/>
          <p:cNvSpPr/>
          <p:nvPr/>
        </p:nvSpPr>
        <p:spPr>
          <a:xfrm>
            <a:off x="59994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620" name="Google Shape;1620;p157"/>
          <p:cNvSpPr/>
          <p:nvPr/>
        </p:nvSpPr>
        <p:spPr>
          <a:xfrm>
            <a:off x="41631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621" name="Google Shape;1621;p157"/>
          <p:cNvSpPr/>
          <p:nvPr/>
        </p:nvSpPr>
        <p:spPr>
          <a:xfrm>
            <a:off x="4572000" y="44866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622" name="Google Shape;1622;p157"/>
          <p:cNvSpPr/>
          <p:nvPr/>
        </p:nvSpPr>
        <p:spPr>
          <a:xfrm>
            <a:off x="27357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623" name="Google Shape;1623;p157"/>
          <p:cNvSpPr/>
          <p:nvPr/>
        </p:nvSpPr>
        <p:spPr>
          <a:xfrm>
            <a:off x="3144600" y="3468150"/>
            <a:ext cx="408900" cy="4089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cxnSp>
        <p:nvCxnSpPr>
          <p:cNvPr id="1624" name="Google Shape;1624;p157"/>
          <p:cNvCxnSpPr>
            <a:endCxn id="1623" idx="3"/>
          </p:cNvCxnSpPr>
          <p:nvPr/>
        </p:nvCxnSpPr>
        <p:spPr>
          <a:xfrm flipH="1">
            <a:off x="3553500" y="3655500"/>
            <a:ext cx="1018200" cy="17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1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Practice</a:t>
            </a:r>
            <a:endParaRPr/>
          </a:p>
        </p:txBody>
      </p:sp>
      <p:sp>
        <p:nvSpPr>
          <p:cNvPr id="1630" name="Google Shape;1630;p1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following memory accesses: D C B A D C E D C B A 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we have 3 empty physical frames of memory, how many page faults will occur when using FIFO, LRU, or Clock? What if there are 4 frames?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634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p15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FIFO: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636" name="Google Shape;1636;p159"/>
          <p:cNvGraphicFramePr/>
          <p:nvPr/>
        </p:nvGraphicFramePr>
        <p:xfrm>
          <a:off x="428088" y="220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37" name="Google Shape;1637;p159"/>
          <p:cNvSpPr txBox="1"/>
          <p:nvPr/>
        </p:nvSpPr>
        <p:spPr>
          <a:xfrm>
            <a:off x="574275" y="4319550"/>
            <a:ext cx="71910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How many page faults? </a:t>
            </a:r>
            <a:endParaRPr sz="300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64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Google Shape;1642;p1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</a:t>
            </a:r>
            <a:endParaRPr/>
          </a:p>
        </p:txBody>
      </p:sp>
      <p:sp>
        <p:nvSpPr>
          <p:cNvPr id="1643" name="Google Shape;1643;p1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FIFO:</a:t>
            </a:r>
            <a:endParaRPr/>
          </a:p>
        </p:txBody>
      </p:sp>
      <p:graphicFrame>
        <p:nvGraphicFramePr>
          <p:cNvPr id="1644" name="Google Shape;1644;p160"/>
          <p:cNvGraphicFramePr/>
          <p:nvPr/>
        </p:nvGraphicFramePr>
        <p:xfrm>
          <a:off x="428088" y="220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45" name="Google Shape;1645;p160"/>
          <p:cNvSpPr txBox="1"/>
          <p:nvPr/>
        </p:nvSpPr>
        <p:spPr>
          <a:xfrm>
            <a:off x="574275" y="4319550"/>
            <a:ext cx="71910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9 Page Faults</a:t>
            </a:r>
            <a:endParaRPr sz="300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p1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LRU: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651" name="Google Shape;1651;p161"/>
          <p:cNvGraphicFramePr/>
          <p:nvPr/>
        </p:nvGraphicFramePr>
        <p:xfrm>
          <a:off x="428088" y="220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52" name="Google Shape;1652;p161"/>
          <p:cNvSpPr txBox="1"/>
          <p:nvPr/>
        </p:nvSpPr>
        <p:spPr>
          <a:xfrm>
            <a:off x="574275" y="4319550"/>
            <a:ext cx="71910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How many page faults? </a:t>
            </a:r>
            <a:endParaRPr sz="3000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656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Google Shape;1657;p1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</a:t>
            </a:r>
            <a:endParaRPr/>
          </a:p>
        </p:txBody>
      </p:sp>
      <p:sp>
        <p:nvSpPr>
          <p:cNvPr id="1658" name="Google Shape;1658;p1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LRU:</a:t>
            </a:r>
            <a:endParaRPr/>
          </a:p>
        </p:txBody>
      </p:sp>
      <p:graphicFrame>
        <p:nvGraphicFramePr>
          <p:cNvPr id="1659" name="Google Shape;1659;p162"/>
          <p:cNvGraphicFramePr/>
          <p:nvPr/>
        </p:nvGraphicFramePr>
        <p:xfrm>
          <a:off x="428088" y="220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60" name="Google Shape;1660;p162"/>
          <p:cNvSpPr txBox="1"/>
          <p:nvPr/>
        </p:nvSpPr>
        <p:spPr>
          <a:xfrm>
            <a:off x="574275" y="4319550"/>
            <a:ext cx="71910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10 Page Faults</a:t>
            </a:r>
            <a:endParaRPr sz="3000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664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p1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666" name="Google Shape;1666;p163"/>
          <p:cNvGraphicFramePr/>
          <p:nvPr/>
        </p:nvGraphicFramePr>
        <p:xfrm>
          <a:off x="428088" y="220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67" name="Google Shape;1667;p163"/>
          <p:cNvSpPr txBox="1"/>
          <p:nvPr/>
        </p:nvSpPr>
        <p:spPr>
          <a:xfrm>
            <a:off x="574275" y="4319550"/>
            <a:ext cx="71910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How many page faults? </a:t>
            </a:r>
            <a:endParaRPr sz="300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67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p1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</a:t>
            </a:r>
            <a:endParaRPr/>
          </a:p>
        </p:txBody>
      </p:sp>
      <p:sp>
        <p:nvSpPr>
          <p:cNvPr id="1673" name="Google Shape;1673;p1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Clock:</a:t>
            </a:r>
            <a:endParaRPr/>
          </a:p>
        </p:txBody>
      </p:sp>
      <p:graphicFrame>
        <p:nvGraphicFramePr>
          <p:cNvPr id="1674" name="Google Shape;1674;p164"/>
          <p:cNvGraphicFramePr/>
          <p:nvPr/>
        </p:nvGraphicFramePr>
        <p:xfrm>
          <a:off x="428088" y="220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75" name="Google Shape;1675;p164"/>
          <p:cNvSpPr txBox="1"/>
          <p:nvPr/>
        </p:nvSpPr>
        <p:spPr>
          <a:xfrm>
            <a:off x="574275" y="4319550"/>
            <a:ext cx="71910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9 Page Faults</a:t>
            </a:r>
            <a:endParaRPr sz="300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679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16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FIFO:</a:t>
            </a:r>
            <a:endParaRPr/>
          </a:p>
        </p:txBody>
      </p:sp>
      <p:graphicFrame>
        <p:nvGraphicFramePr>
          <p:cNvPr id="1681" name="Google Shape;1681;p165"/>
          <p:cNvGraphicFramePr/>
          <p:nvPr/>
        </p:nvGraphicFramePr>
        <p:xfrm>
          <a:off x="428088" y="220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82" name="Google Shape;1682;p165"/>
          <p:cNvSpPr txBox="1"/>
          <p:nvPr/>
        </p:nvSpPr>
        <p:spPr>
          <a:xfrm>
            <a:off x="574275" y="4319550"/>
            <a:ext cx="71910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How many page faults? </a:t>
            </a:r>
            <a:endParaRPr sz="300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686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1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</a:t>
            </a:r>
            <a:endParaRPr/>
          </a:p>
        </p:txBody>
      </p:sp>
      <p:sp>
        <p:nvSpPr>
          <p:cNvPr id="1688" name="Google Shape;1688;p16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FIFO:</a:t>
            </a:r>
            <a:endParaRPr/>
          </a:p>
        </p:txBody>
      </p:sp>
      <p:graphicFrame>
        <p:nvGraphicFramePr>
          <p:cNvPr id="1689" name="Google Shape;1689;p166"/>
          <p:cNvGraphicFramePr/>
          <p:nvPr/>
        </p:nvGraphicFramePr>
        <p:xfrm>
          <a:off x="428088" y="220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90" name="Google Shape;1690;p166"/>
          <p:cNvSpPr txBox="1"/>
          <p:nvPr/>
        </p:nvSpPr>
        <p:spPr>
          <a:xfrm>
            <a:off x="574275" y="4319550"/>
            <a:ext cx="71910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10 Page Faults</a:t>
            </a:r>
            <a:endParaRPr sz="300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694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" name="Google Shape;1695;p1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LRU:</a:t>
            </a:r>
            <a:endParaRPr/>
          </a:p>
        </p:txBody>
      </p:sp>
      <p:graphicFrame>
        <p:nvGraphicFramePr>
          <p:cNvPr id="1696" name="Google Shape;1696;p167"/>
          <p:cNvGraphicFramePr/>
          <p:nvPr/>
        </p:nvGraphicFramePr>
        <p:xfrm>
          <a:off x="428088" y="220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97" name="Google Shape;1697;p167"/>
          <p:cNvSpPr txBox="1"/>
          <p:nvPr/>
        </p:nvSpPr>
        <p:spPr>
          <a:xfrm>
            <a:off x="574275" y="4319550"/>
            <a:ext cx="71910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How many page faults? </a:t>
            </a:r>
            <a:endParaRPr sz="3000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70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p1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</a:t>
            </a:r>
            <a:endParaRPr/>
          </a:p>
        </p:txBody>
      </p:sp>
      <p:sp>
        <p:nvSpPr>
          <p:cNvPr id="1703" name="Google Shape;1703;p16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LRU:</a:t>
            </a:r>
            <a:endParaRPr/>
          </a:p>
        </p:txBody>
      </p:sp>
      <p:graphicFrame>
        <p:nvGraphicFramePr>
          <p:cNvPr id="1704" name="Google Shape;1704;p168"/>
          <p:cNvGraphicFramePr/>
          <p:nvPr/>
        </p:nvGraphicFramePr>
        <p:xfrm>
          <a:off x="428088" y="220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705" name="Google Shape;1705;p168"/>
          <p:cNvSpPr txBox="1"/>
          <p:nvPr/>
        </p:nvSpPr>
        <p:spPr>
          <a:xfrm>
            <a:off x="574275" y="4319550"/>
            <a:ext cx="71910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8 Page Faults</a:t>
            </a:r>
            <a:endParaRPr sz="3000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p16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Clock:</a:t>
            </a:r>
            <a:endParaRPr/>
          </a:p>
        </p:txBody>
      </p:sp>
      <p:graphicFrame>
        <p:nvGraphicFramePr>
          <p:cNvPr id="1711" name="Google Shape;1711;p169"/>
          <p:cNvGraphicFramePr/>
          <p:nvPr/>
        </p:nvGraphicFramePr>
        <p:xfrm>
          <a:off x="428088" y="220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712" name="Google Shape;1712;p169"/>
          <p:cNvSpPr txBox="1"/>
          <p:nvPr/>
        </p:nvSpPr>
        <p:spPr>
          <a:xfrm>
            <a:off x="574275" y="4319550"/>
            <a:ext cx="71910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How many page faults? </a:t>
            </a:r>
            <a:endParaRPr sz="3000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716" name="Shape 1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7" name="Google Shape;1717;p1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</a:t>
            </a:r>
            <a:endParaRPr/>
          </a:p>
        </p:txBody>
      </p:sp>
      <p:sp>
        <p:nvSpPr>
          <p:cNvPr id="1718" name="Google Shape;1718;p17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Clock:</a:t>
            </a:r>
            <a:endParaRPr/>
          </a:p>
        </p:txBody>
      </p:sp>
      <p:graphicFrame>
        <p:nvGraphicFramePr>
          <p:cNvPr id="1719" name="Google Shape;1719;p170"/>
          <p:cNvGraphicFramePr/>
          <p:nvPr/>
        </p:nvGraphicFramePr>
        <p:xfrm>
          <a:off x="428088" y="220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{BF5A30E7-9584-4449-B7AE-A72E8BB5F428}</a:tableStyleId>
              </a:tblPr>
              <a:tblGrid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  <a:gridCol w="637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720" name="Google Shape;1720;p170"/>
          <p:cNvSpPr txBox="1"/>
          <p:nvPr/>
        </p:nvSpPr>
        <p:spPr>
          <a:xfrm>
            <a:off x="574275" y="4319550"/>
            <a:ext cx="71910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10 Page Faults</a:t>
            </a:r>
            <a:endParaRPr sz="3000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724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Google Shape;1725;p17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Conceptual Question</a:t>
            </a:r>
            <a:endParaRPr/>
          </a:p>
        </p:txBody>
      </p:sp>
      <p:sp>
        <p:nvSpPr>
          <p:cNvPr id="1726" name="Google Shape;1726;p17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Q: Does adding more entries to a cache/PT reduce miss rate for every replacement policy?</a:t>
            </a:r>
            <a:endParaRPr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730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Google Shape;1731;p1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Conceptual Question</a:t>
            </a:r>
            <a:endParaRPr/>
          </a:p>
        </p:txBody>
      </p:sp>
      <p:sp>
        <p:nvSpPr>
          <p:cNvPr id="1732" name="Google Shape;1732;p17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Q: Does adding more entries to a cache/PT reduce miss rate for every replacement policy?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No. Known as Bélády's anomaly.</a:t>
            </a:r>
            <a:endParaRPr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CC0000"/>
              </a:buClr>
              <a:buSzPts val="1800"/>
              <a:buChar char="●"/>
            </a:pPr>
            <a:r>
              <a:rPr lang="en">
                <a:solidFill>
                  <a:srgbClr val="CC0000"/>
                </a:solidFill>
              </a:rPr>
              <a:t>LRU not affected</a:t>
            </a:r>
            <a:endParaRPr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Char char="●"/>
            </a:pPr>
            <a:r>
              <a:rPr lang="en">
                <a:solidFill>
                  <a:srgbClr val="CC0000"/>
                </a:solidFill>
              </a:rPr>
              <a:t>FIFO clock, Nth chance affected</a:t>
            </a:r>
            <a:endParaRPr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736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p17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Conceptual Question</a:t>
            </a:r>
            <a:endParaRPr/>
          </a:p>
        </p:txBody>
      </p:sp>
      <p:sp>
        <p:nvSpPr>
          <p:cNvPr id="1738" name="Google Shape;1738;p17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Q: Does adding more entries to a cache/PT reduce miss rate for every replacement policy?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No. Counterexample with FIFO accessing A B C D A B E A B C D E</a:t>
            </a:r>
            <a:endParaRPr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CC0000"/>
              </a:buClr>
              <a:buSzPts val="1800"/>
              <a:buChar char="●"/>
            </a:pPr>
            <a:r>
              <a:rPr lang="en">
                <a:solidFill>
                  <a:srgbClr val="CC0000"/>
                </a:solidFill>
              </a:rPr>
              <a:t>3 entries: 9 misses  </a:t>
            </a:r>
            <a:r>
              <a:rPr lang="en">
                <a:solidFill>
                  <a:srgbClr val="CC0000"/>
                </a:solidFill>
              </a:rPr>
              <a:t>A B C D A B E </a:t>
            </a:r>
            <a:r>
              <a:rPr lang="en">
                <a:solidFill>
                  <a:srgbClr val="6AA84F"/>
                </a:solidFill>
              </a:rPr>
              <a:t>A B</a:t>
            </a:r>
            <a:r>
              <a:rPr lang="en">
                <a:solidFill>
                  <a:srgbClr val="CC0000"/>
                </a:solidFill>
              </a:rPr>
              <a:t> C D </a:t>
            </a:r>
            <a:r>
              <a:rPr lang="en">
                <a:solidFill>
                  <a:srgbClr val="6AA84F"/>
                </a:solidFill>
              </a:rPr>
              <a:t>E</a:t>
            </a:r>
            <a:endParaRPr>
              <a:solidFill>
                <a:srgbClr val="6AA84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Char char="●"/>
            </a:pPr>
            <a:r>
              <a:rPr lang="en">
                <a:solidFill>
                  <a:srgbClr val="CC0000"/>
                </a:solidFill>
              </a:rPr>
              <a:t>4 entries: 10 misses </a:t>
            </a:r>
            <a:r>
              <a:rPr lang="en">
                <a:solidFill>
                  <a:srgbClr val="CC0000"/>
                </a:solidFill>
              </a:rPr>
              <a:t>A B C D </a:t>
            </a:r>
            <a:r>
              <a:rPr lang="en">
                <a:solidFill>
                  <a:srgbClr val="6AA84F"/>
                </a:solidFill>
              </a:rPr>
              <a:t>A B </a:t>
            </a:r>
            <a:r>
              <a:rPr lang="en">
                <a:solidFill>
                  <a:srgbClr val="CC0000"/>
                </a:solidFill>
              </a:rPr>
              <a:t>E A B C D E</a:t>
            </a:r>
            <a:endParaRPr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742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p17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 Policies</a:t>
            </a:r>
            <a:endParaRPr/>
          </a:p>
        </p:txBody>
      </p:sp>
      <p:sp>
        <p:nvSpPr>
          <p:cNvPr id="1744" name="Google Shape;1744;p17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write through: write both cache &amp; memory</a:t>
            </a:r>
            <a:endParaRPr sz="2400"/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/>
              <a:t>Simple design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write back: write cache only, memory is written only when the entry is evicted</a:t>
            </a:r>
            <a:endParaRPr sz="2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dirty bit per entry to denote whether the entry needs to be written back to memory upon eviction</a:t>
            </a:r>
            <a:endParaRPr sz="2400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748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p1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 Policies Question</a:t>
            </a:r>
            <a:endParaRPr/>
          </a:p>
        </p:txBody>
      </p:sp>
      <p:sp>
        <p:nvSpPr>
          <p:cNvPr id="1750" name="Google Shape;1750;p17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lang="en"/>
              <a:t>Q: For write through (WT) policy, how many accesses to memory must you make for a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Read hit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Write hit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Read miss with eviction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Write miss with eviction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754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Google Shape;1755;p1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 Policies Question</a:t>
            </a:r>
            <a:endParaRPr/>
          </a:p>
        </p:txBody>
      </p:sp>
      <p:sp>
        <p:nvSpPr>
          <p:cNvPr id="1756" name="Google Shape;1756;p17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lang="en"/>
              <a:t>Q: For write through (WT) policy, how many accesses to memory must you make for a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Read hit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Write hit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Read miss with eviction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Write miss with eviction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Char char="●"/>
            </a:pPr>
            <a:r>
              <a:rPr lang="en">
                <a:solidFill>
                  <a:srgbClr val="CC0000"/>
                </a:solidFill>
              </a:rPr>
              <a:t>A: 0, 1 (W), 1 (R), 2 (RW)</a:t>
            </a:r>
            <a:endParaRPr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760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p17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 Policies Question</a:t>
            </a:r>
            <a:endParaRPr/>
          </a:p>
        </p:txBody>
      </p:sp>
      <p:sp>
        <p:nvSpPr>
          <p:cNvPr id="1762" name="Google Shape;1762;p17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lang="en"/>
              <a:t>Q: For write back (WB) policy, how many accesses to memory must you make for a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Read hit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Write hit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Read miss with eviction on entry that’s not dirty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Write miss with eviction on entry that’s not dirty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Read miss with eviction on entry that’s dirty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Write miss with eviction on entry that’s dirty</a:t>
            </a:r>
            <a:endParaRPr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D9EAD3"/>
        </a:solidFill>
      </p:bgPr>
    </p:bg>
    <p:spTree>
      <p:nvGrpSpPr>
        <p:cNvPr id="1766" name="Shape 1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7" name="Google Shape;1767;p17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 Policies Question</a:t>
            </a:r>
            <a:endParaRPr/>
          </a:p>
        </p:txBody>
      </p:sp>
      <p:sp>
        <p:nvSpPr>
          <p:cNvPr id="1768" name="Google Shape;1768;p17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lang="en"/>
              <a:t>Q: For write back (WB) policy, how many accesses to memory must you make for a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Read hit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Write hit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Read miss with eviction on entry that’s not dirty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Write miss with eviction on entry that’s not dirty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Read miss with eviction on entry that’s dirty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Write miss with eviction on entry that’s dirty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Char char="●"/>
            </a:pPr>
            <a:r>
              <a:rPr lang="en">
                <a:solidFill>
                  <a:srgbClr val="CC0000"/>
                </a:solidFill>
              </a:rPr>
              <a:t>A: 0, 0, 1 (R), 1 (R), 2 (WR), 2 (WR)</a:t>
            </a:r>
            <a:endParaRPr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2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Google Shape;1773;p17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Good luck!</a:t>
            </a:r>
            <a:endParaRPr/>
          </a:p>
        </p:txBody>
      </p:sp>
      <p:sp>
        <p:nvSpPr>
          <p:cNvPr id="1774" name="Google Shape;1774;p17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Stay safe and healthy!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