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Open Sans SemiBold"/>
      <p:regular r:id="rId25"/>
      <p:bold r:id="rId26"/>
      <p:italic r:id="rId27"/>
      <p:boldItalic r:id="rId28"/>
    </p:embeddedFont>
    <p:embeddedFont>
      <p:font typeface="Open Sans ExtraBold"/>
      <p:bold r:id="rId29"/>
      <p:boldItalic r:id="rId30"/>
    </p:embeddedFont>
    <p:embeddedFont>
      <p:font typeface="Open Sans Medium"/>
      <p:regular r:id="rId31"/>
      <p:bold r:id="rId32"/>
      <p:italic r:id="rId33"/>
      <p:boldItalic r:id="rId34"/>
    </p:embeddedFont>
    <p:embeddedFont>
      <p:font typeface="Open Sans Light"/>
      <p:regular r:id="rId35"/>
      <p:bold r:id="rId36"/>
      <p:italic r:id="rId37"/>
      <p:boldItalic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5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SemiBold-bold.fntdata"/><Relationship Id="rId25" Type="http://schemas.openxmlformats.org/officeDocument/2006/relationships/font" Target="fonts/OpenSansSemiBold-regular.fntdata"/><Relationship Id="rId28" Type="http://schemas.openxmlformats.org/officeDocument/2006/relationships/font" Target="fonts/OpenSansSemiBold-boldItalic.fntdata"/><Relationship Id="rId27" Type="http://schemas.openxmlformats.org/officeDocument/2006/relationships/font" Target="fonts/OpenSans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Medium-regular.fntdata"/><Relationship Id="rId30" Type="http://schemas.openxmlformats.org/officeDocument/2006/relationships/font" Target="fonts/OpenSansExtraBold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Medium-italic.fntdata"/><Relationship Id="rId10" Type="http://schemas.openxmlformats.org/officeDocument/2006/relationships/slide" Target="slides/slide5.xml"/><Relationship Id="rId32" Type="http://schemas.openxmlformats.org/officeDocument/2006/relationships/font" Target="fonts/OpenSansMedium-bold.fntdata"/><Relationship Id="rId13" Type="http://schemas.openxmlformats.org/officeDocument/2006/relationships/slide" Target="slides/slide8.xml"/><Relationship Id="rId35" Type="http://schemas.openxmlformats.org/officeDocument/2006/relationships/font" Target="fonts/OpenSansLight-regular.fntdata"/><Relationship Id="rId12" Type="http://schemas.openxmlformats.org/officeDocument/2006/relationships/slide" Target="slides/slide7.xml"/><Relationship Id="rId34" Type="http://schemas.openxmlformats.org/officeDocument/2006/relationships/font" Target="fonts/OpenSansMedium-boldItalic.fntdata"/><Relationship Id="rId15" Type="http://schemas.openxmlformats.org/officeDocument/2006/relationships/slide" Target="slides/slide10.xml"/><Relationship Id="rId37" Type="http://schemas.openxmlformats.org/officeDocument/2006/relationships/font" Target="fonts/OpenSansLight-italic.fntdata"/><Relationship Id="rId14" Type="http://schemas.openxmlformats.org/officeDocument/2006/relationships/slide" Target="slides/slide9.xml"/><Relationship Id="rId36" Type="http://schemas.openxmlformats.org/officeDocument/2006/relationships/font" Target="fonts/OpenSansLight-bold.fntdata"/><Relationship Id="rId17" Type="http://schemas.openxmlformats.org/officeDocument/2006/relationships/slide" Target="slides/slide12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1.xml"/><Relationship Id="rId38" Type="http://schemas.openxmlformats.org/officeDocument/2006/relationships/font" Target="fonts/OpenSansLigh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58543f5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58543f5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feceaf6a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feceaf6a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eceaf6a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eceaf6a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eceaf6a7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feceaf6a7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feceaf6a7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feceaf6a7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eceaf6a7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eceaf6a7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eceaf6a7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feceaf6a7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eceaf6a7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feceaf6a7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feceaf6a7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feceaf6a7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feceaf6a7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feceaf6a7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eceaf6a75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feceaf6a75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eceaf6a75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eceaf6a7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feceaf6a7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feceaf6a7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feceaf6a7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feceaf6a7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feceaf6a7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feceaf6a7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feceaf6a75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feceaf6a7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feceaf6a75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feceaf6a7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feceaf6a75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feceaf6a75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feceaf6a7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feceaf6a7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idx="1" type="body"/>
          </p:nvPr>
        </p:nvSpPr>
        <p:spPr>
          <a:xfrm>
            <a:off x="914400" y="2331720"/>
            <a:ext cx="47991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- Section header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- Title and body">
  <p:cSld name="TITLE_AND_BODY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type="title"/>
          </p:nvPr>
        </p:nvSpPr>
        <p:spPr>
          <a:xfrm>
            <a:off x="914400" y="914400"/>
            <a:ext cx="4735800" cy="11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914400" y="2286000"/>
            <a:ext cx="5491500" cy="23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- Title only">
  <p:cSld name="TITLE_AND_BOD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>
            <p:ph type="title"/>
          </p:nvPr>
        </p:nvSpPr>
        <p:spPr>
          <a:xfrm>
            <a:off x="914400" y="914400"/>
            <a:ext cx="4735800" cy="14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- Title and two columns">
  <p:cSld name="TITLE_AND_TWO_COLUMNS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914400" y="914400"/>
            <a:ext cx="755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9144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5720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- Two column comparison">
  <p:cSld name="TITLE_AND_TWO_COLUMNS_1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914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914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2" type="title"/>
          </p:nvPr>
        </p:nvSpPr>
        <p:spPr>
          <a:xfrm>
            <a:off x="5486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body"/>
          </p:nvPr>
        </p:nvSpPr>
        <p:spPr>
          <a:xfrm>
            <a:off x="5486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- Main point">
  <p:cSld name="MAIN_POINT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4800"/>
              <a:buFont typeface="Open Sans ExtraBold"/>
              <a:buNone/>
              <a:defRPr sz="48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- Title and body and photo">
  <p:cSld name="SECTION_TITLE_AND_DESCRIPTION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914400" y="2286000"/>
            <a:ext cx="2985900" cy="18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" name="Google Shape;50;p9"/>
          <p:cNvSpPr txBox="1"/>
          <p:nvPr/>
        </p:nvSpPr>
        <p:spPr>
          <a:xfrm>
            <a:off x="914400" y="914400"/>
            <a:ext cx="3088500" cy="9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A356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1" name="Google Shape;51;p9"/>
          <p:cNvSpPr/>
          <p:nvPr>
            <p:ph idx="2" type="pic"/>
          </p:nvPr>
        </p:nvSpPr>
        <p:spPr>
          <a:xfrm>
            <a:off x="5468100" y="0"/>
            <a:ext cx="3675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- Section title and description">
  <p:cSld name="SECTION_TITLE_AND_DESCRIPTION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10"/>
          <p:cNvSpPr txBox="1"/>
          <p:nvPr>
            <p:ph idx="1" type="subTitle"/>
          </p:nvPr>
        </p:nvSpPr>
        <p:spPr>
          <a:xfrm>
            <a:off x="914400" y="2286000"/>
            <a:ext cx="3113700" cy="22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 SemiBold"/>
              <a:buNone/>
              <a:defRPr sz="2100"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486400" y="914400"/>
            <a:ext cx="2985900" cy="3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- Quote">
  <p:cSld name="SECTION_TITLE_AND_DESCRIPTION_1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4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/>
          <p:nvPr>
            <p:ph type="title"/>
          </p:nvPr>
        </p:nvSpPr>
        <p:spPr>
          <a:xfrm>
            <a:off x="914400" y="914400"/>
            <a:ext cx="4294200" cy="25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" name="Google Shape;61;p11"/>
          <p:cNvSpPr txBox="1"/>
          <p:nvPr>
            <p:ph idx="1" type="subTitle"/>
          </p:nvPr>
        </p:nvSpPr>
        <p:spPr>
          <a:xfrm>
            <a:off x="914400" y="3657600"/>
            <a:ext cx="5233200" cy="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 - Photo and Caption">
  <p:cSld name="CAPTION_ONLY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914400" y="914400"/>
            <a:ext cx="2928300" cy="34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800"/>
              <a:buFont typeface="Open Sans SemiBold"/>
              <a:buNone/>
              <a:defRPr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2"/>
          <p:cNvSpPr/>
          <p:nvPr>
            <p:ph idx="2" type="pic"/>
          </p:nvPr>
        </p:nvSpPr>
        <p:spPr>
          <a:xfrm>
            <a:off x="4343400" y="914400"/>
            <a:ext cx="4800600" cy="3406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 - Big Number">
  <p:cSld name="BIG_NUMBER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>
            <p:ph hasCustomPrompt="1" type="title"/>
          </p:nvPr>
        </p:nvSpPr>
        <p:spPr>
          <a:xfrm>
            <a:off x="914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/>
          <p:nvPr>
            <p:ph hasCustomPrompt="1" idx="2" type="title"/>
          </p:nvPr>
        </p:nvSpPr>
        <p:spPr>
          <a:xfrm>
            <a:off x="5486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914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3" type="body"/>
          </p:nvPr>
        </p:nvSpPr>
        <p:spPr>
          <a:xfrm>
            <a:off x="5486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- Two Presenters">
  <p:cSld name="BIG_NUMBER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914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914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2" type="body"/>
          </p:nvPr>
        </p:nvSpPr>
        <p:spPr>
          <a:xfrm>
            <a:off x="5486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3" type="title"/>
          </p:nvPr>
        </p:nvSpPr>
        <p:spPr>
          <a:xfrm>
            <a:off x="5486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0" name="Google Shape;80;p14"/>
          <p:cNvSpPr/>
          <p:nvPr>
            <p:ph idx="4" type="pic"/>
          </p:nvPr>
        </p:nvSpPr>
        <p:spPr>
          <a:xfrm>
            <a:off x="1331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1" name="Google Shape;81;p14"/>
          <p:cNvSpPr/>
          <p:nvPr>
            <p:ph idx="5" type="pic"/>
          </p:nvPr>
        </p:nvSpPr>
        <p:spPr>
          <a:xfrm>
            <a:off x="5903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 - Three Presenters">
  <p:cSld name="BIG_NUMBER_1_1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4572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type="title"/>
          </p:nvPr>
        </p:nvSpPr>
        <p:spPr>
          <a:xfrm>
            <a:off x="4572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2" type="body"/>
          </p:nvPr>
        </p:nvSpPr>
        <p:spPr>
          <a:xfrm>
            <a:off x="59436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3" type="title"/>
          </p:nvPr>
        </p:nvSpPr>
        <p:spPr>
          <a:xfrm>
            <a:off x="59436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8" name="Google Shape;88;p15"/>
          <p:cNvSpPr/>
          <p:nvPr>
            <p:ph idx="4" type="pic"/>
          </p:nvPr>
        </p:nvSpPr>
        <p:spPr>
          <a:xfrm>
            <a:off x="8739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9" name="Google Shape;89;p15"/>
          <p:cNvSpPr/>
          <p:nvPr>
            <p:ph idx="5" type="pic"/>
          </p:nvPr>
        </p:nvSpPr>
        <p:spPr>
          <a:xfrm>
            <a:off x="63603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15"/>
          <p:cNvSpPr txBox="1"/>
          <p:nvPr>
            <p:ph idx="6" type="body"/>
          </p:nvPr>
        </p:nvSpPr>
        <p:spPr>
          <a:xfrm>
            <a:off x="32004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idx="7" type="title"/>
          </p:nvPr>
        </p:nvSpPr>
        <p:spPr>
          <a:xfrm>
            <a:off x="3200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" name="Google Shape;92;p15"/>
          <p:cNvSpPr/>
          <p:nvPr>
            <p:ph idx="8" type="pic"/>
          </p:nvPr>
        </p:nvSpPr>
        <p:spPr>
          <a:xfrm>
            <a:off x="3617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 - Blank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0"/>
            <a:ext cx="9144000" cy="625200"/>
          </a:xfrm>
          <a:prstGeom prst="rect">
            <a:avLst/>
          </a:prstGeom>
          <a:gradFill>
            <a:gsLst>
              <a:gs pos="0">
                <a:srgbClr val="BF9000"/>
              </a:gs>
              <a:gs pos="100000">
                <a:srgbClr val="1C4587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189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Discussion 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914400" y="2331727"/>
            <a:ext cx="4799100" cy="16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1/25/2023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Arvind Rajaraman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arvind.rajaraman@berkeley.edu</a:t>
            </a:r>
            <a:endParaRPr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Why machine learning?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38575"/>
            <a:ext cx="380047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687449"/>
            <a:ext cx="3320425" cy="221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7100" y="2687450"/>
            <a:ext cx="22479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04750" y="2869625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4572000" y="996688"/>
            <a:ext cx="4630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latin typeface="Open Sans ExtraBold"/>
                <a:ea typeface="Open Sans ExtraBold"/>
                <a:cs typeface="Open Sans ExtraBold"/>
                <a:sym typeface="Open Sans ExtraBold"/>
              </a:rPr>
              <a:t>ChatGPT</a:t>
            </a:r>
            <a:endParaRPr sz="64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 little bit about me…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3">
            <a:alphaModFix/>
          </a:blip>
          <a:srcRect b="0" l="24225" r="0" t="23826"/>
          <a:stretch/>
        </p:blipFill>
        <p:spPr>
          <a:xfrm>
            <a:off x="5589775" y="1216125"/>
            <a:ext cx="3077201" cy="30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>
            <p:ph idx="4294967295" type="body"/>
          </p:nvPr>
        </p:nvSpPr>
        <p:spPr>
          <a:xfrm>
            <a:off x="512750" y="792149"/>
            <a:ext cx="4799100" cy="40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Arvind Rajaraman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Junior, EECS + Business major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ead TA for CS 189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2x TA for CS 189, 2x TA for CS 188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Working with Prof. Anca Dragan on robotic modeling of human learning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 learn human intent/preferences, for robots to be as aligned and assistive to human goals as possible!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ML interests: RL, LLMs, autonomous driving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 like Thai &amp; Indian food, hip-hop &amp; Bollywood music, hiking, traveling, and reading!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Feel free to reach out for anything, ML or not! 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Introductions!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124" name="Google Shape;124;p20"/>
          <p:cNvGrpSpPr/>
          <p:nvPr/>
        </p:nvGrpSpPr>
        <p:grpSpPr>
          <a:xfrm>
            <a:off x="5992075" y="2044000"/>
            <a:ext cx="2877951" cy="1702200"/>
            <a:chOff x="5913975" y="727425"/>
            <a:chExt cx="2877951" cy="1702200"/>
          </a:xfrm>
        </p:grpSpPr>
        <p:pic>
          <p:nvPicPr>
            <p:cNvPr id="125" name="Google Shape;125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13975" y="727425"/>
              <a:ext cx="2877951" cy="161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20"/>
            <p:cNvSpPr/>
            <p:nvPr/>
          </p:nvSpPr>
          <p:spPr>
            <a:xfrm>
              <a:off x="8122500" y="1628950"/>
              <a:ext cx="546600" cy="71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0"/>
            <p:cNvSpPr txBox="1"/>
            <p:nvPr/>
          </p:nvSpPr>
          <p:spPr>
            <a:xfrm>
              <a:off x="8077850" y="1475325"/>
              <a:ext cx="5913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000">
                  <a:solidFill>
                    <a:srgbClr val="BF9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9</a:t>
              </a:r>
              <a:endParaRPr b="1" sz="5000">
                <a:solidFill>
                  <a:srgbClr val="BF9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128" name="Google Shape;128;p20"/>
          <p:cNvSpPr txBox="1"/>
          <p:nvPr>
            <p:ph idx="4294967295" type="body"/>
          </p:nvPr>
        </p:nvSpPr>
        <p:spPr>
          <a:xfrm>
            <a:off x="512750" y="1595500"/>
            <a:ext cx="4799100" cy="32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Introduce yourself!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Name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Year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Major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Where you’re from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 fact or favorite hobby!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Format of Discussion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34" name="Google Shape;134;p21"/>
          <p:cNvSpPr txBox="1"/>
          <p:nvPr>
            <p:ph idx="4294967295" type="body"/>
          </p:nvPr>
        </p:nvSpPr>
        <p:spPr>
          <a:xfrm>
            <a:off x="512750" y="931650"/>
            <a:ext cx="8011500" cy="39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Start off with a mini-lecture covering the current week’s Monday lecture and previous week’s Wednesday lecture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 over the discussion worksheet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Spend time alone working on the problem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Discuss answers with people around you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We will go over it together!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Note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we may not always have time to go over the entire worksheet!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Typical ML Workflow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0" name="Google Shape;140;p22"/>
          <p:cNvSpPr txBox="1"/>
          <p:nvPr>
            <p:ph idx="4294967295" type="body"/>
          </p:nvPr>
        </p:nvSpPr>
        <p:spPr>
          <a:xfrm>
            <a:off x="512750" y="931650"/>
            <a:ext cx="8011500" cy="39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Gather data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Pre-process data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Shuffling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Partitioning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Data augmentation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Feature selection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Train model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Validate model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Set hyperparameters, like model size, learning rate, and momentum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Test model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Classification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063" y="839003"/>
            <a:ext cx="3449923" cy="171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13" y="2999750"/>
            <a:ext cx="3877574" cy="183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>
            <p:ph idx="4294967295" type="body"/>
          </p:nvPr>
        </p:nvSpPr>
        <p:spPr>
          <a:xfrm>
            <a:off x="4908175" y="944163"/>
            <a:ext cx="3828900" cy="15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Linear classifier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Slower train time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Faster test time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= mx + b but abstracted for N dimensions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3"/>
          <p:cNvSpPr txBox="1"/>
          <p:nvPr>
            <p:ph idx="4294967295" type="body"/>
          </p:nvPr>
        </p:nvSpPr>
        <p:spPr>
          <a:xfrm>
            <a:off x="4908175" y="3068788"/>
            <a:ext cx="3828900" cy="15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k-Nearest neighbor</a:t>
            </a: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classifier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Faster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train time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Slower test time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“regularizes” the classifier - helps with overfitting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Images as Features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55" name="Google Shape;155;p24"/>
          <p:cNvPicPr preferRelativeResize="0"/>
          <p:nvPr/>
        </p:nvPicPr>
        <p:blipFill rotWithShape="1">
          <a:blip r:embed="rId3">
            <a:alphaModFix/>
          </a:blip>
          <a:srcRect b="5141" l="0" r="0" t="0"/>
          <a:stretch/>
        </p:blipFill>
        <p:spPr>
          <a:xfrm>
            <a:off x="1167725" y="1742750"/>
            <a:ext cx="4745625" cy="22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3850" y="2094649"/>
            <a:ext cx="996800" cy="150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5824" y="1276663"/>
            <a:ext cx="426175" cy="32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Train vs. Test Time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25" y="993000"/>
            <a:ext cx="948375" cy="9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8650" y="992999"/>
            <a:ext cx="948372" cy="948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024" y="686600"/>
            <a:ext cx="1593376" cy="182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0400" y="1049513"/>
            <a:ext cx="1393198" cy="109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3724" y="916101"/>
            <a:ext cx="1096575" cy="109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>
            <p:ph idx="4294967295" type="body"/>
          </p:nvPr>
        </p:nvSpPr>
        <p:spPr>
          <a:xfrm>
            <a:off x="7094963" y="2012675"/>
            <a:ext cx="6141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1088550" y="2419200"/>
            <a:ext cx="6922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Open Sans"/>
                <a:ea typeface="Open Sans"/>
                <a:cs typeface="Open Sans"/>
                <a:sym typeface="Open Sans"/>
              </a:rPr>
              <a:t>Train time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Data used to train the model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Training error going down means the model is learning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Want training set to be as diverse as possible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Open Sans"/>
                <a:ea typeface="Open Sans"/>
                <a:cs typeface="Open Sans"/>
                <a:sym typeface="Open Sans"/>
              </a:rPr>
              <a:t>Test time</a:t>
            </a:r>
            <a:endParaRPr b="1"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Data used to test model on examples not seen before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Testing error going down means the model is learning </a:t>
            </a:r>
            <a:r>
              <a:rPr b="1" lang="en" sz="1500">
                <a:latin typeface="Open Sans"/>
                <a:ea typeface="Open Sans"/>
                <a:cs typeface="Open Sans"/>
                <a:sym typeface="Open Sans"/>
              </a:rPr>
              <a:t>robustly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○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I.e. It learns to look for different image features in apples like texture, stem, shape; not just memorizing the examples it sees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Validation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435125" y="797725"/>
            <a:ext cx="8234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In between training and testing, there is a validation step! How do we choose k in kNN?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509450" y="3447600"/>
            <a:ext cx="8159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Why </a:t>
            </a: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 make the validation and test set the same?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</a:pP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Otherwise, we would overfit k to the test distribution!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</a:pP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effect of overfitting is much smaller in validation than training, but it is still possible, and generally a good practice to use a separate dataset.</a:t>
            </a:r>
            <a:endParaRPr/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450" y="1365625"/>
            <a:ext cx="4445975" cy="20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825" y="1365625"/>
            <a:ext cx="3019433" cy="208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Overfitting vs. Underfitting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84" name="Google Shape;1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25" y="749725"/>
            <a:ext cx="5367562" cy="42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7"/>
          <p:cNvSpPr txBox="1"/>
          <p:nvPr/>
        </p:nvSpPr>
        <p:spPr>
          <a:xfrm>
            <a:off x="6136500" y="2167988"/>
            <a:ext cx="2766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    Increase in bias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= Decrease in variance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= More underfitting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Taxonomy of Machine Learning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1" name="Google Shape;19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250" y="794375"/>
            <a:ext cx="5805496" cy="42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Decision Functions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964" y="959888"/>
            <a:ext cx="7102372" cy="12381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29"/>
          <p:cNvGrpSpPr/>
          <p:nvPr/>
        </p:nvGrpSpPr>
        <p:grpSpPr>
          <a:xfrm>
            <a:off x="5251250" y="2198025"/>
            <a:ext cx="3369938" cy="2794100"/>
            <a:chOff x="5251250" y="2198025"/>
            <a:chExt cx="3369938" cy="2794100"/>
          </a:xfrm>
        </p:grpSpPr>
        <p:pic>
          <p:nvPicPr>
            <p:cNvPr id="199" name="Google Shape;199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51250" y="2198025"/>
              <a:ext cx="2714469" cy="26193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9"/>
            <p:cNvSpPr txBox="1"/>
            <p:nvPr/>
          </p:nvSpPr>
          <p:spPr>
            <a:xfrm>
              <a:off x="6064738" y="2420375"/>
              <a:ext cx="10875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&gt; 0</a:t>
              </a:r>
              <a:endParaRPr sz="2900"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201" name="Google Shape;201;p29"/>
            <p:cNvSpPr txBox="1"/>
            <p:nvPr/>
          </p:nvSpPr>
          <p:spPr>
            <a:xfrm>
              <a:off x="6014550" y="3945925"/>
              <a:ext cx="10875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&lt;</a:t>
              </a:r>
              <a:r>
                <a:rPr lang="en" sz="2900"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 0</a:t>
              </a:r>
              <a:endParaRPr sz="2900"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202" name="Google Shape;202;p29"/>
            <p:cNvSpPr txBox="1"/>
            <p:nvPr/>
          </p:nvSpPr>
          <p:spPr>
            <a:xfrm>
              <a:off x="7533688" y="4360925"/>
              <a:ext cx="10875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=</a:t>
              </a:r>
              <a:r>
                <a:rPr lang="en" sz="2900"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 0</a:t>
              </a:r>
              <a:endParaRPr sz="2900"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</p:grpSp>
      <p:pic>
        <p:nvPicPr>
          <p:cNvPr id="203" name="Google Shape;20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1975" y="2635250"/>
            <a:ext cx="3233251" cy="19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Hyperplanes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09" name="Google Shape;20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3113" y="749725"/>
            <a:ext cx="6877776" cy="12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175" y="2138375"/>
            <a:ext cx="6519648" cy="275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Centroid Method </a:t>
            </a: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(ew)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6" name="Google Shape;2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0" y="1337025"/>
            <a:ext cx="3406774" cy="32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3325" y="1550637"/>
            <a:ext cx="4807026" cy="11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3985025" y="2990150"/>
            <a:ext cx="480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We can easily find a linear classifier that gives 100% training accuracy, and it’s not the centroid-based classifier in this case!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Maximum-Margin Classifier / Hard-Margin SVM</a:t>
            </a: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(wow!)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4" name="Google Shape;2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138" y="984025"/>
            <a:ext cx="6861725" cy="37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Concept Check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3"/>
          <p:cNvSpPr txBox="1"/>
          <p:nvPr>
            <p:ph idx="4294967295" type="body"/>
          </p:nvPr>
        </p:nvSpPr>
        <p:spPr>
          <a:xfrm>
            <a:off x="512750" y="792175"/>
            <a:ext cx="8631300" cy="40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is outputted for a classification model versus a regression model?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Classification: an element from a fixed-size set, e.g. apple ∈ {apple, orange, banana}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Regression: a scalar in R, e.g. predicted house price of $403,392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Intuitively, what does a very low k and very high k mean in a nearest-neighbor model?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Very low k: We rely on a specific point way too much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Very high k: We make very unsure classifications and don’t learn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metric do we minimize when training a model?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Validation error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Why is a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maximum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-margin classifier/hard-margin SVM volatile?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 new datapoint added between margins can drastically change the shape of the classifier and margins.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ctrTitle"/>
          </p:nvPr>
        </p:nvSpPr>
        <p:spPr>
          <a:xfrm>
            <a:off x="914400" y="914400"/>
            <a:ext cx="48624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coming!</a:t>
            </a:r>
            <a:endParaRPr/>
          </a:p>
        </p:txBody>
      </p:sp>
      <p:pic>
        <p:nvPicPr>
          <p:cNvPr id="241" name="Google Shape;24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975" y="1973400"/>
            <a:ext cx="1693650" cy="169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5"/>
          <p:cNvSpPr txBox="1"/>
          <p:nvPr>
            <p:ph type="ctrTitle"/>
          </p:nvPr>
        </p:nvSpPr>
        <p:spPr>
          <a:xfrm>
            <a:off x="3065625" y="2468475"/>
            <a:ext cx="3325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⇐ My d</a:t>
            </a: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iscussion slides for each week will be visible here!</a:t>
            </a:r>
            <a:endParaRPr sz="1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